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8" r:id="rId2"/>
    <p:sldId id="276" r:id="rId3"/>
    <p:sldId id="259" r:id="rId4"/>
    <p:sldId id="260" r:id="rId5"/>
    <p:sldId id="265" r:id="rId6"/>
    <p:sldId id="270" r:id="rId7"/>
    <p:sldId id="263" r:id="rId8"/>
    <p:sldId id="269" r:id="rId9"/>
    <p:sldId id="275" r:id="rId10"/>
    <p:sldId id="272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2" autoAdjust="0"/>
    <p:restoredTop sz="94660"/>
  </p:normalViewPr>
  <p:slideViewPr>
    <p:cSldViewPr>
      <p:cViewPr varScale="1">
        <p:scale>
          <a:sx n="64" d="100"/>
          <a:sy n="64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697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9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4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8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9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9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4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4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3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1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0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6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4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7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D44947-3D99-4F6E-BA67-4A5B45A18EB6}" type="datetimeFigureOut">
              <a:rPr lang="fr-CA" smtClean="0">
                <a:solidFill>
                  <a:prstClr val="white"/>
                </a:solidFill>
              </a:rPr>
              <a:pPr/>
              <a:t>2025-02-11</a:t>
            </a:fld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96529F-0E75-4CA6-94B8-A67BF00F30DE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61324&amp;picture=bingo-cards-1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ubryn\AppData\Local\Microsoft\Windows\INetCache\IE\3RVRK1OS\bus-10ea6-1c8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r="25159" b="1"/>
          <a:stretch/>
        </p:blipFill>
        <p:spPr bwMode="auto">
          <a:xfrm>
            <a:off x="6645" y="10"/>
            <a:ext cx="51931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7786" y="1358901"/>
            <a:ext cx="2780883" cy="2730498"/>
          </a:xfrm>
        </p:spPr>
        <p:txBody>
          <a:bodyPr>
            <a:normAutofit/>
          </a:bodyPr>
          <a:lstStyle/>
          <a:p>
            <a:r>
              <a:rPr lang="fr-CA" sz="3700" dirty="0"/>
              <a:t>Réalités familiales sociales et culturelles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57530" y="4165601"/>
            <a:ext cx="2615609" cy="7891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CA" sz="1800" dirty="0"/>
              <a:t>Cours #01</a:t>
            </a:r>
          </a:p>
          <a:p>
            <a:pPr>
              <a:lnSpc>
                <a:spcPct val="110000"/>
              </a:lnSpc>
            </a:pPr>
            <a:r>
              <a:rPr lang="fr-CA" sz="1800" b="1" dirty="0"/>
              <a:t>Enseignante: Virginie Forget</a:t>
            </a:r>
          </a:p>
          <a:p>
            <a:pPr>
              <a:lnSpc>
                <a:spcPct val="110000"/>
              </a:lnSpc>
            </a:pPr>
            <a:r>
              <a:rPr lang="fr-CA" sz="1800" b="1" dirty="0"/>
              <a:t>hiver 2025</a:t>
            </a:r>
          </a:p>
        </p:txBody>
      </p:sp>
    </p:spTree>
    <p:extLst>
      <p:ext uri="{BB962C8B-B14F-4D97-AF65-F5344CB8AC3E}">
        <p14:creationId xmlns:p14="http://schemas.microsoft.com/office/powerpoint/2010/main" val="5881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Voir le film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endParaRPr lang="fr-CA" sz="3200" dirty="0"/>
          </a:p>
          <a:p>
            <a:pPr marL="64008" indent="0" algn="ctr">
              <a:buNone/>
            </a:pPr>
            <a:endParaRPr lang="fr-CA" sz="3200" dirty="0"/>
          </a:p>
          <a:p>
            <a:pPr marL="64008" indent="0" algn="ctr">
              <a:buNone/>
            </a:pPr>
            <a:endParaRPr lang="fr-CA" sz="3200" dirty="0"/>
          </a:p>
          <a:p>
            <a:pPr marL="64008" indent="0" algn="ctr">
              <a:buNone/>
            </a:pPr>
            <a:endParaRPr lang="fr-CA" sz="3200" dirty="0"/>
          </a:p>
          <a:p>
            <a:pPr marL="64008" indent="0" algn="ctr">
              <a:buNone/>
            </a:pPr>
            <a:endParaRPr lang="fr-CA" sz="3200" dirty="0"/>
          </a:p>
          <a:p>
            <a:pPr marL="64008" indent="0" algn="ctr">
              <a:buNone/>
            </a:pPr>
            <a:r>
              <a:rPr lang="fr-CA" sz="3200" dirty="0"/>
              <a:t>Format </a:t>
            </a:r>
            <a:r>
              <a:rPr lang="fr-CA" sz="3200" dirty="0" err="1"/>
              <a:t>familliale</a:t>
            </a:r>
            <a:r>
              <a:rPr lang="fr-CA" sz="3200" dirty="0"/>
              <a:t> </a:t>
            </a:r>
          </a:p>
          <a:p>
            <a:pPr marL="64008" indent="0" algn="ctr">
              <a:buNone/>
            </a:pPr>
            <a:r>
              <a:rPr lang="fr-CA" sz="3200" dirty="0"/>
              <a:t>22 min</a:t>
            </a:r>
          </a:p>
          <a:p>
            <a:pPr algn="ctr"/>
            <a:endParaRPr lang="fr-CA" sz="3200" dirty="0"/>
          </a:p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53" y="1556792"/>
            <a:ext cx="4648085" cy="309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44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2052095-6D4E-412C-BDAD-22612DA69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2">
            <a:extLst>
              <a:ext uri="{FF2B5EF4-FFF2-40B4-BE49-F238E27FC236}">
                <a16:creationId xmlns:a16="http://schemas.microsoft.com/office/drawing/2014/main" id="{8606ADE0-AB1F-4565-8DAA-F90389572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2ED6F6-FBC9-AE0D-0B4B-78FF23B0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598" y="2049482"/>
            <a:ext cx="5182110" cy="2767954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1F77F438-9D32-4287-9708-0AC36FEBC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45D69-9000-F567-2890-EE5537B87A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7306" y="2367092"/>
            <a:ext cx="2514096" cy="3881309"/>
          </a:xfrm>
        </p:spPr>
        <p:txBody>
          <a:bodyPr>
            <a:normAutofit/>
          </a:bodyPr>
          <a:lstStyle/>
          <a:p>
            <a:r>
              <a:rPr lang="fr-CA" sz="3200" dirty="0"/>
              <a:t>Observer le contexte familial</a:t>
            </a:r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  <a:p>
            <a:endParaRPr lang="fr-CA" sz="1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62AF3F-ECA6-9512-AAEE-CA632E17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306" y="640831"/>
            <a:ext cx="2514096" cy="1573863"/>
          </a:xfrm>
        </p:spPr>
        <p:txBody>
          <a:bodyPr>
            <a:normAutofit/>
          </a:bodyPr>
          <a:lstStyle/>
          <a:p>
            <a:r>
              <a:rPr lang="fr-CA" dirty="0"/>
              <a:t>Prochain cours</a:t>
            </a:r>
          </a:p>
        </p:txBody>
      </p:sp>
    </p:spTree>
    <p:extLst>
      <p:ext uri="{BB962C8B-B14F-4D97-AF65-F5344CB8AC3E}">
        <p14:creationId xmlns:p14="http://schemas.microsoft.com/office/powerpoint/2010/main" val="134825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4B0300-CC37-F644-E302-4B86241C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Menu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D8627-A158-C82D-D741-7334E63539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Présentation du cours</a:t>
            </a:r>
          </a:p>
          <a:p>
            <a:r>
              <a:rPr lang="fr-CA" dirty="0"/>
              <a:t>Explication plan de cours</a:t>
            </a:r>
          </a:p>
          <a:p>
            <a:r>
              <a:rPr lang="fr-CA" dirty="0" err="1"/>
              <a:t>Cémeq</a:t>
            </a:r>
            <a:r>
              <a:rPr lang="fr-CA" dirty="0"/>
              <a:t> p.1à 4</a:t>
            </a:r>
          </a:p>
          <a:p>
            <a:r>
              <a:rPr lang="fr-CA" dirty="0"/>
              <a:t>Pp la famille et les relations</a:t>
            </a:r>
          </a:p>
          <a:p>
            <a:r>
              <a:rPr lang="fr-CA" dirty="0"/>
              <a:t>Activité bingo</a:t>
            </a:r>
          </a:p>
          <a:p>
            <a:r>
              <a:rPr lang="fr-CA" dirty="0"/>
              <a:t>Exercice </a:t>
            </a:r>
          </a:p>
          <a:p>
            <a:r>
              <a:rPr lang="fr-CA" dirty="0"/>
              <a:t>Vidéo: adopter deux papas Guais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737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E6C05D-4B98-DAEA-86D9-1778D444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18" r="29274"/>
          <a:stretch/>
        </p:blipFill>
        <p:spPr>
          <a:xfrm>
            <a:off x="20" y="10"/>
            <a:ext cx="5609348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47306" y="640831"/>
            <a:ext cx="2514096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300" dirty="0"/>
              <a:t>Activation des </a:t>
            </a:r>
            <a:r>
              <a:rPr lang="en-US" sz="2300" dirty="0" err="1"/>
              <a:t>connaissances</a:t>
            </a:r>
            <a:r>
              <a:rPr lang="en-US" sz="2300" dirty="0"/>
              <a:t> </a:t>
            </a:r>
            <a:r>
              <a:rPr lang="en-US" sz="2300" dirty="0" err="1"/>
              <a:t>antérieurs</a:t>
            </a:r>
            <a:endParaRPr lang="en-US" sz="23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47306" y="2367092"/>
            <a:ext cx="2514096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Que </a:t>
            </a:r>
            <a:r>
              <a:rPr lang="en-US" sz="2400" dirty="0" err="1">
                <a:solidFill>
                  <a:schemeClr val="tx1"/>
                </a:solidFill>
              </a:rPr>
              <a:t>croyez-vous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apprendre</a:t>
            </a:r>
            <a:r>
              <a:rPr lang="en-US" sz="2400" dirty="0">
                <a:solidFill>
                  <a:schemeClr val="tx1"/>
                </a:solidFill>
              </a:rPr>
              <a:t> dans </a:t>
            </a:r>
            <a:r>
              <a:rPr lang="en-US" sz="2400" dirty="0" err="1">
                <a:solidFill>
                  <a:schemeClr val="tx1"/>
                </a:solidFill>
              </a:rPr>
              <a:t>ce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cours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4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2116" y="2276872"/>
            <a:ext cx="6517482" cy="1844385"/>
          </a:xfrm>
        </p:spPr>
        <p:txBody>
          <a:bodyPr>
            <a:normAutofit fontScale="90000"/>
          </a:bodyPr>
          <a:lstStyle/>
          <a:p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br>
              <a:rPr lang="fr-CA" sz="4400" dirty="0"/>
            </a:br>
            <a:r>
              <a:rPr lang="fr-CA" sz="4400" dirty="0"/>
              <a:t>CEMEQ p. 1 et 2</a:t>
            </a:r>
            <a:br>
              <a:rPr lang="fr-CA" sz="4400" dirty="0"/>
            </a:br>
            <a:r>
              <a:rPr lang="fr-CA" sz="4400" dirty="0"/>
              <a:t>Activité d’exploration</a:t>
            </a:r>
            <a:br>
              <a:rPr lang="fr-CA" sz="3000" dirty="0"/>
            </a:br>
            <a:br>
              <a:rPr lang="fr-CA" sz="3000" dirty="0"/>
            </a:br>
            <a:endParaRPr lang="fr-CA" sz="3000" dirty="0"/>
          </a:p>
        </p:txBody>
      </p:sp>
    </p:spTree>
    <p:extLst>
      <p:ext uri="{BB962C8B-B14F-4D97-AF65-F5344CB8AC3E}">
        <p14:creationId xmlns:p14="http://schemas.microsoft.com/office/powerpoint/2010/main" val="3028905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sin à la craie de personnes de différents sexes">
            <a:extLst>
              <a:ext uri="{FF2B5EF4-FFF2-40B4-BE49-F238E27FC236}">
                <a16:creationId xmlns:a16="http://schemas.microsoft.com/office/drawing/2014/main" id="{1792A5EA-7212-8045-C44B-5820E90F9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08" r="37339" b="-1"/>
          <a:stretch/>
        </p:blipFill>
        <p:spPr>
          <a:xfrm>
            <a:off x="6118030" y="10"/>
            <a:ext cx="302597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618517"/>
            <a:ext cx="5004664" cy="1596177"/>
          </a:xfrm>
        </p:spPr>
        <p:txBody>
          <a:bodyPr>
            <a:normAutofit/>
          </a:bodyPr>
          <a:lstStyle/>
          <a:p>
            <a:r>
              <a:rPr lang="fr-CA" dirty="0"/>
              <a:t>Exercice p. 3 et 4</a:t>
            </a:r>
            <a:br>
              <a:rPr lang="fr-CA" dirty="0"/>
            </a:br>
            <a:r>
              <a:rPr lang="fr-CA" dirty="0"/>
              <a:t>groupe de 3 à 5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330" y="2367092"/>
            <a:ext cx="5004665" cy="3424107"/>
          </a:xfrm>
        </p:spPr>
        <p:txBody>
          <a:bodyPr>
            <a:noAutofit/>
          </a:bodyPr>
          <a:lstStyle/>
          <a:p>
            <a:pPr marL="64008" indent="0">
              <a:lnSpc>
                <a:spcPct val="110000"/>
              </a:lnSpc>
              <a:buNone/>
            </a:pPr>
            <a:r>
              <a:rPr lang="fr-CA" dirty="0"/>
              <a:t>Selon le Larousse….</a:t>
            </a:r>
          </a:p>
          <a:p>
            <a:pPr>
              <a:lnSpc>
                <a:spcPct val="110000"/>
              </a:lnSpc>
            </a:pPr>
            <a:r>
              <a:rPr lang="fr-CA" dirty="0"/>
              <a:t>Famille: Ensemble formé par le père, la mère (ou l'un des deux) et les enfants</a:t>
            </a:r>
          </a:p>
          <a:p>
            <a:pPr>
              <a:lnSpc>
                <a:spcPct val="110000"/>
              </a:lnSpc>
            </a:pPr>
            <a:r>
              <a:rPr lang="fr-CA" dirty="0"/>
              <a:t>Société: Ensemble d'êtres humains vivant en groupe organisé</a:t>
            </a:r>
          </a:p>
          <a:p>
            <a:pPr>
              <a:lnSpc>
                <a:spcPct val="110000"/>
              </a:lnSpc>
            </a:pPr>
            <a:r>
              <a:rPr lang="fr-CA" dirty="0"/>
              <a:t>Culture: Ensemble des phénomènes matériels et idéologiques qui caractérisent un groupe ethnique ou une nation, une civilisation, par opposition à un autre groupe ou à une autre nation</a:t>
            </a:r>
          </a:p>
        </p:txBody>
      </p:sp>
    </p:spTree>
    <p:extLst>
      <p:ext uri="{BB962C8B-B14F-4D97-AF65-F5344CB8AC3E}">
        <p14:creationId xmlns:p14="http://schemas.microsoft.com/office/powerpoint/2010/main" val="191744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3259" y="3909806"/>
            <a:ext cx="6517482" cy="13458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BING-O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3259" y="5237164"/>
            <a:ext cx="6517482" cy="6461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>
                <a:solidFill>
                  <a:schemeClr val="bg1">
                    <a:lumMod val="50000"/>
                  </a:schemeClr>
                </a:solidFill>
              </a:rPr>
              <a:t>Carte-pleine!!!</a:t>
            </a:r>
          </a:p>
        </p:txBody>
      </p:sp>
      <p:pic>
        <p:nvPicPr>
          <p:cNvPr id="5" name="Image 4" descr="Une image contenant sport, boule de billard, Caractère coloré, capture d’écran&#10;&#10;Description générée automatiquement">
            <a:extLst>
              <a:ext uri="{FF2B5EF4-FFF2-40B4-BE49-F238E27FC236}">
                <a16:creationId xmlns:a16="http://schemas.microsoft.com/office/drawing/2014/main" id="{CF8A353F-3D59-9011-6E87-699E0872C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008"/>
          <a:stretch/>
        </p:blipFill>
        <p:spPr>
          <a:xfrm>
            <a:off x="2308622" y="550656"/>
            <a:ext cx="4526756" cy="329247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872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657450"/>
          </a:xfrm>
        </p:spPr>
        <p:txBody>
          <a:bodyPr/>
          <a:lstStyle/>
          <a:p>
            <a:pPr algn="ctr"/>
            <a:r>
              <a:rPr lang="fr-CA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Book Antiqua"/>
              </a:rPr>
              <a:t>Réflexion personnelle sur</a:t>
            </a:r>
            <a:br>
              <a:rPr lang="fr-CA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Book Antiqua"/>
              </a:rPr>
            </a:br>
            <a:r>
              <a:rPr lang="fr-CA" sz="40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Book Antiqua"/>
              </a:rPr>
              <a:t>« Votre dynamique familiale »</a:t>
            </a:r>
            <a:endParaRPr lang="fr-C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4497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CA" sz="2600" dirty="0"/>
              <a:t>30 minutes</a:t>
            </a:r>
          </a:p>
          <a:p>
            <a:pPr marL="64008" indent="0" algn="ctr">
              <a:buNone/>
            </a:pPr>
            <a:r>
              <a:rPr lang="fr-CA" sz="2600" dirty="0"/>
              <a:t>Exercice #1 </a:t>
            </a:r>
          </a:p>
          <a:p>
            <a:pPr marL="64008" indent="0" algn="ctr">
              <a:buNone/>
            </a:pPr>
            <a:r>
              <a:rPr lang="fr-CA" sz="2600" dirty="0"/>
              <a:t>Pour le  génogramme, commencez par vos arrières ou grands-parents maternels et paternels.</a:t>
            </a:r>
          </a:p>
          <a:p>
            <a:pPr algn="ctr"/>
            <a:r>
              <a:rPr lang="fr-CA" sz="2600" dirty="0"/>
              <a:t>Faire individuellement</a:t>
            </a:r>
          </a:p>
          <a:p>
            <a:pPr algn="ctr"/>
            <a:r>
              <a:rPr lang="fr-CA" sz="2600" dirty="0"/>
              <a:t>Retour par la suite</a:t>
            </a:r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930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1224136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Les différents modèle familiaux p.10 et 11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fr-CA" sz="4000" dirty="0"/>
              <a:t> La famille biologique </a:t>
            </a:r>
          </a:p>
          <a:p>
            <a:pPr>
              <a:buBlip>
                <a:blip r:embed="rId2"/>
              </a:buBlip>
            </a:pPr>
            <a:r>
              <a:rPr lang="fr-CA" sz="4000" dirty="0"/>
              <a:t>La famille homoparentale</a:t>
            </a:r>
          </a:p>
          <a:p>
            <a:pPr>
              <a:buBlip>
                <a:blip r:embed="rId2"/>
              </a:buBlip>
            </a:pPr>
            <a:r>
              <a:rPr lang="fr-CA" sz="4000" dirty="0"/>
              <a:t>La famille monoparentale</a:t>
            </a:r>
          </a:p>
          <a:p>
            <a:pPr>
              <a:buBlip>
                <a:blip r:embed="rId2"/>
              </a:buBlip>
            </a:pPr>
            <a:r>
              <a:rPr lang="fr-CA" sz="4000" dirty="0"/>
              <a:t>La famille adoptive</a:t>
            </a:r>
          </a:p>
          <a:p>
            <a:pPr>
              <a:buBlip>
                <a:blip r:embed="rId2"/>
              </a:buBlip>
            </a:pPr>
            <a:r>
              <a:rPr lang="fr-CA" sz="4000" dirty="0"/>
              <a:t>La famille recomposée</a:t>
            </a:r>
          </a:p>
          <a:p>
            <a:pPr>
              <a:buBlip>
                <a:blip r:embed="rId2"/>
              </a:buBlip>
            </a:pPr>
            <a:r>
              <a:rPr lang="fr-CA" sz="4000" dirty="0"/>
              <a:t>La famille multigénérationnelle</a:t>
            </a:r>
          </a:p>
        </p:txBody>
      </p:sp>
    </p:spTree>
    <p:extLst>
      <p:ext uri="{BB962C8B-B14F-4D97-AF65-F5344CB8AC3E}">
        <p14:creationId xmlns:p14="http://schemas.microsoft.com/office/powerpoint/2010/main" val="7484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4000" b="1" dirty="0"/>
          </a:p>
          <a:p>
            <a:r>
              <a:rPr lang="fr-CA" sz="4000" b="1" dirty="0"/>
              <a:t>Exercice: Les soins à domicile</a:t>
            </a:r>
          </a:p>
        </p:txBody>
      </p:sp>
    </p:spTree>
    <p:extLst>
      <p:ext uri="{BB962C8B-B14F-4D97-AF65-F5344CB8AC3E}">
        <p14:creationId xmlns:p14="http://schemas.microsoft.com/office/powerpoint/2010/main" val="3644278633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675</TotalTime>
  <Words>236</Words>
  <Application>Microsoft Office PowerPoint</Application>
  <PresentationFormat>Affichage à l'écran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Tw Cen MT</vt:lpstr>
      <vt:lpstr>Ronds dans l’eau</vt:lpstr>
      <vt:lpstr>Réalités familiales sociales et culturelles</vt:lpstr>
      <vt:lpstr>Menu du jour</vt:lpstr>
      <vt:lpstr>Activation des connaissances antérieurs</vt:lpstr>
      <vt:lpstr>          CEMEQ p. 1 et 2 Activité d’exploration  </vt:lpstr>
      <vt:lpstr>Exercice p. 3 et 4 groupe de 3 à 5 </vt:lpstr>
      <vt:lpstr>BING-O</vt:lpstr>
      <vt:lpstr>Réflexion personnelle sur « Votre dynamique familiale »</vt:lpstr>
      <vt:lpstr>Les différents modèle familiaux p.10 et 11</vt:lpstr>
      <vt:lpstr>Présentation PowerPoint</vt:lpstr>
      <vt:lpstr>Voir le film</vt:lpstr>
      <vt:lpstr>Prochain cours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Réalité familiale social et culturelles</dc:title>
  <dc:creator>Aubry, Nathalie</dc:creator>
  <cp:lastModifiedBy>Forget, Virginie</cp:lastModifiedBy>
  <cp:revision>28</cp:revision>
  <dcterms:created xsi:type="dcterms:W3CDTF">2019-10-16T12:08:42Z</dcterms:created>
  <dcterms:modified xsi:type="dcterms:W3CDTF">2025-02-11T16:15:36Z</dcterms:modified>
</cp:coreProperties>
</file>