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Exo 2"/>
      <p:regular r:id="rId31"/>
      <p:bold r:id="rId32"/>
      <p:italic r:id="rId33"/>
      <p:boldItalic r:id="rId34"/>
    </p:embeddedFont>
    <p:embeddedFont>
      <p:font typeface="Oswald"/>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xo2-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Exo2-italic.fntdata"/><Relationship Id="rId10" Type="http://schemas.openxmlformats.org/officeDocument/2006/relationships/slide" Target="slides/slide5.xml"/><Relationship Id="rId32" Type="http://schemas.openxmlformats.org/officeDocument/2006/relationships/font" Target="fonts/Exo2-bold.fntdata"/><Relationship Id="rId13" Type="http://schemas.openxmlformats.org/officeDocument/2006/relationships/slide" Target="slides/slide8.xml"/><Relationship Id="rId35" Type="http://schemas.openxmlformats.org/officeDocument/2006/relationships/font" Target="fonts/Oswald-regular.fntdata"/><Relationship Id="rId12" Type="http://schemas.openxmlformats.org/officeDocument/2006/relationships/slide" Target="slides/slide7.xml"/><Relationship Id="rId34" Type="http://schemas.openxmlformats.org/officeDocument/2006/relationships/font" Target="fonts/Exo2-boldItalic.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Oswald-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760bb020b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760bb020b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760bb020b6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760bb020b6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Ces pressions sont adéquates dûe au fait que nous ne sommes pas chargé à pleine capacité.</a:t>
            </a:r>
            <a:endParaRPr/>
          </a:p>
          <a:p>
            <a:pPr indent="0" lvl="0" marL="0" rtl="0" algn="l">
              <a:spcBef>
                <a:spcPts val="0"/>
              </a:spcBef>
              <a:spcAft>
                <a:spcPts val="0"/>
              </a:spcAft>
              <a:buNone/>
            </a:pPr>
            <a:r>
              <a:rPr lang="fr"/>
              <a:t>La pression en double est diminuée afin de compenser les irrégularités de la route, les bosses, les trous, les trottoirs </a:t>
            </a:r>
            <a:r>
              <a:rPr lang="fr"/>
              <a:t>etc</a:t>
            </a:r>
            <a:r>
              <a:rPr lang="f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7ff61762a7_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7ff61762a7_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760bb020b6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60bb020b6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7ff61762a7_3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7ff61762a7_3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760bb020b6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760bb020b6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7ff61762a7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7ff61762a7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7ff61762a7_3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7ff61762a7_3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Notez que tous les </a:t>
            </a:r>
            <a:r>
              <a:rPr lang="fr"/>
              <a:t>groupes</a:t>
            </a:r>
            <a:r>
              <a:rPr lang="fr"/>
              <a:t> d’essieux peuvent être désalignés, mal gonflés ou avoir des amortisseurs défectueux.</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7ff61762a7_3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7ff61762a7_3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7ff61762a7_3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7ff61762a7_3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a9f3fb166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a9f3fb166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7ff61762a7_3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7ff61762a7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7ff61762a7_3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7ff61762a7_3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chemeClr val="dk1"/>
                </a:solidFill>
              </a:rPr>
              <a:t>S</a:t>
            </a:r>
            <a:r>
              <a:rPr lang="fr">
                <a:solidFill>
                  <a:schemeClr val="dk1"/>
                </a:solidFill>
              </a:rPr>
              <a:t>eules les imperfections permettant d’exposer la </a:t>
            </a:r>
            <a:r>
              <a:rPr b="1" lang="fr">
                <a:solidFill>
                  <a:schemeClr val="dk1"/>
                </a:solidFill>
              </a:rPr>
              <a:t>toile de renforcement ou la ceinture d’acier</a:t>
            </a:r>
            <a:r>
              <a:rPr lang="fr">
                <a:solidFill>
                  <a:schemeClr val="dk1"/>
                </a:solidFill>
              </a:rPr>
              <a:t> seront considérées comme des anomalies. </a:t>
            </a:r>
            <a:r>
              <a:rPr lang="fr"/>
              <a:t>La vulcanisation (réparation cuite permanente) peut laisser </a:t>
            </a:r>
            <a:r>
              <a:rPr lang="fr"/>
              <a:t>paraître une légère bosse sur le flanc. Ne pas confondre avec un pneu réchapé.</a:t>
            </a:r>
            <a:r>
              <a:rPr lang="fr"/>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7ff61762a7_3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7ff61762a7_3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76af4634b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76af4634b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76af4634b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76af4634b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46d7ac1b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46d7ac1b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42c1010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2c1010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4247fbc19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247fbc19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760bb020b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60bb020b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760bb020b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60bb020b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Attention de ne pas confondre avec les pneus d’essieu directeur, les marques d’usure ne sont pas les mêmes : 4/32 pour un pneu avant et 2/32 pour un de semi-remorque.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760bb020b6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60bb020b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Les marques d’usure sont à 4/32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760bb020b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60bb020b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760bb020b6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60bb020b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jp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sp>
        <p:nvSpPr>
          <p:cNvPr id="16" name="Google Shape;16;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0" name="Google Shape;20;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1" name="Google Shape;21;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2" name="Google Shape;22;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 name="Google Shape;23;p3"/>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8" name="Google Shape;28;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9" name="Google Shape;29;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0" name="Google Shape;30;p4"/>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 name="Google Shape;31;p4"/>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5" name="Google Shape;35;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6" name="Google Shape;36;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7" name="Google Shape;37;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 name="Google Shape;38;p5"/>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2" name="Google Shape;42;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3" name="Google Shape;43;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4" name="Google Shape;44;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45" name="Google Shape;45;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6" name="Google Shape;46;p6"/>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 name="Google Shape;47;p6"/>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1" name="Google Shape;51;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3" name="Google Shape;5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4" name="Google Shape;54;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55" name="Google Shape;55;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6" name="Google Shape;56;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7"/>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0" name="Google Shape;60;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1" name="Google Shape;61;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2" name="Google Shape;62;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8"/>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64" name="Shape 64"/>
        <p:cNvGrpSpPr/>
        <p:nvPr/>
      </p:nvGrpSpPr>
      <p:grpSpPr>
        <a:xfrm>
          <a:off x="0" y="0"/>
          <a:ext cx="0" cy="0"/>
          <a:chOff x="0" y="0"/>
          <a:chExt cx="0" cy="0"/>
        </a:xfrm>
      </p:grpSpPr>
      <p:sp>
        <p:nvSpPr>
          <p:cNvPr id="65" name="Google Shape;65;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17.jpg"/><Relationship Id="rId5" Type="http://schemas.openxmlformats.org/officeDocument/2006/relationships/image" Target="../media/image29.png"/><Relationship Id="rId6"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25.jpg"/><Relationship Id="rId5"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4.jpg"/><Relationship Id="rId4" Type="http://schemas.openxmlformats.org/officeDocument/2006/relationships/image" Target="../media/image35.png"/><Relationship Id="rId5"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42.png"/><Relationship Id="rId6"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6.png"/><Relationship Id="rId4" Type="http://schemas.openxmlformats.org/officeDocument/2006/relationships/image" Target="../media/image39.png"/><Relationship Id="rId5"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1.pn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41.png"/><Relationship Id="rId6" Type="http://schemas.openxmlformats.org/officeDocument/2006/relationships/image" Target="../media/image40.png"/><Relationship Id="rId7"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28.png"/><Relationship Id="rId6"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7.png"/><Relationship Id="rId5" Type="http://schemas.openxmlformats.org/officeDocument/2006/relationships/image" Target="../media/image23.png"/><Relationship Id="rId6"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0"/>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Leçon 2.5.2</a:t>
            </a:r>
            <a:endParaRPr/>
          </a:p>
          <a:p>
            <a:pPr indent="0" lvl="0" marL="0" rtl="0" algn="ctr">
              <a:spcBef>
                <a:spcPts val="0"/>
              </a:spcBef>
              <a:spcAft>
                <a:spcPts val="0"/>
              </a:spcAft>
              <a:buNone/>
            </a:pPr>
            <a:r>
              <a:rPr lang="fr"/>
              <a:t>Les pneus</a:t>
            </a:r>
            <a:endParaRPr/>
          </a:p>
        </p:txBody>
      </p:sp>
      <p:pic>
        <p:nvPicPr>
          <p:cNvPr id="71" name="Google Shape;71;p10"/>
          <p:cNvPicPr preferRelativeResize="0"/>
          <p:nvPr/>
        </p:nvPicPr>
        <p:blipFill>
          <a:blip r:embed="rId3">
            <a:alphaModFix/>
          </a:blip>
          <a:stretch>
            <a:fillRect/>
          </a:stretch>
        </p:blipFill>
        <p:spPr>
          <a:xfrm>
            <a:off x="7893125" y="0"/>
            <a:ext cx="1128074" cy="4834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19"/>
          <p:cNvPicPr preferRelativeResize="0"/>
          <p:nvPr/>
        </p:nvPicPr>
        <p:blipFill>
          <a:blip r:embed="rId3">
            <a:alphaModFix/>
          </a:blip>
          <a:stretch>
            <a:fillRect/>
          </a:stretch>
        </p:blipFill>
        <p:spPr>
          <a:xfrm>
            <a:off x="5079325" y="304550"/>
            <a:ext cx="3457575" cy="828675"/>
          </a:xfrm>
          <a:prstGeom prst="rect">
            <a:avLst/>
          </a:prstGeom>
          <a:noFill/>
          <a:ln>
            <a:noFill/>
          </a:ln>
        </p:spPr>
      </p:pic>
      <p:sp>
        <p:nvSpPr>
          <p:cNvPr id="166" name="Google Shape;166;p19"/>
          <p:cNvSpPr txBox="1"/>
          <p:nvPr/>
        </p:nvSpPr>
        <p:spPr>
          <a:xfrm>
            <a:off x="270700" y="174500"/>
            <a:ext cx="4362300" cy="36816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fr"/>
              <a:t>L'industrie développe constamment de nouveaux produits, des modèles et des dimensions de plus en plus spécifiques. On rencontre de nos jours beaucoup de pneus de dimensions métriques, par exemple, le  445 50 R 22.5, un pneu à bande </a:t>
            </a:r>
            <a:r>
              <a:rPr b="1" lang="fr">
                <a:solidFill>
                  <a:srgbClr val="FF0000"/>
                </a:solidFill>
              </a:rPr>
              <a:t>large</a:t>
            </a:r>
            <a:r>
              <a:rPr lang="fr"/>
              <a:t>. Ce type de pneu est entre autres utilisé pour sa plus faible résistance au roulement, ce qui se traduit par une réduction de la consommation de </a:t>
            </a:r>
            <a:r>
              <a:rPr b="1" lang="fr">
                <a:solidFill>
                  <a:srgbClr val="FF0000"/>
                </a:solidFill>
              </a:rPr>
              <a:t>carburant</a:t>
            </a:r>
            <a:r>
              <a:rPr lang="fr"/>
              <a:t>. Un autre avantage non négligeable, la réduction de poids occasionnée par sa monture simple. Ici, la largeur est de 445 mm. Ensuite, le nombre 50 représente la hauteur du flanc exprimée en % (50% de 445 mm). </a:t>
            </a:r>
            <a:endParaRPr/>
          </a:p>
          <a:p>
            <a:pPr indent="0" lvl="0" marL="0" rtl="0" algn="just">
              <a:lnSpc>
                <a:spcPct val="115000"/>
              </a:lnSpc>
              <a:spcBef>
                <a:spcPts val="0"/>
              </a:spcBef>
              <a:spcAft>
                <a:spcPts val="0"/>
              </a:spcAft>
              <a:buNone/>
            </a:pPr>
            <a:r>
              <a:rPr lang="fr"/>
              <a:t>Ce pneu pourra également être installé sur une roue de 22.5 de diamètre.</a:t>
            </a:r>
            <a:endParaRPr/>
          </a:p>
        </p:txBody>
      </p:sp>
      <p:pic>
        <p:nvPicPr>
          <p:cNvPr id="167" name="Google Shape;167;p19"/>
          <p:cNvPicPr preferRelativeResize="0"/>
          <p:nvPr/>
        </p:nvPicPr>
        <p:blipFill>
          <a:blip r:embed="rId4">
            <a:alphaModFix/>
          </a:blip>
          <a:stretch>
            <a:fillRect/>
          </a:stretch>
        </p:blipFill>
        <p:spPr>
          <a:xfrm>
            <a:off x="4994175" y="1792000"/>
            <a:ext cx="1647825" cy="2409825"/>
          </a:xfrm>
          <a:prstGeom prst="rect">
            <a:avLst/>
          </a:prstGeom>
          <a:noFill/>
          <a:ln>
            <a:noFill/>
          </a:ln>
        </p:spPr>
      </p:pic>
      <p:cxnSp>
        <p:nvCxnSpPr>
          <p:cNvPr id="168" name="Google Shape;168;p19"/>
          <p:cNvCxnSpPr/>
          <p:nvPr/>
        </p:nvCxnSpPr>
        <p:spPr>
          <a:xfrm>
            <a:off x="6357825" y="978900"/>
            <a:ext cx="69600" cy="15600"/>
          </a:xfrm>
          <a:prstGeom prst="straightConnector1">
            <a:avLst/>
          </a:prstGeom>
          <a:noFill/>
          <a:ln cap="flat" cmpd="sng" w="9525">
            <a:solidFill>
              <a:schemeClr val="dk2"/>
            </a:solidFill>
            <a:prstDash val="solid"/>
            <a:round/>
            <a:headEnd len="med" w="med" type="none"/>
            <a:tailEnd len="med" w="med" type="triangle"/>
          </a:ln>
        </p:spPr>
      </p:cxnSp>
      <p:cxnSp>
        <p:nvCxnSpPr>
          <p:cNvPr id="169" name="Google Shape;169;p19"/>
          <p:cNvCxnSpPr/>
          <p:nvPr/>
        </p:nvCxnSpPr>
        <p:spPr>
          <a:xfrm flipH="1">
            <a:off x="5994188" y="1025200"/>
            <a:ext cx="317100" cy="796800"/>
          </a:xfrm>
          <a:prstGeom prst="straightConnector1">
            <a:avLst/>
          </a:prstGeom>
          <a:noFill/>
          <a:ln cap="flat" cmpd="sng" w="9525">
            <a:solidFill>
              <a:srgbClr val="FF0000"/>
            </a:solidFill>
            <a:prstDash val="solid"/>
            <a:round/>
            <a:headEnd len="med" w="med" type="none"/>
            <a:tailEnd len="med" w="med" type="triangle"/>
          </a:ln>
        </p:spPr>
      </p:cxnSp>
      <p:cxnSp>
        <p:nvCxnSpPr>
          <p:cNvPr id="170" name="Google Shape;170;p19"/>
          <p:cNvCxnSpPr/>
          <p:nvPr/>
        </p:nvCxnSpPr>
        <p:spPr>
          <a:xfrm flipH="1">
            <a:off x="6396550" y="978900"/>
            <a:ext cx="348000" cy="1044000"/>
          </a:xfrm>
          <a:prstGeom prst="straightConnector1">
            <a:avLst/>
          </a:prstGeom>
          <a:noFill/>
          <a:ln cap="flat" cmpd="sng" w="9525">
            <a:solidFill>
              <a:srgbClr val="FF0000"/>
            </a:solidFill>
            <a:prstDash val="solid"/>
            <a:round/>
            <a:headEnd len="med" w="med" type="none"/>
            <a:tailEnd len="med" w="med" type="triangle"/>
          </a:ln>
        </p:spPr>
      </p:cxnSp>
      <p:cxnSp>
        <p:nvCxnSpPr>
          <p:cNvPr id="171" name="Google Shape;171;p19"/>
          <p:cNvCxnSpPr/>
          <p:nvPr/>
        </p:nvCxnSpPr>
        <p:spPr>
          <a:xfrm flipH="1">
            <a:off x="6527950" y="1025325"/>
            <a:ext cx="572400" cy="1647300"/>
          </a:xfrm>
          <a:prstGeom prst="straightConnector1">
            <a:avLst/>
          </a:prstGeom>
          <a:noFill/>
          <a:ln cap="flat" cmpd="sng" w="9525">
            <a:solidFill>
              <a:srgbClr val="FF0000"/>
            </a:solidFill>
            <a:prstDash val="solid"/>
            <a:round/>
            <a:headEnd len="med" w="med" type="none"/>
            <a:tailEnd len="med" w="med" type="triangle"/>
          </a:ln>
        </p:spPr>
      </p:cxnSp>
      <p:pic>
        <p:nvPicPr>
          <p:cNvPr id="172" name="Google Shape;172;p19"/>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0"/>
          <p:cNvSpPr txBox="1"/>
          <p:nvPr>
            <p:ph type="title"/>
          </p:nvPr>
        </p:nvSpPr>
        <p:spPr>
          <a:xfrm>
            <a:off x="1480800" y="-67450"/>
            <a:ext cx="6182400" cy="5439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400"/>
          </a:p>
          <a:p>
            <a:pPr indent="0" lvl="0" marL="0" rtl="0" algn="ctr">
              <a:lnSpc>
                <a:spcPct val="115000"/>
              </a:lnSpc>
              <a:spcBef>
                <a:spcPts val="0"/>
              </a:spcBef>
              <a:spcAft>
                <a:spcPts val="0"/>
              </a:spcAft>
              <a:buClr>
                <a:schemeClr val="dk1"/>
              </a:buClr>
              <a:buSzPts val="1100"/>
              <a:buFont typeface="Arial"/>
              <a:buNone/>
            </a:pPr>
            <a:r>
              <a:rPr b="1" lang="fr" sz="3000"/>
              <a:t>Les pressions et  les capacités</a:t>
            </a:r>
            <a:endParaRPr sz="3000"/>
          </a:p>
        </p:txBody>
      </p:sp>
      <p:sp>
        <p:nvSpPr>
          <p:cNvPr id="178" name="Google Shape;178;p20"/>
          <p:cNvSpPr txBox="1"/>
          <p:nvPr/>
        </p:nvSpPr>
        <p:spPr>
          <a:xfrm>
            <a:off x="161150" y="560575"/>
            <a:ext cx="4257000" cy="2944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a:solidFill>
                  <a:schemeClr val="dk1"/>
                </a:solidFill>
              </a:rPr>
              <a:t>La pression de gonflage maximale est indiquée sur le </a:t>
            </a:r>
            <a:r>
              <a:rPr b="1" lang="fr">
                <a:solidFill>
                  <a:srgbClr val="FF0000"/>
                </a:solidFill>
              </a:rPr>
              <a:t>flanc</a:t>
            </a:r>
            <a:r>
              <a:rPr lang="fr">
                <a:solidFill>
                  <a:schemeClr val="dk1"/>
                </a:solidFill>
              </a:rPr>
              <a:t> du pneu par le fabricant du pneu. On peut également retrouver </a:t>
            </a:r>
            <a:r>
              <a:rPr lang="fr">
                <a:solidFill>
                  <a:schemeClr val="dk1"/>
                </a:solidFill>
              </a:rPr>
              <a:t>cette indication dans le cadre de porte du camion.</a:t>
            </a:r>
            <a:r>
              <a:rPr lang="fr">
                <a:solidFill>
                  <a:schemeClr val="dk1"/>
                </a:solidFill>
              </a:rPr>
              <a:t> Cette pression doit être respectée si l’on veut atteindre les charges maximales permises par la loi.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fr">
                <a:solidFill>
                  <a:schemeClr val="dk1"/>
                </a:solidFill>
              </a:rPr>
              <a:t>Le transporteur peut, de concert avec le représentant de pneus, déterminer une pression inférieure qui reflète la valeur des charges transportées. Ceci optimisera le rendement des pneus.</a:t>
            </a:r>
            <a:endParaRPr/>
          </a:p>
        </p:txBody>
      </p:sp>
      <p:pic>
        <p:nvPicPr>
          <p:cNvPr id="179" name="Google Shape;179;p20"/>
          <p:cNvPicPr preferRelativeResize="0"/>
          <p:nvPr/>
        </p:nvPicPr>
        <p:blipFill>
          <a:blip r:embed="rId3">
            <a:alphaModFix/>
          </a:blip>
          <a:stretch>
            <a:fillRect/>
          </a:stretch>
        </p:blipFill>
        <p:spPr>
          <a:xfrm>
            <a:off x="4530175" y="933675"/>
            <a:ext cx="4362450" cy="1266825"/>
          </a:xfrm>
          <a:prstGeom prst="rect">
            <a:avLst/>
          </a:prstGeom>
          <a:noFill/>
          <a:ln>
            <a:noFill/>
          </a:ln>
        </p:spPr>
      </p:pic>
      <p:sp>
        <p:nvSpPr>
          <p:cNvPr id="180" name="Google Shape;180;p20"/>
          <p:cNvSpPr txBox="1"/>
          <p:nvPr/>
        </p:nvSpPr>
        <p:spPr>
          <a:xfrm>
            <a:off x="76200" y="3733800"/>
            <a:ext cx="8961900" cy="645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a:solidFill>
                  <a:schemeClr val="dk1"/>
                </a:solidFill>
              </a:rPr>
              <a:t>Le CFTR utilise donc une pression de 105 lb/po2 pour l’essieu directeur et de 80 lb/po2 pour les essieux  moteurs et de remorque.</a:t>
            </a:r>
            <a:endParaRPr/>
          </a:p>
        </p:txBody>
      </p:sp>
      <p:pic>
        <p:nvPicPr>
          <p:cNvPr id="181" name="Google Shape;181;p20"/>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1688150" y="19000"/>
            <a:ext cx="5112000" cy="56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fr" sz="3000"/>
              <a:t>La pression</a:t>
            </a:r>
            <a:endParaRPr b="1" sz="3000"/>
          </a:p>
        </p:txBody>
      </p:sp>
      <p:sp>
        <p:nvSpPr>
          <p:cNvPr id="187" name="Google Shape;187;p21"/>
          <p:cNvSpPr txBox="1"/>
          <p:nvPr/>
        </p:nvSpPr>
        <p:spPr>
          <a:xfrm>
            <a:off x="533400" y="456401"/>
            <a:ext cx="7623000" cy="1170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800">
                <a:solidFill>
                  <a:schemeClr val="dk1"/>
                </a:solidFill>
              </a:rPr>
              <a:t>Recommandation: </a:t>
            </a:r>
            <a:r>
              <a:rPr lang="fr" sz="1800">
                <a:solidFill>
                  <a:schemeClr val="dk1"/>
                </a:solidFill>
              </a:rPr>
              <a:t>Il peut être difficile de constater qu’un pneu jumelé est à plat lorsque le second pneu de l'assemblage est en bonne état. Ainsi, pour vérifier si un pneu jumelé est à plat, il est recommandé de le cogner avec un marteau ou un objet similaire. </a:t>
            </a:r>
            <a:r>
              <a:rPr b="1" lang="fr" sz="1800">
                <a:solidFill>
                  <a:schemeClr val="dk1"/>
                </a:solidFill>
              </a:rPr>
              <a:t> CVL page 397</a:t>
            </a:r>
            <a:endParaRPr b="1" sz="1800">
              <a:solidFill>
                <a:schemeClr val="dk1"/>
              </a:solidFill>
            </a:endParaRPr>
          </a:p>
        </p:txBody>
      </p:sp>
      <p:pic>
        <p:nvPicPr>
          <p:cNvPr id="188" name="Google Shape;188;p21"/>
          <p:cNvPicPr preferRelativeResize="0"/>
          <p:nvPr/>
        </p:nvPicPr>
        <p:blipFill>
          <a:blip r:embed="rId3">
            <a:alphaModFix/>
          </a:blip>
          <a:stretch>
            <a:fillRect/>
          </a:stretch>
        </p:blipFill>
        <p:spPr>
          <a:xfrm>
            <a:off x="2556350" y="1863375"/>
            <a:ext cx="3714500" cy="2399425"/>
          </a:xfrm>
          <a:prstGeom prst="rect">
            <a:avLst/>
          </a:prstGeom>
          <a:noFill/>
          <a:ln>
            <a:noFill/>
          </a:ln>
        </p:spPr>
      </p:pic>
      <p:pic>
        <p:nvPicPr>
          <p:cNvPr id="189" name="Google Shape;189;p21"/>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2"/>
          <p:cNvSpPr txBox="1"/>
          <p:nvPr>
            <p:ph type="title"/>
          </p:nvPr>
        </p:nvSpPr>
        <p:spPr>
          <a:xfrm>
            <a:off x="2130450" y="235950"/>
            <a:ext cx="4883100" cy="746400"/>
          </a:xfrm>
          <a:prstGeom prst="rect">
            <a:avLst/>
          </a:prstGeom>
        </p:spPr>
        <p:txBody>
          <a:bodyPr anchorCtr="0" anchor="ctr" bIns="91425" lIns="91425" spcFirstLastPara="1" rIns="91425" wrap="square" tIns="91425">
            <a:noAutofit/>
          </a:bodyPr>
          <a:lstStyle/>
          <a:p>
            <a:pPr indent="0" lvl="0" marL="0" marR="3600" rtl="0" algn="ctr">
              <a:lnSpc>
                <a:spcPct val="115000"/>
              </a:lnSpc>
              <a:spcBef>
                <a:spcPts val="0"/>
              </a:spcBef>
              <a:spcAft>
                <a:spcPts val="0"/>
              </a:spcAft>
              <a:buClr>
                <a:schemeClr val="dk1"/>
              </a:buClr>
              <a:buSzPts val="1100"/>
              <a:buFont typeface="Arial"/>
              <a:buNone/>
            </a:pPr>
            <a:r>
              <a:rPr b="1" lang="fr" sz="3000"/>
              <a:t>Le gonflage des pneus </a:t>
            </a:r>
            <a:endParaRPr sz="3000"/>
          </a:p>
        </p:txBody>
      </p:sp>
      <p:sp>
        <p:nvSpPr>
          <p:cNvPr id="195" name="Google Shape;195;p22"/>
          <p:cNvSpPr txBox="1"/>
          <p:nvPr/>
        </p:nvSpPr>
        <p:spPr>
          <a:xfrm>
            <a:off x="523750" y="1177200"/>
            <a:ext cx="8326200" cy="2641500"/>
          </a:xfrm>
          <a:prstGeom prst="rect">
            <a:avLst/>
          </a:prstGeom>
          <a:noFill/>
          <a:ln>
            <a:noFill/>
          </a:ln>
        </p:spPr>
        <p:txBody>
          <a:bodyPr anchorCtr="0" anchor="t" bIns="91425" lIns="91425" spcFirstLastPara="1" rIns="91425" wrap="square" tIns="91425">
            <a:noAutofit/>
          </a:bodyPr>
          <a:lstStyle/>
          <a:p>
            <a:pPr indent="0" lvl="0" marL="0" marR="3600" rtl="0" algn="just">
              <a:lnSpc>
                <a:spcPct val="115000"/>
              </a:lnSpc>
              <a:spcBef>
                <a:spcPts val="0"/>
              </a:spcBef>
              <a:spcAft>
                <a:spcPts val="0"/>
              </a:spcAft>
              <a:buNone/>
            </a:pPr>
            <a:r>
              <a:rPr lang="fr">
                <a:solidFill>
                  <a:schemeClr val="dk1"/>
                </a:solidFill>
              </a:rPr>
              <a:t>Il est normal qu’un pneu présente une légère baisse de pression d’air. Un re</a:t>
            </a:r>
            <a:r>
              <a:rPr lang="fr">
                <a:solidFill>
                  <a:schemeClr val="dk1"/>
                </a:solidFill>
              </a:rPr>
              <a:t>gonflage</a:t>
            </a:r>
            <a:r>
              <a:rPr lang="fr">
                <a:solidFill>
                  <a:schemeClr val="dk1"/>
                </a:solidFill>
              </a:rPr>
              <a:t> est alors recommandé.  Cependant, certaines précautions devront être prises. D’abord, l’ajustement doit toujours s’effectuer à froid. </a:t>
            </a:r>
            <a:r>
              <a:rPr b="1" lang="fr" u="sng">
                <a:solidFill>
                  <a:schemeClr val="dk1"/>
                </a:solidFill>
              </a:rPr>
              <a:t>Ne jamais ajuster la pression d’un pneu chaud</a:t>
            </a:r>
            <a:r>
              <a:rPr lang="fr">
                <a:solidFill>
                  <a:schemeClr val="dk1"/>
                </a:solidFill>
              </a:rPr>
              <a:t>, à cause du risque élevé d’explosion (rupture éclair du flanc) de celui-ci. Si le pneu présente une baisse de </a:t>
            </a:r>
            <a:r>
              <a:rPr b="1" lang="fr">
                <a:solidFill>
                  <a:srgbClr val="FF0000"/>
                </a:solidFill>
              </a:rPr>
              <a:t>pression</a:t>
            </a:r>
            <a:r>
              <a:rPr lang="fr">
                <a:solidFill>
                  <a:schemeClr val="dk1"/>
                </a:solidFill>
              </a:rPr>
              <a:t> de plus de 20%, celui-ci devrait être démonté et inspecté avant le regonflage.</a:t>
            </a:r>
            <a:endParaRPr>
              <a:solidFill>
                <a:schemeClr val="dk1"/>
              </a:solidFill>
            </a:endParaRPr>
          </a:p>
          <a:p>
            <a:pPr indent="0" lvl="0" marL="0" marR="3600" rtl="0" algn="just">
              <a:lnSpc>
                <a:spcPct val="115000"/>
              </a:lnSpc>
              <a:spcBef>
                <a:spcPts val="0"/>
              </a:spcBef>
              <a:spcAft>
                <a:spcPts val="0"/>
              </a:spcAft>
              <a:buNone/>
            </a:pPr>
            <a:r>
              <a:t/>
            </a:r>
            <a:endParaRPr>
              <a:solidFill>
                <a:schemeClr val="dk1"/>
              </a:solidFill>
            </a:endParaRPr>
          </a:p>
          <a:p>
            <a:pPr indent="0" lvl="0" marL="0" marR="3600" rtl="0" algn="just">
              <a:lnSpc>
                <a:spcPct val="115000"/>
              </a:lnSpc>
              <a:spcBef>
                <a:spcPts val="0"/>
              </a:spcBef>
              <a:spcAft>
                <a:spcPts val="0"/>
              </a:spcAft>
              <a:buNone/>
            </a:pPr>
            <a:r>
              <a:rPr lang="fr">
                <a:solidFill>
                  <a:schemeClr val="dk1"/>
                </a:solidFill>
              </a:rPr>
              <a:t>Ensuite, il est recommandé d’utiliser un mandrin de gonflage à mâchoires et d’une rallonge de boyau munie d’une valve de contrôle et d’un manomètre. La rallonge permet donc de se tenir à </a:t>
            </a:r>
            <a:r>
              <a:rPr b="1" lang="fr" u="sng">
                <a:solidFill>
                  <a:schemeClr val="dk1"/>
                </a:solidFill>
              </a:rPr>
              <a:t>au moins un mètre de la semelle, et non face au flanc du pneu.</a:t>
            </a:r>
            <a:endParaRPr/>
          </a:p>
        </p:txBody>
      </p:sp>
      <p:pic>
        <p:nvPicPr>
          <p:cNvPr id="196" name="Google Shape;196;p22"/>
          <p:cNvPicPr preferRelativeResize="0"/>
          <p:nvPr/>
        </p:nvPicPr>
        <p:blipFill>
          <a:blip r:embed="rId3">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3"/>
          <p:cNvSpPr txBox="1"/>
          <p:nvPr>
            <p:ph type="title"/>
          </p:nvPr>
        </p:nvSpPr>
        <p:spPr>
          <a:xfrm>
            <a:off x="382600" y="125600"/>
            <a:ext cx="81618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fr" sz="3000"/>
              <a:t>Système de </a:t>
            </a:r>
            <a:r>
              <a:rPr b="1" lang="fr" sz="3000"/>
              <a:t>surveillance</a:t>
            </a:r>
            <a:r>
              <a:rPr b="1" lang="fr" sz="3000"/>
              <a:t> de la pression</a:t>
            </a:r>
            <a:endParaRPr b="1" sz="3000"/>
          </a:p>
        </p:txBody>
      </p:sp>
      <p:pic>
        <p:nvPicPr>
          <p:cNvPr id="202" name="Google Shape;202;p23"/>
          <p:cNvPicPr preferRelativeResize="0"/>
          <p:nvPr/>
        </p:nvPicPr>
        <p:blipFill>
          <a:blip r:embed="rId3">
            <a:alphaModFix/>
          </a:blip>
          <a:stretch>
            <a:fillRect/>
          </a:stretch>
        </p:blipFill>
        <p:spPr>
          <a:xfrm>
            <a:off x="2050550" y="786975"/>
            <a:ext cx="5026375" cy="2886425"/>
          </a:xfrm>
          <a:prstGeom prst="rect">
            <a:avLst/>
          </a:prstGeom>
          <a:noFill/>
          <a:ln>
            <a:noFill/>
          </a:ln>
        </p:spPr>
      </p:pic>
      <p:sp>
        <p:nvSpPr>
          <p:cNvPr id="203" name="Google Shape;203;p23"/>
          <p:cNvSpPr txBox="1"/>
          <p:nvPr/>
        </p:nvSpPr>
        <p:spPr>
          <a:xfrm>
            <a:off x="458800" y="3818925"/>
            <a:ext cx="8223300" cy="6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Optionnel sur certain véhicule, ce système utilise des capteurs de pression dans chacune des roues. </a:t>
            </a:r>
            <a:endParaRPr/>
          </a:p>
        </p:txBody>
      </p:sp>
      <p:pic>
        <p:nvPicPr>
          <p:cNvPr id="204" name="Google Shape;204;p23"/>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4"/>
          <p:cNvSpPr txBox="1"/>
          <p:nvPr>
            <p:ph type="title"/>
          </p:nvPr>
        </p:nvSpPr>
        <p:spPr>
          <a:xfrm>
            <a:off x="1066350" y="104802"/>
            <a:ext cx="7011300" cy="576300"/>
          </a:xfrm>
          <a:prstGeom prst="rect">
            <a:avLst/>
          </a:prstGeom>
        </p:spPr>
        <p:txBody>
          <a:bodyPr anchorCtr="0" anchor="ctr" bIns="91425" lIns="91425" spcFirstLastPara="1" rIns="91425" wrap="square" tIns="91425">
            <a:noAutofit/>
          </a:bodyPr>
          <a:lstStyle/>
          <a:p>
            <a:pPr indent="0" lvl="0" marL="0" marR="3600" rtl="0" algn="ctr">
              <a:lnSpc>
                <a:spcPct val="115000"/>
              </a:lnSpc>
              <a:spcBef>
                <a:spcPts val="0"/>
              </a:spcBef>
              <a:spcAft>
                <a:spcPts val="0"/>
              </a:spcAft>
              <a:buClr>
                <a:schemeClr val="dk1"/>
              </a:buClr>
              <a:buSzPts val="1100"/>
              <a:buFont typeface="Arial"/>
              <a:buNone/>
            </a:pPr>
            <a:r>
              <a:rPr b="1" lang="fr" sz="3000"/>
              <a:t>Système de contrôle de la pression</a:t>
            </a:r>
            <a:endParaRPr sz="3000"/>
          </a:p>
        </p:txBody>
      </p:sp>
      <p:pic>
        <p:nvPicPr>
          <p:cNvPr id="210" name="Google Shape;210;p24"/>
          <p:cNvPicPr preferRelativeResize="0"/>
          <p:nvPr/>
        </p:nvPicPr>
        <p:blipFill>
          <a:blip r:embed="rId3">
            <a:alphaModFix/>
          </a:blip>
          <a:stretch>
            <a:fillRect/>
          </a:stretch>
        </p:blipFill>
        <p:spPr>
          <a:xfrm>
            <a:off x="402550" y="721749"/>
            <a:ext cx="2627175" cy="1941348"/>
          </a:xfrm>
          <a:prstGeom prst="rect">
            <a:avLst/>
          </a:prstGeom>
          <a:noFill/>
          <a:ln>
            <a:noFill/>
          </a:ln>
        </p:spPr>
      </p:pic>
      <p:pic>
        <p:nvPicPr>
          <p:cNvPr id="211" name="Google Shape;211;p24"/>
          <p:cNvPicPr preferRelativeResize="0"/>
          <p:nvPr/>
        </p:nvPicPr>
        <p:blipFill>
          <a:blip r:embed="rId4">
            <a:alphaModFix/>
          </a:blip>
          <a:stretch>
            <a:fillRect/>
          </a:stretch>
        </p:blipFill>
        <p:spPr>
          <a:xfrm>
            <a:off x="402550" y="2756758"/>
            <a:ext cx="2627175" cy="1408642"/>
          </a:xfrm>
          <a:prstGeom prst="rect">
            <a:avLst/>
          </a:prstGeom>
          <a:noFill/>
          <a:ln>
            <a:noFill/>
          </a:ln>
        </p:spPr>
      </p:pic>
      <p:sp>
        <p:nvSpPr>
          <p:cNvPr id="212" name="Google Shape;212;p24"/>
          <p:cNvSpPr txBox="1"/>
          <p:nvPr/>
        </p:nvSpPr>
        <p:spPr>
          <a:xfrm>
            <a:off x="5902350" y="721750"/>
            <a:ext cx="3000000" cy="335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sz="1200">
                <a:solidFill>
                  <a:schemeClr val="dk1"/>
                </a:solidFill>
              </a:rPr>
              <a:t>Dès que la semi-remorque est alimentée en air, le système peut intervenir au besoin. Lorsque qu’un pneu présente une pression d’air inférieur à la norme préétablie, le système fournit au pneu le volume d’air nécessaire en provenance d’un des </a:t>
            </a:r>
            <a:r>
              <a:rPr b="1" lang="fr" sz="1200">
                <a:solidFill>
                  <a:srgbClr val="FF0000"/>
                </a:solidFill>
              </a:rPr>
              <a:t>réservoir</a:t>
            </a:r>
            <a:r>
              <a:rPr lang="fr" sz="1200">
                <a:solidFill>
                  <a:schemeClr val="dk1"/>
                </a:solidFill>
              </a:rPr>
              <a:t> </a:t>
            </a:r>
            <a:r>
              <a:rPr b="1" lang="fr" sz="1200">
                <a:solidFill>
                  <a:srgbClr val="FF0000"/>
                </a:solidFill>
              </a:rPr>
              <a:t>d’air</a:t>
            </a:r>
            <a:r>
              <a:rPr lang="fr" sz="1200">
                <a:solidFill>
                  <a:schemeClr val="dk1"/>
                </a:solidFill>
              </a:rPr>
              <a:t> </a:t>
            </a:r>
            <a:r>
              <a:rPr lang="fr" sz="1200">
                <a:solidFill>
                  <a:schemeClr val="dk1"/>
                </a:solidFill>
              </a:rPr>
              <a:t>de la semi-remorque. </a:t>
            </a:r>
            <a:r>
              <a:rPr b="1" lang="fr" sz="1200">
                <a:solidFill>
                  <a:schemeClr val="dk1"/>
                </a:solidFill>
              </a:rPr>
              <a:t>Un témoin lumineux</a:t>
            </a:r>
            <a:r>
              <a:rPr lang="fr" sz="1200">
                <a:solidFill>
                  <a:schemeClr val="dk1"/>
                </a:solidFill>
              </a:rPr>
              <a:t> présent à l’avant de la semi-remorque témoigne de l’intervention du régulateur de pression. Le fabricant signale que lorsque le témoin est</a:t>
            </a:r>
            <a:r>
              <a:rPr b="1" lang="fr" sz="1200">
                <a:solidFill>
                  <a:schemeClr val="dk1"/>
                </a:solidFill>
              </a:rPr>
              <a:t> allumé constamment pendant plus de 10 minutes</a:t>
            </a:r>
            <a:r>
              <a:rPr lang="fr" sz="1200">
                <a:solidFill>
                  <a:schemeClr val="dk1"/>
                </a:solidFill>
              </a:rPr>
              <a:t>, cela signifie qu’un ou plusieurs pneus sont dégonflés, ou que le système est défectueux</a:t>
            </a:r>
            <a:endParaRPr sz="1200"/>
          </a:p>
        </p:txBody>
      </p:sp>
      <p:pic>
        <p:nvPicPr>
          <p:cNvPr id="213" name="Google Shape;213;p24"/>
          <p:cNvPicPr preferRelativeResize="0"/>
          <p:nvPr/>
        </p:nvPicPr>
        <p:blipFill>
          <a:blip r:embed="rId5">
            <a:alphaModFix/>
          </a:blip>
          <a:stretch>
            <a:fillRect/>
          </a:stretch>
        </p:blipFill>
        <p:spPr>
          <a:xfrm>
            <a:off x="3182125" y="688641"/>
            <a:ext cx="2627175" cy="3541179"/>
          </a:xfrm>
          <a:prstGeom prst="rect">
            <a:avLst/>
          </a:prstGeom>
          <a:noFill/>
          <a:ln>
            <a:noFill/>
          </a:ln>
        </p:spPr>
      </p:pic>
      <p:sp>
        <p:nvSpPr>
          <p:cNvPr id="214" name="Google Shape;214;p24"/>
          <p:cNvSpPr/>
          <p:nvPr/>
        </p:nvSpPr>
        <p:spPr>
          <a:xfrm>
            <a:off x="5274594" y="1230300"/>
            <a:ext cx="582600" cy="1156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5" name="Google Shape;215;p24"/>
          <p:cNvPicPr preferRelativeResize="0"/>
          <p:nvPr/>
        </p:nvPicPr>
        <p:blipFill>
          <a:blip r:embed="rId6">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5"/>
          <p:cNvSpPr txBox="1"/>
          <p:nvPr/>
        </p:nvSpPr>
        <p:spPr>
          <a:xfrm>
            <a:off x="0" y="0"/>
            <a:ext cx="8177100" cy="6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400">
                <a:solidFill>
                  <a:schemeClr val="dk1"/>
                </a:solidFill>
              </a:rPr>
              <a:t>Anomalies</a:t>
            </a:r>
            <a:r>
              <a:rPr b="1" lang="fr" sz="1800">
                <a:solidFill>
                  <a:schemeClr val="dk1"/>
                </a:solidFill>
              </a:rPr>
              <a:t>:</a:t>
            </a:r>
            <a:r>
              <a:rPr b="1" lang="fr">
                <a:solidFill>
                  <a:schemeClr val="dk1"/>
                </a:solidFill>
              </a:rPr>
              <a:t>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fr">
                <a:solidFill>
                  <a:schemeClr val="dk1"/>
                </a:solidFill>
              </a:rPr>
              <a:t>Corps </a:t>
            </a:r>
            <a:r>
              <a:rPr b="1" lang="fr">
                <a:solidFill>
                  <a:schemeClr val="dk1"/>
                </a:solidFill>
              </a:rPr>
              <a:t>étrangers</a:t>
            </a:r>
            <a:r>
              <a:rPr b="1" lang="fr">
                <a:solidFill>
                  <a:schemeClr val="dk1"/>
                </a:solidFill>
              </a:rPr>
              <a:t>, usure anormale, </a:t>
            </a:r>
            <a:r>
              <a:rPr b="1" lang="fr">
                <a:solidFill>
                  <a:schemeClr val="dk1"/>
                </a:solidFill>
              </a:rPr>
              <a:t>crevaison, séparation, e</a:t>
            </a:r>
            <a:r>
              <a:rPr b="1" lang="fr">
                <a:solidFill>
                  <a:schemeClr val="dk1"/>
                </a:solidFill>
              </a:rPr>
              <a:t>xplosion</a:t>
            </a:r>
            <a:endParaRPr b="1"/>
          </a:p>
        </p:txBody>
      </p:sp>
      <p:sp>
        <p:nvSpPr>
          <p:cNvPr id="221" name="Google Shape;221;p25"/>
          <p:cNvSpPr txBox="1"/>
          <p:nvPr/>
        </p:nvSpPr>
        <p:spPr>
          <a:xfrm>
            <a:off x="50200" y="814575"/>
            <a:ext cx="3876600" cy="38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
                <a:solidFill>
                  <a:schemeClr val="dk1"/>
                </a:solidFill>
              </a:rPr>
              <a:t>Les corps étrangers avec ou sans crevaison </a:t>
            </a:r>
            <a:endParaRPr/>
          </a:p>
        </p:txBody>
      </p:sp>
      <p:pic>
        <p:nvPicPr>
          <p:cNvPr id="222" name="Google Shape;222;p25"/>
          <p:cNvPicPr preferRelativeResize="0"/>
          <p:nvPr/>
        </p:nvPicPr>
        <p:blipFill>
          <a:blip r:embed="rId3">
            <a:alphaModFix/>
          </a:blip>
          <a:stretch>
            <a:fillRect/>
          </a:stretch>
        </p:blipFill>
        <p:spPr>
          <a:xfrm>
            <a:off x="152400" y="1199475"/>
            <a:ext cx="4208750" cy="2850650"/>
          </a:xfrm>
          <a:prstGeom prst="rect">
            <a:avLst/>
          </a:prstGeom>
          <a:noFill/>
          <a:ln>
            <a:noFill/>
          </a:ln>
        </p:spPr>
      </p:pic>
      <p:sp>
        <p:nvSpPr>
          <p:cNvPr id="223" name="Google Shape;223;p25"/>
          <p:cNvSpPr txBox="1"/>
          <p:nvPr/>
        </p:nvSpPr>
        <p:spPr>
          <a:xfrm>
            <a:off x="4572000" y="1981200"/>
            <a:ext cx="4294200" cy="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chemeClr val="dk1"/>
                </a:solidFill>
              </a:rPr>
              <a:t>Les crevaisons sont souvent causées par des corps étrangers </a:t>
            </a:r>
            <a:r>
              <a:rPr b="1" lang="fr">
                <a:solidFill>
                  <a:schemeClr val="dk1"/>
                </a:solidFill>
              </a:rPr>
              <a:t>non-détectés</a:t>
            </a:r>
            <a:r>
              <a:rPr lang="fr">
                <a:solidFill>
                  <a:schemeClr val="dk1"/>
                </a:solidFill>
              </a:rPr>
              <a:t> présents dans la bande de roulement. </a:t>
            </a:r>
            <a:endParaRPr>
              <a:solidFill>
                <a:schemeClr val="dk1"/>
              </a:solidFill>
            </a:endParaRPr>
          </a:p>
        </p:txBody>
      </p:sp>
      <p:pic>
        <p:nvPicPr>
          <p:cNvPr id="224" name="Google Shape;224;p25"/>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6"/>
          <p:cNvSpPr txBox="1"/>
          <p:nvPr/>
        </p:nvSpPr>
        <p:spPr>
          <a:xfrm>
            <a:off x="141800" y="140201"/>
            <a:ext cx="1970400" cy="52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t>Usure inégale</a:t>
            </a:r>
            <a:endParaRPr b="1" sz="1800"/>
          </a:p>
        </p:txBody>
      </p:sp>
      <p:pic>
        <p:nvPicPr>
          <p:cNvPr id="230" name="Google Shape;230;p26"/>
          <p:cNvPicPr preferRelativeResize="0"/>
          <p:nvPr/>
        </p:nvPicPr>
        <p:blipFill>
          <a:blip r:embed="rId3">
            <a:alphaModFix/>
          </a:blip>
          <a:stretch>
            <a:fillRect/>
          </a:stretch>
        </p:blipFill>
        <p:spPr>
          <a:xfrm>
            <a:off x="538176" y="1508925"/>
            <a:ext cx="4150574" cy="2649000"/>
          </a:xfrm>
          <a:prstGeom prst="rect">
            <a:avLst/>
          </a:prstGeom>
          <a:noFill/>
          <a:ln>
            <a:noFill/>
          </a:ln>
        </p:spPr>
      </p:pic>
      <p:pic>
        <p:nvPicPr>
          <p:cNvPr id="231" name="Google Shape;231;p26"/>
          <p:cNvPicPr preferRelativeResize="0"/>
          <p:nvPr/>
        </p:nvPicPr>
        <p:blipFill>
          <a:blip r:embed="rId4">
            <a:alphaModFix/>
          </a:blip>
          <a:stretch>
            <a:fillRect/>
          </a:stretch>
        </p:blipFill>
        <p:spPr>
          <a:xfrm>
            <a:off x="5305425" y="1432725"/>
            <a:ext cx="2972950" cy="2725200"/>
          </a:xfrm>
          <a:prstGeom prst="rect">
            <a:avLst/>
          </a:prstGeom>
          <a:noFill/>
          <a:ln>
            <a:noFill/>
          </a:ln>
        </p:spPr>
      </p:pic>
      <p:sp>
        <p:nvSpPr>
          <p:cNvPr id="232" name="Google Shape;232;p26"/>
          <p:cNvSpPr txBox="1"/>
          <p:nvPr/>
        </p:nvSpPr>
        <p:spPr>
          <a:xfrm>
            <a:off x="120875" y="578000"/>
            <a:ext cx="8917200" cy="93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a:solidFill>
                  <a:schemeClr val="dk1"/>
                </a:solidFill>
              </a:rPr>
              <a:t>Ces déformations sont habituellement provoquées par des problèmes mécaniques au niveau des suspensions. Soit des pièces ou des amortisseurs en mauvais états, ou un parallélisme des roues (alignement) défectueux.</a:t>
            </a:r>
            <a:r>
              <a:rPr lang="fr">
                <a:solidFill>
                  <a:schemeClr val="dk1"/>
                </a:solidFill>
              </a:rPr>
              <a:t> Une pression d’air inadéquate dans les pneus cause également des inégalités.</a:t>
            </a:r>
            <a:endParaRPr/>
          </a:p>
        </p:txBody>
      </p:sp>
      <p:pic>
        <p:nvPicPr>
          <p:cNvPr id="233" name="Google Shape;233;p26"/>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27"/>
          <p:cNvPicPr preferRelativeResize="0"/>
          <p:nvPr/>
        </p:nvPicPr>
        <p:blipFill>
          <a:blip r:embed="rId3">
            <a:alphaModFix/>
          </a:blip>
          <a:stretch>
            <a:fillRect/>
          </a:stretch>
        </p:blipFill>
        <p:spPr>
          <a:xfrm>
            <a:off x="152400" y="533400"/>
            <a:ext cx="8839200" cy="3372321"/>
          </a:xfrm>
          <a:prstGeom prst="rect">
            <a:avLst/>
          </a:prstGeom>
          <a:noFill/>
          <a:ln>
            <a:noFill/>
          </a:ln>
        </p:spPr>
      </p:pic>
      <p:pic>
        <p:nvPicPr>
          <p:cNvPr id="239" name="Google Shape;239;p27"/>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8"/>
          <p:cNvSpPr txBox="1"/>
          <p:nvPr/>
        </p:nvSpPr>
        <p:spPr>
          <a:xfrm>
            <a:off x="323400" y="277200"/>
            <a:ext cx="1416900" cy="3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t>“Flat spot”</a:t>
            </a:r>
            <a:endParaRPr b="1" sz="1800"/>
          </a:p>
        </p:txBody>
      </p:sp>
      <p:pic>
        <p:nvPicPr>
          <p:cNvPr id="245" name="Google Shape;245;p28"/>
          <p:cNvPicPr preferRelativeResize="0"/>
          <p:nvPr/>
        </p:nvPicPr>
        <p:blipFill>
          <a:blip r:embed="rId3">
            <a:alphaModFix/>
          </a:blip>
          <a:stretch>
            <a:fillRect/>
          </a:stretch>
        </p:blipFill>
        <p:spPr>
          <a:xfrm>
            <a:off x="2485475" y="162650"/>
            <a:ext cx="6472275" cy="3049150"/>
          </a:xfrm>
          <a:prstGeom prst="rect">
            <a:avLst/>
          </a:prstGeom>
          <a:noFill/>
          <a:ln>
            <a:noFill/>
          </a:ln>
        </p:spPr>
      </p:pic>
      <p:sp>
        <p:nvSpPr>
          <p:cNvPr id="246" name="Google Shape;246;p28"/>
          <p:cNvSpPr txBox="1"/>
          <p:nvPr/>
        </p:nvSpPr>
        <p:spPr>
          <a:xfrm>
            <a:off x="399600" y="3276600"/>
            <a:ext cx="8313900" cy="9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chemeClr val="dk1"/>
                </a:solidFill>
              </a:rPr>
              <a:t>Ce type d'anomalie se produit habituellement sur une remorque, lorsque l’opérateur omet de vérifier le </a:t>
            </a:r>
            <a:r>
              <a:rPr b="1" lang="fr">
                <a:solidFill>
                  <a:schemeClr val="dk1"/>
                </a:solidFill>
              </a:rPr>
              <a:t>libre de mouvement de toutes les roues avant de prendre la route.</a:t>
            </a:r>
            <a:r>
              <a:rPr lang="fr">
                <a:solidFill>
                  <a:schemeClr val="dk1"/>
                </a:solidFill>
              </a:rPr>
              <a:t> Également, une telle usure de moindre importance, peut survenir lors d’un freinage d'urgence, ou lors d’un blocage causé par système de freinage défectueux.</a:t>
            </a:r>
            <a:endParaRPr/>
          </a:p>
        </p:txBody>
      </p:sp>
      <p:pic>
        <p:nvPicPr>
          <p:cNvPr id="247" name="Google Shape;247;p28"/>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Leçon 2.5.2  Les pneus</a:t>
            </a:r>
            <a:endParaRPr/>
          </a:p>
        </p:txBody>
      </p:sp>
      <p:sp>
        <p:nvSpPr>
          <p:cNvPr id="77" name="Google Shape;77;p11"/>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Objectif(s) de la leçon :</a:t>
            </a:r>
            <a:endParaRPr/>
          </a:p>
          <a:p>
            <a:pPr indent="-342900" lvl="0" marL="457200" rtl="0" algn="l">
              <a:spcBef>
                <a:spcPts val="1600"/>
              </a:spcBef>
              <a:spcAft>
                <a:spcPts val="0"/>
              </a:spcAft>
              <a:buSzPts val="1800"/>
              <a:buChar char="●"/>
            </a:pPr>
            <a:r>
              <a:rPr lang="fr"/>
              <a:t>Reconnaître les caractéristiques des pneus</a:t>
            </a:r>
            <a:endParaRPr/>
          </a:p>
          <a:p>
            <a:pPr indent="-342900" lvl="0" marL="457200" rtl="0" algn="l">
              <a:spcBef>
                <a:spcPts val="0"/>
              </a:spcBef>
              <a:spcAft>
                <a:spcPts val="0"/>
              </a:spcAft>
              <a:buSzPts val="1800"/>
              <a:buChar char="●"/>
            </a:pPr>
            <a:r>
              <a:rPr lang="fr"/>
              <a:t>Connaître les principes physiques en lien avec les pneus</a:t>
            </a:r>
            <a:endParaRPr/>
          </a:p>
          <a:p>
            <a:pPr indent="-342900" lvl="0" marL="457200" rtl="0" algn="l">
              <a:spcBef>
                <a:spcPts val="0"/>
              </a:spcBef>
              <a:spcAft>
                <a:spcPts val="0"/>
              </a:spcAft>
              <a:buSzPts val="1800"/>
              <a:buChar char="●"/>
            </a:pPr>
            <a:r>
              <a:rPr lang="fr"/>
              <a:t>Reconnaître les problèmes potentiels</a:t>
            </a:r>
            <a:endParaRPr/>
          </a:p>
          <a:p>
            <a:pPr indent="0" lvl="0" marL="0" rtl="0" algn="l">
              <a:spcBef>
                <a:spcPts val="1600"/>
              </a:spcBef>
              <a:spcAft>
                <a:spcPts val="1600"/>
              </a:spcAft>
              <a:buNone/>
            </a:pPr>
            <a:r>
              <a:t/>
            </a:r>
            <a:endParaRPr/>
          </a:p>
        </p:txBody>
      </p:sp>
      <p:pic>
        <p:nvPicPr>
          <p:cNvPr id="78" name="Google Shape;78;p11"/>
          <p:cNvPicPr preferRelativeResize="0"/>
          <p:nvPr/>
        </p:nvPicPr>
        <p:blipFill>
          <a:blip r:embed="rId3">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9"/>
          <p:cNvSpPr txBox="1"/>
          <p:nvPr/>
        </p:nvSpPr>
        <p:spPr>
          <a:xfrm>
            <a:off x="108150" y="186425"/>
            <a:ext cx="2635200" cy="7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t>“Flat spot”: c</a:t>
            </a:r>
            <a:r>
              <a:rPr b="1" lang="fr" sz="1800"/>
              <a:t>revaison</a:t>
            </a:r>
            <a:endParaRPr b="1" sz="1800"/>
          </a:p>
        </p:txBody>
      </p:sp>
      <p:pic>
        <p:nvPicPr>
          <p:cNvPr id="253" name="Google Shape;253;p29"/>
          <p:cNvPicPr preferRelativeResize="0"/>
          <p:nvPr/>
        </p:nvPicPr>
        <p:blipFill>
          <a:blip r:embed="rId3">
            <a:alphaModFix/>
          </a:blip>
          <a:stretch>
            <a:fillRect/>
          </a:stretch>
        </p:blipFill>
        <p:spPr>
          <a:xfrm rot="-313836">
            <a:off x="2917336" y="229833"/>
            <a:ext cx="1413977" cy="3884873"/>
          </a:xfrm>
          <a:prstGeom prst="rect">
            <a:avLst/>
          </a:prstGeom>
          <a:noFill/>
          <a:ln>
            <a:noFill/>
          </a:ln>
        </p:spPr>
      </p:pic>
      <p:sp>
        <p:nvSpPr>
          <p:cNvPr id="254" name="Google Shape;254;p29"/>
          <p:cNvSpPr txBox="1"/>
          <p:nvPr/>
        </p:nvSpPr>
        <p:spPr>
          <a:xfrm>
            <a:off x="31950" y="844900"/>
            <a:ext cx="2426700" cy="127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 </a:t>
            </a:r>
            <a:endParaRPr/>
          </a:p>
        </p:txBody>
      </p:sp>
      <p:sp>
        <p:nvSpPr>
          <p:cNvPr id="255" name="Google Shape;255;p29"/>
          <p:cNvSpPr txBox="1"/>
          <p:nvPr/>
        </p:nvSpPr>
        <p:spPr>
          <a:xfrm>
            <a:off x="31950" y="1565175"/>
            <a:ext cx="2847900" cy="8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Une crevaison peut découler d’une trop longue </a:t>
            </a:r>
            <a:r>
              <a:rPr lang="fr"/>
              <a:t>traînée</a:t>
            </a:r>
            <a:r>
              <a:rPr lang="fr"/>
              <a:t> des pneus. </a:t>
            </a:r>
            <a:endParaRPr/>
          </a:p>
        </p:txBody>
      </p:sp>
      <p:pic>
        <p:nvPicPr>
          <p:cNvPr id="256" name="Google Shape;256;p29"/>
          <p:cNvPicPr preferRelativeResize="0"/>
          <p:nvPr/>
        </p:nvPicPr>
        <p:blipFill>
          <a:blip r:embed="rId4">
            <a:alphaModFix/>
          </a:blip>
          <a:stretch>
            <a:fillRect/>
          </a:stretch>
        </p:blipFill>
        <p:spPr>
          <a:xfrm>
            <a:off x="4886450" y="1438275"/>
            <a:ext cx="3458300" cy="2739250"/>
          </a:xfrm>
          <a:prstGeom prst="rect">
            <a:avLst/>
          </a:prstGeom>
          <a:noFill/>
          <a:ln>
            <a:noFill/>
          </a:ln>
        </p:spPr>
      </p:pic>
      <p:sp>
        <p:nvSpPr>
          <p:cNvPr id="257" name="Google Shape;257;p29"/>
          <p:cNvSpPr txBox="1"/>
          <p:nvPr/>
        </p:nvSpPr>
        <p:spPr>
          <a:xfrm>
            <a:off x="4572000" y="152400"/>
            <a:ext cx="4180500" cy="1220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
              <a:t>Un indicateur peut être installés sur un écrou de chacune des roues. Ce dispositif simple permet de mieux voir le </a:t>
            </a:r>
            <a:r>
              <a:rPr b="1" lang="fr"/>
              <a:t>mouvement</a:t>
            </a:r>
            <a:r>
              <a:rPr lang="fr"/>
              <a:t> de chacune d’entre-elle et donc </a:t>
            </a:r>
            <a:r>
              <a:rPr b="1" lang="fr"/>
              <a:t>d’éviter de rouler</a:t>
            </a:r>
            <a:r>
              <a:rPr lang="fr"/>
              <a:t> avec une roue </a:t>
            </a:r>
            <a:r>
              <a:rPr b="1" lang="fr"/>
              <a:t>bloquée</a:t>
            </a:r>
            <a:r>
              <a:rPr lang="fr"/>
              <a:t>.</a:t>
            </a:r>
            <a:endParaRPr/>
          </a:p>
        </p:txBody>
      </p:sp>
      <p:pic>
        <p:nvPicPr>
          <p:cNvPr id="258" name="Google Shape;258;p29"/>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0"/>
          <p:cNvSpPr txBox="1"/>
          <p:nvPr>
            <p:ph type="title"/>
          </p:nvPr>
        </p:nvSpPr>
        <p:spPr>
          <a:xfrm>
            <a:off x="1851175" y="0"/>
            <a:ext cx="4910700" cy="54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1800"/>
              <a:t>Flanc ou bande de roulement endommagés</a:t>
            </a:r>
            <a:endParaRPr b="1" sz="1800"/>
          </a:p>
        </p:txBody>
      </p:sp>
      <p:sp>
        <p:nvSpPr>
          <p:cNvPr id="264" name="Google Shape;264;p30"/>
          <p:cNvSpPr txBox="1"/>
          <p:nvPr/>
        </p:nvSpPr>
        <p:spPr>
          <a:xfrm>
            <a:off x="3108300" y="3340050"/>
            <a:ext cx="6035700" cy="6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a:solidFill>
                  <a:schemeClr val="dk1"/>
                </a:solidFill>
              </a:rPr>
              <a:t>Plusieurs fissures peuvent se retrouver sur les différentes surfaces des pneus. Concernant les bosses sur les flancs et les </a:t>
            </a:r>
            <a:r>
              <a:rPr b="1" lang="fr">
                <a:solidFill>
                  <a:srgbClr val="6D9EEB"/>
                </a:solidFill>
              </a:rPr>
              <a:t>réparations déjà effectuées</a:t>
            </a:r>
            <a:r>
              <a:rPr lang="fr">
                <a:solidFill>
                  <a:schemeClr val="dk1"/>
                </a:solidFill>
              </a:rPr>
              <a:t>, les tolérances devront être vérifiées par du personnel qualifié.</a:t>
            </a:r>
            <a:endParaRPr/>
          </a:p>
        </p:txBody>
      </p:sp>
      <p:pic>
        <p:nvPicPr>
          <p:cNvPr id="265" name="Google Shape;265;p30"/>
          <p:cNvPicPr preferRelativeResize="0"/>
          <p:nvPr/>
        </p:nvPicPr>
        <p:blipFill>
          <a:blip r:embed="rId3">
            <a:alphaModFix/>
          </a:blip>
          <a:stretch>
            <a:fillRect/>
          </a:stretch>
        </p:blipFill>
        <p:spPr>
          <a:xfrm>
            <a:off x="3997286" y="533400"/>
            <a:ext cx="3927514" cy="2730450"/>
          </a:xfrm>
          <a:prstGeom prst="rect">
            <a:avLst/>
          </a:prstGeom>
          <a:noFill/>
          <a:ln>
            <a:noFill/>
          </a:ln>
        </p:spPr>
      </p:pic>
      <p:pic>
        <p:nvPicPr>
          <p:cNvPr id="266" name="Google Shape;266;p30"/>
          <p:cNvPicPr preferRelativeResize="0"/>
          <p:nvPr/>
        </p:nvPicPr>
        <p:blipFill>
          <a:blip r:embed="rId4">
            <a:alphaModFix/>
          </a:blip>
          <a:stretch>
            <a:fillRect/>
          </a:stretch>
        </p:blipFill>
        <p:spPr>
          <a:xfrm>
            <a:off x="98682" y="539275"/>
            <a:ext cx="3003525" cy="1691050"/>
          </a:xfrm>
          <a:prstGeom prst="rect">
            <a:avLst/>
          </a:prstGeom>
          <a:noFill/>
          <a:ln>
            <a:noFill/>
          </a:ln>
        </p:spPr>
      </p:pic>
      <p:pic>
        <p:nvPicPr>
          <p:cNvPr id="267" name="Google Shape;267;p30"/>
          <p:cNvPicPr preferRelativeResize="0"/>
          <p:nvPr/>
        </p:nvPicPr>
        <p:blipFill>
          <a:blip r:embed="rId5">
            <a:alphaModFix/>
          </a:blip>
          <a:stretch>
            <a:fillRect/>
          </a:stretch>
        </p:blipFill>
        <p:spPr>
          <a:xfrm>
            <a:off x="107913" y="2347913"/>
            <a:ext cx="3000375" cy="1971675"/>
          </a:xfrm>
          <a:prstGeom prst="rect">
            <a:avLst/>
          </a:prstGeom>
          <a:noFill/>
          <a:ln>
            <a:noFill/>
          </a:ln>
        </p:spPr>
      </p:pic>
      <p:cxnSp>
        <p:nvCxnSpPr>
          <p:cNvPr id="268" name="Google Shape;268;p30"/>
          <p:cNvCxnSpPr/>
          <p:nvPr/>
        </p:nvCxnSpPr>
        <p:spPr>
          <a:xfrm rot="10800000">
            <a:off x="2114663" y="3505138"/>
            <a:ext cx="1081500" cy="537000"/>
          </a:xfrm>
          <a:prstGeom prst="straightConnector1">
            <a:avLst/>
          </a:prstGeom>
          <a:noFill/>
          <a:ln cap="flat" cmpd="sng" w="28575">
            <a:solidFill>
              <a:srgbClr val="00FF00"/>
            </a:solidFill>
            <a:prstDash val="solid"/>
            <a:round/>
            <a:headEnd len="med" w="med" type="none"/>
            <a:tailEnd len="med" w="med" type="triangle"/>
          </a:ln>
        </p:spPr>
      </p:cxnSp>
      <p:sp>
        <p:nvSpPr>
          <p:cNvPr id="269" name="Google Shape;269;p30"/>
          <p:cNvSpPr/>
          <p:nvPr/>
        </p:nvSpPr>
        <p:spPr>
          <a:xfrm rot="266407">
            <a:off x="730367" y="3017592"/>
            <a:ext cx="1336912" cy="821167"/>
          </a:xfrm>
          <a:prstGeom prst="rect">
            <a:avLst/>
          </a:prstGeom>
          <a:noFill/>
          <a:ln cap="flat" cmpd="sng" w="2857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0" name="Google Shape;270;p30"/>
          <p:cNvPicPr preferRelativeResize="0"/>
          <p:nvPr/>
        </p:nvPicPr>
        <p:blipFill>
          <a:blip r:embed="rId6">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31"/>
          <p:cNvPicPr preferRelativeResize="0"/>
          <p:nvPr/>
        </p:nvPicPr>
        <p:blipFill>
          <a:blip r:embed="rId3">
            <a:alphaModFix/>
          </a:blip>
          <a:stretch>
            <a:fillRect/>
          </a:stretch>
        </p:blipFill>
        <p:spPr>
          <a:xfrm>
            <a:off x="6957875" y="152400"/>
            <a:ext cx="2038642" cy="3997601"/>
          </a:xfrm>
          <a:prstGeom prst="rect">
            <a:avLst/>
          </a:prstGeom>
          <a:noFill/>
          <a:ln>
            <a:noFill/>
          </a:ln>
        </p:spPr>
      </p:pic>
      <p:sp>
        <p:nvSpPr>
          <p:cNvPr id="276" name="Google Shape;276;p31"/>
          <p:cNvSpPr txBox="1"/>
          <p:nvPr/>
        </p:nvSpPr>
        <p:spPr>
          <a:xfrm>
            <a:off x="18875" y="309125"/>
            <a:ext cx="4462200" cy="7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Les séparations surviennent  habituellement sur des pneus rechapés. La semelle peut se séparer </a:t>
            </a:r>
            <a:r>
              <a:rPr b="1" lang="fr"/>
              <a:t>complètement ou partiellement de la carcasse</a:t>
            </a:r>
            <a:r>
              <a:rPr lang="fr"/>
              <a:t>.  </a:t>
            </a:r>
            <a:endParaRPr/>
          </a:p>
        </p:txBody>
      </p:sp>
      <p:sp>
        <p:nvSpPr>
          <p:cNvPr id="277" name="Google Shape;277;p31"/>
          <p:cNvSpPr txBox="1"/>
          <p:nvPr/>
        </p:nvSpPr>
        <p:spPr>
          <a:xfrm>
            <a:off x="18875" y="4404"/>
            <a:ext cx="1452600" cy="3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t>Séparation</a:t>
            </a:r>
            <a:endParaRPr b="1" sz="1800"/>
          </a:p>
        </p:txBody>
      </p:sp>
      <p:pic>
        <p:nvPicPr>
          <p:cNvPr id="278" name="Google Shape;278;p31"/>
          <p:cNvPicPr preferRelativeResize="0"/>
          <p:nvPr/>
        </p:nvPicPr>
        <p:blipFill>
          <a:blip r:embed="rId4">
            <a:alphaModFix/>
          </a:blip>
          <a:stretch>
            <a:fillRect/>
          </a:stretch>
        </p:blipFill>
        <p:spPr>
          <a:xfrm>
            <a:off x="152400" y="1112825"/>
            <a:ext cx="3276599" cy="3166350"/>
          </a:xfrm>
          <a:prstGeom prst="rect">
            <a:avLst/>
          </a:prstGeom>
          <a:noFill/>
          <a:ln>
            <a:noFill/>
          </a:ln>
        </p:spPr>
      </p:pic>
      <p:sp>
        <p:nvSpPr>
          <p:cNvPr id="279" name="Google Shape;279;p31"/>
          <p:cNvSpPr txBox="1"/>
          <p:nvPr/>
        </p:nvSpPr>
        <p:spPr>
          <a:xfrm>
            <a:off x="3733800" y="1524000"/>
            <a:ext cx="3000000" cy="161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chemeClr val="dk1"/>
                </a:solidFill>
              </a:rPr>
              <a:t>Dans ce dernier cas, le pneu peut continuer de rouler normalement.  Cependant, lorsqu’il y a séparation complète, </a:t>
            </a:r>
            <a:r>
              <a:rPr b="1" lang="fr">
                <a:solidFill>
                  <a:schemeClr val="dk1"/>
                </a:solidFill>
              </a:rPr>
              <a:t>la projection de la semelle</a:t>
            </a:r>
            <a:r>
              <a:rPr lang="fr">
                <a:solidFill>
                  <a:schemeClr val="dk1"/>
                </a:solidFill>
              </a:rPr>
              <a:t> peut occasionner des bris mécaniques. </a:t>
            </a:r>
            <a:endParaRPr/>
          </a:p>
        </p:txBody>
      </p:sp>
      <p:pic>
        <p:nvPicPr>
          <p:cNvPr id="280" name="Google Shape;280;p31"/>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2"/>
          <p:cNvSpPr txBox="1"/>
          <p:nvPr/>
        </p:nvSpPr>
        <p:spPr>
          <a:xfrm>
            <a:off x="-14596" y="-10425"/>
            <a:ext cx="45570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t> </a:t>
            </a:r>
            <a:endParaRPr b="1"/>
          </a:p>
        </p:txBody>
      </p:sp>
      <p:sp>
        <p:nvSpPr>
          <p:cNvPr id="286" name="Google Shape;286;p32"/>
          <p:cNvSpPr txBox="1"/>
          <p:nvPr/>
        </p:nvSpPr>
        <p:spPr>
          <a:xfrm>
            <a:off x="-16689" y="167671"/>
            <a:ext cx="25644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t>Explosion</a:t>
            </a:r>
            <a:r>
              <a:rPr lang="fr"/>
              <a:t> de pneu: </a:t>
            </a:r>
            <a:r>
              <a:rPr b="1" lang="fr"/>
              <a:t>Pyrolyse</a:t>
            </a:r>
            <a:r>
              <a:rPr lang="fr"/>
              <a:t> </a:t>
            </a:r>
            <a:endParaRPr/>
          </a:p>
        </p:txBody>
      </p:sp>
      <p:sp>
        <p:nvSpPr>
          <p:cNvPr id="287" name="Google Shape;287;p32"/>
          <p:cNvSpPr txBox="1"/>
          <p:nvPr/>
        </p:nvSpPr>
        <p:spPr>
          <a:xfrm>
            <a:off x="0" y="609600"/>
            <a:ext cx="4950900" cy="2636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100">
                <a:solidFill>
                  <a:schemeClr val="dk1"/>
                </a:solidFill>
              </a:rPr>
              <a:t>Dangers</a:t>
            </a:r>
            <a:br>
              <a:rPr lang="fr" sz="1100">
                <a:solidFill>
                  <a:schemeClr val="dk1"/>
                </a:solidFill>
                <a:highlight>
                  <a:srgbClr val="FFFF00"/>
                </a:highlight>
              </a:rPr>
            </a:br>
            <a:r>
              <a:rPr lang="fr" sz="1100">
                <a:solidFill>
                  <a:schemeClr val="dk1"/>
                </a:solidFill>
              </a:rPr>
              <a:t>La pyrolyse est la </a:t>
            </a:r>
            <a:r>
              <a:rPr b="1" lang="fr" sz="1100">
                <a:solidFill>
                  <a:schemeClr val="dk1"/>
                </a:solidFill>
              </a:rPr>
              <a:t>décomposition</a:t>
            </a:r>
            <a:r>
              <a:rPr lang="fr" sz="1100">
                <a:solidFill>
                  <a:schemeClr val="dk1"/>
                </a:solidFill>
              </a:rPr>
              <a:t> thermochimique d’une matière organique pouvant survenir à des températures élevées en l’absence d’oxygène. Ce processus de décomposition exige uniquement la présence de caoutchouc et de chaleur. Une fois commencé, le processus de décomposition </a:t>
            </a:r>
            <a:r>
              <a:rPr b="1" lang="fr" sz="1100">
                <a:solidFill>
                  <a:schemeClr val="dk1"/>
                </a:solidFill>
              </a:rPr>
              <a:t>est </a:t>
            </a:r>
            <a:r>
              <a:rPr b="1" lang="fr" sz="1100">
                <a:solidFill>
                  <a:schemeClr val="dk1"/>
                </a:solidFill>
              </a:rPr>
              <a:t>irréversible</a:t>
            </a:r>
            <a:r>
              <a:rPr lang="fr" sz="1100">
                <a:solidFill>
                  <a:schemeClr val="dk1"/>
                </a:solidFill>
              </a:rPr>
              <a:t>. Il n’y a </a:t>
            </a:r>
            <a:r>
              <a:rPr b="1" lang="fr" sz="1100">
                <a:solidFill>
                  <a:schemeClr val="dk1"/>
                </a:solidFill>
              </a:rPr>
              <a:t>pas d’indication visuelle</a:t>
            </a:r>
            <a:r>
              <a:rPr lang="fr" sz="1100">
                <a:solidFill>
                  <a:schemeClr val="dk1"/>
                </a:solidFill>
              </a:rPr>
              <a:t> que le processus de décomposition se déroule. En fonction des circonstances particulières, </a:t>
            </a:r>
            <a:r>
              <a:rPr b="1" lang="fr" sz="1100">
                <a:solidFill>
                  <a:schemeClr val="dk1"/>
                </a:solidFill>
              </a:rPr>
              <a:t>une explosion</a:t>
            </a:r>
            <a:r>
              <a:rPr lang="fr" sz="1100">
                <a:solidFill>
                  <a:schemeClr val="dk1"/>
                </a:solidFill>
              </a:rPr>
              <a:t> peut survenir immédiatement, dans un délai de quelques minutes ou plusieurs heures après l’exposition à la source de chaleur.</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just">
              <a:lnSpc>
                <a:spcPct val="115000"/>
              </a:lnSpc>
              <a:spcBef>
                <a:spcPts val="0"/>
              </a:spcBef>
              <a:spcAft>
                <a:spcPts val="0"/>
              </a:spcAft>
              <a:buNone/>
            </a:pPr>
            <a:r>
              <a:rPr lang="fr" sz="1100">
                <a:solidFill>
                  <a:schemeClr val="dk1"/>
                </a:solidFill>
              </a:rPr>
              <a:t>Dans plusieurs cas, </a:t>
            </a:r>
            <a:r>
              <a:rPr b="1" lang="fr" sz="1100">
                <a:solidFill>
                  <a:schemeClr val="dk1"/>
                </a:solidFill>
              </a:rPr>
              <a:t>une explosion</a:t>
            </a:r>
            <a:r>
              <a:rPr lang="fr" sz="1100">
                <a:solidFill>
                  <a:schemeClr val="dk1"/>
                </a:solidFill>
              </a:rPr>
              <a:t> peut causer </a:t>
            </a:r>
            <a:r>
              <a:rPr b="1" lang="fr" sz="1100">
                <a:solidFill>
                  <a:schemeClr val="dk1"/>
                </a:solidFill>
              </a:rPr>
              <a:t>la projection à de grandes distances du pneu</a:t>
            </a:r>
            <a:r>
              <a:rPr lang="fr" sz="1100">
                <a:solidFill>
                  <a:schemeClr val="dk1"/>
                </a:solidFill>
              </a:rPr>
              <a:t> et/ou de ses composants, entraîner de graves blessures </a:t>
            </a:r>
            <a:r>
              <a:rPr b="1" lang="fr" sz="1100">
                <a:solidFill>
                  <a:schemeClr val="dk1"/>
                </a:solidFill>
              </a:rPr>
              <a:t>et/ou le décès </a:t>
            </a:r>
            <a:r>
              <a:rPr lang="fr" sz="1100">
                <a:solidFill>
                  <a:schemeClr val="dk1"/>
                </a:solidFill>
              </a:rPr>
              <a:t>de travailleurs, ainsi que d’importants dommages matériels.</a:t>
            </a:r>
            <a:endParaRPr/>
          </a:p>
        </p:txBody>
      </p:sp>
      <p:sp>
        <p:nvSpPr>
          <p:cNvPr id="288" name="Google Shape;288;p32"/>
          <p:cNvSpPr txBox="1"/>
          <p:nvPr/>
        </p:nvSpPr>
        <p:spPr>
          <a:xfrm>
            <a:off x="-2200" y="3073272"/>
            <a:ext cx="4950900" cy="1190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sz="1100">
              <a:solidFill>
                <a:schemeClr val="dk1"/>
              </a:solidFill>
            </a:endParaRPr>
          </a:p>
          <a:p>
            <a:pPr indent="0" lvl="0" marL="0" rtl="0" algn="just">
              <a:lnSpc>
                <a:spcPct val="115000"/>
              </a:lnSpc>
              <a:spcBef>
                <a:spcPts val="0"/>
              </a:spcBef>
              <a:spcAft>
                <a:spcPts val="0"/>
              </a:spcAft>
              <a:buNone/>
            </a:pPr>
            <a:r>
              <a:rPr b="1" lang="fr" sz="1100">
                <a:solidFill>
                  <a:schemeClr val="dk1"/>
                </a:solidFill>
              </a:rPr>
              <a:t>Trois situations peuvent provoquer la pyrolyse de vos pneus:</a:t>
            </a:r>
            <a:endParaRPr b="1" sz="1100">
              <a:solidFill>
                <a:schemeClr val="dk1"/>
              </a:solidFill>
            </a:endParaRPr>
          </a:p>
          <a:p>
            <a:pPr indent="0" lvl="0" marL="0" rtl="0" algn="just">
              <a:lnSpc>
                <a:spcPct val="115000"/>
              </a:lnSpc>
              <a:spcBef>
                <a:spcPts val="0"/>
              </a:spcBef>
              <a:spcAft>
                <a:spcPts val="0"/>
              </a:spcAft>
              <a:buNone/>
            </a:pPr>
            <a:r>
              <a:t/>
            </a:r>
            <a:endParaRPr b="1" sz="1100">
              <a:solidFill>
                <a:schemeClr val="dk1"/>
              </a:solidFill>
            </a:endParaRPr>
          </a:p>
          <a:p>
            <a:pPr indent="0" lvl="0" marL="0" rtl="0" algn="l">
              <a:lnSpc>
                <a:spcPct val="115000"/>
              </a:lnSpc>
              <a:spcBef>
                <a:spcPts val="0"/>
              </a:spcBef>
              <a:spcAft>
                <a:spcPts val="0"/>
              </a:spcAft>
              <a:buNone/>
            </a:pPr>
            <a:r>
              <a:rPr b="1" lang="fr" sz="1100">
                <a:solidFill>
                  <a:schemeClr val="dk1"/>
                </a:solidFill>
              </a:rPr>
              <a:t>1- La surchauffe des freins</a:t>
            </a:r>
            <a:endParaRPr b="1" sz="1100">
              <a:solidFill>
                <a:schemeClr val="dk1"/>
              </a:solidFill>
            </a:endParaRPr>
          </a:p>
          <a:p>
            <a:pPr indent="0" lvl="0" marL="0" rtl="0" algn="l">
              <a:lnSpc>
                <a:spcPct val="115000"/>
              </a:lnSpc>
              <a:spcBef>
                <a:spcPts val="0"/>
              </a:spcBef>
              <a:spcAft>
                <a:spcPts val="0"/>
              </a:spcAft>
              <a:buNone/>
            </a:pPr>
            <a:r>
              <a:rPr b="1" lang="fr" sz="1100">
                <a:solidFill>
                  <a:schemeClr val="dk1"/>
                </a:solidFill>
              </a:rPr>
              <a:t>2- La conduite sur de longues distances avec des pneus sous-gonflés</a:t>
            </a:r>
            <a:endParaRPr b="1" sz="1100">
              <a:solidFill>
                <a:schemeClr val="dk1"/>
              </a:solidFill>
            </a:endParaRPr>
          </a:p>
          <a:p>
            <a:pPr indent="0" lvl="0" marL="0" rtl="0" algn="l">
              <a:lnSpc>
                <a:spcPct val="115000"/>
              </a:lnSpc>
              <a:spcBef>
                <a:spcPts val="0"/>
              </a:spcBef>
              <a:spcAft>
                <a:spcPts val="0"/>
              </a:spcAft>
              <a:buNone/>
            </a:pPr>
            <a:r>
              <a:rPr b="1" lang="fr" sz="1100">
                <a:solidFill>
                  <a:schemeClr val="dk1"/>
                </a:solidFill>
              </a:rPr>
              <a:t>3- La surcharge</a:t>
            </a:r>
            <a:endParaRPr b="1"/>
          </a:p>
        </p:txBody>
      </p:sp>
      <p:pic>
        <p:nvPicPr>
          <p:cNvPr id="289" name="Google Shape;289;p32"/>
          <p:cNvPicPr preferRelativeResize="0"/>
          <p:nvPr/>
        </p:nvPicPr>
        <p:blipFill>
          <a:blip r:embed="rId3">
            <a:alphaModFix/>
          </a:blip>
          <a:stretch>
            <a:fillRect/>
          </a:stretch>
        </p:blipFill>
        <p:spPr>
          <a:xfrm>
            <a:off x="5331900" y="457200"/>
            <a:ext cx="3445275" cy="3445275"/>
          </a:xfrm>
          <a:prstGeom prst="rect">
            <a:avLst/>
          </a:prstGeom>
          <a:noFill/>
          <a:ln>
            <a:noFill/>
          </a:ln>
        </p:spPr>
      </p:pic>
      <p:pic>
        <p:nvPicPr>
          <p:cNvPr id="290" name="Google Shape;290;p32"/>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3"/>
          <p:cNvSpPr txBox="1"/>
          <p:nvPr/>
        </p:nvSpPr>
        <p:spPr>
          <a:xfrm>
            <a:off x="114300" y="95250"/>
            <a:ext cx="4381500" cy="7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t>Code de localisation des pneus utilisé entre-autre au CFTR</a:t>
            </a:r>
            <a:endParaRPr b="1" sz="1800"/>
          </a:p>
          <a:p>
            <a:pPr indent="0" lvl="0" marL="0" rtl="0" algn="l">
              <a:spcBef>
                <a:spcPts val="0"/>
              </a:spcBef>
              <a:spcAft>
                <a:spcPts val="0"/>
              </a:spcAft>
              <a:buNone/>
            </a:pPr>
            <a:r>
              <a:t/>
            </a:r>
            <a:endParaRPr/>
          </a:p>
        </p:txBody>
      </p:sp>
      <p:pic>
        <p:nvPicPr>
          <p:cNvPr id="296" name="Google Shape;296;p33"/>
          <p:cNvPicPr preferRelativeResize="0"/>
          <p:nvPr/>
        </p:nvPicPr>
        <p:blipFill>
          <a:blip r:embed="rId3">
            <a:alphaModFix/>
          </a:blip>
          <a:stretch>
            <a:fillRect/>
          </a:stretch>
        </p:blipFill>
        <p:spPr>
          <a:xfrm>
            <a:off x="152400" y="1126200"/>
            <a:ext cx="2247900" cy="2076450"/>
          </a:xfrm>
          <a:prstGeom prst="rect">
            <a:avLst/>
          </a:prstGeom>
          <a:noFill/>
          <a:ln>
            <a:noFill/>
          </a:ln>
        </p:spPr>
      </p:pic>
      <p:pic>
        <p:nvPicPr>
          <p:cNvPr id="297" name="Google Shape;297;p33"/>
          <p:cNvPicPr preferRelativeResize="0"/>
          <p:nvPr/>
        </p:nvPicPr>
        <p:blipFill>
          <a:blip r:embed="rId4">
            <a:alphaModFix/>
          </a:blip>
          <a:stretch>
            <a:fillRect/>
          </a:stretch>
        </p:blipFill>
        <p:spPr>
          <a:xfrm>
            <a:off x="2400300" y="1202400"/>
            <a:ext cx="2076450" cy="2057400"/>
          </a:xfrm>
          <a:prstGeom prst="rect">
            <a:avLst/>
          </a:prstGeom>
          <a:noFill/>
          <a:ln>
            <a:noFill/>
          </a:ln>
        </p:spPr>
      </p:pic>
      <p:sp>
        <p:nvSpPr>
          <p:cNvPr id="298" name="Google Shape;298;p33"/>
          <p:cNvSpPr txBox="1"/>
          <p:nvPr/>
        </p:nvSpPr>
        <p:spPr>
          <a:xfrm>
            <a:off x="4965625" y="76200"/>
            <a:ext cx="4125000" cy="97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t>Code de localisation des roues et ensembles de roues utilisé entre-autre au CFTR</a:t>
            </a:r>
            <a:endParaRPr b="1" sz="1800"/>
          </a:p>
        </p:txBody>
      </p:sp>
      <p:pic>
        <p:nvPicPr>
          <p:cNvPr id="299" name="Google Shape;299;p33"/>
          <p:cNvPicPr preferRelativeResize="0"/>
          <p:nvPr/>
        </p:nvPicPr>
        <p:blipFill>
          <a:blip r:embed="rId5">
            <a:alphaModFix/>
          </a:blip>
          <a:stretch>
            <a:fillRect/>
          </a:stretch>
        </p:blipFill>
        <p:spPr>
          <a:xfrm>
            <a:off x="5181600" y="1221450"/>
            <a:ext cx="1602588" cy="2017050"/>
          </a:xfrm>
          <a:prstGeom prst="rect">
            <a:avLst/>
          </a:prstGeom>
          <a:noFill/>
          <a:ln>
            <a:noFill/>
          </a:ln>
        </p:spPr>
      </p:pic>
      <p:pic>
        <p:nvPicPr>
          <p:cNvPr id="300" name="Google Shape;300;p33"/>
          <p:cNvPicPr preferRelativeResize="0"/>
          <p:nvPr/>
        </p:nvPicPr>
        <p:blipFill>
          <a:blip r:embed="rId6">
            <a:alphaModFix/>
          </a:blip>
          <a:stretch>
            <a:fillRect/>
          </a:stretch>
        </p:blipFill>
        <p:spPr>
          <a:xfrm>
            <a:off x="6936588" y="1202400"/>
            <a:ext cx="1704975" cy="2028825"/>
          </a:xfrm>
          <a:prstGeom prst="rect">
            <a:avLst/>
          </a:prstGeom>
          <a:noFill/>
          <a:ln>
            <a:noFill/>
          </a:ln>
        </p:spPr>
      </p:pic>
      <p:sp>
        <p:nvSpPr>
          <p:cNvPr id="301" name="Google Shape;301;p33"/>
          <p:cNvSpPr txBox="1"/>
          <p:nvPr/>
        </p:nvSpPr>
        <p:spPr>
          <a:xfrm>
            <a:off x="1856575" y="3676050"/>
            <a:ext cx="1082100" cy="5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FF0000"/>
                </a:solidFill>
              </a:rPr>
              <a:t>Pneus #4</a:t>
            </a:r>
            <a:endParaRPr b="1">
              <a:solidFill>
                <a:srgbClr val="FF0000"/>
              </a:solidFill>
            </a:endParaRPr>
          </a:p>
        </p:txBody>
      </p:sp>
      <p:cxnSp>
        <p:nvCxnSpPr>
          <p:cNvPr id="302" name="Google Shape;302;p33"/>
          <p:cNvCxnSpPr>
            <a:stCxn id="301" idx="0"/>
          </p:cNvCxnSpPr>
          <p:nvPr/>
        </p:nvCxnSpPr>
        <p:spPr>
          <a:xfrm rot="10800000">
            <a:off x="1008025" y="2757150"/>
            <a:ext cx="1389600" cy="918900"/>
          </a:xfrm>
          <a:prstGeom prst="straightConnector1">
            <a:avLst/>
          </a:prstGeom>
          <a:noFill/>
          <a:ln cap="flat" cmpd="sng" w="28575">
            <a:solidFill>
              <a:srgbClr val="FF0000"/>
            </a:solidFill>
            <a:prstDash val="solid"/>
            <a:round/>
            <a:headEnd len="med" w="med" type="none"/>
            <a:tailEnd len="med" w="med" type="triangle"/>
          </a:ln>
        </p:spPr>
      </p:cxnSp>
      <p:cxnSp>
        <p:nvCxnSpPr>
          <p:cNvPr id="303" name="Google Shape;303;p33"/>
          <p:cNvCxnSpPr>
            <a:stCxn id="301" idx="0"/>
          </p:cNvCxnSpPr>
          <p:nvPr/>
        </p:nvCxnSpPr>
        <p:spPr>
          <a:xfrm flipH="1" rot="10800000">
            <a:off x="2397625" y="2771850"/>
            <a:ext cx="1500900" cy="904200"/>
          </a:xfrm>
          <a:prstGeom prst="straightConnector1">
            <a:avLst/>
          </a:prstGeom>
          <a:noFill/>
          <a:ln cap="flat" cmpd="sng" w="28575">
            <a:solidFill>
              <a:srgbClr val="FF0000"/>
            </a:solidFill>
            <a:prstDash val="solid"/>
            <a:round/>
            <a:headEnd len="med" w="med" type="none"/>
            <a:tailEnd len="med" w="med" type="triangle"/>
          </a:ln>
        </p:spPr>
      </p:cxnSp>
      <p:sp>
        <p:nvSpPr>
          <p:cNvPr id="304" name="Google Shape;304;p33"/>
          <p:cNvSpPr/>
          <p:nvPr/>
        </p:nvSpPr>
        <p:spPr>
          <a:xfrm>
            <a:off x="740021" y="2270942"/>
            <a:ext cx="266700" cy="5040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3"/>
          <p:cNvSpPr/>
          <p:nvPr/>
        </p:nvSpPr>
        <p:spPr>
          <a:xfrm>
            <a:off x="3797546" y="2318567"/>
            <a:ext cx="266700" cy="5040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3"/>
          <p:cNvSpPr txBox="1"/>
          <p:nvPr/>
        </p:nvSpPr>
        <p:spPr>
          <a:xfrm>
            <a:off x="6352375" y="3676050"/>
            <a:ext cx="1082100" cy="5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FF0000"/>
                </a:solidFill>
              </a:rPr>
              <a:t>Roues</a:t>
            </a:r>
            <a:r>
              <a:rPr b="1" lang="fr">
                <a:solidFill>
                  <a:srgbClr val="FF0000"/>
                </a:solidFill>
              </a:rPr>
              <a:t> #4</a:t>
            </a:r>
            <a:endParaRPr b="1">
              <a:solidFill>
                <a:srgbClr val="FF0000"/>
              </a:solidFill>
            </a:endParaRPr>
          </a:p>
        </p:txBody>
      </p:sp>
      <p:sp>
        <p:nvSpPr>
          <p:cNvPr id="307" name="Google Shape;307;p33"/>
          <p:cNvSpPr/>
          <p:nvPr/>
        </p:nvSpPr>
        <p:spPr>
          <a:xfrm>
            <a:off x="6074025" y="2299525"/>
            <a:ext cx="469500" cy="5769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3"/>
          <p:cNvSpPr/>
          <p:nvPr/>
        </p:nvSpPr>
        <p:spPr>
          <a:xfrm>
            <a:off x="7893300" y="2680525"/>
            <a:ext cx="469500" cy="5769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9" name="Google Shape;309;p33"/>
          <p:cNvCxnSpPr>
            <a:stCxn id="306" idx="0"/>
            <a:endCxn id="307" idx="5"/>
          </p:cNvCxnSpPr>
          <p:nvPr/>
        </p:nvCxnSpPr>
        <p:spPr>
          <a:xfrm rot="10800000">
            <a:off x="6474625" y="2791950"/>
            <a:ext cx="418800" cy="884100"/>
          </a:xfrm>
          <a:prstGeom prst="straightConnector1">
            <a:avLst/>
          </a:prstGeom>
          <a:noFill/>
          <a:ln cap="flat" cmpd="sng" w="28575">
            <a:solidFill>
              <a:srgbClr val="FF0000"/>
            </a:solidFill>
            <a:prstDash val="solid"/>
            <a:round/>
            <a:headEnd len="med" w="med" type="none"/>
            <a:tailEnd len="med" w="med" type="triangle"/>
          </a:ln>
        </p:spPr>
      </p:cxnSp>
      <p:cxnSp>
        <p:nvCxnSpPr>
          <p:cNvPr id="310" name="Google Shape;310;p33"/>
          <p:cNvCxnSpPr>
            <a:stCxn id="306" idx="0"/>
            <a:endCxn id="308" idx="3"/>
          </p:cNvCxnSpPr>
          <p:nvPr/>
        </p:nvCxnSpPr>
        <p:spPr>
          <a:xfrm flipH="1" rot="10800000">
            <a:off x="6893425" y="3172950"/>
            <a:ext cx="1068600" cy="503100"/>
          </a:xfrm>
          <a:prstGeom prst="straightConnector1">
            <a:avLst/>
          </a:prstGeom>
          <a:noFill/>
          <a:ln cap="flat" cmpd="sng" w="28575">
            <a:solidFill>
              <a:srgbClr val="FF0000"/>
            </a:solidFill>
            <a:prstDash val="solid"/>
            <a:round/>
            <a:headEnd len="med" w="med" type="none"/>
            <a:tailEnd len="med" w="med" type="triangle"/>
          </a:ln>
        </p:spPr>
      </p:cxnSp>
      <p:pic>
        <p:nvPicPr>
          <p:cNvPr id="311" name="Google Shape;311;p33"/>
          <p:cNvPicPr preferRelativeResize="0"/>
          <p:nvPr/>
        </p:nvPicPr>
        <p:blipFill>
          <a:blip r:embed="rId7">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4"/>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Merci pour votre </a:t>
            </a:r>
            <a:r>
              <a:rPr lang="fr"/>
              <a:t>participation</a:t>
            </a:r>
            <a:endParaRPr/>
          </a:p>
        </p:txBody>
      </p:sp>
      <p:pic>
        <p:nvPicPr>
          <p:cNvPr id="317" name="Google Shape;317;p34"/>
          <p:cNvPicPr preferRelativeResize="0"/>
          <p:nvPr/>
        </p:nvPicPr>
        <p:blipFill>
          <a:blip r:embed="rId3">
            <a:alphaModFix/>
          </a:blip>
          <a:stretch>
            <a:fillRect/>
          </a:stretch>
        </p:blipFill>
        <p:spPr>
          <a:xfrm>
            <a:off x="7944925" y="0"/>
            <a:ext cx="1128074" cy="4834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2"/>
          <p:cNvSpPr txBox="1"/>
          <p:nvPr>
            <p:ph type="title"/>
          </p:nvPr>
        </p:nvSpPr>
        <p:spPr>
          <a:xfrm>
            <a:off x="2593050" y="174300"/>
            <a:ext cx="3957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Les parties d’un pneu</a:t>
            </a:r>
            <a:endParaRPr/>
          </a:p>
        </p:txBody>
      </p:sp>
      <p:pic>
        <p:nvPicPr>
          <p:cNvPr id="84" name="Google Shape;84;p12"/>
          <p:cNvPicPr preferRelativeResize="0"/>
          <p:nvPr/>
        </p:nvPicPr>
        <p:blipFill>
          <a:blip r:embed="rId3">
            <a:alphaModFix/>
          </a:blip>
          <a:stretch>
            <a:fillRect/>
          </a:stretch>
        </p:blipFill>
        <p:spPr>
          <a:xfrm>
            <a:off x="177900" y="1424225"/>
            <a:ext cx="4887950" cy="1979425"/>
          </a:xfrm>
          <a:prstGeom prst="rect">
            <a:avLst/>
          </a:prstGeom>
          <a:noFill/>
          <a:ln>
            <a:noFill/>
          </a:ln>
        </p:spPr>
      </p:pic>
      <p:sp>
        <p:nvSpPr>
          <p:cNvPr id="85" name="Google Shape;85;p12"/>
          <p:cNvSpPr txBox="1"/>
          <p:nvPr/>
        </p:nvSpPr>
        <p:spPr>
          <a:xfrm>
            <a:off x="1826563" y="3712625"/>
            <a:ext cx="15906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Témoins d’usure</a:t>
            </a:r>
            <a:endParaRPr/>
          </a:p>
        </p:txBody>
      </p:sp>
      <p:sp>
        <p:nvSpPr>
          <p:cNvPr id="86" name="Google Shape;86;p12"/>
          <p:cNvSpPr txBox="1"/>
          <p:nvPr/>
        </p:nvSpPr>
        <p:spPr>
          <a:xfrm>
            <a:off x="1701475" y="743850"/>
            <a:ext cx="18408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Bande de roulement</a:t>
            </a:r>
            <a:endParaRPr/>
          </a:p>
        </p:txBody>
      </p:sp>
      <p:sp>
        <p:nvSpPr>
          <p:cNvPr id="87" name="Google Shape;87;p12"/>
          <p:cNvSpPr txBox="1"/>
          <p:nvPr/>
        </p:nvSpPr>
        <p:spPr>
          <a:xfrm>
            <a:off x="5364600" y="3728075"/>
            <a:ext cx="1590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Le flanc extérieur</a:t>
            </a:r>
            <a:endParaRPr/>
          </a:p>
        </p:txBody>
      </p:sp>
      <p:sp>
        <p:nvSpPr>
          <p:cNvPr id="88" name="Google Shape;88;p12"/>
          <p:cNvSpPr txBox="1"/>
          <p:nvPr/>
        </p:nvSpPr>
        <p:spPr>
          <a:xfrm>
            <a:off x="7112875" y="3728063"/>
            <a:ext cx="1590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Le flanc intérieur</a:t>
            </a:r>
            <a:endParaRPr/>
          </a:p>
        </p:txBody>
      </p:sp>
      <p:pic>
        <p:nvPicPr>
          <p:cNvPr id="89" name="Google Shape;89;p12"/>
          <p:cNvPicPr preferRelativeResize="0"/>
          <p:nvPr/>
        </p:nvPicPr>
        <p:blipFill>
          <a:blip r:embed="rId4">
            <a:alphaModFix/>
          </a:blip>
          <a:stretch>
            <a:fillRect/>
          </a:stretch>
        </p:blipFill>
        <p:spPr>
          <a:xfrm>
            <a:off x="5505700" y="1448970"/>
            <a:ext cx="1308425" cy="1974405"/>
          </a:xfrm>
          <a:prstGeom prst="rect">
            <a:avLst/>
          </a:prstGeom>
          <a:noFill/>
          <a:ln>
            <a:noFill/>
          </a:ln>
        </p:spPr>
      </p:pic>
      <p:pic>
        <p:nvPicPr>
          <p:cNvPr id="90" name="Google Shape;90;p12"/>
          <p:cNvPicPr preferRelativeResize="0"/>
          <p:nvPr/>
        </p:nvPicPr>
        <p:blipFill>
          <a:blip r:embed="rId5">
            <a:alphaModFix/>
          </a:blip>
          <a:stretch>
            <a:fillRect/>
          </a:stretch>
        </p:blipFill>
        <p:spPr>
          <a:xfrm>
            <a:off x="7253975" y="1446462"/>
            <a:ext cx="1308430" cy="1979425"/>
          </a:xfrm>
          <a:prstGeom prst="rect">
            <a:avLst/>
          </a:prstGeom>
          <a:noFill/>
          <a:ln>
            <a:noFill/>
          </a:ln>
        </p:spPr>
      </p:pic>
      <p:sp>
        <p:nvSpPr>
          <p:cNvPr id="91" name="Google Shape;91;p12"/>
          <p:cNvSpPr txBox="1"/>
          <p:nvPr/>
        </p:nvSpPr>
        <p:spPr>
          <a:xfrm>
            <a:off x="6083550" y="743850"/>
            <a:ext cx="19140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Bandes de roulement</a:t>
            </a:r>
            <a:endParaRPr/>
          </a:p>
        </p:txBody>
      </p:sp>
      <p:cxnSp>
        <p:nvCxnSpPr>
          <p:cNvPr id="92" name="Google Shape;92;p12"/>
          <p:cNvCxnSpPr>
            <a:stCxn id="86" idx="2"/>
          </p:cNvCxnSpPr>
          <p:nvPr/>
        </p:nvCxnSpPr>
        <p:spPr>
          <a:xfrm>
            <a:off x="2621875" y="1115250"/>
            <a:ext cx="240000" cy="815100"/>
          </a:xfrm>
          <a:prstGeom prst="straightConnector1">
            <a:avLst/>
          </a:prstGeom>
          <a:noFill/>
          <a:ln cap="flat" cmpd="sng" w="9525">
            <a:solidFill>
              <a:srgbClr val="FF0000"/>
            </a:solidFill>
            <a:prstDash val="solid"/>
            <a:round/>
            <a:headEnd len="med" w="med" type="none"/>
            <a:tailEnd len="med" w="med" type="triangle"/>
          </a:ln>
        </p:spPr>
      </p:cxnSp>
      <p:cxnSp>
        <p:nvCxnSpPr>
          <p:cNvPr id="93" name="Google Shape;93;p12"/>
          <p:cNvCxnSpPr>
            <a:stCxn id="91" idx="2"/>
          </p:cNvCxnSpPr>
          <p:nvPr/>
        </p:nvCxnSpPr>
        <p:spPr>
          <a:xfrm flipH="1">
            <a:off x="6559050" y="1115250"/>
            <a:ext cx="481500" cy="582900"/>
          </a:xfrm>
          <a:prstGeom prst="straightConnector1">
            <a:avLst/>
          </a:prstGeom>
          <a:noFill/>
          <a:ln cap="flat" cmpd="sng" w="9525">
            <a:solidFill>
              <a:srgbClr val="FF0000"/>
            </a:solidFill>
            <a:prstDash val="solid"/>
            <a:round/>
            <a:headEnd len="med" w="med" type="none"/>
            <a:tailEnd len="med" w="med" type="triangle"/>
          </a:ln>
        </p:spPr>
      </p:cxnSp>
      <p:cxnSp>
        <p:nvCxnSpPr>
          <p:cNvPr id="94" name="Google Shape;94;p12"/>
          <p:cNvCxnSpPr>
            <a:stCxn id="91" idx="2"/>
          </p:cNvCxnSpPr>
          <p:nvPr/>
        </p:nvCxnSpPr>
        <p:spPr>
          <a:xfrm>
            <a:off x="7040550" y="1115250"/>
            <a:ext cx="492900" cy="621600"/>
          </a:xfrm>
          <a:prstGeom prst="straightConnector1">
            <a:avLst/>
          </a:prstGeom>
          <a:noFill/>
          <a:ln cap="flat" cmpd="sng" w="9525">
            <a:solidFill>
              <a:srgbClr val="FF0000"/>
            </a:solidFill>
            <a:prstDash val="solid"/>
            <a:round/>
            <a:headEnd len="med" w="med" type="none"/>
            <a:tailEnd len="med" w="med" type="triangle"/>
          </a:ln>
        </p:spPr>
      </p:cxnSp>
      <p:cxnSp>
        <p:nvCxnSpPr>
          <p:cNvPr id="95" name="Google Shape;95;p12"/>
          <p:cNvCxnSpPr>
            <a:stCxn id="85" idx="0"/>
          </p:cNvCxnSpPr>
          <p:nvPr/>
        </p:nvCxnSpPr>
        <p:spPr>
          <a:xfrm rot="10800000">
            <a:off x="2366863" y="2464025"/>
            <a:ext cx="255000" cy="1248600"/>
          </a:xfrm>
          <a:prstGeom prst="straightConnector1">
            <a:avLst/>
          </a:prstGeom>
          <a:noFill/>
          <a:ln cap="flat" cmpd="sng" w="9525">
            <a:solidFill>
              <a:srgbClr val="FF0000"/>
            </a:solidFill>
            <a:prstDash val="solid"/>
            <a:round/>
            <a:headEnd len="med" w="med" type="none"/>
            <a:tailEnd len="med" w="med" type="triangle"/>
          </a:ln>
        </p:spPr>
      </p:cxnSp>
      <p:cxnSp>
        <p:nvCxnSpPr>
          <p:cNvPr id="96" name="Google Shape;96;p12"/>
          <p:cNvCxnSpPr>
            <a:stCxn id="85" idx="0"/>
          </p:cNvCxnSpPr>
          <p:nvPr/>
        </p:nvCxnSpPr>
        <p:spPr>
          <a:xfrm flipH="1" rot="10800000">
            <a:off x="2621863" y="2270525"/>
            <a:ext cx="905100" cy="1442100"/>
          </a:xfrm>
          <a:prstGeom prst="straightConnector1">
            <a:avLst/>
          </a:prstGeom>
          <a:noFill/>
          <a:ln cap="flat" cmpd="sng" w="9525">
            <a:solidFill>
              <a:srgbClr val="FF0000"/>
            </a:solidFill>
            <a:prstDash val="solid"/>
            <a:round/>
            <a:headEnd len="med" w="med" type="none"/>
            <a:tailEnd len="med" w="med" type="triangle"/>
          </a:ln>
        </p:spPr>
      </p:cxnSp>
      <p:cxnSp>
        <p:nvCxnSpPr>
          <p:cNvPr id="97" name="Google Shape;97;p12"/>
          <p:cNvCxnSpPr>
            <a:stCxn id="85" idx="0"/>
          </p:cNvCxnSpPr>
          <p:nvPr/>
        </p:nvCxnSpPr>
        <p:spPr>
          <a:xfrm flipH="1" rot="10800000">
            <a:off x="2621863" y="2131325"/>
            <a:ext cx="2026500" cy="1581300"/>
          </a:xfrm>
          <a:prstGeom prst="straightConnector1">
            <a:avLst/>
          </a:prstGeom>
          <a:noFill/>
          <a:ln cap="flat" cmpd="sng" w="9525">
            <a:solidFill>
              <a:srgbClr val="FF0000"/>
            </a:solidFill>
            <a:prstDash val="solid"/>
            <a:round/>
            <a:headEnd len="med" w="med" type="none"/>
            <a:tailEnd len="med" w="med" type="triangle"/>
          </a:ln>
        </p:spPr>
      </p:cxnSp>
      <p:cxnSp>
        <p:nvCxnSpPr>
          <p:cNvPr id="98" name="Google Shape;98;p12"/>
          <p:cNvCxnSpPr/>
          <p:nvPr/>
        </p:nvCxnSpPr>
        <p:spPr>
          <a:xfrm rot="10800000">
            <a:off x="5862600" y="3252900"/>
            <a:ext cx="665400" cy="564600"/>
          </a:xfrm>
          <a:prstGeom prst="straightConnector1">
            <a:avLst/>
          </a:prstGeom>
          <a:noFill/>
          <a:ln cap="flat" cmpd="sng" w="9525">
            <a:solidFill>
              <a:srgbClr val="FF0000"/>
            </a:solidFill>
            <a:prstDash val="solid"/>
            <a:round/>
            <a:headEnd len="med" w="med" type="none"/>
            <a:tailEnd len="med" w="med" type="triangle"/>
          </a:ln>
        </p:spPr>
      </p:cxnSp>
      <p:cxnSp>
        <p:nvCxnSpPr>
          <p:cNvPr id="99" name="Google Shape;99;p12"/>
          <p:cNvCxnSpPr/>
          <p:nvPr/>
        </p:nvCxnSpPr>
        <p:spPr>
          <a:xfrm flipH="1" rot="10800000">
            <a:off x="8214125" y="3237475"/>
            <a:ext cx="7800" cy="595500"/>
          </a:xfrm>
          <a:prstGeom prst="straightConnector1">
            <a:avLst/>
          </a:prstGeom>
          <a:noFill/>
          <a:ln cap="flat" cmpd="sng" w="9525">
            <a:solidFill>
              <a:srgbClr val="FF0000"/>
            </a:solidFill>
            <a:prstDash val="solid"/>
            <a:round/>
            <a:headEnd len="med" w="med" type="none"/>
            <a:tailEnd len="med" w="med" type="triangle"/>
          </a:ln>
        </p:spPr>
      </p:cxnSp>
      <p:pic>
        <p:nvPicPr>
          <p:cNvPr id="100" name="Google Shape;100;p12"/>
          <p:cNvPicPr preferRelativeResize="0"/>
          <p:nvPr/>
        </p:nvPicPr>
        <p:blipFill>
          <a:blip r:embed="rId6">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3"/>
          <p:cNvSpPr txBox="1"/>
          <p:nvPr>
            <p:ph type="title"/>
          </p:nvPr>
        </p:nvSpPr>
        <p:spPr>
          <a:xfrm>
            <a:off x="1514550" y="143100"/>
            <a:ext cx="6114900" cy="83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Pneus pour essieu directeur</a:t>
            </a:r>
            <a:endParaRPr/>
          </a:p>
        </p:txBody>
      </p:sp>
      <p:pic>
        <p:nvPicPr>
          <p:cNvPr id="106" name="Google Shape;106;p13"/>
          <p:cNvPicPr preferRelativeResize="0"/>
          <p:nvPr/>
        </p:nvPicPr>
        <p:blipFill>
          <a:blip r:embed="rId3">
            <a:alphaModFix/>
          </a:blip>
          <a:stretch>
            <a:fillRect/>
          </a:stretch>
        </p:blipFill>
        <p:spPr>
          <a:xfrm>
            <a:off x="1277350" y="1371627"/>
            <a:ext cx="1841375" cy="2778600"/>
          </a:xfrm>
          <a:prstGeom prst="rect">
            <a:avLst/>
          </a:prstGeom>
          <a:noFill/>
          <a:ln>
            <a:noFill/>
          </a:ln>
        </p:spPr>
      </p:pic>
      <p:pic>
        <p:nvPicPr>
          <p:cNvPr id="107" name="Google Shape;107;p13"/>
          <p:cNvPicPr preferRelativeResize="0"/>
          <p:nvPr/>
        </p:nvPicPr>
        <p:blipFill>
          <a:blip r:embed="rId4">
            <a:alphaModFix/>
          </a:blip>
          <a:stretch>
            <a:fillRect/>
          </a:stretch>
        </p:blipFill>
        <p:spPr>
          <a:xfrm>
            <a:off x="3974870" y="1366825"/>
            <a:ext cx="1054330" cy="2778600"/>
          </a:xfrm>
          <a:prstGeom prst="rect">
            <a:avLst/>
          </a:prstGeom>
          <a:noFill/>
          <a:ln>
            <a:noFill/>
          </a:ln>
        </p:spPr>
      </p:pic>
      <p:pic>
        <p:nvPicPr>
          <p:cNvPr id="108" name="Google Shape;108;p13"/>
          <p:cNvPicPr preferRelativeResize="0"/>
          <p:nvPr/>
        </p:nvPicPr>
        <p:blipFill>
          <a:blip r:embed="rId5">
            <a:alphaModFix/>
          </a:blip>
          <a:stretch>
            <a:fillRect/>
          </a:stretch>
        </p:blipFill>
        <p:spPr>
          <a:xfrm>
            <a:off x="5932425" y="1366850"/>
            <a:ext cx="1364950" cy="2697900"/>
          </a:xfrm>
          <a:prstGeom prst="rect">
            <a:avLst/>
          </a:prstGeom>
          <a:noFill/>
          <a:ln>
            <a:noFill/>
          </a:ln>
        </p:spPr>
      </p:pic>
      <p:pic>
        <p:nvPicPr>
          <p:cNvPr id="109" name="Google Shape;109;p13"/>
          <p:cNvPicPr preferRelativeResize="0"/>
          <p:nvPr/>
        </p:nvPicPr>
        <p:blipFill>
          <a:blip r:embed="rId6">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4"/>
          <p:cNvSpPr txBox="1"/>
          <p:nvPr>
            <p:ph type="title"/>
          </p:nvPr>
        </p:nvSpPr>
        <p:spPr>
          <a:xfrm>
            <a:off x="46350" y="181800"/>
            <a:ext cx="9051300" cy="711900"/>
          </a:xfrm>
          <a:prstGeom prst="rect">
            <a:avLst/>
          </a:prstGeom>
        </p:spPr>
        <p:txBody>
          <a:bodyPr anchorCtr="0" anchor="ctr" bIns="91425" lIns="91425" spcFirstLastPara="1" rIns="91425" wrap="square" tIns="91425">
            <a:noAutofit/>
          </a:bodyPr>
          <a:lstStyle/>
          <a:p>
            <a:pPr indent="0" lvl="0" marL="457200" rtl="0" algn="ctr">
              <a:lnSpc>
                <a:spcPct val="115000"/>
              </a:lnSpc>
              <a:spcBef>
                <a:spcPts val="0"/>
              </a:spcBef>
              <a:spcAft>
                <a:spcPts val="0"/>
              </a:spcAft>
              <a:buNone/>
            </a:pPr>
            <a:r>
              <a:rPr b="1" lang="fr" sz="3000"/>
              <a:t>Pneus pour essieux moteur en monte jumelée</a:t>
            </a:r>
            <a:endParaRPr sz="3000"/>
          </a:p>
        </p:txBody>
      </p:sp>
      <p:pic>
        <p:nvPicPr>
          <p:cNvPr id="115" name="Google Shape;115;p14"/>
          <p:cNvPicPr preferRelativeResize="0"/>
          <p:nvPr/>
        </p:nvPicPr>
        <p:blipFill>
          <a:blip r:embed="rId3">
            <a:alphaModFix/>
          </a:blip>
          <a:stretch>
            <a:fillRect/>
          </a:stretch>
        </p:blipFill>
        <p:spPr>
          <a:xfrm>
            <a:off x="957025" y="1125750"/>
            <a:ext cx="1645100" cy="2898475"/>
          </a:xfrm>
          <a:prstGeom prst="rect">
            <a:avLst/>
          </a:prstGeom>
          <a:noFill/>
          <a:ln>
            <a:noFill/>
          </a:ln>
        </p:spPr>
      </p:pic>
      <p:pic>
        <p:nvPicPr>
          <p:cNvPr id="116" name="Google Shape;116;p14"/>
          <p:cNvPicPr preferRelativeResize="0"/>
          <p:nvPr/>
        </p:nvPicPr>
        <p:blipFill>
          <a:blip r:embed="rId4">
            <a:alphaModFix/>
          </a:blip>
          <a:stretch>
            <a:fillRect/>
          </a:stretch>
        </p:blipFill>
        <p:spPr>
          <a:xfrm>
            <a:off x="3727888" y="1201750"/>
            <a:ext cx="1688225" cy="2822479"/>
          </a:xfrm>
          <a:prstGeom prst="rect">
            <a:avLst/>
          </a:prstGeom>
          <a:noFill/>
          <a:ln>
            <a:noFill/>
          </a:ln>
        </p:spPr>
      </p:pic>
      <p:pic>
        <p:nvPicPr>
          <p:cNvPr id="117" name="Google Shape;117;p14"/>
          <p:cNvPicPr preferRelativeResize="0"/>
          <p:nvPr/>
        </p:nvPicPr>
        <p:blipFill>
          <a:blip r:embed="rId5">
            <a:alphaModFix/>
          </a:blip>
          <a:stretch>
            <a:fillRect/>
          </a:stretch>
        </p:blipFill>
        <p:spPr>
          <a:xfrm>
            <a:off x="6595975" y="1201750"/>
            <a:ext cx="1907100" cy="2822475"/>
          </a:xfrm>
          <a:prstGeom prst="rect">
            <a:avLst/>
          </a:prstGeom>
          <a:noFill/>
          <a:ln>
            <a:noFill/>
          </a:ln>
        </p:spPr>
      </p:pic>
      <p:pic>
        <p:nvPicPr>
          <p:cNvPr id="118" name="Google Shape;118;p14"/>
          <p:cNvPicPr preferRelativeResize="0"/>
          <p:nvPr/>
        </p:nvPicPr>
        <p:blipFill>
          <a:blip r:embed="rId6">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5"/>
          <p:cNvSpPr txBox="1"/>
          <p:nvPr>
            <p:ph type="title"/>
          </p:nvPr>
        </p:nvSpPr>
        <p:spPr>
          <a:xfrm>
            <a:off x="185638" y="127625"/>
            <a:ext cx="8701500" cy="1133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100"/>
          </a:p>
          <a:p>
            <a:pPr indent="0" lvl="0" marL="457200" rtl="0" algn="ctr">
              <a:lnSpc>
                <a:spcPct val="115000"/>
              </a:lnSpc>
              <a:spcBef>
                <a:spcPts val="0"/>
              </a:spcBef>
              <a:spcAft>
                <a:spcPts val="0"/>
              </a:spcAft>
              <a:buNone/>
            </a:pPr>
            <a:r>
              <a:rPr b="1" lang="fr" sz="3000"/>
              <a:t>Pneus pour essieux de semi-remorques en monte jumelée</a:t>
            </a:r>
            <a:endParaRPr sz="3000"/>
          </a:p>
        </p:txBody>
      </p:sp>
      <p:pic>
        <p:nvPicPr>
          <p:cNvPr id="124" name="Google Shape;124;p15"/>
          <p:cNvPicPr preferRelativeResize="0"/>
          <p:nvPr/>
        </p:nvPicPr>
        <p:blipFill>
          <a:blip r:embed="rId3">
            <a:alphaModFix/>
          </a:blip>
          <a:stretch>
            <a:fillRect/>
          </a:stretch>
        </p:blipFill>
        <p:spPr>
          <a:xfrm>
            <a:off x="1406550" y="1416575"/>
            <a:ext cx="1549600" cy="2816300"/>
          </a:xfrm>
          <a:prstGeom prst="rect">
            <a:avLst/>
          </a:prstGeom>
          <a:noFill/>
          <a:ln>
            <a:noFill/>
          </a:ln>
        </p:spPr>
      </p:pic>
      <p:pic>
        <p:nvPicPr>
          <p:cNvPr id="125" name="Google Shape;125;p15"/>
          <p:cNvPicPr preferRelativeResize="0"/>
          <p:nvPr/>
        </p:nvPicPr>
        <p:blipFill>
          <a:blip r:embed="rId4">
            <a:alphaModFix/>
          </a:blip>
          <a:stretch>
            <a:fillRect/>
          </a:stretch>
        </p:blipFill>
        <p:spPr>
          <a:xfrm>
            <a:off x="4079188" y="1416575"/>
            <a:ext cx="914381" cy="2816300"/>
          </a:xfrm>
          <a:prstGeom prst="rect">
            <a:avLst/>
          </a:prstGeom>
          <a:noFill/>
          <a:ln>
            <a:noFill/>
          </a:ln>
        </p:spPr>
      </p:pic>
      <p:pic>
        <p:nvPicPr>
          <p:cNvPr id="126" name="Google Shape;126;p15"/>
          <p:cNvPicPr preferRelativeResize="0"/>
          <p:nvPr/>
        </p:nvPicPr>
        <p:blipFill>
          <a:blip r:embed="rId5">
            <a:alphaModFix/>
          </a:blip>
          <a:stretch>
            <a:fillRect/>
          </a:stretch>
        </p:blipFill>
        <p:spPr>
          <a:xfrm>
            <a:off x="6172681" y="1416575"/>
            <a:ext cx="1861619" cy="2816300"/>
          </a:xfrm>
          <a:prstGeom prst="rect">
            <a:avLst/>
          </a:prstGeom>
          <a:noFill/>
          <a:ln>
            <a:noFill/>
          </a:ln>
        </p:spPr>
      </p:pic>
      <p:pic>
        <p:nvPicPr>
          <p:cNvPr id="127" name="Google Shape;127;p15"/>
          <p:cNvPicPr preferRelativeResize="0"/>
          <p:nvPr/>
        </p:nvPicPr>
        <p:blipFill>
          <a:blip r:embed="rId6">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6"/>
          <p:cNvSpPr txBox="1"/>
          <p:nvPr>
            <p:ph type="title"/>
          </p:nvPr>
        </p:nvSpPr>
        <p:spPr>
          <a:xfrm>
            <a:off x="108275" y="166325"/>
            <a:ext cx="8964300" cy="1187100"/>
          </a:xfrm>
          <a:prstGeom prst="rect">
            <a:avLst/>
          </a:prstGeom>
        </p:spPr>
        <p:txBody>
          <a:bodyPr anchorCtr="0" anchor="ctr" bIns="91425" lIns="91425" spcFirstLastPara="1" rIns="91425" wrap="square" tIns="91425">
            <a:noAutofit/>
          </a:bodyPr>
          <a:lstStyle/>
          <a:p>
            <a:pPr indent="0" lvl="0" marL="457200" rtl="0" algn="ctr">
              <a:lnSpc>
                <a:spcPct val="115000"/>
              </a:lnSpc>
              <a:spcBef>
                <a:spcPts val="0"/>
              </a:spcBef>
              <a:spcAft>
                <a:spcPts val="0"/>
              </a:spcAft>
              <a:buNone/>
            </a:pPr>
            <a:r>
              <a:rPr b="1" lang="fr" sz="2800"/>
              <a:t>Pneus à bande large pour essieux de semi-remorques ainsi que pour essieux moteur</a:t>
            </a:r>
            <a:endParaRPr sz="2800"/>
          </a:p>
        </p:txBody>
      </p:sp>
      <p:pic>
        <p:nvPicPr>
          <p:cNvPr id="133" name="Google Shape;133;p16"/>
          <p:cNvPicPr preferRelativeResize="0"/>
          <p:nvPr/>
        </p:nvPicPr>
        <p:blipFill>
          <a:blip r:embed="rId3">
            <a:alphaModFix/>
          </a:blip>
          <a:stretch>
            <a:fillRect/>
          </a:stretch>
        </p:blipFill>
        <p:spPr>
          <a:xfrm>
            <a:off x="1382200" y="1627800"/>
            <a:ext cx="1647825" cy="2428875"/>
          </a:xfrm>
          <a:prstGeom prst="rect">
            <a:avLst/>
          </a:prstGeom>
          <a:noFill/>
          <a:ln>
            <a:noFill/>
          </a:ln>
        </p:spPr>
      </p:pic>
      <p:pic>
        <p:nvPicPr>
          <p:cNvPr id="134" name="Google Shape;134;p16"/>
          <p:cNvPicPr preferRelativeResize="0"/>
          <p:nvPr/>
        </p:nvPicPr>
        <p:blipFill>
          <a:blip r:embed="rId4">
            <a:alphaModFix/>
          </a:blip>
          <a:stretch>
            <a:fillRect/>
          </a:stretch>
        </p:blipFill>
        <p:spPr>
          <a:xfrm>
            <a:off x="5835375" y="1637325"/>
            <a:ext cx="1647825" cy="2409825"/>
          </a:xfrm>
          <a:prstGeom prst="rect">
            <a:avLst/>
          </a:prstGeom>
          <a:noFill/>
          <a:ln>
            <a:noFill/>
          </a:ln>
        </p:spPr>
      </p:pic>
      <p:cxnSp>
        <p:nvCxnSpPr>
          <p:cNvPr id="135" name="Google Shape;135;p16"/>
          <p:cNvCxnSpPr>
            <a:endCxn id="133" idx="0"/>
          </p:cNvCxnSpPr>
          <p:nvPr/>
        </p:nvCxnSpPr>
        <p:spPr>
          <a:xfrm>
            <a:off x="2196513" y="1141200"/>
            <a:ext cx="9600" cy="486600"/>
          </a:xfrm>
          <a:prstGeom prst="straightConnector1">
            <a:avLst/>
          </a:prstGeom>
          <a:noFill/>
          <a:ln cap="flat" cmpd="sng" w="9525">
            <a:solidFill>
              <a:srgbClr val="FF0000"/>
            </a:solidFill>
            <a:prstDash val="solid"/>
            <a:round/>
            <a:headEnd len="med" w="med" type="none"/>
            <a:tailEnd len="med" w="med" type="triangle"/>
          </a:ln>
        </p:spPr>
      </p:cxnSp>
      <p:cxnSp>
        <p:nvCxnSpPr>
          <p:cNvPr id="136" name="Google Shape;136;p16"/>
          <p:cNvCxnSpPr/>
          <p:nvPr/>
        </p:nvCxnSpPr>
        <p:spPr>
          <a:xfrm>
            <a:off x="6868325" y="1133600"/>
            <a:ext cx="7800" cy="456300"/>
          </a:xfrm>
          <a:prstGeom prst="straightConnector1">
            <a:avLst/>
          </a:prstGeom>
          <a:noFill/>
          <a:ln cap="flat" cmpd="sng" w="9525">
            <a:solidFill>
              <a:srgbClr val="FF0000"/>
            </a:solidFill>
            <a:prstDash val="solid"/>
            <a:round/>
            <a:headEnd len="med" w="med" type="none"/>
            <a:tailEnd len="med" w="med" type="triangle"/>
          </a:ln>
        </p:spPr>
      </p:cxnSp>
      <p:pic>
        <p:nvPicPr>
          <p:cNvPr id="137" name="Google Shape;137;p16"/>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7"/>
          <p:cNvSpPr txBox="1"/>
          <p:nvPr>
            <p:ph type="title"/>
          </p:nvPr>
        </p:nvSpPr>
        <p:spPr>
          <a:xfrm>
            <a:off x="2230950" y="189525"/>
            <a:ext cx="4682100" cy="62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Les pneus </a:t>
            </a:r>
            <a:r>
              <a:rPr lang="fr"/>
              <a:t>rechapés</a:t>
            </a:r>
            <a:endParaRPr/>
          </a:p>
        </p:txBody>
      </p:sp>
      <p:sp>
        <p:nvSpPr>
          <p:cNvPr id="143" name="Google Shape;143;p17"/>
          <p:cNvSpPr txBox="1"/>
          <p:nvPr/>
        </p:nvSpPr>
        <p:spPr>
          <a:xfrm>
            <a:off x="224325" y="997725"/>
            <a:ext cx="8531400" cy="303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sz="2000">
                <a:solidFill>
                  <a:schemeClr val="dk1"/>
                </a:solidFill>
              </a:rPr>
              <a:t>Il existe également un type de pneu que l’on appelle pneu </a:t>
            </a:r>
            <a:r>
              <a:rPr b="1" lang="fr" sz="2000" u="sng">
                <a:solidFill>
                  <a:schemeClr val="dk1"/>
                </a:solidFill>
              </a:rPr>
              <a:t>rechapé</a:t>
            </a:r>
            <a:r>
              <a:rPr lang="fr" sz="2000">
                <a:solidFill>
                  <a:schemeClr val="dk1"/>
                </a:solidFill>
              </a:rPr>
              <a:t>. Il s’agit d’un pneu usé sur lequel une nouvelle </a:t>
            </a:r>
            <a:r>
              <a:rPr b="1" lang="fr" sz="2000">
                <a:solidFill>
                  <a:srgbClr val="FF0000"/>
                </a:solidFill>
              </a:rPr>
              <a:t>semelle</a:t>
            </a:r>
            <a:r>
              <a:rPr lang="fr" sz="2000">
                <a:solidFill>
                  <a:schemeClr val="dk1"/>
                </a:solidFill>
              </a:rPr>
              <a:t> à été collée sur sa carcasse, à des fins d’économies. Tous les pneus vus précédemment peuvent être rechapés.  Cependant, au Québec, la loi ne permet pas d’en utiliser sur l’essieu </a:t>
            </a:r>
            <a:r>
              <a:rPr b="1" lang="fr" sz="2000">
                <a:solidFill>
                  <a:srgbClr val="FF0000"/>
                </a:solidFill>
              </a:rPr>
              <a:t>directeur </a:t>
            </a:r>
            <a:r>
              <a:rPr lang="fr" sz="2000">
                <a:solidFill>
                  <a:schemeClr val="dk1"/>
                </a:solidFill>
              </a:rPr>
              <a:t>d’un véhicule lourd. Une carcasse peut être recyclée jusqu’à trois fois selon </a:t>
            </a:r>
            <a:r>
              <a:rPr lang="fr" sz="2000" u="sng">
                <a:solidFill>
                  <a:schemeClr val="dk1"/>
                </a:solidFill>
              </a:rPr>
              <a:t>Bandag</a:t>
            </a:r>
            <a:r>
              <a:rPr lang="fr" sz="2000">
                <a:solidFill>
                  <a:schemeClr val="dk1"/>
                </a:solidFill>
              </a:rPr>
              <a:t> (spécialiste en rechapage de pneus). </a:t>
            </a:r>
            <a:endParaRPr sz="2000"/>
          </a:p>
        </p:txBody>
      </p:sp>
      <p:pic>
        <p:nvPicPr>
          <p:cNvPr id="144" name="Google Shape;144;p17"/>
          <p:cNvPicPr preferRelativeResize="0"/>
          <p:nvPr/>
        </p:nvPicPr>
        <p:blipFill>
          <a:blip r:embed="rId3">
            <a:alphaModFix/>
          </a:blip>
          <a:stretch>
            <a:fillRect/>
          </a:stretch>
        </p:blipFill>
        <p:spPr>
          <a:xfrm>
            <a:off x="7863525" y="4473225"/>
            <a:ext cx="1128074" cy="4834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8"/>
          <p:cNvSpPr txBox="1"/>
          <p:nvPr>
            <p:ph type="title"/>
          </p:nvPr>
        </p:nvSpPr>
        <p:spPr>
          <a:xfrm>
            <a:off x="2413500" y="181775"/>
            <a:ext cx="4317000" cy="8238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sz="1100"/>
          </a:p>
          <a:p>
            <a:pPr indent="0" lvl="0" marL="0" rtl="0" algn="ctr">
              <a:lnSpc>
                <a:spcPct val="115000"/>
              </a:lnSpc>
              <a:spcBef>
                <a:spcPts val="0"/>
              </a:spcBef>
              <a:spcAft>
                <a:spcPts val="0"/>
              </a:spcAft>
              <a:buClr>
                <a:schemeClr val="dk1"/>
              </a:buClr>
              <a:buSzPts val="1100"/>
              <a:buFont typeface="Arial"/>
              <a:buNone/>
            </a:pPr>
            <a:r>
              <a:rPr b="1" lang="fr" sz="3000"/>
              <a:t>Les dimensions</a:t>
            </a:r>
            <a:endParaRPr b="1" sz="3000"/>
          </a:p>
        </p:txBody>
      </p:sp>
      <p:pic>
        <p:nvPicPr>
          <p:cNvPr id="150" name="Google Shape;150;p18"/>
          <p:cNvPicPr preferRelativeResize="0"/>
          <p:nvPr/>
        </p:nvPicPr>
        <p:blipFill>
          <a:blip r:embed="rId3">
            <a:alphaModFix/>
          </a:blip>
          <a:stretch>
            <a:fillRect/>
          </a:stretch>
        </p:blipFill>
        <p:spPr>
          <a:xfrm>
            <a:off x="170148" y="1196650"/>
            <a:ext cx="6501650" cy="1698625"/>
          </a:xfrm>
          <a:prstGeom prst="rect">
            <a:avLst/>
          </a:prstGeom>
          <a:noFill/>
          <a:ln>
            <a:noFill/>
          </a:ln>
        </p:spPr>
      </p:pic>
      <p:sp>
        <p:nvSpPr>
          <p:cNvPr id="151" name="Google Shape;151;p18"/>
          <p:cNvSpPr txBox="1"/>
          <p:nvPr/>
        </p:nvSpPr>
        <p:spPr>
          <a:xfrm>
            <a:off x="2581825" y="3795400"/>
            <a:ext cx="2830800" cy="4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a:t>Largeur de la semelle en pouces</a:t>
            </a:r>
            <a:endParaRPr/>
          </a:p>
        </p:txBody>
      </p:sp>
      <p:sp>
        <p:nvSpPr>
          <p:cNvPr id="152" name="Google Shape;152;p18"/>
          <p:cNvSpPr txBox="1"/>
          <p:nvPr/>
        </p:nvSpPr>
        <p:spPr>
          <a:xfrm>
            <a:off x="611963" y="784450"/>
            <a:ext cx="17040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a:t>Radiale “carcasse”</a:t>
            </a:r>
            <a:endParaRPr/>
          </a:p>
        </p:txBody>
      </p:sp>
      <p:sp>
        <p:nvSpPr>
          <p:cNvPr id="153" name="Google Shape;153;p18"/>
          <p:cNvSpPr txBox="1"/>
          <p:nvPr/>
        </p:nvSpPr>
        <p:spPr>
          <a:xfrm>
            <a:off x="6031225" y="3811750"/>
            <a:ext cx="2703900" cy="412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fr">
                <a:solidFill>
                  <a:schemeClr val="dk1"/>
                </a:solidFill>
              </a:rPr>
              <a:t>Diamètre de la roue en pouces</a:t>
            </a:r>
            <a:endParaRPr/>
          </a:p>
        </p:txBody>
      </p:sp>
      <p:cxnSp>
        <p:nvCxnSpPr>
          <p:cNvPr id="154" name="Google Shape;154;p18"/>
          <p:cNvCxnSpPr>
            <a:stCxn id="151" idx="0"/>
          </p:cNvCxnSpPr>
          <p:nvPr/>
        </p:nvCxnSpPr>
        <p:spPr>
          <a:xfrm rot="10800000">
            <a:off x="2970025" y="2653000"/>
            <a:ext cx="1027200" cy="1142400"/>
          </a:xfrm>
          <a:prstGeom prst="straightConnector1">
            <a:avLst/>
          </a:prstGeom>
          <a:noFill/>
          <a:ln cap="flat" cmpd="sng" w="9525">
            <a:solidFill>
              <a:srgbClr val="FF0000"/>
            </a:solidFill>
            <a:prstDash val="solid"/>
            <a:round/>
            <a:headEnd len="med" w="med" type="none"/>
            <a:tailEnd len="med" w="med" type="triangle"/>
          </a:ln>
        </p:spPr>
      </p:cxnSp>
      <p:cxnSp>
        <p:nvCxnSpPr>
          <p:cNvPr id="155" name="Google Shape;155;p18"/>
          <p:cNvCxnSpPr>
            <a:stCxn id="152" idx="2"/>
          </p:cNvCxnSpPr>
          <p:nvPr/>
        </p:nvCxnSpPr>
        <p:spPr>
          <a:xfrm>
            <a:off x="1463963" y="1196650"/>
            <a:ext cx="1637700" cy="969000"/>
          </a:xfrm>
          <a:prstGeom prst="straightConnector1">
            <a:avLst/>
          </a:prstGeom>
          <a:noFill/>
          <a:ln cap="flat" cmpd="sng" w="9525">
            <a:solidFill>
              <a:srgbClr val="FF0000"/>
            </a:solidFill>
            <a:prstDash val="solid"/>
            <a:round/>
            <a:headEnd len="med" w="med" type="none"/>
            <a:tailEnd len="med" w="med" type="triangle"/>
          </a:ln>
        </p:spPr>
      </p:cxnSp>
      <p:cxnSp>
        <p:nvCxnSpPr>
          <p:cNvPr id="156" name="Google Shape;156;p18"/>
          <p:cNvCxnSpPr>
            <a:stCxn id="153" idx="0"/>
          </p:cNvCxnSpPr>
          <p:nvPr/>
        </p:nvCxnSpPr>
        <p:spPr>
          <a:xfrm rot="10800000">
            <a:off x="4060675" y="2467150"/>
            <a:ext cx="3322500" cy="1344600"/>
          </a:xfrm>
          <a:prstGeom prst="straightConnector1">
            <a:avLst/>
          </a:prstGeom>
          <a:noFill/>
          <a:ln cap="flat" cmpd="sng" w="9525">
            <a:solidFill>
              <a:srgbClr val="FF0000"/>
            </a:solidFill>
            <a:prstDash val="solid"/>
            <a:round/>
            <a:headEnd len="med" w="med" type="none"/>
            <a:tailEnd len="med" w="med" type="triangle"/>
          </a:ln>
        </p:spPr>
      </p:cxnSp>
      <p:pic>
        <p:nvPicPr>
          <p:cNvPr id="157" name="Google Shape;157;p18"/>
          <p:cNvPicPr preferRelativeResize="0"/>
          <p:nvPr/>
        </p:nvPicPr>
        <p:blipFill>
          <a:blip r:embed="rId4">
            <a:alphaModFix/>
          </a:blip>
          <a:stretch>
            <a:fillRect/>
          </a:stretch>
        </p:blipFill>
        <p:spPr>
          <a:xfrm>
            <a:off x="6828025" y="350950"/>
            <a:ext cx="1907100" cy="2822475"/>
          </a:xfrm>
          <a:prstGeom prst="rect">
            <a:avLst/>
          </a:prstGeom>
          <a:noFill/>
          <a:ln>
            <a:noFill/>
          </a:ln>
        </p:spPr>
      </p:pic>
      <p:cxnSp>
        <p:nvCxnSpPr>
          <p:cNvPr id="158" name="Google Shape;158;p18"/>
          <p:cNvCxnSpPr>
            <a:stCxn id="153" idx="0"/>
          </p:cNvCxnSpPr>
          <p:nvPr/>
        </p:nvCxnSpPr>
        <p:spPr>
          <a:xfrm flipH="1" rot="10800000">
            <a:off x="7383175" y="2413150"/>
            <a:ext cx="506100" cy="1398600"/>
          </a:xfrm>
          <a:prstGeom prst="straightConnector1">
            <a:avLst/>
          </a:prstGeom>
          <a:noFill/>
          <a:ln cap="flat" cmpd="sng" w="9525">
            <a:solidFill>
              <a:srgbClr val="FF0000"/>
            </a:solidFill>
            <a:prstDash val="solid"/>
            <a:round/>
            <a:headEnd len="med" w="med" type="none"/>
            <a:tailEnd len="med" w="med" type="triangle"/>
          </a:ln>
        </p:spPr>
      </p:cxnSp>
      <p:cxnSp>
        <p:nvCxnSpPr>
          <p:cNvPr id="159" name="Google Shape;159;p18"/>
          <p:cNvCxnSpPr>
            <a:stCxn id="151" idx="0"/>
            <a:endCxn id="157" idx="1"/>
          </p:cNvCxnSpPr>
          <p:nvPr/>
        </p:nvCxnSpPr>
        <p:spPr>
          <a:xfrm flipH="1" rot="10800000">
            <a:off x="3997225" y="1762300"/>
            <a:ext cx="2830800" cy="2033100"/>
          </a:xfrm>
          <a:prstGeom prst="straightConnector1">
            <a:avLst/>
          </a:prstGeom>
          <a:noFill/>
          <a:ln cap="flat" cmpd="sng" w="9525">
            <a:solidFill>
              <a:srgbClr val="FF0000"/>
            </a:solidFill>
            <a:prstDash val="solid"/>
            <a:round/>
            <a:headEnd len="med" w="med" type="none"/>
            <a:tailEnd len="med" w="med" type="triangle"/>
          </a:ln>
        </p:spPr>
      </p:cxnSp>
      <p:pic>
        <p:nvPicPr>
          <p:cNvPr id="160" name="Google Shape;160;p18"/>
          <p:cNvPicPr preferRelativeResize="0"/>
          <p:nvPr/>
        </p:nvPicPr>
        <p:blipFill>
          <a:blip r:embed="rId5">
            <a:alphaModFix/>
          </a:blip>
          <a:stretch>
            <a:fillRect/>
          </a:stretch>
        </p:blipFill>
        <p:spPr>
          <a:xfrm>
            <a:off x="7863525" y="4473225"/>
            <a:ext cx="1128074" cy="483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