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Corbel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27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958">
          <p15:clr>
            <a:srgbClr val="A4A3A4"/>
          </p15:clr>
        </p15:guide>
        <p15:guide id="4" orient="horz" pos="799">
          <p15:clr>
            <a:srgbClr val="A4A3A4"/>
          </p15:clr>
        </p15:guide>
      </p15:sldGuideLst>
    </p:ext>
    <p:ext uri="GoogleSlidesCustomDataVersion2">
      <go:slidesCustomData xmlns:go="http://customooxmlschemas.google.com/" r:id="rId35" roundtripDataSignature="AMtx7mh+4I+tMsV/pkgFxUZkOr8O2S0p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27" orient="horz"/>
        <p:guide pos="3840"/>
        <p:guide pos="958" orient="horz"/>
        <p:guide pos="79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orbel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orbel-italic.fntdata"/><Relationship Id="rId30" Type="http://schemas.openxmlformats.org/officeDocument/2006/relationships/font" Target="fonts/Corbel-bold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Corbel-boldItalic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8cb8768e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318cb8768e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318cb8768e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1a49794d5c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31a49794d5c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31a49794d5c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a49794d5c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31a49794d5c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g31a49794d5c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a49794d5c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31a49794d5c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g31a49794d5c_0_1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9ff2b87e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319ff2b87e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g319ff2b87e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1a49794d5c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31a49794d5c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g31a49794d5c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1a49794d5c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31a49794d5c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31a49794d5c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1a49794d5c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31a49794d5c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g31a49794d5c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1a49794d5c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31a49794d5c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g31a49794d5c_0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a49794d5c_0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g31a49794d5c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g31a49794d5c_0_1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1a49794d5c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31a49794d5c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9" name="Google Shape;439;g31a49794d5c_0_2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9e498735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319e498735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319e498735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a49794d5c_0_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31a49794d5c_0_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g31a49794d5c_0_2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1a49794d5c_0_2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31a49794d5c_0_2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g31a49794d5c_0_2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19ff2b87e3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g319ff2b87e3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g319ff2b87e3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19e1d5ca16_0_111:notes"/>
          <p:cNvSpPr txBox="1"/>
          <p:nvPr>
            <p:ph idx="2" type="hdr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*</a:t>
            </a:r>
            <a:endParaRPr i="0" sz="1200"/>
          </a:p>
        </p:txBody>
      </p:sp>
      <p:sp>
        <p:nvSpPr>
          <p:cNvPr id="522" name="Google Shape;522;g319e1d5ca16_0_111:notes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16/07/96</a:t>
            </a:r>
            <a:endParaRPr i="0" sz="1200"/>
          </a:p>
        </p:txBody>
      </p:sp>
      <p:sp>
        <p:nvSpPr>
          <p:cNvPr id="523" name="Google Shape;523;g319e1d5ca16_0_111:notes"/>
          <p:cNvSpPr txBox="1"/>
          <p:nvPr>
            <p:ph idx="11" type="ftr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*</a:t>
            </a:r>
            <a:endParaRPr i="0" sz="1200"/>
          </a:p>
        </p:txBody>
      </p:sp>
      <p:sp>
        <p:nvSpPr>
          <p:cNvPr id="524" name="Google Shape;524;g319e1d5ca16_0_1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##</a:t>
            </a:r>
            <a:endParaRPr i="0" sz="1200"/>
          </a:p>
        </p:txBody>
      </p:sp>
      <p:sp>
        <p:nvSpPr>
          <p:cNvPr id="525" name="Google Shape;525;g319e1d5ca16_0_111:notes"/>
          <p:cNvSpPr/>
          <p:nvPr>
            <p:ph idx="3" type="sldImg"/>
          </p:nvPr>
        </p:nvSpPr>
        <p:spPr>
          <a:xfrm>
            <a:off x="407988" y="700088"/>
            <a:ext cx="6200700" cy="348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" name="Google Shape;526;g319e1d5ca16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fr-CA"/>
              <a:t>Service client, se présenter au client avant toute chose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9e4987358_1_0:notes"/>
          <p:cNvSpPr txBox="1"/>
          <p:nvPr>
            <p:ph idx="1" type="body"/>
          </p:nvPr>
        </p:nvSpPr>
        <p:spPr>
          <a:xfrm>
            <a:off x="914712" y="4342463"/>
            <a:ext cx="50286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25" lIns="90100" spcFirstLastPara="1" rIns="90100" wrap="square" tIns="45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319e4987358_1_0:notes"/>
          <p:cNvSpPr/>
          <p:nvPr>
            <p:ph idx="2" type="sldImg"/>
          </p:nvPr>
        </p:nvSpPr>
        <p:spPr>
          <a:xfrm>
            <a:off x="398232" y="687672"/>
            <a:ext cx="60618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7374a07e8_1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17374a07e8_1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317374a07e8_1_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19e1d5ca16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319e1d5ca16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Survol car le détails sera dans la prochaine théorie</a:t>
            </a:r>
            <a:endParaRPr/>
          </a:p>
        </p:txBody>
      </p:sp>
      <p:sp>
        <p:nvSpPr>
          <p:cNvPr id="162" name="Google Shape;162;g319e1d5ca16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9e4987358_1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319e4987358_1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319e4987358_1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9e4987358_1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319e4987358_1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319e4987358_1_1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a49794d5c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31a49794d5c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31a49794d5c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a49794d5c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31a49794d5c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g31a49794d5c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ide">
  <p:cSld name="1_V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0" name="Google Shape;20;p28"/>
          <p:cNvSpPr/>
          <p:nvPr>
            <p:ph idx="2" type="pic"/>
          </p:nvPr>
        </p:nvSpPr>
        <p:spPr>
          <a:xfrm>
            <a:off x="6803742" y="1153971"/>
            <a:ext cx="4550059" cy="455005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" type="body"/>
          </p:nvPr>
        </p:nvSpPr>
        <p:spPr>
          <a:xfrm>
            <a:off x="1207008" y="2120054"/>
            <a:ext cx="612648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76" name="Google Shape;76;p39"/>
          <p:cNvSpPr txBox="1"/>
          <p:nvPr>
            <p:ph idx="2" type="body"/>
          </p:nvPr>
        </p:nvSpPr>
        <p:spPr>
          <a:xfrm>
            <a:off x="7789023" y="2147486"/>
            <a:ext cx="32004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0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" type="body"/>
          </p:nvPr>
        </p:nvSpPr>
        <p:spPr>
          <a:xfrm rot="5400000">
            <a:off x="3991839" y="-777240"/>
            <a:ext cx="4206240" cy="97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0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showMasterSp="0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1"/>
          <p:cNvSpPr txBox="1"/>
          <p:nvPr>
            <p:ph type="title"/>
          </p:nvPr>
        </p:nvSpPr>
        <p:spPr>
          <a:xfrm rot="5400000">
            <a:off x="7413033" y="2022229"/>
            <a:ext cx="5897562" cy="240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" type="body"/>
          </p:nvPr>
        </p:nvSpPr>
        <p:spPr>
          <a:xfrm rot="5400000">
            <a:off x="1876064" y="-763226"/>
            <a:ext cx="5897562" cy="7973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0" name="Google Shape;90;p41"/>
          <p:cNvSpPr txBox="1"/>
          <p:nvPr>
            <p:ph idx="10" type="dt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1"/>
          <p:cNvSpPr txBox="1"/>
          <p:nvPr>
            <p:ph idx="11" type="ftr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idx="12" type="sldNum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1"/>
          <p:cNvSpPr txBox="1"/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" type="subTitle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" name="Google Shape;31;p3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3"/>
          <p:cNvSpPr/>
          <p:nvPr>
            <p:ph idx="2" type="pic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sp>
      <p:sp>
        <p:nvSpPr>
          <p:cNvPr id="37" name="Google Shape;37;p33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8" name="Google Shape;38;p3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showMasterSp="0" type="secHead">
  <p:cSld name="SECTION_HEADER"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4"/>
          <p:cNvSpPr txBox="1"/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" type="body"/>
          </p:nvPr>
        </p:nvSpPr>
        <p:spPr>
          <a:xfrm>
            <a:off x="833191" y="4010334"/>
            <a:ext cx="105156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8C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8C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9pPr>
          </a:lstStyle>
          <a:p/>
        </p:txBody>
      </p:sp>
      <p:sp>
        <p:nvSpPr>
          <p:cNvPr id="45" name="Google Shape;45;p34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" type="body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1" name="Google Shape;51;p35"/>
          <p:cNvSpPr txBox="1"/>
          <p:nvPr>
            <p:ph idx="2" type="body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2" name="Google Shape;52;p35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6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" type="body"/>
          </p:nvPr>
        </p:nvSpPr>
        <p:spPr>
          <a:xfrm>
            <a:off x="1207008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36"/>
          <p:cNvSpPr txBox="1"/>
          <p:nvPr>
            <p:ph idx="2" type="body"/>
          </p:nvPr>
        </p:nvSpPr>
        <p:spPr>
          <a:xfrm>
            <a:off x="1207008" y="2656566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9" name="Google Shape;59;p36"/>
          <p:cNvSpPr txBox="1"/>
          <p:nvPr>
            <p:ph idx="3" type="body"/>
          </p:nvPr>
        </p:nvSpPr>
        <p:spPr>
          <a:xfrm>
            <a:off x="6231230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36"/>
          <p:cNvSpPr txBox="1"/>
          <p:nvPr>
            <p:ph idx="4" type="body"/>
          </p:nvPr>
        </p:nvSpPr>
        <p:spPr>
          <a:xfrm>
            <a:off x="6231230" y="2656564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61" name="Google Shape;61;p36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7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showMasterSp="0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8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7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5" name="Google Shape;15;p27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1.jpg"/><Relationship Id="rId7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8.png"/><Relationship Id="rId7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9.png"/><Relationship Id="rId7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9.png"/><Relationship Id="rId7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5.png"/><Relationship Id="rId7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2.jpg"/><Relationship Id="rId7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4.jpg"/><Relationship Id="rId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94AE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318cb8768e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850" y="332501"/>
            <a:ext cx="12261699" cy="54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318cb8768e4_0_0"/>
          <p:cNvSpPr txBox="1"/>
          <p:nvPr/>
        </p:nvSpPr>
        <p:spPr>
          <a:xfrm>
            <a:off x="5521602" y="608191"/>
            <a:ext cx="6470100" cy="50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50" lIns="101900" spcFirstLastPara="1" rIns="101900" wrap="square" tIns="5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i="1" lang="fr-CA" sz="6000" u="none" cap="none" strike="noStrike"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rPr>
              <a:t>Compétence 3</a:t>
            </a:r>
            <a:endParaRPr b="1" i="1" sz="6000" u="none" cap="none" strike="noStrike">
              <a:solidFill>
                <a:srgbClr val="18181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rgbClr val="18181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CA"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Méthodologie de recherche</a:t>
            </a:r>
            <a:endParaRPr b="1" i="1"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t/>
            </a:r>
            <a:endParaRPr b="1" i="1" sz="2000">
              <a:solidFill>
                <a:schemeClr val="lt1"/>
              </a:solidFill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i="1" lang="fr-CA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leçon 3.</a:t>
            </a:r>
            <a:r>
              <a:rPr b="1" i="1" lang="fr-CA" sz="6000">
                <a:solidFill>
                  <a:schemeClr val="lt1"/>
                </a:solidFill>
              </a:rPr>
              <a:t>3</a:t>
            </a:r>
            <a:endParaRPr b="1" i="1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g318cb8768e4_0_0"/>
          <p:cNvGrpSpPr/>
          <p:nvPr/>
        </p:nvGrpSpPr>
        <p:grpSpPr>
          <a:xfrm>
            <a:off x="-54819" y="-7"/>
            <a:ext cx="12261988" cy="332450"/>
            <a:chOff x="-2329832" y="1350831"/>
            <a:chExt cx="8778000" cy="307710"/>
          </a:xfrm>
        </p:grpSpPr>
        <p:sp>
          <p:nvSpPr>
            <p:cNvPr id="101" name="Google Shape;101;g318cb8768e4_0_0"/>
            <p:cNvSpPr/>
            <p:nvPr/>
          </p:nvSpPr>
          <p:spPr>
            <a:xfrm>
              <a:off x="-2329832" y="1410848"/>
              <a:ext cx="8778000" cy="1020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" name="Google Shape;102;g318cb8768e4_0_0"/>
            <p:cNvSpPr/>
            <p:nvPr/>
          </p:nvSpPr>
          <p:spPr>
            <a:xfrm>
              <a:off x="-2282041" y="1586841"/>
              <a:ext cx="8701500" cy="71700"/>
            </a:xfrm>
            <a:prstGeom prst="parallelogram">
              <a:avLst>
                <a:gd fmla="val 105488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" name="Google Shape;103;g318cb8768e4_0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04" name="Google Shape;104;g318cb8768e4_0_0"/>
          <p:cNvGrpSpPr/>
          <p:nvPr/>
        </p:nvGrpSpPr>
        <p:grpSpPr>
          <a:xfrm rot="414506">
            <a:off x="-78355" y="4952354"/>
            <a:ext cx="12333381" cy="2370530"/>
            <a:chOff x="-2721468" y="4561450"/>
            <a:chExt cx="15404928" cy="3435006"/>
          </a:xfrm>
        </p:grpSpPr>
        <p:sp>
          <p:nvSpPr>
            <p:cNvPr id="105" name="Google Shape;105;g318cb8768e4_0_0"/>
            <p:cNvSpPr/>
            <p:nvPr/>
          </p:nvSpPr>
          <p:spPr>
            <a:xfrm rot="-288117">
              <a:off x="-2657716" y="5197103"/>
              <a:ext cx="15277424" cy="2163701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6" name="Google Shape;106;g318cb8768e4_0_0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07" name="Google Shape;107;g318cb8768e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25" y="5738126"/>
            <a:ext cx="2095200" cy="10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18cb8768e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1a49794d5c_0_64"/>
          <p:cNvSpPr txBox="1"/>
          <p:nvPr/>
        </p:nvSpPr>
        <p:spPr>
          <a:xfrm>
            <a:off x="650928" y="850000"/>
            <a:ext cx="891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Rappel de la question</a:t>
            </a:r>
            <a:endParaRPr b="0" i="0" sz="34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57" name="Google Shape;257;g31a49794d5c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1a49794d5c_0_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g31a49794d5c_0_64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260" name="Google Shape;260;g31a49794d5c_0_64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1" name="Google Shape;261;g31a49794d5c_0_64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62" name="Google Shape;262;g31a49794d5c_0_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g31a49794d5c_0_64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264" name="Google Shape;264;g31a49794d5c_0_64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5" name="Google Shape;265;g31a49794d5c_0_64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6" name="Google Shape;266;g31a49794d5c_0_64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67" name="Google Shape;267;g31a49794d5c_0_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1a49794d5c_0_64"/>
          <p:cNvSpPr txBox="1"/>
          <p:nvPr/>
        </p:nvSpPr>
        <p:spPr>
          <a:xfrm>
            <a:off x="1101125" y="1845150"/>
            <a:ext cx="9238200" cy="2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400">
                <a:highlight>
                  <a:schemeClr val="lt1"/>
                </a:highlight>
              </a:rPr>
              <a:t>À quel moment vous devez </a:t>
            </a:r>
            <a:r>
              <a:rPr lang="fr-CA" sz="3400" u="sng">
                <a:highlight>
                  <a:schemeClr val="lt1"/>
                </a:highlight>
              </a:rPr>
              <a:t>effectuer l’inspection de l’arrimage pendant le trajet?</a:t>
            </a:r>
            <a:r>
              <a:rPr lang="fr-CA" sz="3400">
                <a:highlight>
                  <a:schemeClr val="lt1"/>
                </a:highlight>
              </a:rPr>
              <a:t> </a:t>
            </a:r>
            <a:endParaRPr sz="3400">
              <a:solidFill>
                <a:srgbClr val="595959"/>
              </a:solidFill>
              <a:highlight>
                <a:schemeClr val="lt1"/>
              </a:highlight>
            </a:endParaRPr>
          </a:p>
          <a:p>
            <a:pPr indent="0" lvl="0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pic>
        <p:nvPicPr>
          <p:cNvPr id="269" name="Google Shape;269;g31a49794d5c_0_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8863" y="-12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a49794d5c_0_43"/>
          <p:cNvSpPr txBox="1"/>
          <p:nvPr/>
        </p:nvSpPr>
        <p:spPr>
          <a:xfrm>
            <a:off x="650928" y="603063"/>
            <a:ext cx="891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Les outils:</a:t>
            </a:r>
            <a:endParaRPr b="0" i="0" sz="34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76" name="Google Shape;276;g31a49794d5c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1a49794d5c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g31a49794d5c_0_43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279" name="Google Shape;279;g31a49794d5c_0_43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0" name="Google Shape;280;g31a49794d5c_0_43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81" name="Google Shape;281;g31a49794d5c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g31a49794d5c_0_43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283" name="Google Shape;283;g31a49794d5c_0_43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4" name="Google Shape;284;g31a49794d5c_0_43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5" name="Google Shape;285;g31a49794d5c_0_43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86" name="Google Shape;286;g31a49794d5c_0_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1a49794d5c_0_43"/>
          <p:cNvSpPr txBox="1"/>
          <p:nvPr/>
        </p:nvSpPr>
        <p:spPr>
          <a:xfrm>
            <a:off x="1247925" y="1563325"/>
            <a:ext cx="10234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600"/>
              <a:t>Repérer le ou les documents </a:t>
            </a:r>
            <a:r>
              <a:rPr b="1" lang="fr-CA" sz="3600"/>
              <a:t>nécessaires</a:t>
            </a:r>
            <a:r>
              <a:rPr b="1" lang="fr-CA" sz="3600"/>
              <a:t> </a:t>
            </a:r>
            <a:endParaRPr sz="3600"/>
          </a:p>
        </p:txBody>
      </p:sp>
      <p:pic>
        <p:nvPicPr>
          <p:cNvPr id="288" name="Google Shape;288;g31a49794d5c_0_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7950" y="2769850"/>
            <a:ext cx="90476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1a49794d5c_0_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36675" y="0"/>
            <a:ext cx="1555325" cy="15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1a49794d5c_0_43"/>
          <p:cNvSpPr txBox="1"/>
          <p:nvPr/>
        </p:nvSpPr>
        <p:spPr>
          <a:xfrm>
            <a:off x="4905788" y="4666675"/>
            <a:ext cx="3837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1600">
                <a:solidFill>
                  <a:srgbClr val="000000"/>
                </a:solidFill>
              </a:rPr>
              <a:t>    </a:t>
            </a:r>
            <a:r>
              <a:rPr b="1" lang="fr-CA" sz="1600">
                <a:solidFill>
                  <a:schemeClr val="dk2"/>
                </a:solidFill>
              </a:rPr>
              <a:t>(Versions papiers)</a:t>
            </a:r>
            <a:endParaRPr sz="200">
              <a:solidFill>
                <a:schemeClr val="dk2"/>
              </a:solidFill>
            </a:endParaRPr>
          </a:p>
        </p:txBody>
      </p:sp>
      <p:sp>
        <p:nvSpPr>
          <p:cNvPr id="291" name="Google Shape;291;g31a49794d5c_0_43"/>
          <p:cNvSpPr/>
          <p:nvPr/>
        </p:nvSpPr>
        <p:spPr>
          <a:xfrm rot="-5400848">
            <a:off x="1702109" y="5051572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2" name="Google Shape;292;g31a49794d5c_0_43"/>
          <p:cNvSpPr/>
          <p:nvPr/>
        </p:nvSpPr>
        <p:spPr>
          <a:xfrm rot="-5400000">
            <a:off x="8912006" y="5051418"/>
            <a:ext cx="1216500" cy="44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1a49794d5c_0_113"/>
          <p:cNvSpPr txBox="1"/>
          <p:nvPr/>
        </p:nvSpPr>
        <p:spPr>
          <a:xfrm>
            <a:off x="650928" y="850000"/>
            <a:ext cx="89124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1e guide</a:t>
            </a:r>
            <a:endParaRPr b="1" sz="3400">
              <a:solidFill>
                <a:srgbClr val="991B1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sz="3400">
              <a:solidFill>
                <a:srgbClr val="991B1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Table des</a:t>
            </a:r>
            <a:endParaRPr b="1" sz="3400">
              <a:solidFill>
                <a:srgbClr val="991B1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matières</a:t>
            </a:r>
            <a:endParaRPr b="1" sz="3400">
              <a:solidFill>
                <a:srgbClr val="991B1E"/>
              </a:solidFill>
            </a:endParaRPr>
          </a:p>
        </p:txBody>
      </p:sp>
      <p:pic>
        <p:nvPicPr>
          <p:cNvPr id="299" name="Google Shape;299;g31a49794d5c_0_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31a49794d5c_0_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g31a49794d5c_0_113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302" name="Google Shape;302;g31a49794d5c_0_113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3" name="Google Shape;303;g31a49794d5c_0_113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04" name="Google Shape;304;g31a49794d5c_0_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g31a49794d5c_0_113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306" name="Google Shape;306;g31a49794d5c_0_113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7" name="Google Shape;307;g31a49794d5c_0_113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8" name="Google Shape;308;g31a49794d5c_0_113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09" name="Google Shape;309;g31a49794d5c_0_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1a49794d5c_0_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8863" y="-12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1a49794d5c_0_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1386" y="713075"/>
            <a:ext cx="2789225" cy="404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9ff2b87e3_0_0"/>
          <p:cNvSpPr txBox="1"/>
          <p:nvPr/>
        </p:nvSpPr>
        <p:spPr>
          <a:xfrm>
            <a:off x="650927" y="767525"/>
            <a:ext cx="4309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Recherche d’information</a:t>
            </a:r>
            <a:endParaRPr b="0" i="0" sz="3200" u="sng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18" name="Google Shape;318;g319ff2b87e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19ff2b87e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g319ff2b87e3_0_0"/>
          <p:cNvGrpSpPr/>
          <p:nvPr/>
        </p:nvGrpSpPr>
        <p:grpSpPr>
          <a:xfrm rot="414506">
            <a:off x="-66269" y="5272185"/>
            <a:ext cx="12324087" cy="1693301"/>
            <a:chOff x="-2698226" y="4754081"/>
            <a:chExt cx="15393319" cy="3406970"/>
          </a:xfrm>
        </p:grpSpPr>
        <p:sp>
          <p:nvSpPr>
            <p:cNvPr id="321" name="Google Shape;321;g319ff2b87e3_0_0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2" name="Google Shape;322;g319ff2b87e3_0_0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23" name="Google Shape;323;g319ff2b87e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g319ff2b87e3_0_0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325" name="Google Shape;325;g319ff2b87e3_0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6" name="Google Shape;326;g319ff2b87e3_0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7" name="Google Shape;327;g319ff2b87e3_0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28" name="Google Shape;328;g319ff2b87e3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19ff2b87e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36676" y="0"/>
            <a:ext cx="1555325" cy="225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19ff2b87e3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8348" y="676766"/>
            <a:ext cx="6693250" cy="541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19ff2b87e3_0_0"/>
          <p:cNvSpPr/>
          <p:nvPr/>
        </p:nvSpPr>
        <p:spPr>
          <a:xfrm>
            <a:off x="2590100" y="4844650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2" name="Google Shape;332;g319ff2b87e3_0_0"/>
          <p:cNvSpPr/>
          <p:nvPr/>
        </p:nvSpPr>
        <p:spPr>
          <a:xfrm rot="8329163">
            <a:off x="10342933" y="4157925"/>
            <a:ext cx="1216521" cy="446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a49794d5c_0_89"/>
          <p:cNvSpPr txBox="1"/>
          <p:nvPr/>
        </p:nvSpPr>
        <p:spPr>
          <a:xfrm>
            <a:off x="650927" y="767525"/>
            <a:ext cx="430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Solution</a:t>
            </a:r>
            <a:endParaRPr b="0" i="0" sz="3200" u="sng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9" name="Google Shape;339;g31a49794d5c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1a49794d5c_0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g31a49794d5c_0_89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342" name="Google Shape;342;g31a49794d5c_0_89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3" name="Google Shape;343;g31a49794d5c_0_89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44" name="Google Shape;344;g31a49794d5c_0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g31a49794d5c_0_89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346" name="Google Shape;346;g31a49794d5c_0_89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7" name="Google Shape;347;g31a49794d5c_0_89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8" name="Google Shape;348;g31a49794d5c_0_89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49" name="Google Shape;349;g31a49794d5c_0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31a49794d5c_0_89"/>
          <p:cNvSpPr/>
          <p:nvPr/>
        </p:nvSpPr>
        <p:spPr>
          <a:xfrm>
            <a:off x="2680225" y="2139200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1" name="Google Shape;351;g31a49794d5c_0_89"/>
          <p:cNvSpPr/>
          <p:nvPr/>
        </p:nvSpPr>
        <p:spPr>
          <a:xfrm rot="848">
            <a:off x="2680221" y="3535455"/>
            <a:ext cx="1216500" cy="44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52" name="Google Shape;352;g31a49794d5c_0_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46250" y="0"/>
            <a:ext cx="18383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31a49794d5c_0_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6725" y="540225"/>
            <a:ext cx="6449525" cy="5308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1a49794d5c_0_132"/>
          <p:cNvSpPr txBox="1"/>
          <p:nvPr/>
        </p:nvSpPr>
        <p:spPr>
          <a:xfrm>
            <a:off x="650928" y="850000"/>
            <a:ext cx="89124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2</a:t>
            </a:r>
            <a:r>
              <a:rPr b="1" lang="fr-CA" sz="3400">
                <a:solidFill>
                  <a:srgbClr val="991B1E"/>
                </a:solidFill>
              </a:rPr>
              <a:t>e guide</a:t>
            </a:r>
            <a:endParaRPr b="1" sz="3400">
              <a:solidFill>
                <a:srgbClr val="991B1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sz="3400">
              <a:solidFill>
                <a:srgbClr val="991B1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Table des</a:t>
            </a:r>
            <a:endParaRPr b="1" sz="3400">
              <a:solidFill>
                <a:srgbClr val="991B1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matières</a:t>
            </a:r>
            <a:endParaRPr b="1" sz="3400">
              <a:solidFill>
                <a:srgbClr val="991B1E"/>
              </a:solidFill>
            </a:endParaRPr>
          </a:p>
        </p:txBody>
      </p:sp>
      <p:pic>
        <p:nvPicPr>
          <p:cNvPr id="360" name="Google Shape;360;g31a49794d5c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31a49794d5c_0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g31a49794d5c_0_132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363" name="Google Shape;363;g31a49794d5c_0_132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4" name="Google Shape;364;g31a49794d5c_0_132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65" name="Google Shape;365;g31a49794d5c_0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g31a49794d5c_0_132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367" name="Google Shape;367;g31a49794d5c_0_132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8" name="Google Shape;368;g31a49794d5c_0_132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9" name="Google Shape;369;g31a49794d5c_0_132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70" name="Google Shape;370;g31a49794d5c_0_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1a49794d5c_0_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8863" y="-12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1a49794d5c_0_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3275" y="930900"/>
            <a:ext cx="3275351" cy="42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1a49794d5c_0_151"/>
          <p:cNvSpPr txBox="1"/>
          <p:nvPr/>
        </p:nvSpPr>
        <p:spPr>
          <a:xfrm>
            <a:off x="650927" y="767525"/>
            <a:ext cx="4309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Recherche d’information</a:t>
            </a:r>
            <a:endParaRPr b="0" i="0" sz="3200" u="sng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79" name="Google Shape;379;g31a49794d5c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1a49794d5c_0_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g31a49794d5c_0_151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382" name="Google Shape;382;g31a49794d5c_0_151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3" name="Google Shape;383;g31a49794d5c_0_151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84" name="Google Shape;384;g31a49794d5c_0_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g31a49794d5c_0_151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386" name="Google Shape;386;g31a49794d5c_0_151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7" name="Google Shape;387;g31a49794d5c_0_151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8" name="Google Shape;388;g31a49794d5c_0_151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89" name="Google Shape;389;g31a49794d5c_0_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1a49794d5c_0_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1775" y="624700"/>
            <a:ext cx="7015241" cy="4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31a49794d5c_0_1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95975" y="0"/>
            <a:ext cx="1513175" cy="19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31a49794d5c_0_151"/>
          <p:cNvSpPr/>
          <p:nvPr/>
        </p:nvSpPr>
        <p:spPr>
          <a:xfrm rot="8329163">
            <a:off x="10200146" y="3115975"/>
            <a:ext cx="1216521" cy="446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3" name="Google Shape;393;g31a49794d5c_0_151"/>
          <p:cNvSpPr/>
          <p:nvPr/>
        </p:nvSpPr>
        <p:spPr>
          <a:xfrm>
            <a:off x="2873250" y="3628225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1a49794d5c_0_175"/>
          <p:cNvSpPr txBox="1"/>
          <p:nvPr/>
        </p:nvSpPr>
        <p:spPr>
          <a:xfrm>
            <a:off x="650927" y="767525"/>
            <a:ext cx="4309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Recherche d’information</a:t>
            </a:r>
            <a:endParaRPr b="0" i="0" sz="3200" u="sng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00" name="Google Shape;400;g31a49794d5c_0_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31a49794d5c_0_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g31a49794d5c_0_175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403" name="Google Shape;403;g31a49794d5c_0_175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4" name="Google Shape;404;g31a49794d5c_0_175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05" name="Google Shape;405;g31a49794d5c_0_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g31a49794d5c_0_175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407" name="Google Shape;407;g31a49794d5c_0_175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8" name="Google Shape;408;g31a49794d5c_0_175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9" name="Google Shape;409;g31a49794d5c_0_175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10" name="Google Shape;410;g31a49794d5c_0_1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1a49794d5c_0_1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95975" y="0"/>
            <a:ext cx="1513175" cy="19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1a49794d5c_0_175"/>
          <p:cNvSpPr/>
          <p:nvPr/>
        </p:nvSpPr>
        <p:spPr>
          <a:xfrm>
            <a:off x="2097250" y="2299688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13" name="Google Shape;413;g31a49794d5c_0_1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5326" y="652175"/>
            <a:ext cx="6879750" cy="41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1a49794d5c_0_197"/>
          <p:cNvSpPr txBox="1"/>
          <p:nvPr/>
        </p:nvSpPr>
        <p:spPr>
          <a:xfrm>
            <a:off x="650928" y="603063"/>
            <a:ext cx="891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L’outils numérique:</a:t>
            </a:r>
            <a:endParaRPr b="0" i="0" sz="34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20" name="Google Shape;420;g31a49794d5c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1a49794d5c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g31a49794d5c_0_197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423" name="Google Shape;423;g31a49794d5c_0_197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4" name="Google Shape;424;g31a49794d5c_0_197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25" name="Google Shape;425;g31a49794d5c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g31a49794d5c_0_197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427" name="Google Shape;427;g31a49794d5c_0_197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8" name="Google Shape;428;g31a49794d5c_0_197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9" name="Google Shape;429;g31a49794d5c_0_197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30" name="Google Shape;430;g31a49794d5c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1a49794d5c_0_197"/>
          <p:cNvSpPr txBox="1"/>
          <p:nvPr/>
        </p:nvSpPr>
        <p:spPr>
          <a:xfrm>
            <a:off x="4905788" y="4666675"/>
            <a:ext cx="3837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1600">
                <a:solidFill>
                  <a:srgbClr val="000000"/>
                </a:solidFill>
              </a:rPr>
              <a:t>    </a:t>
            </a:r>
            <a:r>
              <a:rPr b="1" lang="fr-CA" sz="1600">
                <a:solidFill>
                  <a:schemeClr val="dk2"/>
                </a:solidFill>
              </a:rPr>
              <a:t>(Versions papiers)</a:t>
            </a:r>
            <a:endParaRPr sz="200">
              <a:solidFill>
                <a:schemeClr val="dk2"/>
              </a:solidFill>
            </a:endParaRPr>
          </a:p>
        </p:txBody>
      </p:sp>
      <p:sp>
        <p:nvSpPr>
          <p:cNvPr id="432" name="Google Shape;432;g31a49794d5c_0_197"/>
          <p:cNvSpPr/>
          <p:nvPr/>
        </p:nvSpPr>
        <p:spPr>
          <a:xfrm rot="-848">
            <a:off x="1887959" y="3929547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33" name="Google Shape;433;g31a49794d5c_0_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3313" y="-349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1a49794d5c_0_1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5725" y="1458250"/>
            <a:ext cx="7277150" cy="42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31a49794d5c_0_197"/>
          <p:cNvSpPr/>
          <p:nvPr/>
        </p:nvSpPr>
        <p:spPr>
          <a:xfrm rot="10799152">
            <a:off x="6989859" y="1575747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1a49794d5c_0_244"/>
          <p:cNvSpPr txBox="1"/>
          <p:nvPr/>
        </p:nvSpPr>
        <p:spPr>
          <a:xfrm>
            <a:off x="525649" y="470475"/>
            <a:ext cx="677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Recherche d’information</a:t>
            </a:r>
            <a:endParaRPr b="0" i="0" sz="3200" u="sng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42" name="Google Shape;442;g31a49794d5c_0_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31a49794d5c_0_2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g31a49794d5c_0_244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445" name="Google Shape;445;g31a49794d5c_0_244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6" name="Google Shape;446;g31a49794d5c_0_244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47" name="Google Shape;447;g31a49794d5c_0_2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g31a49794d5c_0_244"/>
          <p:cNvGrpSpPr/>
          <p:nvPr/>
        </p:nvGrpSpPr>
        <p:grpSpPr>
          <a:xfrm>
            <a:off x="1247881" y="131165"/>
            <a:ext cx="9994307" cy="232352"/>
            <a:chOff x="-2329831" y="1350831"/>
            <a:chExt cx="8729415" cy="191520"/>
          </a:xfrm>
        </p:grpSpPr>
        <p:sp>
          <p:nvSpPr>
            <p:cNvPr id="449" name="Google Shape;449;g31a49794d5c_0_244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0" name="Google Shape;450;g31a49794d5c_0_244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1" name="Google Shape;451;g31a49794d5c_0_244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52" name="Google Shape;452;g31a49794d5c_0_2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31a49794d5c_0_2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5813" y="1488813"/>
            <a:ext cx="10198450" cy="42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31a49794d5c_0_244"/>
          <p:cNvSpPr/>
          <p:nvPr/>
        </p:nvSpPr>
        <p:spPr>
          <a:xfrm rot="8413945">
            <a:off x="4697770" y="1174124"/>
            <a:ext cx="1216555" cy="44672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5" name="Google Shape;455;g31a49794d5c_0_244"/>
          <p:cNvSpPr/>
          <p:nvPr/>
        </p:nvSpPr>
        <p:spPr>
          <a:xfrm rot="3673358">
            <a:off x="9211412" y="1379367"/>
            <a:ext cx="1216433" cy="4466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6" name="Google Shape;456;g31a49794d5c_0_244"/>
          <p:cNvSpPr/>
          <p:nvPr/>
        </p:nvSpPr>
        <p:spPr>
          <a:xfrm rot="848">
            <a:off x="4879512" y="4938806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57" name="Google Shape;457;g31a49794d5c_0_2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44000" y="0"/>
            <a:ext cx="1148000" cy="16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94AE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9e4987358_0_0"/>
          <p:cNvSpPr txBox="1"/>
          <p:nvPr/>
        </p:nvSpPr>
        <p:spPr>
          <a:xfrm>
            <a:off x="2860950" y="612695"/>
            <a:ext cx="64701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50" lIns="101900" spcFirstLastPara="1" rIns="101900" wrap="square" tIns="5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i="0" lang="fr-CA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COMPÉTENCE 3 LEÇON 3.</a:t>
            </a:r>
            <a:r>
              <a:rPr b="1" lang="fr-CA" sz="3600">
                <a:solidFill>
                  <a:srgbClr val="C00000"/>
                </a:solidFill>
              </a:rPr>
              <a:t>3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Google Shape;115;g319e4987358_0_0"/>
          <p:cNvGrpSpPr/>
          <p:nvPr/>
        </p:nvGrpSpPr>
        <p:grpSpPr>
          <a:xfrm rot="414506">
            <a:off x="-78273" y="4952360"/>
            <a:ext cx="12333381" cy="2370530"/>
            <a:chOff x="-2721432" y="4561447"/>
            <a:chExt cx="15404928" cy="3435006"/>
          </a:xfrm>
        </p:grpSpPr>
        <p:sp>
          <p:nvSpPr>
            <p:cNvPr id="116" name="Google Shape;116;g319e4987358_0_0"/>
            <p:cNvSpPr/>
            <p:nvPr/>
          </p:nvSpPr>
          <p:spPr>
            <a:xfrm rot="-288117">
              <a:off x="-2657680" y="5197100"/>
              <a:ext cx="15277424" cy="2163701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Google Shape;117;g319e4987358_0_0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18" name="Google Shape;118;g319e498735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738126"/>
            <a:ext cx="2095200" cy="10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19e498735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19e4987358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0" y="0"/>
            <a:ext cx="1145337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319e4987358_0_0"/>
          <p:cNvSpPr txBox="1"/>
          <p:nvPr/>
        </p:nvSpPr>
        <p:spPr>
          <a:xfrm>
            <a:off x="1031075" y="2369650"/>
            <a:ext cx="101148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600">
                <a:solidFill>
                  <a:schemeClr val="lt1"/>
                </a:solidFill>
              </a:rPr>
              <a:t>Démontrer une méthode de recherche</a:t>
            </a:r>
            <a:endParaRPr b="1" sz="36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600">
                <a:solidFill>
                  <a:schemeClr val="lt1"/>
                </a:solidFill>
              </a:rPr>
              <a:t> applicable aux documents papiers et numériques</a:t>
            </a:r>
            <a:endParaRPr sz="3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</a:endParaRPr>
          </a:p>
        </p:txBody>
      </p:sp>
      <p:grpSp>
        <p:nvGrpSpPr>
          <p:cNvPr id="122" name="Google Shape;122;g319e4987358_0_0"/>
          <p:cNvGrpSpPr/>
          <p:nvPr/>
        </p:nvGrpSpPr>
        <p:grpSpPr>
          <a:xfrm>
            <a:off x="1247975" y="130924"/>
            <a:ext cx="10944068" cy="171468"/>
            <a:chOff x="-2329831" y="1350831"/>
            <a:chExt cx="8729415" cy="191520"/>
          </a:xfrm>
        </p:grpSpPr>
        <p:sp>
          <p:nvSpPr>
            <p:cNvPr id="123" name="Google Shape;123;g319e4987358_0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" name="Google Shape;124;g319e4987358_0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" name="Google Shape;125;g319e4987358_0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1a49794d5c_0_264"/>
          <p:cNvSpPr txBox="1"/>
          <p:nvPr/>
        </p:nvSpPr>
        <p:spPr>
          <a:xfrm>
            <a:off x="603949" y="528825"/>
            <a:ext cx="793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Recherche d’information</a:t>
            </a:r>
            <a:endParaRPr b="0" i="0" sz="3200" u="sng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64" name="Google Shape;464;g31a49794d5c_0_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31a49794d5c_0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g31a49794d5c_0_264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467" name="Google Shape;467;g31a49794d5c_0_264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68" name="Google Shape;468;g31a49794d5c_0_264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69" name="Google Shape;469;g31a49794d5c_0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g31a49794d5c_0_264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471" name="Google Shape;471;g31a49794d5c_0_264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2" name="Google Shape;472;g31a49794d5c_0_264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3" name="Google Shape;473;g31a49794d5c_0_264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74" name="Google Shape;474;g31a49794d5c_0_2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31a49794d5c_0_2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7950" y="1309750"/>
            <a:ext cx="8909975" cy="438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1a49794d5c_0_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44000" y="0"/>
            <a:ext cx="1148000" cy="16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31a49794d5c_0_264"/>
          <p:cNvSpPr/>
          <p:nvPr/>
        </p:nvSpPr>
        <p:spPr>
          <a:xfrm rot="8329163">
            <a:off x="4882796" y="957650"/>
            <a:ext cx="1216521" cy="446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8" name="Google Shape;478;g31a49794d5c_0_264"/>
          <p:cNvSpPr/>
          <p:nvPr/>
        </p:nvSpPr>
        <p:spPr>
          <a:xfrm rot="8329163">
            <a:off x="10274771" y="1360550"/>
            <a:ext cx="1216521" cy="446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9" name="Google Shape;479;g31a49794d5c_0_264"/>
          <p:cNvSpPr/>
          <p:nvPr/>
        </p:nvSpPr>
        <p:spPr>
          <a:xfrm>
            <a:off x="2952400" y="3941400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a49794d5c_0_294"/>
          <p:cNvSpPr txBox="1"/>
          <p:nvPr/>
        </p:nvSpPr>
        <p:spPr>
          <a:xfrm>
            <a:off x="650928" y="603063"/>
            <a:ext cx="891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L’outils numérique:</a:t>
            </a:r>
            <a:endParaRPr b="0" i="0" sz="34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86" name="Google Shape;486;g31a49794d5c_0_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31a49794d5c_0_2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g31a49794d5c_0_294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489" name="Google Shape;489;g31a49794d5c_0_294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0" name="Google Shape;490;g31a49794d5c_0_294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91" name="Google Shape;491;g31a49794d5c_0_2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g31a49794d5c_0_294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493" name="Google Shape;493;g31a49794d5c_0_294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4" name="Google Shape;494;g31a49794d5c_0_294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5" name="Google Shape;495;g31a49794d5c_0_294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96" name="Google Shape;496;g31a49794d5c_0_2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31a49794d5c_0_294"/>
          <p:cNvSpPr txBox="1"/>
          <p:nvPr/>
        </p:nvSpPr>
        <p:spPr>
          <a:xfrm>
            <a:off x="4905788" y="4666675"/>
            <a:ext cx="3837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1600">
                <a:solidFill>
                  <a:srgbClr val="000000"/>
                </a:solidFill>
              </a:rPr>
              <a:t>    </a:t>
            </a:r>
            <a:r>
              <a:rPr b="1" lang="fr-CA" sz="1600">
                <a:solidFill>
                  <a:schemeClr val="dk2"/>
                </a:solidFill>
              </a:rPr>
              <a:t>(Versions papiers)</a:t>
            </a:r>
            <a:endParaRPr sz="200">
              <a:solidFill>
                <a:schemeClr val="dk2"/>
              </a:solidFill>
            </a:endParaRPr>
          </a:p>
        </p:txBody>
      </p:sp>
      <p:sp>
        <p:nvSpPr>
          <p:cNvPr id="498" name="Google Shape;498;g31a49794d5c_0_294"/>
          <p:cNvSpPr/>
          <p:nvPr/>
        </p:nvSpPr>
        <p:spPr>
          <a:xfrm rot="-848">
            <a:off x="1887959" y="3929547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99" name="Google Shape;499;g31a49794d5c_0_2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3313" y="-349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1a49794d5c_0_2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5725" y="1458250"/>
            <a:ext cx="7277150" cy="42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31a49794d5c_0_294"/>
          <p:cNvSpPr/>
          <p:nvPr/>
        </p:nvSpPr>
        <p:spPr>
          <a:xfrm rot="10799152">
            <a:off x="6989859" y="1575747"/>
            <a:ext cx="1216500" cy="44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91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19ff2b87e3_0_19"/>
          <p:cNvSpPr txBox="1"/>
          <p:nvPr/>
        </p:nvSpPr>
        <p:spPr>
          <a:xfrm>
            <a:off x="1887953" y="683425"/>
            <a:ext cx="891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fr-CA" sz="3200">
                <a:solidFill>
                  <a:srgbClr val="991B1E"/>
                </a:solidFill>
              </a:rPr>
              <a:t>Méthode de recherche avec l’outil numérique</a:t>
            </a:r>
            <a:endParaRPr b="0" i="0" sz="32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08" name="Google Shape;508;g319ff2b87e3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319ff2b87e3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0" name="Google Shape;510;g319ff2b87e3_0_19"/>
          <p:cNvGrpSpPr/>
          <p:nvPr/>
        </p:nvGrpSpPr>
        <p:grpSpPr>
          <a:xfrm rot="414506">
            <a:off x="-66269" y="5272185"/>
            <a:ext cx="12324087" cy="1693301"/>
            <a:chOff x="-2698226" y="4754081"/>
            <a:chExt cx="15393319" cy="3406970"/>
          </a:xfrm>
        </p:grpSpPr>
        <p:sp>
          <p:nvSpPr>
            <p:cNvPr id="511" name="Google Shape;511;g319ff2b87e3_0_19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2" name="Google Shape;512;g319ff2b87e3_0_19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513" name="Google Shape;513;g319ff2b87e3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g319ff2b87e3_0_19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515" name="Google Shape;515;g319ff2b87e3_0_19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6" name="Google Shape;516;g319ff2b87e3_0_19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7" name="Google Shape;517;g319ff2b87e3_0_19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518" name="Google Shape;518;g319ff2b87e3_0_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319ff2b87e3_0_19"/>
          <p:cNvSpPr txBox="1"/>
          <p:nvPr/>
        </p:nvSpPr>
        <p:spPr>
          <a:xfrm>
            <a:off x="552388" y="1755700"/>
            <a:ext cx="1108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CA" sz="3400"/>
              <a:t>Avec Moodle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g319e1d5ca16_0_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19e1d5ca16_0_111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530" name="Google Shape;530;g319e1d5ca16_0_111"/>
          <p:cNvSpPr txBox="1"/>
          <p:nvPr/>
        </p:nvSpPr>
        <p:spPr>
          <a:xfrm>
            <a:off x="24325" y="36525"/>
            <a:ext cx="10787100" cy="686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folHlink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359"/>
              <a:buFont typeface="Arial"/>
              <a:buNone/>
            </a:pPr>
            <a:r>
              <a:rPr b="1" i="0" lang="fr-CA" sz="3859" u="none" cap="none" strike="noStrike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Votre implication dépendra de votre réussite!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1" name="Google Shape;531;g319e1d5ca16_0_111"/>
          <p:cNvGrpSpPr/>
          <p:nvPr/>
        </p:nvGrpSpPr>
        <p:grpSpPr>
          <a:xfrm>
            <a:off x="24309" y="720373"/>
            <a:ext cx="10521564" cy="232343"/>
            <a:chOff x="-2329831" y="1350831"/>
            <a:chExt cx="8729415" cy="191528"/>
          </a:xfrm>
        </p:grpSpPr>
        <p:sp>
          <p:nvSpPr>
            <p:cNvPr id="532" name="Google Shape;532;g319e1d5ca16_0_111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3" name="Google Shape;533;g319e1d5ca16_0_111"/>
            <p:cNvSpPr/>
            <p:nvPr/>
          </p:nvSpPr>
          <p:spPr>
            <a:xfrm>
              <a:off x="-1874027" y="1499759"/>
              <a:ext cx="8151600" cy="42600"/>
            </a:xfrm>
            <a:prstGeom prst="parallelogram">
              <a:avLst>
                <a:gd fmla="val 105488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4" name="Google Shape;534;g319e1d5ca16_0_111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535" name="Google Shape;535;g319e1d5ca16_0_111"/>
          <p:cNvGrpSpPr/>
          <p:nvPr/>
        </p:nvGrpSpPr>
        <p:grpSpPr>
          <a:xfrm rot="414506">
            <a:off x="-15013" y="5350527"/>
            <a:ext cx="12324053" cy="1449638"/>
            <a:chOff x="-2698226" y="4754083"/>
            <a:chExt cx="15393277" cy="3406972"/>
          </a:xfrm>
        </p:grpSpPr>
        <p:sp>
          <p:nvSpPr>
            <p:cNvPr id="536" name="Google Shape;536;g319e1d5ca16_0_111"/>
            <p:cNvSpPr/>
            <p:nvPr/>
          </p:nvSpPr>
          <p:spPr>
            <a:xfrm rot="-288117">
              <a:off x="-2640291" y="5500849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7" name="Google Shape;537;g319e1d5ca16_0_111"/>
            <p:cNvSpPr/>
            <p:nvPr/>
          </p:nvSpPr>
          <p:spPr>
            <a:xfrm rot="-283679">
              <a:off x="-2692104" y="5382955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38" name="Google Shape;538;g319e1d5ca16_0_111"/>
          <p:cNvSpPr txBox="1"/>
          <p:nvPr/>
        </p:nvSpPr>
        <p:spPr>
          <a:xfrm>
            <a:off x="506563" y="2605175"/>
            <a:ext cx="112809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294AE"/>
              </a:buClr>
              <a:buSzPts val="4000"/>
              <a:buFont typeface="Arial"/>
              <a:buNone/>
            </a:pPr>
            <a:r>
              <a:rPr b="1" i="0" lang="fr-CA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Merci de votre attention!</a:t>
            </a:r>
            <a:endParaRPr b="1" i="0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19e1d5ca16_0_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58325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19e1d5ca16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319e1d5ca16_0_111"/>
          <p:cNvSpPr txBox="1"/>
          <p:nvPr/>
        </p:nvSpPr>
        <p:spPr>
          <a:xfrm>
            <a:off x="1918487" y="6048200"/>
            <a:ext cx="86193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Toute </a:t>
            </a:r>
            <a:r>
              <a:rPr b="1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reproduction</a:t>
            </a: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en tout ou en partie, sous quelque forme que ce soit, est </a:t>
            </a:r>
            <a:r>
              <a:rPr b="1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interdite</a:t>
            </a: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sans l'autorisation préalable de Alain Lévesque Tous droits réservés Alain Lévesque © 2024, enseignant CFTR Montréal.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g319e1d5ca16_0_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46075" y="0"/>
            <a:ext cx="1445924" cy="108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19e4987358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700"/>
            <a:ext cx="12192000" cy="70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19e4987358_1_0"/>
          <p:cNvSpPr txBox="1"/>
          <p:nvPr>
            <p:ph type="title"/>
          </p:nvPr>
        </p:nvSpPr>
        <p:spPr>
          <a:xfrm>
            <a:off x="3311550" y="2161675"/>
            <a:ext cx="5780100" cy="12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Étapes à suivre pour effectuer une recherche documentaire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319e4987358_1_0"/>
          <p:cNvSpPr txBox="1"/>
          <p:nvPr>
            <p:ph idx="12" type="sldNum"/>
          </p:nvPr>
        </p:nvSpPr>
        <p:spPr>
          <a:xfrm>
            <a:off x="14211903" y="7707425"/>
            <a:ext cx="12615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00" lIns="117825" spcFirstLastPara="1" rIns="117825" wrap="square" tIns="58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grpSp>
        <p:nvGrpSpPr>
          <p:cNvPr id="133" name="Google Shape;133;g319e4987358_1_0"/>
          <p:cNvGrpSpPr/>
          <p:nvPr/>
        </p:nvGrpSpPr>
        <p:grpSpPr>
          <a:xfrm>
            <a:off x="1247927" y="131277"/>
            <a:ext cx="10944068" cy="339201"/>
            <a:chOff x="-2329831" y="1350831"/>
            <a:chExt cx="8729415" cy="191520"/>
          </a:xfrm>
        </p:grpSpPr>
        <p:sp>
          <p:nvSpPr>
            <p:cNvPr id="134" name="Google Shape;134;g319e4987358_1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" name="Google Shape;135;g319e4987358_1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" name="Google Shape;136;g319e4987358_1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37" name="Google Shape;137;g319e4987358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19e4987358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19e4987358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7374a07e8_1_98"/>
          <p:cNvSpPr txBox="1"/>
          <p:nvPr/>
        </p:nvSpPr>
        <p:spPr>
          <a:xfrm>
            <a:off x="629953" y="578450"/>
            <a:ext cx="891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600">
                <a:solidFill>
                  <a:srgbClr val="C00000"/>
                </a:solidFill>
              </a:rPr>
              <a:t>Les étapes</a:t>
            </a:r>
            <a:endParaRPr b="0" i="0" sz="2600" u="none" cap="none" strike="noStrik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46" name="Google Shape;146;g317374a07e8_1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17374a07e8_1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g317374a07e8_1_98"/>
          <p:cNvGrpSpPr/>
          <p:nvPr/>
        </p:nvGrpSpPr>
        <p:grpSpPr>
          <a:xfrm rot="414506">
            <a:off x="-66152" y="5272198"/>
            <a:ext cx="12324070" cy="1693301"/>
            <a:chOff x="-2698226" y="4754082"/>
            <a:chExt cx="15393298" cy="3406971"/>
          </a:xfrm>
        </p:grpSpPr>
        <p:sp>
          <p:nvSpPr>
            <p:cNvPr id="149" name="Google Shape;149;g317374a07e8_1_98"/>
            <p:cNvSpPr/>
            <p:nvPr/>
          </p:nvSpPr>
          <p:spPr>
            <a:xfrm rot="-288117">
              <a:off x="-2640270" y="5500847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0" name="Google Shape;150;g317374a07e8_1_98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51" name="Google Shape;151;g317374a07e8_1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g317374a07e8_1_98"/>
          <p:cNvGrpSpPr/>
          <p:nvPr/>
        </p:nvGrpSpPr>
        <p:grpSpPr>
          <a:xfrm>
            <a:off x="1247911" y="131131"/>
            <a:ext cx="9166759" cy="232333"/>
            <a:chOff x="-2329831" y="1350831"/>
            <a:chExt cx="8729415" cy="191520"/>
          </a:xfrm>
        </p:grpSpPr>
        <p:sp>
          <p:nvSpPr>
            <p:cNvPr id="153" name="Google Shape;153;g317374a07e8_1_98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" name="Google Shape;154;g317374a07e8_1_98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5" name="Google Shape;155;g317374a07e8_1_98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56" name="Google Shape;156;g317374a07e8_1_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17374a07e8_1_98"/>
          <p:cNvSpPr txBox="1"/>
          <p:nvPr/>
        </p:nvSpPr>
        <p:spPr>
          <a:xfrm>
            <a:off x="549975" y="1332925"/>
            <a:ext cx="11583000" cy="31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1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fr-CA" sz="3200"/>
              <a:t>Définir ses objectifs;</a:t>
            </a:r>
            <a:endParaRPr sz="3200"/>
          </a:p>
          <a:p>
            <a:pPr indent="-431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fr-CA" sz="3200"/>
              <a:t>Préparer sa recherche;</a:t>
            </a:r>
            <a:endParaRPr sz="3200"/>
          </a:p>
          <a:p>
            <a:pPr indent="-431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fr-CA" sz="3200"/>
              <a:t>Choisir les types de documents;</a:t>
            </a:r>
            <a:endParaRPr sz="3200"/>
          </a:p>
          <a:p>
            <a:pPr indent="-431800" lvl="0" marL="457200" rtl="0" algn="just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fr-CA" sz="3200"/>
              <a:t>Repérer les documents;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fr-CA" sz="3200"/>
              <a:t>Evaluer la documentation recueillie et les informations utiles.</a:t>
            </a:r>
            <a:endParaRPr sz="3200"/>
          </a:p>
        </p:txBody>
      </p:sp>
      <p:pic>
        <p:nvPicPr>
          <p:cNvPr id="158" name="Google Shape;158;g317374a07e8_1_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14350" y="0"/>
            <a:ext cx="1718475" cy="24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9e1d5ca16_0_94"/>
          <p:cNvSpPr/>
          <p:nvPr/>
        </p:nvSpPr>
        <p:spPr>
          <a:xfrm>
            <a:off x="3151446" y="-24172"/>
            <a:ext cx="2175234" cy="6851346"/>
          </a:xfrm>
          <a:custGeom>
            <a:rect b="b" l="l" r="r" t="t"/>
            <a:pathLst>
              <a:path extrusionOk="0" h="8329904" w="2636647">
                <a:moveTo>
                  <a:pt x="0" y="0"/>
                </a:moveTo>
                <a:lnTo>
                  <a:pt x="825500" y="0"/>
                </a:lnTo>
                <a:cubicBezTo>
                  <a:pt x="1189601" y="0"/>
                  <a:pt x="1510222" y="239520"/>
                  <a:pt x="1613629" y="588687"/>
                </a:cubicBezTo>
                <a:lnTo>
                  <a:pt x="2602903" y="3931764"/>
                </a:lnTo>
                <a:cubicBezTo>
                  <a:pt x="2647896" y="4083946"/>
                  <a:pt x="2647896" y="4245958"/>
                  <a:pt x="2602903" y="4398139"/>
                </a:cubicBezTo>
                <a:lnTo>
                  <a:pt x="1613629" y="7741216"/>
                </a:lnTo>
                <a:cubicBezTo>
                  <a:pt x="1510222" y="8090383"/>
                  <a:pt x="1189601" y="8329904"/>
                  <a:pt x="825500" y="8329904"/>
                </a:cubicBezTo>
                <a:lnTo>
                  <a:pt x="0" y="8329904"/>
                </a:lnTo>
                <a:cubicBezTo>
                  <a:pt x="364101" y="8329904"/>
                  <a:pt x="684722" y="8090383"/>
                  <a:pt x="788129" y="7741216"/>
                </a:cubicBezTo>
                <a:lnTo>
                  <a:pt x="1777403" y="4398139"/>
                </a:lnTo>
                <a:cubicBezTo>
                  <a:pt x="1822396" y="4245958"/>
                  <a:pt x="1822396" y="4083946"/>
                  <a:pt x="1777403" y="3931764"/>
                </a:cubicBezTo>
                <a:lnTo>
                  <a:pt x="788129" y="588687"/>
                </a:lnTo>
                <a:cubicBezTo>
                  <a:pt x="684722" y="239520"/>
                  <a:pt x="364101" y="0"/>
                  <a:pt x="0" y="0"/>
                </a:cubicBezTo>
                <a:close/>
              </a:path>
            </a:pathLst>
          </a:custGeom>
          <a:solidFill>
            <a:srgbClr val="666766"/>
          </a:solidFill>
          <a:ln>
            <a:noFill/>
          </a:ln>
          <a:effectLst>
            <a:outerShdw blurRad="330200" rotWithShape="0" algn="tl" dir="2700000" dist="203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5" name="Google Shape;165;g319e1d5ca16_0_94"/>
          <p:cNvSpPr/>
          <p:nvPr/>
        </p:nvSpPr>
        <p:spPr>
          <a:xfrm>
            <a:off x="3758953" y="-26476"/>
            <a:ext cx="1618363" cy="6858421"/>
          </a:xfrm>
          <a:custGeom>
            <a:rect b="b" l="l" r="r" t="t"/>
            <a:pathLst>
              <a:path extrusionOk="0" h="6858421" w="1618363">
                <a:moveTo>
                  <a:pt x="0" y="0"/>
                </a:moveTo>
                <a:lnTo>
                  <a:pt x="125493" y="0"/>
                </a:lnTo>
                <a:cubicBezTo>
                  <a:pt x="425610" y="0"/>
                  <a:pt x="689887" y="197209"/>
                  <a:pt x="775122" y="484695"/>
                </a:cubicBezTo>
                <a:lnTo>
                  <a:pt x="1590548" y="3237215"/>
                </a:lnTo>
                <a:cubicBezTo>
                  <a:pt x="1627635" y="3362514"/>
                  <a:pt x="1627635" y="3495907"/>
                  <a:pt x="1590548" y="3621205"/>
                </a:cubicBezTo>
                <a:lnTo>
                  <a:pt x="775122" y="6373725"/>
                </a:lnTo>
                <a:cubicBezTo>
                  <a:pt x="689887" y="6661212"/>
                  <a:pt x="425610" y="6858421"/>
                  <a:pt x="125493" y="6858421"/>
                </a:cubicBezTo>
                <a:lnTo>
                  <a:pt x="0" y="6858421"/>
                </a:lnTo>
                <a:cubicBezTo>
                  <a:pt x="300117" y="6858421"/>
                  <a:pt x="564394" y="6661212"/>
                  <a:pt x="649629" y="6373725"/>
                </a:cubicBezTo>
                <a:lnTo>
                  <a:pt x="1465055" y="3621205"/>
                </a:lnTo>
                <a:cubicBezTo>
                  <a:pt x="1502141" y="3495907"/>
                  <a:pt x="1502141" y="3362514"/>
                  <a:pt x="1465055" y="3237215"/>
                </a:cubicBezTo>
                <a:lnTo>
                  <a:pt x="649629" y="484695"/>
                </a:lnTo>
                <a:cubicBezTo>
                  <a:pt x="564394" y="197209"/>
                  <a:pt x="300117" y="0"/>
                  <a:pt x="0" y="0"/>
                </a:cubicBezTo>
                <a:close/>
              </a:path>
            </a:pathLst>
          </a:custGeom>
          <a:solidFill>
            <a:srgbClr val="0294A3"/>
          </a:solidFill>
          <a:ln>
            <a:noFill/>
          </a:ln>
          <a:effectLst>
            <a:outerShdw blurRad="330200" rotWithShape="0" algn="tl" dir="2700000" dist="203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166" name="Google Shape;166;g319e1d5ca16_0_94"/>
          <p:cNvCxnSpPr/>
          <p:nvPr/>
        </p:nvCxnSpPr>
        <p:spPr>
          <a:xfrm rot="10800000">
            <a:off x="-4" y="3128414"/>
            <a:ext cx="4238100" cy="0"/>
          </a:xfrm>
          <a:prstGeom prst="straightConnector1">
            <a:avLst/>
          </a:prstGeom>
          <a:noFill/>
          <a:ln cap="flat" cmpd="sng" w="762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167" name="Google Shape;167;g319e1d5ca16_0_94"/>
          <p:cNvSpPr txBox="1"/>
          <p:nvPr/>
        </p:nvSpPr>
        <p:spPr>
          <a:xfrm>
            <a:off x="272350" y="2215275"/>
            <a:ext cx="40479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fr-CA" sz="4800">
                <a:solidFill>
                  <a:srgbClr val="181818"/>
                </a:solidFill>
              </a:rPr>
              <a:t>Mise en</a:t>
            </a:r>
            <a:endParaRPr b="1" sz="4800">
              <a:solidFill>
                <a:srgbClr val="181818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fr-CA" sz="4800">
                <a:solidFill>
                  <a:srgbClr val="181818"/>
                </a:solidFill>
              </a:rPr>
              <a:t>situation</a:t>
            </a:r>
            <a:endParaRPr b="1" sz="4800">
              <a:solidFill>
                <a:srgbClr val="181818"/>
              </a:solidFill>
            </a:endParaRPr>
          </a:p>
        </p:txBody>
      </p:sp>
      <p:pic>
        <p:nvPicPr>
          <p:cNvPr id="168" name="Google Shape;168;g319e1d5ca16_0_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g319e1d5ca16_0_94"/>
          <p:cNvGrpSpPr/>
          <p:nvPr/>
        </p:nvGrpSpPr>
        <p:grpSpPr>
          <a:xfrm rot="414506">
            <a:off x="-66052" y="5251248"/>
            <a:ext cx="12324070" cy="1693301"/>
            <a:chOff x="-2698226" y="4754082"/>
            <a:chExt cx="15393298" cy="3406971"/>
          </a:xfrm>
        </p:grpSpPr>
        <p:sp>
          <p:nvSpPr>
            <p:cNvPr id="170" name="Google Shape;170;g319e1d5ca16_0_94"/>
            <p:cNvSpPr/>
            <p:nvPr/>
          </p:nvSpPr>
          <p:spPr>
            <a:xfrm rot="-288117">
              <a:off x="-2640270" y="5500847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1" name="Google Shape;171;g319e1d5ca16_0_94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72" name="Google Shape;172;g319e1d5ca16_0_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19e1d5ca16_0_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2825" y="2088250"/>
            <a:ext cx="6658249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19e4987358_1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19e4987358_1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g319e4987358_1_97"/>
          <p:cNvGrpSpPr/>
          <p:nvPr/>
        </p:nvGrpSpPr>
        <p:grpSpPr>
          <a:xfrm rot="414506">
            <a:off x="-66269" y="5272185"/>
            <a:ext cx="12324087" cy="1693301"/>
            <a:chOff x="-2698226" y="4754081"/>
            <a:chExt cx="15393319" cy="3406970"/>
          </a:xfrm>
        </p:grpSpPr>
        <p:sp>
          <p:nvSpPr>
            <p:cNvPr id="182" name="Google Shape;182;g319e4987358_1_97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3" name="Google Shape;183;g319e4987358_1_97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84" name="Google Shape;184;g319e4987358_1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g319e4987358_1_97"/>
          <p:cNvGrpSpPr/>
          <p:nvPr/>
        </p:nvGrpSpPr>
        <p:grpSpPr>
          <a:xfrm>
            <a:off x="1247911" y="131131"/>
            <a:ext cx="9166759" cy="232333"/>
            <a:chOff x="-2329831" y="1350831"/>
            <a:chExt cx="8729415" cy="191520"/>
          </a:xfrm>
        </p:grpSpPr>
        <p:sp>
          <p:nvSpPr>
            <p:cNvPr id="186" name="Google Shape;186;g319e4987358_1_97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7" name="Google Shape;187;g319e4987358_1_97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8" name="Google Shape;188;g319e4987358_1_97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89" name="Google Shape;189;g319e4987358_1_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19e4987358_1_97"/>
          <p:cNvSpPr txBox="1"/>
          <p:nvPr/>
        </p:nvSpPr>
        <p:spPr>
          <a:xfrm>
            <a:off x="280600" y="1168200"/>
            <a:ext cx="11802000" cy="62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Vous avez terminé le chargement et l’arrimage d’une cargaison de bois ouvré chez l’expéditeur. Avant de prendre la route, vous vous interrogez à savoir à quel moment </a:t>
            </a:r>
            <a:r>
              <a:rPr lang="fr-CA" sz="3000"/>
              <a:t>devez</a:t>
            </a:r>
            <a:r>
              <a:rPr lang="fr-CA" sz="3000"/>
              <a:t>-vous effectuer l’inspection de l’arrimage pendant le trajet. 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991B1E"/>
                </a:solidFill>
              </a:rPr>
              <a:t>Quelle sera la réponse et la référence afin de respecter les normes d’arrimage des cargaisons?</a:t>
            </a:r>
            <a:endParaRPr b="1" sz="3000">
              <a:solidFill>
                <a:srgbClr val="991B1E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CA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g319e4987358_1_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14825" y="19573"/>
            <a:ext cx="3677174" cy="13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9e4987358_1_116"/>
          <p:cNvSpPr txBox="1"/>
          <p:nvPr/>
        </p:nvSpPr>
        <p:spPr>
          <a:xfrm>
            <a:off x="650928" y="603063"/>
            <a:ext cx="891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Définir ses objectifs</a:t>
            </a:r>
            <a:endParaRPr b="0" i="0" sz="34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98" name="Google Shape;198;g319e4987358_1_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19e4987358_1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g319e4987358_1_116"/>
          <p:cNvGrpSpPr/>
          <p:nvPr/>
        </p:nvGrpSpPr>
        <p:grpSpPr>
          <a:xfrm rot="414506">
            <a:off x="-66269" y="5272185"/>
            <a:ext cx="12324087" cy="1693301"/>
            <a:chOff x="-2698226" y="4754081"/>
            <a:chExt cx="15393319" cy="3406970"/>
          </a:xfrm>
        </p:grpSpPr>
        <p:sp>
          <p:nvSpPr>
            <p:cNvPr id="201" name="Google Shape;201;g319e4987358_1_116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2" name="Google Shape;202;g319e4987358_1_116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03" name="Google Shape;203;g319e4987358_1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g319e4987358_1_116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205" name="Google Shape;205;g319e4987358_1_116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6" name="Google Shape;206;g319e4987358_1_116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7" name="Google Shape;207;g319e4987358_1_116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08" name="Google Shape;208;g319e4987358_1_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19e4987358_1_116"/>
          <p:cNvSpPr txBox="1"/>
          <p:nvPr/>
        </p:nvSpPr>
        <p:spPr>
          <a:xfrm>
            <a:off x="377500" y="1351275"/>
            <a:ext cx="11814300" cy="45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fr-CA" sz="3000">
                <a:highlight>
                  <a:srgbClr val="EFEFEF"/>
                </a:highlight>
              </a:rPr>
              <a:t>Déterminer le type de travail à faire et les recherches à réaliser.</a:t>
            </a:r>
            <a:endParaRPr sz="3000">
              <a:highlight>
                <a:srgbClr val="EFEFEF"/>
              </a:highlight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fr-CA" sz="3000">
                <a:highlight>
                  <a:srgbClr val="EFEFEF"/>
                </a:highlight>
              </a:rPr>
              <a:t>À quel moment vous devrez effectuer l’inspection de la cargaison. </a:t>
            </a:r>
            <a:endParaRPr sz="3000">
              <a:highlight>
                <a:srgbClr val="EFEFEF"/>
              </a:highlight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fr-CA" sz="3000">
                <a:highlight>
                  <a:srgbClr val="EFEFEF"/>
                </a:highlight>
              </a:rPr>
              <a:t>Cerner le sujet.</a:t>
            </a:r>
            <a:endParaRPr sz="3000">
              <a:highlight>
                <a:srgbClr val="EFEFEF"/>
              </a:highlight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fr-CA" sz="3000">
                <a:highlight>
                  <a:srgbClr val="EFEFEF"/>
                </a:highlight>
              </a:rPr>
              <a:t>Arrimage.</a:t>
            </a:r>
            <a:endParaRPr sz="3000">
              <a:highlight>
                <a:srgbClr val="EFEFEF"/>
              </a:highlight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fr-CA" sz="3000">
                <a:highlight>
                  <a:srgbClr val="EFEFEF"/>
                </a:highlight>
              </a:rPr>
              <a:t>Réponses, références.</a:t>
            </a:r>
            <a:endParaRPr sz="3000">
              <a:highlight>
                <a:srgbClr val="EFEFEF"/>
              </a:highlight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fr-CA" sz="3000">
                <a:highlight>
                  <a:srgbClr val="EFEFEF"/>
                </a:highlight>
              </a:rPr>
              <a:t> "Mot-clé"</a:t>
            </a:r>
            <a:endParaRPr sz="3000">
              <a:highlight>
                <a:srgbClr val="EFEFEF"/>
              </a:highlight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fr-CA" sz="3000">
                <a:highlight>
                  <a:srgbClr val="EFEFEF"/>
                </a:highlight>
              </a:rPr>
              <a:t>L’inspection de la cargaison.</a:t>
            </a:r>
            <a:r>
              <a:rPr lang="fr-CA" sz="3000"/>
              <a:t> </a:t>
            </a:r>
            <a:endParaRPr sz="3000">
              <a:highlight>
                <a:srgbClr val="D9D9D9"/>
              </a:highlight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210" name="Google Shape;210;g319e4987358_1_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40725" y="0"/>
            <a:ext cx="1351275" cy="13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a49794d5c_0_2"/>
          <p:cNvSpPr txBox="1"/>
          <p:nvPr/>
        </p:nvSpPr>
        <p:spPr>
          <a:xfrm>
            <a:off x="650928" y="603063"/>
            <a:ext cx="891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Les outils:</a:t>
            </a:r>
            <a:endParaRPr b="0" i="0" sz="34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7" name="Google Shape;217;g31a49794d5c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1a49794d5c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g31a49794d5c_0_2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220" name="Google Shape;220;g31a49794d5c_0_2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1" name="Google Shape;221;g31a49794d5c_0_2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22" name="Google Shape;222;g31a49794d5c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g31a49794d5c_0_2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224" name="Google Shape;224;g31a49794d5c_0_2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5" name="Google Shape;225;g31a49794d5c_0_2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6" name="Google Shape;226;g31a49794d5c_0_2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27" name="Google Shape;227;g31a49794d5c_0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1a49794d5c_0_2"/>
          <p:cNvSpPr txBox="1"/>
          <p:nvPr/>
        </p:nvSpPr>
        <p:spPr>
          <a:xfrm>
            <a:off x="2672250" y="1520825"/>
            <a:ext cx="6847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600"/>
              <a:t>Préparer sa recherche </a:t>
            </a:r>
            <a:endParaRPr sz="3600"/>
          </a:p>
        </p:txBody>
      </p:sp>
      <p:pic>
        <p:nvPicPr>
          <p:cNvPr id="229" name="Google Shape;229;g31a49794d5c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60401" y="-23425"/>
            <a:ext cx="1831600" cy="17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1a49794d5c_0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8200" y="2684875"/>
            <a:ext cx="4045200" cy="251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a49794d5c_0_22"/>
          <p:cNvSpPr txBox="1"/>
          <p:nvPr/>
        </p:nvSpPr>
        <p:spPr>
          <a:xfrm>
            <a:off x="650928" y="603063"/>
            <a:ext cx="891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Les outils:</a:t>
            </a:r>
            <a:endParaRPr b="0" i="0" sz="34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37" name="Google Shape;237;g31a49794d5c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1a49794d5c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g31a49794d5c_0_22"/>
          <p:cNvGrpSpPr/>
          <p:nvPr/>
        </p:nvGrpSpPr>
        <p:grpSpPr>
          <a:xfrm rot="414506">
            <a:off x="-66386" y="5272172"/>
            <a:ext cx="12324120" cy="1693299"/>
            <a:chOff x="-2698226" y="4754080"/>
            <a:chExt cx="15393360" cy="3406968"/>
          </a:xfrm>
        </p:grpSpPr>
        <p:sp>
          <p:nvSpPr>
            <p:cNvPr id="240" name="Google Shape;240;g31a49794d5c_0_22"/>
            <p:cNvSpPr/>
            <p:nvPr/>
          </p:nvSpPr>
          <p:spPr>
            <a:xfrm rot="-288117">
              <a:off x="-2640228" y="5500843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1" name="Google Shape;241;g31a49794d5c_0_22"/>
            <p:cNvSpPr/>
            <p:nvPr/>
          </p:nvSpPr>
          <p:spPr>
            <a:xfrm rot="-283679">
              <a:off x="-2692104" y="5382952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42" name="Google Shape;242;g31a49794d5c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g31a49794d5c_0_22"/>
          <p:cNvGrpSpPr/>
          <p:nvPr/>
        </p:nvGrpSpPr>
        <p:grpSpPr>
          <a:xfrm>
            <a:off x="1247918" y="131140"/>
            <a:ext cx="9592754" cy="232352"/>
            <a:chOff x="-2329831" y="1350831"/>
            <a:chExt cx="8729415" cy="191520"/>
          </a:xfrm>
        </p:grpSpPr>
        <p:sp>
          <p:nvSpPr>
            <p:cNvPr id="244" name="Google Shape;244;g31a49794d5c_0_22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5" name="Google Shape;245;g31a49794d5c_0_22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6" name="Google Shape;246;g31a49794d5c_0_22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47" name="Google Shape;247;g31a49794d5c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1a49794d5c_0_22"/>
          <p:cNvSpPr txBox="1"/>
          <p:nvPr/>
        </p:nvSpPr>
        <p:spPr>
          <a:xfrm>
            <a:off x="2525425" y="1520813"/>
            <a:ext cx="7604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600"/>
              <a:t>Choix des documents</a:t>
            </a:r>
            <a:r>
              <a:rPr b="1" lang="fr-CA" sz="3600"/>
              <a:t> </a:t>
            </a:r>
            <a:endParaRPr sz="3600"/>
          </a:p>
        </p:txBody>
      </p:sp>
      <p:pic>
        <p:nvPicPr>
          <p:cNvPr id="249" name="Google Shape;249;g31a49794d5c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0075" y="-30137"/>
            <a:ext cx="1861925" cy="17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1a49794d5c_0_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87950" y="2769850"/>
            <a:ext cx="9047625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À bandes">
  <a:themeElements>
    <a:clrScheme name="À bandes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2024-05-14T13:50:14Z</dcterms:created>
  <dc:creator>Lauzon, Frédéric</dc:creator>
</cp:coreProperties>
</file>