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Corbel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2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958">
          <p15:clr>
            <a:srgbClr val="A4A3A4"/>
          </p15:clr>
        </p15:guide>
        <p15:guide id="4" orient="horz" pos="799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jets53REJVSz2RkPgtNp2R8eii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27" orient="horz"/>
        <p:guide pos="3840"/>
        <p:guide pos="958" orient="horz"/>
        <p:guide pos="79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orbel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orbel-italic.fntdata"/><Relationship Id="rId10" Type="http://schemas.openxmlformats.org/officeDocument/2006/relationships/slide" Target="slides/slide5.xml"/><Relationship Id="rId32" Type="http://schemas.openxmlformats.org/officeDocument/2006/relationships/font" Target="fonts/Corbel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Corbel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8cb8768e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18cb8768e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318cb8768e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19ff2b87e3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19ff2b87e3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319ff2b87e3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19ff2b87e3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19ff2b87e3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319ff2b87e3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9ff2b87e3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319ff2b87e3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g319ff2b87e3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9e1d5ca16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319e1d5ca16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Survol car le détails sera dans la prochaine théorie</a:t>
            </a:r>
            <a:endParaRPr/>
          </a:p>
        </p:txBody>
      </p:sp>
      <p:sp>
        <p:nvSpPr>
          <p:cNvPr id="314" name="Google Shape;314;g319e1d5ca16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806a079d4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31806a079d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31806a079d4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9ff2b87e3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319ff2b87e3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319ff2b87e3_0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19ff2b87e3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319ff2b87e3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g319ff2b87e3_0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a3588af6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31a3588af6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g31a3588af6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a3588af6f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1a3588af6f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31a3588af6f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a3588af6f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31a3588af6f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g31a3588af6f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9e498735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319e498735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319e498735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a3588af6f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1a3588af6f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31a3588af6f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1a3588af6f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31a3588af6f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31a3588af6f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2" name="Google Shape;49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193995b7e7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3193995b7e7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3193995b7e7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193995b7e7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3193995b7e7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6" name="Google Shape;526;g3193995b7e7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9e1d5ca16_0_111:notes"/>
          <p:cNvSpPr txBox="1"/>
          <p:nvPr>
            <p:ph idx="2" type="hdr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*</a:t>
            </a:r>
            <a:endParaRPr i="0" sz="1200"/>
          </a:p>
        </p:txBody>
      </p:sp>
      <p:sp>
        <p:nvSpPr>
          <p:cNvPr id="544" name="Google Shape;544;g319e1d5ca16_0_111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16/07/96</a:t>
            </a:r>
            <a:endParaRPr i="0" sz="1200"/>
          </a:p>
        </p:txBody>
      </p:sp>
      <p:sp>
        <p:nvSpPr>
          <p:cNvPr id="545" name="Google Shape;545;g319e1d5ca16_0_111:notes"/>
          <p:cNvSpPr txBox="1"/>
          <p:nvPr>
            <p:ph idx="11" type="ftr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*</a:t>
            </a:r>
            <a:endParaRPr i="0" sz="1200"/>
          </a:p>
        </p:txBody>
      </p:sp>
      <p:sp>
        <p:nvSpPr>
          <p:cNvPr id="546" name="Google Shape;546;g319e1d5ca16_0_1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##</a:t>
            </a:r>
            <a:endParaRPr i="0" sz="1200"/>
          </a:p>
        </p:txBody>
      </p:sp>
      <p:sp>
        <p:nvSpPr>
          <p:cNvPr id="547" name="Google Shape;547;g319e1d5ca16_0_111:notes"/>
          <p:cNvSpPr/>
          <p:nvPr>
            <p:ph idx="3" type="sldImg"/>
          </p:nvPr>
        </p:nvSpPr>
        <p:spPr>
          <a:xfrm>
            <a:off x="407988" y="700088"/>
            <a:ext cx="6200700" cy="348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g319e1d5ca16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fr-CA"/>
              <a:t>Service client, se présenter au client avant toute chose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9e4987358_1_0:notes"/>
          <p:cNvSpPr txBox="1"/>
          <p:nvPr>
            <p:ph idx="1" type="body"/>
          </p:nvPr>
        </p:nvSpPr>
        <p:spPr>
          <a:xfrm>
            <a:off x="914712" y="4342463"/>
            <a:ext cx="50286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25" lIns="90100" spcFirstLastPara="1" rIns="90100" wrap="square" tIns="45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19e4987358_1_0:notes"/>
          <p:cNvSpPr/>
          <p:nvPr>
            <p:ph idx="2" type="sldImg"/>
          </p:nvPr>
        </p:nvSpPr>
        <p:spPr>
          <a:xfrm>
            <a:off x="398232" y="687672"/>
            <a:ext cx="60618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7374a07e8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17374a07e8_1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17374a07e8_1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9e4987358_1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319e4987358_1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319e4987358_1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9e4987358_1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19e4987358_1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319e4987358_1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9ff2b87e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19ff2b87e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319ff2b87e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9ff2b87e3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19ff2b87e3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319ff2b87e3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9ff2b87e3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19ff2b87e3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319ff2b87e3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ide">
  <p:cSld name="1_V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0" name="Google Shape;20;p28"/>
          <p:cNvSpPr/>
          <p:nvPr>
            <p:ph idx="2" type="pic"/>
          </p:nvPr>
        </p:nvSpPr>
        <p:spPr>
          <a:xfrm>
            <a:off x="6803742" y="1153971"/>
            <a:ext cx="4550059" cy="455005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" type="body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76" name="Google Shape;76;p39"/>
          <p:cNvSpPr txBox="1"/>
          <p:nvPr>
            <p:ph idx="2" type="body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" type="body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showMasterSp="0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1"/>
          <p:cNvSpPr txBox="1"/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" type="body"/>
          </p:nvPr>
        </p:nvSpPr>
        <p:spPr>
          <a:xfrm rot="5400000">
            <a:off x="1876064" y="-763226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0" type="dt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1" type="ftr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2" type="sldNum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1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" name="Google Shape;25;p3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sp>
      <p:sp>
        <p:nvSpPr>
          <p:cNvPr id="37" name="Google Shape;37;p33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8" name="Google Shape;38;p3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showMasterSp="0" type="secHead">
  <p:cSld name="SECTION_HEADER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4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" type="body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8C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8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9pPr>
          </a:lstStyle>
          <a:p/>
        </p:txBody>
      </p:sp>
      <p:sp>
        <p:nvSpPr>
          <p:cNvPr id="45" name="Google Shape;45;p3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1" name="Google Shape;51;p35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2" name="Google Shape;52;p35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" type="body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36"/>
          <p:cNvSpPr txBox="1"/>
          <p:nvPr>
            <p:ph idx="2" type="body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59" name="Google Shape;59;p36"/>
          <p:cNvSpPr txBox="1"/>
          <p:nvPr>
            <p:ph idx="3" type="body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6"/>
          <p:cNvSpPr txBox="1"/>
          <p:nvPr>
            <p:ph idx="4" type="body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61" name="Google Shape;61;p36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showMasterSp="0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2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94A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318cb8768e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850" y="332501"/>
            <a:ext cx="12261699" cy="54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318cb8768e4_0_0"/>
          <p:cNvSpPr txBox="1"/>
          <p:nvPr/>
        </p:nvSpPr>
        <p:spPr>
          <a:xfrm>
            <a:off x="5521602" y="608191"/>
            <a:ext cx="6470100" cy="51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50" lIns="101900" spcFirstLastPara="1" rIns="101900" wrap="square" tIns="5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 u="none" cap="none" strike="noStrike"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rPr>
              <a:t>Compétence 3</a:t>
            </a:r>
            <a:endParaRPr b="1" i="1" sz="60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i="1" lang="fr-CA" sz="6000">
                <a:solidFill>
                  <a:schemeClr val="lt1"/>
                </a:solidFill>
              </a:rPr>
              <a:t>es sources</a:t>
            </a:r>
            <a:endParaRPr b="1" i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>
                <a:solidFill>
                  <a:schemeClr val="lt1"/>
                </a:solidFill>
              </a:rPr>
              <a:t>d’informations</a:t>
            </a:r>
            <a:endParaRPr b="1" i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t/>
            </a:r>
            <a:endParaRPr b="1" i="1" sz="3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i="1" lang="fr-CA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leçon 3.</a:t>
            </a:r>
            <a:r>
              <a:rPr b="1" i="1" lang="fr-CA" sz="6000">
                <a:solidFill>
                  <a:schemeClr val="lt1"/>
                </a:solidFill>
              </a:rPr>
              <a:t>2</a:t>
            </a:r>
            <a:endParaRPr b="1" i="1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g318cb8768e4_0_0"/>
          <p:cNvGrpSpPr/>
          <p:nvPr/>
        </p:nvGrpSpPr>
        <p:grpSpPr>
          <a:xfrm>
            <a:off x="-54819" y="-7"/>
            <a:ext cx="12261988" cy="332450"/>
            <a:chOff x="-2329832" y="1350831"/>
            <a:chExt cx="8778000" cy="307710"/>
          </a:xfrm>
        </p:grpSpPr>
        <p:sp>
          <p:nvSpPr>
            <p:cNvPr id="101" name="Google Shape;101;g318cb8768e4_0_0"/>
            <p:cNvSpPr/>
            <p:nvPr/>
          </p:nvSpPr>
          <p:spPr>
            <a:xfrm>
              <a:off x="-2329832" y="1410848"/>
              <a:ext cx="8778000" cy="1020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Google Shape;102;g318cb8768e4_0_0"/>
            <p:cNvSpPr/>
            <p:nvPr/>
          </p:nvSpPr>
          <p:spPr>
            <a:xfrm>
              <a:off x="-2282041" y="1586841"/>
              <a:ext cx="8701500" cy="71700"/>
            </a:xfrm>
            <a:prstGeom prst="parallelogram">
              <a:avLst>
                <a:gd fmla="val 105488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Google Shape;103;g318cb8768e4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04" name="Google Shape;104;g318cb8768e4_0_0"/>
          <p:cNvGrpSpPr/>
          <p:nvPr/>
        </p:nvGrpSpPr>
        <p:grpSpPr>
          <a:xfrm rot="414506">
            <a:off x="-78355" y="4952354"/>
            <a:ext cx="12333381" cy="2370530"/>
            <a:chOff x="-2721468" y="4561450"/>
            <a:chExt cx="15404928" cy="3435006"/>
          </a:xfrm>
        </p:grpSpPr>
        <p:sp>
          <p:nvSpPr>
            <p:cNvPr id="105" name="Google Shape;105;g318cb8768e4_0_0"/>
            <p:cNvSpPr/>
            <p:nvPr/>
          </p:nvSpPr>
          <p:spPr>
            <a:xfrm rot="-288117">
              <a:off x="-2657716" y="5197103"/>
              <a:ext cx="15277424" cy="2163701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Google Shape;106;g318cb8768e4_0_0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07" name="Google Shape;107;g318cb8768e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25" y="5738126"/>
            <a:ext cx="2095200" cy="10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18cb8768e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9ff2b87e3_0_57"/>
          <p:cNvSpPr txBox="1"/>
          <p:nvPr/>
        </p:nvSpPr>
        <p:spPr>
          <a:xfrm>
            <a:off x="650928" y="767525"/>
            <a:ext cx="8912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Guide sur le transport des matières dangereuses (TMD)</a:t>
            </a:r>
            <a:endParaRPr b="0" i="0" sz="32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0" name="Google Shape;260;g319ff2b87e3_0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19ff2b87e3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g319ff2b87e3_0_57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263" name="Google Shape;263;g319ff2b87e3_0_57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4" name="Google Shape;264;g319ff2b87e3_0_57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65" name="Google Shape;265;g319ff2b87e3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g319ff2b87e3_0_57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267" name="Google Shape;267;g319ff2b87e3_0_57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8" name="Google Shape;268;g319ff2b87e3_0_57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9" name="Google Shape;269;g319ff2b87e3_0_57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70" name="Google Shape;270;g319ff2b87e3_0_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19ff2b87e3_0_57"/>
          <p:cNvSpPr txBox="1"/>
          <p:nvPr/>
        </p:nvSpPr>
        <p:spPr>
          <a:xfrm>
            <a:off x="650925" y="2103550"/>
            <a:ext cx="11086800" cy="24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base du transport des matières dangereuses;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Connaissement, plaques et étiquettes;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obligations du conducteur;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obligations de votre futur employeur.</a:t>
            </a:r>
            <a:endParaRPr sz="3200"/>
          </a:p>
        </p:txBody>
      </p:sp>
      <p:pic>
        <p:nvPicPr>
          <p:cNvPr id="272" name="Google Shape;272;g319ff2b87e3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61150" y="23700"/>
            <a:ext cx="1730850" cy="22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9ff2b87e3_0_76"/>
          <p:cNvSpPr txBox="1"/>
          <p:nvPr/>
        </p:nvSpPr>
        <p:spPr>
          <a:xfrm>
            <a:off x="650928" y="767525"/>
            <a:ext cx="891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Politique d’évaluation des conducteurs de véhicules lourds</a:t>
            </a:r>
            <a:endParaRPr b="1" sz="3200">
              <a:solidFill>
                <a:srgbClr val="991B1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991B1E"/>
              </a:solidFill>
            </a:endParaRPr>
          </a:p>
        </p:txBody>
      </p:sp>
      <p:pic>
        <p:nvPicPr>
          <p:cNvPr id="279" name="Google Shape;279;g319ff2b87e3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19ff2b87e3_0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g319ff2b87e3_0_76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282" name="Google Shape;282;g319ff2b87e3_0_76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3" name="Google Shape;283;g319ff2b87e3_0_76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84" name="Google Shape;284;g319ff2b87e3_0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g319ff2b87e3_0_76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286" name="Google Shape;286;g319ff2b87e3_0_76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7" name="Google Shape;287;g319ff2b87e3_0_76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8" name="Google Shape;288;g319ff2b87e3_0_76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89" name="Google Shape;289;g319ff2b87e3_0_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19ff2b87e3_0_76"/>
          <p:cNvSpPr txBox="1"/>
          <p:nvPr/>
        </p:nvSpPr>
        <p:spPr>
          <a:xfrm>
            <a:off x="650925" y="2103550"/>
            <a:ext cx="11086800" cy="30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fr-CA" sz="3200">
                <a:solidFill>
                  <a:schemeClr val="dk1"/>
                </a:solidFill>
              </a:rPr>
              <a:t>Les obligations du conducteur; 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fr-CA" sz="3200">
                <a:solidFill>
                  <a:schemeClr val="dk1"/>
                </a:solidFill>
              </a:rPr>
              <a:t>Le suivi de leur comportement;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fr-CA" sz="3200">
                <a:solidFill>
                  <a:schemeClr val="dk1"/>
                </a:solidFill>
              </a:rPr>
              <a:t>Le système de pointage;</a:t>
            </a:r>
            <a:endParaRPr sz="3200">
              <a:solidFill>
                <a:schemeClr val="dk1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fr-CA" sz="3200">
                <a:solidFill>
                  <a:schemeClr val="dk1"/>
                </a:solidFill>
              </a:rPr>
              <a:t>Le tout relié au respect des lois,règlements et des normes;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91" name="Google Shape;291;g319ff2b87e3_0_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300" y="23700"/>
            <a:ext cx="2272700" cy="19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9ff2b87e3_0_95"/>
          <p:cNvSpPr txBox="1"/>
          <p:nvPr/>
        </p:nvSpPr>
        <p:spPr>
          <a:xfrm>
            <a:off x="650928" y="767525"/>
            <a:ext cx="891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Aide-mémoire sur la signalisation routière des véhicules lourds</a:t>
            </a:r>
            <a:endParaRPr b="1" sz="3200">
              <a:solidFill>
                <a:srgbClr val="991B1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991B1E"/>
              </a:solidFill>
            </a:endParaRPr>
          </a:p>
        </p:txBody>
      </p:sp>
      <p:pic>
        <p:nvPicPr>
          <p:cNvPr id="298" name="Google Shape;298;g319ff2b87e3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19ff2b87e3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g319ff2b87e3_0_95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301" name="Google Shape;301;g319ff2b87e3_0_95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2" name="Google Shape;302;g319ff2b87e3_0_95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03" name="Google Shape;303;g319ff2b87e3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g319ff2b87e3_0_95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305" name="Google Shape;305;g319ff2b87e3_0_95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6" name="Google Shape;306;g319ff2b87e3_0_95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7" name="Google Shape;307;g319ff2b87e3_0_95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08" name="Google Shape;308;g319ff2b87e3_0_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19ff2b87e3_0_95"/>
          <p:cNvSpPr txBox="1"/>
          <p:nvPr/>
        </p:nvSpPr>
        <p:spPr>
          <a:xfrm>
            <a:off x="650925" y="2337425"/>
            <a:ext cx="96075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fr-CA" sz="3200"/>
              <a:t>L’information rapide et facile sur la signalisation destinée aux conducteurs de véhicules lourds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10" name="Google Shape;310;g319ff2b87e3_0_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1663" y="91925"/>
            <a:ext cx="1695950" cy="23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9e1d5ca16_0_94"/>
          <p:cNvSpPr/>
          <p:nvPr/>
        </p:nvSpPr>
        <p:spPr>
          <a:xfrm>
            <a:off x="3151446" y="-24172"/>
            <a:ext cx="2175234" cy="6851346"/>
          </a:xfrm>
          <a:custGeom>
            <a:rect b="b" l="l" r="r" t="t"/>
            <a:pathLst>
              <a:path extrusionOk="0" h="8329904" w="2636647">
                <a:moveTo>
                  <a:pt x="0" y="0"/>
                </a:moveTo>
                <a:lnTo>
                  <a:pt x="825500" y="0"/>
                </a:lnTo>
                <a:cubicBezTo>
                  <a:pt x="1189601" y="0"/>
                  <a:pt x="1510222" y="239520"/>
                  <a:pt x="1613629" y="588687"/>
                </a:cubicBezTo>
                <a:lnTo>
                  <a:pt x="2602903" y="3931764"/>
                </a:lnTo>
                <a:cubicBezTo>
                  <a:pt x="2647896" y="4083946"/>
                  <a:pt x="2647896" y="4245958"/>
                  <a:pt x="2602903" y="4398139"/>
                </a:cubicBezTo>
                <a:lnTo>
                  <a:pt x="1613629" y="7741216"/>
                </a:lnTo>
                <a:cubicBezTo>
                  <a:pt x="1510222" y="8090383"/>
                  <a:pt x="1189601" y="8329904"/>
                  <a:pt x="825500" y="8329904"/>
                </a:cubicBezTo>
                <a:lnTo>
                  <a:pt x="0" y="8329904"/>
                </a:lnTo>
                <a:cubicBezTo>
                  <a:pt x="364101" y="8329904"/>
                  <a:pt x="684722" y="8090383"/>
                  <a:pt x="788129" y="7741216"/>
                </a:cubicBezTo>
                <a:lnTo>
                  <a:pt x="1777403" y="4398139"/>
                </a:lnTo>
                <a:cubicBezTo>
                  <a:pt x="1822396" y="4245958"/>
                  <a:pt x="1822396" y="4083946"/>
                  <a:pt x="1777403" y="3931764"/>
                </a:cubicBezTo>
                <a:lnTo>
                  <a:pt x="788129" y="588687"/>
                </a:lnTo>
                <a:cubicBezTo>
                  <a:pt x="684722" y="239520"/>
                  <a:pt x="364101" y="0"/>
                  <a:pt x="0" y="0"/>
                </a:cubicBezTo>
                <a:close/>
              </a:path>
            </a:pathLst>
          </a:custGeom>
          <a:solidFill>
            <a:srgbClr val="666766"/>
          </a:solidFill>
          <a:ln>
            <a:noFill/>
          </a:ln>
          <a:effectLst>
            <a:outerShdw blurRad="330200" rotWithShape="0" algn="tl" dir="2700000" dist="203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7" name="Google Shape;317;g319e1d5ca16_0_94"/>
          <p:cNvSpPr/>
          <p:nvPr/>
        </p:nvSpPr>
        <p:spPr>
          <a:xfrm>
            <a:off x="3758953" y="-26476"/>
            <a:ext cx="1618363" cy="6858421"/>
          </a:xfrm>
          <a:custGeom>
            <a:rect b="b" l="l" r="r" t="t"/>
            <a:pathLst>
              <a:path extrusionOk="0" h="6858421" w="1618363">
                <a:moveTo>
                  <a:pt x="0" y="0"/>
                </a:moveTo>
                <a:lnTo>
                  <a:pt x="125493" y="0"/>
                </a:lnTo>
                <a:cubicBezTo>
                  <a:pt x="425610" y="0"/>
                  <a:pt x="689887" y="197209"/>
                  <a:pt x="775122" y="484695"/>
                </a:cubicBezTo>
                <a:lnTo>
                  <a:pt x="1590548" y="3237215"/>
                </a:lnTo>
                <a:cubicBezTo>
                  <a:pt x="1627635" y="3362514"/>
                  <a:pt x="1627635" y="3495907"/>
                  <a:pt x="1590548" y="3621205"/>
                </a:cubicBezTo>
                <a:lnTo>
                  <a:pt x="775122" y="6373725"/>
                </a:lnTo>
                <a:cubicBezTo>
                  <a:pt x="689887" y="6661212"/>
                  <a:pt x="425610" y="6858421"/>
                  <a:pt x="125493" y="6858421"/>
                </a:cubicBezTo>
                <a:lnTo>
                  <a:pt x="0" y="6858421"/>
                </a:lnTo>
                <a:cubicBezTo>
                  <a:pt x="300117" y="6858421"/>
                  <a:pt x="564394" y="6661212"/>
                  <a:pt x="649629" y="6373725"/>
                </a:cubicBezTo>
                <a:lnTo>
                  <a:pt x="1465055" y="3621205"/>
                </a:lnTo>
                <a:cubicBezTo>
                  <a:pt x="1502141" y="3495907"/>
                  <a:pt x="1502141" y="3362514"/>
                  <a:pt x="1465055" y="3237215"/>
                </a:cubicBezTo>
                <a:lnTo>
                  <a:pt x="649629" y="484695"/>
                </a:lnTo>
                <a:cubicBezTo>
                  <a:pt x="564394" y="197209"/>
                  <a:pt x="300117" y="0"/>
                  <a:pt x="0" y="0"/>
                </a:cubicBezTo>
                <a:close/>
              </a:path>
            </a:pathLst>
          </a:custGeom>
          <a:solidFill>
            <a:srgbClr val="0294A3"/>
          </a:solidFill>
          <a:ln>
            <a:noFill/>
          </a:ln>
          <a:effectLst>
            <a:outerShdw blurRad="330200" rotWithShape="0" algn="tl" dir="2700000" dist="203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18" name="Google Shape;318;g319e1d5ca16_0_94"/>
          <p:cNvCxnSpPr/>
          <p:nvPr/>
        </p:nvCxnSpPr>
        <p:spPr>
          <a:xfrm rot="10800000">
            <a:off x="-4" y="3128414"/>
            <a:ext cx="4238100" cy="0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319" name="Google Shape;319;g319e1d5ca16_0_94"/>
          <p:cNvSpPr txBox="1"/>
          <p:nvPr/>
        </p:nvSpPr>
        <p:spPr>
          <a:xfrm>
            <a:off x="293321" y="2204833"/>
            <a:ext cx="4238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fr-CA" sz="4800">
                <a:solidFill>
                  <a:schemeClr val="dk1"/>
                </a:solidFill>
              </a:rPr>
              <a:t>Questions</a:t>
            </a:r>
            <a:endParaRPr b="1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319e1d5ca16_0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g319e1d5ca16_0_94"/>
          <p:cNvGrpSpPr/>
          <p:nvPr/>
        </p:nvGrpSpPr>
        <p:grpSpPr>
          <a:xfrm rot="414506">
            <a:off x="-66052" y="5251248"/>
            <a:ext cx="12324070" cy="1693301"/>
            <a:chOff x="-2698226" y="4754082"/>
            <a:chExt cx="15393298" cy="3406971"/>
          </a:xfrm>
        </p:grpSpPr>
        <p:sp>
          <p:nvSpPr>
            <p:cNvPr id="322" name="Google Shape;322;g319e1d5ca16_0_94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3" name="Google Shape;323;g319e1d5ca16_0_94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24" name="Google Shape;324;g319e1d5ca16_0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19e1d5ca16_0_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2825" y="2088250"/>
            <a:ext cx="6658249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g31806a079d4_1_0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332" name="Google Shape;332;g31806a079d4_1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3" name="Google Shape;333;g31806a079d4_1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4" name="Google Shape;334;g31806a079d4_1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35" name="Google Shape;335;g31806a079d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1806a079d4_1_0"/>
          <p:cNvSpPr txBox="1"/>
          <p:nvPr/>
        </p:nvSpPr>
        <p:spPr>
          <a:xfrm>
            <a:off x="713075" y="1520825"/>
            <a:ext cx="100677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Vous n’avez aucun clignotant à l’extrémité arrière de votre ensemble de véhicules?</a:t>
            </a:r>
            <a:endParaRPr b="1" sz="3200">
              <a:solidFill>
                <a:srgbClr val="991B1E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37" name="Google Shape;337;g31806a079d4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g31806a079d4_1_0"/>
          <p:cNvGrpSpPr/>
          <p:nvPr/>
        </p:nvGrpSpPr>
        <p:grpSpPr>
          <a:xfrm rot="414506">
            <a:off x="-66153" y="5272197"/>
            <a:ext cx="12324070" cy="1693301"/>
            <a:chOff x="-2698226" y="4754082"/>
            <a:chExt cx="15393298" cy="3406971"/>
          </a:xfrm>
        </p:grpSpPr>
        <p:sp>
          <p:nvSpPr>
            <p:cNvPr id="339" name="Google Shape;339;g31806a079d4_1_0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0" name="Google Shape;340;g31806a079d4_1_0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41" name="Google Shape;341;g31806a079d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1806a079d4_1_0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1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31806a079d4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1806a079d4_1_0"/>
          <p:cNvSpPr txBox="1"/>
          <p:nvPr/>
        </p:nvSpPr>
        <p:spPr>
          <a:xfrm>
            <a:off x="827625" y="2839975"/>
            <a:ext cx="107043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quels documents trouverez-vous la réponse?</a:t>
            </a:r>
            <a:endParaRPr sz="3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1"/>
                </a:solidFill>
              </a:rPr>
              <a:t>Réponse: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45" name="Google Shape;345;g31806a079d4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3775" y="3840900"/>
            <a:ext cx="2485450" cy="16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1806a079d4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62975" y="3540100"/>
            <a:ext cx="1575100" cy="22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g319ff2b87e3_0_120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353" name="Google Shape;353;g319ff2b87e3_0_12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4" name="Google Shape;354;g319ff2b87e3_0_12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5" name="Google Shape;355;g319ff2b87e3_0_12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56" name="Google Shape;356;g319ff2b87e3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19ff2b87e3_0_120"/>
          <p:cNvSpPr txBox="1"/>
          <p:nvPr/>
        </p:nvSpPr>
        <p:spPr>
          <a:xfrm>
            <a:off x="713075" y="1520825"/>
            <a:ext cx="100677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Vous êtes face à un panneau de circulation et</a:t>
            </a:r>
            <a:endParaRPr b="1" sz="3200">
              <a:solidFill>
                <a:srgbClr val="991B1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désirez connaître sa signification?</a:t>
            </a:r>
            <a:endParaRPr b="1" sz="3200">
              <a:solidFill>
                <a:srgbClr val="991B1E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58" name="Google Shape;358;g319ff2b87e3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g319ff2b87e3_0_120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360" name="Google Shape;360;g319ff2b87e3_0_120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1" name="Google Shape;361;g319ff2b87e3_0_12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62" name="Google Shape;362;g319ff2b87e3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19ff2b87e3_0_120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2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319ff2b87e3_0_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19ff2b87e3_0_120"/>
          <p:cNvSpPr txBox="1"/>
          <p:nvPr/>
        </p:nvSpPr>
        <p:spPr>
          <a:xfrm>
            <a:off x="827625" y="2839975"/>
            <a:ext cx="107043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quels documents trouverez-vous la réponse?</a:t>
            </a:r>
            <a:endParaRPr sz="3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1"/>
                </a:solidFill>
              </a:rPr>
              <a:t>Réponse: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66" name="Google Shape;366;g319ff2b87e3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7575" y="3575850"/>
            <a:ext cx="1515900" cy="21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19ff2b87e3_0_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29875" y="3575851"/>
            <a:ext cx="1705334" cy="21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g319ff2b87e3_0_142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374" name="Google Shape;374;g319ff2b87e3_0_142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5" name="Google Shape;375;g319ff2b87e3_0_142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6" name="Google Shape;376;g319ff2b87e3_0_142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77" name="Google Shape;377;g319ff2b87e3_0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19ff2b87e3_0_142"/>
          <p:cNvSpPr txBox="1"/>
          <p:nvPr/>
        </p:nvSpPr>
        <p:spPr>
          <a:xfrm>
            <a:off x="713075" y="1520825"/>
            <a:ext cx="100677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Vous transportez une cargaison de bois ouvré et désirez savoir comment arrimer votre cargaison?</a:t>
            </a:r>
            <a:endParaRPr b="1" sz="3200">
              <a:solidFill>
                <a:srgbClr val="991B1E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79" name="Google Shape;379;g319ff2b87e3_0_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g319ff2b87e3_0_142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381" name="Google Shape;381;g319ff2b87e3_0_142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2" name="Google Shape;382;g319ff2b87e3_0_142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83" name="Google Shape;383;g319ff2b87e3_0_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19ff2b87e3_0_142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3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319ff2b87e3_0_1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19ff2b87e3_0_142"/>
          <p:cNvSpPr txBox="1"/>
          <p:nvPr/>
        </p:nvSpPr>
        <p:spPr>
          <a:xfrm>
            <a:off x="827625" y="2839975"/>
            <a:ext cx="107043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 documents trouverez-vous la réponse?</a:t>
            </a:r>
            <a:endParaRPr sz="3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1"/>
                </a:solidFill>
              </a:rPr>
              <a:t>Réponse: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87" name="Google Shape;387;g319ff2b87e3_0_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9075" y="3611625"/>
            <a:ext cx="1318150" cy="20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g31a3588af6f_0_0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394" name="Google Shape;394;g31a3588af6f_0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5" name="Google Shape;395;g31a3588af6f_0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6" name="Google Shape;396;g31a3588af6f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397" name="Google Shape;397;g31a3588af6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1a3588af6f_0_0"/>
          <p:cNvSpPr txBox="1"/>
          <p:nvPr/>
        </p:nvSpPr>
        <p:spPr>
          <a:xfrm>
            <a:off x="713075" y="1520825"/>
            <a:ext cx="10944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C00000"/>
                </a:solidFill>
                <a:highlight>
                  <a:schemeClr val="lt1"/>
                </a:highlight>
              </a:rPr>
              <a:t>Vous avez commis une infraction en lien avec un règlement sur les heures de conduite et vous vous questionnez à savoir quels en seront les impacts sur votre dossier de conduite.</a:t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C00000"/>
              </a:solidFill>
              <a:highlight>
                <a:schemeClr val="lt1"/>
              </a:highlight>
            </a:endParaRPr>
          </a:p>
        </p:txBody>
      </p:sp>
      <p:pic>
        <p:nvPicPr>
          <p:cNvPr id="399" name="Google Shape;399;g31a3588af6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g31a3588af6f_0_0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401" name="Google Shape;401;g31a3588af6f_0_0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2" name="Google Shape;402;g31a3588af6f_0_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03" name="Google Shape;403;g31a3588af6f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1a3588af6f_0_0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4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g31a3588af6f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1a3588af6f_0_0"/>
          <p:cNvSpPr txBox="1"/>
          <p:nvPr/>
        </p:nvSpPr>
        <p:spPr>
          <a:xfrm>
            <a:off x="743850" y="3931675"/>
            <a:ext cx="80847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 documents trouverez-vous la réponse?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07" name="Google Shape;407;g31a3588af6f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59675" y="3429000"/>
            <a:ext cx="2907075" cy="25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g31a3588af6f_0_20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414" name="Google Shape;414;g31a3588af6f_0_2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5" name="Google Shape;415;g31a3588af6f_0_2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6" name="Google Shape;416;g31a3588af6f_0_2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17" name="Google Shape;417;g31a3588af6f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1a3588af6f_0_20"/>
          <p:cNvSpPr txBox="1"/>
          <p:nvPr/>
        </p:nvSpPr>
        <p:spPr>
          <a:xfrm>
            <a:off x="713075" y="1520825"/>
            <a:ext cx="10944000" cy="22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C00000"/>
                </a:solidFill>
              </a:rPr>
              <a:t>L’expéditeur vous demande de charger une cargaison et le poids vous semble trop élevé?</a:t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C00000"/>
              </a:solidFill>
              <a:highlight>
                <a:schemeClr val="lt1"/>
              </a:highlight>
            </a:endParaRPr>
          </a:p>
        </p:txBody>
      </p:sp>
      <p:pic>
        <p:nvPicPr>
          <p:cNvPr id="419" name="Google Shape;419;g31a3588af6f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g31a3588af6f_0_20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421" name="Google Shape;421;g31a3588af6f_0_20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2" name="Google Shape;422;g31a3588af6f_0_2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23" name="Google Shape;423;g31a3588af6f_0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31a3588af6f_0_20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5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g31a3588af6f_0_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31a3588af6f_0_20"/>
          <p:cNvSpPr txBox="1"/>
          <p:nvPr/>
        </p:nvSpPr>
        <p:spPr>
          <a:xfrm>
            <a:off x="713075" y="3017700"/>
            <a:ext cx="80847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 documents trouverez-vous la réponse?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27" name="Google Shape;427;g31a3588af6f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95225" y="3096700"/>
            <a:ext cx="2096625" cy="27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g31a3588af6f_0_41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434" name="Google Shape;434;g31a3588af6f_0_4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5" name="Google Shape;435;g31a3588af6f_0_41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6" name="Google Shape;436;g31a3588af6f_0_4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37" name="Google Shape;437;g31a3588af6f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1a3588af6f_0_41"/>
          <p:cNvSpPr txBox="1"/>
          <p:nvPr/>
        </p:nvSpPr>
        <p:spPr>
          <a:xfrm>
            <a:off x="713075" y="1520825"/>
            <a:ext cx="11601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C00000"/>
                </a:solidFill>
              </a:rPr>
              <a:t>Vous devez transporter des matières dangereuses et vous voulez savoir si votre certificat de formation, “transport de matières dangereuses” est toujours valide?</a:t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C00000"/>
              </a:solidFill>
              <a:highlight>
                <a:schemeClr val="lt1"/>
              </a:highlight>
            </a:endParaRPr>
          </a:p>
        </p:txBody>
      </p:sp>
      <p:pic>
        <p:nvPicPr>
          <p:cNvPr id="439" name="Google Shape;439;g31a3588af6f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g31a3588af6f_0_41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441" name="Google Shape;441;g31a3588af6f_0_41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2" name="Google Shape;442;g31a3588af6f_0_41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43" name="Google Shape;443;g31a3588af6f_0_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31a3588af6f_0_41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6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g31a3588af6f_0_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31a3588af6f_0_41"/>
          <p:cNvSpPr txBox="1"/>
          <p:nvPr/>
        </p:nvSpPr>
        <p:spPr>
          <a:xfrm>
            <a:off x="713075" y="3872550"/>
            <a:ext cx="80847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 documents trouverez-vous la réponse?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47" name="Google Shape;447;g31a3588af6f_0_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61050" y="3429008"/>
            <a:ext cx="1881050" cy="250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94A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9e4987358_0_0"/>
          <p:cNvSpPr txBox="1"/>
          <p:nvPr/>
        </p:nvSpPr>
        <p:spPr>
          <a:xfrm>
            <a:off x="2860950" y="612695"/>
            <a:ext cx="64701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50" lIns="101900" spcFirstLastPara="1" rIns="101900" wrap="square" tIns="5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000"/>
              <a:buFont typeface="Arial"/>
              <a:buNone/>
            </a:pPr>
            <a:r>
              <a:rPr b="1" lang="fr-CA" sz="3600">
                <a:solidFill>
                  <a:srgbClr val="C00000"/>
                </a:solidFill>
              </a:rPr>
              <a:t>COMPÉTENCE 3 LEÇON 3.2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g319e4987358_0_0"/>
          <p:cNvGrpSpPr/>
          <p:nvPr/>
        </p:nvGrpSpPr>
        <p:grpSpPr>
          <a:xfrm rot="414506">
            <a:off x="-78302" y="4952362"/>
            <a:ext cx="12333439" cy="2370526"/>
            <a:chOff x="-2721468" y="4561450"/>
            <a:chExt cx="15405000" cy="3435000"/>
          </a:xfrm>
        </p:grpSpPr>
        <p:sp>
          <p:nvSpPr>
            <p:cNvPr id="116" name="Google Shape;116;g319e4987358_0_0"/>
            <p:cNvSpPr/>
            <p:nvPr/>
          </p:nvSpPr>
          <p:spPr>
            <a:xfrm rot="-288117">
              <a:off x="-2657680" y="5197100"/>
              <a:ext cx="15277424" cy="2163701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g319e4987358_0_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18" name="Google Shape;118;g319e498735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738126"/>
            <a:ext cx="2095200" cy="10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19e498735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19e4987358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0" y="0"/>
            <a:ext cx="1145337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19e4987358_0_0"/>
          <p:cNvSpPr txBox="1"/>
          <p:nvPr/>
        </p:nvSpPr>
        <p:spPr>
          <a:xfrm>
            <a:off x="1036525" y="2034075"/>
            <a:ext cx="101148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400">
                <a:solidFill>
                  <a:schemeClr val="lt1"/>
                </a:solidFill>
              </a:rPr>
              <a:t>Objectif de la leçon</a:t>
            </a:r>
            <a:endParaRPr sz="3400">
              <a:solidFill>
                <a:schemeClr val="lt1"/>
              </a:solidFill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</a:pPr>
            <a:r>
              <a:rPr lang="fr-CA" sz="3400">
                <a:solidFill>
                  <a:schemeClr val="lt1"/>
                </a:solidFill>
              </a:rPr>
              <a:t>Associer les lois et règlements aux diverses situations du transport routier;</a:t>
            </a:r>
            <a:endParaRPr sz="3400">
              <a:solidFill>
                <a:schemeClr val="lt1"/>
              </a:solidFill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</a:pPr>
            <a:r>
              <a:rPr lang="fr-CA" sz="3400">
                <a:solidFill>
                  <a:schemeClr val="lt1"/>
                </a:solidFill>
              </a:rPr>
              <a:t>Distinguer un véhicule lourd des autres véhicules (rappel).</a:t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122" name="Google Shape;122;g319e4987358_0_0"/>
          <p:cNvGrpSpPr/>
          <p:nvPr/>
        </p:nvGrpSpPr>
        <p:grpSpPr>
          <a:xfrm>
            <a:off x="1247975" y="130924"/>
            <a:ext cx="10944068" cy="171468"/>
            <a:chOff x="-2329831" y="1350831"/>
            <a:chExt cx="8729415" cy="191520"/>
          </a:xfrm>
        </p:grpSpPr>
        <p:sp>
          <p:nvSpPr>
            <p:cNvPr id="123" name="Google Shape;123;g319e4987358_0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Google Shape;124;g319e4987358_0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Google Shape;125;g319e4987358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g31a3588af6f_0_61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454" name="Google Shape;454;g31a3588af6f_0_6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5" name="Google Shape;455;g31a3588af6f_0_61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6" name="Google Shape;456;g31a3588af6f_0_6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57" name="Google Shape;457;g31a3588af6f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1a3588af6f_0_61"/>
          <p:cNvSpPr txBox="1"/>
          <p:nvPr/>
        </p:nvSpPr>
        <p:spPr>
          <a:xfrm>
            <a:off x="713075" y="1520825"/>
            <a:ext cx="11601900" cy="45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C00000"/>
                </a:solidFill>
              </a:rPr>
              <a:t>Votre répartiteur vous demande d’effectuer une livraison spéciale et urgente mais vous ne savez pas si vous aurez assez d’heures disponibles pour vous rendre chez le client?</a:t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C00000"/>
              </a:solidFill>
              <a:highlight>
                <a:schemeClr val="lt1"/>
              </a:highlight>
            </a:endParaRPr>
          </a:p>
        </p:txBody>
      </p:sp>
      <p:pic>
        <p:nvPicPr>
          <p:cNvPr id="459" name="Google Shape;459;g31a3588af6f_0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g31a3588af6f_0_61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461" name="Google Shape;461;g31a3588af6f_0_61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2" name="Google Shape;462;g31a3588af6f_0_61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63" name="Google Shape;463;g31a3588af6f_0_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1a3588af6f_0_61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7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31a3588af6f_0_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31a3588af6f_0_61"/>
          <p:cNvSpPr txBox="1"/>
          <p:nvPr/>
        </p:nvSpPr>
        <p:spPr>
          <a:xfrm>
            <a:off x="713075" y="3872550"/>
            <a:ext cx="5792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quels documents trouverez-vous la réponse?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67" name="Google Shape;467;g31a3588af6f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8825" y="3368663"/>
            <a:ext cx="1425600" cy="22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31a3588af6f_0_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90250" y="3368674"/>
            <a:ext cx="1445925" cy="206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g31a3588af6f_0_82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475" name="Google Shape;475;g31a3588af6f_0_82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6" name="Google Shape;476;g31a3588af6f_0_82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7" name="Google Shape;477;g31a3588af6f_0_82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78" name="Google Shape;478;g31a3588af6f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1a3588af6f_0_82"/>
          <p:cNvSpPr txBox="1"/>
          <p:nvPr/>
        </p:nvSpPr>
        <p:spPr>
          <a:xfrm>
            <a:off x="713075" y="1520825"/>
            <a:ext cx="116019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/>
              <a:t>Vous voulez savoir quelles sont les règles pour l’obtention de la mention “T” pour les grands trains routiers sur votre permis de conduire?</a:t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00000"/>
              </a:solidFill>
              <a:highlight>
                <a:schemeClr val="lt1"/>
              </a:highlight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C00000"/>
              </a:solidFill>
              <a:highlight>
                <a:schemeClr val="lt1"/>
              </a:highlight>
            </a:endParaRPr>
          </a:p>
        </p:txBody>
      </p:sp>
      <p:pic>
        <p:nvPicPr>
          <p:cNvPr id="480" name="Google Shape;480;g31a3588af6f_0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6575"/>
            <a:ext cx="1881050" cy="9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g31a3588af6f_0_82"/>
          <p:cNvGrpSpPr/>
          <p:nvPr/>
        </p:nvGrpSpPr>
        <p:grpSpPr>
          <a:xfrm rot="414506">
            <a:off x="-66270" y="5272185"/>
            <a:ext cx="12324103" cy="1693300"/>
            <a:chOff x="-2698226" y="4754081"/>
            <a:chExt cx="15393339" cy="3406969"/>
          </a:xfrm>
        </p:grpSpPr>
        <p:sp>
          <p:nvSpPr>
            <p:cNvPr id="482" name="Google Shape;482;g31a3588af6f_0_82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83" name="Google Shape;483;g31a3588af6f_0_82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84" name="Google Shape;484;g31a3588af6f_0_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1a3588af6f_0_82"/>
          <p:cNvSpPr txBox="1"/>
          <p:nvPr/>
        </p:nvSpPr>
        <p:spPr>
          <a:xfrm>
            <a:off x="713075" y="684625"/>
            <a:ext cx="855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CA" sz="3400">
                <a:solidFill>
                  <a:srgbClr val="991B1E"/>
                </a:solidFill>
              </a:rPr>
              <a:t>Questions 8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31a3588af6f_0_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4430" y="0"/>
            <a:ext cx="3757570" cy="9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1a3588af6f_0_82"/>
          <p:cNvSpPr txBox="1"/>
          <p:nvPr/>
        </p:nvSpPr>
        <p:spPr>
          <a:xfrm>
            <a:off x="713075" y="3872550"/>
            <a:ext cx="57921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chemeClr val="dk2"/>
                </a:solidFill>
              </a:rPr>
              <a:t>Dans quel document trouverez-vous la réponse?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88" name="Google Shape;488;g31a3588af6f_0_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90250" y="3368674"/>
            <a:ext cx="1445925" cy="206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"/>
          <p:cNvSpPr txBox="1"/>
          <p:nvPr/>
        </p:nvSpPr>
        <p:spPr>
          <a:xfrm>
            <a:off x="1515822" y="836625"/>
            <a:ext cx="7679400" cy="4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0294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fois cette compétence terminée, vous devriez être en mesure de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résoudre des problèmes d’application de la réglementation...</a:t>
            </a:r>
            <a:endParaRPr b="0" i="0" sz="3400" u="none" cap="none" strike="noStrike">
              <a:solidFill>
                <a:srgbClr val="0294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3"/>
          <p:cNvGrpSpPr/>
          <p:nvPr/>
        </p:nvGrpSpPr>
        <p:grpSpPr>
          <a:xfrm rot="414506">
            <a:off x="-66036" y="5272212"/>
            <a:ext cx="12324053" cy="1693302"/>
            <a:chOff x="-2698226" y="4754083"/>
            <a:chExt cx="15393277" cy="3406972"/>
          </a:xfrm>
        </p:grpSpPr>
        <p:sp>
          <p:nvSpPr>
            <p:cNvPr id="497" name="Google Shape;497;p3"/>
            <p:cNvSpPr/>
            <p:nvPr/>
          </p:nvSpPr>
          <p:spPr>
            <a:xfrm rot="-288117">
              <a:off x="-2640291" y="5500849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 rot="-283679">
              <a:off x="-2692104" y="5382955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99" name="Google Shape;4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3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501" name="Google Shape;501;p3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04" name="Google Shape;50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3428" y="23703"/>
            <a:ext cx="1908575" cy="19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93995b7e7_0_1"/>
          <p:cNvSpPr txBox="1"/>
          <p:nvPr/>
        </p:nvSpPr>
        <p:spPr>
          <a:xfrm>
            <a:off x="821625" y="895750"/>
            <a:ext cx="10862100" cy="23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294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fr-CA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0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Vous pourrez choisir la bonne source d’informations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Trouver l’information nécessaire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Résoudre une mise en situation</a:t>
            </a:r>
            <a:endParaRPr b="0" i="0" sz="3400" u="none" cap="none" strike="noStrike">
              <a:solidFill>
                <a:srgbClr val="18181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3193995b7e7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g3193995b7e7_0_1"/>
          <p:cNvGrpSpPr/>
          <p:nvPr/>
        </p:nvGrpSpPr>
        <p:grpSpPr>
          <a:xfrm rot="414506">
            <a:off x="-66153" y="5272197"/>
            <a:ext cx="12324070" cy="1693301"/>
            <a:chOff x="-2698226" y="4754082"/>
            <a:chExt cx="15393298" cy="3406971"/>
          </a:xfrm>
        </p:grpSpPr>
        <p:sp>
          <p:nvSpPr>
            <p:cNvPr id="514" name="Google Shape;514;g3193995b7e7_0_1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5" name="Google Shape;515;g3193995b7e7_0_1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16" name="Google Shape;516;g3193995b7e7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g3193995b7e7_0_1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518" name="Google Shape;518;g3193995b7e7_0_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9" name="Google Shape;519;g3193995b7e7_0_1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0" name="Google Shape;520;g3193995b7e7_0_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21" name="Google Shape;521;g3193995b7e7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193995b7e7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7950" y="3500538"/>
            <a:ext cx="9277350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93995b7e7_0_37"/>
          <p:cNvSpPr txBox="1"/>
          <p:nvPr/>
        </p:nvSpPr>
        <p:spPr>
          <a:xfrm>
            <a:off x="1019700" y="688575"/>
            <a:ext cx="109932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0294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Nommez 2 lois qui nous concernent en </a:t>
            </a:r>
            <a:endParaRPr b="1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fr-CA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camion :</a:t>
            </a:r>
            <a:endParaRPr b="0" i="0" sz="3400" u="none" cap="none" strike="noStrike">
              <a:solidFill>
                <a:srgbClr val="0294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g3193995b7e7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g3193995b7e7_0_37"/>
          <p:cNvGrpSpPr/>
          <p:nvPr/>
        </p:nvGrpSpPr>
        <p:grpSpPr>
          <a:xfrm rot="414506">
            <a:off x="-66153" y="5272197"/>
            <a:ext cx="12324070" cy="1693301"/>
            <a:chOff x="-2698226" y="4754082"/>
            <a:chExt cx="15393298" cy="3406971"/>
          </a:xfrm>
        </p:grpSpPr>
        <p:sp>
          <p:nvSpPr>
            <p:cNvPr id="531" name="Google Shape;531;g3193995b7e7_0_37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2" name="Google Shape;532;g3193995b7e7_0_37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33" name="Google Shape;533;g3193995b7e7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g3193995b7e7_0_37"/>
          <p:cNvGrpSpPr/>
          <p:nvPr/>
        </p:nvGrpSpPr>
        <p:grpSpPr>
          <a:xfrm>
            <a:off x="1247945" y="131031"/>
            <a:ext cx="10944068" cy="232333"/>
            <a:chOff x="-2329831" y="1350831"/>
            <a:chExt cx="8729415" cy="191520"/>
          </a:xfrm>
        </p:grpSpPr>
        <p:sp>
          <p:nvSpPr>
            <p:cNvPr id="535" name="Google Shape;535;g3193995b7e7_0_37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6" name="Google Shape;536;g3193995b7e7_0_37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7" name="Google Shape;537;g3193995b7e7_0_37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538" name="Google Shape;538;g3193995b7e7_0_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3193995b7e7_0_37"/>
          <p:cNvSpPr txBox="1"/>
          <p:nvPr/>
        </p:nvSpPr>
        <p:spPr>
          <a:xfrm>
            <a:off x="817325" y="3199525"/>
            <a:ext cx="10866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r-CA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Il réagit entre autres, l’utilisation des véhicules et la circulation des piétons au Québec, ainsi que la sécurité routière.</a:t>
            </a:r>
            <a:endParaRPr b="0" i="0" sz="32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3193995b7e7_0_37"/>
          <p:cNvSpPr txBox="1"/>
          <p:nvPr/>
        </p:nvSpPr>
        <p:spPr>
          <a:xfrm>
            <a:off x="817325" y="2323575"/>
            <a:ext cx="557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fr-CA" sz="3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Code de la sécurité routière</a:t>
            </a:r>
            <a:endParaRPr b="0" i="0" sz="3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g3193995b7e7_0_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4020" y="0"/>
            <a:ext cx="2327982" cy="174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g319e1d5ca16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319e1d5ca16_0_111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552" name="Google Shape;552;g319e1d5ca16_0_111"/>
          <p:cNvSpPr txBox="1"/>
          <p:nvPr/>
        </p:nvSpPr>
        <p:spPr>
          <a:xfrm>
            <a:off x="24325" y="36525"/>
            <a:ext cx="10521600" cy="686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folHlink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359"/>
              <a:buFont typeface="Arial"/>
              <a:buNone/>
            </a:pPr>
            <a:r>
              <a:rPr b="1" lang="fr-CA" sz="3859">
                <a:solidFill>
                  <a:srgbClr val="991B1E"/>
                </a:solidFill>
              </a:rPr>
              <a:t>Votre implication dépendra de votre réussite</a:t>
            </a:r>
            <a:r>
              <a:rPr b="1" i="0" lang="fr-CA" sz="3859" u="none" cap="none" strike="noStrike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g319e1d5ca16_0_111"/>
          <p:cNvGrpSpPr/>
          <p:nvPr/>
        </p:nvGrpSpPr>
        <p:grpSpPr>
          <a:xfrm>
            <a:off x="24309" y="720373"/>
            <a:ext cx="10521564" cy="232343"/>
            <a:chOff x="-2329831" y="1350831"/>
            <a:chExt cx="8729415" cy="191528"/>
          </a:xfrm>
        </p:grpSpPr>
        <p:sp>
          <p:nvSpPr>
            <p:cNvPr id="554" name="Google Shape;554;g319e1d5ca16_0_111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5" name="Google Shape;555;g319e1d5ca16_0_111"/>
            <p:cNvSpPr/>
            <p:nvPr/>
          </p:nvSpPr>
          <p:spPr>
            <a:xfrm>
              <a:off x="-1874027" y="1499759"/>
              <a:ext cx="8151600" cy="42600"/>
            </a:xfrm>
            <a:prstGeom prst="parallelogram">
              <a:avLst>
                <a:gd fmla="val 105488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6" name="Google Shape;556;g319e1d5ca16_0_111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557" name="Google Shape;557;g319e1d5ca16_0_111"/>
          <p:cNvGrpSpPr/>
          <p:nvPr/>
        </p:nvGrpSpPr>
        <p:grpSpPr>
          <a:xfrm rot="414506">
            <a:off x="-15013" y="5350527"/>
            <a:ext cx="12324053" cy="1449638"/>
            <a:chOff x="-2698226" y="4754083"/>
            <a:chExt cx="15393277" cy="3406972"/>
          </a:xfrm>
        </p:grpSpPr>
        <p:sp>
          <p:nvSpPr>
            <p:cNvPr id="558" name="Google Shape;558;g319e1d5ca16_0_111"/>
            <p:cNvSpPr/>
            <p:nvPr/>
          </p:nvSpPr>
          <p:spPr>
            <a:xfrm rot="-288117">
              <a:off x="-2640291" y="5500849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9" name="Google Shape;559;g319e1d5ca16_0_111"/>
            <p:cNvSpPr/>
            <p:nvPr/>
          </p:nvSpPr>
          <p:spPr>
            <a:xfrm rot="-283679">
              <a:off x="-2692104" y="5382955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60" name="Google Shape;560;g319e1d5ca16_0_111"/>
          <p:cNvSpPr txBox="1"/>
          <p:nvPr/>
        </p:nvSpPr>
        <p:spPr>
          <a:xfrm>
            <a:off x="506563" y="2605175"/>
            <a:ext cx="112809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294AE"/>
              </a:buClr>
              <a:buSzPts val="4000"/>
              <a:buFont typeface="Arial"/>
              <a:buNone/>
            </a:pPr>
            <a:r>
              <a:rPr b="1" lang="fr-CA" sz="6000">
                <a:solidFill>
                  <a:schemeClr val="lt1"/>
                </a:solidFill>
              </a:rPr>
              <a:t>Merci de votre attention</a:t>
            </a:r>
            <a:r>
              <a:rPr b="1" i="0" lang="fr-CA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319e1d5ca16_0_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58325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319e1d5ca16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5775" y="6310275"/>
            <a:ext cx="1445925" cy="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319e1d5ca16_0_111"/>
          <p:cNvSpPr txBox="1"/>
          <p:nvPr/>
        </p:nvSpPr>
        <p:spPr>
          <a:xfrm>
            <a:off x="1918487" y="6048200"/>
            <a:ext cx="86193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Toute </a:t>
            </a:r>
            <a:r>
              <a:rPr b="1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reproduction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en tout ou en partie, sous quelque forme que ce soit, est </a:t>
            </a:r>
            <a:r>
              <a:rPr b="1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interdite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fr-C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 l'autorisation préalable de Alain Lévesque Tous droits réservés Alain Lévesque © 2024,</a:t>
            </a:r>
            <a:r>
              <a:rPr lang="fr-C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fr-CA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enseignant CFTR Montréal.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g319e1d5ca16_0_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45925" y="0"/>
            <a:ext cx="1646075" cy="1234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19e4987358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00"/>
            <a:ext cx="12192000" cy="70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19e4987358_1_0"/>
          <p:cNvSpPr txBox="1"/>
          <p:nvPr>
            <p:ph type="title"/>
          </p:nvPr>
        </p:nvSpPr>
        <p:spPr>
          <a:xfrm>
            <a:off x="3311547" y="2161685"/>
            <a:ext cx="55689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documents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références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319e4987358_1_0"/>
          <p:cNvSpPr txBox="1"/>
          <p:nvPr>
            <p:ph idx="12" type="sldNum"/>
          </p:nvPr>
        </p:nvSpPr>
        <p:spPr>
          <a:xfrm>
            <a:off x="14211903" y="7707425"/>
            <a:ext cx="12615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00" lIns="117825" spcFirstLastPara="1" rIns="117825" wrap="square" tIns="58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grpSp>
        <p:nvGrpSpPr>
          <p:cNvPr id="133" name="Google Shape;133;g319e4987358_1_0"/>
          <p:cNvGrpSpPr/>
          <p:nvPr/>
        </p:nvGrpSpPr>
        <p:grpSpPr>
          <a:xfrm>
            <a:off x="1247927" y="131277"/>
            <a:ext cx="10944068" cy="339201"/>
            <a:chOff x="-2329831" y="1350831"/>
            <a:chExt cx="8729415" cy="191520"/>
          </a:xfrm>
        </p:grpSpPr>
        <p:sp>
          <p:nvSpPr>
            <p:cNvPr id="134" name="Google Shape;134;g319e4987358_1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Google Shape;135;g319e4987358_1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Google Shape;136;g319e4987358_1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37" name="Google Shape;137;g319e4987358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19e4987358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19e4987358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7374a07e8_1_98"/>
          <p:cNvSpPr txBox="1"/>
          <p:nvPr/>
        </p:nvSpPr>
        <p:spPr>
          <a:xfrm>
            <a:off x="650928" y="767525"/>
            <a:ext cx="891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400">
                <a:solidFill>
                  <a:srgbClr val="C00000"/>
                </a:solidFill>
              </a:rPr>
              <a:t>Conduire un véhicule lourd</a:t>
            </a:r>
            <a:endParaRPr b="0" i="0" sz="2400" u="none" cap="none" strike="noStrik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6" name="Google Shape;146;g317374a07e8_1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17374a07e8_1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g317374a07e8_1_98"/>
          <p:cNvGrpSpPr/>
          <p:nvPr/>
        </p:nvGrpSpPr>
        <p:grpSpPr>
          <a:xfrm rot="414506">
            <a:off x="-66152" y="5272198"/>
            <a:ext cx="12324070" cy="1693301"/>
            <a:chOff x="-2698226" y="4754082"/>
            <a:chExt cx="15393298" cy="3406971"/>
          </a:xfrm>
        </p:grpSpPr>
        <p:sp>
          <p:nvSpPr>
            <p:cNvPr id="149" name="Google Shape;149;g317374a07e8_1_98"/>
            <p:cNvSpPr/>
            <p:nvPr/>
          </p:nvSpPr>
          <p:spPr>
            <a:xfrm rot="-288117">
              <a:off x="-2640270" y="5500847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g317374a07e8_1_98"/>
            <p:cNvSpPr/>
            <p:nvPr/>
          </p:nvSpPr>
          <p:spPr>
            <a:xfrm rot="-283679">
              <a:off x="-2692104" y="5382954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51" name="Google Shape;151;g317374a07e8_1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g317374a07e8_1_98"/>
          <p:cNvGrpSpPr/>
          <p:nvPr/>
        </p:nvGrpSpPr>
        <p:grpSpPr>
          <a:xfrm>
            <a:off x="1247911" y="131131"/>
            <a:ext cx="9166759" cy="232333"/>
            <a:chOff x="-2329831" y="1350831"/>
            <a:chExt cx="8729415" cy="191520"/>
          </a:xfrm>
        </p:grpSpPr>
        <p:sp>
          <p:nvSpPr>
            <p:cNvPr id="153" name="Google Shape;153;g317374a07e8_1_98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Google Shape;154;g317374a07e8_1_98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Google Shape;155;g317374a07e8_1_98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56" name="Google Shape;156;g317374a07e8_1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17374a07e8_1_98"/>
          <p:cNvSpPr txBox="1"/>
          <p:nvPr/>
        </p:nvSpPr>
        <p:spPr>
          <a:xfrm>
            <a:off x="549975" y="1332925"/>
            <a:ext cx="110868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CA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fr-CA" sz="3200"/>
              <a:t>L’obtention du permis d’apprenti classe 1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responsabilités du conducteur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connaissance des différents systèmes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conduite dans des situations particulières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différents règlements: heures de service, RDS, etc.</a:t>
            </a:r>
            <a:endParaRPr sz="3200"/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/>
          </a:p>
        </p:txBody>
      </p:sp>
      <p:pic>
        <p:nvPicPr>
          <p:cNvPr id="158" name="Google Shape;158;g317374a07e8_1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4350" y="0"/>
            <a:ext cx="1718475" cy="24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9e4987358_1_97"/>
          <p:cNvSpPr txBox="1"/>
          <p:nvPr/>
        </p:nvSpPr>
        <p:spPr>
          <a:xfrm>
            <a:off x="650928" y="767525"/>
            <a:ext cx="891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400">
                <a:solidFill>
                  <a:srgbClr val="C00000"/>
                </a:solidFill>
              </a:rPr>
              <a:t>Guide de la route</a:t>
            </a:r>
            <a:endParaRPr b="0" i="0" sz="2400" u="none" cap="none" strike="noStrik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5" name="Google Shape;165;g319e4987358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19e4987358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g319e4987358_1_97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168" name="Google Shape;168;g319e4987358_1_97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Google Shape;169;g319e4987358_1_97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70" name="Google Shape;170;g319e4987358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319e4987358_1_97"/>
          <p:cNvGrpSpPr/>
          <p:nvPr/>
        </p:nvGrpSpPr>
        <p:grpSpPr>
          <a:xfrm>
            <a:off x="1247911" y="131131"/>
            <a:ext cx="9166759" cy="232333"/>
            <a:chOff x="-2329831" y="1350831"/>
            <a:chExt cx="8729415" cy="191520"/>
          </a:xfrm>
        </p:grpSpPr>
        <p:sp>
          <p:nvSpPr>
            <p:cNvPr id="172" name="Google Shape;172;g319e4987358_1_97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Google Shape;173;g319e4987358_1_97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4" name="Google Shape;174;g319e4987358_1_97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75" name="Google Shape;175;g319e4987358_1_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19e4987358_1_97"/>
          <p:cNvSpPr txBox="1"/>
          <p:nvPr/>
        </p:nvSpPr>
        <p:spPr>
          <a:xfrm>
            <a:off x="552388" y="1755700"/>
            <a:ext cx="11086800" cy="55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principales prescriptions “obligations” de la               loi du code de sécurité routière;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principales prescriptions de ses règlements;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signalisation;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règles de circulation.</a:t>
            </a:r>
            <a:endParaRPr b="1" sz="3200"/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CA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/>
          </a:p>
        </p:txBody>
      </p:sp>
      <p:pic>
        <p:nvPicPr>
          <p:cNvPr id="177" name="Google Shape;177;g319e4987358_1_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4678" y="0"/>
            <a:ext cx="1767150" cy="2518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9e4987358_1_116"/>
          <p:cNvSpPr txBox="1"/>
          <p:nvPr/>
        </p:nvSpPr>
        <p:spPr>
          <a:xfrm>
            <a:off x="650928" y="767525"/>
            <a:ext cx="891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400">
                <a:solidFill>
                  <a:srgbClr val="C00000"/>
                </a:solidFill>
              </a:rPr>
              <a:t>Le guide de la ronde de sécurité</a:t>
            </a:r>
            <a:endParaRPr b="0" i="0" sz="3400" u="none" cap="none" strike="noStrike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4" name="Google Shape;184;g319e4987358_1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19e4987358_1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19e4987358_1_116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187" name="Google Shape;187;g319e4987358_1_116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Google Shape;188;g319e4987358_1_116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89" name="Google Shape;189;g319e4987358_1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g319e4987358_1_116"/>
          <p:cNvGrpSpPr/>
          <p:nvPr/>
        </p:nvGrpSpPr>
        <p:grpSpPr>
          <a:xfrm>
            <a:off x="1247911" y="131131"/>
            <a:ext cx="9166759" cy="232333"/>
            <a:chOff x="-2329831" y="1350831"/>
            <a:chExt cx="8729415" cy="191520"/>
          </a:xfrm>
        </p:grpSpPr>
        <p:sp>
          <p:nvSpPr>
            <p:cNvPr id="191" name="Google Shape;191;g319e4987358_1_116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2" name="Google Shape;192;g319e4987358_1_116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3" name="Google Shape;193;g319e4987358_1_116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94" name="Google Shape;194;g319e4987358_1_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19e4987358_1_116"/>
          <p:cNvSpPr txBox="1"/>
          <p:nvPr/>
        </p:nvSpPr>
        <p:spPr>
          <a:xfrm>
            <a:off x="552388" y="1755700"/>
            <a:ext cx="11086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obligations du conducteur avec la RDS;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Qu’est-ce qu’une RDS;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Qui doit la faire;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Quand doit-on la faire;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Une suggestion de méthode (celle du CFTR en découle);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Un rappel sur la prévention des accidents du travail.</a:t>
            </a:r>
            <a:endParaRPr sz="4400"/>
          </a:p>
        </p:txBody>
      </p:sp>
      <p:pic>
        <p:nvPicPr>
          <p:cNvPr id="196" name="Google Shape;196;g319e4987358_1_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9966466" y="440512"/>
            <a:ext cx="2621075" cy="17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9ff2b87e3_0_0"/>
          <p:cNvSpPr txBox="1"/>
          <p:nvPr/>
        </p:nvSpPr>
        <p:spPr>
          <a:xfrm>
            <a:off x="650928" y="767525"/>
            <a:ext cx="891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400">
                <a:solidFill>
                  <a:srgbClr val="C00000"/>
                </a:solidFill>
              </a:rPr>
              <a:t>Les</a:t>
            </a:r>
            <a:r>
              <a:rPr b="1" lang="fr-CA" sz="3200">
                <a:solidFill>
                  <a:srgbClr val="991B1E"/>
                </a:solidFill>
              </a:rPr>
              <a:t> </a:t>
            </a:r>
            <a:r>
              <a:rPr b="1" lang="fr-CA" sz="3200">
                <a:solidFill>
                  <a:srgbClr val="991B1E"/>
                </a:solidFill>
              </a:rPr>
              <a:t>heures de conduite et de repos</a:t>
            </a:r>
            <a:endParaRPr b="0" i="0" sz="32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3" name="Google Shape;203;g319ff2b87e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19ff2b87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g319ff2b87e3_0_0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206" name="Google Shape;206;g319ff2b87e3_0_0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g319ff2b87e3_0_0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08" name="Google Shape;208;g319ff2b87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g319ff2b87e3_0_0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210" name="Google Shape;210;g319ff2b87e3_0_0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g319ff2b87e3_0_0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g319ff2b87e3_0_0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13" name="Google Shape;213;g319ff2b87e3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19ff2b87e3_0_0"/>
          <p:cNvSpPr txBox="1"/>
          <p:nvPr/>
        </p:nvSpPr>
        <p:spPr>
          <a:xfrm>
            <a:off x="552388" y="1755700"/>
            <a:ext cx="11086800" cy="44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Comment compléter votre fiche journalière;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limites des heures à respecter;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L’objectif de ses limites;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exemptions;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situations particulières;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cycles de travail.</a:t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215" name="Google Shape;215;g319ff2b87e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98075" y="23700"/>
            <a:ext cx="1393925" cy="210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9ff2b87e3_0_19"/>
          <p:cNvSpPr txBox="1"/>
          <p:nvPr/>
        </p:nvSpPr>
        <p:spPr>
          <a:xfrm>
            <a:off x="650928" y="767525"/>
            <a:ext cx="891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Guide sur les normes d’arrimage</a:t>
            </a:r>
            <a:endParaRPr b="0" i="0" sz="32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2" name="Google Shape;222;g319ff2b87e3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19ff2b87e3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g319ff2b87e3_0_19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225" name="Google Shape;225;g319ff2b87e3_0_19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6" name="Google Shape;226;g319ff2b87e3_0_19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27" name="Google Shape;227;g319ff2b87e3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g319ff2b87e3_0_19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229" name="Google Shape;229;g319ff2b87e3_0_19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0" name="Google Shape;230;g319ff2b87e3_0_19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1" name="Google Shape;231;g319ff2b87e3_0_19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32" name="Google Shape;232;g319ff2b87e3_0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19ff2b87e3_0_19"/>
          <p:cNvSpPr txBox="1"/>
          <p:nvPr/>
        </p:nvSpPr>
        <p:spPr>
          <a:xfrm>
            <a:off x="552388" y="1755700"/>
            <a:ext cx="11086800" cy="27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responsabilité du conducteur;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spécifications des composantes d’arrimage;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méthodes d’arrimage.</a:t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234" name="Google Shape;234;g319ff2b87e3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05238" y="-12"/>
            <a:ext cx="1708800" cy="22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9ff2b87e3_0_38"/>
          <p:cNvSpPr txBox="1"/>
          <p:nvPr/>
        </p:nvSpPr>
        <p:spPr>
          <a:xfrm>
            <a:off x="650928" y="767525"/>
            <a:ext cx="8912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200">
                <a:solidFill>
                  <a:srgbClr val="991B1E"/>
                </a:solidFill>
              </a:rPr>
              <a:t>Guide des normes de charge et de dimensions</a:t>
            </a:r>
            <a:endParaRPr b="0" i="0" sz="3200" u="none" cap="none" strike="noStrike">
              <a:solidFill>
                <a:srgbClr val="991B1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1" name="Google Shape;241;g319ff2b87e3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25" y="5892200"/>
            <a:ext cx="1797322" cy="9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19ff2b87e3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6075" y="6236250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g319ff2b87e3_0_38"/>
          <p:cNvGrpSpPr/>
          <p:nvPr/>
        </p:nvGrpSpPr>
        <p:grpSpPr>
          <a:xfrm rot="414506">
            <a:off x="-66269" y="5272186"/>
            <a:ext cx="12324103" cy="1693300"/>
            <a:chOff x="-2698226" y="4754081"/>
            <a:chExt cx="15393339" cy="3406969"/>
          </a:xfrm>
        </p:grpSpPr>
        <p:sp>
          <p:nvSpPr>
            <p:cNvPr id="244" name="Google Shape;244;g319ff2b87e3_0_38"/>
            <p:cNvSpPr/>
            <p:nvPr/>
          </p:nvSpPr>
          <p:spPr>
            <a:xfrm rot="-288117">
              <a:off x="-2640249" y="5500845"/>
              <a:ext cx="15277424" cy="2024309"/>
            </a:xfrm>
            <a:prstGeom prst="wave">
              <a:avLst>
                <a:gd fmla="val 20000" name="adj1"/>
                <a:gd fmla="val 0" name="adj2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g319ff2b87e3_0_38"/>
            <p:cNvSpPr/>
            <p:nvPr/>
          </p:nvSpPr>
          <p:spPr>
            <a:xfrm rot="-283679">
              <a:off x="-2692104" y="5382953"/>
              <a:ext cx="15291393" cy="779823"/>
            </a:xfrm>
            <a:custGeom>
              <a:rect b="b" l="l" r="r" t="t"/>
              <a:pathLst>
                <a:path extrusionOk="0" h="779117" w="15277554">
                  <a:moveTo>
                    <a:pt x="0" y="389559"/>
                  </a:moveTo>
                  <a:cubicBezTo>
                    <a:pt x="5092518" y="-959911"/>
                    <a:pt x="10185036" y="1739028"/>
                    <a:pt x="15277554" y="389559"/>
                  </a:cubicBezTo>
                </a:path>
              </a:pathLst>
            </a:custGeom>
            <a:noFill/>
            <a:ln cap="flat" cmpd="sng" w="133350">
              <a:solidFill>
                <a:srgbClr val="991B1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46" name="Google Shape;246;g319ff2b87e3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675" y="6315362"/>
            <a:ext cx="1445925" cy="62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g319ff2b87e3_0_38"/>
          <p:cNvGrpSpPr/>
          <p:nvPr/>
        </p:nvGrpSpPr>
        <p:grpSpPr>
          <a:xfrm>
            <a:off x="1247952" y="131140"/>
            <a:ext cx="9549980" cy="232352"/>
            <a:chOff x="-2329831" y="1350831"/>
            <a:chExt cx="8729415" cy="191520"/>
          </a:xfrm>
        </p:grpSpPr>
        <p:sp>
          <p:nvSpPr>
            <p:cNvPr id="248" name="Google Shape;248;g319ff2b87e3_0_38"/>
            <p:cNvSpPr/>
            <p:nvPr/>
          </p:nvSpPr>
          <p:spPr>
            <a:xfrm>
              <a:off x="-2329831" y="1410848"/>
              <a:ext cx="8701500" cy="489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9" name="Google Shape;249;g319ff2b87e3_0_38"/>
            <p:cNvSpPr/>
            <p:nvPr/>
          </p:nvSpPr>
          <p:spPr>
            <a:xfrm>
              <a:off x="-2329822" y="1499751"/>
              <a:ext cx="8607600" cy="42600"/>
            </a:xfrm>
            <a:prstGeom prst="parallelogram">
              <a:avLst>
                <a:gd fmla="val 0" name="adj"/>
              </a:avLst>
            </a:prstGeom>
            <a:solidFill>
              <a:srgbClr val="0294A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0" name="Google Shape;250;g319ff2b87e3_0_38"/>
            <p:cNvSpPr/>
            <p:nvPr/>
          </p:nvSpPr>
          <p:spPr>
            <a:xfrm>
              <a:off x="-2247916" y="1350831"/>
              <a:ext cx="8647500" cy="26100"/>
            </a:xfrm>
            <a:prstGeom prst="parallelogram">
              <a:avLst>
                <a:gd fmla="val 105488" name="adj"/>
              </a:avLst>
            </a:prstGeom>
            <a:solidFill>
              <a:srgbClr val="991B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251" name="Google Shape;251;g319ff2b87e3_0_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96669" y="23700"/>
            <a:ext cx="823025" cy="4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19ff2b87e3_0_38"/>
          <p:cNvSpPr txBox="1"/>
          <p:nvPr/>
        </p:nvSpPr>
        <p:spPr>
          <a:xfrm>
            <a:off x="552600" y="1924900"/>
            <a:ext cx="11086800" cy="3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différentes configurations de véhicule;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Les différents groupes d’essieux;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capacité de charge de ceux-ci;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fr-CA" sz="3200"/>
              <a:t>La masse totale en charge.</a:t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253" name="Google Shape;253;g319ff2b87e3_0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5550" y="23700"/>
            <a:ext cx="1776450" cy="23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À bandes">
  <a:themeElements>
    <a:clrScheme name="À bandes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2024-05-14T13:50:14Z</dcterms:created>
  <dc:creator>Lauzon, Frédéric</dc:creator>
</cp:coreProperties>
</file>