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Exo 2"/>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9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498F91-A6DD-47E2-8F11-217F3757E028}">
  <a:tblStyle styleId="{78498F91-A6DD-47E2-8F11-217F3757E0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76"/>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Exo2-regular.fntdata"/><Relationship Id="rId8" Type="http://schemas.openxmlformats.org/officeDocument/2006/relationships/slide" Target="slides/slide2.xml"/><Relationship Id="rId26" Type="http://schemas.openxmlformats.org/officeDocument/2006/relationships/customXml" Target="../customXml/item3.xml"/><Relationship Id="rId21" Type="http://schemas.openxmlformats.org/officeDocument/2006/relationships/font" Target="fonts/Exo2-boldItalic.fntdata"/><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2.xml"/><Relationship Id="rId20" Type="http://schemas.openxmlformats.org/officeDocument/2006/relationships/font" Target="fonts/Exo2-italic.fntdata"/><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2.xml"/><Relationship Id="rId6" Type="http://schemas.openxmlformats.org/officeDocument/2006/relationships/notesMaster" Target="notesMasters/notesMaster1.xml"/><Relationship Id="rId24" Type="http://schemas.openxmlformats.org/officeDocument/2006/relationships/customXml" Target="../customXml/item1.xml"/><Relationship Id="rId23" Type="http://schemas.openxmlformats.org/officeDocument/2006/relationships/font" Target="fonts/Oswald-bold.fntdata"/><Relationship Id="rId15" Type="http://schemas.openxmlformats.org/officeDocument/2006/relationships/slide" Target="slides/slide9.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font" Target="fonts/Exo2-bold.fntdata"/><Relationship Id="rId22" Type="http://schemas.openxmlformats.org/officeDocument/2006/relationships/font" Target="fonts/Oswald-regular.fntdata"/><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0378237f6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0378237f6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c0f1c754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c0f1c754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c0f1c754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c0f1c754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c0f1c7540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c0f1c7540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c0f1c7540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c0f1c754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Dans l’onglet recherche, il suffit d’inscrire une ville, une adresse ou un nom afin d’avoir la bonne portion de carte.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5124216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5124216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6cfb531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6cfb531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6cfb5314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cfb531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6cfb5314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6cfb5314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378237f6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0378237f6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Règle de trois: </a:t>
            </a:r>
            <a:r>
              <a:rPr lang="fr">
                <a:solidFill>
                  <a:schemeClr val="dk1"/>
                </a:solidFill>
              </a:rPr>
              <a:t>Diapositive sans trop de détail pour vous laisser la possibilité d’expliquer et d’enseigner de la façon de votre choix.</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Ou vous pouvez, utiliser la vidéo et expliquer par la suite.</a:t>
            </a:r>
            <a:endParaRPr>
              <a:solidFill>
                <a:schemeClr val="dk1"/>
              </a:solidFill>
            </a:endParaRPr>
          </a:p>
          <a:p>
            <a:pPr indent="0" lvl="0" marL="0" rtl="0" algn="l">
              <a:spcBef>
                <a:spcPts val="0"/>
              </a:spcBef>
              <a:spcAft>
                <a:spcPts val="0"/>
              </a:spcAft>
              <a:buClr>
                <a:schemeClr val="dk1"/>
              </a:buClr>
              <a:buSzPts val="1100"/>
              <a:buFont typeface="Arial"/>
              <a:buNone/>
            </a:pPr>
            <a:r>
              <a:rPr b="1" lang="fr">
                <a:solidFill>
                  <a:schemeClr val="dk1"/>
                </a:solidFill>
              </a:rPr>
              <a:t>Pour l’instant les élèves n’ont pas le code QR pour la vidéo explicative de la règle de trois. Le Code QR sera dans la prochaine édition du cahier de l’élève 2022-23.</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685850" y="76211"/>
            <a:ext cx="1266624" cy="542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rive.google.com/a/csrdn.qc.ca/file/d/1vOETUXvMQwk_WLxicelqx6rLawG4NOVl/view?usp=sharing" TargetMode="External"/><Relationship Id="rId4" Type="http://schemas.openxmlformats.org/officeDocument/2006/relationships/hyperlink" Target="https://docs.google.com/document/d/1eZ49olpP1iwgpcR7sF_7Bw8ZO6nf5_B2VkYOiWY7Q7Q/edit?usp=sharing" TargetMode="External"/><Relationship Id="rId5" Type="http://schemas.openxmlformats.org/officeDocument/2006/relationships/hyperlink" Target="https://drive.google.com/file/d/10RGFqYbTMxz8yfzz8yqvM8zBhCCmbmMM/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rive.google.com/a/csrdn.qc.ca/file/d/1sK7H-8yN8qWEeNPmfSEV-YGyW9AyTkWP/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rive.google.com/a/csrdn.qc.ca/file/d/1r2Urv5inXKZMKpKMgv0RPoGpqdfY3AiO/view?usp=sharing"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rive.google.com/a/csrdn.qc.ca/file/d/1qwivZ3h_jdDU_VFQF8qsWoWM6JLfqV6-/view?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rive.google.com/file/d/1q6lw1x8AxZVxPt5zFfKxITPUEMLBK7w4/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file/d/1wSsij39aWbRwmBOEWJK9Cy8IpFiLRRgd/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file/d/10E0coKAyocWSEuIsD8jVrM3JqBFDwPKb/view?usp=sharing" TargetMode="External"/><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hyperlink" Target="https://drive.google.com/file/d/12sCp-A0-K4uhRdfjPu5I6DYy7yhakyBz/view?usp=sharing" TargetMode="External"/><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509800" y="887775"/>
            <a:ext cx="3634200" cy="22902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None/>
            </a:pPr>
            <a:r>
              <a:rPr lang="fr" sz="2600">
                <a:solidFill>
                  <a:schemeClr val="dk1"/>
                </a:solidFill>
                <a:latin typeface="Arial"/>
                <a:ea typeface="Arial"/>
                <a:cs typeface="Arial"/>
                <a:sym typeface="Arial"/>
              </a:rPr>
              <a:t>Leçon 6.6</a:t>
            </a:r>
            <a:endParaRPr sz="26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Arial"/>
              <a:buNone/>
            </a:pPr>
            <a:r>
              <a:rPr lang="fr" sz="2600">
                <a:solidFill>
                  <a:schemeClr val="dk1"/>
                </a:solidFill>
                <a:latin typeface="Arial"/>
                <a:ea typeface="Arial"/>
                <a:cs typeface="Arial"/>
                <a:sym typeface="Arial"/>
              </a:rPr>
              <a:t>Cartes routières électroniques</a:t>
            </a:r>
            <a:endParaRPr sz="4800"/>
          </a:p>
        </p:txBody>
      </p:sp>
      <p:pic>
        <p:nvPicPr>
          <p:cNvPr id="78" name="Google Shape;78;p10"/>
          <p:cNvPicPr preferRelativeResize="0"/>
          <p:nvPr/>
        </p:nvPicPr>
        <p:blipFill rotWithShape="1">
          <a:blip r:embed="rId3">
            <a:alphaModFix/>
          </a:blip>
          <a:srcRect b="0" l="0" r="0" t="0"/>
          <a:stretch/>
        </p:blipFill>
        <p:spPr>
          <a:xfrm>
            <a:off x="4571999" y="1370163"/>
            <a:ext cx="1334193" cy="12015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387900" y="454075"/>
            <a:ext cx="8520600" cy="572700"/>
          </a:xfrm>
          <a:prstGeom prst="rect">
            <a:avLst/>
          </a:prstGeom>
        </p:spPr>
        <p:txBody>
          <a:bodyPr anchorCtr="0" anchor="t" bIns="91425" lIns="91425" spcFirstLastPara="1" rIns="91425" wrap="square" tIns="91425">
            <a:noAutofit/>
          </a:bodyPr>
          <a:lstStyle/>
          <a:p>
            <a:pPr indent="-342900" lvl="0" marL="457200" marR="0" rtl="0" algn="ctr">
              <a:spcBef>
                <a:spcPts val="0"/>
              </a:spcBef>
              <a:spcAft>
                <a:spcPts val="0"/>
              </a:spcAft>
              <a:buSzPts val="1800"/>
              <a:buAutoNum type="arabicPeriod" startAt="5"/>
            </a:pPr>
            <a:r>
              <a:rPr b="1" lang="fr" sz="1800"/>
              <a:t>Déterminer des endroits appropriés pour des arrêts obligatoires (heures de service, arrimage, etc.) durant un trajet</a:t>
            </a:r>
            <a:endParaRPr sz="1800"/>
          </a:p>
        </p:txBody>
      </p:sp>
      <p:sp>
        <p:nvSpPr>
          <p:cNvPr id="172" name="Google Shape;172;p19"/>
          <p:cNvSpPr txBox="1"/>
          <p:nvPr/>
        </p:nvSpPr>
        <p:spPr>
          <a:xfrm>
            <a:off x="2688450" y="1136100"/>
            <a:ext cx="4071900" cy="369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Vidéo 9 Méthode de travail pour planifier des arrêts</a:t>
            </a:r>
            <a:endParaRPr>
              <a:solidFill>
                <a:srgbClr val="1155CC"/>
              </a:solidFill>
            </a:endParaRPr>
          </a:p>
        </p:txBody>
      </p:sp>
      <p:sp>
        <p:nvSpPr>
          <p:cNvPr id="173" name="Google Shape;173;p19"/>
          <p:cNvSpPr txBox="1"/>
          <p:nvPr/>
        </p:nvSpPr>
        <p:spPr>
          <a:xfrm>
            <a:off x="1471650" y="2988425"/>
            <a:ext cx="620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t>Pour corriger les exercices, cliquez sur le lien et allez à l’élément 5 et 6.</a:t>
            </a:r>
            <a:endParaRPr/>
          </a:p>
        </p:txBody>
      </p:sp>
      <p:sp>
        <p:nvSpPr>
          <p:cNvPr id="174" name="Google Shape;174;p19"/>
          <p:cNvSpPr txBox="1"/>
          <p:nvPr/>
        </p:nvSpPr>
        <p:spPr>
          <a:xfrm>
            <a:off x="2763600" y="3352475"/>
            <a:ext cx="3921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300" u="sng">
                <a:solidFill>
                  <a:srgbClr val="1155CC"/>
                </a:solidFill>
                <a:hlinkClick r:id="rId4">
                  <a:extLst>
                    <a:ext uri="{A12FA001-AC4F-418D-AE19-62706E023703}">
                      <ahyp:hlinkClr val="tx"/>
                    </a:ext>
                  </a:extLst>
                </a:hlinkClick>
              </a:rPr>
              <a:t>Cahier de l’élève</a:t>
            </a:r>
            <a:r>
              <a:rPr lang="fr" sz="2300" u="sng">
                <a:solidFill>
                  <a:srgbClr val="1155CC"/>
                </a:solidFill>
              </a:rPr>
              <a:t> Correcteur</a:t>
            </a:r>
            <a:endParaRPr sz="2500"/>
          </a:p>
        </p:txBody>
      </p:sp>
      <p:sp>
        <p:nvSpPr>
          <p:cNvPr id="175" name="Google Shape;175;p19"/>
          <p:cNvSpPr txBox="1"/>
          <p:nvPr>
            <p:ph type="title"/>
          </p:nvPr>
        </p:nvSpPr>
        <p:spPr>
          <a:xfrm>
            <a:off x="311700" y="1505400"/>
            <a:ext cx="8520600" cy="1004400"/>
          </a:xfrm>
          <a:prstGeom prst="rect">
            <a:avLst/>
          </a:prstGeom>
        </p:spPr>
        <p:txBody>
          <a:bodyPr anchorCtr="0" anchor="t" bIns="91425" lIns="91425" spcFirstLastPara="1" rIns="91425" wrap="square" tIns="91425">
            <a:noAutofit/>
          </a:bodyPr>
          <a:lstStyle/>
          <a:p>
            <a:pPr indent="-342900" lvl="0" marL="457200" marR="0" rtl="0" algn="ctr">
              <a:spcBef>
                <a:spcPts val="0"/>
              </a:spcBef>
              <a:spcAft>
                <a:spcPts val="0"/>
              </a:spcAft>
              <a:buSzPts val="1800"/>
              <a:buAutoNum type="arabicPeriod" startAt="6"/>
            </a:pPr>
            <a:r>
              <a:rPr b="1" lang="fr" sz="1800"/>
              <a:t>Reconnaître des problèmes potentiels (circulation, accidents, etc.) prévisibles pour effectuer les trajets et en tenir compte dans le choix du trajet optimal.</a:t>
            </a:r>
            <a:endParaRPr sz="1800"/>
          </a:p>
        </p:txBody>
      </p:sp>
      <p:sp>
        <p:nvSpPr>
          <p:cNvPr id="176" name="Google Shape;176;p19"/>
          <p:cNvSpPr txBox="1"/>
          <p:nvPr/>
        </p:nvSpPr>
        <p:spPr>
          <a:xfrm>
            <a:off x="2763600" y="2463300"/>
            <a:ext cx="3921600" cy="369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lang="fr" sz="1200" u="sng">
                <a:solidFill>
                  <a:srgbClr val="1155CC"/>
                </a:solidFill>
                <a:hlinkClick r:id="rId5">
                  <a:extLst>
                    <a:ext uri="{A12FA001-AC4F-418D-AE19-62706E023703}">
                      <ahyp:hlinkClr val="tx"/>
                    </a:ext>
                  </a:extLst>
                </a:hlinkClick>
              </a:rPr>
              <a:t>Vidéo 10 Reconnaître des problèmes potentiels</a:t>
            </a:r>
            <a:endParaRPr>
              <a:solidFill>
                <a:srgbClr val="1155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1"/>
          <p:cNvPicPr preferRelativeResize="0"/>
          <p:nvPr/>
        </p:nvPicPr>
        <p:blipFill>
          <a:blip r:embed="rId3">
            <a:alphaModFix/>
          </a:blip>
          <a:stretch>
            <a:fillRect/>
          </a:stretch>
        </p:blipFill>
        <p:spPr>
          <a:xfrm>
            <a:off x="5905500" y="2133600"/>
            <a:ext cx="876300" cy="876300"/>
          </a:xfrm>
          <a:prstGeom prst="rect">
            <a:avLst/>
          </a:prstGeom>
          <a:noFill/>
          <a:ln>
            <a:noFill/>
          </a:ln>
        </p:spPr>
      </p:pic>
      <p:pic>
        <p:nvPicPr>
          <p:cNvPr id="84" name="Google Shape;84;p11"/>
          <p:cNvPicPr preferRelativeResize="0"/>
          <p:nvPr/>
        </p:nvPicPr>
        <p:blipFill>
          <a:blip r:embed="rId3">
            <a:alphaModFix/>
          </a:blip>
          <a:stretch>
            <a:fillRect/>
          </a:stretch>
        </p:blipFill>
        <p:spPr>
          <a:xfrm>
            <a:off x="3343275" y="752475"/>
            <a:ext cx="771525" cy="771525"/>
          </a:xfrm>
          <a:prstGeom prst="rect">
            <a:avLst/>
          </a:prstGeom>
          <a:noFill/>
          <a:ln>
            <a:noFill/>
          </a:ln>
        </p:spPr>
      </p:pic>
      <p:pic>
        <p:nvPicPr>
          <p:cNvPr id="85" name="Google Shape;85;p11"/>
          <p:cNvPicPr preferRelativeResize="0"/>
          <p:nvPr/>
        </p:nvPicPr>
        <p:blipFill>
          <a:blip r:embed="rId4">
            <a:alphaModFix/>
          </a:blip>
          <a:stretch>
            <a:fillRect/>
          </a:stretch>
        </p:blipFill>
        <p:spPr>
          <a:xfrm>
            <a:off x="5229225" y="762000"/>
            <a:ext cx="638175" cy="800100"/>
          </a:xfrm>
          <a:prstGeom prst="rect">
            <a:avLst/>
          </a:prstGeom>
          <a:noFill/>
          <a:ln>
            <a:noFill/>
          </a:ln>
        </p:spPr>
      </p:pic>
      <p:sp>
        <p:nvSpPr>
          <p:cNvPr id="86" name="Google Shape;86;p11"/>
          <p:cNvSpPr txBox="1"/>
          <p:nvPr/>
        </p:nvSpPr>
        <p:spPr>
          <a:xfrm>
            <a:off x="2133300" y="270000"/>
            <a:ext cx="4953300" cy="492000"/>
          </a:xfrm>
          <a:prstGeom prst="rect">
            <a:avLst/>
          </a:prstGeom>
          <a:noFill/>
          <a:ln>
            <a:noFill/>
          </a:ln>
        </p:spPr>
        <p:txBody>
          <a:bodyPr anchorCtr="0" anchor="t" bIns="91425" lIns="91425" spcFirstLastPara="1" rIns="91425" wrap="square" tIns="91425">
            <a:noAutofit/>
          </a:bodyPr>
          <a:lstStyle/>
          <a:p>
            <a:pPr indent="0" lvl="0" marL="457200" rtl="0" algn="just">
              <a:lnSpc>
                <a:spcPct val="100000"/>
              </a:lnSpc>
              <a:spcBef>
                <a:spcPts val="0"/>
              </a:spcBef>
              <a:spcAft>
                <a:spcPts val="0"/>
              </a:spcAft>
              <a:buNone/>
            </a:pPr>
            <a:r>
              <a:rPr lang="fr" sz="1100">
                <a:solidFill>
                  <a:schemeClr val="dk1"/>
                </a:solidFill>
              </a:rPr>
              <a:t>Utilisation avec connexion internet constante (quelques exemples)</a:t>
            </a:r>
            <a:endParaRPr/>
          </a:p>
        </p:txBody>
      </p:sp>
      <p:sp>
        <p:nvSpPr>
          <p:cNvPr id="87" name="Google Shape;87;p11"/>
          <p:cNvSpPr txBox="1"/>
          <p:nvPr/>
        </p:nvSpPr>
        <p:spPr>
          <a:xfrm>
            <a:off x="1814700" y="1600200"/>
            <a:ext cx="5514600" cy="4092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fr" sz="1100">
                <a:solidFill>
                  <a:schemeClr val="dk1"/>
                </a:solidFill>
              </a:rPr>
              <a:t>Utilisation avec cartes télécharger dans l’appareil (quelques exemples)</a:t>
            </a:r>
            <a:endParaRPr/>
          </a:p>
        </p:txBody>
      </p:sp>
      <p:pic>
        <p:nvPicPr>
          <p:cNvPr id="88" name="Google Shape;88;p11"/>
          <p:cNvPicPr preferRelativeResize="0"/>
          <p:nvPr/>
        </p:nvPicPr>
        <p:blipFill>
          <a:blip r:embed="rId5">
            <a:alphaModFix/>
          </a:blip>
          <a:stretch>
            <a:fillRect/>
          </a:stretch>
        </p:blipFill>
        <p:spPr>
          <a:xfrm>
            <a:off x="2667000" y="2143125"/>
            <a:ext cx="723900" cy="904875"/>
          </a:xfrm>
          <a:prstGeom prst="rect">
            <a:avLst/>
          </a:prstGeom>
          <a:noFill/>
          <a:ln>
            <a:noFill/>
          </a:ln>
        </p:spPr>
      </p:pic>
      <p:pic>
        <p:nvPicPr>
          <p:cNvPr id="89" name="Google Shape;89;p11"/>
          <p:cNvPicPr preferRelativeResize="0"/>
          <p:nvPr/>
        </p:nvPicPr>
        <p:blipFill>
          <a:blip r:embed="rId6">
            <a:alphaModFix/>
          </a:blip>
          <a:stretch>
            <a:fillRect/>
          </a:stretch>
        </p:blipFill>
        <p:spPr>
          <a:xfrm>
            <a:off x="4229100" y="2133600"/>
            <a:ext cx="723900" cy="904875"/>
          </a:xfrm>
          <a:prstGeom prst="rect">
            <a:avLst/>
          </a:prstGeom>
          <a:noFill/>
          <a:ln>
            <a:noFill/>
          </a:ln>
        </p:spPr>
      </p:pic>
      <p:sp>
        <p:nvSpPr>
          <p:cNvPr id="90" name="Google Shape;90;p11"/>
          <p:cNvSpPr txBox="1"/>
          <p:nvPr/>
        </p:nvSpPr>
        <p:spPr>
          <a:xfrm>
            <a:off x="2057400" y="3429000"/>
            <a:ext cx="5105400" cy="533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1100">
                <a:solidFill>
                  <a:schemeClr val="dk1"/>
                </a:solidFill>
              </a:rPr>
              <a:t>Pour les besoins, nous utiliserons Google map pour effectuer nos expériences.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2"/>
          <p:cNvSpPr txBox="1"/>
          <p:nvPr>
            <p:ph type="title"/>
          </p:nvPr>
        </p:nvSpPr>
        <p:spPr>
          <a:xfrm>
            <a:off x="914400" y="228600"/>
            <a:ext cx="7315200" cy="572700"/>
          </a:xfrm>
          <a:prstGeom prst="rect">
            <a:avLst/>
          </a:prstGeom>
        </p:spPr>
        <p:txBody>
          <a:bodyPr anchorCtr="0" anchor="t" bIns="91425" lIns="91425" spcFirstLastPara="1" rIns="91425" wrap="square" tIns="91425">
            <a:noAutofit/>
          </a:bodyPr>
          <a:lstStyle/>
          <a:p>
            <a:pPr indent="-342900" lvl="0" marL="457200" rtl="0" algn="ctr">
              <a:lnSpc>
                <a:spcPct val="115000"/>
              </a:lnSpc>
              <a:spcBef>
                <a:spcPts val="0"/>
              </a:spcBef>
              <a:spcAft>
                <a:spcPts val="0"/>
              </a:spcAft>
              <a:buSzPts val="1800"/>
              <a:buAutoNum type="arabicPeriod"/>
            </a:pPr>
            <a:r>
              <a:rPr b="1" lang="fr" sz="1800">
                <a:solidFill>
                  <a:srgbClr val="000000"/>
                </a:solidFill>
              </a:rPr>
              <a:t>Localiser des lieux, des adresses et ajouter des arrêts avec l’outil électronique</a:t>
            </a:r>
            <a:endParaRPr b="1" sz="1800">
              <a:solidFill>
                <a:srgbClr val="000000"/>
              </a:solidFill>
            </a:endParaRPr>
          </a:p>
          <a:p>
            <a:pPr indent="0" lvl="0" marL="269999" marR="0" rtl="0" algn="l">
              <a:spcBef>
                <a:spcPts val="0"/>
              </a:spcBef>
              <a:spcAft>
                <a:spcPts val="0"/>
              </a:spcAft>
              <a:buNone/>
            </a:pPr>
            <a:r>
              <a:t/>
            </a:r>
            <a:endParaRPr sz="3200"/>
          </a:p>
        </p:txBody>
      </p:sp>
      <p:sp>
        <p:nvSpPr>
          <p:cNvPr id="96" name="Google Shape;96;p12"/>
          <p:cNvSpPr txBox="1"/>
          <p:nvPr>
            <p:ph idx="1" type="body"/>
          </p:nvPr>
        </p:nvSpPr>
        <p:spPr>
          <a:xfrm>
            <a:off x="4086269" y="1828800"/>
            <a:ext cx="4946100" cy="1200600"/>
          </a:xfrm>
          <a:prstGeom prst="rect">
            <a:avLst/>
          </a:prstGeom>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rPr lang="fr" sz="1100">
                <a:solidFill>
                  <a:schemeClr val="dk1"/>
                </a:solidFill>
              </a:rPr>
              <a:t>Revenez ensuite à votre point de localisation après votre recherche.</a:t>
            </a:r>
            <a:endParaRPr sz="1100">
              <a:solidFill>
                <a:schemeClr val="dk1"/>
              </a:solidFill>
            </a:endParaRPr>
          </a:p>
          <a:p>
            <a:pPr indent="0" lvl="0" marL="0" marR="0" rtl="0" algn="l">
              <a:lnSpc>
                <a:spcPct val="100000"/>
              </a:lnSpc>
              <a:spcBef>
                <a:spcPts val="0"/>
              </a:spcBef>
              <a:spcAft>
                <a:spcPts val="0"/>
              </a:spcAft>
              <a:buNone/>
            </a:pPr>
            <a:r>
              <a:t/>
            </a:r>
            <a:endParaRPr sz="1100">
              <a:solidFill>
                <a:schemeClr val="dk1"/>
              </a:solidFill>
            </a:endParaRPr>
          </a:p>
          <a:p>
            <a:pPr indent="0" lvl="0" marL="457200" marR="0" rtl="0" algn="l">
              <a:lnSpc>
                <a:spcPct val="100000"/>
              </a:lnSpc>
              <a:spcBef>
                <a:spcPts val="0"/>
              </a:spcBef>
              <a:spcAft>
                <a:spcPts val="0"/>
              </a:spcAft>
              <a:buNone/>
            </a:pPr>
            <a:r>
              <a:rPr lang="fr" sz="1100">
                <a:solidFill>
                  <a:schemeClr val="dk1"/>
                </a:solidFill>
              </a:rPr>
              <a:t>Effacez votre recherche précédente et faites une recherche par le nom de l’entreprise suivante: Matritech inc.</a:t>
            </a:r>
            <a:endParaRPr sz="1100">
              <a:solidFill>
                <a:schemeClr val="dk1"/>
              </a:solidFill>
            </a:endParaRPr>
          </a:p>
          <a:p>
            <a:pPr indent="0" lvl="0" marL="0" marR="0" rtl="0" algn="l">
              <a:lnSpc>
                <a:spcPct val="100000"/>
              </a:lnSpc>
              <a:spcBef>
                <a:spcPts val="0"/>
              </a:spcBef>
              <a:spcAft>
                <a:spcPts val="0"/>
              </a:spcAft>
              <a:buNone/>
            </a:pPr>
            <a:r>
              <a:t/>
            </a:r>
            <a:endParaRPr sz="1100">
              <a:solidFill>
                <a:schemeClr val="dk1"/>
              </a:solidFill>
            </a:endParaRPr>
          </a:p>
          <a:p>
            <a:pPr indent="0" lvl="0" marL="0" marR="0" rtl="0" algn="l">
              <a:lnSpc>
                <a:spcPct val="100000"/>
              </a:lnSpc>
              <a:spcBef>
                <a:spcPts val="0"/>
              </a:spcBef>
              <a:spcAft>
                <a:spcPts val="0"/>
              </a:spcAft>
              <a:buNone/>
            </a:pPr>
            <a:r>
              <a:rPr lang="fr" sz="1100">
                <a:solidFill>
                  <a:schemeClr val="dk1"/>
                </a:solidFill>
              </a:rPr>
              <a:t>	B. Quelle est son adresse?</a:t>
            </a:r>
            <a:endParaRPr sz="1100">
              <a:solidFill>
                <a:schemeClr val="dk1"/>
              </a:solidFill>
            </a:endParaRPr>
          </a:p>
          <a:p>
            <a:pPr indent="0" lvl="0" marL="0" marR="0" rtl="0" algn="l">
              <a:lnSpc>
                <a:spcPct val="100000"/>
              </a:lnSpc>
              <a:spcBef>
                <a:spcPts val="0"/>
              </a:spcBef>
              <a:spcAft>
                <a:spcPts val="0"/>
              </a:spcAft>
              <a:buNone/>
            </a:pPr>
            <a:r>
              <a:t/>
            </a:r>
            <a:endParaRPr sz="1100">
              <a:solidFill>
                <a:schemeClr val="dk1"/>
              </a:solidFill>
            </a:endParaRPr>
          </a:p>
          <a:p>
            <a:pPr indent="0" lvl="0" marL="0" marR="0" rtl="0" algn="l">
              <a:lnSpc>
                <a:spcPct val="100000"/>
              </a:lnSpc>
              <a:spcBef>
                <a:spcPts val="0"/>
              </a:spcBef>
              <a:spcAft>
                <a:spcPts val="0"/>
              </a:spcAft>
              <a:buNone/>
            </a:pPr>
            <a:r>
              <a:rPr lang="fr" sz="1100">
                <a:solidFill>
                  <a:schemeClr val="dk1"/>
                </a:solidFill>
              </a:rPr>
              <a:t>	</a:t>
            </a:r>
            <a:endParaRPr sz="1100">
              <a:solidFill>
                <a:srgbClr val="FF0000"/>
              </a:solidFill>
            </a:endParaRPr>
          </a:p>
          <a:p>
            <a:pPr indent="0" lvl="0" marL="0" rtl="0" algn="l">
              <a:spcBef>
                <a:spcPts val="0"/>
              </a:spcBef>
              <a:spcAft>
                <a:spcPts val="1600"/>
              </a:spcAft>
              <a:buNone/>
            </a:pPr>
            <a:r>
              <a:t/>
            </a:r>
            <a:endParaRPr/>
          </a:p>
        </p:txBody>
      </p:sp>
      <p:sp>
        <p:nvSpPr>
          <p:cNvPr id="97" name="Google Shape;97;p12"/>
          <p:cNvSpPr txBox="1"/>
          <p:nvPr/>
        </p:nvSpPr>
        <p:spPr>
          <a:xfrm>
            <a:off x="381000" y="1828800"/>
            <a:ext cx="4267200" cy="1478400"/>
          </a:xfrm>
          <a:prstGeom prst="rect">
            <a:avLst/>
          </a:prstGeom>
          <a:noFill/>
          <a:ln>
            <a:noFill/>
          </a:ln>
        </p:spPr>
        <p:txBody>
          <a:bodyPr anchorCtr="0" anchor="t" bIns="91425" lIns="91425" spcFirstLastPara="1" rIns="91425" wrap="square" tIns="91425">
            <a:noAutofit/>
          </a:bodyPr>
          <a:lstStyle/>
          <a:p>
            <a:pPr indent="0" lvl="0" marL="457200" marR="0" rtl="0" algn="l">
              <a:spcBef>
                <a:spcPts val="0"/>
              </a:spcBef>
              <a:spcAft>
                <a:spcPts val="0"/>
              </a:spcAft>
              <a:buNone/>
            </a:pPr>
            <a:r>
              <a:rPr lang="fr" sz="1100">
                <a:solidFill>
                  <a:schemeClr val="dk1"/>
                </a:solidFill>
              </a:rPr>
              <a:t>Faites la recherche de l’adresse suivante:</a:t>
            </a:r>
            <a:endParaRPr sz="1100">
              <a:solidFill>
                <a:schemeClr val="dk1"/>
              </a:solidFill>
            </a:endParaRPr>
          </a:p>
          <a:p>
            <a:pPr indent="0" lvl="0" marL="0" marR="0" rtl="0" algn="l">
              <a:spcBef>
                <a:spcPts val="0"/>
              </a:spcBef>
              <a:spcAft>
                <a:spcPts val="0"/>
              </a:spcAft>
              <a:buNone/>
            </a:pPr>
            <a:r>
              <a:t/>
            </a:r>
            <a:endParaRPr sz="1100">
              <a:solidFill>
                <a:schemeClr val="dk1"/>
              </a:solidFill>
            </a:endParaRPr>
          </a:p>
          <a:p>
            <a:pPr indent="0" lvl="0" marL="0" marR="0" rtl="0" algn="l">
              <a:spcBef>
                <a:spcPts val="0"/>
              </a:spcBef>
              <a:spcAft>
                <a:spcPts val="0"/>
              </a:spcAft>
              <a:buNone/>
            </a:pPr>
            <a:r>
              <a:rPr lang="fr" sz="1100">
                <a:solidFill>
                  <a:schemeClr val="dk1"/>
                </a:solidFill>
              </a:rPr>
              <a:t>	3155 boulevard des Entreprises, Terrebonne, QC J6X 4J9</a:t>
            </a:r>
            <a:endParaRPr sz="1100">
              <a:solidFill>
                <a:schemeClr val="dk1"/>
              </a:solidFill>
            </a:endParaRPr>
          </a:p>
          <a:p>
            <a:pPr indent="0" lvl="0" marL="0" marR="0" rtl="0" algn="l">
              <a:spcBef>
                <a:spcPts val="0"/>
              </a:spcBef>
              <a:spcAft>
                <a:spcPts val="0"/>
              </a:spcAft>
              <a:buNone/>
            </a:pPr>
            <a:r>
              <a:t/>
            </a:r>
            <a:endParaRPr sz="1100">
              <a:solidFill>
                <a:schemeClr val="dk1"/>
              </a:solidFill>
            </a:endParaRPr>
          </a:p>
          <a:p>
            <a:pPr indent="0" lvl="0" marL="0" marR="0" rtl="0" algn="l">
              <a:spcBef>
                <a:spcPts val="0"/>
              </a:spcBef>
              <a:spcAft>
                <a:spcPts val="0"/>
              </a:spcAft>
              <a:buNone/>
            </a:pPr>
            <a:r>
              <a:rPr lang="fr" sz="1100">
                <a:solidFill>
                  <a:schemeClr val="dk1"/>
                </a:solidFill>
              </a:rPr>
              <a:t>	A. </a:t>
            </a:r>
            <a:r>
              <a:rPr lang="fr" sz="1100">
                <a:solidFill>
                  <a:schemeClr val="dk1"/>
                </a:solidFill>
              </a:rPr>
              <a:t>Quel est le nom de l’entreprise à cette adresse?</a:t>
            </a:r>
            <a:endParaRPr sz="1100">
              <a:solidFill>
                <a:schemeClr val="dk1"/>
              </a:solidFill>
            </a:endParaRPr>
          </a:p>
          <a:p>
            <a:pPr indent="0" lvl="0" marL="0" marR="0" rtl="0" algn="l">
              <a:spcBef>
                <a:spcPts val="0"/>
              </a:spcBef>
              <a:spcAft>
                <a:spcPts val="0"/>
              </a:spcAft>
              <a:buNone/>
            </a:pPr>
            <a:r>
              <a:t/>
            </a:r>
            <a:endParaRPr sz="1100">
              <a:solidFill>
                <a:schemeClr val="dk1"/>
              </a:solidFill>
            </a:endParaRPr>
          </a:p>
          <a:p>
            <a:pPr indent="0" lvl="0" marL="0" marR="0" rtl="0" algn="l">
              <a:spcBef>
                <a:spcPts val="0"/>
              </a:spcBef>
              <a:spcAft>
                <a:spcPts val="0"/>
              </a:spcAft>
              <a:buNone/>
            </a:pPr>
            <a:r>
              <a:rPr lang="fr" sz="1100">
                <a:solidFill>
                  <a:schemeClr val="dk1"/>
                </a:solidFill>
              </a:rPr>
              <a:t>	</a:t>
            </a:r>
            <a:endParaRPr sz="1100">
              <a:solidFill>
                <a:srgbClr val="FF0000"/>
              </a:solidFill>
            </a:endParaRPr>
          </a:p>
        </p:txBody>
      </p:sp>
      <p:sp>
        <p:nvSpPr>
          <p:cNvPr id="98" name="Google Shape;98;p12"/>
          <p:cNvSpPr txBox="1"/>
          <p:nvPr>
            <p:ph idx="1" type="body"/>
          </p:nvPr>
        </p:nvSpPr>
        <p:spPr>
          <a:xfrm>
            <a:off x="3188700" y="1219200"/>
            <a:ext cx="2766600" cy="4476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fr" sz="1200" u="sng">
                <a:solidFill>
                  <a:srgbClr val="1155CC"/>
                </a:solidFill>
              </a:rPr>
              <a:t>Vi</a:t>
            </a:r>
            <a:r>
              <a:rPr lang="fr" sz="1200" u="sng">
                <a:solidFill>
                  <a:srgbClr val="1155CC"/>
                </a:solidFill>
                <a:hlinkClick r:id="rId3">
                  <a:extLst>
                    <a:ext uri="{A12FA001-AC4F-418D-AE19-62706E023703}">
                      <ahyp:hlinkClr val="tx"/>
                    </a:ext>
                  </a:extLst>
                </a:hlinkClick>
              </a:rPr>
              <a:t>déo 1-2 Recherche par adresse.</a:t>
            </a:r>
            <a:endParaRPr/>
          </a:p>
        </p:txBody>
      </p:sp>
      <p:sp>
        <p:nvSpPr>
          <p:cNvPr id="99" name="Google Shape;99;p12"/>
          <p:cNvSpPr txBox="1"/>
          <p:nvPr/>
        </p:nvSpPr>
        <p:spPr>
          <a:xfrm>
            <a:off x="871475" y="2953200"/>
            <a:ext cx="1419000" cy="3540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00"/>
              <a:buFont typeface="Arial"/>
              <a:buNone/>
            </a:pPr>
            <a:r>
              <a:rPr lang="fr" sz="1100">
                <a:solidFill>
                  <a:srgbClr val="FF0000"/>
                </a:solidFill>
              </a:rPr>
              <a:t>Rinox Inc Group</a:t>
            </a:r>
            <a:endParaRPr/>
          </a:p>
        </p:txBody>
      </p:sp>
      <p:sp>
        <p:nvSpPr>
          <p:cNvPr id="100" name="Google Shape;100;p12"/>
          <p:cNvSpPr txBox="1"/>
          <p:nvPr/>
        </p:nvSpPr>
        <p:spPr>
          <a:xfrm>
            <a:off x="4554825" y="3029400"/>
            <a:ext cx="2977200" cy="3540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00"/>
              <a:buFont typeface="Arial"/>
              <a:buNone/>
            </a:pPr>
            <a:r>
              <a:rPr lang="fr" sz="1100">
                <a:solidFill>
                  <a:srgbClr val="FF0000"/>
                </a:solidFill>
              </a:rPr>
              <a:t>850 Rocheleau, Drummondville, Qc J2C 6Y5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ph type="title"/>
          </p:nvPr>
        </p:nvSpPr>
        <p:spPr>
          <a:xfrm>
            <a:off x="311700" y="265500"/>
            <a:ext cx="8520600" cy="7311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SzPts val="1800"/>
              <a:buAutoNum type="arabicPeriod" startAt="2"/>
            </a:pPr>
            <a:r>
              <a:rPr b="1" lang="fr" sz="1800"/>
              <a:t>Interpréter les symboles et les données dans la carte routière électronique</a:t>
            </a:r>
            <a:endParaRPr b="1" sz="1800"/>
          </a:p>
        </p:txBody>
      </p:sp>
      <p:sp>
        <p:nvSpPr>
          <p:cNvPr id="106" name="Google Shape;106;p13"/>
          <p:cNvSpPr txBox="1"/>
          <p:nvPr>
            <p:ph idx="1" type="body"/>
          </p:nvPr>
        </p:nvSpPr>
        <p:spPr>
          <a:xfrm>
            <a:off x="3538050" y="919200"/>
            <a:ext cx="2372700" cy="3714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Vidéo 4 Repérer des Zones.</a:t>
            </a:r>
            <a:endParaRPr/>
          </a:p>
        </p:txBody>
      </p:sp>
      <p:pic>
        <p:nvPicPr>
          <p:cNvPr id="107" name="Google Shape;107;p13"/>
          <p:cNvPicPr preferRelativeResize="0"/>
          <p:nvPr/>
        </p:nvPicPr>
        <p:blipFill>
          <a:blip r:embed="rId4">
            <a:alphaModFix/>
          </a:blip>
          <a:stretch>
            <a:fillRect/>
          </a:stretch>
        </p:blipFill>
        <p:spPr>
          <a:xfrm>
            <a:off x="304800" y="5575375"/>
            <a:ext cx="673025" cy="673025"/>
          </a:xfrm>
          <a:prstGeom prst="rect">
            <a:avLst/>
          </a:prstGeom>
          <a:noFill/>
          <a:ln>
            <a:noFill/>
          </a:ln>
        </p:spPr>
      </p:pic>
      <p:sp>
        <p:nvSpPr>
          <p:cNvPr id="108" name="Google Shape;108;p13"/>
          <p:cNvSpPr txBox="1"/>
          <p:nvPr/>
        </p:nvSpPr>
        <p:spPr>
          <a:xfrm>
            <a:off x="1143000" y="2362200"/>
            <a:ext cx="3000000" cy="11499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t/>
            </a:r>
            <a:endParaRPr sz="1100">
              <a:solidFill>
                <a:srgbClr val="FF0000"/>
              </a:solidFill>
            </a:endParaRPr>
          </a:p>
          <a:p>
            <a:pPr indent="-269999" lvl="0" marL="269999" marR="0" rtl="0" algn="just">
              <a:spcBef>
                <a:spcPts val="0"/>
              </a:spcBef>
              <a:spcAft>
                <a:spcPts val="0"/>
              </a:spcAft>
              <a:buNone/>
            </a:pPr>
            <a:r>
              <a:t/>
            </a:r>
            <a:endParaRPr sz="1100">
              <a:solidFill>
                <a:schemeClr val="dk1"/>
              </a:solidFill>
            </a:endParaRPr>
          </a:p>
          <a:p>
            <a:pPr indent="-298450" lvl="0" marL="457200" marR="0" rtl="0" algn="just">
              <a:spcBef>
                <a:spcPts val="0"/>
              </a:spcBef>
              <a:spcAft>
                <a:spcPts val="0"/>
              </a:spcAft>
              <a:buClr>
                <a:schemeClr val="dk1"/>
              </a:buClr>
              <a:buSzPts val="1100"/>
              <a:buAutoNum type="alphaUcPeriod" startAt="2"/>
            </a:pPr>
            <a:r>
              <a:rPr lang="fr" sz="1100">
                <a:solidFill>
                  <a:schemeClr val="dk1"/>
                </a:solidFill>
              </a:rPr>
              <a:t>Visualiser la rue Berlinguet venant de la route 157 à Trois-Rivières (QC) qui vous mène chez Unibeton  Du Cap. Cette rue passe-t-elle par un secteur résidentiel?</a:t>
            </a:r>
            <a:endParaRPr sz="1100">
              <a:solidFill>
                <a:schemeClr val="dk1"/>
              </a:solidFill>
            </a:endParaRPr>
          </a:p>
          <a:p>
            <a:pPr indent="0" lvl="0" marL="0" marR="0" rtl="0" algn="just">
              <a:spcBef>
                <a:spcPts val="0"/>
              </a:spcBef>
              <a:spcAft>
                <a:spcPts val="0"/>
              </a:spcAft>
              <a:buNone/>
            </a:pPr>
            <a:r>
              <a:t/>
            </a:r>
            <a:endParaRPr sz="1100">
              <a:solidFill>
                <a:schemeClr val="dk1"/>
              </a:solidFill>
            </a:endParaRPr>
          </a:p>
          <a:p>
            <a:pPr indent="0" lvl="0" marL="0" marR="0" rtl="0" algn="just">
              <a:spcBef>
                <a:spcPts val="0"/>
              </a:spcBef>
              <a:spcAft>
                <a:spcPts val="0"/>
              </a:spcAft>
              <a:buNone/>
            </a:pPr>
            <a:r>
              <a:t/>
            </a:r>
            <a:endParaRPr sz="1100">
              <a:solidFill>
                <a:srgbClr val="FF0000"/>
              </a:solidFill>
            </a:endParaRPr>
          </a:p>
          <a:p>
            <a:pPr indent="-179999" lvl="0" marL="179999" marR="0" rtl="0" algn="just">
              <a:spcBef>
                <a:spcPts val="0"/>
              </a:spcBef>
              <a:spcAft>
                <a:spcPts val="0"/>
              </a:spcAft>
              <a:buNone/>
            </a:pPr>
            <a:r>
              <a:t/>
            </a:r>
            <a:endParaRPr sz="1100">
              <a:solidFill>
                <a:schemeClr val="dk1"/>
              </a:solidFill>
            </a:endParaRPr>
          </a:p>
          <a:p>
            <a:pPr indent="-179999" lvl="0" marL="179999" marR="0" rtl="0" algn="l">
              <a:spcBef>
                <a:spcPts val="0"/>
              </a:spcBef>
              <a:spcAft>
                <a:spcPts val="0"/>
              </a:spcAft>
              <a:buNone/>
            </a:pPr>
            <a:r>
              <a:t/>
            </a:r>
            <a:endParaRPr sz="1100">
              <a:solidFill>
                <a:srgbClr val="FF0000"/>
              </a:solidFill>
            </a:endParaRPr>
          </a:p>
        </p:txBody>
      </p:sp>
      <p:sp>
        <p:nvSpPr>
          <p:cNvPr id="109" name="Google Shape;109;p13"/>
          <p:cNvSpPr txBox="1"/>
          <p:nvPr/>
        </p:nvSpPr>
        <p:spPr>
          <a:xfrm>
            <a:off x="2819400" y="1371600"/>
            <a:ext cx="3628200" cy="849600"/>
          </a:xfrm>
          <a:prstGeom prst="rect">
            <a:avLst/>
          </a:prstGeom>
          <a:noFill/>
          <a:ln>
            <a:noFill/>
          </a:ln>
        </p:spPr>
        <p:txBody>
          <a:bodyPr anchorCtr="0" anchor="t" bIns="91425" lIns="91425" spcFirstLastPara="1" rIns="91425" wrap="square" tIns="91425">
            <a:noAutofit/>
          </a:bodyPr>
          <a:lstStyle/>
          <a:p>
            <a:pPr indent="-298450" lvl="0" marL="457200" marR="0" rtl="0" algn="just">
              <a:spcBef>
                <a:spcPts val="0"/>
              </a:spcBef>
              <a:spcAft>
                <a:spcPts val="0"/>
              </a:spcAft>
              <a:buClr>
                <a:schemeClr val="dk1"/>
              </a:buClr>
              <a:buSzPts val="1100"/>
              <a:buAutoNum type="alphaUcPeriod"/>
            </a:pPr>
            <a:r>
              <a:rPr lang="fr" sz="1100">
                <a:solidFill>
                  <a:schemeClr val="dk1"/>
                </a:solidFill>
              </a:rPr>
              <a:t>À l’aide de la carte satellite, au coin des rues Letendre et Bergeron à Drummondville (QC), est-ce que vous vous situez dans un secteur résidentiel ou industriel?</a:t>
            </a:r>
            <a:endParaRPr sz="1100">
              <a:solidFill>
                <a:schemeClr val="dk1"/>
              </a:solidFill>
            </a:endParaRPr>
          </a:p>
          <a:p>
            <a:pPr indent="0" lvl="0" marL="0" marR="0" rtl="0" algn="just">
              <a:spcBef>
                <a:spcPts val="0"/>
              </a:spcBef>
              <a:spcAft>
                <a:spcPts val="0"/>
              </a:spcAft>
              <a:buNone/>
            </a:pPr>
            <a:r>
              <a:t/>
            </a:r>
            <a:endParaRPr sz="1100">
              <a:solidFill>
                <a:schemeClr val="dk1"/>
              </a:solidFill>
            </a:endParaRPr>
          </a:p>
          <a:p>
            <a:pPr indent="0" lvl="0" marL="0" marR="0" rtl="0" algn="just">
              <a:spcBef>
                <a:spcPts val="0"/>
              </a:spcBef>
              <a:spcAft>
                <a:spcPts val="0"/>
              </a:spcAft>
              <a:buNone/>
            </a:pPr>
            <a:r>
              <a:rPr lang="fr" sz="1100">
                <a:solidFill>
                  <a:schemeClr val="dk1"/>
                </a:solidFill>
              </a:rPr>
              <a:t> </a:t>
            </a:r>
            <a:endParaRPr/>
          </a:p>
        </p:txBody>
      </p:sp>
      <p:sp>
        <p:nvSpPr>
          <p:cNvPr id="110" name="Google Shape;110;p13"/>
          <p:cNvSpPr txBox="1"/>
          <p:nvPr/>
        </p:nvSpPr>
        <p:spPr>
          <a:xfrm>
            <a:off x="4876800" y="2708051"/>
            <a:ext cx="3000000" cy="672900"/>
          </a:xfrm>
          <a:prstGeom prst="rect">
            <a:avLst/>
          </a:prstGeom>
          <a:noFill/>
          <a:ln>
            <a:noFill/>
          </a:ln>
        </p:spPr>
        <p:txBody>
          <a:bodyPr anchorCtr="0" anchor="t" bIns="91425" lIns="91425" spcFirstLastPara="1" rIns="91425" wrap="square" tIns="91425">
            <a:noAutofit/>
          </a:bodyPr>
          <a:lstStyle/>
          <a:p>
            <a:pPr indent="-298450" lvl="0" marL="457200" marR="0" rtl="0" algn="l">
              <a:spcBef>
                <a:spcPts val="0"/>
              </a:spcBef>
              <a:spcAft>
                <a:spcPts val="0"/>
              </a:spcAft>
              <a:buClr>
                <a:schemeClr val="dk1"/>
              </a:buClr>
              <a:buSzPts val="1100"/>
              <a:buAutoNum type="alphaUcPeriod" startAt="3"/>
            </a:pPr>
            <a:r>
              <a:rPr lang="fr" sz="1100">
                <a:solidFill>
                  <a:schemeClr val="dk1"/>
                </a:solidFill>
              </a:rPr>
              <a:t>La route 198 entre L’Anse-Pleureuse et</a:t>
            </a:r>
            <a:r>
              <a:rPr lang="fr" sz="1100">
                <a:solidFill>
                  <a:schemeClr val="dk1"/>
                </a:solidFill>
              </a:rPr>
              <a:t> </a:t>
            </a:r>
            <a:r>
              <a:rPr lang="fr" sz="1100">
                <a:solidFill>
                  <a:schemeClr val="dk1"/>
                </a:solidFill>
              </a:rPr>
              <a:t>Gaspésie (QC), est-elle dans une zone montagneuse ou plane? </a:t>
            </a:r>
            <a:endParaRPr sz="1100">
              <a:solidFill>
                <a:schemeClr val="dk1"/>
              </a:solidFill>
            </a:endParaRPr>
          </a:p>
          <a:p>
            <a:pPr indent="-179999" lvl="0" marL="179999" marR="0" rtl="0" algn="l">
              <a:spcBef>
                <a:spcPts val="0"/>
              </a:spcBef>
              <a:spcAft>
                <a:spcPts val="0"/>
              </a:spcAft>
              <a:buNone/>
            </a:pPr>
            <a:r>
              <a:t/>
            </a:r>
            <a:endParaRPr sz="1100">
              <a:solidFill>
                <a:schemeClr val="dk1"/>
              </a:solidFill>
            </a:endParaRPr>
          </a:p>
          <a:p>
            <a:pPr indent="0" lvl="0" marL="0" marR="0" rtl="0" algn="l">
              <a:spcBef>
                <a:spcPts val="0"/>
              </a:spcBef>
              <a:spcAft>
                <a:spcPts val="0"/>
              </a:spcAft>
              <a:buNone/>
            </a:pPr>
            <a:r>
              <a:rPr lang="fr" sz="1100">
                <a:solidFill>
                  <a:srgbClr val="FF0000"/>
                </a:solidFill>
              </a:rPr>
              <a:t>     </a:t>
            </a:r>
            <a:endParaRPr/>
          </a:p>
        </p:txBody>
      </p:sp>
      <p:sp>
        <p:nvSpPr>
          <p:cNvPr id="111" name="Google Shape;111;p13"/>
          <p:cNvSpPr txBox="1"/>
          <p:nvPr/>
        </p:nvSpPr>
        <p:spPr>
          <a:xfrm>
            <a:off x="4016700" y="2221200"/>
            <a:ext cx="1110600" cy="3540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lang="fr" sz="1100">
                <a:solidFill>
                  <a:srgbClr val="FF0000"/>
                </a:solidFill>
              </a:rPr>
              <a:t>I</a:t>
            </a:r>
            <a:r>
              <a:rPr lang="fr" sz="1100">
                <a:solidFill>
                  <a:srgbClr val="FF0000"/>
                </a:solidFill>
              </a:rPr>
              <a:t>ndustriel</a:t>
            </a:r>
            <a:endParaRPr/>
          </a:p>
        </p:txBody>
      </p:sp>
      <p:sp>
        <p:nvSpPr>
          <p:cNvPr id="112" name="Google Shape;112;p13"/>
          <p:cNvSpPr txBox="1"/>
          <p:nvPr/>
        </p:nvSpPr>
        <p:spPr>
          <a:xfrm>
            <a:off x="1995000" y="3664500"/>
            <a:ext cx="1296000" cy="3540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lang="fr" sz="1100">
                <a:solidFill>
                  <a:srgbClr val="FF0000"/>
                </a:solidFill>
              </a:rPr>
              <a:t>Résidentiel</a:t>
            </a:r>
            <a:endParaRPr/>
          </a:p>
        </p:txBody>
      </p:sp>
      <p:sp>
        <p:nvSpPr>
          <p:cNvPr id="113" name="Google Shape;113;p13"/>
          <p:cNvSpPr txBox="1"/>
          <p:nvPr/>
        </p:nvSpPr>
        <p:spPr>
          <a:xfrm>
            <a:off x="5728800" y="3380951"/>
            <a:ext cx="1296000" cy="3540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lang="fr" sz="1100">
                <a:solidFill>
                  <a:srgbClr val="FF0000"/>
                </a:solidFill>
              </a:rPr>
              <a:t> Montagneuse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txBox="1"/>
          <p:nvPr>
            <p:ph idx="1" type="body"/>
          </p:nvPr>
        </p:nvSpPr>
        <p:spPr>
          <a:xfrm>
            <a:off x="3608700" y="996588"/>
            <a:ext cx="1926600" cy="3969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Vidéo 5 Mode street view.</a:t>
            </a:r>
            <a:endParaRPr/>
          </a:p>
        </p:txBody>
      </p:sp>
      <p:sp>
        <p:nvSpPr>
          <p:cNvPr id="119" name="Google Shape;119;p14"/>
          <p:cNvSpPr txBox="1"/>
          <p:nvPr/>
        </p:nvSpPr>
        <p:spPr>
          <a:xfrm>
            <a:off x="1281250" y="1685125"/>
            <a:ext cx="3000000" cy="1539300"/>
          </a:xfrm>
          <a:prstGeom prst="rect">
            <a:avLst/>
          </a:prstGeom>
          <a:noFill/>
          <a:ln>
            <a:noFill/>
          </a:ln>
        </p:spPr>
        <p:txBody>
          <a:bodyPr anchorCtr="0" anchor="t" bIns="91425" lIns="91425" spcFirstLastPara="1" rIns="91425" wrap="square" tIns="91425">
            <a:spAutoFit/>
          </a:bodyPr>
          <a:lstStyle/>
          <a:p>
            <a:pPr indent="-298450" lvl="0" marL="457200" marR="0" rtl="0" algn="just">
              <a:spcBef>
                <a:spcPts val="0"/>
              </a:spcBef>
              <a:spcAft>
                <a:spcPts val="0"/>
              </a:spcAft>
              <a:buClr>
                <a:schemeClr val="dk1"/>
              </a:buClr>
              <a:buSzPts val="1100"/>
              <a:buAutoNum type="alphaUcPeriod"/>
            </a:pPr>
            <a:r>
              <a:rPr lang="fr" sz="1100">
                <a:solidFill>
                  <a:schemeClr val="dk1"/>
                </a:solidFill>
              </a:rPr>
              <a:t>Vous êtes en direction sud sur le boulevard Pie-IX au coin de la rue Jean-Talon. Vous voulez tourner à gauche pour vous rendre chez le marchand Canadian Tire pour effectuer votre livraison. Pouvez-vous tourner à gauche à cet endroit? Si non, expliquez votre réponse?</a:t>
            </a:r>
            <a:endParaRPr/>
          </a:p>
        </p:txBody>
      </p:sp>
      <p:sp>
        <p:nvSpPr>
          <p:cNvPr id="120" name="Google Shape;120;p14"/>
          <p:cNvSpPr txBox="1"/>
          <p:nvPr/>
        </p:nvSpPr>
        <p:spPr>
          <a:xfrm>
            <a:off x="4702425" y="1706966"/>
            <a:ext cx="3000000" cy="1200600"/>
          </a:xfrm>
          <a:prstGeom prst="rect">
            <a:avLst/>
          </a:prstGeom>
          <a:noFill/>
          <a:ln>
            <a:noFill/>
          </a:ln>
        </p:spPr>
        <p:txBody>
          <a:bodyPr anchorCtr="0" anchor="t" bIns="91425" lIns="91425" spcFirstLastPara="1" rIns="91425" wrap="square" tIns="91425">
            <a:spAutoFit/>
          </a:bodyPr>
          <a:lstStyle/>
          <a:p>
            <a:pPr indent="-298450" lvl="0" marL="457200" marR="0" rtl="0" algn="just">
              <a:spcBef>
                <a:spcPts val="0"/>
              </a:spcBef>
              <a:spcAft>
                <a:spcPts val="0"/>
              </a:spcAft>
              <a:buClr>
                <a:schemeClr val="dk1"/>
              </a:buClr>
              <a:buSzPts val="1100"/>
              <a:buAutoNum type="alphaUcPeriod" startAt="2"/>
            </a:pPr>
            <a:r>
              <a:rPr lang="fr" sz="1100">
                <a:solidFill>
                  <a:schemeClr val="dk1"/>
                </a:solidFill>
              </a:rPr>
              <a:t>Quelle est la vitesse maximum affichée à l’entrée pour circuler dans la cour de l’entreprise Maxi Canada inc, 688 Rue du Parc, Saint-Lin Des Laurentides (QC), J5M 3B4 où se situe le gardien de sécurité?</a:t>
            </a:r>
            <a:endParaRPr/>
          </a:p>
        </p:txBody>
      </p:sp>
      <p:sp>
        <p:nvSpPr>
          <p:cNvPr id="121" name="Google Shape;121;p14"/>
          <p:cNvSpPr txBox="1"/>
          <p:nvPr/>
        </p:nvSpPr>
        <p:spPr>
          <a:xfrm>
            <a:off x="1752600" y="3128450"/>
            <a:ext cx="2432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FF0000"/>
                </a:solidFill>
              </a:rPr>
              <a:t>Panneau avec interdiction de </a:t>
            </a:r>
            <a:endParaRPr sz="1200">
              <a:solidFill>
                <a:srgbClr val="FF0000"/>
              </a:solidFill>
            </a:endParaRPr>
          </a:p>
          <a:p>
            <a:pPr indent="0" lvl="0" marL="0" rtl="0" algn="l">
              <a:spcBef>
                <a:spcPts val="0"/>
              </a:spcBef>
              <a:spcAft>
                <a:spcPts val="0"/>
              </a:spcAft>
              <a:buNone/>
            </a:pPr>
            <a:r>
              <a:rPr lang="fr" sz="1200">
                <a:solidFill>
                  <a:srgbClr val="FF0000"/>
                </a:solidFill>
              </a:rPr>
              <a:t>tourner à gauche en tout temps</a:t>
            </a:r>
            <a:endParaRPr sz="1200">
              <a:solidFill>
                <a:srgbClr val="FF0000"/>
              </a:solidFill>
            </a:endParaRPr>
          </a:p>
        </p:txBody>
      </p:sp>
      <p:sp>
        <p:nvSpPr>
          <p:cNvPr id="122" name="Google Shape;122;p14"/>
          <p:cNvSpPr txBox="1"/>
          <p:nvPr/>
        </p:nvSpPr>
        <p:spPr>
          <a:xfrm>
            <a:off x="5227400" y="2978116"/>
            <a:ext cx="2432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FF0000"/>
                </a:solidFill>
              </a:rPr>
              <a:t>Vitesse maximale de 10 km/h</a:t>
            </a:r>
            <a:endParaRPr sz="1200">
              <a:solidFill>
                <a:srgbClr val="FF0000"/>
              </a:solidFill>
            </a:endParaRPr>
          </a:p>
        </p:txBody>
      </p:sp>
      <p:sp>
        <p:nvSpPr>
          <p:cNvPr id="123" name="Google Shape;123;p14"/>
          <p:cNvSpPr txBox="1"/>
          <p:nvPr>
            <p:ph type="title"/>
          </p:nvPr>
        </p:nvSpPr>
        <p:spPr>
          <a:xfrm>
            <a:off x="311700" y="265500"/>
            <a:ext cx="8520600" cy="7311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SzPts val="1800"/>
              <a:buAutoNum type="arabicPeriod" startAt="2"/>
            </a:pPr>
            <a:r>
              <a:rPr b="1" lang="fr" sz="1800"/>
              <a:t>Interpréter les symboles et les données dans la carte routière électronique (suite)</a:t>
            </a:r>
            <a:endParaRPr b="1"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5"/>
          <p:cNvSpPr txBox="1"/>
          <p:nvPr>
            <p:ph idx="1" type="body"/>
          </p:nvPr>
        </p:nvSpPr>
        <p:spPr>
          <a:xfrm>
            <a:off x="311700" y="2597063"/>
            <a:ext cx="2768100" cy="1171800"/>
          </a:xfrm>
          <a:prstGeom prst="rect">
            <a:avLst/>
          </a:prstGeom>
        </p:spPr>
        <p:txBody>
          <a:bodyPr anchorCtr="0" anchor="t" bIns="91425" lIns="91425" spcFirstLastPara="1" rIns="91425" wrap="square" tIns="91425">
            <a:noAutofit/>
          </a:bodyPr>
          <a:lstStyle/>
          <a:p>
            <a:pPr indent="-298450" lvl="0" marL="457200" marR="0" rtl="0" algn="just">
              <a:lnSpc>
                <a:spcPct val="100000"/>
              </a:lnSpc>
              <a:spcBef>
                <a:spcPts val="0"/>
              </a:spcBef>
              <a:spcAft>
                <a:spcPts val="0"/>
              </a:spcAft>
              <a:buClr>
                <a:schemeClr val="dk1"/>
              </a:buClr>
              <a:buSzPts val="1100"/>
              <a:buAutoNum type="alphaUcPeriod"/>
            </a:pPr>
            <a:r>
              <a:rPr lang="fr" sz="1100">
                <a:solidFill>
                  <a:schemeClr val="dk1"/>
                </a:solidFill>
              </a:rPr>
              <a:t>Faites la prévisualisation et au deuxième segment, déterminez le commerce situé à gauche au coin de la route 108 et de la route 173 Nord.</a:t>
            </a:r>
            <a:endParaRPr/>
          </a:p>
        </p:txBody>
      </p:sp>
      <p:sp>
        <p:nvSpPr>
          <p:cNvPr id="129" name="Google Shape;129;p15"/>
          <p:cNvSpPr txBox="1"/>
          <p:nvPr/>
        </p:nvSpPr>
        <p:spPr>
          <a:xfrm>
            <a:off x="3072000" y="2597075"/>
            <a:ext cx="3000000" cy="861900"/>
          </a:xfrm>
          <a:prstGeom prst="rect">
            <a:avLst/>
          </a:prstGeom>
          <a:noFill/>
          <a:ln>
            <a:noFill/>
          </a:ln>
        </p:spPr>
        <p:txBody>
          <a:bodyPr anchorCtr="0" anchor="t" bIns="91425" lIns="91425" spcFirstLastPara="1" rIns="91425" wrap="square" tIns="91425">
            <a:spAutoFit/>
          </a:bodyPr>
          <a:lstStyle/>
          <a:p>
            <a:pPr indent="-298450" lvl="0" marL="457200" marR="0" rtl="0" algn="just">
              <a:spcBef>
                <a:spcPts val="0"/>
              </a:spcBef>
              <a:spcAft>
                <a:spcPts val="0"/>
              </a:spcAft>
              <a:buClr>
                <a:schemeClr val="dk1"/>
              </a:buClr>
              <a:buSzPts val="1100"/>
              <a:buAutoNum type="alphaUcPeriod" startAt="2"/>
            </a:pPr>
            <a:r>
              <a:rPr lang="fr" sz="1100">
                <a:solidFill>
                  <a:schemeClr val="dk1"/>
                </a:solidFill>
              </a:rPr>
              <a:t>Dans le même trajet, après avoir traversé le pont Pierre Laporte dites quelle(s) voie(s) Google vous indique de garder parmi les quatre identifiées</a:t>
            </a:r>
            <a:endParaRPr/>
          </a:p>
        </p:txBody>
      </p:sp>
      <p:sp>
        <p:nvSpPr>
          <p:cNvPr id="130" name="Google Shape;130;p15"/>
          <p:cNvSpPr txBox="1"/>
          <p:nvPr/>
        </p:nvSpPr>
        <p:spPr>
          <a:xfrm>
            <a:off x="5963950" y="2597075"/>
            <a:ext cx="3000000" cy="1031400"/>
          </a:xfrm>
          <a:prstGeom prst="rect">
            <a:avLst/>
          </a:prstGeom>
          <a:noFill/>
          <a:ln>
            <a:noFill/>
          </a:ln>
        </p:spPr>
        <p:txBody>
          <a:bodyPr anchorCtr="0" anchor="t" bIns="91425" lIns="91425" spcFirstLastPara="1" rIns="91425" wrap="square" tIns="91425">
            <a:spAutoFit/>
          </a:bodyPr>
          <a:lstStyle/>
          <a:p>
            <a:pPr indent="-298450" lvl="0" marL="457200" marR="0" rtl="0" algn="just">
              <a:spcBef>
                <a:spcPts val="0"/>
              </a:spcBef>
              <a:spcAft>
                <a:spcPts val="0"/>
              </a:spcAft>
              <a:buClr>
                <a:schemeClr val="dk1"/>
              </a:buClr>
              <a:buSzPts val="1100"/>
              <a:buAutoNum type="alphaUcPeriod" startAt="3"/>
            </a:pPr>
            <a:r>
              <a:rPr lang="fr" sz="1100">
                <a:solidFill>
                  <a:schemeClr val="dk1"/>
                </a:solidFill>
              </a:rPr>
              <a:t>Toujours dans le même trajet, donnez le numéro de sortie à prendre sur l’autoroute 73 Nord pour accéder aux dernières étapes du trajet afin de vous rendre à l’adresse prévue.</a:t>
            </a:r>
            <a:endParaRPr/>
          </a:p>
        </p:txBody>
      </p:sp>
      <p:sp>
        <p:nvSpPr>
          <p:cNvPr id="131" name="Google Shape;131;p15"/>
          <p:cNvSpPr txBox="1"/>
          <p:nvPr/>
        </p:nvSpPr>
        <p:spPr>
          <a:xfrm>
            <a:off x="820625" y="3520763"/>
            <a:ext cx="225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solidFill>
                  <a:srgbClr val="FF0000"/>
                </a:solidFill>
              </a:rPr>
              <a:t>Clinique Vétérinaire</a:t>
            </a:r>
            <a:endParaRPr>
              <a:solidFill>
                <a:srgbClr val="FF0000"/>
              </a:solidFill>
            </a:endParaRPr>
          </a:p>
          <a:p>
            <a:pPr indent="0" lvl="0" marL="0" rtl="0" algn="ctr">
              <a:spcBef>
                <a:spcPts val="0"/>
              </a:spcBef>
              <a:spcAft>
                <a:spcPts val="0"/>
              </a:spcAft>
              <a:buNone/>
            </a:pPr>
            <a:r>
              <a:rPr lang="fr">
                <a:solidFill>
                  <a:srgbClr val="FF0000"/>
                </a:solidFill>
              </a:rPr>
              <a:t>Beauceville</a:t>
            </a:r>
            <a:endParaRPr>
              <a:solidFill>
                <a:srgbClr val="FF0000"/>
              </a:solidFill>
            </a:endParaRPr>
          </a:p>
        </p:txBody>
      </p:sp>
      <p:sp>
        <p:nvSpPr>
          <p:cNvPr id="132" name="Google Shape;132;p15"/>
          <p:cNvSpPr txBox="1"/>
          <p:nvPr/>
        </p:nvSpPr>
        <p:spPr>
          <a:xfrm>
            <a:off x="4213950" y="3512825"/>
            <a:ext cx="113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solidFill>
                  <a:srgbClr val="FF0000"/>
                </a:solidFill>
              </a:rPr>
              <a:t>C</a:t>
            </a:r>
            <a:r>
              <a:rPr lang="fr">
                <a:solidFill>
                  <a:srgbClr val="FF0000"/>
                </a:solidFill>
              </a:rPr>
              <a:t>entrale</a:t>
            </a:r>
            <a:endParaRPr>
              <a:solidFill>
                <a:srgbClr val="FF0000"/>
              </a:solidFill>
            </a:endParaRPr>
          </a:p>
        </p:txBody>
      </p:sp>
      <p:sp>
        <p:nvSpPr>
          <p:cNvPr id="133" name="Google Shape;133;p15"/>
          <p:cNvSpPr txBox="1"/>
          <p:nvPr/>
        </p:nvSpPr>
        <p:spPr>
          <a:xfrm>
            <a:off x="7334275" y="3628475"/>
            <a:ext cx="57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solidFill>
                  <a:srgbClr val="FF0000"/>
                </a:solidFill>
              </a:rPr>
              <a:t>140</a:t>
            </a:r>
            <a:endParaRPr>
              <a:solidFill>
                <a:srgbClr val="FF0000"/>
              </a:solidFill>
            </a:endParaRPr>
          </a:p>
        </p:txBody>
      </p:sp>
      <p:sp>
        <p:nvSpPr>
          <p:cNvPr id="134" name="Google Shape;134;p15"/>
          <p:cNvSpPr txBox="1"/>
          <p:nvPr/>
        </p:nvSpPr>
        <p:spPr>
          <a:xfrm>
            <a:off x="3495300" y="1146500"/>
            <a:ext cx="2153400" cy="369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Vidéo 6 Prévisualisation.</a:t>
            </a:r>
            <a:endParaRPr>
              <a:solidFill>
                <a:srgbClr val="1155CC"/>
              </a:solidFill>
            </a:endParaRPr>
          </a:p>
        </p:txBody>
      </p:sp>
      <p:sp>
        <p:nvSpPr>
          <p:cNvPr id="135" name="Google Shape;135;p15"/>
          <p:cNvSpPr txBox="1"/>
          <p:nvPr>
            <p:ph type="title"/>
          </p:nvPr>
        </p:nvSpPr>
        <p:spPr>
          <a:xfrm>
            <a:off x="311700" y="265500"/>
            <a:ext cx="8520600" cy="7311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SzPts val="1800"/>
              <a:buAutoNum type="arabicPeriod" startAt="2"/>
            </a:pPr>
            <a:r>
              <a:rPr b="1" lang="fr" sz="1800"/>
              <a:t>Interpréter les symboles et les données dans la carte routière électronique (suite)</a:t>
            </a:r>
            <a:endParaRPr b="1" sz="1800"/>
          </a:p>
        </p:txBody>
      </p:sp>
      <p:sp>
        <p:nvSpPr>
          <p:cNvPr id="136" name="Google Shape;136;p15"/>
          <p:cNvSpPr txBox="1"/>
          <p:nvPr/>
        </p:nvSpPr>
        <p:spPr>
          <a:xfrm>
            <a:off x="933450" y="1612175"/>
            <a:ext cx="758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200"/>
              <a:t>Départ : </a:t>
            </a:r>
            <a:r>
              <a:rPr b="1" lang="fr" sz="1200"/>
              <a:t>Les industries de ciment La Guadeloupe inc. 238 14</a:t>
            </a:r>
            <a:r>
              <a:rPr b="1" baseline="30000" lang="fr" sz="1200"/>
              <a:t>e </a:t>
            </a:r>
            <a:r>
              <a:rPr b="1" lang="fr" sz="1200"/>
              <a:t>avenue, La Guadeloupe, Qc  G0M 1G0</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b="1" lang="fr" sz="1200"/>
              <a:t>Destination : </a:t>
            </a:r>
            <a:r>
              <a:rPr b="1" lang="fr" sz="1200"/>
              <a:t>5105 rue John molson, Québec, Qc  G1X 3X4</a:t>
            </a:r>
            <a:endParaRPr b="1"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342900" lvl="0" marL="457200" marR="0" rtl="0" algn="ctr">
              <a:spcBef>
                <a:spcPts val="0"/>
              </a:spcBef>
              <a:spcAft>
                <a:spcPts val="0"/>
              </a:spcAft>
              <a:buSzPts val="1800"/>
              <a:buAutoNum type="arabicPeriod" startAt="3"/>
            </a:pPr>
            <a:r>
              <a:rPr b="1" lang="fr" sz="1800"/>
              <a:t>Méthode de travail pour élaborer manuellement un itinéraire avec</a:t>
            </a:r>
            <a:endParaRPr b="1" sz="1800"/>
          </a:p>
          <a:p>
            <a:pPr indent="0" lvl="0" marL="0" marR="0" rtl="0" algn="ctr">
              <a:spcBef>
                <a:spcPts val="0"/>
              </a:spcBef>
              <a:spcAft>
                <a:spcPts val="0"/>
              </a:spcAft>
              <a:buClr>
                <a:schemeClr val="dk1"/>
              </a:buClr>
              <a:buSzPts val="1100"/>
              <a:buFont typeface="Arial"/>
              <a:buNone/>
            </a:pPr>
            <a:r>
              <a:rPr b="1" lang="fr" sz="1800"/>
              <a:t>     une carte routière électronique</a:t>
            </a:r>
            <a:r>
              <a:rPr b="1" lang="fr" sz="1400"/>
              <a:t>  </a:t>
            </a:r>
            <a:endParaRPr/>
          </a:p>
        </p:txBody>
      </p:sp>
      <p:sp>
        <p:nvSpPr>
          <p:cNvPr id="142" name="Google Shape;142;p16"/>
          <p:cNvSpPr txBox="1"/>
          <p:nvPr>
            <p:ph idx="1" type="body"/>
          </p:nvPr>
        </p:nvSpPr>
        <p:spPr>
          <a:xfrm>
            <a:off x="3072000" y="1060975"/>
            <a:ext cx="3000000" cy="4257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Vidéo 7 Faire un itinéraire manuel</a:t>
            </a:r>
            <a:endParaRPr>
              <a:solidFill>
                <a:srgbClr val="1155CC"/>
              </a:solidFill>
            </a:endParaRPr>
          </a:p>
        </p:txBody>
      </p:sp>
      <p:sp>
        <p:nvSpPr>
          <p:cNvPr id="143" name="Google Shape;143;p16"/>
          <p:cNvSpPr txBox="1"/>
          <p:nvPr/>
        </p:nvSpPr>
        <p:spPr>
          <a:xfrm>
            <a:off x="1113600" y="1580013"/>
            <a:ext cx="3257400" cy="692700"/>
          </a:xfrm>
          <a:prstGeom prst="rect">
            <a:avLst/>
          </a:prstGeom>
          <a:noFill/>
          <a:ln>
            <a:noFill/>
          </a:ln>
        </p:spPr>
        <p:txBody>
          <a:bodyPr anchorCtr="0" anchor="t" bIns="91425" lIns="91425" spcFirstLastPara="1" rIns="91425" wrap="square" tIns="91425">
            <a:spAutoFit/>
          </a:bodyPr>
          <a:lstStyle/>
          <a:p>
            <a:pPr indent="-298450" lvl="0" marL="457200" marR="0" rtl="0" algn="l">
              <a:spcBef>
                <a:spcPts val="0"/>
              </a:spcBef>
              <a:spcAft>
                <a:spcPts val="0"/>
              </a:spcAft>
              <a:buClr>
                <a:schemeClr val="dk1"/>
              </a:buClr>
              <a:buSzPts val="1100"/>
              <a:buAutoNum type="arabicPeriod"/>
            </a:pPr>
            <a:r>
              <a:rPr lang="fr" sz="1100">
                <a:solidFill>
                  <a:schemeClr val="dk1"/>
                </a:solidFill>
              </a:rPr>
              <a:t>Entrez dans l’outil de recherche la première adresse suivante: 630 boul. Rideau, Rouyn-Noranda (QC),  J9X 7G1.</a:t>
            </a:r>
            <a:endParaRPr/>
          </a:p>
        </p:txBody>
      </p:sp>
      <p:sp>
        <p:nvSpPr>
          <p:cNvPr id="144" name="Google Shape;144;p16"/>
          <p:cNvSpPr txBox="1"/>
          <p:nvPr/>
        </p:nvSpPr>
        <p:spPr>
          <a:xfrm>
            <a:off x="1113600" y="2301600"/>
            <a:ext cx="3000000" cy="692700"/>
          </a:xfrm>
          <a:prstGeom prst="rect">
            <a:avLst/>
          </a:prstGeom>
          <a:noFill/>
          <a:ln>
            <a:noFill/>
          </a:ln>
        </p:spPr>
        <p:txBody>
          <a:bodyPr anchorCtr="0" anchor="t" bIns="91425" lIns="91425" spcFirstLastPara="1" rIns="91425" wrap="square" tIns="91425">
            <a:spAutoFit/>
          </a:bodyPr>
          <a:lstStyle/>
          <a:p>
            <a:pPr indent="-298450" lvl="0" marL="457200" marR="0" rtl="0" algn="l">
              <a:spcBef>
                <a:spcPts val="0"/>
              </a:spcBef>
              <a:spcAft>
                <a:spcPts val="0"/>
              </a:spcAft>
              <a:buClr>
                <a:schemeClr val="dk1"/>
              </a:buClr>
              <a:buSzPts val="1100"/>
              <a:buAutoNum type="arabicPeriod" startAt="2"/>
            </a:pPr>
            <a:r>
              <a:rPr lang="fr" sz="1100">
                <a:solidFill>
                  <a:schemeClr val="dk1"/>
                </a:solidFill>
              </a:rPr>
              <a:t>Repérez-vous sur la carte. Vous devrez vous souvenir de l’endroit où vous vous situez.</a:t>
            </a:r>
            <a:endParaRPr/>
          </a:p>
        </p:txBody>
      </p:sp>
      <p:sp>
        <p:nvSpPr>
          <p:cNvPr id="145" name="Google Shape;145;p16"/>
          <p:cNvSpPr txBox="1"/>
          <p:nvPr/>
        </p:nvSpPr>
        <p:spPr>
          <a:xfrm>
            <a:off x="4452425" y="1529925"/>
            <a:ext cx="3782100" cy="692700"/>
          </a:xfrm>
          <a:prstGeom prst="rect">
            <a:avLst/>
          </a:prstGeom>
          <a:noFill/>
          <a:ln>
            <a:noFill/>
          </a:ln>
        </p:spPr>
        <p:txBody>
          <a:bodyPr anchorCtr="0" anchor="t" bIns="91425" lIns="91425" spcFirstLastPara="1" rIns="91425" wrap="square" tIns="91425">
            <a:spAutoFit/>
          </a:bodyPr>
          <a:lstStyle/>
          <a:p>
            <a:pPr indent="-298450" lvl="0" marL="457200" marR="0" rtl="0" algn="l">
              <a:spcBef>
                <a:spcPts val="0"/>
              </a:spcBef>
              <a:spcAft>
                <a:spcPts val="0"/>
              </a:spcAft>
              <a:buClr>
                <a:schemeClr val="dk1"/>
              </a:buClr>
              <a:buSzPts val="1100"/>
              <a:buAutoNum type="arabicPeriod" startAt="3"/>
            </a:pPr>
            <a:r>
              <a:rPr lang="fr" sz="1100">
                <a:solidFill>
                  <a:schemeClr val="dk1"/>
                </a:solidFill>
              </a:rPr>
              <a:t>Effacez la recherche précédente et entrez ensuite l’adresse suivante : 3070 Regent St, Sudbury (ON), P3E 5H7.</a:t>
            </a:r>
            <a:endParaRPr/>
          </a:p>
        </p:txBody>
      </p:sp>
      <p:sp>
        <p:nvSpPr>
          <p:cNvPr id="146" name="Google Shape;146;p16"/>
          <p:cNvSpPr txBox="1"/>
          <p:nvPr/>
        </p:nvSpPr>
        <p:spPr>
          <a:xfrm>
            <a:off x="4449025" y="2266950"/>
            <a:ext cx="3782100" cy="1031400"/>
          </a:xfrm>
          <a:prstGeom prst="rect">
            <a:avLst/>
          </a:prstGeom>
          <a:noFill/>
          <a:ln>
            <a:noFill/>
          </a:ln>
        </p:spPr>
        <p:txBody>
          <a:bodyPr anchorCtr="0" anchor="t" bIns="91425" lIns="91425" spcFirstLastPara="1" rIns="91425" wrap="square" tIns="91425">
            <a:spAutoFit/>
          </a:bodyPr>
          <a:lstStyle/>
          <a:p>
            <a:pPr indent="-298450" lvl="0" marL="457200" marR="0" rtl="0" algn="just">
              <a:spcBef>
                <a:spcPts val="0"/>
              </a:spcBef>
              <a:spcAft>
                <a:spcPts val="0"/>
              </a:spcAft>
              <a:buClr>
                <a:schemeClr val="dk1"/>
              </a:buClr>
              <a:buSzPts val="1100"/>
              <a:buAutoNum type="arabicPeriod" startAt="4"/>
            </a:pPr>
            <a:r>
              <a:rPr lang="fr" sz="1100">
                <a:solidFill>
                  <a:schemeClr val="dk1"/>
                </a:solidFill>
              </a:rPr>
              <a:t>Retournez vers l’endroit de votre première recherche à Rouyn-Noranda en naviguant dans la carte et placez-y un repère en appuyant au bon endroit. Faites un zoom arrière pour voir vos deux repères.</a:t>
            </a:r>
            <a:endParaRPr sz="1100">
              <a:solidFill>
                <a:schemeClr val="dk1"/>
              </a:solidFill>
            </a:endParaRPr>
          </a:p>
        </p:txBody>
      </p:sp>
      <p:sp>
        <p:nvSpPr>
          <p:cNvPr id="147" name="Google Shape;147;p16"/>
          <p:cNvSpPr txBox="1"/>
          <p:nvPr/>
        </p:nvSpPr>
        <p:spPr>
          <a:xfrm>
            <a:off x="1113600" y="3266475"/>
            <a:ext cx="7117500" cy="538800"/>
          </a:xfrm>
          <a:prstGeom prst="rect">
            <a:avLst/>
          </a:prstGeom>
          <a:noFill/>
          <a:ln>
            <a:noFill/>
          </a:ln>
        </p:spPr>
        <p:txBody>
          <a:bodyPr anchorCtr="0" anchor="t" bIns="91425" lIns="91425" spcFirstLastPara="1" rIns="91425" wrap="square" tIns="91425">
            <a:spAutoFit/>
          </a:bodyPr>
          <a:lstStyle/>
          <a:p>
            <a:pPr indent="0" lvl="0" marL="0" marR="0" rtl="0" algn="just">
              <a:spcBef>
                <a:spcPts val="0"/>
              </a:spcBef>
              <a:spcAft>
                <a:spcPts val="0"/>
              </a:spcAft>
              <a:buNone/>
            </a:pPr>
            <a:r>
              <a:rPr lang="fr" sz="1100">
                <a:solidFill>
                  <a:schemeClr val="dk1"/>
                </a:solidFill>
              </a:rPr>
              <a:t>Établissez vous-même les routes que vous voudriez utiliser à partir de Rouyn-Noranda vers Sudbury en regardant sur la carte entre les deux points. Inscrivez les routes dans le tableau ci-dessous</a:t>
            </a:r>
            <a:r>
              <a:rPr lang="fr" sz="1200">
                <a:solidFill>
                  <a:schemeClr val="dk1"/>
                </a:solidFill>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Exemple pris pas à pas sur Google maps</a:t>
            </a:r>
            <a:endParaRPr/>
          </a:p>
        </p:txBody>
      </p:sp>
      <p:sp>
        <p:nvSpPr>
          <p:cNvPr id="153" name="Google Shape;153;p17"/>
          <p:cNvSpPr txBox="1"/>
          <p:nvPr>
            <p:ph idx="1" type="body"/>
          </p:nvPr>
        </p:nvSpPr>
        <p:spPr>
          <a:xfrm>
            <a:off x="311700" y="1017725"/>
            <a:ext cx="3037500" cy="405300"/>
          </a:xfrm>
          <a:prstGeom prst="rect">
            <a:avLst/>
          </a:prstGeom>
        </p:spPr>
        <p:txBody>
          <a:bodyPr anchorCtr="0" anchor="t" bIns="91425" lIns="91425" spcFirstLastPara="1" rIns="91425" wrap="square" tIns="91425">
            <a:noAutofit/>
          </a:bodyPr>
          <a:lstStyle/>
          <a:p>
            <a:pPr indent="0" lvl="0" marL="0" marR="15374" rtl="0" algn="ctr">
              <a:lnSpc>
                <a:spcPct val="100000"/>
              </a:lnSpc>
              <a:spcBef>
                <a:spcPts val="0"/>
              </a:spcBef>
              <a:spcAft>
                <a:spcPts val="0"/>
              </a:spcAft>
              <a:buNone/>
            </a:pPr>
            <a:r>
              <a:rPr lang="fr" sz="1700">
                <a:solidFill>
                  <a:srgbClr val="000000"/>
                </a:solidFill>
              </a:rPr>
              <a:t>Tableau des routes à prendre</a:t>
            </a:r>
            <a:endParaRPr sz="1700">
              <a:solidFill>
                <a:srgbClr val="000000"/>
              </a:solidFill>
            </a:endParaRPr>
          </a:p>
          <a:p>
            <a:pPr indent="0" lvl="0" marL="0" rtl="0" algn="l">
              <a:spcBef>
                <a:spcPts val="0"/>
              </a:spcBef>
              <a:spcAft>
                <a:spcPts val="1600"/>
              </a:spcAft>
              <a:buNone/>
            </a:pPr>
            <a:r>
              <a:t/>
            </a:r>
            <a:endParaRPr/>
          </a:p>
        </p:txBody>
      </p:sp>
      <p:pic>
        <p:nvPicPr>
          <p:cNvPr id="154" name="Google Shape;154;p17"/>
          <p:cNvPicPr preferRelativeResize="0"/>
          <p:nvPr/>
        </p:nvPicPr>
        <p:blipFill>
          <a:blip r:embed="rId3">
            <a:alphaModFix/>
          </a:blip>
          <a:stretch>
            <a:fillRect/>
          </a:stretch>
        </p:blipFill>
        <p:spPr>
          <a:xfrm>
            <a:off x="3668225" y="1181375"/>
            <a:ext cx="4964076" cy="2820600"/>
          </a:xfrm>
          <a:prstGeom prst="rect">
            <a:avLst/>
          </a:prstGeom>
          <a:noFill/>
          <a:ln>
            <a:noFill/>
          </a:ln>
        </p:spPr>
      </p:pic>
      <p:graphicFrame>
        <p:nvGraphicFramePr>
          <p:cNvPr id="155" name="Google Shape;155;p17"/>
          <p:cNvGraphicFramePr/>
          <p:nvPr/>
        </p:nvGraphicFramePr>
        <p:xfrm>
          <a:off x="695975" y="1521175"/>
          <a:ext cx="3000000" cy="3000000"/>
        </p:xfrm>
        <a:graphic>
          <a:graphicData uri="http://schemas.openxmlformats.org/drawingml/2006/table">
            <a:tbl>
              <a:tblPr>
                <a:noFill/>
                <a:tableStyleId>{78498F91-A6DD-47E2-8F11-217F3757E028}</a:tableStyleId>
              </a:tblPr>
              <a:tblGrid>
                <a:gridCol w="1001725"/>
                <a:gridCol w="1267225"/>
              </a:tblGrid>
              <a:tr h="291825">
                <a:tc>
                  <a:txBody>
                    <a:bodyPr/>
                    <a:lstStyle/>
                    <a:p>
                      <a:pPr indent="0" lvl="0" marL="0" rtl="0" algn="l">
                        <a:spcBef>
                          <a:spcPts val="0"/>
                        </a:spcBef>
                        <a:spcAft>
                          <a:spcPts val="0"/>
                        </a:spcAft>
                        <a:buClr>
                          <a:schemeClr val="dk1"/>
                        </a:buClr>
                        <a:buSzPts val="1100"/>
                        <a:buFont typeface="Arial"/>
                        <a:buNone/>
                      </a:pPr>
                      <a:r>
                        <a:rPr lang="fr" sz="1800">
                          <a:solidFill>
                            <a:schemeClr val="dk1"/>
                          </a:solidFill>
                        </a:rPr>
                        <a:t>Étape 1</a:t>
                      </a:r>
                      <a:endParaRPr sz="1800"/>
                    </a:p>
                  </a:txBody>
                  <a:tcPr marT="0" marB="0" marR="91425" marL="91425" anchor="ctr"/>
                </a:tc>
                <a:tc>
                  <a:txBody>
                    <a:bodyPr/>
                    <a:lstStyle/>
                    <a:p>
                      <a:pPr indent="0" lvl="0" marL="0" rtl="0" algn="l">
                        <a:spcBef>
                          <a:spcPts val="0"/>
                        </a:spcBef>
                        <a:spcAft>
                          <a:spcPts val="0"/>
                        </a:spcAft>
                        <a:buNone/>
                      </a:pPr>
                      <a:r>
                        <a:rPr b="1" lang="fr" sz="1800">
                          <a:solidFill>
                            <a:srgbClr val="FF0000"/>
                          </a:solidFill>
                        </a:rPr>
                        <a:t>391 Sud</a:t>
                      </a:r>
                      <a:endParaRPr b="1" sz="1800">
                        <a:solidFill>
                          <a:srgbClr val="FF0000"/>
                        </a:solidFill>
                      </a:endParaRPr>
                    </a:p>
                  </a:txBody>
                  <a:tcPr marT="0" marB="0" marR="91425" marL="91425" anchor="ctr"/>
                </a:tc>
              </a:tr>
              <a:tr h="291825">
                <a:tc>
                  <a:txBody>
                    <a:bodyPr/>
                    <a:lstStyle/>
                    <a:p>
                      <a:pPr indent="0" lvl="0" marL="0" rtl="0" algn="l">
                        <a:spcBef>
                          <a:spcPts val="0"/>
                        </a:spcBef>
                        <a:spcAft>
                          <a:spcPts val="0"/>
                        </a:spcAft>
                        <a:buClr>
                          <a:schemeClr val="dk1"/>
                        </a:buClr>
                        <a:buSzPts val="1100"/>
                        <a:buFont typeface="Arial"/>
                        <a:buNone/>
                      </a:pPr>
                      <a:r>
                        <a:rPr lang="fr" sz="1800">
                          <a:solidFill>
                            <a:schemeClr val="dk1"/>
                          </a:solidFill>
                        </a:rPr>
                        <a:t>Étape 2</a:t>
                      </a:r>
                      <a:endParaRPr sz="1800"/>
                    </a:p>
                  </a:txBody>
                  <a:tcPr marT="0" marB="0" marR="91425" marL="91425" anchor="ctr"/>
                </a:tc>
                <a:tc>
                  <a:txBody>
                    <a:bodyPr/>
                    <a:lstStyle/>
                    <a:p>
                      <a:pPr indent="0" lvl="0" marL="0" rtl="0" algn="l">
                        <a:spcBef>
                          <a:spcPts val="0"/>
                        </a:spcBef>
                        <a:spcAft>
                          <a:spcPts val="0"/>
                        </a:spcAft>
                        <a:buNone/>
                      </a:pPr>
                      <a:r>
                        <a:rPr b="1" lang="fr" sz="1800">
                          <a:solidFill>
                            <a:srgbClr val="FF0000"/>
                          </a:solidFill>
                        </a:rPr>
                        <a:t>101 Sud</a:t>
                      </a:r>
                      <a:endParaRPr b="1" sz="1800">
                        <a:solidFill>
                          <a:srgbClr val="FF0000"/>
                        </a:solidFill>
                      </a:endParaRPr>
                    </a:p>
                  </a:txBody>
                  <a:tcPr marT="0" marB="0" marR="91425" marL="91425" anchor="ctr"/>
                </a:tc>
              </a:tr>
              <a:tr h="291825">
                <a:tc>
                  <a:txBody>
                    <a:bodyPr/>
                    <a:lstStyle/>
                    <a:p>
                      <a:pPr indent="0" lvl="0" marL="0" rtl="0" algn="l">
                        <a:spcBef>
                          <a:spcPts val="0"/>
                        </a:spcBef>
                        <a:spcAft>
                          <a:spcPts val="0"/>
                        </a:spcAft>
                        <a:buClr>
                          <a:schemeClr val="dk1"/>
                        </a:buClr>
                        <a:buSzPts val="1100"/>
                        <a:buFont typeface="Arial"/>
                        <a:buNone/>
                      </a:pPr>
                      <a:r>
                        <a:rPr lang="fr" sz="1800">
                          <a:solidFill>
                            <a:schemeClr val="dk1"/>
                          </a:solidFill>
                        </a:rPr>
                        <a:t>Étape 3</a:t>
                      </a:r>
                      <a:endParaRPr sz="1800"/>
                    </a:p>
                  </a:txBody>
                  <a:tcPr marT="0" marB="0" marR="91425" marL="91425" anchor="ctr"/>
                </a:tc>
                <a:tc>
                  <a:txBody>
                    <a:bodyPr/>
                    <a:lstStyle/>
                    <a:p>
                      <a:pPr indent="0" lvl="0" marL="0" rtl="0" algn="l">
                        <a:spcBef>
                          <a:spcPts val="0"/>
                        </a:spcBef>
                        <a:spcAft>
                          <a:spcPts val="0"/>
                        </a:spcAft>
                        <a:buNone/>
                      </a:pPr>
                      <a:r>
                        <a:rPr b="1" lang="fr" sz="1800">
                          <a:solidFill>
                            <a:srgbClr val="FF0000"/>
                          </a:solidFill>
                        </a:rPr>
                        <a:t>65 Ouest</a:t>
                      </a:r>
                      <a:endParaRPr b="1" sz="1800">
                        <a:solidFill>
                          <a:srgbClr val="FF0000"/>
                        </a:solidFill>
                      </a:endParaRPr>
                    </a:p>
                  </a:txBody>
                  <a:tcPr marT="0" marB="0" marR="91425" marL="91425" anchor="ctr"/>
                </a:tc>
              </a:tr>
              <a:tr h="291825">
                <a:tc>
                  <a:txBody>
                    <a:bodyPr/>
                    <a:lstStyle/>
                    <a:p>
                      <a:pPr indent="0" lvl="0" marL="0" rtl="0" algn="l">
                        <a:spcBef>
                          <a:spcPts val="0"/>
                        </a:spcBef>
                        <a:spcAft>
                          <a:spcPts val="0"/>
                        </a:spcAft>
                        <a:buNone/>
                      </a:pPr>
                      <a:r>
                        <a:rPr lang="fr" sz="1800">
                          <a:solidFill>
                            <a:schemeClr val="dk1"/>
                          </a:solidFill>
                        </a:rPr>
                        <a:t>Étape 4</a:t>
                      </a:r>
                      <a:endParaRPr sz="1800"/>
                    </a:p>
                  </a:txBody>
                  <a:tcPr marT="0" marB="0" marR="91425" marL="91425" anchor="ctr"/>
                </a:tc>
                <a:tc>
                  <a:txBody>
                    <a:bodyPr/>
                    <a:lstStyle/>
                    <a:p>
                      <a:pPr indent="0" lvl="0" marL="0" rtl="0" algn="l">
                        <a:spcBef>
                          <a:spcPts val="0"/>
                        </a:spcBef>
                        <a:spcAft>
                          <a:spcPts val="0"/>
                        </a:spcAft>
                        <a:buNone/>
                      </a:pPr>
                      <a:r>
                        <a:rPr b="1" lang="fr" sz="1800">
                          <a:solidFill>
                            <a:srgbClr val="FF0000"/>
                          </a:solidFill>
                        </a:rPr>
                        <a:t>11 Sud</a:t>
                      </a:r>
                      <a:endParaRPr b="1" sz="1800">
                        <a:solidFill>
                          <a:srgbClr val="FF0000"/>
                        </a:solidFill>
                      </a:endParaRPr>
                    </a:p>
                  </a:txBody>
                  <a:tcPr marT="0" marB="0" marR="91425" marL="91425" anchor="ctr"/>
                </a:tc>
              </a:tr>
              <a:tr h="291825">
                <a:tc>
                  <a:txBody>
                    <a:bodyPr/>
                    <a:lstStyle/>
                    <a:p>
                      <a:pPr indent="0" lvl="0" marL="0" rtl="0" algn="l">
                        <a:spcBef>
                          <a:spcPts val="0"/>
                        </a:spcBef>
                        <a:spcAft>
                          <a:spcPts val="0"/>
                        </a:spcAft>
                        <a:buClr>
                          <a:schemeClr val="dk1"/>
                        </a:buClr>
                        <a:buSzPts val="1100"/>
                        <a:buFont typeface="Arial"/>
                        <a:buNone/>
                      </a:pPr>
                      <a:r>
                        <a:rPr lang="fr" sz="1800">
                          <a:solidFill>
                            <a:schemeClr val="dk1"/>
                          </a:solidFill>
                        </a:rPr>
                        <a:t>Étape 5</a:t>
                      </a:r>
                      <a:endParaRPr sz="1800"/>
                    </a:p>
                  </a:txBody>
                  <a:tcPr marT="0" marB="0" marR="91425" marL="91425" anchor="ctr"/>
                </a:tc>
                <a:tc>
                  <a:txBody>
                    <a:bodyPr/>
                    <a:lstStyle/>
                    <a:p>
                      <a:pPr indent="0" lvl="0" marL="0" rtl="0" algn="l">
                        <a:spcBef>
                          <a:spcPts val="0"/>
                        </a:spcBef>
                        <a:spcAft>
                          <a:spcPts val="0"/>
                        </a:spcAft>
                        <a:buNone/>
                      </a:pPr>
                      <a:r>
                        <a:rPr b="1" lang="fr" sz="1800">
                          <a:solidFill>
                            <a:srgbClr val="FF0000"/>
                          </a:solidFill>
                        </a:rPr>
                        <a:t>64 Sud</a:t>
                      </a:r>
                      <a:endParaRPr b="1" sz="1800">
                        <a:solidFill>
                          <a:srgbClr val="FF0000"/>
                        </a:solidFill>
                      </a:endParaRPr>
                    </a:p>
                  </a:txBody>
                  <a:tcPr marT="0" marB="0" marR="91425" marL="91425" anchor="ctr"/>
                </a:tc>
              </a:tr>
              <a:tr h="291825">
                <a:tc>
                  <a:txBody>
                    <a:bodyPr/>
                    <a:lstStyle/>
                    <a:p>
                      <a:pPr indent="0" lvl="0" marL="0" rtl="0" algn="l">
                        <a:spcBef>
                          <a:spcPts val="0"/>
                        </a:spcBef>
                        <a:spcAft>
                          <a:spcPts val="0"/>
                        </a:spcAft>
                        <a:buClr>
                          <a:schemeClr val="dk1"/>
                        </a:buClr>
                        <a:buSzPts val="1100"/>
                        <a:buFont typeface="Arial"/>
                        <a:buNone/>
                      </a:pPr>
                      <a:r>
                        <a:rPr lang="fr" sz="1800">
                          <a:solidFill>
                            <a:schemeClr val="dk1"/>
                          </a:solidFill>
                        </a:rPr>
                        <a:t>Étape 6</a:t>
                      </a:r>
                      <a:endParaRPr sz="1800"/>
                    </a:p>
                  </a:txBody>
                  <a:tcPr marT="0" marB="0" marR="91425" marL="91425" anchor="ctr"/>
                </a:tc>
                <a:tc>
                  <a:txBody>
                    <a:bodyPr/>
                    <a:lstStyle/>
                    <a:p>
                      <a:pPr indent="0" lvl="0" marL="0" rtl="0" algn="l">
                        <a:spcBef>
                          <a:spcPts val="0"/>
                        </a:spcBef>
                        <a:spcAft>
                          <a:spcPts val="0"/>
                        </a:spcAft>
                        <a:buNone/>
                      </a:pPr>
                      <a:r>
                        <a:rPr b="1" lang="fr" sz="1800">
                          <a:solidFill>
                            <a:srgbClr val="FF0000"/>
                          </a:solidFill>
                        </a:rPr>
                        <a:t>575 Sud</a:t>
                      </a:r>
                      <a:endParaRPr b="1" sz="1800">
                        <a:solidFill>
                          <a:srgbClr val="FF0000"/>
                        </a:solidFill>
                      </a:endParaRPr>
                    </a:p>
                  </a:txBody>
                  <a:tcPr marT="0" marB="0" marR="91425" marL="91425" anchor="ctr"/>
                </a:tc>
              </a:tr>
              <a:tr h="291825">
                <a:tc>
                  <a:txBody>
                    <a:bodyPr/>
                    <a:lstStyle/>
                    <a:p>
                      <a:pPr indent="0" lvl="0" marL="0" rtl="0" algn="l">
                        <a:spcBef>
                          <a:spcPts val="0"/>
                        </a:spcBef>
                        <a:spcAft>
                          <a:spcPts val="0"/>
                        </a:spcAft>
                        <a:buClr>
                          <a:schemeClr val="dk1"/>
                        </a:buClr>
                        <a:buSzPts val="1100"/>
                        <a:buFont typeface="Arial"/>
                        <a:buNone/>
                      </a:pPr>
                      <a:r>
                        <a:rPr lang="fr" sz="1800">
                          <a:solidFill>
                            <a:schemeClr val="dk1"/>
                          </a:solidFill>
                        </a:rPr>
                        <a:t>Étape 7</a:t>
                      </a:r>
                      <a:endParaRPr sz="1800"/>
                    </a:p>
                  </a:txBody>
                  <a:tcPr marT="0" marB="0" marR="91425" marL="91425" anchor="ctr"/>
                </a:tc>
                <a:tc>
                  <a:txBody>
                    <a:bodyPr/>
                    <a:lstStyle/>
                    <a:p>
                      <a:pPr indent="0" lvl="0" marL="0" rtl="0" algn="l">
                        <a:spcBef>
                          <a:spcPts val="0"/>
                        </a:spcBef>
                        <a:spcAft>
                          <a:spcPts val="0"/>
                        </a:spcAft>
                        <a:buNone/>
                      </a:pPr>
                      <a:r>
                        <a:rPr b="1" lang="fr" sz="1800">
                          <a:solidFill>
                            <a:srgbClr val="FF0000"/>
                          </a:solidFill>
                        </a:rPr>
                        <a:t>17 Ouest</a:t>
                      </a:r>
                      <a:endParaRPr b="1" sz="1800">
                        <a:solidFill>
                          <a:srgbClr val="FF0000"/>
                        </a:solidFill>
                      </a:endParaRPr>
                    </a:p>
                  </a:txBody>
                  <a:tcPr marT="0" marB="0" marR="91425" marL="91425" anchor="ctr"/>
                </a:tc>
              </a:tr>
              <a:tr h="291825">
                <a:tc>
                  <a:txBody>
                    <a:bodyPr/>
                    <a:lstStyle/>
                    <a:p>
                      <a:pPr indent="0" lvl="0" marL="0" rtl="0" algn="l">
                        <a:spcBef>
                          <a:spcPts val="0"/>
                        </a:spcBef>
                        <a:spcAft>
                          <a:spcPts val="0"/>
                        </a:spcAft>
                        <a:buClr>
                          <a:schemeClr val="dk1"/>
                        </a:buClr>
                        <a:buSzPts val="1100"/>
                        <a:buFont typeface="Arial"/>
                        <a:buNone/>
                      </a:pPr>
                      <a:r>
                        <a:rPr lang="fr" sz="1800">
                          <a:solidFill>
                            <a:schemeClr val="dk1"/>
                          </a:solidFill>
                        </a:rPr>
                        <a:t>Étape 8</a:t>
                      </a:r>
                      <a:endParaRPr sz="1800">
                        <a:solidFill>
                          <a:schemeClr val="dk1"/>
                        </a:solidFill>
                      </a:endParaRPr>
                    </a:p>
                  </a:txBody>
                  <a:tcPr marT="0" marB="0" marR="91425" marL="91425" anchor="ctr"/>
                </a:tc>
                <a:tc>
                  <a:txBody>
                    <a:bodyPr/>
                    <a:lstStyle/>
                    <a:p>
                      <a:pPr indent="0" lvl="0" marL="0" rtl="0" algn="l">
                        <a:spcBef>
                          <a:spcPts val="0"/>
                        </a:spcBef>
                        <a:spcAft>
                          <a:spcPts val="0"/>
                        </a:spcAft>
                        <a:buNone/>
                      </a:pPr>
                      <a:r>
                        <a:rPr b="1" lang="fr" sz="1800">
                          <a:solidFill>
                            <a:srgbClr val="FF0000"/>
                          </a:solidFill>
                        </a:rPr>
                        <a:t>rte 46</a:t>
                      </a:r>
                      <a:endParaRPr b="1" sz="1800">
                        <a:solidFill>
                          <a:srgbClr val="FF0000"/>
                        </a:solidFill>
                      </a:endParaRPr>
                    </a:p>
                  </a:txBody>
                  <a:tcPr marT="0" marB="0" marR="91425" marL="91425"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342900" lvl="0" marL="457200" marR="0" rtl="0" algn="ctr">
              <a:spcBef>
                <a:spcPts val="0"/>
              </a:spcBef>
              <a:spcAft>
                <a:spcPts val="0"/>
              </a:spcAft>
              <a:buSzPts val="1800"/>
              <a:buAutoNum type="arabicPeriod" startAt="4"/>
            </a:pPr>
            <a:r>
              <a:rPr b="1" lang="fr" sz="1800"/>
              <a:t>Estimer une distance et un temps nécessaire pour parcourir un trajet choisi</a:t>
            </a:r>
            <a:r>
              <a:rPr b="1" lang="fr" sz="1800"/>
              <a:t> </a:t>
            </a:r>
            <a:endParaRPr sz="1800"/>
          </a:p>
        </p:txBody>
      </p:sp>
      <p:sp>
        <p:nvSpPr>
          <p:cNvPr id="161" name="Google Shape;161;p18"/>
          <p:cNvSpPr txBox="1"/>
          <p:nvPr>
            <p:ph idx="1" type="body"/>
          </p:nvPr>
        </p:nvSpPr>
        <p:spPr>
          <a:xfrm>
            <a:off x="2973904" y="1060975"/>
            <a:ext cx="3196200" cy="425700"/>
          </a:xfrm>
          <a:prstGeom prst="rect">
            <a:avLst/>
          </a:prstGeom>
        </p:spPr>
        <p:txBody>
          <a:bodyPr anchorCtr="0" anchor="t" bIns="91425" lIns="91425" spcFirstLastPara="1" rIns="91425" wrap="square" tIns="91425">
            <a:noAutofit/>
          </a:bodyPr>
          <a:lstStyle/>
          <a:p>
            <a:pPr indent="-457200" lvl="0" marL="457200" marR="0" rtl="0" algn="ctr">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val="tx"/>
                    </a:ext>
                  </a:extLst>
                </a:hlinkClick>
              </a:rPr>
              <a:t>Vidéo 8 Estimer une distance</a:t>
            </a:r>
            <a:endParaRPr sz="1400">
              <a:solidFill>
                <a:srgbClr val="1155CC"/>
              </a:solidFill>
            </a:endParaRPr>
          </a:p>
        </p:txBody>
      </p:sp>
      <p:sp>
        <p:nvSpPr>
          <p:cNvPr id="162" name="Google Shape;162;p18"/>
          <p:cNvSpPr txBox="1"/>
          <p:nvPr>
            <p:ph type="title"/>
          </p:nvPr>
        </p:nvSpPr>
        <p:spPr>
          <a:xfrm>
            <a:off x="1289300" y="1640075"/>
            <a:ext cx="4100700" cy="80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2000"/>
              <a:t>Utilisation de la règle de trois</a:t>
            </a:r>
            <a:endParaRPr b="1" sz="2000"/>
          </a:p>
          <a:p>
            <a:pPr indent="0" lvl="0" marL="0" rtl="0" algn="ctr">
              <a:spcBef>
                <a:spcPts val="0"/>
              </a:spcBef>
              <a:spcAft>
                <a:spcPts val="0"/>
              </a:spcAft>
              <a:buNone/>
            </a:pPr>
            <a:r>
              <a:rPr b="1" lang="fr" sz="2000"/>
              <a:t>(dans le transport)</a:t>
            </a:r>
            <a:endParaRPr b="1" sz="2000"/>
          </a:p>
        </p:txBody>
      </p:sp>
      <p:pic>
        <p:nvPicPr>
          <p:cNvPr id="163" name="Google Shape;163;p18"/>
          <p:cNvPicPr preferRelativeResize="0"/>
          <p:nvPr/>
        </p:nvPicPr>
        <p:blipFill>
          <a:blip r:embed="rId4">
            <a:alphaModFix/>
          </a:blip>
          <a:stretch>
            <a:fillRect/>
          </a:stretch>
        </p:blipFill>
        <p:spPr>
          <a:xfrm>
            <a:off x="1195175" y="2442875"/>
            <a:ext cx="1996874" cy="1497091"/>
          </a:xfrm>
          <a:prstGeom prst="rect">
            <a:avLst/>
          </a:prstGeom>
          <a:noFill/>
          <a:ln>
            <a:noFill/>
          </a:ln>
        </p:spPr>
      </p:pic>
      <p:pic>
        <p:nvPicPr>
          <p:cNvPr id="164" name="Google Shape;164;p18"/>
          <p:cNvPicPr preferRelativeResize="0"/>
          <p:nvPr/>
        </p:nvPicPr>
        <p:blipFill>
          <a:blip r:embed="rId5">
            <a:alphaModFix/>
          </a:blip>
          <a:stretch>
            <a:fillRect/>
          </a:stretch>
        </p:blipFill>
        <p:spPr>
          <a:xfrm>
            <a:off x="3352625" y="2596275"/>
            <a:ext cx="2639450" cy="1649675"/>
          </a:xfrm>
          <a:prstGeom prst="rect">
            <a:avLst/>
          </a:prstGeom>
          <a:noFill/>
          <a:ln>
            <a:noFill/>
          </a:ln>
        </p:spPr>
      </p:pic>
      <p:sp>
        <p:nvSpPr>
          <p:cNvPr id="165" name="Google Shape;165;p18"/>
          <p:cNvSpPr txBox="1"/>
          <p:nvPr>
            <p:ph idx="1" type="body"/>
          </p:nvPr>
        </p:nvSpPr>
        <p:spPr>
          <a:xfrm>
            <a:off x="5992075" y="1826050"/>
            <a:ext cx="2073600" cy="891000"/>
          </a:xfrm>
          <a:prstGeom prst="rect">
            <a:avLst/>
          </a:prstGeom>
          <a:solidFill>
            <a:schemeClr val="lt1"/>
          </a:solidFill>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1400">
                <a:solidFill>
                  <a:schemeClr val="dk1"/>
                </a:solidFill>
              </a:rPr>
              <a:t>Vidéo pour explication de la règle de trois en lien avec les cartes électroniques</a:t>
            </a:r>
            <a:endParaRPr sz="2000">
              <a:solidFill>
                <a:schemeClr val="dk1"/>
              </a:solidFill>
            </a:endParaRPr>
          </a:p>
        </p:txBody>
      </p:sp>
      <p:pic>
        <p:nvPicPr>
          <p:cNvPr id="166" name="Google Shape;166;p18">
            <a:hlinkClick r:id="rId6"/>
          </p:cNvPr>
          <p:cNvPicPr preferRelativeResize="0"/>
          <p:nvPr/>
        </p:nvPicPr>
        <p:blipFill rotWithShape="1">
          <a:blip r:embed="rId7">
            <a:alphaModFix/>
          </a:blip>
          <a:srcRect b="9283" l="9699" r="9407" t="8419"/>
          <a:stretch/>
        </p:blipFill>
        <p:spPr>
          <a:xfrm>
            <a:off x="6749324" y="2907037"/>
            <a:ext cx="559109" cy="568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1D9B92-A75A-41D7-82F9-ED7344239446}"/>
</file>

<file path=customXml/itemProps2.xml><?xml version="1.0" encoding="utf-8"?>
<ds:datastoreItem xmlns:ds="http://schemas.openxmlformats.org/officeDocument/2006/customXml" ds:itemID="{10470935-99BD-4C48-AFC7-5AB7A4025964}"/>
</file>

<file path=customXml/itemProps3.xml><?xml version="1.0" encoding="utf-8"?>
<ds:datastoreItem xmlns:ds="http://schemas.openxmlformats.org/officeDocument/2006/customXml" ds:itemID="{76AA11E1-D821-43A4-9074-3D5D4E7D19F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