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comment1.xml" ContentType="application/vnd.openxmlformats-officedocument.presentationml.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comment2.xml" ContentType="application/vnd.openxmlformats-officedocument.presentationml.comments+xml"/>
  <Override PartName="/ppt/notesSlides/notesSlide23.xml" ContentType="application/vnd.openxmlformats-officedocument.presentationml.notesSlide+xml"/>
  <Override PartName="/ppt/comments/comment3.xml" ContentType="application/vnd.openxmlformats-officedocument.presentationml.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6"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9144000" cy="5143500" type="screen16x9"/>
  <p:notesSz cx="6858000" cy="9144000"/>
  <p:embeddedFontLst>
    <p:embeddedFont>
      <p:font typeface="Exo 2" panose="020B0604020202020204" charset="0"/>
      <p:regular r:id="rId28"/>
      <p:bold r:id="rId29"/>
      <p:italic r:id="rId30"/>
      <p:boldItalic r:id="rId31"/>
    </p:embeddedFont>
    <p:embeddedFont>
      <p:font typeface="Oswald" panose="00000500000000000000" pitchFamily="2" charset="0"/>
      <p:regular r:id="rId32"/>
      <p:bold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83">
          <p15:clr>
            <a:srgbClr val="9AA0A6"/>
          </p15:clr>
        </p15:guide>
        <p15:guide id="2" orient="horz" pos="1045">
          <p15:clr>
            <a:srgbClr val="9AA0A6"/>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arles Morier" initials="" lastIdx="1" clrIdx="0"/>
  <p:cmAuthor id="1" name="André Desbiens" initials="" lastIdx="1" clrIdx="1"/>
  <p:cmAuthor id="2" name="Jocelyn Lepage" initials="" lastIdx="1" clrIdx="2"/>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DE9B14B-D2EB-4355-85CC-5DD532E05349}">
  <a:tblStyle styleId="{CDE9B14B-D2EB-4355-85CC-5DD532E0534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8" d="100"/>
          <a:sy n="118" d="100"/>
        </p:scale>
        <p:origin x="102" y="402"/>
      </p:cViewPr>
      <p:guideLst>
        <p:guide pos="283"/>
        <p:guide orient="horz" pos="104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1-12-09T01:49:44.093" idx="1">
    <p:pos x="44" y="926"/>
    <p:text>cette diapo à besoin d'une mise en page</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21-03-24T14:22:44.947" idx="1">
    <p:pos x="0" y="-48"/>
    <p:text>@pharandg@csrdn.qc.ca
@roys@csrdn.qc.ca
J'ai ajouté ceci Gary.
À ajouter dans le document anglais svp.
Merci!
_Assigned to pharandg@csrdn.qc.ca_</p:text>
  </p:cm>
</p:cmLst>
</file>

<file path=ppt/comments/comment3.xml><?xml version="1.0" encoding="utf-8"?>
<p:cmLst xmlns:a="http://schemas.openxmlformats.org/drawingml/2006/main" xmlns:r="http://schemas.openxmlformats.org/officeDocument/2006/relationships" xmlns:p="http://schemas.openxmlformats.org/presentationml/2006/main">
  <p:cm authorId="2" dt="2021-10-29T10:57:07.611" idx="1">
    <p:pos x="6000" y="0"/>
    <p:text>@siroisj@csrdn.qc.ca
dans le cahier de l'élève, il est question d'une cueillette qui n'apparait pas à la présentation.
_Assigned to siroisj@csrdn.qc.ca_</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7e18bd2474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7e18bd2474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7e18bd2474_0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7e18bd2474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sz="3000"/>
              <a:t>Penser au chauffage des cargaisons liquide pendant l’hiver.</a:t>
            </a:r>
            <a:endParaRPr sz="30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874056fc8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874056fc8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sz="3000">
                <a:solidFill>
                  <a:schemeClr val="dk1"/>
                </a:solidFill>
              </a:rPr>
              <a:t>Marchandise en surplus;</a:t>
            </a:r>
            <a:endParaRPr sz="3000">
              <a:solidFill>
                <a:schemeClr val="dk1"/>
              </a:solidFill>
            </a:endParaRPr>
          </a:p>
          <a:p>
            <a:pPr marL="0" lvl="0" indent="0" algn="l" rtl="0">
              <a:spcBef>
                <a:spcPts val="0"/>
              </a:spcBef>
              <a:spcAft>
                <a:spcPts val="0"/>
              </a:spcAft>
              <a:buNone/>
            </a:pPr>
            <a:endParaRPr sz="3000">
              <a:solidFill>
                <a:schemeClr val="dk1"/>
              </a:solidFill>
            </a:endParaRPr>
          </a:p>
          <a:p>
            <a:pPr marL="457200" lvl="0" indent="-419100" algn="l" rtl="0">
              <a:spcBef>
                <a:spcPts val="0"/>
              </a:spcBef>
              <a:spcAft>
                <a:spcPts val="0"/>
              </a:spcAft>
              <a:buClr>
                <a:schemeClr val="dk1"/>
              </a:buClr>
              <a:buSzPts val="3000"/>
              <a:buChar char="-"/>
            </a:pPr>
            <a:r>
              <a:rPr lang="fr" sz="3000">
                <a:solidFill>
                  <a:schemeClr val="dk1"/>
                </a:solidFill>
              </a:rPr>
              <a:t>recompter et convenir avec l’expéditeur s’il expédie quand même le surplus;</a:t>
            </a:r>
            <a:endParaRPr sz="3000">
              <a:solidFill>
                <a:schemeClr val="dk1"/>
              </a:solidFill>
            </a:endParaRPr>
          </a:p>
          <a:p>
            <a:pPr marL="457200" lvl="0" indent="0" algn="l" rtl="0">
              <a:spcBef>
                <a:spcPts val="0"/>
              </a:spcBef>
              <a:spcAft>
                <a:spcPts val="0"/>
              </a:spcAft>
              <a:buNone/>
            </a:pPr>
            <a:endParaRPr sz="3000">
              <a:solidFill>
                <a:schemeClr val="dk1"/>
              </a:solidFill>
            </a:endParaRPr>
          </a:p>
          <a:p>
            <a:pPr marL="457200" lvl="0" indent="-419100" algn="l" rtl="0">
              <a:spcBef>
                <a:spcPts val="0"/>
              </a:spcBef>
              <a:spcAft>
                <a:spcPts val="0"/>
              </a:spcAft>
              <a:buClr>
                <a:schemeClr val="dk1"/>
              </a:buClr>
              <a:buSzPts val="3000"/>
              <a:buChar char="-"/>
            </a:pPr>
            <a:r>
              <a:rPr lang="fr" sz="3000">
                <a:solidFill>
                  <a:schemeClr val="dk1"/>
                </a:solidFill>
              </a:rPr>
              <a:t>noter sur le connaissement le nombre total qui y est inscrit + le nombre de pièces en surplus avant de le signer. Exemple 52 + 2 over (le tout encerclé).</a:t>
            </a:r>
            <a:endParaRPr sz="3000">
              <a:solidFill>
                <a:schemeClr val="dk1"/>
              </a:solidFill>
            </a:endParaRPr>
          </a:p>
          <a:p>
            <a:pPr marL="457200" lvl="0" indent="0" algn="l" rtl="0">
              <a:spcBef>
                <a:spcPts val="0"/>
              </a:spcBef>
              <a:spcAft>
                <a:spcPts val="0"/>
              </a:spcAft>
              <a:buNone/>
            </a:pPr>
            <a:endParaRPr sz="3000">
              <a:solidFill>
                <a:schemeClr val="dk1"/>
              </a:solidFill>
            </a:endParaRPr>
          </a:p>
          <a:p>
            <a:pPr marL="0" lvl="0" indent="0" algn="l" rtl="0">
              <a:spcBef>
                <a:spcPts val="0"/>
              </a:spcBef>
              <a:spcAft>
                <a:spcPts val="0"/>
              </a:spcAft>
              <a:buNone/>
            </a:pPr>
            <a:r>
              <a:rPr lang="fr" sz="3000">
                <a:solidFill>
                  <a:schemeClr val="dk1"/>
                </a:solidFill>
              </a:rPr>
              <a:t>Marchandise manquante;</a:t>
            </a:r>
            <a:endParaRPr sz="3000">
              <a:solidFill>
                <a:schemeClr val="dk1"/>
              </a:solidFill>
            </a:endParaRPr>
          </a:p>
          <a:p>
            <a:pPr marL="0" lvl="0" indent="0" algn="l" rtl="0">
              <a:spcBef>
                <a:spcPts val="0"/>
              </a:spcBef>
              <a:spcAft>
                <a:spcPts val="0"/>
              </a:spcAft>
              <a:buNone/>
            </a:pPr>
            <a:endParaRPr sz="3000">
              <a:solidFill>
                <a:schemeClr val="dk1"/>
              </a:solidFill>
            </a:endParaRPr>
          </a:p>
          <a:p>
            <a:pPr marL="457200" lvl="0" indent="-419100" algn="l" rtl="0">
              <a:spcBef>
                <a:spcPts val="0"/>
              </a:spcBef>
              <a:spcAft>
                <a:spcPts val="0"/>
              </a:spcAft>
              <a:buClr>
                <a:schemeClr val="dk1"/>
              </a:buClr>
              <a:buSzPts val="3000"/>
              <a:buChar char="-"/>
            </a:pPr>
            <a:r>
              <a:rPr lang="fr" sz="3000">
                <a:solidFill>
                  <a:schemeClr val="dk1"/>
                </a:solidFill>
              </a:rPr>
              <a:t>recompter avec l’expéditeur;</a:t>
            </a:r>
            <a:endParaRPr sz="3000">
              <a:solidFill>
                <a:schemeClr val="dk1"/>
              </a:solidFill>
            </a:endParaRPr>
          </a:p>
          <a:p>
            <a:pPr marL="457200" lvl="0" indent="0" algn="l" rtl="0">
              <a:spcBef>
                <a:spcPts val="0"/>
              </a:spcBef>
              <a:spcAft>
                <a:spcPts val="0"/>
              </a:spcAft>
              <a:buNone/>
            </a:pPr>
            <a:endParaRPr sz="3000">
              <a:solidFill>
                <a:schemeClr val="dk1"/>
              </a:solidFill>
            </a:endParaRPr>
          </a:p>
          <a:p>
            <a:pPr marL="457200" lvl="0" indent="-419100" algn="l" rtl="0">
              <a:spcBef>
                <a:spcPts val="0"/>
              </a:spcBef>
              <a:spcAft>
                <a:spcPts val="0"/>
              </a:spcAft>
              <a:buClr>
                <a:schemeClr val="dk1"/>
              </a:buClr>
              <a:buSzPts val="3000"/>
              <a:buChar char="-"/>
            </a:pPr>
            <a:r>
              <a:rPr lang="fr" sz="3000">
                <a:solidFill>
                  <a:schemeClr val="dk1"/>
                </a:solidFill>
              </a:rPr>
              <a:t>noter sur le connaissement le décompte et inscrire nombre de pièces manquantes avant de le signer. Exemple 50,  2 short (le tout encerclé).</a:t>
            </a:r>
            <a:endParaRPr sz="3000">
              <a:solidFill>
                <a:schemeClr val="dk1"/>
              </a:solidFill>
            </a:endParaRPr>
          </a:p>
          <a:p>
            <a:pPr marL="457200" lvl="0" indent="0" algn="l" rtl="0">
              <a:spcBef>
                <a:spcPts val="0"/>
              </a:spcBef>
              <a:spcAft>
                <a:spcPts val="0"/>
              </a:spcAft>
              <a:buNone/>
            </a:pPr>
            <a:endParaRPr sz="3000">
              <a:solidFill>
                <a:schemeClr val="dk1"/>
              </a:solidFill>
            </a:endParaRPr>
          </a:p>
          <a:p>
            <a:pPr marL="0" lvl="0" indent="0" algn="l" rtl="0">
              <a:spcBef>
                <a:spcPts val="0"/>
              </a:spcBef>
              <a:spcAft>
                <a:spcPts val="0"/>
              </a:spcAft>
              <a:buNone/>
            </a:pPr>
            <a:r>
              <a:rPr lang="fr" sz="3000"/>
              <a:t>Marchandise endommagée;</a:t>
            </a:r>
            <a:endParaRPr sz="3000"/>
          </a:p>
          <a:p>
            <a:pPr marL="0" lvl="0" indent="0" algn="l" rtl="0">
              <a:spcBef>
                <a:spcPts val="0"/>
              </a:spcBef>
              <a:spcAft>
                <a:spcPts val="0"/>
              </a:spcAft>
              <a:buNone/>
            </a:pPr>
            <a:endParaRPr sz="3000"/>
          </a:p>
          <a:p>
            <a:pPr marL="457200" lvl="0" indent="-419100" algn="l" rtl="0">
              <a:spcBef>
                <a:spcPts val="0"/>
              </a:spcBef>
              <a:spcAft>
                <a:spcPts val="0"/>
              </a:spcAft>
              <a:buSzPts val="3000"/>
              <a:buChar char="-"/>
            </a:pPr>
            <a:r>
              <a:rPr lang="fr" sz="3000"/>
              <a:t>prendre des photos et faire parvenir au répartiteur;</a:t>
            </a:r>
            <a:endParaRPr sz="3000"/>
          </a:p>
          <a:p>
            <a:pPr marL="457200" lvl="0" indent="0" algn="l" rtl="0">
              <a:spcBef>
                <a:spcPts val="0"/>
              </a:spcBef>
              <a:spcAft>
                <a:spcPts val="0"/>
              </a:spcAft>
              <a:buNone/>
            </a:pPr>
            <a:endParaRPr sz="3000"/>
          </a:p>
          <a:p>
            <a:pPr marL="457200" lvl="0" indent="-419100" algn="l" rtl="0">
              <a:spcBef>
                <a:spcPts val="0"/>
              </a:spcBef>
              <a:spcAft>
                <a:spcPts val="0"/>
              </a:spcAft>
              <a:buSzPts val="3000"/>
              <a:buChar char="-"/>
            </a:pPr>
            <a:r>
              <a:rPr lang="fr" sz="3000"/>
              <a:t>noter sur le connaissement </a:t>
            </a:r>
            <a:r>
              <a:rPr lang="fr" sz="3000">
                <a:solidFill>
                  <a:schemeClr val="dk1"/>
                </a:solidFill>
              </a:rPr>
              <a:t> le décompte et inscrire nombre de pièces endommagées avant de le signer. Exemple 52 - 2 damaged (le tout encerclé).</a:t>
            </a:r>
            <a:endParaRPr sz="30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7e18bd2474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7e18bd2474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sz="3000"/>
              <a:t>Expliquer ce qu’est la liste d'emballage</a:t>
            </a:r>
            <a:endParaRPr sz="3000"/>
          </a:p>
          <a:p>
            <a:pPr marL="0" lvl="0" indent="0" algn="l" rtl="0">
              <a:spcBef>
                <a:spcPts val="0"/>
              </a:spcBef>
              <a:spcAft>
                <a:spcPts val="0"/>
              </a:spcAft>
              <a:buNone/>
            </a:pPr>
            <a:r>
              <a:rPr lang="fr" sz="3000"/>
              <a:t>Elle est généralement incluse dans une enveloppe autocollante apposée sur une boîte ou sur la dernière palette du chargement.</a:t>
            </a:r>
            <a:endParaRPr sz="3000"/>
          </a:p>
          <a:p>
            <a:pPr marL="0" lvl="0" indent="0" algn="l" rtl="0">
              <a:spcBef>
                <a:spcPts val="0"/>
              </a:spcBef>
              <a:spcAft>
                <a:spcPts val="0"/>
              </a:spcAft>
              <a:buNone/>
            </a:pPr>
            <a:endParaRPr sz="3000"/>
          </a:p>
          <a:p>
            <a:pPr marL="0" lvl="0" indent="0" algn="l" rtl="0">
              <a:spcBef>
                <a:spcPts val="0"/>
              </a:spcBef>
              <a:spcAft>
                <a:spcPts val="0"/>
              </a:spcAft>
              <a:buNone/>
            </a:pPr>
            <a:r>
              <a:rPr lang="fr" sz="3000"/>
              <a:t>Une liste d'emballage est un document qui contient des détails sur le contenu d'une expédition. Elle est destinée à informer les agences de transport, les autorités gouvernementales et les clients du contenu du colis ou de la cargaison expédiée.</a:t>
            </a:r>
            <a:endParaRPr sz="3000"/>
          </a:p>
          <a:p>
            <a:pPr marL="0" lvl="0" indent="0" algn="l" rtl="0">
              <a:spcBef>
                <a:spcPts val="0"/>
              </a:spcBef>
              <a:spcAft>
                <a:spcPts val="0"/>
              </a:spcAft>
              <a:buNone/>
            </a:pPr>
            <a:endParaRPr sz="3000"/>
          </a:p>
          <a:p>
            <a:pPr marL="0" lvl="0" indent="0" algn="l" rtl="0">
              <a:spcBef>
                <a:spcPts val="0"/>
              </a:spcBef>
              <a:spcAft>
                <a:spcPts val="0"/>
              </a:spcAft>
              <a:buNone/>
            </a:pPr>
            <a:r>
              <a:rPr lang="fr" sz="3000"/>
              <a:t>La liste d’emballage est créée par l’expéditeur. Généralement, elle est insérée dans une enveloppe autocollante sur le colis ou sur la dernière palette du chargement afin d’y avoir accès facilement s’il y a lieu.</a:t>
            </a:r>
            <a:endParaRPr sz="30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7e18bd2474_0_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7e18bd2474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sz="3000" b="1"/>
              <a:t>Les palettes CPC (orange) n’existe plus.</a:t>
            </a:r>
            <a:endParaRPr sz="3000" b="1"/>
          </a:p>
          <a:p>
            <a:pPr marL="0" lvl="0" indent="0" algn="l" rtl="0">
              <a:spcBef>
                <a:spcPts val="0"/>
              </a:spcBef>
              <a:spcAft>
                <a:spcPts val="0"/>
              </a:spcAft>
              <a:buNone/>
            </a:pPr>
            <a:endParaRPr sz="3000" b="1"/>
          </a:p>
          <a:p>
            <a:pPr marL="0" lvl="0" indent="0" algn="l" rtl="0">
              <a:spcBef>
                <a:spcPts val="0"/>
              </a:spcBef>
              <a:spcAft>
                <a:spcPts val="0"/>
              </a:spcAft>
              <a:buNone/>
            </a:pPr>
            <a:r>
              <a:rPr lang="fr" sz="3000"/>
              <a:t>Pour les palettes CHEP, aucune paperasse pour le chauffeur. Le tout se fait de façon électronique entre l’expéditeur, le consignataire et CHEP.</a:t>
            </a:r>
            <a:endParaRPr sz="3000"/>
          </a:p>
          <a:p>
            <a:pPr marL="0" lvl="0" indent="0" algn="l" rtl="0">
              <a:spcBef>
                <a:spcPts val="0"/>
              </a:spcBef>
              <a:spcAft>
                <a:spcPts val="0"/>
              </a:spcAft>
              <a:buNone/>
            </a:pPr>
            <a:endParaRPr sz="3000"/>
          </a:p>
          <a:p>
            <a:pPr marL="0" lvl="0" indent="0" algn="l" rtl="0">
              <a:spcBef>
                <a:spcPts val="0"/>
              </a:spcBef>
              <a:spcAft>
                <a:spcPts val="0"/>
              </a:spcAft>
              <a:buNone/>
            </a:pPr>
            <a:r>
              <a:rPr lang="fr" sz="3000"/>
              <a:t>Poids d’une palette CHEP </a:t>
            </a:r>
            <a:endParaRPr sz="3000"/>
          </a:p>
          <a:p>
            <a:pPr marL="0" lvl="0" indent="0" algn="l" rtl="0">
              <a:spcBef>
                <a:spcPts val="0"/>
              </a:spcBef>
              <a:spcAft>
                <a:spcPts val="0"/>
              </a:spcAft>
              <a:buNone/>
            </a:pPr>
            <a:endParaRPr sz="3000"/>
          </a:p>
          <a:p>
            <a:pPr marL="0" lvl="0" indent="0" algn="l" rtl="0">
              <a:spcBef>
                <a:spcPts val="0"/>
              </a:spcBef>
              <a:spcAft>
                <a:spcPts val="0"/>
              </a:spcAft>
              <a:buNone/>
            </a:pPr>
            <a:r>
              <a:rPr lang="fr" sz="3000"/>
              <a:t>90 à 95 lbs (40x48) palette canadienne</a:t>
            </a:r>
            <a:endParaRPr sz="3000"/>
          </a:p>
          <a:p>
            <a:pPr marL="0" lvl="0" indent="0" algn="l" rtl="0">
              <a:spcBef>
                <a:spcPts val="0"/>
              </a:spcBef>
              <a:spcAft>
                <a:spcPts val="0"/>
              </a:spcAft>
              <a:buNone/>
            </a:pPr>
            <a:endParaRPr sz="3000"/>
          </a:p>
          <a:p>
            <a:pPr marL="0" lvl="0" indent="0" algn="l" rtl="0">
              <a:spcBef>
                <a:spcPts val="0"/>
              </a:spcBef>
              <a:spcAft>
                <a:spcPts val="0"/>
              </a:spcAft>
              <a:buNone/>
            </a:pPr>
            <a:r>
              <a:rPr lang="fr" sz="3000"/>
              <a:t>75 lbs (40x48) palette américaine</a:t>
            </a:r>
            <a:endParaRPr sz="3000"/>
          </a:p>
          <a:p>
            <a:pPr marL="0" lvl="0" indent="0" algn="l" rtl="0">
              <a:spcBef>
                <a:spcPts val="0"/>
              </a:spcBef>
              <a:spcAft>
                <a:spcPts val="0"/>
              </a:spcAft>
              <a:buNone/>
            </a:pPr>
            <a:endParaRPr sz="3000"/>
          </a:p>
          <a:p>
            <a:pPr marL="0" lvl="0" indent="0" algn="l" rtl="0">
              <a:spcBef>
                <a:spcPts val="0"/>
              </a:spcBef>
              <a:spcAft>
                <a:spcPts val="0"/>
              </a:spcAft>
              <a:buNone/>
            </a:pPr>
            <a:r>
              <a:rPr lang="fr" sz="3000"/>
              <a:t>35 lbs (20x48) </a:t>
            </a:r>
            <a:endParaRPr sz="3000"/>
          </a:p>
          <a:p>
            <a:pPr marL="0" lvl="0" indent="0" algn="l" rtl="0">
              <a:spcBef>
                <a:spcPts val="0"/>
              </a:spcBef>
              <a:spcAft>
                <a:spcPts val="0"/>
              </a:spcAft>
              <a:buNone/>
            </a:pPr>
            <a:endParaRPr sz="3000"/>
          </a:p>
          <a:p>
            <a:pPr marL="0" lvl="0" indent="0" algn="l" rtl="0">
              <a:spcBef>
                <a:spcPts val="0"/>
              </a:spcBef>
              <a:spcAft>
                <a:spcPts val="0"/>
              </a:spcAft>
              <a:buNone/>
            </a:pPr>
            <a:r>
              <a:rPr lang="fr" sz="3000"/>
              <a:t>pour les pa lette mixtes, le poids est variable.</a:t>
            </a:r>
            <a:endParaRPr sz="30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7f17e405c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7f17e405c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sz="3000"/>
              <a:t>Certaines palettes sont retournables à l’expéditeur, expliquer le processus de retour des palettes.</a:t>
            </a:r>
            <a:endParaRPr sz="30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7e18bd2474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7e18bd2474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sz="3000"/>
              <a:t>Donner les explications sur l’importance  du cubage 10 lbs/pied cube</a:t>
            </a:r>
            <a:endParaRPr sz="30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6f499a43fe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6f499a43fe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sz="3000"/>
              <a:t>l’espace utilisée versus le poids</a:t>
            </a:r>
            <a:endParaRPr sz="30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6f499a43fe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6f499a43fe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 sz="3000">
                <a:solidFill>
                  <a:schemeClr val="dk1"/>
                </a:solidFill>
              </a:rPr>
              <a:t>l’espace utilisée versus le poids</a:t>
            </a:r>
            <a:endParaRPr sz="30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ce961976e0_3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ce961976e0_3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6f191edd3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6f191edd3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7e2f802bde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7e2f802bde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7e374310fb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7e374310f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7e374310fb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7e374310fb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7e374310fb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7e374310fb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7e3e9b65a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7e3e9b65a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 n</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a2082dfdf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a2082dfdf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7e18bd247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7e18bd247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fr">
                <a:solidFill>
                  <a:schemeClr val="dk1"/>
                </a:solidFill>
              </a:rPr>
              <a:t>La compétence 7 est scindée en</a:t>
            </a:r>
            <a:r>
              <a:rPr lang="fr" b="1">
                <a:solidFill>
                  <a:schemeClr val="dk1"/>
                </a:solidFill>
              </a:rPr>
              <a:t> deux modes</a:t>
            </a:r>
            <a:r>
              <a:rPr lang="fr">
                <a:solidFill>
                  <a:schemeClr val="dk1"/>
                </a:solidFill>
              </a:rPr>
              <a:t> d’enseignement distincts;</a:t>
            </a:r>
            <a:endParaRPr>
              <a:solidFill>
                <a:schemeClr val="dk1"/>
              </a:solidFill>
            </a:endParaRPr>
          </a:p>
          <a:p>
            <a:pPr marL="0" lvl="0" indent="0" algn="just" rtl="0">
              <a:spcBef>
                <a:spcPts val="0"/>
              </a:spcBef>
              <a:spcAft>
                <a:spcPts val="0"/>
              </a:spcAft>
              <a:buClr>
                <a:schemeClr val="dk1"/>
              </a:buClr>
              <a:buSzPts val="1100"/>
              <a:buFont typeface="Arial"/>
              <a:buNone/>
            </a:pPr>
            <a:endParaRPr>
              <a:solidFill>
                <a:schemeClr val="dk1"/>
              </a:solidFill>
            </a:endParaRPr>
          </a:p>
          <a:p>
            <a:pPr marL="457200" lvl="0" indent="-298450" algn="just" rtl="0">
              <a:spcBef>
                <a:spcPts val="0"/>
              </a:spcBef>
              <a:spcAft>
                <a:spcPts val="0"/>
              </a:spcAft>
              <a:buClr>
                <a:schemeClr val="dk1"/>
              </a:buClr>
              <a:buSzPts val="1100"/>
              <a:buAutoNum type="arabicPeriod"/>
            </a:pPr>
            <a:r>
              <a:rPr lang="fr" b="1">
                <a:solidFill>
                  <a:schemeClr val="dk1"/>
                </a:solidFill>
              </a:rPr>
              <a:t>La théorie</a:t>
            </a:r>
            <a:r>
              <a:rPr lang="fr">
                <a:solidFill>
                  <a:schemeClr val="dk1"/>
                </a:solidFill>
              </a:rPr>
              <a:t> est la partie où l’on fait les liens entre les parties de la réglementation et son application.</a:t>
            </a:r>
            <a:endParaRPr>
              <a:solidFill>
                <a:schemeClr val="dk1"/>
              </a:solidFill>
            </a:endParaRPr>
          </a:p>
          <a:p>
            <a:pPr marL="457200" lvl="0" indent="-298450" algn="just" rtl="0">
              <a:spcBef>
                <a:spcPts val="0"/>
              </a:spcBef>
              <a:spcAft>
                <a:spcPts val="0"/>
              </a:spcAft>
              <a:buClr>
                <a:schemeClr val="dk1"/>
              </a:buClr>
              <a:buSzPts val="1100"/>
              <a:buAutoNum type="arabicPeriod"/>
            </a:pPr>
            <a:r>
              <a:rPr lang="fr" b="1">
                <a:solidFill>
                  <a:schemeClr val="dk1"/>
                </a:solidFill>
              </a:rPr>
              <a:t>La pratique</a:t>
            </a:r>
            <a:r>
              <a:rPr lang="fr">
                <a:solidFill>
                  <a:schemeClr val="dk1"/>
                </a:solidFill>
              </a:rPr>
              <a:t> est l’application en situations</a:t>
            </a:r>
            <a:r>
              <a:rPr lang="fr" b="1">
                <a:solidFill>
                  <a:schemeClr val="dk1"/>
                </a:solidFill>
              </a:rPr>
              <a:t> simulées et/ou réelles</a:t>
            </a:r>
            <a:r>
              <a:rPr lang="fr">
                <a:solidFill>
                  <a:schemeClr val="dk1"/>
                </a:solidFill>
              </a:rPr>
              <a:t> de chargement et de déchargement.</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ce961976e0_3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ce961976e0_3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ce961976e0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ce961976e0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73a65e2186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73a65e218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fr" sz="3000"/>
              <a:t>Trucs pour compter l’espace disponible</a:t>
            </a:r>
            <a:endParaRPr sz="3000"/>
          </a:p>
          <a:p>
            <a:pPr marL="0" lvl="0" indent="0" algn="l" rtl="0">
              <a:lnSpc>
                <a:spcPct val="100000"/>
              </a:lnSpc>
              <a:spcBef>
                <a:spcPts val="0"/>
              </a:spcBef>
              <a:spcAft>
                <a:spcPts val="0"/>
              </a:spcAft>
              <a:buNone/>
            </a:pPr>
            <a:endParaRPr sz="3000"/>
          </a:p>
          <a:p>
            <a:pPr marL="0" lvl="0" indent="0" algn="l" rtl="0">
              <a:lnSpc>
                <a:spcPct val="100000"/>
              </a:lnSpc>
              <a:spcBef>
                <a:spcPts val="0"/>
              </a:spcBef>
              <a:spcAft>
                <a:spcPts val="0"/>
              </a:spcAft>
              <a:buNone/>
            </a:pPr>
            <a:r>
              <a:rPr lang="fr" sz="3000"/>
              <a:t>- compter 4 pieds par panneaux</a:t>
            </a:r>
            <a:endParaRPr sz="3000"/>
          </a:p>
          <a:p>
            <a:pPr marL="0" lvl="0" indent="0" algn="l" rtl="0">
              <a:lnSpc>
                <a:spcPct val="100000"/>
              </a:lnSpc>
              <a:spcBef>
                <a:spcPts val="0"/>
              </a:spcBef>
              <a:spcAft>
                <a:spcPts val="0"/>
              </a:spcAft>
              <a:buNone/>
            </a:pPr>
            <a:endParaRPr sz="3000"/>
          </a:p>
          <a:p>
            <a:pPr marL="0" lvl="0" indent="0" algn="l" rtl="0">
              <a:lnSpc>
                <a:spcPct val="100000"/>
              </a:lnSpc>
              <a:spcBef>
                <a:spcPts val="0"/>
              </a:spcBef>
              <a:spcAft>
                <a:spcPts val="0"/>
              </a:spcAft>
              <a:buNone/>
            </a:pPr>
            <a:r>
              <a:rPr lang="fr" sz="3000"/>
              <a:t>- La distance de l’extrémité des deux bras est égale à notre grandeur</a:t>
            </a:r>
            <a:endParaRPr sz="30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7e18bd2474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7e18bd2474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419100" algn="l" rtl="0">
              <a:lnSpc>
                <a:spcPct val="115000"/>
              </a:lnSpc>
              <a:spcBef>
                <a:spcPts val="0"/>
              </a:spcBef>
              <a:spcAft>
                <a:spcPts val="0"/>
              </a:spcAft>
              <a:buSzPts val="3000"/>
              <a:buChar char="-"/>
            </a:pPr>
            <a:r>
              <a:rPr lang="fr" sz="3000"/>
              <a:t>Capacité de charge (catégories d’essieux, USA)</a:t>
            </a:r>
            <a:endParaRPr sz="3000"/>
          </a:p>
          <a:p>
            <a:pPr marL="457200" lvl="0" indent="0" algn="l" rtl="0">
              <a:lnSpc>
                <a:spcPct val="115000"/>
              </a:lnSpc>
              <a:spcBef>
                <a:spcPts val="0"/>
              </a:spcBef>
              <a:spcAft>
                <a:spcPts val="0"/>
              </a:spcAft>
              <a:buNone/>
            </a:pPr>
            <a:endParaRPr sz="3000"/>
          </a:p>
          <a:p>
            <a:pPr marL="457200" lvl="0" indent="-419100" algn="l" rtl="0">
              <a:lnSpc>
                <a:spcPct val="115000"/>
              </a:lnSpc>
              <a:spcBef>
                <a:spcPts val="0"/>
              </a:spcBef>
              <a:spcAft>
                <a:spcPts val="0"/>
              </a:spcAft>
              <a:buSzPts val="3000"/>
              <a:buChar char="-"/>
            </a:pPr>
            <a:r>
              <a:rPr lang="fr" sz="3000"/>
              <a:t>Capacité de charge moins le poids de la marchandise existante</a:t>
            </a:r>
            <a:endParaRPr sz="3000"/>
          </a:p>
          <a:p>
            <a:pPr marL="0" lvl="0" indent="0" algn="l" rtl="0">
              <a:lnSpc>
                <a:spcPct val="115000"/>
              </a:lnSpc>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73a65e2186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73a65e2186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fr" sz="3000"/>
              <a:t>Selon les différents types de transports</a:t>
            </a:r>
            <a:endParaRPr sz="3000"/>
          </a:p>
          <a:p>
            <a:pPr marL="0" lvl="0" indent="0" algn="l" rtl="0">
              <a:lnSpc>
                <a:spcPct val="115000"/>
              </a:lnSpc>
              <a:spcBef>
                <a:spcPts val="0"/>
              </a:spcBef>
              <a:spcAft>
                <a:spcPts val="0"/>
              </a:spcAft>
              <a:buNone/>
            </a:pPr>
            <a:endParaRPr sz="3000"/>
          </a:p>
          <a:p>
            <a:pPr marL="457200" lvl="0" indent="-419100" algn="l" rtl="0">
              <a:lnSpc>
                <a:spcPct val="115000"/>
              </a:lnSpc>
              <a:spcBef>
                <a:spcPts val="0"/>
              </a:spcBef>
              <a:spcAft>
                <a:spcPts val="0"/>
              </a:spcAft>
              <a:buSzPts val="3000"/>
              <a:buChar char="-"/>
            </a:pPr>
            <a:r>
              <a:rPr lang="fr" sz="3000"/>
              <a:t>rouleaux de papier (propreté et étanchéité du plancher et trous au plafonds)</a:t>
            </a:r>
            <a:endParaRPr sz="3000"/>
          </a:p>
          <a:p>
            <a:pPr marL="457200" lvl="0" indent="0" algn="l" rtl="0">
              <a:lnSpc>
                <a:spcPct val="115000"/>
              </a:lnSpc>
              <a:spcBef>
                <a:spcPts val="0"/>
              </a:spcBef>
              <a:spcAft>
                <a:spcPts val="0"/>
              </a:spcAft>
              <a:buNone/>
            </a:pPr>
            <a:endParaRPr sz="3000"/>
          </a:p>
          <a:p>
            <a:pPr marL="457200" lvl="0" indent="-419100" algn="l" rtl="0">
              <a:lnSpc>
                <a:spcPct val="115000"/>
              </a:lnSpc>
              <a:spcBef>
                <a:spcPts val="0"/>
              </a:spcBef>
              <a:spcAft>
                <a:spcPts val="0"/>
              </a:spcAft>
              <a:buSzPts val="3000"/>
              <a:buChar char="-"/>
            </a:pPr>
            <a:r>
              <a:rPr lang="fr" sz="3000"/>
              <a:t>alimentation (odeurs)</a:t>
            </a:r>
            <a:endParaRPr sz="3000"/>
          </a:p>
          <a:p>
            <a:pPr marL="457200" lvl="0" indent="0" algn="l" rtl="0">
              <a:lnSpc>
                <a:spcPct val="115000"/>
              </a:lnSpc>
              <a:spcBef>
                <a:spcPts val="0"/>
              </a:spcBef>
              <a:spcAft>
                <a:spcPts val="0"/>
              </a:spcAft>
              <a:buNone/>
            </a:pPr>
            <a:endParaRPr sz="3000"/>
          </a:p>
          <a:p>
            <a:pPr marL="457200" lvl="0" indent="-419100" algn="l" rtl="0">
              <a:lnSpc>
                <a:spcPct val="115000"/>
              </a:lnSpc>
              <a:spcBef>
                <a:spcPts val="0"/>
              </a:spcBef>
              <a:spcAft>
                <a:spcPts val="0"/>
              </a:spcAft>
              <a:buSzPts val="3000"/>
              <a:buChar char="-"/>
            </a:pPr>
            <a:r>
              <a:rPr lang="fr" sz="3000"/>
              <a:t>température contrôlée (vérifier l’unité de température et la circulation de l’air)</a:t>
            </a:r>
            <a:endParaRPr sz="3000"/>
          </a:p>
          <a:p>
            <a:pPr marL="457200" lvl="0" indent="0" algn="l" rtl="0">
              <a:lnSpc>
                <a:spcPct val="115000"/>
              </a:lnSpc>
              <a:spcBef>
                <a:spcPts val="0"/>
              </a:spcBef>
              <a:spcAft>
                <a:spcPts val="0"/>
              </a:spcAft>
              <a:buNone/>
            </a:pPr>
            <a:endParaRPr sz="3000"/>
          </a:p>
          <a:p>
            <a:pPr marL="457200" lvl="0" indent="-419100" algn="l" rtl="0">
              <a:lnSpc>
                <a:spcPct val="115000"/>
              </a:lnSpc>
              <a:spcBef>
                <a:spcPts val="0"/>
              </a:spcBef>
              <a:spcAft>
                <a:spcPts val="0"/>
              </a:spcAft>
              <a:buSzPts val="3000"/>
              <a:buChar char="-"/>
            </a:pPr>
            <a:r>
              <a:rPr lang="fr" sz="3000"/>
              <a:t>etc.</a:t>
            </a:r>
            <a:endParaRPr sz="30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83f2792fd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83f2792fd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419100" algn="l" rtl="0">
              <a:spcBef>
                <a:spcPts val="0"/>
              </a:spcBef>
              <a:spcAft>
                <a:spcPts val="0"/>
              </a:spcAft>
              <a:buSzPts val="3000"/>
              <a:buChar char="-"/>
            </a:pPr>
            <a:r>
              <a:rPr lang="fr" sz="3000"/>
              <a:t>Prendre connaissance du connaissement pour coordonner les infos transmises par le répartiteur (charger la bonne marchandise).</a:t>
            </a:r>
            <a:endParaRPr sz="3000"/>
          </a:p>
          <a:p>
            <a:pPr marL="457200" lvl="0" indent="0" algn="l" rtl="0">
              <a:spcBef>
                <a:spcPts val="0"/>
              </a:spcBef>
              <a:spcAft>
                <a:spcPts val="0"/>
              </a:spcAft>
              <a:buNone/>
            </a:pPr>
            <a:endParaRPr sz="3000"/>
          </a:p>
          <a:p>
            <a:pPr marL="457200" lvl="0" indent="-419100" algn="l" rtl="0">
              <a:spcBef>
                <a:spcPts val="0"/>
              </a:spcBef>
              <a:spcAft>
                <a:spcPts val="0"/>
              </a:spcAft>
              <a:buSzPts val="3000"/>
              <a:buChar char="-"/>
            </a:pPr>
            <a:r>
              <a:rPr lang="fr" sz="3000"/>
              <a:t>Compter la marchandise.</a:t>
            </a:r>
            <a:endParaRPr sz="3000"/>
          </a:p>
          <a:p>
            <a:pPr marL="457200" lvl="0" indent="0" algn="l" rtl="0">
              <a:spcBef>
                <a:spcPts val="0"/>
              </a:spcBef>
              <a:spcAft>
                <a:spcPts val="0"/>
              </a:spcAft>
              <a:buNone/>
            </a:pPr>
            <a:endParaRPr sz="3000"/>
          </a:p>
          <a:p>
            <a:pPr marL="457200" lvl="0" indent="-419100" algn="l" rtl="0">
              <a:spcBef>
                <a:spcPts val="0"/>
              </a:spcBef>
              <a:spcAft>
                <a:spcPts val="0"/>
              </a:spcAft>
              <a:buSzPts val="3000"/>
              <a:buChar char="-"/>
            </a:pPr>
            <a:r>
              <a:rPr lang="fr" sz="3000"/>
              <a:t>Étiquettes TMD apposée sur la marchandise s’il ya lieu.</a:t>
            </a:r>
            <a:endParaRPr sz="3000"/>
          </a:p>
          <a:p>
            <a:pPr marL="457200" lvl="0" indent="0" algn="l" rtl="0">
              <a:spcBef>
                <a:spcPts val="0"/>
              </a:spcBef>
              <a:spcAft>
                <a:spcPts val="0"/>
              </a:spcAft>
              <a:buNone/>
            </a:pPr>
            <a:endParaRPr sz="3000"/>
          </a:p>
          <a:p>
            <a:pPr marL="457200" lvl="0" indent="-419100" algn="l" rtl="0">
              <a:spcBef>
                <a:spcPts val="0"/>
              </a:spcBef>
              <a:spcAft>
                <a:spcPts val="0"/>
              </a:spcAft>
              <a:buSzPts val="3000"/>
              <a:buChar char="-"/>
            </a:pPr>
            <a:r>
              <a:rPr lang="fr" sz="3000"/>
              <a:t>Est-ce que le poids semble correspondre à ce qui est inscrit sur le connaissement ?</a:t>
            </a:r>
            <a:endParaRPr sz="3000"/>
          </a:p>
          <a:p>
            <a:pPr marL="457200" lvl="0" indent="0" algn="l" rtl="0">
              <a:spcBef>
                <a:spcPts val="0"/>
              </a:spcBef>
              <a:spcAft>
                <a:spcPts val="0"/>
              </a:spcAft>
              <a:buNone/>
            </a:pPr>
            <a:endParaRPr sz="3000"/>
          </a:p>
          <a:p>
            <a:pPr marL="457200" lvl="0" indent="-419100" algn="l" rtl="0">
              <a:lnSpc>
                <a:spcPct val="115000"/>
              </a:lnSpc>
              <a:spcBef>
                <a:spcPts val="0"/>
              </a:spcBef>
              <a:spcAft>
                <a:spcPts val="0"/>
              </a:spcAft>
              <a:buSzPts val="3000"/>
              <a:buChar char="-"/>
            </a:pPr>
            <a:r>
              <a:rPr lang="fr" sz="3000">
                <a:solidFill>
                  <a:schemeClr val="dk1"/>
                </a:solidFill>
              </a:rPr>
              <a:t>Dans l’expédition de lots partiels (LTL), beaucoup d’expéditeurs estiment le poids de la marchandise et certains trichent sur le poids indiqué sur le connaissement. En cas de doute le chauffeur doit avertir sont répartiteur que le poids devrait être vérifier.</a:t>
            </a:r>
            <a:endParaRPr sz="300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age Présentation"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pic>
        <p:nvPicPr>
          <p:cNvPr id="11" name="Google Shape;11;p2"/>
          <p:cNvPicPr preferRelativeResize="0"/>
          <p:nvPr/>
        </p:nvPicPr>
        <p:blipFill rotWithShape="1">
          <a:blip r:embed="rId2">
            <a:alphaModFix/>
          </a:blip>
          <a:srcRect r="27933"/>
          <a:stretch/>
        </p:blipFill>
        <p:spPr>
          <a:xfrm>
            <a:off x="-53150" y="425300"/>
            <a:ext cx="9214800" cy="4768800"/>
          </a:xfrm>
          <a:prstGeom prst="rect">
            <a:avLst/>
          </a:prstGeom>
          <a:noFill/>
          <a:ln>
            <a:noFill/>
          </a:ln>
        </p:spPr>
      </p:pic>
      <p:sp>
        <p:nvSpPr>
          <p:cNvPr id="12" name="Google Shape;12;p2"/>
          <p:cNvSpPr/>
          <p:nvPr/>
        </p:nvSpPr>
        <p:spPr>
          <a:xfrm rot="10800000">
            <a:off x="-58250" y="-106150"/>
            <a:ext cx="9225000" cy="1297575"/>
          </a:xfrm>
          <a:prstGeom prst="flowChartManualInput">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13;p2"/>
          <p:cNvGrpSpPr/>
          <p:nvPr/>
        </p:nvGrpSpPr>
        <p:grpSpPr>
          <a:xfrm>
            <a:off x="76200" y="76204"/>
            <a:ext cx="2449718" cy="819858"/>
            <a:chOff x="-58250" y="-38001"/>
            <a:chExt cx="3035209" cy="1148421"/>
          </a:xfrm>
        </p:grpSpPr>
        <p:pic>
          <p:nvPicPr>
            <p:cNvPr id="14" name="Google Shape;14;p2"/>
            <p:cNvPicPr preferRelativeResize="0"/>
            <p:nvPr/>
          </p:nvPicPr>
          <p:blipFill>
            <a:blip r:embed="rId3">
              <a:alphaModFix/>
            </a:blip>
            <a:stretch>
              <a:fillRect/>
            </a:stretch>
          </p:blipFill>
          <p:spPr>
            <a:xfrm>
              <a:off x="-58250" y="-38001"/>
              <a:ext cx="2324650" cy="1020176"/>
            </a:xfrm>
            <a:prstGeom prst="rect">
              <a:avLst/>
            </a:prstGeom>
            <a:noFill/>
            <a:ln>
              <a:noFill/>
            </a:ln>
          </p:spPr>
        </p:pic>
        <p:sp>
          <p:nvSpPr>
            <p:cNvPr id="15" name="Google Shape;15;p2"/>
            <p:cNvSpPr txBox="1"/>
            <p:nvPr/>
          </p:nvSpPr>
          <p:spPr>
            <a:xfrm>
              <a:off x="652259" y="596220"/>
              <a:ext cx="2324700" cy="51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700" i="1">
                  <a:solidFill>
                    <a:srgbClr val="FFFFFF"/>
                  </a:solidFill>
                  <a:latin typeface="Exo 2"/>
                  <a:ea typeface="Exo 2"/>
                  <a:cs typeface="Exo 2"/>
                  <a:sym typeface="Exo 2"/>
                </a:rPr>
                <a:t>CENTRE DE FORMATION </a:t>
              </a:r>
              <a:endParaRPr sz="700" i="1">
                <a:solidFill>
                  <a:srgbClr val="FFFFFF"/>
                </a:solidFill>
                <a:latin typeface="Exo 2"/>
                <a:ea typeface="Exo 2"/>
                <a:cs typeface="Exo 2"/>
                <a:sym typeface="Exo 2"/>
              </a:endParaRPr>
            </a:p>
            <a:p>
              <a:pPr marL="0" lvl="0" indent="0" algn="l" rtl="0">
                <a:spcBef>
                  <a:spcPts val="0"/>
                </a:spcBef>
                <a:spcAft>
                  <a:spcPts val="0"/>
                </a:spcAft>
                <a:buNone/>
              </a:pPr>
              <a:r>
                <a:rPr lang="fr" sz="700" i="1">
                  <a:solidFill>
                    <a:srgbClr val="FFFFFF"/>
                  </a:solidFill>
                  <a:latin typeface="Exo 2"/>
                  <a:ea typeface="Exo 2"/>
                  <a:cs typeface="Exo 2"/>
                  <a:sym typeface="Exo 2"/>
                </a:rPr>
                <a:t>DU TRANSPORT ROUTIER</a:t>
              </a:r>
              <a:endParaRPr sz="700" i="1">
                <a:solidFill>
                  <a:srgbClr val="FFFFFF"/>
                </a:solidFill>
                <a:latin typeface="Exo 2"/>
                <a:ea typeface="Exo 2"/>
                <a:cs typeface="Exo 2"/>
                <a:sym typeface="Exo 2"/>
              </a:endParaRPr>
            </a:p>
            <a:p>
              <a:pPr marL="0" lvl="0" indent="0" algn="l" rtl="0">
                <a:spcBef>
                  <a:spcPts val="0"/>
                </a:spcBef>
                <a:spcAft>
                  <a:spcPts val="0"/>
                </a:spcAft>
                <a:buNone/>
              </a:pPr>
              <a:r>
                <a:rPr lang="fr" sz="700" i="1">
                  <a:solidFill>
                    <a:srgbClr val="FFFFFF"/>
                  </a:solidFill>
                  <a:latin typeface="Exo 2"/>
                  <a:ea typeface="Exo 2"/>
                  <a:cs typeface="Exo 2"/>
                  <a:sym typeface="Exo 2"/>
                </a:rPr>
                <a:t>DE SAINT-JÉRÔME</a:t>
              </a:r>
              <a:endParaRPr sz="700" i="1">
                <a:solidFill>
                  <a:srgbClr val="FFFFFF"/>
                </a:solidFill>
                <a:latin typeface="Exo 2"/>
                <a:ea typeface="Exo 2"/>
                <a:cs typeface="Exo 2"/>
                <a:sym typeface="Exo 2"/>
              </a:endParaRPr>
            </a:p>
          </p:txBody>
        </p:sp>
      </p:grpSp>
      <p:sp>
        <p:nvSpPr>
          <p:cNvPr id="16" name="Google Shape;16;p2"/>
          <p:cNvSpPr txBox="1">
            <a:spLocks noGrp="1"/>
          </p:cNvSpPr>
          <p:nvPr>
            <p:ph type="title"/>
          </p:nvPr>
        </p:nvSpPr>
        <p:spPr>
          <a:xfrm>
            <a:off x="5237250" y="1239725"/>
            <a:ext cx="3235200" cy="192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000000"/>
              </a:buClr>
              <a:buSzPts val="3600"/>
              <a:buFont typeface="Oswald"/>
              <a:buNone/>
              <a:defRPr sz="3600" b="1">
                <a:solidFill>
                  <a:srgbClr val="000000"/>
                </a:solidFill>
                <a:latin typeface="Oswald"/>
                <a:ea typeface="Oswald"/>
                <a:cs typeface="Oswald"/>
                <a:sym typeface="Oswald"/>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pic>
        <p:nvPicPr>
          <p:cNvPr id="17" name="Google Shape;17;p2"/>
          <p:cNvPicPr preferRelativeResize="0"/>
          <p:nvPr/>
        </p:nvPicPr>
        <p:blipFill>
          <a:blip r:embed="rId4">
            <a:alphaModFix/>
          </a:blip>
          <a:stretch>
            <a:fillRect/>
          </a:stretch>
        </p:blipFill>
        <p:spPr>
          <a:xfrm>
            <a:off x="7794225" y="28678"/>
            <a:ext cx="1377924" cy="59055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1165375" y="1055800"/>
            <a:ext cx="7011300" cy="1927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0" name="Google Shape;20;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21" name="Google Shape;21;p3"/>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pic>
        <p:nvPicPr>
          <p:cNvPr id="22" name="Google Shape;22;p3"/>
          <p:cNvPicPr preferRelativeResize="0"/>
          <p:nvPr/>
        </p:nvPicPr>
        <p:blipFill rotWithShape="1">
          <a:blip r:embed="rId2">
            <a:alphaModFix/>
          </a:blip>
          <a:srcRect t="16408" b="43715"/>
          <a:stretch/>
        </p:blipFill>
        <p:spPr>
          <a:xfrm>
            <a:off x="-25" y="4281450"/>
            <a:ext cx="9144000" cy="909225"/>
          </a:xfrm>
          <a:prstGeom prst="flowChartManualInput">
            <a:avLst/>
          </a:prstGeom>
          <a:noFill/>
          <a:ln>
            <a:noFill/>
          </a:ln>
        </p:spPr>
      </p:pic>
      <p:sp>
        <p:nvSpPr>
          <p:cNvPr id="23" name="Google Shape;23;p3"/>
          <p:cNvSpPr/>
          <p:nvPr/>
        </p:nvSpPr>
        <p:spPr>
          <a:xfrm>
            <a:off x="-19375" y="4281450"/>
            <a:ext cx="9163375" cy="909225"/>
          </a:xfrm>
          <a:prstGeom prst="flowChartManualInput">
            <a:avLst/>
          </a:prstGeom>
          <a:solidFill>
            <a:srgbClr val="000000">
              <a:alpha val="564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Google Shape;24;p3"/>
          <p:cNvPicPr preferRelativeResize="0"/>
          <p:nvPr/>
        </p:nvPicPr>
        <p:blipFill>
          <a:blip r:embed="rId3">
            <a:alphaModFix/>
          </a:blip>
          <a:stretch>
            <a:fillRect/>
          </a:stretch>
        </p:blipFill>
        <p:spPr>
          <a:xfrm>
            <a:off x="215571" y="4583675"/>
            <a:ext cx="896855" cy="393600"/>
          </a:xfrm>
          <a:prstGeom prst="rect">
            <a:avLst/>
          </a:prstGeom>
          <a:noFill/>
          <a:ln>
            <a:noFill/>
          </a:ln>
        </p:spPr>
      </p:pic>
      <p:pic>
        <p:nvPicPr>
          <p:cNvPr id="25" name="Google Shape;25;p3"/>
          <p:cNvPicPr preferRelativeResize="0"/>
          <p:nvPr/>
        </p:nvPicPr>
        <p:blipFill>
          <a:blip r:embed="rId4">
            <a:alphaModFix/>
          </a:blip>
          <a:stretch>
            <a:fillRect/>
          </a:stretch>
        </p:blipFill>
        <p:spPr>
          <a:xfrm>
            <a:off x="7648723" y="4433464"/>
            <a:ext cx="1412128" cy="6052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6"/>
        <p:cNvGrpSpPr/>
        <p:nvPr/>
      </p:nvGrpSpPr>
      <p:grpSpPr>
        <a:xfrm>
          <a:off x="0" y="0"/>
          <a:ext cx="0" cy="0"/>
          <a:chOff x="0" y="0"/>
          <a:chExt cx="0" cy="0"/>
        </a:xfrm>
      </p:grpSpPr>
      <p:sp>
        <p:nvSpPr>
          <p:cNvPr id="27" name="Google Shape;2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 name="Google Shape;28;p4"/>
          <p:cNvSpPr txBox="1">
            <a:spLocks noGrp="1"/>
          </p:cNvSpPr>
          <p:nvPr>
            <p:ph type="body" idx="1"/>
          </p:nvPr>
        </p:nvSpPr>
        <p:spPr>
          <a:xfrm>
            <a:off x="311700" y="1152475"/>
            <a:ext cx="8520600" cy="30132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9" name="Google Shape;2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30" name="Google Shape;30;p4"/>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pic>
        <p:nvPicPr>
          <p:cNvPr id="31" name="Google Shape;31;p4"/>
          <p:cNvPicPr preferRelativeResize="0"/>
          <p:nvPr/>
        </p:nvPicPr>
        <p:blipFill rotWithShape="1">
          <a:blip r:embed="rId2">
            <a:alphaModFix/>
          </a:blip>
          <a:srcRect t="16408" b="43715"/>
          <a:stretch/>
        </p:blipFill>
        <p:spPr>
          <a:xfrm>
            <a:off x="-25" y="4281450"/>
            <a:ext cx="9144000" cy="909225"/>
          </a:xfrm>
          <a:prstGeom prst="flowChartManualInput">
            <a:avLst/>
          </a:prstGeom>
          <a:noFill/>
          <a:ln>
            <a:noFill/>
          </a:ln>
        </p:spPr>
      </p:pic>
      <p:sp>
        <p:nvSpPr>
          <p:cNvPr id="32" name="Google Shape;32;p4"/>
          <p:cNvSpPr/>
          <p:nvPr/>
        </p:nvSpPr>
        <p:spPr>
          <a:xfrm>
            <a:off x="-19375" y="4281450"/>
            <a:ext cx="9163375" cy="909225"/>
          </a:xfrm>
          <a:prstGeom prst="flowChartManualInput">
            <a:avLst/>
          </a:prstGeom>
          <a:solidFill>
            <a:srgbClr val="000000">
              <a:alpha val="564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 name="Google Shape;33;p4"/>
          <p:cNvPicPr preferRelativeResize="0"/>
          <p:nvPr/>
        </p:nvPicPr>
        <p:blipFill>
          <a:blip r:embed="rId3">
            <a:alphaModFix/>
          </a:blip>
          <a:stretch>
            <a:fillRect/>
          </a:stretch>
        </p:blipFill>
        <p:spPr>
          <a:xfrm>
            <a:off x="215571" y="4583675"/>
            <a:ext cx="896855" cy="393600"/>
          </a:xfrm>
          <a:prstGeom prst="rect">
            <a:avLst/>
          </a:prstGeom>
          <a:noFill/>
          <a:ln>
            <a:noFill/>
          </a:ln>
        </p:spPr>
      </p:pic>
      <p:pic>
        <p:nvPicPr>
          <p:cNvPr id="34" name="Google Shape;34;p4"/>
          <p:cNvPicPr preferRelativeResize="0"/>
          <p:nvPr/>
        </p:nvPicPr>
        <p:blipFill>
          <a:blip r:embed="rId4">
            <a:alphaModFix/>
          </a:blip>
          <a:stretch>
            <a:fillRect/>
          </a:stretch>
        </p:blipFill>
        <p:spPr>
          <a:xfrm>
            <a:off x="7648723" y="4433464"/>
            <a:ext cx="1412128" cy="6052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
        <p:cNvGrpSpPr/>
        <p:nvPr/>
      </p:nvGrpSpPr>
      <p:grpSpPr>
        <a:xfrm>
          <a:off x="0" y="0"/>
          <a:ext cx="0" cy="0"/>
          <a:chOff x="0" y="0"/>
          <a:chExt cx="0" cy="0"/>
        </a:xfrm>
      </p:grpSpPr>
      <p:sp>
        <p:nvSpPr>
          <p:cNvPr id="36" name="Google Shape;36;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7" name="Google Shape;37;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38" name="Google Shape;38;p5"/>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pic>
        <p:nvPicPr>
          <p:cNvPr id="39" name="Google Shape;39;p5"/>
          <p:cNvPicPr preferRelativeResize="0"/>
          <p:nvPr/>
        </p:nvPicPr>
        <p:blipFill rotWithShape="1">
          <a:blip r:embed="rId2">
            <a:alphaModFix/>
          </a:blip>
          <a:srcRect t="16408" b="43715"/>
          <a:stretch/>
        </p:blipFill>
        <p:spPr>
          <a:xfrm>
            <a:off x="-25" y="4281450"/>
            <a:ext cx="9144000" cy="909225"/>
          </a:xfrm>
          <a:prstGeom prst="flowChartManualInput">
            <a:avLst/>
          </a:prstGeom>
          <a:noFill/>
          <a:ln>
            <a:noFill/>
          </a:ln>
        </p:spPr>
      </p:pic>
      <p:sp>
        <p:nvSpPr>
          <p:cNvPr id="40" name="Google Shape;40;p5"/>
          <p:cNvSpPr/>
          <p:nvPr/>
        </p:nvSpPr>
        <p:spPr>
          <a:xfrm>
            <a:off x="-19375" y="4281450"/>
            <a:ext cx="9163375" cy="909225"/>
          </a:xfrm>
          <a:prstGeom prst="flowChartManualInput">
            <a:avLst/>
          </a:prstGeom>
          <a:solidFill>
            <a:srgbClr val="000000">
              <a:alpha val="564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 name="Google Shape;41;p5"/>
          <p:cNvPicPr preferRelativeResize="0"/>
          <p:nvPr/>
        </p:nvPicPr>
        <p:blipFill>
          <a:blip r:embed="rId3">
            <a:alphaModFix/>
          </a:blip>
          <a:stretch>
            <a:fillRect/>
          </a:stretch>
        </p:blipFill>
        <p:spPr>
          <a:xfrm>
            <a:off x="215571" y="4583675"/>
            <a:ext cx="896855" cy="393600"/>
          </a:xfrm>
          <a:prstGeom prst="rect">
            <a:avLst/>
          </a:prstGeom>
          <a:noFill/>
          <a:ln>
            <a:noFill/>
          </a:ln>
        </p:spPr>
      </p:pic>
      <p:pic>
        <p:nvPicPr>
          <p:cNvPr id="42" name="Google Shape;42;p5"/>
          <p:cNvPicPr preferRelativeResize="0"/>
          <p:nvPr/>
        </p:nvPicPr>
        <p:blipFill>
          <a:blip r:embed="rId4">
            <a:alphaModFix/>
          </a:blip>
          <a:stretch>
            <a:fillRect/>
          </a:stretch>
        </p:blipFill>
        <p:spPr>
          <a:xfrm>
            <a:off x="7648723" y="4433464"/>
            <a:ext cx="1412128" cy="6052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5" name="Google Shape;45;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46" name="Google Shape;46;p6"/>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47" name="Google Shape;47;p6"/>
          <p:cNvSpPr txBox="1">
            <a:spLocks noGrp="1"/>
          </p:cNvSpPr>
          <p:nvPr>
            <p:ph type="sldNum" idx="3"/>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48" name="Google Shape;48;p6"/>
          <p:cNvSpPr txBox="1">
            <a:spLocks noGrp="1"/>
          </p:cNvSpPr>
          <p:nvPr>
            <p:ph type="sldNum" idx="4"/>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pic>
        <p:nvPicPr>
          <p:cNvPr id="49" name="Google Shape;49;p6"/>
          <p:cNvPicPr preferRelativeResize="0"/>
          <p:nvPr/>
        </p:nvPicPr>
        <p:blipFill rotWithShape="1">
          <a:blip r:embed="rId2">
            <a:alphaModFix/>
          </a:blip>
          <a:srcRect t="16408" b="43715"/>
          <a:stretch/>
        </p:blipFill>
        <p:spPr>
          <a:xfrm>
            <a:off x="-25" y="4281450"/>
            <a:ext cx="9144000" cy="909225"/>
          </a:xfrm>
          <a:prstGeom prst="flowChartManualInput">
            <a:avLst/>
          </a:prstGeom>
          <a:noFill/>
          <a:ln>
            <a:noFill/>
          </a:ln>
        </p:spPr>
      </p:pic>
      <p:sp>
        <p:nvSpPr>
          <p:cNvPr id="50" name="Google Shape;50;p6"/>
          <p:cNvSpPr/>
          <p:nvPr/>
        </p:nvSpPr>
        <p:spPr>
          <a:xfrm>
            <a:off x="-19375" y="4281450"/>
            <a:ext cx="9163375" cy="909225"/>
          </a:xfrm>
          <a:prstGeom prst="flowChartManualInput">
            <a:avLst/>
          </a:prstGeom>
          <a:solidFill>
            <a:srgbClr val="000000">
              <a:alpha val="564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 name="Google Shape;51;p6"/>
          <p:cNvPicPr preferRelativeResize="0"/>
          <p:nvPr/>
        </p:nvPicPr>
        <p:blipFill>
          <a:blip r:embed="rId3">
            <a:alphaModFix/>
          </a:blip>
          <a:stretch>
            <a:fillRect/>
          </a:stretch>
        </p:blipFill>
        <p:spPr>
          <a:xfrm>
            <a:off x="215571" y="4583675"/>
            <a:ext cx="896855" cy="393600"/>
          </a:xfrm>
          <a:prstGeom prst="rect">
            <a:avLst/>
          </a:prstGeom>
          <a:noFill/>
          <a:ln>
            <a:noFill/>
          </a:ln>
        </p:spPr>
      </p:pic>
      <p:pic>
        <p:nvPicPr>
          <p:cNvPr id="52" name="Google Shape;52;p6"/>
          <p:cNvPicPr preferRelativeResize="0"/>
          <p:nvPr/>
        </p:nvPicPr>
        <p:blipFill>
          <a:blip r:embed="rId4">
            <a:alphaModFix/>
          </a:blip>
          <a:stretch>
            <a:fillRect/>
          </a:stretch>
        </p:blipFill>
        <p:spPr>
          <a:xfrm>
            <a:off x="7648723" y="4433464"/>
            <a:ext cx="1412128" cy="6052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3"/>
        <p:cNvGrpSpPr/>
        <p:nvPr/>
      </p:nvGrpSpPr>
      <p:grpSpPr>
        <a:xfrm>
          <a:off x="0" y="0"/>
          <a:ext cx="0" cy="0"/>
          <a:chOff x="0" y="0"/>
          <a:chExt cx="0" cy="0"/>
        </a:xfrm>
      </p:grpSpPr>
      <p:sp>
        <p:nvSpPr>
          <p:cNvPr id="54" name="Google Shape;54;p7"/>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56" name="Google Shape;56;p7"/>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7" name="Google Shape;57;p7"/>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58" name="Google Shape;58;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59" name="Google Shape;59;p7"/>
          <p:cNvSpPr txBox="1">
            <a:spLocks noGrp="1"/>
          </p:cNvSpPr>
          <p:nvPr>
            <p:ph type="sldNum" idx="3"/>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pic>
        <p:nvPicPr>
          <p:cNvPr id="60" name="Google Shape;60;p7"/>
          <p:cNvPicPr preferRelativeResize="0"/>
          <p:nvPr/>
        </p:nvPicPr>
        <p:blipFill rotWithShape="1">
          <a:blip r:embed="rId2">
            <a:alphaModFix/>
          </a:blip>
          <a:srcRect t="16408" b="43715"/>
          <a:stretch/>
        </p:blipFill>
        <p:spPr>
          <a:xfrm>
            <a:off x="-25" y="4281450"/>
            <a:ext cx="9144000" cy="909225"/>
          </a:xfrm>
          <a:prstGeom prst="flowChartManualInput">
            <a:avLst/>
          </a:prstGeom>
          <a:noFill/>
          <a:ln>
            <a:noFill/>
          </a:ln>
        </p:spPr>
      </p:pic>
      <p:sp>
        <p:nvSpPr>
          <p:cNvPr id="61" name="Google Shape;61;p7"/>
          <p:cNvSpPr/>
          <p:nvPr/>
        </p:nvSpPr>
        <p:spPr>
          <a:xfrm>
            <a:off x="-19375" y="4281450"/>
            <a:ext cx="9163375" cy="909225"/>
          </a:xfrm>
          <a:prstGeom prst="flowChartManualInput">
            <a:avLst/>
          </a:prstGeom>
          <a:solidFill>
            <a:srgbClr val="000000">
              <a:alpha val="564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2" name="Google Shape;62;p7"/>
          <p:cNvPicPr preferRelativeResize="0"/>
          <p:nvPr/>
        </p:nvPicPr>
        <p:blipFill>
          <a:blip r:embed="rId3">
            <a:alphaModFix/>
          </a:blip>
          <a:stretch>
            <a:fillRect/>
          </a:stretch>
        </p:blipFill>
        <p:spPr>
          <a:xfrm>
            <a:off x="215571" y="4583675"/>
            <a:ext cx="896855" cy="393600"/>
          </a:xfrm>
          <a:prstGeom prst="rect">
            <a:avLst/>
          </a:prstGeom>
          <a:noFill/>
          <a:ln>
            <a:noFill/>
          </a:ln>
        </p:spPr>
      </p:pic>
      <p:pic>
        <p:nvPicPr>
          <p:cNvPr id="63" name="Google Shape;63;p7"/>
          <p:cNvPicPr preferRelativeResize="0"/>
          <p:nvPr/>
        </p:nvPicPr>
        <p:blipFill>
          <a:blip r:embed="rId4">
            <a:alphaModFix/>
          </a:blip>
          <a:stretch>
            <a:fillRect/>
          </a:stretch>
        </p:blipFill>
        <p:spPr>
          <a:xfrm>
            <a:off x="7648723" y="4433464"/>
            <a:ext cx="1412128" cy="6052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4"/>
        <p:cNvGrpSpPr/>
        <p:nvPr/>
      </p:nvGrpSpPr>
      <p:grpSpPr>
        <a:xfrm>
          <a:off x="0" y="0"/>
          <a:ext cx="0" cy="0"/>
          <a:chOff x="0" y="0"/>
          <a:chExt cx="0" cy="0"/>
        </a:xfrm>
      </p:grpSpPr>
      <p:sp>
        <p:nvSpPr>
          <p:cNvPr id="65" name="Google Shape;6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66" name="Google Shape;66;p8"/>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pic>
        <p:nvPicPr>
          <p:cNvPr id="67" name="Google Shape;67;p8"/>
          <p:cNvPicPr preferRelativeResize="0"/>
          <p:nvPr/>
        </p:nvPicPr>
        <p:blipFill rotWithShape="1">
          <a:blip r:embed="rId2">
            <a:alphaModFix/>
          </a:blip>
          <a:srcRect t="16408" b="43715"/>
          <a:stretch/>
        </p:blipFill>
        <p:spPr>
          <a:xfrm>
            <a:off x="-25" y="4281450"/>
            <a:ext cx="9144000" cy="909225"/>
          </a:xfrm>
          <a:prstGeom prst="flowChartManualInput">
            <a:avLst/>
          </a:prstGeom>
          <a:noFill/>
          <a:ln>
            <a:noFill/>
          </a:ln>
        </p:spPr>
      </p:pic>
      <p:sp>
        <p:nvSpPr>
          <p:cNvPr id="68" name="Google Shape;68;p8"/>
          <p:cNvSpPr/>
          <p:nvPr/>
        </p:nvSpPr>
        <p:spPr>
          <a:xfrm>
            <a:off x="-19375" y="4281450"/>
            <a:ext cx="9163375" cy="909225"/>
          </a:xfrm>
          <a:prstGeom prst="flowChartManualInput">
            <a:avLst/>
          </a:prstGeom>
          <a:solidFill>
            <a:srgbClr val="000000">
              <a:alpha val="564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9" name="Google Shape;69;p8"/>
          <p:cNvPicPr preferRelativeResize="0"/>
          <p:nvPr/>
        </p:nvPicPr>
        <p:blipFill>
          <a:blip r:embed="rId3">
            <a:alphaModFix/>
          </a:blip>
          <a:stretch>
            <a:fillRect/>
          </a:stretch>
        </p:blipFill>
        <p:spPr>
          <a:xfrm>
            <a:off x="215571" y="4583675"/>
            <a:ext cx="896855" cy="393600"/>
          </a:xfrm>
          <a:prstGeom prst="rect">
            <a:avLst/>
          </a:prstGeom>
          <a:noFill/>
          <a:ln>
            <a:noFill/>
          </a:ln>
        </p:spPr>
      </p:pic>
      <p:pic>
        <p:nvPicPr>
          <p:cNvPr id="70" name="Google Shape;70;p8"/>
          <p:cNvPicPr preferRelativeResize="0"/>
          <p:nvPr/>
        </p:nvPicPr>
        <p:blipFill>
          <a:blip r:embed="rId4">
            <a:alphaModFix/>
          </a:blip>
          <a:stretch>
            <a:fillRect/>
          </a:stretch>
        </p:blipFill>
        <p:spPr>
          <a:xfrm>
            <a:off x="7648723" y="4433464"/>
            <a:ext cx="1412128" cy="6052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ide 2">
  <p:cSld name="CUSTOM">
    <p:spTree>
      <p:nvGrpSpPr>
        <p:cNvPr id="1" name="Shape 71"/>
        <p:cNvGrpSpPr/>
        <p:nvPr/>
      </p:nvGrpSpPr>
      <p:grpSpPr>
        <a:xfrm>
          <a:off x="0" y="0"/>
          <a:ext cx="0" cy="0"/>
          <a:chOff x="0" y="0"/>
          <a:chExt cx="0" cy="0"/>
        </a:xfrm>
      </p:grpSpPr>
      <p:sp>
        <p:nvSpPr>
          <p:cNvPr id="72" name="Google Shape;72;p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fr"/>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comments" Target="../comments/comment1.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8" Type="http://schemas.openxmlformats.org/officeDocument/2006/relationships/comments" Target="../comments/comment2.xml"/><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comments" Target="../comments/comment3.xml"/><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1.jpg"/><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0"/>
          <p:cNvSpPr txBox="1">
            <a:spLocks noGrp="1"/>
          </p:cNvSpPr>
          <p:nvPr>
            <p:ph type="title"/>
          </p:nvPr>
        </p:nvSpPr>
        <p:spPr>
          <a:xfrm>
            <a:off x="4572000" y="1392702"/>
            <a:ext cx="4391625" cy="1894548"/>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dirty="0"/>
              <a:t>Lesson 7.1</a:t>
            </a:r>
            <a:br>
              <a:rPr lang="en-US" dirty="0"/>
            </a:br>
            <a:r>
              <a:rPr lang="en-US" dirty="0"/>
              <a:t>Knowledge necessary for loading</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19"/>
          <p:cNvSpPr txBox="1">
            <a:spLocks noGrp="1"/>
          </p:cNvSpPr>
          <p:nvPr>
            <p:ph type="title"/>
          </p:nvPr>
        </p:nvSpPr>
        <p:spPr>
          <a:xfrm>
            <a:off x="0" y="0"/>
            <a:ext cx="8520600" cy="5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sz="2000" dirty="0"/>
              <a:t>Identification of the merchandise</a:t>
            </a:r>
            <a:endParaRPr sz="2000" dirty="0"/>
          </a:p>
        </p:txBody>
      </p:sp>
      <p:pic>
        <p:nvPicPr>
          <p:cNvPr id="153" name="Google Shape;153;p19"/>
          <p:cNvPicPr preferRelativeResize="0"/>
          <p:nvPr/>
        </p:nvPicPr>
        <p:blipFill>
          <a:blip r:embed="rId3">
            <a:alphaModFix/>
          </a:blip>
          <a:stretch>
            <a:fillRect/>
          </a:stretch>
        </p:blipFill>
        <p:spPr>
          <a:xfrm>
            <a:off x="174125" y="557100"/>
            <a:ext cx="5757347" cy="4277774"/>
          </a:xfrm>
          <a:prstGeom prst="rect">
            <a:avLst/>
          </a:prstGeom>
          <a:noFill/>
          <a:ln>
            <a:noFill/>
          </a:ln>
        </p:spPr>
      </p:pic>
      <p:pic>
        <p:nvPicPr>
          <p:cNvPr id="155" name="Google Shape;155;p19"/>
          <p:cNvPicPr preferRelativeResize="0"/>
          <p:nvPr/>
        </p:nvPicPr>
        <p:blipFill>
          <a:blip r:embed="rId4">
            <a:alphaModFix/>
          </a:blip>
          <a:stretch>
            <a:fillRect/>
          </a:stretch>
        </p:blipFill>
        <p:spPr>
          <a:xfrm>
            <a:off x="3685710" y="0"/>
            <a:ext cx="4834890"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
                                        </p:tgtEl>
                                        <p:attrNameLst>
                                          <p:attrName>style.visibility</p:attrName>
                                        </p:attrNameLst>
                                      </p:cBhvr>
                                      <p:to>
                                        <p:strVal val="visible"/>
                                      </p:to>
                                    </p:set>
                                    <p:animEffect transition="in" filter="fade">
                                      <p:cBhvr>
                                        <p:cTn id="7" dur="1000"/>
                                        <p:tgtEl>
                                          <p:spTgt spid="15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1000"/>
                                          </p:stCondLst>
                                        </p:cTn>
                                        <p:tgtEl>
                                          <p:spTgt spid="153"/>
                                        </p:tgtEl>
                                        <p:attrNameLst>
                                          <p:attrName>style.visibility</p:attrName>
                                        </p:attrNameLst>
                                      </p:cBhvr>
                                      <p:to>
                                        <p:strVal val="hidden"/>
                                      </p:to>
                                    </p:set>
                                  </p:childTnLst>
                                </p:cTn>
                              </p:par>
                            </p:childTnLst>
                          </p:cTn>
                        </p:par>
                        <p:par>
                          <p:cTn id="12" fill="hold">
                            <p:stCondLst>
                              <p:cond delay="1001"/>
                            </p:stCondLst>
                            <p:childTnLst>
                              <p:par>
                                <p:cTn id="13" presetID="10" presetClass="entr" presetSubtype="0" fill="hold" nodeType="afterEffect">
                                  <p:stCondLst>
                                    <p:cond delay="0"/>
                                  </p:stCondLst>
                                  <p:childTnLst>
                                    <p:set>
                                      <p:cBhvr>
                                        <p:cTn id="14" dur="1" fill="hold">
                                          <p:stCondLst>
                                            <p:cond delay="0"/>
                                          </p:stCondLst>
                                        </p:cTn>
                                        <p:tgtEl>
                                          <p:spTgt spid="155"/>
                                        </p:tgtEl>
                                        <p:attrNameLst>
                                          <p:attrName>style.visibility</p:attrName>
                                        </p:attrNameLst>
                                      </p:cBhvr>
                                      <p:to>
                                        <p:strVal val="visible"/>
                                      </p:to>
                                    </p:set>
                                    <p:animEffect transition="in" filter="fade">
                                      <p:cBhvr>
                                        <p:cTn id="15" dur="1000"/>
                                        <p:tgtEl>
                                          <p:spTgt spid="15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1000"/>
                                          </p:stCondLst>
                                        </p:cTn>
                                        <p:tgtEl>
                                          <p:spTgt spid="1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0"/>
          <p:cNvSpPr txBox="1">
            <a:spLocks noGrp="1"/>
          </p:cNvSpPr>
          <p:nvPr>
            <p:ph type="body" idx="1"/>
          </p:nvPr>
        </p:nvSpPr>
        <p:spPr>
          <a:xfrm>
            <a:off x="311700" y="1152475"/>
            <a:ext cx="8520600" cy="3013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62" name="Google Shape;162;p20"/>
          <p:cNvPicPr preferRelativeResize="0"/>
          <p:nvPr/>
        </p:nvPicPr>
        <p:blipFill>
          <a:blip r:embed="rId3">
            <a:alphaModFix/>
          </a:blip>
          <a:stretch>
            <a:fillRect/>
          </a:stretch>
        </p:blipFill>
        <p:spPr>
          <a:xfrm>
            <a:off x="1843075" y="836963"/>
            <a:ext cx="5457825" cy="4048125"/>
          </a:xfrm>
          <a:prstGeom prst="rect">
            <a:avLst/>
          </a:prstGeom>
          <a:noFill/>
          <a:ln>
            <a:noFill/>
          </a:ln>
        </p:spPr>
      </p:pic>
      <p:pic>
        <p:nvPicPr>
          <p:cNvPr id="163" name="Google Shape;163;p20"/>
          <p:cNvPicPr preferRelativeResize="0"/>
          <p:nvPr/>
        </p:nvPicPr>
        <p:blipFill>
          <a:blip r:embed="rId4">
            <a:alphaModFix/>
          </a:blip>
          <a:stretch>
            <a:fillRect/>
          </a:stretch>
        </p:blipFill>
        <p:spPr>
          <a:xfrm>
            <a:off x="831300" y="0"/>
            <a:ext cx="6857999" cy="5143500"/>
          </a:xfrm>
          <a:prstGeom prst="rect">
            <a:avLst/>
          </a:prstGeom>
          <a:noFill/>
          <a:ln>
            <a:noFill/>
          </a:ln>
        </p:spPr>
      </p:pic>
      <p:pic>
        <p:nvPicPr>
          <p:cNvPr id="164" name="Google Shape;164;p20"/>
          <p:cNvPicPr preferRelativeResize="0"/>
          <p:nvPr/>
        </p:nvPicPr>
        <p:blipFill>
          <a:blip r:embed="rId5">
            <a:alphaModFix/>
          </a:blip>
          <a:stretch>
            <a:fillRect/>
          </a:stretch>
        </p:blipFill>
        <p:spPr>
          <a:xfrm>
            <a:off x="2643175" y="35275"/>
            <a:ext cx="3857625" cy="5143500"/>
          </a:xfrm>
          <a:prstGeom prst="rect">
            <a:avLst/>
          </a:prstGeom>
          <a:noFill/>
          <a:ln>
            <a:noFill/>
          </a:ln>
        </p:spPr>
      </p:pic>
      <p:pic>
        <p:nvPicPr>
          <p:cNvPr id="165" name="Google Shape;165;p20"/>
          <p:cNvPicPr preferRelativeResize="0"/>
          <p:nvPr/>
        </p:nvPicPr>
        <p:blipFill>
          <a:blip r:embed="rId6">
            <a:alphaModFix/>
          </a:blip>
          <a:stretch>
            <a:fillRect/>
          </a:stretch>
        </p:blipFill>
        <p:spPr>
          <a:xfrm>
            <a:off x="2210475" y="539750"/>
            <a:ext cx="4723039" cy="4238625"/>
          </a:xfrm>
          <a:prstGeom prst="rect">
            <a:avLst/>
          </a:prstGeom>
          <a:noFill/>
          <a:ln>
            <a:noFill/>
          </a:ln>
        </p:spPr>
      </p:pic>
      <p:sp>
        <p:nvSpPr>
          <p:cNvPr id="166" name="Google Shape;166;p20"/>
          <p:cNvSpPr txBox="1">
            <a:spLocks noGrp="1"/>
          </p:cNvSpPr>
          <p:nvPr>
            <p:ph type="title"/>
          </p:nvPr>
        </p:nvSpPr>
        <p:spPr>
          <a:xfrm>
            <a:off x="0" y="0"/>
            <a:ext cx="8473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sz="2400"/>
              <a:t>Conformité: Surplus, manquant et endommagé (O,S and D)</a:t>
            </a:r>
            <a:endParaRPr sz="2400"/>
          </a:p>
        </p:txBody>
      </p:sp>
      <p:pic>
        <p:nvPicPr>
          <p:cNvPr id="167" name="Google Shape;167;p20"/>
          <p:cNvPicPr preferRelativeResize="0"/>
          <p:nvPr/>
        </p:nvPicPr>
        <p:blipFill>
          <a:blip r:embed="rId7">
            <a:alphaModFix/>
          </a:blip>
          <a:stretch>
            <a:fillRect/>
          </a:stretch>
        </p:blipFill>
        <p:spPr>
          <a:xfrm>
            <a:off x="0" y="0"/>
            <a:ext cx="9144003" cy="51435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7"/>
                                        </p:tgtEl>
                                        <p:attrNameLst>
                                          <p:attrName>style.visibility</p:attrName>
                                        </p:attrNameLst>
                                      </p:cBhvr>
                                      <p:to>
                                        <p:strVal val="visible"/>
                                      </p:to>
                                    </p:set>
                                    <p:animEffect transition="in" filter="fade">
                                      <p:cBhvr>
                                        <p:cTn id="7" dur="1000"/>
                                        <p:tgtEl>
                                          <p:spTgt spid="16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1000"/>
                                          </p:stCondLst>
                                        </p:cTn>
                                        <p:tgtEl>
                                          <p:spTgt spid="167"/>
                                        </p:tgtEl>
                                        <p:attrNameLst>
                                          <p:attrName>style.visibility</p:attrName>
                                        </p:attrNameLst>
                                      </p:cBhvr>
                                      <p:to>
                                        <p:strVal val="hidden"/>
                                      </p:to>
                                    </p:se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2"/>
                                        </p:tgtEl>
                                        <p:attrNameLst>
                                          <p:attrName>style.visibility</p:attrName>
                                        </p:attrNameLst>
                                      </p:cBhvr>
                                      <p:to>
                                        <p:strVal val="visible"/>
                                      </p:to>
                                    </p:set>
                                    <p:animEffect transition="in" filter="fade">
                                      <p:cBhvr>
                                        <p:cTn id="15" dur="1000"/>
                                        <p:tgtEl>
                                          <p:spTgt spid="16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1000"/>
                                          </p:stCondLst>
                                        </p:cTn>
                                        <p:tgtEl>
                                          <p:spTgt spid="162"/>
                                        </p:tgtEl>
                                        <p:attrNameLst>
                                          <p:attrName>style.visibility</p:attrName>
                                        </p:attrNameLst>
                                      </p:cBhvr>
                                      <p:to>
                                        <p:strVal val="hidden"/>
                                      </p:to>
                                    </p:se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163"/>
                                        </p:tgtEl>
                                        <p:attrNameLst>
                                          <p:attrName>style.visibility</p:attrName>
                                        </p:attrNameLst>
                                      </p:cBhvr>
                                      <p:to>
                                        <p:strVal val="visible"/>
                                      </p:to>
                                    </p:set>
                                    <p:animEffect transition="in" filter="fade">
                                      <p:cBhvr>
                                        <p:cTn id="23" dur="1000"/>
                                        <p:tgtEl>
                                          <p:spTgt spid="163"/>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1000"/>
                                          </p:stCondLst>
                                        </p:cTn>
                                        <p:tgtEl>
                                          <p:spTgt spid="163"/>
                                        </p:tgtEl>
                                        <p:attrNameLst>
                                          <p:attrName>style.visibility</p:attrName>
                                        </p:attrNameLst>
                                      </p:cBhvr>
                                      <p:to>
                                        <p:strVal val="hidden"/>
                                      </p:to>
                                    </p:set>
                                  </p:childTnLst>
                                </p:cTn>
                              </p:par>
                            </p:childTnLst>
                          </p:cTn>
                        </p:par>
                        <p:par>
                          <p:cTn id="28" fill="hold">
                            <p:stCondLst>
                              <p:cond delay="1000"/>
                            </p:stCondLst>
                            <p:childTnLst>
                              <p:par>
                                <p:cTn id="29" presetID="10" presetClass="entr" presetSubtype="0" fill="hold" nodeType="afterEffect">
                                  <p:stCondLst>
                                    <p:cond delay="0"/>
                                  </p:stCondLst>
                                  <p:childTnLst>
                                    <p:set>
                                      <p:cBhvr>
                                        <p:cTn id="30" dur="1" fill="hold">
                                          <p:stCondLst>
                                            <p:cond delay="0"/>
                                          </p:stCondLst>
                                        </p:cTn>
                                        <p:tgtEl>
                                          <p:spTgt spid="164"/>
                                        </p:tgtEl>
                                        <p:attrNameLst>
                                          <p:attrName>style.visibility</p:attrName>
                                        </p:attrNameLst>
                                      </p:cBhvr>
                                      <p:to>
                                        <p:strVal val="visible"/>
                                      </p:to>
                                    </p:set>
                                    <p:animEffect transition="in" filter="fade">
                                      <p:cBhvr>
                                        <p:cTn id="31" dur="1000"/>
                                        <p:tgtEl>
                                          <p:spTgt spid="164"/>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1000"/>
                                          </p:stCondLst>
                                        </p:cTn>
                                        <p:tgtEl>
                                          <p:spTgt spid="164"/>
                                        </p:tgtEl>
                                        <p:attrNameLst>
                                          <p:attrName>style.visibility</p:attrName>
                                        </p:attrNameLst>
                                      </p:cBhvr>
                                      <p:to>
                                        <p:strVal val="hidden"/>
                                      </p:to>
                                    </p:set>
                                  </p:childTnLst>
                                </p:cTn>
                              </p:par>
                            </p:childTnLst>
                          </p:cTn>
                        </p:par>
                        <p:par>
                          <p:cTn id="36" fill="hold">
                            <p:stCondLst>
                              <p:cond delay="1000"/>
                            </p:stCondLst>
                            <p:childTnLst>
                              <p:par>
                                <p:cTn id="37" presetID="10" presetClass="entr" presetSubtype="0" fill="hold" nodeType="afterEffect">
                                  <p:stCondLst>
                                    <p:cond delay="0"/>
                                  </p:stCondLst>
                                  <p:childTnLst>
                                    <p:set>
                                      <p:cBhvr>
                                        <p:cTn id="38" dur="1" fill="hold">
                                          <p:stCondLst>
                                            <p:cond delay="0"/>
                                          </p:stCondLst>
                                        </p:cTn>
                                        <p:tgtEl>
                                          <p:spTgt spid="165"/>
                                        </p:tgtEl>
                                        <p:attrNameLst>
                                          <p:attrName>style.visibility</p:attrName>
                                        </p:attrNameLst>
                                      </p:cBhvr>
                                      <p:to>
                                        <p:strVal val="visible"/>
                                      </p:to>
                                    </p:set>
                                    <p:animEffect transition="in" filter="fade">
                                      <p:cBhvr>
                                        <p:cTn id="39" dur="1000"/>
                                        <p:tgtEl>
                                          <p:spTgt spid="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1"/>
          <p:cNvSpPr txBox="1">
            <a:spLocks noGrp="1"/>
          </p:cNvSpPr>
          <p:nvPr>
            <p:ph type="title"/>
          </p:nvPr>
        </p:nvSpPr>
        <p:spPr>
          <a:xfrm>
            <a:off x="311700" y="1658375"/>
            <a:ext cx="8520600" cy="1017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a:t>What to do if there is surplus, missing, or damaged merchandise (O, S and D)?</a:t>
            </a:r>
            <a:endParaRPr b="1"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2"/>
          <p:cNvSpPr txBox="1">
            <a:spLocks noGrp="1"/>
          </p:cNvSpPr>
          <p:nvPr>
            <p:ph type="title"/>
          </p:nvPr>
        </p:nvSpPr>
        <p:spPr>
          <a:xfrm>
            <a:off x="311700" y="4521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dirty="0"/>
              <a:t>The packing </a:t>
            </a:r>
            <a:r>
              <a:rPr lang="fr-CA" dirty="0" err="1"/>
              <a:t>list</a:t>
            </a:r>
            <a:endParaRPr dirty="0"/>
          </a:p>
          <a:p>
            <a:pPr marL="0" lvl="0" indent="0" algn="l" rtl="0">
              <a:spcBef>
                <a:spcPts val="0"/>
              </a:spcBef>
              <a:spcAft>
                <a:spcPts val="0"/>
              </a:spcAft>
              <a:buNone/>
            </a:pPr>
            <a:endParaRPr dirty="0"/>
          </a:p>
        </p:txBody>
      </p:sp>
      <p:pic>
        <p:nvPicPr>
          <p:cNvPr id="179" name="Google Shape;179;p22"/>
          <p:cNvPicPr preferRelativeResize="0"/>
          <p:nvPr/>
        </p:nvPicPr>
        <p:blipFill>
          <a:blip r:embed="rId3">
            <a:alphaModFix/>
          </a:blip>
          <a:stretch>
            <a:fillRect/>
          </a:stretch>
        </p:blipFill>
        <p:spPr>
          <a:xfrm>
            <a:off x="1665100" y="1152475"/>
            <a:ext cx="4638075" cy="31886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23"/>
          <p:cNvPicPr preferRelativeResize="0"/>
          <p:nvPr/>
        </p:nvPicPr>
        <p:blipFill>
          <a:blip r:embed="rId3">
            <a:alphaModFix/>
          </a:blip>
          <a:stretch>
            <a:fillRect/>
          </a:stretch>
        </p:blipFill>
        <p:spPr>
          <a:xfrm>
            <a:off x="5312825" y="1184024"/>
            <a:ext cx="3379602" cy="1828974"/>
          </a:xfrm>
          <a:prstGeom prst="rect">
            <a:avLst/>
          </a:prstGeom>
          <a:noFill/>
          <a:ln>
            <a:noFill/>
          </a:ln>
        </p:spPr>
      </p:pic>
      <p:pic>
        <p:nvPicPr>
          <p:cNvPr id="185" name="Google Shape;185;p23"/>
          <p:cNvPicPr preferRelativeResize="0"/>
          <p:nvPr/>
        </p:nvPicPr>
        <p:blipFill>
          <a:blip r:embed="rId4">
            <a:alphaModFix/>
          </a:blip>
          <a:stretch>
            <a:fillRect/>
          </a:stretch>
        </p:blipFill>
        <p:spPr>
          <a:xfrm>
            <a:off x="2957550" y="2841472"/>
            <a:ext cx="3633600" cy="1388502"/>
          </a:xfrm>
          <a:prstGeom prst="rect">
            <a:avLst/>
          </a:prstGeom>
          <a:noFill/>
          <a:ln>
            <a:noFill/>
          </a:ln>
        </p:spPr>
      </p:pic>
      <p:pic>
        <p:nvPicPr>
          <p:cNvPr id="186" name="Google Shape;186;p23"/>
          <p:cNvPicPr preferRelativeResize="0"/>
          <p:nvPr/>
        </p:nvPicPr>
        <p:blipFill>
          <a:blip r:embed="rId5">
            <a:alphaModFix/>
          </a:blip>
          <a:stretch>
            <a:fillRect/>
          </a:stretch>
        </p:blipFill>
        <p:spPr>
          <a:xfrm>
            <a:off x="313400" y="1376675"/>
            <a:ext cx="2390260" cy="836125"/>
          </a:xfrm>
          <a:prstGeom prst="rect">
            <a:avLst/>
          </a:prstGeom>
          <a:noFill/>
          <a:ln>
            <a:noFill/>
          </a:ln>
        </p:spPr>
      </p:pic>
      <p:pic>
        <p:nvPicPr>
          <p:cNvPr id="187" name="Google Shape;187;p23"/>
          <p:cNvPicPr preferRelativeResize="0"/>
          <p:nvPr/>
        </p:nvPicPr>
        <p:blipFill>
          <a:blip r:embed="rId6">
            <a:alphaModFix/>
          </a:blip>
          <a:stretch>
            <a:fillRect/>
          </a:stretch>
        </p:blipFill>
        <p:spPr>
          <a:xfrm>
            <a:off x="3144275" y="914324"/>
            <a:ext cx="2076691" cy="744063"/>
          </a:xfrm>
          <a:prstGeom prst="rect">
            <a:avLst/>
          </a:prstGeom>
          <a:noFill/>
          <a:ln>
            <a:noFill/>
          </a:ln>
        </p:spPr>
      </p:pic>
      <p:pic>
        <p:nvPicPr>
          <p:cNvPr id="188" name="Google Shape;188;p23"/>
          <p:cNvPicPr preferRelativeResize="0"/>
          <p:nvPr/>
        </p:nvPicPr>
        <p:blipFill>
          <a:blip r:embed="rId7">
            <a:alphaModFix/>
          </a:blip>
          <a:stretch>
            <a:fillRect/>
          </a:stretch>
        </p:blipFill>
        <p:spPr>
          <a:xfrm>
            <a:off x="127000" y="2571750"/>
            <a:ext cx="2763053" cy="100722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p24"/>
          <p:cNvPicPr preferRelativeResize="0"/>
          <p:nvPr/>
        </p:nvPicPr>
        <p:blipFill>
          <a:blip r:embed="rId3">
            <a:alphaModFix/>
          </a:blip>
          <a:stretch>
            <a:fillRect/>
          </a:stretch>
        </p:blipFill>
        <p:spPr>
          <a:xfrm>
            <a:off x="3682400" y="0"/>
            <a:ext cx="5383623" cy="4791674"/>
          </a:xfrm>
          <a:prstGeom prst="rect">
            <a:avLst/>
          </a:prstGeom>
          <a:noFill/>
          <a:ln>
            <a:noFill/>
          </a:ln>
        </p:spPr>
      </p:pic>
      <p:sp>
        <p:nvSpPr>
          <p:cNvPr id="194" name="Google Shape;194;p24"/>
          <p:cNvSpPr txBox="1">
            <a:spLocks noGrp="1"/>
          </p:cNvSpPr>
          <p:nvPr>
            <p:ph type="title"/>
          </p:nvPr>
        </p:nvSpPr>
        <p:spPr>
          <a:xfrm>
            <a:off x="0" y="1904550"/>
            <a:ext cx="4200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dirty="0"/>
              <a:t>Les palettes retournables</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5"/>
          <p:cNvSpPr txBox="1">
            <a:spLocks noGrp="1"/>
          </p:cNvSpPr>
          <p:nvPr>
            <p:ph type="title"/>
          </p:nvPr>
        </p:nvSpPr>
        <p:spPr>
          <a:xfrm>
            <a:off x="122250" y="1152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dirty="0"/>
              <a:t>The </a:t>
            </a:r>
            <a:r>
              <a:rPr lang="fr-CA" dirty="0" err="1"/>
              <a:t>weight</a:t>
            </a:r>
            <a:r>
              <a:rPr lang="fr-CA" dirty="0"/>
              <a:t>-to-volume ratio</a:t>
            </a:r>
            <a:r>
              <a:rPr lang="fr" dirty="0"/>
              <a:t>:</a:t>
            </a:r>
            <a:endParaRPr dirty="0"/>
          </a:p>
        </p:txBody>
      </p:sp>
      <p:pic>
        <p:nvPicPr>
          <p:cNvPr id="200" name="Google Shape;200;p25"/>
          <p:cNvPicPr preferRelativeResize="0"/>
          <p:nvPr/>
        </p:nvPicPr>
        <p:blipFill>
          <a:blip r:embed="rId3">
            <a:alphaModFix/>
          </a:blip>
          <a:stretch>
            <a:fillRect/>
          </a:stretch>
        </p:blipFill>
        <p:spPr>
          <a:xfrm flipH="1">
            <a:off x="1126451" y="368025"/>
            <a:ext cx="6764849" cy="4172000"/>
          </a:xfrm>
          <a:prstGeom prst="rect">
            <a:avLst/>
          </a:prstGeom>
          <a:noFill/>
          <a:ln>
            <a:noFill/>
          </a:ln>
        </p:spPr>
      </p:pic>
      <p:pic>
        <p:nvPicPr>
          <p:cNvPr id="201" name="Google Shape;201;p25"/>
          <p:cNvPicPr preferRelativeResize="0"/>
          <p:nvPr/>
        </p:nvPicPr>
        <p:blipFill>
          <a:blip r:embed="rId4">
            <a:alphaModFix/>
          </a:blip>
          <a:stretch>
            <a:fillRect/>
          </a:stretch>
        </p:blipFill>
        <p:spPr>
          <a:xfrm>
            <a:off x="2946950" y="0"/>
            <a:ext cx="4944350" cy="608504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000"/>
                                          </p:stCondLst>
                                        </p:cTn>
                                        <p:tgtEl>
                                          <p:spTgt spid="200"/>
                                        </p:tgtEl>
                                        <p:attrNameLst>
                                          <p:attrName>style.visibility</p:attrName>
                                        </p:attrNameLst>
                                      </p:cBhvr>
                                      <p:to>
                                        <p:strVal val="hidden"/>
                                      </p:to>
                                    </p:set>
                                  </p:childTnLst>
                                </p:cTn>
                              </p:par>
                            </p:childTnLst>
                          </p:cTn>
                        </p:par>
                        <p:par>
                          <p:cTn id="7" fill="hold">
                            <p:stCondLst>
                              <p:cond delay="1000"/>
                            </p:stCondLst>
                            <p:childTnLst>
                              <p:par>
                                <p:cTn id="8" presetID="1" presetClass="entr" presetSubtype="0" fill="hold" nodeType="afterEffect">
                                  <p:stCondLst>
                                    <p:cond delay="0"/>
                                  </p:stCondLst>
                                  <p:childTnLst>
                                    <p:set>
                                      <p:cBhvr>
                                        <p:cTn id="9" dur="1" fill="hold">
                                          <p:stCondLst>
                                            <p:cond delay="0"/>
                                          </p:stCondLst>
                                        </p:cTn>
                                        <p:tgtEl>
                                          <p:spTgt spid="2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26"/>
          <p:cNvSpPr txBox="1">
            <a:spLocks noGrp="1"/>
          </p:cNvSpPr>
          <p:nvPr>
            <p:ph type="body" idx="1"/>
          </p:nvPr>
        </p:nvSpPr>
        <p:spPr>
          <a:xfrm>
            <a:off x="311700" y="1152475"/>
            <a:ext cx="8520600" cy="3013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07" name="Google Shape;207;p26"/>
          <p:cNvPicPr preferRelativeResize="0"/>
          <p:nvPr/>
        </p:nvPicPr>
        <p:blipFill>
          <a:blip r:embed="rId3">
            <a:alphaModFix/>
          </a:blip>
          <a:stretch>
            <a:fillRect/>
          </a:stretch>
        </p:blipFill>
        <p:spPr>
          <a:xfrm>
            <a:off x="0" y="789783"/>
            <a:ext cx="9144002" cy="4438083"/>
          </a:xfrm>
          <a:prstGeom prst="rect">
            <a:avLst/>
          </a:prstGeom>
          <a:noFill/>
          <a:ln>
            <a:noFill/>
          </a:ln>
        </p:spPr>
      </p:pic>
      <p:sp>
        <p:nvSpPr>
          <p:cNvPr id="208" name="Google Shape;208;p26"/>
          <p:cNvSpPr txBox="1">
            <a:spLocks noGrp="1"/>
          </p:cNvSpPr>
          <p:nvPr>
            <p:ph type="title"/>
          </p:nvPr>
        </p:nvSpPr>
        <p:spPr>
          <a:xfrm>
            <a:off x="51125" y="725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dirty="0"/>
              <a:t>The </a:t>
            </a:r>
            <a:r>
              <a:rPr lang="fr-CA" dirty="0" err="1"/>
              <a:t>weight</a:t>
            </a:r>
            <a:r>
              <a:rPr lang="fr-CA" dirty="0"/>
              <a:t>-to-volume ratio</a:t>
            </a:r>
            <a:r>
              <a:rPr lang="fr" dirty="0"/>
              <a:t>:</a:t>
            </a:r>
            <a:endParaRPr dirty="0"/>
          </a:p>
          <a:p>
            <a:pPr marL="0" lvl="0" indent="0" algn="l" rtl="0">
              <a:spcBef>
                <a:spcPts val="0"/>
              </a:spcBef>
              <a:spcAft>
                <a:spcPts val="0"/>
              </a:spcAft>
              <a:buNone/>
            </a:pP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27"/>
          <p:cNvSpPr txBox="1">
            <a:spLocks noGrp="1"/>
          </p:cNvSpPr>
          <p:nvPr>
            <p:ph type="title"/>
          </p:nvPr>
        </p:nvSpPr>
        <p:spPr>
          <a:xfrm>
            <a:off x="51125" y="725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dirty="0"/>
              <a:t>The </a:t>
            </a:r>
            <a:r>
              <a:rPr lang="fr-CA" dirty="0" err="1"/>
              <a:t>weight</a:t>
            </a:r>
            <a:r>
              <a:rPr lang="fr-CA" dirty="0"/>
              <a:t>-to-volume ratio</a:t>
            </a:r>
            <a:r>
              <a:rPr lang="fr" dirty="0"/>
              <a:t>:</a:t>
            </a:r>
            <a:endParaRPr dirty="0"/>
          </a:p>
          <a:p>
            <a:pPr marL="0" lvl="0" indent="0" algn="l" rtl="0">
              <a:spcBef>
                <a:spcPts val="0"/>
              </a:spcBef>
              <a:spcAft>
                <a:spcPts val="0"/>
              </a:spcAft>
              <a:buNone/>
            </a:pPr>
            <a:endParaRPr dirty="0"/>
          </a:p>
        </p:txBody>
      </p:sp>
      <p:pic>
        <p:nvPicPr>
          <p:cNvPr id="214" name="Google Shape;214;p27"/>
          <p:cNvPicPr preferRelativeResize="0"/>
          <p:nvPr/>
        </p:nvPicPr>
        <p:blipFill>
          <a:blip r:embed="rId3">
            <a:alphaModFix/>
          </a:blip>
          <a:stretch>
            <a:fillRect/>
          </a:stretch>
        </p:blipFill>
        <p:spPr>
          <a:xfrm>
            <a:off x="1196250" y="645250"/>
            <a:ext cx="7947744" cy="452737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28"/>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dirty="0"/>
              <a:t>The </a:t>
            </a:r>
            <a:r>
              <a:rPr lang="fr-CA" dirty="0" err="1"/>
              <a:t>weight</a:t>
            </a:r>
            <a:r>
              <a:rPr lang="fr-CA" dirty="0"/>
              <a:t>-to-volume ratio</a:t>
            </a:r>
            <a:r>
              <a:rPr lang="fr" dirty="0"/>
              <a:t>:</a:t>
            </a:r>
            <a:endParaRPr dirty="0"/>
          </a:p>
          <a:p>
            <a:pPr marL="0" lvl="0" indent="0" algn="l" rtl="0">
              <a:spcBef>
                <a:spcPts val="0"/>
              </a:spcBef>
              <a:spcAft>
                <a:spcPts val="0"/>
              </a:spcAft>
              <a:buNone/>
            </a:pPr>
            <a:endParaRPr dirty="0"/>
          </a:p>
        </p:txBody>
      </p:sp>
      <p:pic>
        <p:nvPicPr>
          <p:cNvPr id="220" name="Google Shape;220;p28"/>
          <p:cNvPicPr preferRelativeResize="0"/>
          <p:nvPr/>
        </p:nvPicPr>
        <p:blipFill>
          <a:blip r:embed="rId3">
            <a:alphaModFix/>
          </a:blip>
          <a:stretch>
            <a:fillRect/>
          </a:stretch>
        </p:blipFill>
        <p:spPr>
          <a:xfrm>
            <a:off x="1401425" y="601175"/>
            <a:ext cx="6788148" cy="419345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1"/>
          <p:cNvSpPr txBox="1">
            <a:spLocks noGrp="1"/>
          </p:cNvSpPr>
          <p:nvPr>
            <p:ph type="title"/>
          </p:nvPr>
        </p:nvSpPr>
        <p:spPr>
          <a:xfrm>
            <a:off x="1833750" y="671950"/>
            <a:ext cx="3332100" cy="572700"/>
          </a:xfrm>
          <a:prstGeom prst="rect">
            <a:avLst/>
          </a:prstGeom>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fr" dirty="0"/>
              <a:t>Lesson objective:</a:t>
            </a:r>
            <a:endParaRPr dirty="0"/>
          </a:p>
        </p:txBody>
      </p:sp>
      <p:sp>
        <p:nvSpPr>
          <p:cNvPr id="83" name="Google Shape;83;p11"/>
          <p:cNvSpPr txBox="1">
            <a:spLocks noGrp="1"/>
          </p:cNvSpPr>
          <p:nvPr>
            <p:ph type="body" idx="1"/>
          </p:nvPr>
        </p:nvSpPr>
        <p:spPr>
          <a:xfrm>
            <a:off x="311700" y="1518550"/>
            <a:ext cx="8520600" cy="1389000"/>
          </a:xfrm>
          <a:prstGeom prst="rect">
            <a:avLst/>
          </a:prstGeom>
        </p:spPr>
        <p:txBody>
          <a:bodyPr spcFirstLastPara="1" wrap="square" lIns="91425" tIns="91425" rIns="91425" bIns="91425" anchor="t" anchorCtr="0">
            <a:noAutofit/>
          </a:bodyPr>
          <a:lstStyle/>
          <a:p>
            <a:pPr lvl="0" algn="l" rtl="0">
              <a:spcBef>
                <a:spcPts val="0"/>
              </a:spcBef>
              <a:spcAft>
                <a:spcPts val="0"/>
              </a:spcAft>
              <a:buSzPts val="1800"/>
              <a:buFont typeface="Arial" panose="020B0604020202020204" pitchFamily="34" charset="0"/>
              <a:buChar char="•"/>
            </a:pPr>
            <a:r>
              <a:rPr lang="fr-CA" dirty="0"/>
              <a:t>Know the </a:t>
            </a:r>
            <a:r>
              <a:rPr lang="fr-CA" dirty="0" err="1"/>
              <a:t>competency</a:t>
            </a:r>
            <a:r>
              <a:rPr lang="fr-CA" dirty="0"/>
              <a:t>.</a:t>
            </a:r>
            <a:endParaRPr dirty="0"/>
          </a:p>
          <a:p>
            <a:pPr marL="285750" lvl="0" indent="-285750" algn="l" rtl="0">
              <a:spcBef>
                <a:spcPts val="1600"/>
              </a:spcBef>
              <a:spcAft>
                <a:spcPts val="1600"/>
              </a:spcAft>
              <a:buFont typeface="Arial" panose="020B0604020202020204" pitchFamily="34" charset="0"/>
              <a:buChar char="•"/>
            </a:pPr>
            <a:r>
              <a:rPr lang="en-US" dirty="0"/>
              <a:t> Arrange the merchandise in the vehicle based on the information provided while complying with regulations and maximizing delivery efficiency.</a:t>
            </a:r>
            <a:endParaRPr dirty="0"/>
          </a:p>
        </p:txBody>
      </p:sp>
      <p:pic>
        <p:nvPicPr>
          <p:cNvPr id="84" name="Google Shape;84;p11"/>
          <p:cNvPicPr preferRelativeResize="0"/>
          <p:nvPr/>
        </p:nvPicPr>
        <p:blipFill>
          <a:blip r:embed="rId3">
            <a:alphaModFix/>
          </a:blip>
          <a:stretch>
            <a:fillRect/>
          </a:stretch>
        </p:blipFill>
        <p:spPr>
          <a:xfrm>
            <a:off x="311699" y="97500"/>
            <a:ext cx="1933544" cy="1252125"/>
          </a:xfrm>
          <a:prstGeom prst="rect">
            <a:avLst/>
          </a:prstGeom>
          <a:noFill/>
          <a:ln>
            <a:noFill/>
          </a:ln>
        </p:spPr>
      </p:pic>
      <p:sp>
        <p:nvSpPr>
          <p:cNvPr id="85" name="Google Shape;85;p11"/>
          <p:cNvSpPr txBox="1"/>
          <p:nvPr/>
        </p:nvSpPr>
        <p:spPr>
          <a:xfrm>
            <a:off x="0" y="4192600"/>
            <a:ext cx="2504700" cy="28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800"/>
              <a:t>Dessin par: brgfx / Freepik "http://www.freepik.com"</a:t>
            </a:r>
            <a:endParaRPr sz="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4"/>
                                        </p:tgtEl>
                                        <p:attrNameLst>
                                          <p:attrName>style.visibility</p:attrName>
                                        </p:attrNameLst>
                                      </p:cBhvr>
                                      <p:to>
                                        <p:strVal val="visible"/>
                                      </p:to>
                                    </p:set>
                                    <p:anim calcmode="lin" valueType="num">
                                      <p:cBhvr additive="base">
                                        <p:cTn id="7" dur="2000"/>
                                        <p:tgtEl>
                                          <p:spTgt spid="84"/>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82"/>
                                        </p:tgtEl>
                                        <p:attrNameLst>
                                          <p:attrName>style.visibility</p:attrName>
                                        </p:attrNameLst>
                                      </p:cBhvr>
                                      <p:to>
                                        <p:strVal val="visible"/>
                                      </p:to>
                                    </p:set>
                                    <p:anim calcmode="lin" valueType="num">
                                      <p:cBhvr additive="base">
                                        <p:cTn id="10" dur="2000"/>
                                        <p:tgtEl>
                                          <p:spTgt spid="8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9"/>
          <p:cNvSpPr txBox="1">
            <a:spLocks noGrp="1"/>
          </p:cNvSpPr>
          <p:nvPr>
            <p:ph type="title"/>
          </p:nvPr>
        </p:nvSpPr>
        <p:spPr>
          <a:xfrm>
            <a:off x="0" y="0"/>
            <a:ext cx="3452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dirty="0"/>
              <a:t>The </a:t>
            </a:r>
            <a:r>
              <a:rPr lang="fr-CA" dirty="0" err="1"/>
              <a:t>delivery</a:t>
            </a:r>
            <a:r>
              <a:rPr lang="fr-CA" dirty="0"/>
              <a:t> route</a:t>
            </a:r>
            <a:endParaRPr dirty="0"/>
          </a:p>
        </p:txBody>
      </p:sp>
      <p:sp>
        <p:nvSpPr>
          <p:cNvPr id="226" name="Google Shape;226;p29"/>
          <p:cNvSpPr txBox="1">
            <a:spLocks noGrp="1"/>
          </p:cNvSpPr>
          <p:nvPr>
            <p:ph type="body" idx="1"/>
          </p:nvPr>
        </p:nvSpPr>
        <p:spPr>
          <a:xfrm>
            <a:off x="0" y="477050"/>
            <a:ext cx="3132600" cy="447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dirty="0"/>
              <a:t>What to take into account:</a:t>
            </a:r>
            <a:endParaRPr dirty="0"/>
          </a:p>
        </p:txBody>
      </p:sp>
      <p:pic>
        <p:nvPicPr>
          <p:cNvPr id="227" name="Google Shape;227;p29"/>
          <p:cNvPicPr preferRelativeResize="0"/>
          <p:nvPr/>
        </p:nvPicPr>
        <p:blipFill>
          <a:blip r:embed="rId3">
            <a:alphaModFix/>
          </a:blip>
          <a:stretch>
            <a:fillRect/>
          </a:stretch>
        </p:blipFill>
        <p:spPr>
          <a:xfrm rot="-968792">
            <a:off x="1701514" y="1753200"/>
            <a:ext cx="3371802" cy="2520622"/>
          </a:xfrm>
          <a:prstGeom prst="rect">
            <a:avLst/>
          </a:prstGeom>
          <a:noFill/>
          <a:ln>
            <a:noFill/>
          </a:ln>
        </p:spPr>
      </p:pic>
      <p:sp>
        <p:nvSpPr>
          <p:cNvPr id="228" name="Google Shape;228;p29"/>
          <p:cNvSpPr txBox="1">
            <a:spLocks noGrp="1"/>
          </p:cNvSpPr>
          <p:nvPr>
            <p:ph type="body" idx="1"/>
          </p:nvPr>
        </p:nvSpPr>
        <p:spPr>
          <a:xfrm>
            <a:off x="0" y="797950"/>
            <a:ext cx="6020700" cy="447300"/>
          </a:xfrm>
          <a:prstGeom prst="rect">
            <a:avLst/>
          </a:prstGeom>
        </p:spPr>
        <p:txBody>
          <a:bodyPr spcFirstLastPara="1" wrap="square" lIns="91425" tIns="91425" rIns="91425" bIns="91425" anchor="t" anchorCtr="0">
            <a:noAutofit/>
          </a:bodyPr>
          <a:lstStyle/>
          <a:p>
            <a:pPr marL="0" lvl="0" indent="0">
              <a:spcAft>
                <a:spcPts val="1600"/>
              </a:spcAft>
              <a:buNone/>
            </a:pPr>
            <a:r>
              <a:rPr lang="en-US" dirty="0"/>
              <a:t>Special instructions on the bill of lading or pro bill</a:t>
            </a:r>
            <a:r>
              <a:rPr lang="fr" dirty="0"/>
              <a:t>.</a:t>
            </a:r>
            <a:endParaRPr dirty="0"/>
          </a:p>
        </p:txBody>
      </p:sp>
      <p:pic>
        <p:nvPicPr>
          <p:cNvPr id="235" name="Google Shape;235;p29"/>
          <p:cNvPicPr preferRelativeResize="0"/>
          <p:nvPr/>
        </p:nvPicPr>
        <p:blipFill>
          <a:blip r:embed="rId4">
            <a:alphaModFix/>
          </a:blip>
          <a:stretch>
            <a:fillRect/>
          </a:stretch>
        </p:blipFill>
        <p:spPr>
          <a:xfrm>
            <a:off x="5756585" y="120602"/>
            <a:ext cx="3326031" cy="4539724"/>
          </a:xfrm>
          <a:prstGeom prst="rect">
            <a:avLst/>
          </a:prstGeom>
          <a:noFill/>
          <a:ln>
            <a:noFill/>
          </a:ln>
        </p:spPr>
      </p:pic>
      <p:sp>
        <p:nvSpPr>
          <p:cNvPr id="236" name="Google Shape;236;p29"/>
          <p:cNvSpPr txBox="1">
            <a:spLocks noGrp="1"/>
          </p:cNvSpPr>
          <p:nvPr>
            <p:ph type="body" idx="1"/>
          </p:nvPr>
        </p:nvSpPr>
        <p:spPr>
          <a:xfrm>
            <a:off x="0" y="1715512"/>
            <a:ext cx="3222900" cy="577522"/>
          </a:xfrm>
          <a:prstGeom prst="rect">
            <a:avLst/>
          </a:prstGeom>
        </p:spPr>
        <p:txBody>
          <a:bodyPr spcFirstLastPara="1" wrap="square" lIns="91425" tIns="91425" rIns="91425" bIns="91425" anchor="t" anchorCtr="0">
            <a:noAutofit/>
          </a:bodyPr>
          <a:lstStyle/>
          <a:p>
            <a:pPr marL="0" lvl="0" indent="0">
              <a:spcAft>
                <a:spcPts val="1600"/>
              </a:spcAft>
              <a:buNone/>
            </a:pPr>
            <a:r>
              <a:rPr lang="en-US" dirty="0"/>
              <a:t>The logical order of deliveries</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000"/>
                                          </p:stCondLst>
                                        </p:cTn>
                                        <p:tgtEl>
                                          <p:spTgt spid="227"/>
                                        </p:tgtEl>
                                        <p:attrNameLst>
                                          <p:attrName>style.visibility</p:attrName>
                                        </p:attrNameLst>
                                      </p:cBhvr>
                                      <p:to>
                                        <p:strVal val="hidden"/>
                                      </p:to>
                                    </p:set>
                                  </p:childTnLst>
                                </p:cTn>
                              </p:par>
                            </p:childTnLst>
                          </p:cTn>
                        </p:par>
                        <p:par>
                          <p:cTn id="7" fill="hold">
                            <p:stCondLst>
                              <p:cond delay="1000"/>
                            </p:stCondLst>
                            <p:childTnLst>
                              <p:par>
                                <p:cTn id="8" presetID="10" presetClass="entr" presetSubtype="0" fill="hold" nodeType="afterEffect">
                                  <p:stCondLst>
                                    <p:cond delay="0"/>
                                  </p:stCondLst>
                                  <p:childTnLst>
                                    <p:set>
                                      <p:cBhvr>
                                        <p:cTn id="9" dur="1" fill="hold">
                                          <p:stCondLst>
                                            <p:cond delay="0"/>
                                          </p:stCondLst>
                                        </p:cTn>
                                        <p:tgtEl>
                                          <p:spTgt spid="236"/>
                                        </p:tgtEl>
                                        <p:attrNameLst>
                                          <p:attrName>style.visibility</p:attrName>
                                        </p:attrNameLst>
                                      </p:cBhvr>
                                      <p:to>
                                        <p:strVal val="visible"/>
                                      </p:to>
                                    </p:set>
                                    <p:animEffect transition="in" filter="fade">
                                      <p:cBhvr>
                                        <p:cTn id="10" dur="1000"/>
                                        <p:tgtEl>
                                          <p:spTgt spid="236"/>
                                        </p:tgtEl>
                                      </p:cBhvr>
                                    </p:animEffect>
                                  </p:childTnLst>
                                </p:cTn>
                              </p:par>
                              <p:par>
                                <p:cTn id="11" presetID="10" presetClass="entr" presetSubtype="0" fill="hold" nodeType="withEffect">
                                  <p:stCondLst>
                                    <p:cond delay="0"/>
                                  </p:stCondLst>
                                  <p:childTnLst>
                                    <p:set>
                                      <p:cBhvr>
                                        <p:cTn id="12" dur="1" fill="hold">
                                          <p:stCondLst>
                                            <p:cond delay="0"/>
                                          </p:stCondLst>
                                        </p:cTn>
                                        <p:tgtEl>
                                          <p:spTgt spid="235"/>
                                        </p:tgtEl>
                                        <p:attrNameLst>
                                          <p:attrName>style.visibility</p:attrName>
                                        </p:attrNameLst>
                                      </p:cBhvr>
                                      <p:to>
                                        <p:strVal val="visible"/>
                                      </p:to>
                                    </p:set>
                                    <p:animEffect transition="in" filter="fade">
                                      <p:cBhvr>
                                        <p:cTn id="13" dur="1000"/>
                                        <p:tgtEl>
                                          <p:spTgt spid="23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1000"/>
                                          </p:stCondLst>
                                        </p:cTn>
                                        <p:tgtEl>
                                          <p:spTgt spid="235"/>
                                        </p:tgtEl>
                                        <p:attrNameLst>
                                          <p:attrName>style.visibility</p:attrName>
                                        </p:attrNameLst>
                                      </p:cBhvr>
                                      <p:to>
                                        <p:strVal val="hidden"/>
                                      </p:to>
                                    </p:set>
                                  </p:childTnLst>
                                </p:cTn>
                              </p:par>
                              <p:par>
                                <p:cTn id="18" presetID="1" presetClass="exit" presetSubtype="0" fill="hold" nodeType="withEffect">
                                  <p:stCondLst>
                                    <p:cond delay="0"/>
                                  </p:stCondLst>
                                  <p:childTnLst>
                                    <p:set>
                                      <p:cBhvr>
                                        <p:cTn id="19" dur="1" fill="hold">
                                          <p:stCondLst>
                                            <p:cond delay="1000"/>
                                          </p:stCondLst>
                                        </p:cTn>
                                        <p:tgtEl>
                                          <p:spTgt spid="236"/>
                                        </p:tgtEl>
                                        <p:attrNameLst>
                                          <p:attrName>style.visibility</p:attrName>
                                        </p:attrNameLst>
                                      </p:cBhvr>
                                      <p:to>
                                        <p:strVal val="hidden"/>
                                      </p:to>
                                    </p:se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228"/>
                                        </p:tgtEl>
                                        <p:attrNameLst>
                                          <p:attrName>style.visibility</p:attrName>
                                        </p:attrNameLst>
                                      </p:cBhvr>
                                      <p:to>
                                        <p:strVal val="visible"/>
                                      </p:to>
                                    </p:set>
                                    <p:animEffect transition="in" filter="fade">
                                      <p:cBhvr>
                                        <p:cTn id="23" dur="1000"/>
                                        <p:tgtEl>
                                          <p:spTgt spid="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pic>
        <p:nvPicPr>
          <p:cNvPr id="241" name="Google Shape;241;p30"/>
          <p:cNvPicPr preferRelativeResize="0"/>
          <p:nvPr/>
        </p:nvPicPr>
        <p:blipFill>
          <a:blip r:embed="rId3">
            <a:alphaModFix/>
          </a:blip>
          <a:stretch>
            <a:fillRect/>
          </a:stretch>
        </p:blipFill>
        <p:spPr>
          <a:xfrm>
            <a:off x="261862" y="585350"/>
            <a:ext cx="2747428" cy="1698388"/>
          </a:xfrm>
          <a:prstGeom prst="rect">
            <a:avLst/>
          </a:prstGeom>
          <a:noFill/>
          <a:ln>
            <a:noFill/>
          </a:ln>
        </p:spPr>
      </p:pic>
      <p:pic>
        <p:nvPicPr>
          <p:cNvPr id="242" name="Google Shape;242;p30"/>
          <p:cNvPicPr preferRelativeResize="0"/>
          <p:nvPr/>
        </p:nvPicPr>
        <p:blipFill>
          <a:blip r:embed="rId4">
            <a:alphaModFix/>
          </a:blip>
          <a:stretch>
            <a:fillRect/>
          </a:stretch>
        </p:blipFill>
        <p:spPr>
          <a:xfrm>
            <a:off x="3218187" y="573075"/>
            <a:ext cx="2747393" cy="1698375"/>
          </a:xfrm>
          <a:prstGeom prst="rect">
            <a:avLst/>
          </a:prstGeom>
          <a:noFill/>
          <a:ln>
            <a:noFill/>
          </a:ln>
        </p:spPr>
      </p:pic>
      <p:pic>
        <p:nvPicPr>
          <p:cNvPr id="243" name="Google Shape;243;p30"/>
          <p:cNvPicPr preferRelativeResize="0"/>
          <p:nvPr/>
        </p:nvPicPr>
        <p:blipFill>
          <a:blip r:embed="rId5">
            <a:alphaModFix/>
          </a:blip>
          <a:stretch>
            <a:fillRect/>
          </a:stretch>
        </p:blipFill>
        <p:spPr>
          <a:xfrm>
            <a:off x="1740025" y="2542775"/>
            <a:ext cx="2747400" cy="1698375"/>
          </a:xfrm>
          <a:prstGeom prst="rect">
            <a:avLst/>
          </a:prstGeom>
          <a:noFill/>
          <a:ln>
            <a:noFill/>
          </a:ln>
        </p:spPr>
      </p:pic>
      <p:pic>
        <p:nvPicPr>
          <p:cNvPr id="244" name="Google Shape;244;p30"/>
          <p:cNvPicPr preferRelativeResize="0"/>
          <p:nvPr/>
        </p:nvPicPr>
        <p:blipFill>
          <a:blip r:embed="rId6">
            <a:alphaModFix/>
          </a:blip>
          <a:stretch>
            <a:fillRect/>
          </a:stretch>
        </p:blipFill>
        <p:spPr>
          <a:xfrm>
            <a:off x="4696331" y="2542773"/>
            <a:ext cx="2747407" cy="1698379"/>
          </a:xfrm>
          <a:prstGeom prst="rect">
            <a:avLst/>
          </a:prstGeom>
          <a:noFill/>
          <a:ln>
            <a:noFill/>
          </a:ln>
        </p:spPr>
      </p:pic>
      <p:pic>
        <p:nvPicPr>
          <p:cNvPr id="245" name="Google Shape;245;p30"/>
          <p:cNvPicPr preferRelativeResize="0"/>
          <p:nvPr/>
        </p:nvPicPr>
        <p:blipFill>
          <a:blip r:embed="rId7">
            <a:alphaModFix/>
          </a:blip>
          <a:stretch>
            <a:fillRect/>
          </a:stretch>
        </p:blipFill>
        <p:spPr>
          <a:xfrm>
            <a:off x="6174488" y="597650"/>
            <a:ext cx="2707647" cy="1673801"/>
          </a:xfrm>
          <a:prstGeom prst="rect">
            <a:avLst/>
          </a:prstGeom>
          <a:noFill/>
          <a:ln>
            <a:noFill/>
          </a:ln>
        </p:spPr>
      </p:pic>
      <p:sp>
        <p:nvSpPr>
          <p:cNvPr id="246" name="Google Shape;246;p30"/>
          <p:cNvSpPr txBox="1">
            <a:spLocks noGrp="1"/>
          </p:cNvSpPr>
          <p:nvPr>
            <p:ph type="title"/>
          </p:nvPr>
        </p:nvSpPr>
        <p:spPr>
          <a:xfrm>
            <a:off x="0" y="-76200"/>
            <a:ext cx="9144000" cy="585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1800" dirty="0">
                <a:solidFill>
                  <a:srgbClr val="434343"/>
                </a:solidFill>
              </a:rPr>
              <a:t>Scenario 1: In what order should the deliveries be made, starting from Sainte-Agathe des </a:t>
            </a:r>
            <a:r>
              <a:rPr lang="en-US" sz="1800" dirty="0" err="1">
                <a:solidFill>
                  <a:srgbClr val="434343"/>
                </a:solidFill>
              </a:rPr>
              <a:t>Monts</a:t>
            </a:r>
            <a:r>
              <a:rPr lang="en-US" sz="1800" dirty="0">
                <a:solidFill>
                  <a:srgbClr val="434343"/>
                </a:solidFill>
              </a:rPr>
              <a:t>?</a:t>
            </a:r>
            <a:endParaRPr sz="1800" dirty="0">
              <a:solidFill>
                <a:srgbClr val="434343"/>
              </a:solidFill>
            </a:endParaRPr>
          </a:p>
          <a:p>
            <a:pPr marL="0" lvl="0" indent="0" algn="ctr" rtl="0">
              <a:spcBef>
                <a:spcPts val="0"/>
              </a:spcBef>
              <a:spcAft>
                <a:spcPts val="0"/>
              </a:spcAft>
              <a:buNone/>
            </a:pPr>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251" name="Google Shape;251;p31"/>
          <p:cNvPicPr preferRelativeResize="0"/>
          <p:nvPr/>
        </p:nvPicPr>
        <p:blipFill>
          <a:blip r:embed="rId3">
            <a:alphaModFix/>
          </a:blip>
          <a:stretch>
            <a:fillRect/>
          </a:stretch>
        </p:blipFill>
        <p:spPr>
          <a:xfrm>
            <a:off x="261862" y="585350"/>
            <a:ext cx="2747428" cy="1698388"/>
          </a:xfrm>
          <a:prstGeom prst="rect">
            <a:avLst/>
          </a:prstGeom>
          <a:noFill/>
          <a:ln>
            <a:noFill/>
          </a:ln>
        </p:spPr>
      </p:pic>
      <p:pic>
        <p:nvPicPr>
          <p:cNvPr id="252" name="Google Shape;252;p31"/>
          <p:cNvPicPr preferRelativeResize="0"/>
          <p:nvPr/>
        </p:nvPicPr>
        <p:blipFill>
          <a:blip r:embed="rId4">
            <a:alphaModFix/>
          </a:blip>
          <a:stretch>
            <a:fillRect/>
          </a:stretch>
        </p:blipFill>
        <p:spPr>
          <a:xfrm>
            <a:off x="3218187" y="573075"/>
            <a:ext cx="2747393" cy="1698375"/>
          </a:xfrm>
          <a:prstGeom prst="rect">
            <a:avLst/>
          </a:prstGeom>
          <a:noFill/>
          <a:ln>
            <a:noFill/>
          </a:ln>
        </p:spPr>
      </p:pic>
      <p:pic>
        <p:nvPicPr>
          <p:cNvPr id="253" name="Google Shape;253;p31"/>
          <p:cNvPicPr preferRelativeResize="0"/>
          <p:nvPr/>
        </p:nvPicPr>
        <p:blipFill>
          <a:blip r:embed="rId5">
            <a:alphaModFix/>
          </a:blip>
          <a:stretch>
            <a:fillRect/>
          </a:stretch>
        </p:blipFill>
        <p:spPr>
          <a:xfrm>
            <a:off x="1740025" y="2542775"/>
            <a:ext cx="2747400" cy="1698375"/>
          </a:xfrm>
          <a:prstGeom prst="rect">
            <a:avLst/>
          </a:prstGeom>
          <a:noFill/>
          <a:ln>
            <a:noFill/>
          </a:ln>
        </p:spPr>
      </p:pic>
      <p:pic>
        <p:nvPicPr>
          <p:cNvPr id="254" name="Google Shape;254;p31"/>
          <p:cNvPicPr preferRelativeResize="0"/>
          <p:nvPr/>
        </p:nvPicPr>
        <p:blipFill>
          <a:blip r:embed="rId6">
            <a:alphaModFix/>
          </a:blip>
          <a:stretch>
            <a:fillRect/>
          </a:stretch>
        </p:blipFill>
        <p:spPr>
          <a:xfrm>
            <a:off x="4696331" y="2542773"/>
            <a:ext cx="2747407" cy="1698379"/>
          </a:xfrm>
          <a:prstGeom prst="rect">
            <a:avLst/>
          </a:prstGeom>
          <a:noFill/>
          <a:ln>
            <a:noFill/>
          </a:ln>
        </p:spPr>
      </p:pic>
      <p:pic>
        <p:nvPicPr>
          <p:cNvPr id="255" name="Google Shape;255;p31"/>
          <p:cNvPicPr preferRelativeResize="0"/>
          <p:nvPr/>
        </p:nvPicPr>
        <p:blipFill>
          <a:blip r:embed="rId7">
            <a:alphaModFix/>
          </a:blip>
          <a:stretch>
            <a:fillRect/>
          </a:stretch>
        </p:blipFill>
        <p:spPr>
          <a:xfrm>
            <a:off x="6174488" y="597650"/>
            <a:ext cx="2707647" cy="1673801"/>
          </a:xfrm>
          <a:prstGeom prst="rect">
            <a:avLst/>
          </a:prstGeom>
          <a:noFill/>
          <a:ln>
            <a:noFill/>
          </a:ln>
        </p:spPr>
      </p:pic>
      <p:sp>
        <p:nvSpPr>
          <p:cNvPr id="256" name="Google Shape;256;p31"/>
          <p:cNvSpPr txBox="1">
            <a:spLocks noGrp="1"/>
          </p:cNvSpPr>
          <p:nvPr>
            <p:ph type="title"/>
          </p:nvPr>
        </p:nvSpPr>
        <p:spPr>
          <a:xfrm>
            <a:off x="0" y="-76200"/>
            <a:ext cx="9144000" cy="649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1800" dirty="0"/>
              <a:t>Scenario 1: In what order should the deliveries be made, starting from Sainte-Agathe des </a:t>
            </a:r>
            <a:r>
              <a:rPr lang="en-US" sz="1800" dirty="0" err="1"/>
              <a:t>Monts</a:t>
            </a:r>
            <a:r>
              <a:rPr lang="en-US" sz="1800" dirty="0"/>
              <a:t>?</a:t>
            </a:r>
            <a:endParaRPr sz="1800" dirty="0"/>
          </a:p>
        </p:txBody>
      </p:sp>
      <p:sp>
        <p:nvSpPr>
          <p:cNvPr id="257" name="Google Shape;257;p31"/>
          <p:cNvSpPr txBox="1"/>
          <p:nvPr/>
        </p:nvSpPr>
        <p:spPr>
          <a:xfrm>
            <a:off x="7234050" y="1406900"/>
            <a:ext cx="304200" cy="47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800"/>
              <a:t>1</a:t>
            </a:r>
            <a:endParaRPr sz="1800"/>
          </a:p>
        </p:txBody>
      </p:sp>
      <p:sp>
        <p:nvSpPr>
          <p:cNvPr id="258" name="Google Shape;258;p31"/>
          <p:cNvSpPr txBox="1"/>
          <p:nvPr/>
        </p:nvSpPr>
        <p:spPr>
          <a:xfrm>
            <a:off x="2823525" y="3361125"/>
            <a:ext cx="304200" cy="47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800"/>
              <a:t>2</a:t>
            </a:r>
            <a:endParaRPr sz="1800"/>
          </a:p>
        </p:txBody>
      </p:sp>
      <p:sp>
        <p:nvSpPr>
          <p:cNvPr id="259" name="Google Shape;259;p31"/>
          <p:cNvSpPr txBox="1"/>
          <p:nvPr/>
        </p:nvSpPr>
        <p:spPr>
          <a:xfrm>
            <a:off x="5783900" y="3361125"/>
            <a:ext cx="304200" cy="47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800"/>
              <a:t>3</a:t>
            </a:r>
            <a:endParaRPr sz="1800"/>
          </a:p>
        </p:txBody>
      </p:sp>
      <p:sp>
        <p:nvSpPr>
          <p:cNvPr id="260" name="Google Shape;260;p31"/>
          <p:cNvSpPr txBox="1"/>
          <p:nvPr/>
        </p:nvSpPr>
        <p:spPr>
          <a:xfrm>
            <a:off x="1338350" y="1406888"/>
            <a:ext cx="304200" cy="47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800"/>
              <a:t>5</a:t>
            </a:r>
            <a:endParaRPr sz="1800"/>
          </a:p>
        </p:txBody>
      </p:sp>
      <p:sp>
        <p:nvSpPr>
          <p:cNvPr id="261" name="Google Shape;261;p31"/>
          <p:cNvSpPr txBox="1"/>
          <p:nvPr/>
        </p:nvSpPr>
        <p:spPr>
          <a:xfrm>
            <a:off x="4286200" y="1406900"/>
            <a:ext cx="304200" cy="47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800"/>
              <a:t>4</a:t>
            </a:r>
            <a:endParaRPr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55"/>
                                        </p:tgtEl>
                                        <p:attrNameLst>
                                          <p:attrName>style.visibility</p:attrName>
                                        </p:attrNameLst>
                                      </p:cBhvr>
                                      <p:to>
                                        <p:strVal val="visible"/>
                                      </p:to>
                                    </p:set>
                                    <p:anim calcmode="lin" valueType="num">
                                      <p:cBhvr additive="base">
                                        <p:cTn id="7" dur="1000"/>
                                        <p:tgtEl>
                                          <p:spTgt spid="255"/>
                                        </p:tgtEl>
                                        <p:attrNameLst>
                                          <p:attrName>ppt_w</p:attrName>
                                        </p:attrNameLst>
                                      </p:cBhvr>
                                      <p:tavLst>
                                        <p:tav tm="0">
                                          <p:val>
                                            <p:strVal val="0"/>
                                          </p:val>
                                        </p:tav>
                                        <p:tav tm="100000">
                                          <p:val>
                                            <p:strVal val="#ppt_w"/>
                                          </p:val>
                                        </p:tav>
                                      </p:tavLst>
                                    </p:anim>
                                    <p:anim calcmode="lin" valueType="num">
                                      <p:cBhvr additive="base">
                                        <p:cTn id="8" dur="1000"/>
                                        <p:tgtEl>
                                          <p:spTgt spid="255"/>
                                        </p:tgtEl>
                                        <p:attrNameLst>
                                          <p:attrName>ppt_h</p:attrName>
                                        </p:attrNameLst>
                                      </p:cBhvr>
                                      <p:tavLst>
                                        <p:tav tm="0">
                                          <p:val>
                                            <p:strVal val="0"/>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257"/>
                                        </p:tgtEl>
                                        <p:attrNameLst>
                                          <p:attrName>style.visibility</p:attrName>
                                        </p:attrNameLst>
                                      </p:cBhvr>
                                      <p:to>
                                        <p:strVal val="visible"/>
                                      </p:to>
                                    </p:set>
                                    <p:animEffect transition="in" filter="fade">
                                      <p:cBhvr>
                                        <p:cTn id="11" dur="1000"/>
                                        <p:tgtEl>
                                          <p:spTgt spid="257"/>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nodeType="clickEffect">
                                  <p:stCondLst>
                                    <p:cond delay="0"/>
                                  </p:stCondLst>
                                  <p:childTnLst>
                                    <p:set>
                                      <p:cBhvr>
                                        <p:cTn id="15" dur="1" fill="hold">
                                          <p:stCondLst>
                                            <p:cond delay="0"/>
                                          </p:stCondLst>
                                        </p:cTn>
                                        <p:tgtEl>
                                          <p:spTgt spid="253"/>
                                        </p:tgtEl>
                                        <p:attrNameLst>
                                          <p:attrName>style.visibility</p:attrName>
                                        </p:attrNameLst>
                                      </p:cBhvr>
                                      <p:to>
                                        <p:strVal val="visible"/>
                                      </p:to>
                                    </p:set>
                                    <p:anim calcmode="lin" valueType="num">
                                      <p:cBhvr additive="base">
                                        <p:cTn id="16" dur="1000"/>
                                        <p:tgtEl>
                                          <p:spTgt spid="253"/>
                                        </p:tgtEl>
                                        <p:attrNameLst>
                                          <p:attrName>ppt_w</p:attrName>
                                        </p:attrNameLst>
                                      </p:cBhvr>
                                      <p:tavLst>
                                        <p:tav tm="0">
                                          <p:val>
                                            <p:strVal val="0"/>
                                          </p:val>
                                        </p:tav>
                                        <p:tav tm="100000">
                                          <p:val>
                                            <p:strVal val="#ppt_w"/>
                                          </p:val>
                                        </p:tav>
                                      </p:tavLst>
                                    </p:anim>
                                    <p:anim calcmode="lin" valueType="num">
                                      <p:cBhvr additive="base">
                                        <p:cTn id="17" dur="1000"/>
                                        <p:tgtEl>
                                          <p:spTgt spid="253"/>
                                        </p:tgtEl>
                                        <p:attrNameLst>
                                          <p:attrName>ppt_h</p:attrName>
                                        </p:attrNameLst>
                                      </p:cBhvr>
                                      <p:tavLst>
                                        <p:tav tm="0">
                                          <p:val>
                                            <p:strVal val="0"/>
                                          </p:val>
                                        </p:tav>
                                        <p:tav tm="100000">
                                          <p:val>
                                            <p:strVal val="#ppt_h"/>
                                          </p:val>
                                        </p:tav>
                                      </p:tavLst>
                                    </p:anim>
                                  </p:childTnLst>
                                </p:cTn>
                              </p:par>
                              <p:par>
                                <p:cTn id="18" presetID="10" presetClass="entr" presetSubtype="0" fill="hold" nodeType="withEffect">
                                  <p:stCondLst>
                                    <p:cond delay="0"/>
                                  </p:stCondLst>
                                  <p:childTnLst>
                                    <p:set>
                                      <p:cBhvr>
                                        <p:cTn id="19" dur="1" fill="hold">
                                          <p:stCondLst>
                                            <p:cond delay="0"/>
                                          </p:stCondLst>
                                        </p:cTn>
                                        <p:tgtEl>
                                          <p:spTgt spid="258"/>
                                        </p:tgtEl>
                                        <p:attrNameLst>
                                          <p:attrName>style.visibility</p:attrName>
                                        </p:attrNameLst>
                                      </p:cBhvr>
                                      <p:to>
                                        <p:strVal val="visible"/>
                                      </p:to>
                                    </p:set>
                                    <p:animEffect transition="in" filter="fade">
                                      <p:cBhvr>
                                        <p:cTn id="20" dur="1000"/>
                                        <p:tgtEl>
                                          <p:spTgt spid="258"/>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254"/>
                                        </p:tgtEl>
                                        <p:attrNameLst>
                                          <p:attrName>style.visibility</p:attrName>
                                        </p:attrNameLst>
                                      </p:cBhvr>
                                      <p:to>
                                        <p:strVal val="visible"/>
                                      </p:to>
                                    </p:set>
                                    <p:anim calcmode="lin" valueType="num">
                                      <p:cBhvr additive="base">
                                        <p:cTn id="25" dur="1000"/>
                                        <p:tgtEl>
                                          <p:spTgt spid="254"/>
                                        </p:tgtEl>
                                        <p:attrNameLst>
                                          <p:attrName>ppt_w</p:attrName>
                                        </p:attrNameLst>
                                      </p:cBhvr>
                                      <p:tavLst>
                                        <p:tav tm="0">
                                          <p:val>
                                            <p:strVal val="0"/>
                                          </p:val>
                                        </p:tav>
                                        <p:tav tm="100000">
                                          <p:val>
                                            <p:strVal val="#ppt_w"/>
                                          </p:val>
                                        </p:tav>
                                      </p:tavLst>
                                    </p:anim>
                                    <p:anim calcmode="lin" valueType="num">
                                      <p:cBhvr additive="base">
                                        <p:cTn id="26" dur="1000"/>
                                        <p:tgtEl>
                                          <p:spTgt spid="254"/>
                                        </p:tgtEl>
                                        <p:attrNameLst>
                                          <p:attrName>ppt_h</p:attrName>
                                        </p:attrNameLst>
                                      </p:cBhvr>
                                      <p:tavLst>
                                        <p:tav tm="0">
                                          <p:val>
                                            <p:strVal val="0"/>
                                          </p:val>
                                        </p:tav>
                                        <p:tav tm="100000">
                                          <p:val>
                                            <p:strVal val="#ppt_h"/>
                                          </p:val>
                                        </p:tav>
                                      </p:tavLst>
                                    </p:anim>
                                  </p:childTnLst>
                                </p:cTn>
                              </p:par>
                              <p:par>
                                <p:cTn id="27" presetID="10" presetClass="entr" presetSubtype="0" fill="hold" nodeType="withEffect">
                                  <p:stCondLst>
                                    <p:cond delay="0"/>
                                  </p:stCondLst>
                                  <p:childTnLst>
                                    <p:set>
                                      <p:cBhvr>
                                        <p:cTn id="28" dur="1" fill="hold">
                                          <p:stCondLst>
                                            <p:cond delay="0"/>
                                          </p:stCondLst>
                                        </p:cTn>
                                        <p:tgtEl>
                                          <p:spTgt spid="259"/>
                                        </p:tgtEl>
                                        <p:attrNameLst>
                                          <p:attrName>style.visibility</p:attrName>
                                        </p:attrNameLst>
                                      </p:cBhvr>
                                      <p:to>
                                        <p:strVal val="visible"/>
                                      </p:to>
                                    </p:set>
                                    <p:animEffect transition="in" filter="fade">
                                      <p:cBhvr>
                                        <p:cTn id="29" dur="1000"/>
                                        <p:tgtEl>
                                          <p:spTgt spid="259"/>
                                        </p:tgtEl>
                                      </p:cBhvr>
                                    </p:animEffect>
                                  </p:childTnLst>
                                </p:cTn>
                              </p:par>
                            </p:childTnLst>
                          </p:cTn>
                        </p:par>
                      </p:childTnLst>
                    </p:cTn>
                  </p:par>
                  <p:par>
                    <p:cTn id="30" fill="hold">
                      <p:stCondLst>
                        <p:cond delay="indefinite"/>
                      </p:stCondLst>
                      <p:childTnLst>
                        <p:par>
                          <p:cTn id="31" fill="hold">
                            <p:stCondLst>
                              <p:cond delay="0"/>
                            </p:stCondLst>
                            <p:childTnLst>
                              <p:par>
                                <p:cTn id="32" presetID="23" presetClass="entr" presetSubtype="16" fill="hold" nodeType="clickEffect">
                                  <p:stCondLst>
                                    <p:cond delay="0"/>
                                  </p:stCondLst>
                                  <p:childTnLst>
                                    <p:set>
                                      <p:cBhvr>
                                        <p:cTn id="33" dur="1" fill="hold">
                                          <p:stCondLst>
                                            <p:cond delay="0"/>
                                          </p:stCondLst>
                                        </p:cTn>
                                        <p:tgtEl>
                                          <p:spTgt spid="252"/>
                                        </p:tgtEl>
                                        <p:attrNameLst>
                                          <p:attrName>style.visibility</p:attrName>
                                        </p:attrNameLst>
                                      </p:cBhvr>
                                      <p:to>
                                        <p:strVal val="visible"/>
                                      </p:to>
                                    </p:set>
                                    <p:anim calcmode="lin" valueType="num">
                                      <p:cBhvr additive="base">
                                        <p:cTn id="34" dur="1000"/>
                                        <p:tgtEl>
                                          <p:spTgt spid="252"/>
                                        </p:tgtEl>
                                        <p:attrNameLst>
                                          <p:attrName>ppt_w</p:attrName>
                                        </p:attrNameLst>
                                      </p:cBhvr>
                                      <p:tavLst>
                                        <p:tav tm="0">
                                          <p:val>
                                            <p:strVal val="0"/>
                                          </p:val>
                                        </p:tav>
                                        <p:tav tm="100000">
                                          <p:val>
                                            <p:strVal val="#ppt_w"/>
                                          </p:val>
                                        </p:tav>
                                      </p:tavLst>
                                    </p:anim>
                                    <p:anim calcmode="lin" valueType="num">
                                      <p:cBhvr additive="base">
                                        <p:cTn id="35" dur="1000"/>
                                        <p:tgtEl>
                                          <p:spTgt spid="252"/>
                                        </p:tgtEl>
                                        <p:attrNameLst>
                                          <p:attrName>ppt_h</p:attrName>
                                        </p:attrNameLst>
                                      </p:cBhvr>
                                      <p:tavLst>
                                        <p:tav tm="0">
                                          <p:val>
                                            <p:strVal val="0"/>
                                          </p:val>
                                        </p:tav>
                                        <p:tav tm="100000">
                                          <p:val>
                                            <p:strVal val="#ppt_h"/>
                                          </p:val>
                                        </p:tav>
                                      </p:tavLst>
                                    </p:anim>
                                  </p:childTnLst>
                                </p:cTn>
                              </p:par>
                              <p:par>
                                <p:cTn id="36" presetID="10" presetClass="entr" presetSubtype="0" fill="hold" nodeType="withEffect">
                                  <p:stCondLst>
                                    <p:cond delay="0"/>
                                  </p:stCondLst>
                                  <p:childTnLst>
                                    <p:set>
                                      <p:cBhvr>
                                        <p:cTn id="37" dur="1" fill="hold">
                                          <p:stCondLst>
                                            <p:cond delay="0"/>
                                          </p:stCondLst>
                                        </p:cTn>
                                        <p:tgtEl>
                                          <p:spTgt spid="261"/>
                                        </p:tgtEl>
                                        <p:attrNameLst>
                                          <p:attrName>style.visibility</p:attrName>
                                        </p:attrNameLst>
                                      </p:cBhvr>
                                      <p:to>
                                        <p:strVal val="visible"/>
                                      </p:to>
                                    </p:set>
                                    <p:animEffect transition="in" filter="fade">
                                      <p:cBhvr>
                                        <p:cTn id="38" dur="1000"/>
                                        <p:tgtEl>
                                          <p:spTgt spid="261"/>
                                        </p:tgtEl>
                                      </p:cBhvr>
                                    </p:animEffect>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nodeType="clickEffect">
                                  <p:stCondLst>
                                    <p:cond delay="0"/>
                                  </p:stCondLst>
                                  <p:childTnLst>
                                    <p:set>
                                      <p:cBhvr>
                                        <p:cTn id="42" dur="1" fill="hold">
                                          <p:stCondLst>
                                            <p:cond delay="0"/>
                                          </p:stCondLst>
                                        </p:cTn>
                                        <p:tgtEl>
                                          <p:spTgt spid="251"/>
                                        </p:tgtEl>
                                        <p:attrNameLst>
                                          <p:attrName>style.visibility</p:attrName>
                                        </p:attrNameLst>
                                      </p:cBhvr>
                                      <p:to>
                                        <p:strVal val="visible"/>
                                      </p:to>
                                    </p:set>
                                    <p:anim calcmode="lin" valueType="num">
                                      <p:cBhvr additive="base">
                                        <p:cTn id="43" dur="1000"/>
                                        <p:tgtEl>
                                          <p:spTgt spid="251"/>
                                        </p:tgtEl>
                                        <p:attrNameLst>
                                          <p:attrName>ppt_w</p:attrName>
                                        </p:attrNameLst>
                                      </p:cBhvr>
                                      <p:tavLst>
                                        <p:tav tm="0">
                                          <p:val>
                                            <p:strVal val="0"/>
                                          </p:val>
                                        </p:tav>
                                        <p:tav tm="100000">
                                          <p:val>
                                            <p:strVal val="#ppt_w"/>
                                          </p:val>
                                        </p:tav>
                                      </p:tavLst>
                                    </p:anim>
                                    <p:anim calcmode="lin" valueType="num">
                                      <p:cBhvr additive="base">
                                        <p:cTn id="44" dur="1000"/>
                                        <p:tgtEl>
                                          <p:spTgt spid="251"/>
                                        </p:tgtEl>
                                        <p:attrNameLst>
                                          <p:attrName>ppt_h</p:attrName>
                                        </p:attrNameLst>
                                      </p:cBhvr>
                                      <p:tavLst>
                                        <p:tav tm="0">
                                          <p:val>
                                            <p:strVal val="0"/>
                                          </p:val>
                                        </p:tav>
                                        <p:tav tm="100000">
                                          <p:val>
                                            <p:strVal val="#ppt_h"/>
                                          </p:val>
                                        </p:tav>
                                      </p:tavLst>
                                    </p:anim>
                                  </p:childTnLst>
                                </p:cTn>
                              </p:par>
                              <p:par>
                                <p:cTn id="45" presetID="10" presetClass="entr" presetSubtype="0" fill="hold" nodeType="withEffect">
                                  <p:stCondLst>
                                    <p:cond delay="0"/>
                                  </p:stCondLst>
                                  <p:childTnLst>
                                    <p:set>
                                      <p:cBhvr>
                                        <p:cTn id="46" dur="1" fill="hold">
                                          <p:stCondLst>
                                            <p:cond delay="0"/>
                                          </p:stCondLst>
                                        </p:cTn>
                                        <p:tgtEl>
                                          <p:spTgt spid="260"/>
                                        </p:tgtEl>
                                        <p:attrNameLst>
                                          <p:attrName>style.visibility</p:attrName>
                                        </p:attrNameLst>
                                      </p:cBhvr>
                                      <p:to>
                                        <p:strVal val="visible"/>
                                      </p:to>
                                    </p:set>
                                    <p:animEffect transition="in" filter="fade">
                                      <p:cBhvr>
                                        <p:cTn id="47" dur="1000"/>
                                        <p:tgtEl>
                                          <p:spTgt spid="2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32"/>
          <p:cNvSpPr txBox="1">
            <a:spLocks noGrp="1"/>
          </p:cNvSpPr>
          <p:nvPr>
            <p:ph type="title"/>
          </p:nvPr>
        </p:nvSpPr>
        <p:spPr>
          <a:xfrm>
            <a:off x="0" y="-76200"/>
            <a:ext cx="9144000" cy="60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1800" dirty="0"/>
              <a:t>Scenario 2: In what order should the deliveries be made, starting from Drummondville?</a:t>
            </a:r>
            <a:endParaRPr sz="1800" dirty="0"/>
          </a:p>
        </p:txBody>
      </p:sp>
      <p:sp>
        <p:nvSpPr>
          <p:cNvPr id="267" name="Google Shape;267;p32"/>
          <p:cNvSpPr txBox="1"/>
          <p:nvPr/>
        </p:nvSpPr>
        <p:spPr>
          <a:xfrm>
            <a:off x="1435825" y="1403950"/>
            <a:ext cx="304200" cy="47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p>
        </p:txBody>
      </p:sp>
      <p:sp>
        <p:nvSpPr>
          <p:cNvPr id="268" name="Google Shape;268;p32"/>
          <p:cNvSpPr txBox="1"/>
          <p:nvPr/>
        </p:nvSpPr>
        <p:spPr>
          <a:xfrm>
            <a:off x="2820025" y="3361113"/>
            <a:ext cx="304200" cy="47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p>
        </p:txBody>
      </p:sp>
      <p:pic>
        <p:nvPicPr>
          <p:cNvPr id="269" name="Google Shape;269;p32"/>
          <p:cNvPicPr preferRelativeResize="0"/>
          <p:nvPr/>
        </p:nvPicPr>
        <p:blipFill>
          <a:blip r:embed="rId3">
            <a:alphaModFix/>
          </a:blip>
          <a:stretch>
            <a:fillRect/>
          </a:stretch>
        </p:blipFill>
        <p:spPr>
          <a:xfrm>
            <a:off x="1740024" y="2542775"/>
            <a:ext cx="2747400" cy="1698375"/>
          </a:xfrm>
          <a:prstGeom prst="rect">
            <a:avLst/>
          </a:prstGeom>
          <a:noFill/>
          <a:ln>
            <a:noFill/>
          </a:ln>
        </p:spPr>
      </p:pic>
      <p:pic>
        <p:nvPicPr>
          <p:cNvPr id="270" name="Google Shape;270;p32"/>
          <p:cNvPicPr preferRelativeResize="0"/>
          <p:nvPr/>
        </p:nvPicPr>
        <p:blipFill>
          <a:blip r:embed="rId3">
            <a:alphaModFix/>
          </a:blip>
          <a:stretch>
            <a:fillRect/>
          </a:stretch>
        </p:blipFill>
        <p:spPr>
          <a:xfrm>
            <a:off x="3237974" y="612363"/>
            <a:ext cx="2715951" cy="1678934"/>
          </a:xfrm>
          <a:prstGeom prst="rect">
            <a:avLst/>
          </a:prstGeom>
          <a:noFill/>
          <a:ln>
            <a:noFill/>
          </a:ln>
        </p:spPr>
      </p:pic>
      <p:pic>
        <p:nvPicPr>
          <p:cNvPr id="271" name="Google Shape;271;p32"/>
          <p:cNvPicPr preferRelativeResize="0"/>
          <p:nvPr/>
        </p:nvPicPr>
        <p:blipFill>
          <a:blip r:embed="rId4">
            <a:alphaModFix/>
          </a:blip>
          <a:stretch>
            <a:fillRect/>
          </a:stretch>
        </p:blipFill>
        <p:spPr>
          <a:xfrm>
            <a:off x="6174500" y="612366"/>
            <a:ext cx="2715951" cy="1678934"/>
          </a:xfrm>
          <a:prstGeom prst="rect">
            <a:avLst/>
          </a:prstGeom>
          <a:noFill/>
          <a:ln>
            <a:noFill/>
          </a:ln>
        </p:spPr>
      </p:pic>
      <p:pic>
        <p:nvPicPr>
          <p:cNvPr id="272" name="Google Shape;272;p32"/>
          <p:cNvPicPr preferRelativeResize="0"/>
          <p:nvPr/>
        </p:nvPicPr>
        <p:blipFill>
          <a:blip r:embed="rId5">
            <a:alphaModFix/>
          </a:blip>
          <a:stretch>
            <a:fillRect/>
          </a:stretch>
        </p:blipFill>
        <p:spPr>
          <a:xfrm>
            <a:off x="269999" y="602651"/>
            <a:ext cx="2747400" cy="1698375"/>
          </a:xfrm>
          <a:prstGeom prst="rect">
            <a:avLst/>
          </a:prstGeom>
          <a:noFill/>
          <a:ln>
            <a:noFill/>
          </a:ln>
        </p:spPr>
      </p:pic>
      <p:pic>
        <p:nvPicPr>
          <p:cNvPr id="273" name="Google Shape;273;p32"/>
          <p:cNvPicPr preferRelativeResize="0"/>
          <p:nvPr/>
        </p:nvPicPr>
        <p:blipFill>
          <a:blip r:embed="rId6">
            <a:alphaModFix/>
          </a:blip>
          <a:stretch>
            <a:fillRect/>
          </a:stretch>
        </p:blipFill>
        <p:spPr>
          <a:xfrm>
            <a:off x="4696325" y="2542775"/>
            <a:ext cx="2747400" cy="169838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33"/>
          <p:cNvSpPr txBox="1">
            <a:spLocks noGrp="1"/>
          </p:cNvSpPr>
          <p:nvPr>
            <p:ph type="title"/>
          </p:nvPr>
        </p:nvSpPr>
        <p:spPr>
          <a:xfrm>
            <a:off x="0" y="-76200"/>
            <a:ext cx="9144000" cy="612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1800" dirty="0"/>
              <a:t>Scenario 2: In what order should the deliveries be made, starting from Drummondville?</a:t>
            </a:r>
            <a:endParaRPr sz="1800" dirty="0"/>
          </a:p>
        </p:txBody>
      </p:sp>
      <p:sp>
        <p:nvSpPr>
          <p:cNvPr id="279" name="Google Shape;279;p33"/>
          <p:cNvSpPr txBox="1"/>
          <p:nvPr/>
        </p:nvSpPr>
        <p:spPr>
          <a:xfrm>
            <a:off x="5773550" y="3361125"/>
            <a:ext cx="304200" cy="47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800"/>
              <a:t>1</a:t>
            </a:r>
            <a:endParaRPr sz="1800"/>
          </a:p>
        </p:txBody>
      </p:sp>
      <p:sp>
        <p:nvSpPr>
          <p:cNvPr id="280" name="Google Shape;280;p33"/>
          <p:cNvSpPr txBox="1"/>
          <p:nvPr/>
        </p:nvSpPr>
        <p:spPr>
          <a:xfrm>
            <a:off x="1435825" y="1403950"/>
            <a:ext cx="304200" cy="47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800"/>
              <a:t>2</a:t>
            </a:r>
            <a:endParaRPr sz="1800"/>
          </a:p>
        </p:txBody>
      </p:sp>
      <p:sp>
        <p:nvSpPr>
          <p:cNvPr id="281" name="Google Shape;281;p33"/>
          <p:cNvSpPr txBox="1"/>
          <p:nvPr/>
        </p:nvSpPr>
        <p:spPr>
          <a:xfrm>
            <a:off x="7237325" y="1434950"/>
            <a:ext cx="304200" cy="47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800"/>
              <a:t>3</a:t>
            </a:r>
            <a:endParaRPr sz="1800"/>
          </a:p>
        </p:txBody>
      </p:sp>
      <p:sp>
        <p:nvSpPr>
          <p:cNvPr id="282" name="Google Shape;282;p33"/>
          <p:cNvSpPr txBox="1"/>
          <p:nvPr/>
        </p:nvSpPr>
        <p:spPr>
          <a:xfrm>
            <a:off x="4275300" y="1403950"/>
            <a:ext cx="304200" cy="47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800"/>
              <a:t>4</a:t>
            </a:r>
            <a:endParaRPr sz="1800"/>
          </a:p>
        </p:txBody>
      </p:sp>
      <p:pic>
        <p:nvPicPr>
          <p:cNvPr id="283" name="Google Shape;283;p33"/>
          <p:cNvPicPr preferRelativeResize="0"/>
          <p:nvPr/>
        </p:nvPicPr>
        <p:blipFill>
          <a:blip r:embed="rId3">
            <a:alphaModFix/>
          </a:blip>
          <a:stretch>
            <a:fillRect/>
          </a:stretch>
        </p:blipFill>
        <p:spPr>
          <a:xfrm>
            <a:off x="3214024" y="602650"/>
            <a:ext cx="2715951" cy="1678934"/>
          </a:xfrm>
          <a:prstGeom prst="rect">
            <a:avLst/>
          </a:prstGeom>
          <a:noFill/>
          <a:ln>
            <a:noFill/>
          </a:ln>
        </p:spPr>
      </p:pic>
      <p:pic>
        <p:nvPicPr>
          <p:cNvPr id="284" name="Google Shape;284;p33"/>
          <p:cNvPicPr preferRelativeResize="0"/>
          <p:nvPr/>
        </p:nvPicPr>
        <p:blipFill>
          <a:blip r:embed="rId4">
            <a:alphaModFix/>
          </a:blip>
          <a:stretch>
            <a:fillRect/>
          </a:stretch>
        </p:blipFill>
        <p:spPr>
          <a:xfrm>
            <a:off x="6174500" y="612366"/>
            <a:ext cx="2715951" cy="1678934"/>
          </a:xfrm>
          <a:prstGeom prst="rect">
            <a:avLst/>
          </a:prstGeom>
          <a:noFill/>
          <a:ln>
            <a:noFill/>
          </a:ln>
        </p:spPr>
      </p:pic>
      <p:pic>
        <p:nvPicPr>
          <p:cNvPr id="285" name="Google Shape;285;p33"/>
          <p:cNvPicPr preferRelativeResize="0"/>
          <p:nvPr/>
        </p:nvPicPr>
        <p:blipFill>
          <a:blip r:embed="rId5">
            <a:alphaModFix/>
          </a:blip>
          <a:stretch>
            <a:fillRect/>
          </a:stretch>
        </p:blipFill>
        <p:spPr>
          <a:xfrm>
            <a:off x="269999" y="583201"/>
            <a:ext cx="2747400" cy="1698375"/>
          </a:xfrm>
          <a:prstGeom prst="rect">
            <a:avLst/>
          </a:prstGeom>
          <a:noFill/>
          <a:ln>
            <a:noFill/>
          </a:ln>
        </p:spPr>
      </p:pic>
      <p:pic>
        <p:nvPicPr>
          <p:cNvPr id="286" name="Google Shape;286;p33"/>
          <p:cNvPicPr preferRelativeResize="0"/>
          <p:nvPr/>
        </p:nvPicPr>
        <p:blipFill>
          <a:blip r:embed="rId6">
            <a:alphaModFix/>
          </a:blip>
          <a:stretch>
            <a:fillRect/>
          </a:stretch>
        </p:blipFill>
        <p:spPr>
          <a:xfrm>
            <a:off x="4696325" y="2542775"/>
            <a:ext cx="2747400" cy="1698384"/>
          </a:xfrm>
          <a:prstGeom prst="rect">
            <a:avLst/>
          </a:prstGeom>
          <a:noFill/>
          <a:ln>
            <a:noFill/>
          </a:ln>
        </p:spPr>
      </p:pic>
      <p:pic>
        <p:nvPicPr>
          <p:cNvPr id="287" name="Google Shape;287;p33"/>
          <p:cNvPicPr preferRelativeResize="0"/>
          <p:nvPr/>
        </p:nvPicPr>
        <p:blipFill>
          <a:blip r:embed="rId7">
            <a:alphaModFix/>
          </a:blip>
          <a:stretch>
            <a:fillRect/>
          </a:stretch>
        </p:blipFill>
        <p:spPr>
          <a:xfrm>
            <a:off x="1088050" y="2492650"/>
            <a:ext cx="2773201" cy="1717826"/>
          </a:xfrm>
          <a:prstGeom prst="rect">
            <a:avLst/>
          </a:prstGeom>
          <a:noFill/>
          <a:ln>
            <a:noFill/>
          </a:ln>
        </p:spPr>
      </p:pic>
      <p:sp>
        <p:nvSpPr>
          <p:cNvPr id="288" name="Google Shape;288;p33"/>
          <p:cNvSpPr/>
          <p:nvPr/>
        </p:nvSpPr>
        <p:spPr>
          <a:xfrm>
            <a:off x="2263000" y="3485225"/>
            <a:ext cx="137700" cy="215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3"/>
          <p:cNvSpPr txBox="1"/>
          <p:nvPr/>
        </p:nvSpPr>
        <p:spPr>
          <a:xfrm>
            <a:off x="2142700" y="3436425"/>
            <a:ext cx="258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800"/>
              <a:t>5</a:t>
            </a:r>
            <a:endParaRPr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79"/>
                                        </p:tgtEl>
                                        <p:attrNameLst>
                                          <p:attrName>style.visibility</p:attrName>
                                        </p:attrNameLst>
                                      </p:cBhvr>
                                      <p:to>
                                        <p:strVal val="visible"/>
                                      </p:to>
                                    </p:set>
                                    <p:anim calcmode="lin" valueType="num">
                                      <p:cBhvr additive="base">
                                        <p:cTn id="7" dur="1000"/>
                                        <p:tgtEl>
                                          <p:spTgt spid="279"/>
                                        </p:tgtEl>
                                        <p:attrNameLst>
                                          <p:attrName>ppt_w</p:attrName>
                                        </p:attrNameLst>
                                      </p:cBhvr>
                                      <p:tavLst>
                                        <p:tav tm="0">
                                          <p:val>
                                            <p:strVal val="0"/>
                                          </p:val>
                                        </p:tav>
                                        <p:tav tm="100000">
                                          <p:val>
                                            <p:strVal val="#ppt_w"/>
                                          </p:val>
                                        </p:tav>
                                      </p:tavLst>
                                    </p:anim>
                                    <p:anim calcmode="lin" valueType="num">
                                      <p:cBhvr additive="base">
                                        <p:cTn id="8" dur="1000"/>
                                        <p:tgtEl>
                                          <p:spTgt spid="279"/>
                                        </p:tgtEl>
                                        <p:attrNameLst>
                                          <p:attrName>ppt_h</p:attrName>
                                        </p:attrNameLst>
                                      </p:cBhvr>
                                      <p:tavLst>
                                        <p:tav tm="0">
                                          <p:val>
                                            <p:strVal val="0"/>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286"/>
                                        </p:tgtEl>
                                        <p:attrNameLst>
                                          <p:attrName>style.visibility</p:attrName>
                                        </p:attrNameLst>
                                      </p:cBhvr>
                                      <p:to>
                                        <p:strVal val="visible"/>
                                      </p:to>
                                    </p:set>
                                    <p:animEffect transition="in" filter="fade">
                                      <p:cBhvr>
                                        <p:cTn id="11" dur="1000"/>
                                        <p:tgtEl>
                                          <p:spTgt spid="286"/>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nodeType="clickEffect">
                                  <p:stCondLst>
                                    <p:cond delay="0"/>
                                  </p:stCondLst>
                                  <p:childTnLst>
                                    <p:set>
                                      <p:cBhvr>
                                        <p:cTn id="15" dur="1" fill="hold">
                                          <p:stCondLst>
                                            <p:cond delay="0"/>
                                          </p:stCondLst>
                                        </p:cTn>
                                        <p:tgtEl>
                                          <p:spTgt spid="280"/>
                                        </p:tgtEl>
                                        <p:attrNameLst>
                                          <p:attrName>style.visibility</p:attrName>
                                        </p:attrNameLst>
                                      </p:cBhvr>
                                      <p:to>
                                        <p:strVal val="visible"/>
                                      </p:to>
                                    </p:set>
                                    <p:anim calcmode="lin" valueType="num">
                                      <p:cBhvr additive="base">
                                        <p:cTn id="16" dur="1000"/>
                                        <p:tgtEl>
                                          <p:spTgt spid="280"/>
                                        </p:tgtEl>
                                        <p:attrNameLst>
                                          <p:attrName>ppt_w</p:attrName>
                                        </p:attrNameLst>
                                      </p:cBhvr>
                                      <p:tavLst>
                                        <p:tav tm="0">
                                          <p:val>
                                            <p:strVal val="0"/>
                                          </p:val>
                                        </p:tav>
                                        <p:tav tm="100000">
                                          <p:val>
                                            <p:strVal val="#ppt_w"/>
                                          </p:val>
                                        </p:tav>
                                      </p:tavLst>
                                    </p:anim>
                                    <p:anim calcmode="lin" valueType="num">
                                      <p:cBhvr additive="base">
                                        <p:cTn id="17" dur="1000"/>
                                        <p:tgtEl>
                                          <p:spTgt spid="280"/>
                                        </p:tgtEl>
                                        <p:attrNameLst>
                                          <p:attrName>ppt_h</p:attrName>
                                        </p:attrNameLst>
                                      </p:cBhvr>
                                      <p:tavLst>
                                        <p:tav tm="0">
                                          <p:val>
                                            <p:strVal val="0"/>
                                          </p:val>
                                        </p:tav>
                                        <p:tav tm="100000">
                                          <p:val>
                                            <p:strVal val="#ppt_h"/>
                                          </p:val>
                                        </p:tav>
                                      </p:tavLst>
                                    </p:anim>
                                  </p:childTnLst>
                                </p:cTn>
                              </p:par>
                              <p:par>
                                <p:cTn id="18" presetID="10" presetClass="entr" presetSubtype="0" fill="hold" nodeType="withEffect">
                                  <p:stCondLst>
                                    <p:cond delay="0"/>
                                  </p:stCondLst>
                                  <p:childTnLst>
                                    <p:set>
                                      <p:cBhvr>
                                        <p:cTn id="19" dur="1" fill="hold">
                                          <p:stCondLst>
                                            <p:cond delay="0"/>
                                          </p:stCondLst>
                                        </p:cTn>
                                        <p:tgtEl>
                                          <p:spTgt spid="285"/>
                                        </p:tgtEl>
                                        <p:attrNameLst>
                                          <p:attrName>style.visibility</p:attrName>
                                        </p:attrNameLst>
                                      </p:cBhvr>
                                      <p:to>
                                        <p:strVal val="visible"/>
                                      </p:to>
                                    </p:set>
                                    <p:animEffect transition="in" filter="fade">
                                      <p:cBhvr>
                                        <p:cTn id="20" dur="1000"/>
                                        <p:tgtEl>
                                          <p:spTgt spid="285"/>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281"/>
                                        </p:tgtEl>
                                        <p:attrNameLst>
                                          <p:attrName>style.visibility</p:attrName>
                                        </p:attrNameLst>
                                      </p:cBhvr>
                                      <p:to>
                                        <p:strVal val="visible"/>
                                      </p:to>
                                    </p:set>
                                    <p:anim calcmode="lin" valueType="num">
                                      <p:cBhvr additive="base">
                                        <p:cTn id="25" dur="1000"/>
                                        <p:tgtEl>
                                          <p:spTgt spid="281"/>
                                        </p:tgtEl>
                                        <p:attrNameLst>
                                          <p:attrName>ppt_w</p:attrName>
                                        </p:attrNameLst>
                                      </p:cBhvr>
                                      <p:tavLst>
                                        <p:tav tm="0">
                                          <p:val>
                                            <p:strVal val="0"/>
                                          </p:val>
                                        </p:tav>
                                        <p:tav tm="100000">
                                          <p:val>
                                            <p:strVal val="#ppt_w"/>
                                          </p:val>
                                        </p:tav>
                                      </p:tavLst>
                                    </p:anim>
                                    <p:anim calcmode="lin" valueType="num">
                                      <p:cBhvr additive="base">
                                        <p:cTn id="26" dur="1000"/>
                                        <p:tgtEl>
                                          <p:spTgt spid="281"/>
                                        </p:tgtEl>
                                        <p:attrNameLst>
                                          <p:attrName>ppt_h</p:attrName>
                                        </p:attrNameLst>
                                      </p:cBhvr>
                                      <p:tavLst>
                                        <p:tav tm="0">
                                          <p:val>
                                            <p:strVal val="0"/>
                                          </p:val>
                                        </p:tav>
                                        <p:tav tm="100000">
                                          <p:val>
                                            <p:strVal val="#ppt_h"/>
                                          </p:val>
                                        </p:tav>
                                      </p:tavLst>
                                    </p:anim>
                                  </p:childTnLst>
                                </p:cTn>
                              </p:par>
                              <p:par>
                                <p:cTn id="27" presetID="10" presetClass="entr" presetSubtype="0" fill="hold" nodeType="withEffect">
                                  <p:stCondLst>
                                    <p:cond delay="0"/>
                                  </p:stCondLst>
                                  <p:childTnLst>
                                    <p:set>
                                      <p:cBhvr>
                                        <p:cTn id="28" dur="1" fill="hold">
                                          <p:stCondLst>
                                            <p:cond delay="0"/>
                                          </p:stCondLst>
                                        </p:cTn>
                                        <p:tgtEl>
                                          <p:spTgt spid="284"/>
                                        </p:tgtEl>
                                        <p:attrNameLst>
                                          <p:attrName>style.visibility</p:attrName>
                                        </p:attrNameLst>
                                      </p:cBhvr>
                                      <p:to>
                                        <p:strVal val="visible"/>
                                      </p:to>
                                    </p:set>
                                    <p:animEffect transition="in" filter="fade">
                                      <p:cBhvr>
                                        <p:cTn id="29" dur="1000"/>
                                        <p:tgtEl>
                                          <p:spTgt spid="284"/>
                                        </p:tgtEl>
                                      </p:cBhvr>
                                    </p:animEffect>
                                  </p:childTnLst>
                                </p:cTn>
                              </p:par>
                            </p:childTnLst>
                          </p:cTn>
                        </p:par>
                      </p:childTnLst>
                    </p:cTn>
                  </p:par>
                  <p:par>
                    <p:cTn id="30" fill="hold">
                      <p:stCondLst>
                        <p:cond delay="indefinite"/>
                      </p:stCondLst>
                      <p:childTnLst>
                        <p:par>
                          <p:cTn id="31" fill="hold">
                            <p:stCondLst>
                              <p:cond delay="0"/>
                            </p:stCondLst>
                            <p:childTnLst>
                              <p:par>
                                <p:cTn id="32" presetID="23" presetClass="entr" presetSubtype="16" fill="hold" nodeType="clickEffect">
                                  <p:stCondLst>
                                    <p:cond delay="0"/>
                                  </p:stCondLst>
                                  <p:childTnLst>
                                    <p:set>
                                      <p:cBhvr>
                                        <p:cTn id="33" dur="1" fill="hold">
                                          <p:stCondLst>
                                            <p:cond delay="0"/>
                                          </p:stCondLst>
                                        </p:cTn>
                                        <p:tgtEl>
                                          <p:spTgt spid="282"/>
                                        </p:tgtEl>
                                        <p:attrNameLst>
                                          <p:attrName>style.visibility</p:attrName>
                                        </p:attrNameLst>
                                      </p:cBhvr>
                                      <p:to>
                                        <p:strVal val="visible"/>
                                      </p:to>
                                    </p:set>
                                    <p:anim calcmode="lin" valueType="num">
                                      <p:cBhvr additive="base">
                                        <p:cTn id="34" dur="1000"/>
                                        <p:tgtEl>
                                          <p:spTgt spid="282"/>
                                        </p:tgtEl>
                                        <p:attrNameLst>
                                          <p:attrName>ppt_w</p:attrName>
                                        </p:attrNameLst>
                                      </p:cBhvr>
                                      <p:tavLst>
                                        <p:tav tm="0">
                                          <p:val>
                                            <p:strVal val="0"/>
                                          </p:val>
                                        </p:tav>
                                        <p:tav tm="100000">
                                          <p:val>
                                            <p:strVal val="#ppt_w"/>
                                          </p:val>
                                        </p:tav>
                                      </p:tavLst>
                                    </p:anim>
                                    <p:anim calcmode="lin" valueType="num">
                                      <p:cBhvr additive="base">
                                        <p:cTn id="35" dur="1000"/>
                                        <p:tgtEl>
                                          <p:spTgt spid="282"/>
                                        </p:tgtEl>
                                        <p:attrNameLst>
                                          <p:attrName>ppt_h</p:attrName>
                                        </p:attrNameLst>
                                      </p:cBhvr>
                                      <p:tavLst>
                                        <p:tav tm="0">
                                          <p:val>
                                            <p:strVal val="0"/>
                                          </p:val>
                                        </p:tav>
                                        <p:tav tm="100000">
                                          <p:val>
                                            <p:strVal val="#ppt_h"/>
                                          </p:val>
                                        </p:tav>
                                      </p:tavLst>
                                    </p:anim>
                                  </p:childTnLst>
                                </p:cTn>
                              </p:par>
                              <p:par>
                                <p:cTn id="36" presetID="10" presetClass="entr" presetSubtype="0" fill="hold" nodeType="withEffect">
                                  <p:stCondLst>
                                    <p:cond delay="0"/>
                                  </p:stCondLst>
                                  <p:childTnLst>
                                    <p:set>
                                      <p:cBhvr>
                                        <p:cTn id="37" dur="1" fill="hold">
                                          <p:stCondLst>
                                            <p:cond delay="0"/>
                                          </p:stCondLst>
                                        </p:cTn>
                                        <p:tgtEl>
                                          <p:spTgt spid="283"/>
                                        </p:tgtEl>
                                        <p:attrNameLst>
                                          <p:attrName>style.visibility</p:attrName>
                                        </p:attrNameLst>
                                      </p:cBhvr>
                                      <p:to>
                                        <p:strVal val="visible"/>
                                      </p:to>
                                    </p:set>
                                    <p:animEffect transition="in" filter="fade">
                                      <p:cBhvr>
                                        <p:cTn id="38" dur="1000"/>
                                        <p:tgtEl>
                                          <p:spTgt spid="283"/>
                                        </p:tgtEl>
                                      </p:cBhvr>
                                    </p:animEffect>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nodeType="clickEffect">
                                  <p:stCondLst>
                                    <p:cond delay="0"/>
                                  </p:stCondLst>
                                  <p:childTnLst>
                                    <p:set>
                                      <p:cBhvr>
                                        <p:cTn id="42" dur="1" fill="hold">
                                          <p:stCondLst>
                                            <p:cond delay="0"/>
                                          </p:stCondLst>
                                        </p:cTn>
                                        <p:tgtEl>
                                          <p:spTgt spid="289"/>
                                        </p:tgtEl>
                                        <p:attrNameLst>
                                          <p:attrName>style.visibility</p:attrName>
                                        </p:attrNameLst>
                                      </p:cBhvr>
                                      <p:to>
                                        <p:strVal val="visible"/>
                                      </p:to>
                                    </p:set>
                                    <p:anim calcmode="lin" valueType="num">
                                      <p:cBhvr additive="base">
                                        <p:cTn id="43" dur="1000"/>
                                        <p:tgtEl>
                                          <p:spTgt spid="289"/>
                                        </p:tgtEl>
                                        <p:attrNameLst>
                                          <p:attrName>ppt_w</p:attrName>
                                        </p:attrNameLst>
                                      </p:cBhvr>
                                      <p:tavLst>
                                        <p:tav tm="0">
                                          <p:val>
                                            <p:strVal val="0"/>
                                          </p:val>
                                        </p:tav>
                                        <p:tav tm="100000">
                                          <p:val>
                                            <p:strVal val="#ppt_w"/>
                                          </p:val>
                                        </p:tav>
                                      </p:tavLst>
                                    </p:anim>
                                    <p:anim calcmode="lin" valueType="num">
                                      <p:cBhvr additive="base">
                                        <p:cTn id="44" dur="1000"/>
                                        <p:tgtEl>
                                          <p:spTgt spid="289"/>
                                        </p:tgtEl>
                                        <p:attrNameLst>
                                          <p:attrName>ppt_h</p:attrName>
                                        </p:attrNameLst>
                                      </p:cBhvr>
                                      <p:tavLst>
                                        <p:tav tm="0">
                                          <p:val>
                                            <p:strVal val="0"/>
                                          </p:val>
                                        </p:tav>
                                        <p:tav tm="100000">
                                          <p:val>
                                            <p:strVal val="#ppt_h"/>
                                          </p:val>
                                        </p:tav>
                                      </p:tavLst>
                                    </p:anim>
                                  </p:childTnLst>
                                </p:cTn>
                              </p:par>
                              <p:par>
                                <p:cTn id="45" presetID="10" presetClass="entr" presetSubtype="0" fill="hold" nodeType="withEffect">
                                  <p:stCondLst>
                                    <p:cond delay="0"/>
                                  </p:stCondLst>
                                  <p:childTnLst>
                                    <p:set>
                                      <p:cBhvr>
                                        <p:cTn id="46" dur="1" fill="hold">
                                          <p:stCondLst>
                                            <p:cond delay="0"/>
                                          </p:stCondLst>
                                        </p:cTn>
                                        <p:tgtEl>
                                          <p:spTgt spid="287"/>
                                        </p:tgtEl>
                                        <p:attrNameLst>
                                          <p:attrName>style.visibility</p:attrName>
                                        </p:attrNameLst>
                                      </p:cBhvr>
                                      <p:to>
                                        <p:strVal val="visible"/>
                                      </p:to>
                                    </p:set>
                                    <p:animEffect transition="in" filter="fade">
                                      <p:cBhvr>
                                        <p:cTn id="47" dur="1000"/>
                                        <p:tgtEl>
                                          <p:spTgt spid="2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t>Did we meet our objectives?</a:t>
            </a:r>
            <a:endParaRPr dirty="0"/>
          </a:p>
          <a:p>
            <a:pPr marL="0" lvl="0" indent="0" algn="l" rtl="0">
              <a:spcBef>
                <a:spcPts val="0"/>
              </a:spcBef>
              <a:spcAft>
                <a:spcPts val="0"/>
              </a:spcAft>
              <a:buNone/>
            </a:pPr>
            <a:endParaRPr dirty="0">
              <a:solidFill>
                <a:srgbClr val="000000"/>
              </a:solidFill>
            </a:endParaRPr>
          </a:p>
        </p:txBody>
      </p:sp>
      <p:sp>
        <p:nvSpPr>
          <p:cNvPr id="295" name="Google Shape;295;p34"/>
          <p:cNvSpPr txBox="1">
            <a:spLocks noGrp="1"/>
          </p:cNvSpPr>
          <p:nvPr>
            <p:ph type="body" idx="1"/>
          </p:nvPr>
        </p:nvSpPr>
        <p:spPr>
          <a:xfrm>
            <a:off x="311700" y="1584700"/>
            <a:ext cx="8520600" cy="1571100"/>
          </a:xfrm>
          <a:prstGeom prst="rect">
            <a:avLst/>
          </a:prstGeom>
        </p:spPr>
        <p:txBody>
          <a:bodyPr spcFirstLastPara="1" wrap="square" lIns="91425" tIns="91425" rIns="91425" bIns="91425" anchor="t" anchorCtr="0">
            <a:noAutofit/>
          </a:bodyPr>
          <a:lstStyle/>
          <a:p>
            <a:pPr marL="285750" lvl="0" indent="-285750" algn="l" rtl="0">
              <a:spcBef>
                <a:spcPts val="1600"/>
              </a:spcBef>
              <a:spcAft>
                <a:spcPts val="1600"/>
              </a:spcAft>
              <a:buFont typeface="Arial" panose="020B0604020202020204" pitchFamily="34" charset="0"/>
              <a:buChar char="•"/>
            </a:pPr>
            <a:r>
              <a:rPr lang="en-US" dirty="0"/>
              <a:t>Know the Competence</a:t>
            </a:r>
          </a:p>
          <a:p>
            <a:pPr marL="285750" lvl="0" indent="-285750" algn="l" rtl="0">
              <a:spcBef>
                <a:spcPts val="1600"/>
              </a:spcBef>
              <a:spcAft>
                <a:spcPts val="1600"/>
              </a:spcAft>
              <a:buFont typeface="Arial" panose="020B0604020202020204" pitchFamily="34" charset="0"/>
              <a:buChar char="•"/>
            </a:pPr>
            <a:r>
              <a:rPr lang="en-US" dirty="0"/>
              <a:t>Arrange the merchandise in the vehicle based on the information provided, while considering regulations and maximizing delivery efficiency.</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2"/>
          <p:cNvSpPr txBox="1">
            <a:spLocks noGrp="1"/>
          </p:cNvSpPr>
          <p:nvPr>
            <p:ph type="body" idx="1"/>
          </p:nvPr>
        </p:nvSpPr>
        <p:spPr>
          <a:xfrm>
            <a:off x="0" y="0"/>
            <a:ext cx="9104400" cy="3003452"/>
          </a:xfrm>
          <a:prstGeom prst="rect">
            <a:avLst/>
          </a:prstGeom>
        </p:spPr>
        <p:txBody>
          <a:bodyPr spcFirstLastPara="1" wrap="square" lIns="91425" tIns="91425" rIns="91425" bIns="91425" anchor="t" anchorCtr="0">
            <a:noAutofit/>
          </a:bodyPr>
          <a:lstStyle/>
          <a:p>
            <a:pPr marL="0" lvl="0" indent="0" algn="l" rtl="0">
              <a:lnSpc>
                <a:spcPct val="100000"/>
              </a:lnSpc>
              <a:spcBef>
                <a:spcPts val="1000"/>
              </a:spcBef>
              <a:spcAft>
                <a:spcPts val="0"/>
              </a:spcAft>
              <a:buClr>
                <a:schemeClr val="dk1"/>
              </a:buClr>
              <a:buSzPts val="1100"/>
              <a:buFont typeface="Arial"/>
              <a:buNone/>
            </a:pPr>
            <a:r>
              <a:rPr lang="en-US" sz="1000" b="1" dirty="0">
                <a:solidFill>
                  <a:schemeClr val="dk1"/>
                </a:solidFill>
              </a:rPr>
              <a:t>Understand Competency 7</a:t>
            </a:r>
          </a:p>
          <a:p>
            <a:pPr marL="0" lvl="0" indent="0" algn="l" rtl="0">
              <a:lnSpc>
                <a:spcPct val="100000"/>
              </a:lnSpc>
              <a:spcBef>
                <a:spcPts val="1000"/>
              </a:spcBef>
              <a:spcAft>
                <a:spcPts val="0"/>
              </a:spcAft>
              <a:buClr>
                <a:schemeClr val="dk1"/>
              </a:buClr>
              <a:buSzPts val="1100"/>
              <a:buFont typeface="Arial"/>
              <a:buNone/>
            </a:pPr>
            <a:r>
              <a:rPr lang="en-US" sz="1000" b="1" dirty="0">
                <a:solidFill>
                  <a:schemeClr val="dk1"/>
                </a:solidFill>
              </a:rPr>
              <a:t>Total duration: 45 hours</a:t>
            </a:r>
          </a:p>
          <a:p>
            <a:pPr marL="0" lvl="0" indent="0" algn="l" rtl="0">
              <a:lnSpc>
                <a:spcPct val="100000"/>
              </a:lnSpc>
              <a:spcBef>
                <a:spcPts val="1000"/>
              </a:spcBef>
              <a:spcAft>
                <a:spcPts val="0"/>
              </a:spcAft>
              <a:buClr>
                <a:schemeClr val="dk1"/>
              </a:buClr>
              <a:buSzPts val="1100"/>
              <a:buFont typeface="Arial"/>
              <a:buNone/>
            </a:pPr>
            <a:r>
              <a:rPr lang="en-US" sz="1000" b="1" dirty="0">
                <a:solidFill>
                  <a:schemeClr val="dk1"/>
                </a:solidFill>
              </a:rPr>
              <a:t>Evaluation duration: 2 hours </a:t>
            </a:r>
          </a:p>
          <a:p>
            <a:pPr marL="0" lvl="0" indent="0" algn="just" rtl="0">
              <a:lnSpc>
                <a:spcPct val="100000"/>
              </a:lnSpc>
              <a:spcBef>
                <a:spcPts val="0"/>
              </a:spcBef>
              <a:spcAft>
                <a:spcPts val="0"/>
              </a:spcAft>
              <a:buClr>
                <a:schemeClr val="dk1"/>
              </a:buClr>
              <a:buSzPts val="1100"/>
              <a:buFont typeface="Arial"/>
              <a:buNone/>
            </a:pPr>
            <a:r>
              <a:rPr lang="en-US" sz="1000" dirty="0">
                <a:solidFill>
                  <a:schemeClr val="dk1"/>
                </a:solidFill>
              </a:rPr>
              <a:t>Upon completion of this competency, you should be able to perform truck loading and unloading maneuvers in compliance with health and safety rules and inherent regulations.  </a:t>
            </a:r>
          </a:p>
          <a:p>
            <a:pPr marL="0" lvl="0" indent="0" algn="just" rtl="0">
              <a:lnSpc>
                <a:spcPct val="100000"/>
              </a:lnSpc>
              <a:spcBef>
                <a:spcPts val="0"/>
              </a:spcBef>
              <a:spcAft>
                <a:spcPts val="0"/>
              </a:spcAft>
              <a:buClr>
                <a:schemeClr val="dk1"/>
              </a:buClr>
              <a:buSzPts val="1100"/>
              <a:buFont typeface="Arial"/>
              <a:buNone/>
            </a:pPr>
            <a:endParaRPr lang="en-US" sz="1000" b="1" dirty="0">
              <a:solidFill>
                <a:schemeClr val="dk1"/>
              </a:solidFill>
            </a:endParaRPr>
          </a:p>
          <a:p>
            <a:pPr marL="0" lvl="0" indent="0" algn="just" rtl="0">
              <a:lnSpc>
                <a:spcPct val="100000"/>
              </a:lnSpc>
              <a:spcBef>
                <a:spcPts val="0"/>
              </a:spcBef>
              <a:spcAft>
                <a:spcPts val="0"/>
              </a:spcAft>
              <a:buClr>
                <a:schemeClr val="dk1"/>
              </a:buClr>
              <a:buSzPts val="1100"/>
              <a:buFont typeface="Arial"/>
              <a:buNone/>
            </a:pPr>
            <a:r>
              <a:rPr lang="fr-CA" sz="1100" b="1" dirty="0" err="1">
                <a:solidFill>
                  <a:schemeClr val="dk1"/>
                </a:solidFill>
              </a:rPr>
              <a:t>Competency</a:t>
            </a:r>
            <a:r>
              <a:rPr lang="fr-CA" sz="1100" b="1" dirty="0">
                <a:solidFill>
                  <a:schemeClr val="dk1"/>
                </a:solidFill>
              </a:rPr>
              <a:t> </a:t>
            </a:r>
            <a:r>
              <a:rPr lang="fr-CA" sz="1100" b="1" dirty="0" err="1">
                <a:solidFill>
                  <a:schemeClr val="dk1"/>
                </a:solidFill>
              </a:rPr>
              <a:t>Statement</a:t>
            </a:r>
            <a:endParaRPr lang="fr-CA" sz="1100" b="1" dirty="0">
              <a:solidFill>
                <a:schemeClr val="dk1"/>
              </a:solidFill>
            </a:endParaRPr>
          </a:p>
          <a:p>
            <a:pPr marL="0" lvl="0" indent="0" algn="just" rtl="0">
              <a:lnSpc>
                <a:spcPct val="100000"/>
              </a:lnSpc>
              <a:spcBef>
                <a:spcPts val="0"/>
              </a:spcBef>
              <a:spcAft>
                <a:spcPts val="0"/>
              </a:spcAft>
              <a:buClr>
                <a:schemeClr val="dk1"/>
              </a:buClr>
              <a:buSzPts val="1100"/>
              <a:buFont typeface="Arial"/>
              <a:buNone/>
            </a:pPr>
            <a:endParaRPr sz="1000" b="1" dirty="0">
              <a:solidFill>
                <a:schemeClr val="dk1"/>
              </a:solidFill>
            </a:endParaRPr>
          </a:p>
          <a:p>
            <a:pPr marL="0" lvl="0" indent="0" algn="just" rtl="0">
              <a:lnSpc>
                <a:spcPct val="100000"/>
              </a:lnSpc>
              <a:spcBef>
                <a:spcPts val="0"/>
              </a:spcBef>
              <a:spcAft>
                <a:spcPts val="0"/>
              </a:spcAft>
              <a:buClr>
                <a:schemeClr val="dk1"/>
              </a:buClr>
              <a:buSzPts val="1100"/>
              <a:buFont typeface="Arial"/>
              <a:buNone/>
            </a:pPr>
            <a:r>
              <a:rPr lang="fr-FR" sz="1000" b="1" dirty="0">
                <a:solidFill>
                  <a:schemeClr val="dk1"/>
                </a:solidFill>
              </a:rPr>
              <a:t>Veiller au chargement et au déchargement d’un camion</a:t>
            </a:r>
            <a:endParaRPr sz="1000" b="1" dirty="0">
              <a:solidFill>
                <a:schemeClr val="dk1"/>
              </a:solidFill>
            </a:endParaRPr>
          </a:p>
          <a:p>
            <a:pPr marL="0" lvl="0" indent="0" algn="just" rtl="0">
              <a:lnSpc>
                <a:spcPct val="100000"/>
              </a:lnSpc>
              <a:spcBef>
                <a:spcPts val="0"/>
              </a:spcBef>
              <a:spcAft>
                <a:spcPts val="0"/>
              </a:spcAft>
              <a:buClr>
                <a:schemeClr val="dk1"/>
              </a:buClr>
              <a:buSzPts val="1100"/>
              <a:buFont typeface="Arial"/>
              <a:buNone/>
            </a:pPr>
            <a:endParaRPr sz="1000" dirty="0">
              <a:solidFill>
                <a:schemeClr val="dk1"/>
              </a:solidFill>
            </a:endParaRPr>
          </a:p>
          <a:p>
            <a:pPr marL="0" lvl="0" indent="0" algn="just" rtl="0">
              <a:lnSpc>
                <a:spcPct val="100000"/>
              </a:lnSpc>
              <a:spcBef>
                <a:spcPts val="0"/>
              </a:spcBef>
              <a:spcAft>
                <a:spcPts val="0"/>
              </a:spcAft>
              <a:buClr>
                <a:schemeClr val="dk1"/>
              </a:buClr>
              <a:buSzPts val="1100"/>
              <a:buFont typeface="Arial"/>
              <a:buNone/>
            </a:pPr>
            <a:r>
              <a:rPr lang="en-US" sz="1000" b="1" dirty="0">
                <a:solidFill>
                  <a:schemeClr val="dk1"/>
                </a:solidFill>
              </a:rPr>
              <a:t>Elements of the Competency </a:t>
            </a:r>
          </a:p>
          <a:p>
            <a:pPr marL="0" lvl="0" indent="0" algn="just" rtl="0">
              <a:lnSpc>
                <a:spcPct val="100000"/>
              </a:lnSpc>
              <a:spcBef>
                <a:spcPts val="0"/>
              </a:spcBef>
              <a:spcAft>
                <a:spcPts val="0"/>
              </a:spcAft>
              <a:buClr>
                <a:schemeClr val="dk1"/>
              </a:buClr>
              <a:buSzPts val="1100"/>
              <a:buFont typeface="Arial"/>
              <a:buNone/>
            </a:pPr>
            <a:endParaRPr lang="en-US" sz="1000" b="1" dirty="0">
              <a:solidFill>
                <a:schemeClr val="dk1"/>
              </a:solidFill>
            </a:endParaRPr>
          </a:p>
          <a:p>
            <a:pPr marL="228600" lvl="0" indent="-228600" algn="just" rtl="0">
              <a:lnSpc>
                <a:spcPct val="100000"/>
              </a:lnSpc>
              <a:spcBef>
                <a:spcPts val="0"/>
              </a:spcBef>
              <a:spcAft>
                <a:spcPts val="0"/>
              </a:spcAft>
              <a:buClr>
                <a:schemeClr val="dk1"/>
              </a:buClr>
              <a:buSzPts val="1100"/>
              <a:buFont typeface="+mj-lt"/>
              <a:buAutoNum type="arabicPeriod"/>
            </a:pPr>
            <a:r>
              <a:rPr lang="en-US" sz="1000" dirty="0">
                <a:solidFill>
                  <a:schemeClr val="dk1"/>
                </a:solidFill>
              </a:rPr>
              <a:t>Prepare the work.</a:t>
            </a:r>
          </a:p>
          <a:p>
            <a:pPr marL="228600" lvl="0" indent="-228600" algn="just" rtl="0">
              <a:lnSpc>
                <a:spcPct val="100000"/>
              </a:lnSpc>
              <a:spcBef>
                <a:spcPts val="0"/>
              </a:spcBef>
              <a:spcAft>
                <a:spcPts val="0"/>
              </a:spcAft>
              <a:buClr>
                <a:schemeClr val="dk1"/>
              </a:buClr>
              <a:buSzPts val="1100"/>
              <a:buFont typeface="+mj-lt"/>
              <a:buAutoNum type="arabicPeriod"/>
            </a:pPr>
            <a:r>
              <a:rPr lang="en-US" sz="1000" dirty="0">
                <a:solidFill>
                  <a:schemeClr val="dk1"/>
                </a:solidFill>
              </a:rPr>
              <a:t>Position the vehicle.</a:t>
            </a:r>
          </a:p>
          <a:p>
            <a:pPr marL="228600" lvl="0" indent="-228600" algn="just" rtl="0">
              <a:lnSpc>
                <a:spcPct val="100000"/>
              </a:lnSpc>
              <a:spcBef>
                <a:spcPts val="0"/>
              </a:spcBef>
              <a:spcAft>
                <a:spcPts val="0"/>
              </a:spcAft>
              <a:buClr>
                <a:schemeClr val="dk1"/>
              </a:buClr>
              <a:buSzPts val="1100"/>
              <a:buFont typeface="+mj-lt"/>
              <a:buAutoNum type="arabicPeriod"/>
            </a:pPr>
            <a:r>
              <a:rPr lang="en-US" sz="1000" dirty="0">
                <a:solidFill>
                  <a:schemeClr val="dk1"/>
                </a:solidFill>
              </a:rPr>
              <a:t>Execute loading and unloading maneuvers.</a:t>
            </a:r>
          </a:p>
          <a:p>
            <a:pPr marL="228600" lvl="0" indent="-228600" algn="just" rtl="0">
              <a:lnSpc>
                <a:spcPct val="100000"/>
              </a:lnSpc>
              <a:spcBef>
                <a:spcPts val="0"/>
              </a:spcBef>
              <a:spcAft>
                <a:spcPts val="0"/>
              </a:spcAft>
              <a:buClr>
                <a:schemeClr val="dk1"/>
              </a:buClr>
              <a:buSzPts val="1100"/>
              <a:buFont typeface="+mj-lt"/>
              <a:buAutoNum type="arabicPeriod"/>
            </a:pPr>
            <a:r>
              <a:rPr lang="en-US" sz="1000" dirty="0">
                <a:solidFill>
                  <a:schemeClr val="dk1"/>
                </a:solidFill>
              </a:rPr>
              <a:t>Perform weighing and adjustments.</a:t>
            </a:r>
          </a:p>
          <a:p>
            <a:pPr marL="228600" lvl="0" indent="-228600" algn="just" rtl="0">
              <a:lnSpc>
                <a:spcPct val="100000"/>
              </a:lnSpc>
              <a:spcBef>
                <a:spcPts val="0"/>
              </a:spcBef>
              <a:spcAft>
                <a:spcPts val="0"/>
              </a:spcAft>
              <a:buClr>
                <a:schemeClr val="dk1"/>
              </a:buClr>
              <a:buSzPts val="1100"/>
              <a:buFont typeface="+mj-lt"/>
              <a:buAutoNum type="arabicPeriod"/>
            </a:pPr>
            <a:r>
              <a:rPr lang="en-US" sz="1000" dirty="0">
                <a:solidFill>
                  <a:schemeClr val="dk1"/>
                </a:solidFill>
              </a:rPr>
              <a:t>Secure and unsecure the merchandise.</a:t>
            </a:r>
          </a:p>
          <a:p>
            <a:pPr marL="228600" lvl="0" indent="-228600" algn="just" rtl="0">
              <a:lnSpc>
                <a:spcPct val="100000"/>
              </a:lnSpc>
              <a:spcBef>
                <a:spcPts val="0"/>
              </a:spcBef>
              <a:spcAft>
                <a:spcPts val="0"/>
              </a:spcAft>
              <a:buClr>
                <a:schemeClr val="dk1"/>
              </a:buClr>
              <a:buSzPts val="1100"/>
              <a:buFont typeface="+mj-lt"/>
              <a:buAutoNum type="arabicPeriod"/>
            </a:pPr>
            <a:r>
              <a:rPr lang="en-US" sz="1000" dirty="0">
                <a:solidFill>
                  <a:schemeClr val="dk1"/>
                </a:solidFill>
              </a:rPr>
              <a:t>Communicate information. </a:t>
            </a:r>
          </a:p>
          <a:p>
            <a:pPr marL="0" lvl="0" indent="0" algn="just" rtl="0">
              <a:lnSpc>
                <a:spcPct val="100000"/>
              </a:lnSpc>
              <a:spcBef>
                <a:spcPts val="0"/>
              </a:spcBef>
              <a:spcAft>
                <a:spcPts val="0"/>
              </a:spcAft>
              <a:buClr>
                <a:schemeClr val="dk1"/>
              </a:buClr>
              <a:buSzPts val="1100"/>
              <a:buNone/>
            </a:pPr>
            <a:endParaRPr sz="1000" dirty="0">
              <a:solidFill>
                <a:schemeClr val="dk1"/>
              </a:solidFill>
            </a:endParaRPr>
          </a:p>
          <a:p>
            <a:pPr marL="0" lvl="0" indent="0" algn="just" rtl="0">
              <a:lnSpc>
                <a:spcPct val="100000"/>
              </a:lnSpc>
              <a:spcBef>
                <a:spcPts val="0"/>
              </a:spcBef>
              <a:spcAft>
                <a:spcPts val="0"/>
              </a:spcAft>
              <a:buClr>
                <a:schemeClr val="dk1"/>
              </a:buClr>
              <a:buSzPts val="1100"/>
              <a:buFont typeface="Arial"/>
              <a:buNone/>
            </a:pPr>
            <a:r>
              <a:rPr lang="en-US" sz="1100" b="1" dirty="0">
                <a:solidFill>
                  <a:schemeClr val="dk1"/>
                </a:solidFill>
              </a:rPr>
              <a:t>Competency 7 is divided into two distinct teaching modes:</a:t>
            </a:r>
            <a:endParaRPr sz="1100" b="1" dirty="0">
              <a:solidFill>
                <a:schemeClr val="dk1"/>
              </a:solidFill>
            </a:endParaRPr>
          </a:p>
          <a:p>
            <a:pPr marL="0" lvl="0" indent="0" algn="just" rtl="0">
              <a:lnSpc>
                <a:spcPct val="100000"/>
              </a:lnSpc>
              <a:spcBef>
                <a:spcPts val="0"/>
              </a:spcBef>
              <a:spcAft>
                <a:spcPts val="0"/>
              </a:spcAft>
              <a:buClr>
                <a:schemeClr val="dk1"/>
              </a:buClr>
              <a:buSzPts val="1100"/>
              <a:buFont typeface="Arial"/>
              <a:buNone/>
            </a:pPr>
            <a:endParaRPr sz="1000" dirty="0">
              <a:solidFill>
                <a:schemeClr val="dk1"/>
              </a:solidFill>
            </a:endParaRPr>
          </a:p>
          <a:p>
            <a:pPr marL="171450" lvl="0" indent="-171450" algn="l" rtl="0">
              <a:spcBef>
                <a:spcPts val="0"/>
              </a:spcBef>
              <a:spcAft>
                <a:spcPts val="1600"/>
              </a:spcAft>
              <a:buFont typeface="Arial" panose="020B0604020202020204" pitchFamily="34" charset="0"/>
              <a:buChar char="•"/>
            </a:pPr>
            <a:r>
              <a:rPr lang="en-US" sz="1000" dirty="0"/>
              <a:t>Theory is the part where connections are made between sections of regulations and their application.</a:t>
            </a:r>
          </a:p>
          <a:p>
            <a:pPr marL="171450" lvl="0" indent="-171450" algn="l" rtl="0">
              <a:spcBef>
                <a:spcPts val="0"/>
              </a:spcBef>
              <a:spcAft>
                <a:spcPts val="1600"/>
              </a:spcAft>
              <a:buFont typeface="Arial" panose="020B0604020202020204" pitchFamily="34" charset="0"/>
              <a:buChar char="•"/>
            </a:pPr>
            <a:r>
              <a:rPr lang="en-US" sz="1000" dirty="0"/>
              <a:t> Practice is the application in real loading and unloading situations.</a:t>
            </a:r>
            <a:endParaRPr sz="10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graphicFrame>
        <p:nvGraphicFramePr>
          <p:cNvPr id="95" name="Google Shape;95;p13"/>
          <p:cNvGraphicFramePr/>
          <p:nvPr/>
        </p:nvGraphicFramePr>
        <p:xfrm>
          <a:off x="0" y="152400"/>
          <a:ext cx="9144025" cy="4859950"/>
        </p:xfrm>
        <a:graphic>
          <a:graphicData uri="http://schemas.openxmlformats.org/drawingml/2006/table">
            <a:tbl>
              <a:tblPr>
                <a:noFill/>
                <a:tableStyleId>{CDE9B14B-D2EB-4355-85CC-5DD532E05349}</a:tableStyleId>
              </a:tblPr>
              <a:tblGrid>
                <a:gridCol w="1379500">
                  <a:extLst>
                    <a:ext uri="{9D8B030D-6E8A-4147-A177-3AD203B41FA5}">
                      <a16:colId xmlns:a16="http://schemas.microsoft.com/office/drawing/2014/main" val="20000"/>
                    </a:ext>
                  </a:extLst>
                </a:gridCol>
                <a:gridCol w="2740225">
                  <a:extLst>
                    <a:ext uri="{9D8B030D-6E8A-4147-A177-3AD203B41FA5}">
                      <a16:colId xmlns:a16="http://schemas.microsoft.com/office/drawing/2014/main" val="20001"/>
                    </a:ext>
                  </a:extLst>
                </a:gridCol>
                <a:gridCol w="5024300">
                  <a:extLst>
                    <a:ext uri="{9D8B030D-6E8A-4147-A177-3AD203B41FA5}">
                      <a16:colId xmlns:a16="http://schemas.microsoft.com/office/drawing/2014/main" val="20002"/>
                    </a:ext>
                  </a:extLst>
                </a:gridCol>
              </a:tblGrid>
              <a:tr h="189575">
                <a:tc>
                  <a:txBody>
                    <a:bodyPr/>
                    <a:lstStyle/>
                    <a:p>
                      <a:pPr marL="63500" lvl="0" indent="0" algn="just" rtl="0">
                        <a:spcBef>
                          <a:spcPts val="0"/>
                        </a:spcBef>
                        <a:spcAft>
                          <a:spcPts val="0"/>
                        </a:spcAft>
                        <a:buNone/>
                      </a:pPr>
                      <a:r>
                        <a:rPr lang="fr" sz="1000" b="1">
                          <a:solidFill>
                            <a:srgbClr val="FFFFFF"/>
                          </a:solidFill>
                        </a:rPr>
                        <a:t>Abréviations</a:t>
                      </a:r>
                      <a:endParaRPr sz="1000" b="1">
                        <a:solidFill>
                          <a:srgbClr val="FFFFFF"/>
                        </a:solidFill>
                      </a:endParaRPr>
                    </a:p>
                  </a:txBody>
                  <a:tcPr marL="50800" marR="50800" marT="0" marB="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000000"/>
                    </a:solidFill>
                  </a:tcPr>
                </a:tc>
                <a:tc>
                  <a:txBody>
                    <a:bodyPr/>
                    <a:lstStyle/>
                    <a:p>
                      <a:pPr marL="63500" lvl="0" indent="0" algn="just" rtl="0">
                        <a:spcBef>
                          <a:spcPts val="0"/>
                        </a:spcBef>
                        <a:spcAft>
                          <a:spcPts val="0"/>
                        </a:spcAft>
                        <a:buNone/>
                      </a:pPr>
                      <a:r>
                        <a:rPr lang="fr" sz="1000" b="1">
                          <a:solidFill>
                            <a:srgbClr val="FFFFFF"/>
                          </a:solidFill>
                        </a:rPr>
                        <a:t>Expressions anglaises</a:t>
                      </a:r>
                      <a:endParaRPr sz="1000" b="1">
                        <a:solidFill>
                          <a:srgbClr val="FFFFFF"/>
                        </a:solidFill>
                      </a:endParaRPr>
                    </a:p>
                  </a:txBody>
                  <a:tcPr marL="50800" marR="50800" marT="0" marB="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000000"/>
                    </a:solidFill>
                  </a:tcPr>
                </a:tc>
                <a:tc>
                  <a:txBody>
                    <a:bodyPr/>
                    <a:lstStyle/>
                    <a:p>
                      <a:pPr marL="63500" lvl="0" indent="0" algn="just" rtl="0">
                        <a:spcBef>
                          <a:spcPts val="0"/>
                        </a:spcBef>
                        <a:spcAft>
                          <a:spcPts val="0"/>
                        </a:spcAft>
                        <a:buNone/>
                      </a:pPr>
                      <a:r>
                        <a:rPr lang="fr" sz="1000" b="1">
                          <a:solidFill>
                            <a:srgbClr val="FFFFFF"/>
                          </a:solidFill>
                        </a:rPr>
                        <a:t>Expressions françaises</a:t>
                      </a:r>
                      <a:endParaRPr sz="1000" b="1">
                        <a:solidFill>
                          <a:srgbClr val="FFFFFF"/>
                        </a:solidFill>
                      </a:endParaRPr>
                    </a:p>
                  </a:txBody>
                  <a:tcPr marL="50800" marR="50800" marT="0" marB="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000000"/>
                    </a:solidFill>
                  </a:tcPr>
                </a:tc>
                <a:extLst>
                  <a:ext uri="{0D108BD9-81ED-4DB2-BD59-A6C34878D82A}">
                    <a16:rowId xmlns:a16="http://schemas.microsoft.com/office/drawing/2014/main" val="10000"/>
                  </a:ext>
                </a:extLst>
              </a:tr>
              <a:tr h="189575">
                <a:tc>
                  <a:txBody>
                    <a:bodyPr/>
                    <a:lstStyle/>
                    <a:p>
                      <a:pPr marL="63500" lvl="0" indent="0" algn="l" rtl="0">
                        <a:spcBef>
                          <a:spcPts val="0"/>
                        </a:spcBef>
                        <a:spcAft>
                          <a:spcPts val="0"/>
                        </a:spcAft>
                        <a:buNone/>
                      </a:pPr>
                      <a:r>
                        <a:rPr lang="fr" sz="1000"/>
                        <a:t>B/L (BOL)</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63500" lvl="0" indent="0" algn="l" rtl="0">
                        <a:spcBef>
                          <a:spcPts val="0"/>
                        </a:spcBef>
                        <a:spcAft>
                          <a:spcPts val="0"/>
                        </a:spcAft>
                        <a:buNone/>
                      </a:pPr>
                      <a:r>
                        <a:rPr lang="fr" sz="1000"/>
                        <a:t>Bill of lading</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63500" lvl="0" indent="0" algn="l" rtl="0">
                        <a:spcBef>
                          <a:spcPts val="0"/>
                        </a:spcBef>
                        <a:spcAft>
                          <a:spcPts val="0"/>
                        </a:spcAft>
                        <a:buNone/>
                      </a:pPr>
                      <a:r>
                        <a:rPr lang="fr" sz="1000"/>
                        <a:t>Connaissement</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189575">
                <a:tc>
                  <a:txBody>
                    <a:bodyPr/>
                    <a:lstStyle/>
                    <a:p>
                      <a:pPr marL="63500" lvl="0" indent="0" algn="l" rtl="0">
                        <a:spcBef>
                          <a:spcPts val="0"/>
                        </a:spcBef>
                        <a:spcAft>
                          <a:spcPts val="0"/>
                        </a:spcAft>
                        <a:buNone/>
                      </a:pPr>
                      <a:r>
                        <a:rPr lang="fr" sz="1000"/>
                        <a:t>PRO No.</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CCCCCC"/>
                    </a:solidFill>
                  </a:tcPr>
                </a:tc>
                <a:tc>
                  <a:txBody>
                    <a:bodyPr/>
                    <a:lstStyle/>
                    <a:p>
                      <a:pPr marL="63500" lvl="0" indent="0" algn="l" rtl="0">
                        <a:spcBef>
                          <a:spcPts val="0"/>
                        </a:spcBef>
                        <a:spcAft>
                          <a:spcPts val="0"/>
                        </a:spcAft>
                        <a:buNone/>
                      </a:pPr>
                      <a:r>
                        <a:rPr lang="fr" sz="1000"/>
                        <a:t>Freight bill number</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CCCCCC"/>
                    </a:solidFill>
                  </a:tcPr>
                </a:tc>
                <a:tc>
                  <a:txBody>
                    <a:bodyPr/>
                    <a:lstStyle/>
                    <a:p>
                      <a:pPr marL="63500" lvl="0" indent="0" algn="l" rtl="0">
                        <a:spcBef>
                          <a:spcPts val="0"/>
                        </a:spcBef>
                        <a:spcAft>
                          <a:spcPts val="0"/>
                        </a:spcAft>
                        <a:buNone/>
                      </a:pPr>
                      <a:r>
                        <a:rPr lang="fr" sz="1000"/>
                        <a:t>Billet de livraison</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CCCCCC"/>
                    </a:solidFill>
                  </a:tcPr>
                </a:tc>
                <a:extLst>
                  <a:ext uri="{0D108BD9-81ED-4DB2-BD59-A6C34878D82A}">
                    <a16:rowId xmlns:a16="http://schemas.microsoft.com/office/drawing/2014/main" val="10002"/>
                  </a:ext>
                </a:extLst>
              </a:tr>
              <a:tr h="189575">
                <a:tc>
                  <a:txBody>
                    <a:bodyPr/>
                    <a:lstStyle/>
                    <a:p>
                      <a:pPr marL="63500" lvl="0" indent="0" algn="l" rtl="0">
                        <a:spcBef>
                          <a:spcPts val="0"/>
                        </a:spcBef>
                        <a:spcAft>
                          <a:spcPts val="0"/>
                        </a:spcAft>
                        <a:buNone/>
                      </a:pPr>
                      <a:r>
                        <a:rPr lang="fr" sz="1000"/>
                        <a:t>COD</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63500" lvl="0" indent="0" algn="l" rtl="0">
                        <a:spcBef>
                          <a:spcPts val="0"/>
                        </a:spcBef>
                        <a:spcAft>
                          <a:spcPts val="0"/>
                        </a:spcAft>
                        <a:buNone/>
                      </a:pPr>
                      <a:r>
                        <a:rPr lang="fr" sz="1000"/>
                        <a:t>Cash on delivery</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63500" lvl="0" indent="0" algn="l" rtl="0">
                        <a:spcBef>
                          <a:spcPts val="0"/>
                        </a:spcBef>
                        <a:spcAft>
                          <a:spcPts val="0"/>
                        </a:spcAft>
                        <a:buNone/>
                      </a:pPr>
                      <a:r>
                        <a:rPr lang="fr" sz="1000"/>
                        <a:t>PSL (payable sur livraison)</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202175">
                <a:tc>
                  <a:txBody>
                    <a:bodyPr/>
                    <a:lstStyle/>
                    <a:p>
                      <a:pPr marL="63500" lvl="0" indent="0" algn="l" rtl="0">
                        <a:spcBef>
                          <a:spcPts val="0"/>
                        </a:spcBef>
                        <a:spcAft>
                          <a:spcPts val="0"/>
                        </a:spcAft>
                        <a:buNone/>
                      </a:pPr>
                      <a:r>
                        <a:rPr lang="fr" sz="1000"/>
                        <a:t>COLL</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D9D9D9"/>
                    </a:solidFill>
                  </a:tcPr>
                </a:tc>
                <a:tc>
                  <a:txBody>
                    <a:bodyPr/>
                    <a:lstStyle/>
                    <a:p>
                      <a:pPr marL="63500" lvl="0" indent="0" algn="l" rtl="0">
                        <a:spcBef>
                          <a:spcPts val="0"/>
                        </a:spcBef>
                        <a:spcAft>
                          <a:spcPts val="0"/>
                        </a:spcAft>
                        <a:buNone/>
                      </a:pPr>
                      <a:r>
                        <a:rPr lang="fr" sz="1000"/>
                        <a:t>Collect</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D9D9D9"/>
                    </a:solidFill>
                  </a:tcPr>
                </a:tc>
                <a:tc>
                  <a:txBody>
                    <a:bodyPr/>
                    <a:lstStyle/>
                    <a:p>
                      <a:pPr marL="63500" lvl="0" indent="0" algn="l" rtl="0">
                        <a:spcBef>
                          <a:spcPts val="0"/>
                        </a:spcBef>
                        <a:spcAft>
                          <a:spcPts val="0"/>
                        </a:spcAft>
                        <a:buNone/>
                      </a:pPr>
                      <a:r>
                        <a:rPr lang="fr" sz="1000"/>
                        <a:t>Frais à percevoir (transport et/ou marchandise)</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4"/>
                  </a:ext>
                </a:extLst>
              </a:tr>
              <a:tr h="189575">
                <a:tc>
                  <a:txBody>
                    <a:bodyPr/>
                    <a:lstStyle/>
                    <a:p>
                      <a:pPr marL="63500" lvl="0" indent="0" algn="l" rtl="0">
                        <a:spcBef>
                          <a:spcPts val="0"/>
                        </a:spcBef>
                        <a:spcAft>
                          <a:spcPts val="0"/>
                        </a:spcAft>
                        <a:buNone/>
                      </a:pPr>
                      <a:r>
                        <a:rPr lang="fr" sz="1000"/>
                        <a:t>PPD</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63500" lvl="0" indent="0" algn="l" rtl="0">
                        <a:spcBef>
                          <a:spcPts val="0"/>
                        </a:spcBef>
                        <a:spcAft>
                          <a:spcPts val="0"/>
                        </a:spcAft>
                        <a:buNone/>
                      </a:pPr>
                      <a:r>
                        <a:rPr lang="fr" sz="1000"/>
                        <a:t>Prepaid</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63500" lvl="0" indent="0" algn="l" rtl="0">
                        <a:spcBef>
                          <a:spcPts val="0"/>
                        </a:spcBef>
                        <a:spcAft>
                          <a:spcPts val="0"/>
                        </a:spcAft>
                        <a:buNone/>
                      </a:pPr>
                      <a:r>
                        <a:rPr lang="fr" sz="1000"/>
                        <a:t>Payé à l’avance</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189575">
                <a:tc>
                  <a:txBody>
                    <a:bodyPr/>
                    <a:lstStyle/>
                    <a:p>
                      <a:pPr marL="63500" lvl="0" indent="0" algn="l" rtl="0">
                        <a:spcBef>
                          <a:spcPts val="0"/>
                        </a:spcBef>
                        <a:spcAft>
                          <a:spcPts val="0"/>
                        </a:spcAft>
                        <a:buNone/>
                      </a:pPr>
                      <a:r>
                        <a:rPr lang="fr" sz="1000"/>
                        <a:t>MIN</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D9D9D9"/>
                    </a:solidFill>
                  </a:tcPr>
                </a:tc>
                <a:tc>
                  <a:txBody>
                    <a:bodyPr/>
                    <a:lstStyle/>
                    <a:p>
                      <a:pPr marL="63500" lvl="0" indent="0" algn="l" rtl="0">
                        <a:spcBef>
                          <a:spcPts val="0"/>
                        </a:spcBef>
                        <a:spcAft>
                          <a:spcPts val="0"/>
                        </a:spcAft>
                        <a:buNone/>
                      </a:pPr>
                      <a:r>
                        <a:rPr lang="fr" sz="1000"/>
                        <a:t>Minimum</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D9D9D9"/>
                    </a:solidFill>
                  </a:tcPr>
                </a:tc>
                <a:tc>
                  <a:txBody>
                    <a:bodyPr/>
                    <a:lstStyle/>
                    <a:p>
                      <a:pPr marL="63500" lvl="0" indent="0" algn="l" rtl="0">
                        <a:spcBef>
                          <a:spcPts val="0"/>
                        </a:spcBef>
                        <a:spcAft>
                          <a:spcPts val="0"/>
                        </a:spcAft>
                        <a:buNone/>
                      </a:pPr>
                      <a:r>
                        <a:rPr lang="fr" sz="1000"/>
                        <a:t>Minimum</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6"/>
                  </a:ext>
                </a:extLst>
              </a:tr>
              <a:tr h="189575">
                <a:tc>
                  <a:txBody>
                    <a:bodyPr/>
                    <a:lstStyle/>
                    <a:p>
                      <a:pPr marL="63500" lvl="0" indent="0" algn="l" rtl="0">
                        <a:spcBef>
                          <a:spcPts val="0"/>
                        </a:spcBef>
                        <a:spcAft>
                          <a:spcPts val="0"/>
                        </a:spcAft>
                        <a:buNone/>
                      </a:pPr>
                      <a:r>
                        <a:rPr lang="fr" sz="1000"/>
                        <a:t>PKG</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63500" lvl="0" indent="0" algn="l" rtl="0">
                        <a:spcBef>
                          <a:spcPts val="0"/>
                        </a:spcBef>
                        <a:spcAft>
                          <a:spcPts val="0"/>
                        </a:spcAft>
                        <a:buNone/>
                      </a:pPr>
                      <a:r>
                        <a:rPr lang="fr" sz="1000"/>
                        <a:t>Package</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63500" lvl="0" indent="0" algn="l" rtl="0">
                        <a:spcBef>
                          <a:spcPts val="0"/>
                        </a:spcBef>
                        <a:spcAft>
                          <a:spcPts val="0"/>
                        </a:spcAft>
                        <a:buNone/>
                      </a:pPr>
                      <a:r>
                        <a:rPr lang="fr" sz="1000"/>
                        <a:t>Colis</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189575">
                <a:tc>
                  <a:txBody>
                    <a:bodyPr/>
                    <a:lstStyle/>
                    <a:p>
                      <a:pPr marL="63500" lvl="0" indent="0" algn="l" rtl="0">
                        <a:spcBef>
                          <a:spcPts val="0"/>
                        </a:spcBef>
                        <a:spcAft>
                          <a:spcPts val="0"/>
                        </a:spcAft>
                        <a:buNone/>
                      </a:pPr>
                      <a:r>
                        <a:rPr lang="fr" sz="1000"/>
                        <a:t>BDL</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D9D9D9"/>
                    </a:solidFill>
                  </a:tcPr>
                </a:tc>
                <a:tc>
                  <a:txBody>
                    <a:bodyPr/>
                    <a:lstStyle/>
                    <a:p>
                      <a:pPr marL="63500" lvl="0" indent="0" algn="l" rtl="0">
                        <a:spcBef>
                          <a:spcPts val="0"/>
                        </a:spcBef>
                        <a:spcAft>
                          <a:spcPts val="0"/>
                        </a:spcAft>
                        <a:buNone/>
                      </a:pPr>
                      <a:r>
                        <a:rPr lang="fr" sz="1000"/>
                        <a:t>Bundle</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D9D9D9"/>
                    </a:solidFill>
                  </a:tcPr>
                </a:tc>
                <a:tc>
                  <a:txBody>
                    <a:bodyPr/>
                    <a:lstStyle/>
                    <a:p>
                      <a:pPr marL="63500" lvl="0" indent="0" algn="l" rtl="0">
                        <a:spcBef>
                          <a:spcPts val="0"/>
                        </a:spcBef>
                        <a:spcAft>
                          <a:spcPts val="0"/>
                        </a:spcAft>
                        <a:buNone/>
                      </a:pPr>
                      <a:r>
                        <a:rPr lang="fr" sz="1000"/>
                        <a:t>Paquet, ballot</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8"/>
                  </a:ext>
                </a:extLst>
              </a:tr>
              <a:tr h="189575">
                <a:tc>
                  <a:txBody>
                    <a:bodyPr/>
                    <a:lstStyle/>
                    <a:p>
                      <a:pPr marL="63500" lvl="0" indent="0" algn="l" rtl="0">
                        <a:spcBef>
                          <a:spcPts val="0"/>
                        </a:spcBef>
                        <a:spcAft>
                          <a:spcPts val="0"/>
                        </a:spcAft>
                        <a:buNone/>
                      </a:pPr>
                      <a:r>
                        <a:rPr lang="fr" sz="1000"/>
                        <a:t>PCS</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63500" lvl="0" indent="0" algn="l" rtl="0">
                        <a:spcBef>
                          <a:spcPts val="0"/>
                        </a:spcBef>
                        <a:spcAft>
                          <a:spcPts val="0"/>
                        </a:spcAft>
                        <a:buNone/>
                      </a:pPr>
                      <a:r>
                        <a:rPr lang="fr" sz="1000"/>
                        <a:t>Pieces (number of)</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63500" lvl="0" indent="0" algn="l" rtl="0">
                        <a:spcBef>
                          <a:spcPts val="0"/>
                        </a:spcBef>
                        <a:spcAft>
                          <a:spcPts val="0"/>
                        </a:spcAft>
                        <a:buNone/>
                      </a:pPr>
                      <a:r>
                        <a:rPr lang="fr" sz="1000"/>
                        <a:t>Pièces (nombre de)</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189575">
                <a:tc>
                  <a:txBody>
                    <a:bodyPr/>
                    <a:lstStyle/>
                    <a:p>
                      <a:pPr marL="63500" lvl="0" indent="0" algn="l" rtl="0">
                        <a:spcBef>
                          <a:spcPts val="0"/>
                        </a:spcBef>
                        <a:spcAft>
                          <a:spcPts val="0"/>
                        </a:spcAft>
                        <a:buNone/>
                      </a:pPr>
                      <a:r>
                        <a:rPr lang="fr" sz="1000"/>
                        <a:t>P/U</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D9D9D9"/>
                    </a:solidFill>
                  </a:tcPr>
                </a:tc>
                <a:tc>
                  <a:txBody>
                    <a:bodyPr/>
                    <a:lstStyle/>
                    <a:p>
                      <a:pPr marL="63500" lvl="0" indent="0" algn="l" rtl="0">
                        <a:spcBef>
                          <a:spcPts val="0"/>
                        </a:spcBef>
                        <a:spcAft>
                          <a:spcPts val="0"/>
                        </a:spcAft>
                        <a:buNone/>
                      </a:pPr>
                      <a:r>
                        <a:rPr lang="fr" sz="1000"/>
                        <a:t>Pick-up</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D9D9D9"/>
                    </a:solidFill>
                  </a:tcPr>
                </a:tc>
                <a:tc>
                  <a:txBody>
                    <a:bodyPr/>
                    <a:lstStyle/>
                    <a:p>
                      <a:pPr marL="63500" lvl="0" indent="0" algn="l" rtl="0">
                        <a:spcBef>
                          <a:spcPts val="0"/>
                        </a:spcBef>
                        <a:spcAft>
                          <a:spcPts val="0"/>
                        </a:spcAft>
                        <a:buNone/>
                      </a:pPr>
                      <a:r>
                        <a:rPr lang="fr" sz="1000"/>
                        <a:t>Ramassage, cueillette</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10"/>
                  </a:ext>
                </a:extLst>
              </a:tr>
              <a:tr h="189575">
                <a:tc>
                  <a:txBody>
                    <a:bodyPr/>
                    <a:lstStyle/>
                    <a:p>
                      <a:pPr marL="63500" lvl="0" indent="0" algn="l" rtl="0">
                        <a:spcBef>
                          <a:spcPts val="0"/>
                        </a:spcBef>
                        <a:spcAft>
                          <a:spcPts val="0"/>
                        </a:spcAft>
                        <a:buNone/>
                      </a:pPr>
                      <a:r>
                        <a:rPr lang="fr" sz="1000"/>
                        <a:t>DELY</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63500" lvl="0" indent="0" algn="l" rtl="0">
                        <a:spcBef>
                          <a:spcPts val="0"/>
                        </a:spcBef>
                        <a:spcAft>
                          <a:spcPts val="0"/>
                        </a:spcAft>
                        <a:buNone/>
                      </a:pPr>
                      <a:r>
                        <a:rPr lang="fr" sz="1000"/>
                        <a:t>Delivery</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63500" lvl="0" indent="0" algn="l" rtl="0">
                        <a:spcBef>
                          <a:spcPts val="0"/>
                        </a:spcBef>
                        <a:spcAft>
                          <a:spcPts val="0"/>
                        </a:spcAft>
                        <a:buNone/>
                      </a:pPr>
                      <a:r>
                        <a:rPr lang="fr" sz="1000"/>
                        <a:t>Livraison</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11"/>
                  </a:ext>
                </a:extLst>
              </a:tr>
              <a:tr h="189575">
                <a:tc>
                  <a:txBody>
                    <a:bodyPr/>
                    <a:lstStyle/>
                    <a:p>
                      <a:pPr marL="63500" lvl="0" indent="0" algn="l" rtl="0">
                        <a:spcBef>
                          <a:spcPts val="0"/>
                        </a:spcBef>
                        <a:spcAft>
                          <a:spcPts val="0"/>
                        </a:spcAft>
                        <a:buNone/>
                      </a:pPr>
                      <a:r>
                        <a:rPr lang="fr" sz="1000"/>
                        <a:t>LTL</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D9D9D9"/>
                    </a:solidFill>
                  </a:tcPr>
                </a:tc>
                <a:tc>
                  <a:txBody>
                    <a:bodyPr/>
                    <a:lstStyle/>
                    <a:p>
                      <a:pPr marL="63500" lvl="0" indent="0" algn="l" rtl="0">
                        <a:spcBef>
                          <a:spcPts val="0"/>
                        </a:spcBef>
                        <a:spcAft>
                          <a:spcPts val="0"/>
                        </a:spcAft>
                        <a:buNone/>
                      </a:pPr>
                      <a:r>
                        <a:rPr lang="fr" sz="1000"/>
                        <a:t>Less than truck load</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D9D9D9"/>
                    </a:solidFill>
                  </a:tcPr>
                </a:tc>
                <a:tc>
                  <a:txBody>
                    <a:bodyPr/>
                    <a:lstStyle/>
                    <a:p>
                      <a:pPr marL="63500" lvl="0" indent="0" algn="l" rtl="0">
                        <a:spcBef>
                          <a:spcPts val="0"/>
                        </a:spcBef>
                        <a:spcAft>
                          <a:spcPts val="0"/>
                        </a:spcAft>
                        <a:buNone/>
                      </a:pPr>
                      <a:r>
                        <a:rPr lang="fr" sz="1000"/>
                        <a:t>Lots brisés, charge partielle</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12"/>
                  </a:ext>
                </a:extLst>
              </a:tr>
              <a:tr h="121925">
                <a:tc>
                  <a:txBody>
                    <a:bodyPr/>
                    <a:lstStyle/>
                    <a:p>
                      <a:pPr marL="63500" lvl="0" indent="0" algn="l" rtl="0">
                        <a:spcBef>
                          <a:spcPts val="0"/>
                        </a:spcBef>
                        <a:spcAft>
                          <a:spcPts val="0"/>
                        </a:spcAft>
                        <a:buNone/>
                      </a:pPr>
                      <a:r>
                        <a:rPr lang="fr" sz="1000"/>
                        <a:t>TL</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63500" lvl="0" indent="0" algn="l" rtl="0">
                        <a:spcBef>
                          <a:spcPts val="0"/>
                        </a:spcBef>
                        <a:spcAft>
                          <a:spcPts val="0"/>
                        </a:spcAft>
                        <a:buNone/>
                      </a:pPr>
                      <a:r>
                        <a:rPr lang="fr" sz="1000"/>
                        <a:t>Truckload</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63500" lvl="0" indent="0" algn="l" rtl="0">
                        <a:spcBef>
                          <a:spcPts val="0"/>
                        </a:spcBef>
                        <a:spcAft>
                          <a:spcPts val="0"/>
                        </a:spcAft>
                        <a:buNone/>
                      </a:pPr>
                      <a:r>
                        <a:rPr lang="fr" sz="1000"/>
                        <a:t>Charge complète</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13"/>
                  </a:ext>
                </a:extLst>
              </a:tr>
              <a:tr h="202175">
                <a:tc>
                  <a:txBody>
                    <a:bodyPr/>
                    <a:lstStyle/>
                    <a:p>
                      <a:pPr marL="63500" lvl="0" indent="0" algn="l" rtl="0">
                        <a:spcBef>
                          <a:spcPts val="0"/>
                        </a:spcBef>
                        <a:spcAft>
                          <a:spcPts val="0"/>
                        </a:spcAft>
                        <a:buNone/>
                      </a:pPr>
                      <a:r>
                        <a:rPr lang="fr" sz="1000"/>
                        <a:t>N/C</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D9D9D9"/>
                    </a:solidFill>
                  </a:tcPr>
                </a:tc>
                <a:tc>
                  <a:txBody>
                    <a:bodyPr/>
                    <a:lstStyle/>
                    <a:p>
                      <a:pPr marL="63500" lvl="0" indent="0" algn="l" rtl="0">
                        <a:spcBef>
                          <a:spcPts val="0"/>
                        </a:spcBef>
                        <a:spcAft>
                          <a:spcPts val="0"/>
                        </a:spcAft>
                        <a:buNone/>
                      </a:pPr>
                      <a:r>
                        <a:rPr lang="fr" sz="1000"/>
                        <a:t>No charge</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D9D9D9"/>
                    </a:solidFill>
                  </a:tcPr>
                </a:tc>
                <a:tc>
                  <a:txBody>
                    <a:bodyPr/>
                    <a:lstStyle/>
                    <a:p>
                      <a:pPr marL="63500" lvl="0" indent="0" algn="l" rtl="0">
                        <a:spcBef>
                          <a:spcPts val="0"/>
                        </a:spcBef>
                        <a:spcAft>
                          <a:spcPts val="0"/>
                        </a:spcAft>
                        <a:buNone/>
                      </a:pPr>
                      <a:r>
                        <a:rPr lang="fr" sz="1000"/>
                        <a:t>Sans frais de transport et/ou de marchandise</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14"/>
                  </a:ext>
                </a:extLst>
              </a:tr>
              <a:tr h="189575">
                <a:tc>
                  <a:txBody>
                    <a:bodyPr/>
                    <a:lstStyle/>
                    <a:p>
                      <a:pPr marL="63500" lvl="0" indent="0" algn="l" rtl="0">
                        <a:spcBef>
                          <a:spcPts val="0"/>
                        </a:spcBef>
                        <a:spcAft>
                          <a:spcPts val="0"/>
                        </a:spcAft>
                        <a:buNone/>
                      </a:pPr>
                      <a:r>
                        <a:rPr lang="fr" sz="1000"/>
                        <a:t>RO</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63500" lvl="0" indent="0" algn="l" rtl="0">
                        <a:spcBef>
                          <a:spcPts val="0"/>
                        </a:spcBef>
                        <a:spcAft>
                          <a:spcPts val="0"/>
                        </a:spcAft>
                        <a:buNone/>
                      </a:pPr>
                      <a:r>
                        <a:rPr lang="fr" sz="1000"/>
                        <a:t>Routing order</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63500" lvl="0" indent="0" algn="l" rtl="0">
                        <a:spcBef>
                          <a:spcPts val="0"/>
                        </a:spcBef>
                        <a:spcAft>
                          <a:spcPts val="0"/>
                        </a:spcAft>
                        <a:buNone/>
                      </a:pPr>
                      <a:r>
                        <a:rPr lang="fr" sz="1000"/>
                        <a:t>Acheminement, route désirée</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15"/>
                  </a:ext>
                </a:extLst>
              </a:tr>
              <a:tr h="189575">
                <a:tc>
                  <a:txBody>
                    <a:bodyPr/>
                    <a:lstStyle/>
                    <a:p>
                      <a:pPr marL="63500" lvl="0" indent="0" algn="l" rtl="0">
                        <a:spcBef>
                          <a:spcPts val="0"/>
                        </a:spcBef>
                        <a:spcAft>
                          <a:spcPts val="0"/>
                        </a:spcAft>
                        <a:buNone/>
                      </a:pPr>
                      <a:r>
                        <a:rPr lang="fr" sz="1000"/>
                        <a:t>B/T</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D9D9D9"/>
                    </a:solidFill>
                  </a:tcPr>
                </a:tc>
                <a:tc>
                  <a:txBody>
                    <a:bodyPr/>
                    <a:lstStyle/>
                    <a:p>
                      <a:pPr marL="63500" lvl="0" indent="0" algn="l" rtl="0">
                        <a:spcBef>
                          <a:spcPts val="0"/>
                        </a:spcBef>
                        <a:spcAft>
                          <a:spcPts val="0"/>
                        </a:spcAft>
                        <a:buNone/>
                      </a:pPr>
                      <a:r>
                        <a:rPr lang="fr" sz="1000"/>
                        <a:t>Bobtail</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D9D9D9"/>
                    </a:solidFill>
                  </a:tcPr>
                </a:tc>
                <a:tc>
                  <a:txBody>
                    <a:bodyPr/>
                    <a:lstStyle/>
                    <a:p>
                      <a:pPr marL="63500" lvl="0" indent="0" algn="l" rtl="0">
                        <a:spcBef>
                          <a:spcPts val="0"/>
                        </a:spcBef>
                        <a:spcAft>
                          <a:spcPts val="0"/>
                        </a:spcAft>
                        <a:buNone/>
                      </a:pPr>
                      <a:r>
                        <a:rPr lang="fr" sz="1000"/>
                        <a:t>Solo, haut le pied, (tracteur seulement)</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16"/>
                  </a:ext>
                </a:extLst>
              </a:tr>
              <a:tr h="189575">
                <a:tc>
                  <a:txBody>
                    <a:bodyPr/>
                    <a:lstStyle/>
                    <a:p>
                      <a:pPr marL="63500" lvl="0" indent="0" algn="l" rtl="0">
                        <a:spcBef>
                          <a:spcPts val="0"/>
                        </a:spcBef>
                        <a:spcAft>
                          <a:spcPts val="0"/>
                        </a:spcAft>
                        <a:buNone/>
                      </a:pPr>
                      <a:r>
                        <a:rPr lang="fr" sz="1000"/>
                        <a:t>SLC</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63500" lvl="0" indent="0" algn="l" rtl="0">
                        <a:spcBef>
                          <a:spcPts val="0"/>
                        </a:spcBef>
                        <a:spcAft>
                          <a:spcPts val="0"/>
                        </a:spcAft>
                        <a:buNone/>
                      </a:pPr>
                      <a:r>
                        <a:rPr lang="fr" sz="1000"/>
                        <a:t>Shipper load &amp; count</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63500" lvl="0" indent="0" algn="l" rtl="0">
                        <a:spcBef>
                          <a:spcPts val="0"/>
                        </a:spcBef>
                        <a:spcAft>
                          <a:spcPts val="0"/>
                        </a:spcAft>
                        <a:buNone/>
                      </a:pPr>
                      <a:r>
                        <a:rPr lang="fr" sz="1000"/>
                        <a:t>Chargé et compté par l’expéditeur</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17"/>
                  </a:ext>
                </a:extLst>
              </a:tr>
              <a:tr h="189575">
                <a:tc>
                  <a:txBody>
                    <a:bodyPr/>
                    <a:lstStyle/>
                    <a:p>
                      <a:pPr marL="63500" lvl="0" indent="0" algn="l" rtl="0">
                        <a:spcBef>
                          <a:spcPts val="0"/>
                        </a:spcBef>
                        <a:spcAft>
                          <a:spcPts val="0"/>
                        </a:spcAft>
                        <a:buNone/>
                      </a:pPr>
                      <a:r>
                        <a:rPr lang="fr" sz="1000"/>
                        <a:t>W/B</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D9D9D9"/>
                    </a:solidFill>
                  </a:tcPr>
                </a:tc>
                <a:tc>
                  <a:txBody>
                    <a:bodyPr/>
                    <a:lstStyle/>
                    <a:p>
                      <a:pPr marL="63500" lvl="0" indent="0" algn="l" rtl="0">
                        <a:spcBef>
                          <a:spcPts val="0"/>
                        </a:spcBef>
                        <a:spcAft>
                          <a:spcPts val="0"/>
                        </a:spcAft>
                        <a:buNone/>
                      </a:pPr>
                      <a:r>
                        <a:rPr lang="fr" sz="1000"/>
                        <a:t>Waybill</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D9D9D9"/>
                    </a:solidFill>
                  </a:tcPr>
                </a:tc>
                <a:tc>
                  <a:txBody>
                    <a:bodyPr/>
                    <a:lstStyle/>
                    <a:p>
                      <a:pPr marL="63500" lvl="0" indent="0" algn="l" rtl="0">
                        <a:spcBef>
                          <a:spcPts val="0"/>
                        </a:spcBef>
                        <a:spcAft>
                          <a:spcPts val="0"/>
                        </a:spcAft>
                        <a:buNone/>
                      </a:pPr>
                      <a:r>
                        <a:rPr lang="fr" sz="1000"/>
                        <a:t>Feuille de route</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18"/>
                  </a:ext>
                </a:extLst>
              </a:tr>
              <a:tr h="277925">
                <a:tc>
                  <a:txBody>
                    <a:bodyPr/>
                    <a:lstStyle/>
                    <a:p>
                      <a:pPr marL="63500" lvl="0" indent="0" algn="l" rtl="0">
                        <a:spcBef>
                          <a:spcPts val="0"/>
                        </a:spcBef>
                        <a:spcAft>
                          <a:spcPts val="0"/>
                        </a:spcAft>
                        <a:buNone/>
                      </a:pPr>
                      <a:r>
                        <a:rPr lang="fr" sz="1000"/>
                        <a:t>LOAD AND GO</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63500" lvl="0" indent="0" algn="l" rtl="0">
                        <a:spcBef>
                          <a:spcPts val="0"/>
                        </a:spcBef>
                        <a:spcAft>
                          <a:spcPts val="0"/>
                        </a:spcAft>
                        <a:buNone/>
                      </a:pPr>
                      <a:r>
                        <a:rPr lang="fr" sz="1000"/>
                        <a:t>Directly from a shipper to a consignee without going through a terminal</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63500" lvl="0" indent="0" algn="l" rtl="0">
                        <a:spcBef>
                          <a:spcPts val="0"/>
                        </a:spcBef>
                        <a:spcAft>
                          <a:spcPts val="0"/>
                        </a:spcAft>
                        <a:buNone/>
                      </a:pPr>
                      <a:r>
                        <a:rPr lang="fr" sz="1000"/>
                        <a:t>Chargé chez l'expéditeur et livré directement chez le consignataire sans passer par un intermédiaire</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19"/>
                  </a:ext>
                </a:extLst>
              </a:tr>
              <a:tr h="202175">
                <a:tc>
                  <a:txBody>
                    <a:bodyPr/>
                    <a:lstStyle/>
                    <a:p>
                      <a:pPr marL="63500" lvl="0" indent="0" algn="l" rtl="0">
                        <a:spcBef>
                          <a:spcPts val="0"/>
                        </a:spcBef>
                        <a:spcAft>
                          <a:spcPts val="0"/>
                        </a:spcAft>
                        <a:buNone/>
                      </a:pPr>
                      <a:r>
                        <a:rPr lang="fr" sz="1000"/>
                        <a:t>PACKING SLIP</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D9D9D9"/>
                    </a:solidFill>
                  </a:tcPr>
                </a:tc>
                <a:tc>
                  <a:txBody>
                    <a:bodyPr/>
                    <a:lstStyle/>
                    <a:p>
                      <a:pPr marL="63500" lvl="0" indent="0" algn="l" rtl="0">
                        <a:spcBef>
                          <a:spcPts val="0"/>
                        </a:spcBef>
                        <a:spcAft>
                          <a:spcPts val="0"/>
                        </a:spcAft>
                        <a:buNone/>
                      </a:pPr>
                      <a:r>
                        <a:rPr lang="fr" sz="1000"/>
                        <a:t>Document detailing the content of a package or bundle</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D9D9D9"/>
                    </a:solidFill>
                  </a:tcPr>
                </a:tc>
                <a:tc>
                  <a:txBody>
                    <a:bodyPr/>
                    <a:lstStyle/>
                    <a:p>
                      <a:pPr marL="63500" lvl="0" indent="0" algn="l" rtl="0">
                        <a:spcBef>
                          <a:spcPts val="0"/>
                        </a:spcBef>
                        <a:spcAft>
                          <a:spcPts val="0"/>
                        </a:spcAft>
                        <a:buNone/>
                      </a:pPr>
                      <a:r>
                        <a:rPr lang="fr" sz="1000"/>
                        <a:t>Document qui décrit le contenu de l'expédition</a:t>
                      </a:r>
                      <a:endParaRPr sz="1000"/>
                    </a:p>
                  </a:txBody>
                  <a:tcPr marL="50800" marR="50800"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20"/>
                  </a:ext>
                </a:extLst>
              </a:tr>
              <a:tr h="277925">
                <a:tc>
                  <a:txBody>
                    <a:bodyPr/>
                    <a:lstStyle/>
                    <a:p>
                      <a:pPr marL="63500" lvl="0" indent="0" algn="l" rtl="0">
                        <a:spcBef>
                          <a:spcPts val="0"/>
                        </a:spcBef>
                        <a:spcAft>
                          <a:spcPts val="0"/>
                        </a:spcAft>
                        <a:buNone/>
                      </a:pPr>
                      <a:r>
                        <a:rPr lang="fr" sz="1000"/>
                        <a:t>AS A FULL LOAD</a:t>
                      </a:r>
                      <a:endParaRPr sz="1000"/>
                    </a:p>
                  </a:txBody>
                  <a:tcPr marL="50800" marR="50800" marT="50800" marB="5080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D9D9D9"/>
                    </a:solidFill>
                  </a:tcPr>
                </a:tc>
                <a:tc>
                  <a:txBody>
                    <a:bodyPr/>
                    <a:lstStyle/>
                    <a:p>
                      <a:pPr marL="63500" lvl="0" indent="0" algn="l" rtl="0">
                        <a:spcBef>
                          <a:spcPts val="0"/>
                        </a:spcBef>
                        <a:spcAft>
                          <a:spcPts val="0"/>
                        </a:spcAft>
                        <a:buNone/>
                      </a:pPr>
                      <a:r>
                        <a:rPr lang="fr" sz="1000"/>
                        <a:t>Considered a full load for special deliveries</a:t>
                      </a:r>
                      <a:endParaRPr sz="1000"/>
                    </a:p>
                  </a:txBody>
                  <a:tcPr marL="50800" marR="50800" marT="50800" marB="5080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D9D9D9"/>
                    </a:solidFill>
                  </a:tcPr>
                </a:tc>
                <a:tc>
                  <a:txBody>
                    <a:bodyPr/>
                    <a:lstStyle/>
                    <a:p>
                      <a:pPr marL="63500" lvl="0" indent="0" algn="l" rtl="0">
                        <a:spcBef>
                          <a:spcPts val="0"/>
                        </a:spcBef>
                        <a:spcAft>
                          <a:spcPts val="0"/>
                        </a:spcAft>
                        <a:buNone/>
                      </a:pPr>
                      <a:r>
                        <a:rPr lang="fr" sz="1000"/>
                        <a:t>Expédition considérée comme une charge entière même si elle ne remplit pas la semi-remorque</a:t>
                      </a:r>
                      <a:endParaRPr sz="1000"/>
                    </a:p>
                  </a:txBody>
                  <a:tcPr marL="50800" marR="50800" marT="50800" marB="5080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21"/>
                  </a:ext>
                </a:extLst>
              </a:tr>
              <a:tr h="221975">
                <a:tc>
                  <a:txBody>
                    <a:bodyPr/>
                    <a:lstStyle/>
                    <a:p>
                      <a:pPr marL="63500" lvl="0" indent="0" algn="l" rtl="0">
                        <a:spcBef>
                          <a:spcPts val="0"/>
                        </a:spcBef>
                        <a:spcAft>
                          <a:spcPts val="0"/>
                        </a:spcAft>
                        <a:buNone/>
                      </a:pPr>
                      <a:r>
                        <a:rPr lang="fr" sz="1000"/>
                        <a:t>RUSH, ASAP</a:t>
                      </a:r>
                      <a:endParaRPr sz="1000"/>
                    </a:p>
                  </a:txBody>
                  <a:tcPr marL="50800" marR="50800" marT="50800" marB="5080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D9D9D9"/>
                    </a:solidFill>
                  </a:tcPr>
                </a:tc>
                <a:tc>
                  <a:txBody>
                    <a:bodyPr/>
                    <a:lstStyle/>
                    <a:p>
                      <a:pPr marL="63500" lvl="0" indent="0" algn="l" rtl="0">
                        <a:spcBef>
                          <a:spcPts val="0"/>
                        </a:spcBef>
                        <a:spcAft>
                          <a:spcPts val="0"/>
                        </a:spcAft>
                        <a:buNone/>
                      </a:pPr>
                      <a:r>
                        <a:rPr lang="fr" sz="1000"/>
                        <a:t>Urgent, as soon as possible</a:t>
                      </a:r>
                      <a:endParaRPr sz="1000"/>
                    </a:p>
                  </a:txBody>
                  <a:tcPr marL="50800" marR="50800" marT="50800" marB="5080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D9D9D9"/>
                    </a:solidFill>
                  </a:tcPr>
                </a:tc>
                <a:tc>
                  <a:txBody>
                    <a:bodyPr/>
                    <a:lstStyle/>
                    <a:p>
                      <a:pPr marL="63500" lvl="0" indent="0" algn="l" rtl="0">
                        <a:spcBef>
                          <a:spcPts val="0"/>
                        </a:spcBef>
                        <a:spcAft>
                          <a:spcPts val="0"/>
                        </a:spcAft>
                        <a:buNone/>
                      </a:pPr>
                      <a:r>
                        <a:rPr lang="fr" sz="1000"/>
                        <a:t>Urgent</a:t>
                      </a:r>
                      <a:endParaRPr sz="1000"/>
                    </a:p>
                  </a:txBody>
                  <a:tcPr marL="50800" marR="50800" marT="50800" marB="5080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22"/>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4"/>
          <p:cNvSpPr txBox="1">
            <a:spLocks noGrp="1"/>
          </p:cNvSpPr>
          <p:nvPr>
            <p:ph type="title"/>
          </p:nvPr>
        </p:nvSpPr>
        <p:spPr>
          <a:xfrm>
            <a:off x="716400" y="0"/>
            <a:ext cx="7711200" cy="3312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fr" sz="1100" b="1"/>
              <a:t>Sur le connaissement suivant, sauriez-vous trouver les cinq informations les plus pertinentes pour le chauffeur ?</a:t>
            </a:r>
            <a:endParaRPr sz="1100" b="1"/>
          </a:p>
          <a:p>
            <a:pPr marL="0" lvl="0" indent="0" algn="l" rtl="0">
              <a:spcBef>
                <a:spcPts val="0"/>
              </a:spcBef>
              <a:spcAft>
                <a:spcPts val="0"/>
              </a:spcAft>
              <a:buNone/>
            </a:pPr>
            <a:endParaRPr b="1"/>
          </a:p>
        </p:txBody>
      </p:sp>
      <p:sp>
        <p:nvSpPr>
          <p:cNvPr id="101" name="Google Shape;101;p14"/>
          <p:cNvSpPr txBox="1">
            <a:spLocks noGrp="1"/>
          </p:cNvSpPr>
          <p:nvPr>
            <p:ph type="body" idx="4294967295"/>
          </p:nvPr>
        </p:nvSpPr>
        <p:spPr>
          <a:xfrm>
            <a:off x="3831150" y="1725150"/>
            <a:ext cx="5022300" cy="367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AutoNum type="arabicPeriod"/>
            </a:pPr>
            <a:r>
              <a:rPr lang="fr" dirty="0"/>
              <a:t>The date</a:t>
            </a:r>
            <a:endParaRPr dirty="0"/>
          </a:p>
        </p:txBody>
      </p:sp>
      <p:pic>
        <p:nvPicPr>
          <p:cNvPr id="102" name="Google Shape;102;p14"/>
          <p:cNvPicPr preferRelativeResize="0"/>
          <p:nvPr/>
        </p:nvPicPr>
        <p:blipFill>
          <a:blip r:embed="rId3">
            <a:alphaModFix/>
          </a:blip>
          <a:stretch>
            <a:fillRect/>
          </a:stretch>
        </p:blipFill>
        <p:spPr>
          <a:xfrm>
            <a:off x="159450" y="337413"/>
            <a:ext cx="3456325" cy="4468674"/>
          </a:xfrm>
          <a:prstGeom prst="rect">
            <a:avLst/>
          </a:prstGeom>
          <a:noFill/>
          <a:ln>
            <a:noFill/>
          </a:ln>
        </p:spPr>
      </p:pic>
      <p:sp>
        <p:nvSpPr>
          <p:cNvPr id="103" name="Google Shape;103;p14"/>
          <p:cNvSpPr txBox="1"/>
          <p:nvPr/>
        </p:nvSpPr>
        <p:spPr>
          <a:xfrm>
            <a:off x="3831150" y="2092350"/>
            <a:ext cx="4720200" cy="3672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2"/>
              </a:buClr>
              <a:buSzPts val="1800"/>
              <a:buAutoNum type="arabicPeriod" startAt="2"/>
            </a:pPr>
            <a:r>
              <a:rPr lang="fr" sz="1800" dirty="0">
                <a:solidFill>
                  <a:schemeClr val="dk2"/>
                </a:solidFill>
              </a:rPr>
              <a:t>The consignee’s adress</a:t>
            </a:r>
            <a:endParaRPr dirty="0"/>
          </a:p>
        </p:txBody>
      </p:sp>
      <p:sp>
        <p:nvSpPr>
          <p:cNvPr id="104" name="Google Shape;104;p14"/>
          <p:cNvSpPr txBox="1"/>
          <p:nvPr/>
        </p:nvSpPr>
        <p:spPr>
          <a:xfrm>
            <a:off x="3831150" y="2459550"/>
            <a:ext cx="4437900" cy="3672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2"/>
              </a:buClr>
              <a:buSzPts val="1800"/>
              <a:buAutoNum type="arabicPeriod" startAt="3"/>
            </a:pPr>
            <a:r>
              <a:rPr lang="fr" sz="1800" dirty="0">
                <a:solidFill>
                  <a:schemeClr val="dk2"/>
                </a:solidFill>
              </a:rPr>
              <a:t>The description ot the merchandise</a:t>
            </a:r>
            <a:endParaRPr dirty="0"/>
          </a:p>
        </p:txBody>
      </p:sp>
      <p:sp>
        <p:nvSpPr>
          <p:cNvPr id="105" name="Google Shape;105;p14"/>
          <p:cNvSpPr txBox="1"/>
          <p:nvPr/>
        </p:nvSpPr>
        <p:spPr>
          <a:xfrm>
            <a:off x="3831150" y="2826750"/>
            <a:ext cx="3000000" cy="4017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2"/>
              </a:buClr>
              <a:buSzPts val="1800"/>
              <a:buAutoNum type="arabicPeriod" startAt="4"/>
            </a:pPr>
            <a:r>
              <a:rPr lang="fr" sz="1800" dirty="0">
                <a:solidFill>
                  <a:schemeClr val="dk2"/>
                </a:solidFill>
              </a:rPr>
              <a:t>The weight</a:t>
            </a:r>
            <a:endParaRPr dirty="0"/>
          </a:p>
        </p:txBody>
      </p:sp>
      <p:sp>
        <p:nvSpPr>
          <p:cNvPr id="106" name="Google Shape;106;p14"/>
          <p:cNvSpPr txBox="1"/>
          <p:nvPr/>
        </p:nvSpPr>
        <p:spPr>
          <a:xfrm>
            <a:off x="3831150" y="3193950"/>
            <a:ext cx="4797900" cy="4017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2"/>
              </a:buClr>
              <a:buSzPts val="1800"/>
              <a:buAutoNum type="arabicPeriod" startAt="5"/>
            </a:pPr>
            <a:r>
              <a:rPr lang="fr" sz="1800" dirty="0">
                <a:solidFill>
                  <a:schemeClr val="dk2"/>
                </a:solidFill>
              </a:rPr>
              <a:t>Presence ot dangerous goods</a:t>
            </a:r>
            <a:endParaRPr dirty="0"/>
          </a:p>
        </p:txBody>
      </p:sp>
      <p:cxnSp>
        <p:nvCxnSpPr>
          <p:cNvPr id="107" name="Google Shape;107;p14"/>
          <p:cNvCxnSpPr>
            <a:stCxn id="101" idx="1"/>
          </p:cNvCxnSpPr>
          <p:nvPr/>
        </p:nvCxnSpPr>
        <p:spPr>
          <a:xfrm rot="10800000">
            <a:off x="952350" y="1111650"/>
            <a:ext cx="2878800" cy="797100"/>
          </a:xfrm>
          <a:prstGeom prst="straightConnector1">
            <a:avLst/>
          </a:prstGeom>
          <a:noFill/>
          <a:ln w="19050" cap="flat" cmpd="sng">
            <a:solidFill>
              <a:srgbClr val="FF0000"/>
            </a:solidFill>
            <a:prstDash val="solid"/>
            <a:round/>
            <a:headEnd type="none" w="med" len="med"/>
            <a:tailEnd type="triangle" w="med" len="med"/>
          </a:ln>
        </p:spPr>
      </p:cxnSp>
      <p:cxnSp>
        <p:nvCxnSpPr>
          <p:cNvPr id="108" name="Google Shape;108;p14"/>
          <p:cNvCxnSpPr/>
          <p:nvPr/>
        </p:nvCxnSpPr>
        <p:spPr>
          <a:xfrm rot="10800000">
            <a:off x="1418250" y="2021888"/>
            <a:ext cx="2412900" cy="319800"/>
          </a:xfrm>
          <a:prstGeom prst="straightConnector1">
            <a:avLst/>
          </a:prstGeom>
          <a:noFill/>
          <a:ln w="19050" cap="flat" cmpd="sng">
            <a:solidFill>
              <a:srgbClr val="980000"/>
            </a:solidFill>
            <a:prstDash val="solid"/>
            <a:round/>
            <a:headEnd type="none" w="med" len="med"/>
            <a:tailEnd type="triangle" w="med" len="med"/>
          </a:ln>
        </p:spPr>
      </p:cxnSp>
      <p:cxnSp>
        <p:nvCxnSpPr>
          <p:cNvPr id="109" name="Google Shape;109;p14"/>
          <p:cNvCxnSpPr>
            <a:endCxn id="110" idx="6"/>
          </p:cNvCxnSpPr>
          <p:nvPr/>
        </p:nvCxnSpPr>
        <p:spPr>
          <a:xfrm flipH="1">
            <a:off x="3280600" y="2674650"/>
            <a:ext cx="550500" cy="8700"/>
          </a:xfrm>
          <a:prstGeom prst="straightConnector1">
            <a:avLst/>
          </a:prstGeom>
          <a:noFill/>
          <a:ln w="19050" cap="flat" cmpd="sng">
            <a:solidFill>
              <a:srgbClr val="00FF00"/>
            </a:solidFill>
            <a:prstDash val="solid"/>
            <a:round/>
            <a:headEnd type="none" w="med" len="med"/>
            <a:tailEnd type="triangle" w="med" len="med"/>
          </a:ln>
        </p:spPr>
      </p:cxnSp>
      <p:cxnSp>
        <p:nvCxnSpPr>
          <p:cNvPr id="111" name="Google Shape;111;p14"/>
          <p:cNvCxnSpPr/>
          <p:nvPr/>
        </p:nvCxnSpPr>
        <p:spPr>
          <a:xfrm flipH="1">
            <a:off x="1058250" y="3041700"/>
            <a:ext cx="2772900" cy="715800"/>
          </a:xfrm>
          <a:prstGeom prst="straightConnector1">
            <a:avLst/>
          </a:prstGeom>
          <a:noFill/>
          <a:ln w="19050" cap="flat" cmpd="sng">
            <a:solidFill>
              <a:srgbClr val="0000FF"/>
            </a:solidFill>
            <a:prstDash val="solid"/>
            <a:round/>
            <a:headEnd type="none" w="med" len="med"/>
            <a:tailEnd type="triangle" w="med" len="med"/>
          </a:ln>
        </p:spPr>
      </p:cxnSp>
      <p:cxnSp>
        <p:nvCxnSpPr>
          <p:cNvPr id="112" name="Google Shape;112;p14"/>
          <p:cNvCxnSpPr>
            <a:endCxn id="113" idx="6"/>
          </p:cNvCxnSpPr>
          <p:nvPr/>
        </p:nvCxnSpPr>
        <p:spPr>
          <a:xfrm rot="10800000">
            <a:off x="1938750" y="2741650"/>
            <a:ext cx="1896300" cy="698700"/>
          </a:xfrm>
          <a:prstGeom prst="straightConnector1">
            <a:avLst/>
          </a:prstGeom>
          <a:noFill/>
          <a:ln w="19050" cap="flat" cmpd="sng">
            <a:solidFill>
              <a:srgbClr val="FF00FF"/>
            </a:solidFill>
            <a:prstDash val="solid"/>
            <a:round/>
            <a:headEnd type="none" w="med" len="med"/>
            <a:tailEnd type="triangle" w="med" len="med"/>
          </a:ln>
        </p:spPr>
      </p:cxnSp>
      <p:sp>
        <p:nvSpPr>
          <p:cNvPr id="110" name="Google Shape;110;p14"/>
          <p:cNvSpPr/>
          <p:nvPr/>
        </p:nvSpPr>
        <p:spPr>
          <a:xfrm>
            <a:off x="-49400" y="2284800"/>
            <a:ext cx="3330000" cy="797100"/>
          </a:xfrm>
          <a:prstGeom prst="ellipse">
            <a:avLst/>
          </a:prstGeom>
          <a:noFill/>
          <a:ln w="1905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4"/>
          <p:cNvSpPr/>
          <p:nvPr/>
        </p:nvSpPr>
        <p:spPr>
          <a:xfrm>
            <a:off x="1058250" y="2508700"/>
            <a:ext cx="880500" cy="465900"/>
          </a:xfrm>
          <a:prstGeom prst="ellipse">
            <a:avLst/>
          </a:prstGeom>
          <a:noFill/>
          <a:ln w="1905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400" dirty="0"/>
              <a:t>Before taking possession of the merchandise, the driver must ensure that the vehicle is suitable for collecting the goods. What are the three points to check?</a:t>
            </a:r>
            <a:endParaRPr sz="1400" dirty="0"/>
          </a:p>
        </p:txBody>
      </p:sp>
      <p:sp>
        <p:nvSpPr>
          <p:cNvPr id="119" name="Google Shape;119;p15"/>
          <p:cNvSpPr txBox="1">
            <a:spLocks noGrp="1"/>
          </p:cNvSpPr>
          <p:nvPr>
            <p:ph type="body" idx="1"/>
          </p:nvPr>
        </p:nvSpPr>
        <p:spPr>
          <a:xfrm>
            <a:off x="311700" y="1334450"/>
            <a:ext cx="3267600" cy="387600"/>
          </a:xfrm>
          <a:prstGeom prst="rect">
            <a:avLst/>
          </a:prstGeom>
        </p:spPr>
        <p:txBody>
          <a:bodyPr spcFirstLastPara="1" wrap="square" lIns="91425" tIns="91425" rIns="91425" bIns="91425" anchor="t" anchorCtr="0">
            <a:noAutofit/>
          </a:bodyPr>
          <a:lstStyle/>
          <a:p>
            <a:pPr lvl="0">
              <a:buAutoNum type="arabicPeriod"/>
            </a:pPr>
            <a:r>
              <a:rPr lang="fr-CA" sz="1600" dirty="0"/>
              <a:t>The </a:t>
            </a:r>
            <a:r>
              <a:rPr lang="fr-CA" sz="1600" dirty="0" err="1"/>
              <a:t>available</a:t>
            </a:r>
            <a:r>
              <a:rPr lang="fr-CA" sz="1600" dirty="0"/>
              <a:t> </a:t>
            </a:r>
            <a:r>
              <a:rPr lang="fr-CA" sz="1600" dirty="0" err="1"/>
              <a:t>space</a:t>
            </a:r>
            <a:endParaRPr sz="1600" dirty="0"/>
          </a:p>
        </p:txBody>
      </p:sp>
      <p:pic>
        <p:nvPicPr>
          <p:cNvPr id="120" name="Google Shape;120;p15"/>
          <p:cNvPicPr preferRelativeResize="0"/>
          <p:nvPr/>
        </p:nvPicPr>
        <p:blipFill>
          <a:blip r:embed="rId3">
            <a:alphaModFix/>
          </a:blip>
          <a:stretch>
            <a:fillRect/>
          </a:stretch>
        </p:blipFill>
        <p:spPr>
          <a:xfrm>
            <a:off x="489675" y="1698350"/>
            <a:ext cx="8342625" cy="2013100"/>
          </a:xfrm>
          <a:prstGeom prst="rect">
            <a:avLst/>
          </a:prstGeom>
          <a:noFill/>
          <a:ln>
            <a:noFill/>
          </a:ln>
        </p:spPr>
      </p:pic>
      <p:pic>
        <p:nvPicPr>
          <p:cNvPr id="121" name="Google Shape;121;p15"/>
          <p:cNvPicPr preferRelativeResize="0"/>
          <p:nvPr/>
        </p:nvPicPr>
        <p:blipFill>
          <a:blip r:embed="rId4">
            <a:alphaModFix/>
          </a:blip>
          <a:stretch>
            <a:fillRect/>
          </a:stretch>
        </p:blipFill>
        <p:spPr>
          <a:xfrm>
            <a:off x="1157555" y="1698350"/>
            <a:ext cx="7294247" cy="26033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9">
                                            <p:txEl>
                                              <p:pRg st="0" end="0"/>
                                            </p:txEl>
                                          </p:spTgt>
                                        </p:tgtEl>
                                        <p:attrNameLst>
                                          <p:attrName>style.visibility</p:attrName>
                                        </p:attrNameLst>
                                      </p:cBhvr>
                                      <p:to>
                                        <p:strVal val="visible"/>
                                      </p:to>
                                    </p:set>
                                    <p:animEffect transition="in" filter="fade">
                                      <p:cBhvr>
                                        <p:cTn id="7" dur="1000"/>
                                        <p:tgtEl>
                                          <p:spTgt spid="1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1000"/>
                                          </p:stCondLst>
                                        </p:cTn>
                                        <p:tgtEl>
                                          <p:spTgt spid="120"/>
                                        </p:tgtEl>
                                        <p:attrNameLst>
                                          <p:attrName>style.visibility</p:attrName>
                                        </p:attrNameLst>
                                      </p:cBhvr>
                                      <p:to>
                                        <p:strVal val="hidden"/>
                                      </p:to>
                                    </p:se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121"/>
                                        </p:tgtEl>
                                        <p:attrNameLst>
                                          <p:attrName>style.visibility</p:attrName>
                                        </p:attrNameLst>
                                      </p:cBhvr>
                                      <p:to>
                                        <p:strVal val="visible"/>
                                      </p:to>
                                    </p:set>
                                    <p:animEffect transition="in" filter="fade">
                                      <p:cBhvr>
                                        <p:cTn id="19" dur="10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400" dirty="0"/>
              <a:t>Before taking possession of the merchandise, the driver must ensure that the vehicle is suitable for collecting the goods. What are the three points to check?</a:t>
            </a:r>
            <a:endParaRPr sz="1400" dirty="0"/>
          </a:p>
        </p:txBody>
      </p:sp>
      <p:sp>
        <p:nvSpPr>
          <p:cNvPr id="127" name="Google Shape;127;p16"/>
          <p:cNvSpPr txBox="1"/>
          <p:nvPr/>
        </p:nvSpPr>
        <p:spPr>
          <a:xfrm>
            <a:off x="450000" y="1341575"/>
            <a:ext cx="3455700" cy="316800"/>
          </a:xfrm>
          <a:prstGeom prst="rect">
            <a:avLst/>
          </a:prstGeom>
          <a:noFill/>
          <a:ln>
            <a:noFill/>
          </a:ln>
        </p:spPr>
        <p:txBody>
          <a:bodyPr spcFirstLastPara="1" wrap="square" lIns="91425" tIns="91425" rIns="91425" bIns="91425" anchor="t" anchorCtr="0">
            <a:noAutofit/>
          </a:bodyPr>
          <a:lstStyle/>
          <a:p>
            <a:pPr marL="457200" lvl="0" indent="-342900">
              <a:lnSpc>
                <a:spcPct val="115000"/>
              </a:lnSpc>
              <a:buClr>
                <a:schemeClr val="dk2"/>
              </a:buClr>
              <a:buSzPts val="1800"/>
              <a:buAutoNum type="arabicPeriod" startAt="2"/>
            </a:pPr>
            <a:r>
              <a:rPr lang="en-US" sz="1600" dirty="0"/>
              <a:t>The weight of the merchandise</a:t>
            </a:r>
            <a:endParaRPr sz="1600" dirty="0"/>
          </a:p>
        </p:txBody>
      </p:sp>
      <p:pic>
        <p:nvPicPr>
          <p:cNvPr id="128" name="Google Shape;128;p16"/>
          <p:cNvPicPr preferRelativeResize="0"/>
          <p:nvPr/>
        </p:nvPicPr>
        <p:blipFill>
          <a:blip r:embed="rId3">
            <a:alphaModFix/>
          </a:blip>
          <a:stretch>
            <a:fillRect/>
          </a:stretch>
        </p:blipFill>
        <p:spPr>
          <a:xfrm>
            <a:off x="489675" y="1698350"/>
            <a:ext cx="8342625" cy="20131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fade">
                                      <p:cBhvr>
                                        <p:cTn id="7" dur="1000"/>
                                        <p:tgtEl>
                                          <p:spTgt spid="1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8"/>
                                        </p:tgtEl>
                                        <p:attrNameLst>
                                          <p:attrName>style.visibility</p:attrName>
                                        </p:attrNameLst>
                                      </p:cBhvr>
                                      <p:to>
                                        <p:strVal val="visible"/>
                                      </p:to>
                                    </p:set>
                                    <p:animEffect transition="in" filter="fade">
                                      <p:cBhvr>
                                        <p:cTn id="12" dur="10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400" dirty="0"/>
              <a:t>Before taking possession of the merchandise, the driver must ensure that the vehicle is suitable for collecting the goods. What are the three points to check?</a:t>
            </a:r>
            <a:endParaRPr sz="1400" dirty="0"/>
          </a:p>
        </p:txBody>
      </p:sp>
      <p:sp>
        <p:nvSpPr>
          <p:cNvPr id="134" name="Google Shape;134;p17"/>
          <p:cNvSpPr txBox="1"/>
          <p:nvPr/>
        </p:nvSpPr>
        <p:spPr>
          <a:xfrm>
            <a:off x="-1" y="1139482"/>
            <a:ext cx="4149969" cy="780757"/>
          </a:xfrm>
          <a:prstGeom prst="rect">
            <a:avLst/>
          </a:prstGeom>
          <a:noFill/>
          <a:ln>
            <a:noFill/>
          </a:ln>
        </p:spPr>
        <p:txBody>
          <a:bodyPr spcFirstLastPara="1" wrap="square" lIns="91425" tIns="91425" rIns="91425" bIns="91425" anchor="t" anchorCtr="0">
            <a:noAutofit/>
          </a:bodyPr>
          <a:lstStyle/>
          <a:p>
            <a:pPr marL="457200" lvl="0" indent="-342900">
              <a:lnSpc>
                <a:spcPct val="115000"/>
              </a:lnSpc>
              <a:buClr>
                <a:schemeClr val="dk2"/>
              </a:buClr>
              <a:buSzPts val="1800"/>
              <a:buAutoNum type="arabicPeriod" startAt="3"/>
            </a:pPr>
            <a:r>
              <a:rPr lang="en-US" sz="1600" dirty="0"/>
              <a:t>The condition of the semitrailer-trailer</a:t>
            </a:r>
            <a:endParaRPr sz="1600" dirty="0"/>
          </a:p>
        </p:txBody>
      </p:sp>
      <p:pic>
        <p:nvPicPr>
          <p:cNvPr id="136" name="Google Shape;136;p17"/>
          <p:cNvPicPr preferRelativeResize="0"/>
          <p:nvPr/>
        </p:nvPicPr>
        <p:blipFill>
          <a:blip r:embed="rId3">
            <a:alphaModFix/>
          </a:blip>
          <a:stretch>
            <a:fillRect/>
          </a:stretch>
        </p:blipFill>
        <p:spPr>
          <a:xfrm>
            <a:off x="4867275" y="1067825"/>
            <a:ext cx="2828924" cy="4124952"/>
          </a:xfrm>
          <a:prstGeom prst="rect">
            <a:avLst/>
          </a:prstGeom>
          <a:noFill/>
          <a:ln>
            <a:noFill/>
          </a:ln>
        </p:spPr>
      </p:pic>
      <p:pic>
        <p:nvPicPr>
          <p:cNvPr id="137" name="Google Shape;137;p17"/>
          <p:cNvPicPr preferRelativeResize="0"/>
          <p:nvPr/>
        </p:nvPicPr>
        <p:blipFill rotWithShape="1">
          <a:blip r:embed="rId4">
            <a:alphaModFix/>
          </a:blip>
          <a:srcRect r="28627"/>
          <a:stretch/>
        </p:blipFill>
        <p:spPr>
          <a:xfrm>
            <a:off x="5486400" y="1067825"/>
            <a:ext cx="3609975" cy="3372524"/>
          </a:xfrm>
          <a:prstGeom prst="rect">
            <a:avLst/>
          </a:prstGeom>
          <a:noFill/>
          <a:ln>
            <a:noFill/>
          </a:ln>
        </p:spPr>
      </p:pic>
      <p:pic>
        <p:nvPicPr>
          <p:cNvPr id="138" name="Google Shape;138;p17"/>
          <p:cNvPicPr preferRelativeResize="0"/>
          <p:nvPr/>
        </p:nvPicPr>
        <p:blipFill>
          <a:blip r:embed="rId5">
            <a:alphaModFix/>
          </a:blip>
          <a:stretch>
            <a:fillRect/>
          </a:stretch>
        </p:blipFill>
        <p:spPr>
          <a:xfrm>
            <a:off x="220382" y="1658375"/>
            <a:ext cx="4646893" cy="348512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1000"/>
                                        <p:tgtEl>
                                          <p:spTgt spid="1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36"/>
                                        </p:tgtEl>
                                        <p:attrNameLst>
                                          <p:attrName>style.visibility</p:attrName>
                                        </p:attrNameLst>
                                      </p:cBhvr>
                                      <p:to>
                                        <p:strVal val="visible"/>
                                      </p:to>
                                    </p:set>
                                    <p:animEffect transition="in" filter="fade">
                                      <p:cBhvr>
                                        <p:cTn id="11" dur="1000"/>
                                        <p:tgtEl>
                                          <p:spTgt spid="13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1000"/>
                                          </p:stCondLst>
                                        </p:cTn>
                                        <p:tgtEl>
                                          <p:spTgt spid="136"/>
                                        </p:tgtEl>
                                        <p:attrNameLst>
                                          <p:attrName>style.visibility</p:attrName>
                                        </p:attrNameLst>
                                      </p:cBhvr>
                                      <p:to>
                                        <p:strVal val="hidden"/>
                                      </p:to>
                                    </p:se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138"/>
                                        </p:tgtEl>
                                        <p:attrNameLst>
                                          <p:attrName>style.visibility</p:attrName>
                                        </p:attrNameLst>
                                      </p:cBhvr>
                                      <p:to>
                                        <p:strVal val="visible"/>
                                      </p:to>
                                    </p:set>
                                    <p:animEffect transition="in" filter="fade">
                                      <p:cBhvr>
                                        <p:cTn id="19" dur="1000"/>
                                        <p:tgtEl>
                                          <p:spTgt spid="138"/>
                                        </p:tgtEl>
                                      </p:cBhvr>
                                    </p:animEffect>
                                  </p:childTnLst>
                                </p:cTn>
                              </p:par>
                              <p:par>
                                <p:cTn id="20" presetID="10" presetClass="entr" presetSubtype="0" fill="hold" nodeType="withEffect">
                                  <p:stCondLst>
                                    <p:cond delay="0"/>
                                  </p:stCondLst>
                                  <p:childTnLst>
                                    <p:set>
                                      <p:cBhvr>
                                        <p:cTn id="21" dur="1" fill="hold">
                                          <p:stCondLst>
                                            <p:cond delay="0"/>
                                          </p:stCondLst>
                                        </p:cTn>
                                        <p:tgtEl>
                                          <p:spTgt spid="137"/>
                                        </p:tgtEl>
                                        <p:attrNameLst>
                                          <p:attrName>style.visibility</p:attrName>
                                        </p:attrNameLst>
                                      </p:cBhvr>
                                      <p:to>
                                        <p:strVal val="visible"/>
                                      </p:to>
                                    </p:set>
                                    <p:animEffect transition="in" filter="fade">
                                      <p:cBhvr>
                                        <p:cTn id="22" dur="10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 name="Google Shape;144;p18"/>
          <p:cNvSpPr txBox="1">
            <a:spLocks noGrp="1"/>
          </p:cNvSpPr>
          <p:nvPr>
            <p:ph type="body" idx="1"/>
          </p:nvPr>
        </p:nvSpPr>
        <p:spPr>
          <a:xfrm>
            <a:off x="311700" y="1152475"/>
            <a:ext cx="8520600" cy="3013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45" name="Google Shape;145;p18"/>
          <p:cNvPicPr preferRelativeResize="0"/>
          <p:nvPr/>
        </p:nvPicPr>
        <p:blipFill>
          <a:blip r:embed="rId3">
            <a:alphaModFix/>
          </a:blip>
          <a:stretch>
            <a:fillRect/>
          </a:stretch>
        </p:blipFill>
        <p:spPr>
          <a:xfrm>
            <a:off x="-44275" y="0"/>
            <a:ext cx="9188279" cy="4463076"/>
          </a:xfrm>
          <a:prstGeom prst="rect">
            <a:avLst/>
          </a:prstGeom>
          <a:noFill/>
          <a:ln>
            <a:noFill/>
          </a:ln>
        </p:spPr>
      </p:pic>
      <p:sp>
        <p:nvSpPr>
          <p:cNvPr id="146" name="Google Shape;146;p18"/>
          <p:cNvSpPr txBox="1">
            <a:spLocks noGrp="1"/>
          </p:cNvSpPr>
          <p:nvPr>
            <p:ph type="title"/>
          </p:nvPr>
        </p:nvSpPr>
        <p:spPr>
          <a:xfrm>
            <a:off x="6419300" y="3811200"/>
            <a:ext cx="26889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dirty="0"/>
              <a:t>Compliance</a:t>
            </a:r>
            <a:endParaRPr dirty="0"/>
          </a:p>
        </p:txBody>
      </p:sp>
      <p:sp>
        <p:nvSpPr>
          <p:cNvPr id="3" name="ZoneTexte 2">
            <a:extLst>
              <a:ext uri="{FF2B5EF4-FFF2-40B4-BE49-F238E27FC236}">
                <a16:creationId xmlns:a16="http://schemas.microsoft.com/office/drawing/2014/main" id="{D9E7B27A-D2F5-A6EF-E2EB-FD73F984436D}"/>
              </a:ext>
            </a:extLst>
          </p:cNvPr>
          <p:cNvSpPr txBox="1"/>
          <p:nvPr/>
        </p:nvSpPr>
        <p:spPr>
          <a:xfrm>
            <a:off x="2227333" y="2257538"/>
            <a:ext cx="4648874" cy="307777"/>
          </a:xfrm>
          <a:prstGeom prst="rect">
            <a:avLst/>
          </a:prstGeom>
          <a:noFill/>
        </p:spPr>
        <p:txBody>
          <a:bodyPr wrap="square">
            <a:spAutoFit/>
          </a:bodyPr>
          <a:lstStyle/>
          <a:p>
            <a:r>
              <a:rPr lang="fr-CA" dirty="0"/>
              <a:t>Compliance</a:t>
            </a: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1296</Words>
  <Application>Microsoft Office PowerPoint</Application>
  <PresentationFormat>Affichage à l'écran (16:9)</PresentationFormat>
  <Paragraphs>212</Paragraphs>
  <Slides>25</Slides>
  <Notes>25</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25</vt:i4>
      </vt:variant>
    </vt:vector>
  </HeadingPairs>
  <TitlesOfParts>
    <vt:vector size="29" baseType="lpstr">
      <vt:lpstr>Oswald</vt:lpstr>
      <vt:lpstr>Arial</vt:lpstr>
      <vt:lpstr>Exo 2</vt:lpstr>
      <vt:lpstr>Simple Light</vt:lpstr>
      <vt:lpstr>Lesson 7.1 Knowledge necessary for loading</vt:lpstr>
      <vt:lpstr>Lesson objective:</vt:lpstr>
      <vt:lpstr>Présentation PowerPoint</vt:lpstr>
      <vt:lpstr>Présentation PowerPoint</vt:lpstr>
      <vt:lpstr>Sur le connaissement suivant, sauriez-vous trouver les cinq informations les plus pertinentes pour le chauffeur ? </vt:lpstr>
      <vt:lpstr>Before taking possession of the merchandise, the driver must ensure that the vehicle is suitable for collecting the goods. What are the three points to check?</vt:lpstr>
      <vt:lpstr>Before taking possession of the merchandise, the driver must ensure that the vehicle is suitable for collecting the goods. What are the three points to check?</vt:lpstr>
      <vt:lpstr>Before taking possession of the merchandise, the driver must ensure that the vehicle is suitable for collecting the goods. What are the three points to check?</vt:lpstr>
      <vt:lpstr>Présentation PowerPoint</vt:lpstr>
      <vt:lpstr>Identification of the merchandise</vt:lpstr>
      <vt:lpstr>Conformité: Surplus, manquant et endommagé (O,S and D)</vt:lpstr>
      <vt:lpstr>What to do if there is surplus, missing, or damaged merchandise (O, S and D)?</vt:lpstr>
      <vt:lpstr>The packing list </vt:lpstr>
      <vt:lpstr>Présentation PowerPoint</vt:lpstr>
      <vt:lpstr>Les palettes retournables</vt:lpstr>
      <vt:lpstr>The weight-to-volume ratio:</vt:lpstr>
      <vt:lpstr>The weight-to-volume ratio: </vt:lpstr>
      <vt:lpstr>The weight-to-volume ratio: </vt:lpstr>
      <vt:lpstr>The weight-to-volume ratio: </vt:lpstr>
      <vt:lpstr>The delivery route</vt:lpstr>
      <vt:lpstr>Scenario 1: In what order should the deliveries be made, starting from Sainte-Agathe des Monts? </vt:lpstr>
      <vt:lpstr>Scenario 1: In what order should the deliveries be made, starting from Sainte-Agathe des Monts?</vt:lpstr>
      <vt:lpstr>Scenario 2: In what order should the deliveries be made, starting from Drummondville?</vt:lpstr>
      <vt:lpstr>Scenario 2: In what order should the deliveries be made, starting from Drummondville?</vt:lpstr>
      <vt:lpstr>Did we meet our objectives?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7.1 Knowledge necessary for loading</dc:title>
  <dc:creator>Lacroix, Sonia</dc:creator>
  <cp:lastModifiedBy>Lacroix, Sonia</cp:lastModifiedBy>
  <cp:revision>1</cp:revision>
  <dcterms:modified xsi:type="dcterms:W3CDTF">2024-11-19T14:36:22Z</dcterms:modified>
</cp:coreProperties>
</file>