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Exo 2 SemiBold"/>
      <p:regular r:id="rId22"/>
      <p:bold r:id="rId23"/>
      <p:italic r:id="rId24"/>
      <p:boldItalic r:id="rId25"/>
    </p:embeddedFont>
    <p:embeddedFont>
      <p:font typeface="Exo 2"/>
      <p:regular r:id="rId26"/>
      <p:bold r:id="rId27"/>
      <p:italic r:id="rId28"/>
      <p:boldItalic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xo2SemiBold-regular.fntdata"/><Relationship Id="rId21" Type="http://schemas.openxmlformats.org/officeDocument/2006/relationships/slide" Target="slides/slide16.xml"/><Relationship Id="rId24" Type="http://schemas.openxmlformats.org/officeDocument/2006/relationships/font" Target="fonts/Exo2SemiBold-italic.fntdata"/><Relationship Id="rId23" Type="http://schemas.openxmlformats.org/officeDocument/2006/relationships/font" Target="fonts/Exo2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xo2-regular.fntdata"/><Relationship Id="rId25" Type="http://schemas.openxmlformats.org/officeDocument/2006/relationships/font" Target="fonts/Exo2SemiBold-boldItalic.fntdata"/><Relationship Id="rId28" Type="http://schemas.openxmlformats.org/officeDocument/2006/relationships/font" Target="fonts/Exo2-italic.fntdata"/><Relationship Id="rId27" Type="http://schemas.openxmlformats.org/officeDocument/2006/relationships/font" Target="fonts/Exo2-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xo2-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ansports.gouv.qc.ca/fr/entreprises-partenaires/ent-camionnage/transport-international/Pages/soutien-programmes-securite.aspx" TargetMode="External"/><Relationship Id="rId3" Type="http://schemas.openxmlformats.org/officeDocument/2006/relationships/hyperlink" Target="https://www.canada.ca/fr/immigration-refugies-citoyennete/services/passeports-canadiens.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5febc002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5febc002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Il s’agit ici d’un privilège dont de </a:t>
            </a:r>
            <a:r>
              <a:rPr lang="fr" sz="1200" u="sng">
                <a:solidFill>
                  <a:srgbClr val="222222"/>
                </a:solidFill>
                <a:highlight>
                  <a:srgbClr val="FFFFFF"/>
                </a:highlight>
              </a:rPr>
              <a:t>très grandes entreprises</a:t>
            </a:r>
            <a:r>
              <a:rPr lang="fr" sz="1200">
                <a:solidFill>
                  <a:srgbClr val="222222"/>
                </a:solidFill>
                <a:highlight>
                  <a:srgbClr val="FFFFFF"/>
                </a:highlight>
              </a:rPr>
              <a:t> (expéditeurs) se sont </a:t>
            </a:r>
            <a:r>
              <a:rPr lang="fr" sz="1200">
                <a:solidFill>
                  <a:srgbClr val="222222"/>
                </a:solidFill>
                <a:highlight>
                  <a:srgbClr val="FFFFFF"/>
                </a:highlight>
              </a:rPr>
              <a:t>dotées</a:t>
            </a:r>
            <a:r>
              <a:rPr lang="fr" sz="1200">
                <a:solidFill>
                  <a:srgbClr val="222222"/>
                </a:solidFill>
                <a:highlight>
                  <a:srgbClr val="FFFFFF"/>
                </a:highlight>
              </a:rPr>
              <a:t> lorsqu’elles font du commerce International très régulièrement et en très grande quantité.</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Pour que vous puissiez bénéficier de ce </a:t>
            </a:r>
            <a:r>
              <a:rPr b="1" lang="fr" sz="1200" u="sng">
                <a:solidFill>
                  <a:srgbClr val="222222"/>
                </a:solidFill>
                <a:highlight>
                  <a:srgbClr val="FFFFFF"/>
                </a:highlight>
              </a:rPr>
              <a:t>privilège</a:t>
            </a:r>
            <a:r>
              <a:rPr lang="fr" sz="1200">
                <a:solidFill>
                  <a:srgbClr val="222222"/>
                </a:solidFill>
                <a:highlight>
                  <a:srgbClr val="FFFFFF"/>
                </a:highlight>
              </a:rPr>
              <a:t> et emprunter le corridor ‘’Fast’’ aux postes frontaliers, il faut que l’expéditeur, le transporteur et le conducteur soient tous accrédités Fast/Express. L'accréditation pour un transporteur ne servira pas si l’expéditeur ne l’est pas lui aussi.</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Tous ces acteurs doivent avoir fait toutes les démarches du programme et répondre aux exigences des autorités pour que ce système soit en fonction. Ceci est complexe et coûteux pour de petites ou moyennes entreprises qui ne font pas énormément et très régulièrement de commerce international. Vous aurez donc compris que ceci ne représente pas la majorité de tous les passages inter-frontaliers.</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Vous comme </a:t>
            </a:r>
            <a:r>
              <a:rPr lang="fr" sz="1200">
                <a:solidFill>
                  <a:srgbClr val="222222"/>
                </a:solidFill>
                <a:highlight>
                  <a:srgbClr val="FFFFFF"/>
                </a:highlight>
              </a:rPr>
              <a:t>conducteur pourrez</a:t>
            </a:r>
            <a:r>
              <a:rPr lang="fr" sz="1200">
                <a:solidFill>
                  <a:srgbClr val="222222"/>
                </a:solidFill>
                <a:highlight>
                  <a:srgbClr val="FFFFFF"/>
                </a:highlight>
              </a:rPr>
              <a:t> quand même faire la démarche pour l’obtention de votre accréditation. Ceci ne vous accordera pas automatiquement le privilège d’entrer par le corridor ‘’FAST’’ mais </a:t>
            </a:r>
            <a:r>
              <a:rPr b="1" lang="fr" sz="1200" u="sng">
                <a:solidFill>
                  <a:srgbClr val="222222"/>
                </a:solidFill>
                <a:highlight>
                  <a:srgbClr val="FFFFFF"/>
                </a:highlight>
              </a:rPr>
              <a:t>facilitera</a:t>
            </a:r>
            <a:r>
              <a:rPr lang="fr" sz="1200">
                <a:solidFill>
                  <a:srgbClr val="222222"/>
                </a:solidFill>
                <a:highlight>
                  <a:srgbClr val="FFFFFF"/>
                </a:highlight>
              </a:rPr>
              <a:t> votre passage régulier.</a:t>
            </a:r>
            <a:endParaRPr sz="120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75febc002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5febc002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06f4487d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06f4487d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06f4487d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06f4487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75febc002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5febc002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1100"/>
              <a:buFont typeface="Arial"/>
              <a:buNone/>
            </a:pPr>
            <a:r>
              <a:rPr b="1" lang="fr" sz="1200">
                <a:solidFill>
                  <a:schemeClr val="dk1"/>
                </a:solidFill>
              </a:rPr>
              <a:t>Carte Fast/Express </a:t>
            </a:r>
            <a:r>
              <a:rPr b="1" lang="fr">
                <a:solidFill>
                  <a:schemeClr val="dk1"/>
                </a:solidFill>
              </a:rPr>
              <a:t>(Free And Secure Trade)</a:t>
            </a:r>
            <a:endParaRPr b="1">
              <a:solidFill>
                <a:schemeClr val="dk1"/>
              </a:solidFill>
            </a:endParaRPr>
          </a:p>
          <a:p>
            <a:pPr indent="0" lvl="0" marL="0" marR="0" rtl="0" algn="just">
              <a:spcBef>
                <a:spcPts val="0"/>
              </a:spcBef>
              <a:spcAft>
                <a:spcPts val="0"/>
              </a:spcAft>
              <a:buClr>
                <a:schemeClr val="dk1"/>
              </a:buClr>
              <a:buSzPts val="1100"/>
              <a:buFont typeface="Arial"/>
              <a:buNone/>
            </a:pPr>
            <a:r>
              <a:rPr lang="fr">
                <a:solidFill>
                  <a:schemeClr val="dk1"/>
                </a:solidFill>
              </a:rPr>
              <a:t>Le but de ce programme est de sécuriser la chaîne logistique. Vous pouvez vous y inscrire et suivre les procédures dans le but d’obtenir cette accréditation à l’adresse Internet suivante: </a:t>
            </a:r>
            <a:r>
              <a:rPr lang="fr" u="sng">
                <a:solidFill>
                  <a:srgbClr val="1155CC"/>
                </a:solidFill>
                <a:hlinkClick r:id="rId2">
                  <a:extLst>
                    <a:ext uri="{A12FA001-AC4F-418D-AE19-62706E023703}">
                      <ahyp:hlinkClr val="tx"/>
                    </a:ext>
                  </a:extLst>
                </a:hlinkClick>
              </a:rPr>
              <a:t>Cliquer sur ce lien.</a:t>
            </a:r>
            <a:r>
              <a:rPr lang="fr">
                <a:solidFill>
                  <a:schemeClr val="dk1"/>
                </a:solidFill>
              </a:rPr>
              <a:t> ou accéder par le code QR suivant. </a:t>
            </a:r>
            <a:endParaRPr>
              <a:solidFill>
                <a:schemeClr val="dk1"/>
              </a:solidFill>
            </a:endParaRPr>
          </a:p>
          <a:p>
            <a:pPr indent="0" lvl="0" marL="0" marR="0" rtl="0" algn="just">
              <a:spcBef>
                <a:spcPts val="0"/>
              </a:spcBef>
              <a:spcAft>
                <a:spcPts val="0"/>
              </a:spcAft>
              <a:buNone/>
            </a:pPr>
            <a:r>
              <a:rPr lang="fr">
                <a:solidFill>
                  <a:schemeClr val="dk1"/>
                </a:solidFill>
              </a:rPr>
              <a:t>Le processus peut prendre quelques mois.</a:t>
            </a:r>
            <a:endParaRPr>
              <a:solidFill>
                <a:schemeClr val="dk1"/>
              </a:solidFill>
            </a:endParaRPr>
          </a:p>
          <a:p>
            <a:pPr indent="0" lvl="0" marL="0" marR="0" rtl="0" algn="just">
              <a:spcBef>
                <a:spcPts val="0"/>
              </a:spcBef>
              <a:spcAft>
                <a:spcPts val="0"/>
              </a:spcAft>
              <a:buNone/>
            </a:pPr>
            <a:r>
              <a:t/>
            </a:r>
            <a:endParaRPr>
              <a:solidFill>
                <a:schemeClr val="dk1"/>
              </a:solidFill>
            </a:endParaRPr>
          </a:p>
          <a:p>
            <a:pPr indent="0" lvl="0" marL="0" marR="0" rtl="0" algn="just">
              <a:spcBef>
                <a:spcPts val="0"/>
              </a:spcBef>
              <a:spcAft>
                <a:spcPts val="0"/>
              </a:spcAft>
              <a:buNone/>
            </a:pPr>
            <a:r>
              <a:rPr b="1" lang="fr">
                <a:solidFill>
                  <a:schemeClr val="dk1"/>
                </a:solidFill>
              </a:rPr>
              <a:t>Passeport</a:t>
            </a:r>
            <a:endParaRPr b="1">
              <a:solidFill>
                <a:schemeClr val="dk1"/>
              </a:solidFill>
            </a:endParaRPr>
          </a:p>
          <a:p>
            <a:pPr indent="0" lvl="0" marL="0" marR="0" rtl="0" algn="just">
              <a:spcBef>
                <a:spcPts val="0"/>
              </a:spcBef>
              <a:spcAft>
                <a:spcPts val="0"/>
              </a:spcAft>
              <a:buNone/>
            </a:pPr>
            <a:r>
              <a:rPr lang="fr" sz="1200">
                <a:solidFill>
                  <a:schemeClr val="dk1"/>
                </a:solidFill>
              </a:rPr>
              <a:t>L</a:t>
            </a:r>
            <a:r>
              <a:rPr lang="fr" sz="1200">
                <a:solidFill>
                  <a:schemeClr val="dk1"/>
                </a:solidFill>
              </a:rPr>
              <a:t>e passeport est aussi un moyen de franchir la frontière. Par contre, les officiers de douanes sont susceptibles de vous poser davantage de questions lors de votre passage. Vous pouvez accéder aux renseignements et faire une demande de passeport en </a:t>
            </a:r>
            <a:r>
              <a:rPr lang="fr" sz="1200" u="sng">
                <a:solidFill>
                  <a:srgbClr val="1155CC"/>
                </a:solidFill>
                <a:hlinkClick r:id="rId3">
                  <a:extLst>
                    <a:ext uri="{A12FA001-AC4F-418D-AE19-62706E023703}">
                      <ahyp:hlinkClr val="tx"/>
                    </a:ext>
                  </a:extLst>
                </a:hlinkClick>
              </a:rPr>
              <a:t>cliquant sur le liens suivant</a:t>
            </a:r>
            <a:r>
              <a:rPr lang="fr" sz="1200">
                <a:solidFill>
                  <a:schemeClr val="dk1"/>
                </a:solidFill>
              </a:rPr>
              <a:t> ou accéder avec le code QR aussi. </a:t>
            </a:r>
            <a:endParaRPr sz="1200">
              <a:solidFill>
                <a:schemeClr val="dk1"/>
              </a:solidFill>
            </a:endParaRPr>
          </a:p>
          <a:p>
            <a:pPr indent="0" lvl="0" marL="0" marR="0" rtl="0" algn="just">
              <a:spcBef>
                <a:spcPts val="0"/>
              </a:spcBef>
              <a:spcAft>
                <a:spcPts val="0"/>
              </a:spcAft>
              <a:buNone/>
            </a:pPr>
            <a:r>
              <a:rPr lang="fr" sz="1200">
                <a:solidFill>
                  <a:schemeClr val="dk1"/>
                </a:solidFill>
              </a:rPr>
              <a:t>Le processus peut prendre quelques semaines</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006623b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006623b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1100"/>
              <a:buFont typeface="Arial"/>
              <a:buNone/>
            </a:pPr>
            <a:r>
              <a:rPr lang="fr" sz="1400">
                <a:solidFill>
                  <a:schemeClr val="dk1"/>
                </a:solidFill>
              </a:rPr>
              <a:t>Un conducteur de camion effectuant du transport local pourrait lui aussi avoir à faire une procédure de dédouanement avant de faire certaines livraisons. Bien sur qu’il ne traversera pas de frontière. Donc la procédure de passage à un poste frontalier sera différente mais plus simple.</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sz="1400">
              <a:solidFill>
                <a:schemeClr val="dk1"/>
              </a:solidFill>
            </a:endParaRPr>
          </a:p>
          <a:p>
            <a:pPr indent="0" lvl="0" marL="0" marR="0" rtl="0" algn="just">
              <a:spcBef>
                <a:spcPts val="0"/>
              </a:spcBef>
              <a:spcAft>
                <a:spcPts val="0"/>
              </a:spcAft>
              <a:buClr>
                <a:schemeClr val="dk1"/>
              </a:buClr>
              <a:buSzPts val="1100"/>
              <a:buFont typeface="Arial"/>
              <a:buNone/>
            </a:pPr>
            <a:r>
              <a:rPr lang="fr" sz="1400">
                <a:solidFill>
                  <a:schemeClr val="dk1"/>
                </a:solidFill>
              </a:rPr>
              <a:t>En fait, cette procédure sera la même en ce qui concerne la marchandise. C’est-à-dire que le conducteur devra aller à un endroit désigné à </a:t>
            </a:r>
            <a:r>
              <a:rPr lang="fr" sz="1400" u="sng">
                <a:solidFill>
                  <a:schemeClr val="dk1"/>
                </a:solidFill>
              </a:rPr>
              <a:t>l’intérieur du pays</a:t>
            </a:r>
            <a:r>
              <a:rPr lang="fr" sz="1400">
                <a:solidFill>
                  <a:schemeClr val="dk1"/>
                </a:solidFill>
              </a:rPr>
              <a:t> ou il y aura des officiers en douanes.</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sz="1400">
              <a:solidFill>
                <a:schemeClr val="dk1"/>
              </a:solidFill>
            </a:endParaRPr>
          </a:p>
          <a:p>
            <a:pPr indent="0" lvl="0" marL="0" marR="0" rtl="0" algn="just">
              <a:spcBef>
                <a:spcPts val="0"/>
              </a:spcBef>
              <a:spcAft>
                <a:spcPts val="0"/>
              </a:spcAft>
              <a:buClr>
                <a:schemeClr val="dk1"/>
              </a:buClr>
              <a:buSzPts val="1100"/>
              <a:buFont typeface="Arial"/>
              <a:buNone/>
            </a:pPr>
            <a:r>
              <a:rPr lang="fr" sz="1400">
                <a:solidFill>
                  <a:schemeClr val="dk1"/>
                </a:solidFill>
              </a:rPr>
              <a:t>Le conducteur aura, à cet endroit, à présenter aux officiers des documents qui serviront au dédouanement de la marchandise. </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sz="1400">
              <a:solidFill>
                <a:schemeClr val="dk1"/>
              </a:solidFill>
            </a:endParaRPr>
          </a:p>
          <a:p>
            <a:pPr indent="0" lvl="0" marL="0" marR="0" rtl="0" algn="just">
              <a:spcBef>
                <a:spcPts val="0"/>
              </a:spcBef>
              <a:spcAft>
                <a:spcPts val="0"/>
              </a:spcAft>
              <a:buClr>
                <a:schemeClr val="dk1"/>
              </a:buClr>
              <a:buSzPts val="1100"/>
              <a:buFont typeface="Arial"/>
              <a:buNone/>
            </a:pPr>
            <a:r>
              <a:rPr lang="fr" sz="1400">
                <a:solidFill>
                  <a:schemeClr val="dk1"/>
                </a:solidFill>
              </a:rPr>
              <a:t>Après l’approbation de l’officier en douane, le conducteur pourra aller effectuer sa livraison.</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sz="1400">
              <a:solidFill>
                <a:schemeClr val="dk1"/>
              </a:solidFill>
            </a:endParaRPr>
          </a:p>
          <a:p>
            <a:pPr indent="0" lvl="0" marL="0" marR="0" rtl="0" algn="just">
              <a:spcBef>
                <a:spcPts val="0"/>
              </a:spcBef>
              <a:spcAft>
                <a:spcPts val="0"/>
              </a:spcAft>
              <a:buClr>
                <a:schemeClr val="dk1"/>
              </a:buClr>
              <a:buSzPts val="1100"/>
              <a:buFont typeface="Arial"/>
              <a:buNone/>
            </a:pPr>
            <a:r>
              <a:rPr lang="fr" sz="1400">
                <a:solidFill>
                  <a:schemeClr val="dk1"/>
                </a:solidFill>
              </a:rPr>
              <a:t>Donc, il faudra que le conducteur soit très attentif aux consignes de son répartiteur, afin de faire correctement cette démarche.</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Un courtier en douane est une firme privée qui représente l’importateur qui fait entrer une cargaison dans un pays.</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Celui-ci s’assure que les taxes d’import ou d’export ainsi que la TPS et la TVQ soient payées. Le courtier percevra l’argent auprès de l’importateur moyennant une cote.  C’est l’importateur qui choisit le courtier.</a:t>
            </a:r>
            <a:endParaRPr>
              <a:solidFill>
                <a:schemeClr val="dk1"/>
              </a:solidFill>
              <a:highlight>
                <a:srgbClr val="00FFFF"/>
              </a:highlight>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Par la suite, le courtier en douane ouvre un fichier avec la douane canadienne ou américaine pour faire accepter l’entrée de la cargaison en territoire voulu.</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Le conducteur de camion a rarement besoin d’être en contact avec le courtier en douanes. Par contre, c’est ce dernier qui organise la documentation pour le passage aux douanes à partir des </a:t>
            </a:r>
            <a:r>
              <a:rPr b="1" lang="fr" u="sng">
                <a:solidFill>
                  <a:schemeClr val="dk1"/>
                </a:solidFill>
              </a:rPr>
              <a:t>informations</a:t>
            </a:r>
            <a:r>
              <a:rPr lang="fr">
                <a:solidFill>
                  <a:schemeClr val="dk1"/>
                </a:solidFill>
              </a:rPr>
              <a:t> qui lui sont </a:t>
            </a:r>
            <a:r>
              <a:rPr b="1" lang="fr" u="sng">
                <a:solidFill>
                  <a:schemeClr val="dk1"/>
                </a:solidFill>
                <a:highlight>
                  <a:srgbClr val="FFFF00"/>
                </a:highlight>
              </a:rPr>
              <a:t>transmises</a:t>
            </a:r>
            <a:r>
              <a:rPr lang="fr">
                <a:solidFill>
                  <a:schemeClr val="dk1"/>
                </a:solidFill>
              </a:rPr>
              <a:t>, après que vous ayez fait un chargement chez l’expéditeur.</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Ces </a:t>
            </a:r>
            <a:r>
              <a:rPr b="1" lang="fr" u="sng">
                <a:solidFill>
                  <a:schemeClr val="dk1"/>
                </a:solidFill>
              </a:rPr>
              <a:t>informations</a:t>
            </a:r>
            <a:r>
              <a:rPr lang="fr">
                <a:solidFill>
                  <a:schemeClr val="dk1"/>
                </a:solidFill>
              </a:rPr>
              <a:t> sont souvent </a:t>
            </a:r>
            <a:r>
              <a:rPr lang="fr">
                <a:solidFill>
                  <a:schemeClr val="dk1"/>
                </a:solidFill>
                <a:highlight>
                  <a:srgbClr val="FFFF00"/>
                </a:highlight>
              </a:rPr>
              <a:t>transmises</a:t>
            </a:r>
            <a:r>
              <a:rPr lang="fr">
                <a:solidFill>
                  <a:schemeClr val="dk1"/>
                </a:solidFill>
              </a:rPr>
              <a:t> au courtier par vous (le conducteur), parfois aussi par l’expéditeur lui-même ou par votre entreprise de transport après que vous les ayez transmis à votre répartiteur. Tout dépend de l’entente entre les parties. En tant que conducteur, vous aurez à vous adapter au mode de fonctionnement de l’entreprise pour laquelle vous travaillerez </a:t>
            </a:r>
            <a:r>
              <a:rPr lang="fr">
                <a:solidFill>
                  <a:schemeClr val="dk1"/>
                </a:solidFill>
                <a:highlight>
                  <a:srgbClr val="FFFF00"/>
                </a:highlight>
              </a:rPr>
              <a:t>concernant</a:t>
            </a:r>
            <a:r>
              <a:rPr lang="fr">
                <a:solidFill>
                  <a:schemeClr val="dk1"/>
                </a:solidFill>
              </a:rPr>
              <a:t> le transfert de documents au courtier en douanes.</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Le courtier en douanes est </a:t>
            </a:r>
            <a:r>
              <a:rPr b="1" lang="fr" u="sng">
                <a:solidFill>
                  <a:schemeClr val="dk1"/>
                </a:solidFill>
              </a:rPr>
              <a:t>l’intermédiaire</a:t>
            </a:r>
            <a:r>
              <a:rPr lang="fr">
                <a:solidFill>
                  <a:schemeClr val="dk1"/>
                </a:solidFill>
              </a:rPr>
              <a:t> entre le transporteur, l’expéditeur et le destinataire.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Ces personnes sont les personnes </a:t>
            </a:r>
            <a:r>
              <a:rPr lang="fr" sz="1200">
                <a:solidFill>
                  <a:schemeClr val="dk1"/>
                </a:solidFill>
                <a:highlight>
                  <a:srgbClr val="FFFF00"/>
                </a:highlight>
              </a:rPr>
              <a:t>chargées </a:t>
            </a:r>
            <a:r>
              <a:rPr lang="fr" sz="1200">
                <a:solidFill>
                  <a:schemeClr val="dk1"/>
                </a:solidFill>
              </a:rPr>
              <a:t>de faire respecter le processus du passage des marchandises et des personnes à la frontière. Ce sont les </a:t>
            </a:r>
            <a:r>
              <a:rPr b="1" lang="fr" sz="1200" u="sng">
                <a:solidFill>
                  <a:schemeClr val="dk1"/>
                </a:solidFill>
              </a:rPr>
              <a:t>premiers</a:t>
            </a:r>
            <a:r>
              <a:rPr lang="fr" sz="1200">
                <a:solidFill>
                  <a:schemeClr val="dk1"/>
                </a:solidFill>
              </a:rPr>
              <a:t> intervenants avec qui vous aurez un contact en arrivant à la frontière.</a:t>
            </a:r>
            <a:endParaRPr sz="12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C’est à cette personne que vous devrez </a:t>
            </a:r>
            <a:r>
              <a:rPr b="1" lang="fr" sz="1200" u="sng">
                <a:solidFill>
                  <a:schemeClr val="dk1"/>
                </a:solidFill>
              </a:rPr>
              <a:t>présenter</a:t>
            </a:r>
            <a:r>
              <a:rPr lang="fr" sz="1200">
                <a:solidFill>
                  <a:schemeClr val="dk1"/>
                </a:solidFill>
              </a:rPr>
              <a:t> les documents requis pour prouver le dédouanement de la </a:t>
            </a:r>
            <a:r>
              <a:rPr b="1" lang="fr" sz="1200" u="sng">
                <a:solidFill>
                  <a:schemeClr val="dk1"/>
                </a:solidFill>
              </a:rPr>
              <a:t>marchandise</a:t>
            </a:r>
            <a:r>
              <a:rPr lang="fr" sz="1200">
                <a:solidFill>
                  <a:schemeClr val="dk1"/>
                </a:solidFill>
              </a:rPr>
              <a:t> ainsi que le ou les documents </a:t>
            </a:r>
            <a:r>
              <a:rPr b="1" lang="fr" sz="1200" u="sng">
                <a:solidFill>
                  <a:schemeClr val="dk1"/>
                </a:solidFill>
                <a:highlight>
                  <a:srgbClr val="FFFF00"/>
                </a:highlight>
              </a:rPr>
              <a:t>personnels</a:t>
            </a:r>
            <a:r>
              <a:rPr lang="fr" sz="1200">
                <a:solidFill>
                  <a:schemeClr val="dk1"/>
                </a:solidFill>
                <a:highlight>
                  <a:srgbClr val="FFFF00"/>
                </a:highlight>
              </a:rPr>
              <a:t> </a:t>
            </a:r>
            <a:r>
              <a:rPr lang="fr" sz="1200">
                <a:solidFill>
                  <a:schemeClr val="dk1"/>
                </a:solidFill>
              </a:rPr>
              <a:t>exigés pour que vous puissiez passer la frontière.</a:t>
            </a:r>
            <a:endParaRPr sz="12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Il est nécessaire d’obéir à leurs ordres et de répondre à</a:t>
            </a:r>
            <a:r>
              <a:rPr lang="fr" sz="1200">
                <a:solidFill>
                  <a:schemeClr val="dk1"/>
                </a:solidFill>
                <a:highlight>
                  <a:srgbClr val="FFFF00"/>
                </a:highlight>
              </a:rPr>
              <a:t> leurs </a:t>
            </a:r>
            <a:r>
              <a:rPr lang="fr" sz="1200">
                <a:solidFill>
                  <a:schemeClr val="dk1"/>
                </a:solidFill>
              </a:rPr>
              <a:t>questions de façon sérieuse.</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5febc00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5febc00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Ces personnes sont</a:t>
            </a:r>
            <a:r>
              <a:rPr lang="fr" sz="1200">
                <a:solidFill>
                  <a:schemeClr val="dk1"/>
                </a:solidFill>
                <a:highlight>
                  <a:srgbClr val="FFFF00"/>
                </a:highlight>
              </a:rPr>
              <a:t> chargées</a:t>
            </a:r>
            <a:r>
              <a:rPr lang="fr" sz="1200">
                <a:solidFill>
                  <a:schemeClr val="dk1"/>
                </a:solidFill>
              </a:rPr>
              <a:t> de vérifier la </a:t>
            </a:r>
            <a:r>
              <a:rPr b="1" lang="fr" sz="1200" u="sng">
                <a:solidFill>
                  <a:schemeClr val="dk1"/>
                </a:solidFill>
              </a:rPr>
              <a:t>nationalité</a:t>
            </a:r>
            <a:r>
              <a:rPr lang="fr" sz="1200">
                <a:solidFill>
                  <a:schemeClr val="dk1"/>
                </a:solidFill>
              </a:rPr>
              <a:t> des personnes qui </a:t>
            </a:r>
            <a:r>
              <a:rPr lang="fr" sz="1200">
                <a:solidFill>
                  <a:schemeClr val="dk1"/>
                </a:solidFill>
                <a:highlight>
                  <a:srgbClr val="FFFF00"/>
                </a:highlight>
              </a:rPr>
              <a:t>désirent</a:t>
            </a:r>
            <a:r>
              <a:rPr lang="fr" sz="1200">
                <a:solidFill>
                  <a:schemeClr val="dk1"/>
                </a:solidFill>
              </a:rPr>
              <a:t> entrer dans un pays et approuver leur passage ou non. </a:t>
            </a:r>
            <a:endParaRPr sz="12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Généralement, l’officier </a:t>
            </a:r>
            <a:r>
              <a:rPr lang="fr" sz="1200">
                <a:solidFill>
                  <a:schemeClr val="dk1"/>
                </a:solidFill>
                <a:highlight>
                  <a:srgbClr val="FFFF00"/>
                </a:highlight>
              </a:rPr>
              <a:t>en</a:t>
            </a:r>
            <a:r>
              <a:rPr lang="fr" sz="1200">
                <a:solidFill>
                  <a:schemeClr val="dk1"/>
                </a:solidFill>
              </a:rPr>
              <a:t> douanes fait la première démarche auprès de vous et vous n’avez pas à rencontrer un officier en immigration.</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5febc002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5febc00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Ces officiers sont chargés de vérifier la provenance ainsi que la qualité des </a:t>
            </a:r>
            <a:r>
              <a:rPr b="1" lang="fr" sz="1200" u="sng">
                <a:solidFill>
                  <a:schemeClr val="dk1"/>
                </a:solidFill>
              </a:rPr>
              <a:t>denrées</a:t>
            </a:r>
            <a:r>
              <a:rPr lang="fr" sz="1200">
                <a:solidFill>
                  <a:schemeClr val="dk1"/>
                </a:solidFill>
              </a:rPr>
              <a:t> alimentaires, la qualité ainsi que la conformité des </a:t>
            </a:r>
            <a:r>
              <a:rPr b="1" lang="fr" sz="1200" u="sng">
                <a:solidFill>
                  <a:schemeClr val="dk1"/>
                </a:solidFill>
              </a:rPr>
              <a:t>médicaments</a:t>
            </a:r>
            <a:r>
              <a:rPr lang="fr" sz="1200">
                <a:solidFill>
                  <a:schemeClr val="dk1"/>
                </a:solidFill>
              </a:rPr>
              <a:t> qui </a:t>
            </a:r>
            <a:r>
              <a:rPr lang="fr" sz="1200">
                <a:solidFill>
                  <a:schemeClr val="dk1"/>
                </a:solidFill>
                <a:highlight>
                  <a:srgbClr val="FFFF00"/>
                </a:highlight>
              </a:rPr>
              <a:t>entrent</a:t>
            </a:r>
            <a:r>
              <a:rPr lang="fr" sz="1200">
                <a:solidFill>
                  <a:schemeClr val="dk1"/>
                </a:solidFill>
              </a:rPr>
              <a:t> aux États-Unis. Si vous transporter ces types de marchandises, vous serez régulièrement obligés d’aller rencontrer ces agents du F.D.A. à</a:t>
            </a:r>
            <a:r>
              <a:rPr lang="fr" sz="1200">
                <a:solidFill>
                  <a:schemeClr val="dk1"/>
                </a:solidFill>
                <a:highlight>
                  <a:srgbClr val="FFFF00"/>
                </a:highlight>
              </a:rPr>
              <a:t> leurs bureaux situés</a:t>
            </a:r>
            <a:r>
              <a:rPr lang="fr" sz="1200">
                <a:solidFill>
                  <a:schemeClr val="dk1"/>
                </a:solidFill>
              </a:rPr>
              <a:t> dans le même bâtiment que les officiers de douanes.</a:t>
            </a:r>
            <a:endParaRPr sz="12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Demander à votre répartiteur si vous devez faire cette démarche en cas de doute.</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5febc002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5febc002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just">
              <a:lnSpc>
                <a:spcPct val="115000"/>
              </a:lnSpc>
              <a:spcBef>
                <a:spcPts val="1200"/>
              </a:spcBef>
              <a:spcAft>
                <a:spcPts val="0"/>
              </a:spcAft>
              <a:buClr>
                <a:schemeClr val="dk1"/>
              </a:buClr>
              <a:buSzPts val="1100"/>
              <a:buAutoNum type="arabicPeriod"/>
            </a:pPr>
            <a:r>
              <a:rPr lang="fr">
                <a:solidFill>
                  <a:schemeClr val="dk1"/>
                </a:solidFill>
              </a:rPr>
              <a:t>En arrivant à la frontière avec votre camion, généralement, vous passerez devant les installations du poste frontalier du pays où vous vous situerez</a:t>
            </a:r>
            <a:r>
              <a:rPr b="1" lang="fr">
                <a:solidFill>
                  <a:schemeClr val="dk1"/>
                </a:solidFill>
              </a:rPr>
              <a:t> </a:t>
            </a:r>
            <a:r>
              <a:rPr b="1" lang="fr" u="sng">
                <a:solidFill>
                  <a:schemeClr val="dk1"/>
                </a:solidFill>
              </a:rPr>
              <a:t>sans vous y arrêter</a:t>
            </a:r>
            <a:r>
              <a:rPr lang="fr">
                <a:solidFill>
                  <a:schemeClr val="dk1"/>
                </a:solidFill>
              </a:rPr>
              <a:t>.</a:t>
            </a:r>
            <a:endParaRPr>
              <a:solidFill>
                <a:schemeClr val="dk1"/>
              </a:solidFill>
              <a:highlight>
                <a:srgbClr val="00FFFF"/>
              </a:highlight>
            </a:endParaRPr>
          </a:p>
          <a:p>
            <a:pPr indent="-298450" lvl="0" marL="457200" rtl="0" algn="just">
              <a:lnSpc>
                <a:spcPct val="115000"/>
              </a:lnSpc>
              <a:spcBef>
                <a:spcPts val="0"/>
              </a:spcBef>
              <a:spcAft>
                <a:spcPts val="0"/>
              </a:spcAft>
              <a:buClr>
                <a:schemeClr val="dk1"/>
              </a:buClr>
              <a:buSzPts val="1100"/>
              <a:buAutoNum type="arabicPeriod"/>
            </a:pPr>
            <a:r>
              <a:rPr lang="fr">
                <a:solidFill>
                  <a:schemeClr val="dk1"/>
                </a:solidFill>
              </a:rPr>
              <a:t>Ensuite, il est important de suivre les indications pour vous rendre à l’endroit réservé pour les camions commerciaux dans les installations du poste frontalier du pays où vous voulez entrer.</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fr">
                <a:solidFill>
                  <a:schemeClr val="dk1"/>
                </a:solidFill>
              </a:rPr>
              <a:t>Une fois engagé dans la voie pour les camions, vous aurez à  vous arrêter à une cabine dans laquelle un agent vous attend pour une inspection primaire. Vous devrez </a:t>
            </a:r>
            <a:r>
              <a:rPr lang="fr">
                <a:solidFill>
                  <a:schemeClr val="dk1"/>
                </a:solidFill>
                <a:highlight>
                  <a:srgbClr val="FFFF00"/>
                </a:highlight>
              </a:rPr>
              <a:t>immobilisé </a:t>
            </a:r>
            <a:r>
              <a:rPr lang="fr">
                <a:solidFill>
                  <a:schemeClr val="dk1"/>
                </a:solidFill>
              </a:rPr>
              <a:t>votre véhicule vis-à-vis la fenêtre de la cabine </a:t>
            </a:r>
            <a:r>
              <a:rPr lang="fr" u="sng">
                <a:solidFill>
                  <a:schemeClr val="dk1"/>
                </a:solidFill>
              </a:rPr>
              <a:t>sans appliquer le frein de stationnement de votre véhicule</a:t>
            </a:r>
            <a:r>
              <a:rPr lang="fr">
                <a:solidFill>
                  <a:schemeClr val="dk1"/>
                </a:solidFill>
              </a:rPr>
              <a:t>. Vous </a:t>
            </a:r>
            <a:r>
              <a:rPr b="1" lang="fr" u="sng">
                <a:solidFill>
                  <a:schemeClr val="dk1"/>
                </a:solidFill>
              </a:rPr>
              <a:t>devrez aussi éteindre votre moteur</a:t>
            </a:r>
            <a:r>
              <a:rPr lang="fr" u="sng">
                <a:solidFill>
                  <a:schemeClr val="dk1"/>
                </a:solidFill>
              </a:rPr>
              <a:t>.</a:t>
            </a:r>
            <a:endParaRPr u="sng">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fr">
                <a:solidFill>
                  <a:schemeClr val="dk1"/>
                </a:solidFill>
              </a:rPr>
              <a:t>À cet endroit, vous devrez présenter les documents concernant la marchandise ainsi que le ou les documents concernant le passage de votre personne.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5febc002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5febc002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200" u="sng">
                <a:solidFill>
                  <a:schemeClr val="dk1"/>
                </a:solidFill>
              </a:rPr>
              <a:t>Marchandise: </a:t>
            </a:r>
            <a:r>
              <a:rPr lang="fr" sz="1200">
                <a:solidFill>
                  <a:schemeClr val="dk1"/>
                </a:solidFill>
              </a:rPr>
              <a:t> ACE (</a:t>
            </a:r>
            <a:r>
              <a:rPr lang="fr" sz="1200">
                <a:solidFill>
                  <a:srgbClr val="222222"/>
                </a:solidFill>
                <a:highlight>
                  <a:srgbClr val="FFFFFF"/>
                </a:highlight>
              </a:rPr>
              <a:t>Automated Commercial Environment) avec numéro </a:t>
            </a:r>
            <a:r>
              <a:rPr lang="fr" sz="1200">
                <a:solidFill>
                  <a:srgbClr val="222222"/>
                </a:solidFill>
                <a:highlight>
                  <a:srgbClr val="FFFFFF"/>
                </a:highlight>
              </a:rPr>
              <a:t>d'entrée</a:t>
            </a:r>
            <a:r>
              <a:rPr lang="fr" sz="1200">
                <a:solidFill>
                  <a:srgbClr val="222222"/>
                </a:solidFill>
                <a:highlight>
                  <a:srgbClr val="FFFFFF"/>
                </a:highlight>
              </a:rPr>
              <a:t> </a:t>
            </a:r>
            <a:r>
              <a:rPr lang="fr">
                <a:solidFill>
                  <a:schemeClr val="dk1"/>
                </a:solidFill>
              </a:rPr>
              <a:t>(Entry Number) </a:t>
            </a:r>
            <a:r>
              <a:rPr lang="fr" sz="1200">
                <a:solidFill>
                  <a:srgbClr val="222222"/>
                </a:solidFill>
                <a:highlight>
                  <a:srgbClr val="FFFFFF"/>
                </a:highlight>
              </a:rPr>
              <a:t>inscrit sur ce dernier.</a:t>
            </a:r>
            <a:endParaRPr sz="1200">
              <a:solidFill>
                <a:srgbClr val="222222"/>
              </a:solidFill>
              <a:highlight>
                <a:srgbClr val="FFFFFF"/>
              </a:highlight>
            </a:endParaRPr>
          </a:p>
          <a:p>
            <a:pPr indent="0" lvl="0" marL="0" rtl="0" algn="just">
              <a:lnSpc>
                <a:spcPct val="115000"/>
              </a:lnSpc>
              <a:spcBef>
                <a:spcPts val="0"/>
              </a:spcBef>
              <a:spcAft>
                <a:spcPts val="0"/>
              </a:spcAft>
              <a:buNone/>
            </a:pPr>
            <a:r>
              <a:rPr b="1" lang="fr" sz="1200" u="sng">
                <a:solidFill>
                  <a:srgbClr val="222222"/>
                </a:solidFill>
                <a:highlight>
                  <a:srgbClr val="FFFFFF"/>
                </a:highlight>
              </a:rPr>
              <a:t>Votre personne: </a:t>
            </a:r>
            <a:r>
              <a:rPr lang="fr" sz="1200">
                <a:solidFill>
                  <a:srgbClr val="222222"/>
                </a:solidFill>
                <a:highlight>
                  <a:srgbClr val="FFFFFF"/>
                </a:highlight>
              </a:rPr>
              <a:t>Carte Fast/Express ou passeport. Pour la carte Fast/Express, il faut la placer dans le coin</a:t>
            </a:r>
            <a:r>
              <a:rPr lang="fr" sz="1200">
                <a:solidFill>
                  <a:srgbClr val="222222"/>
                </a:solidFill>
                <a:highlight>
                  <a:srgbClr val="FFFFFF"/>
                </a:highlight>
              </a:rPr>
              <a:t> </a:t>
            </a:r>
            <a:r>
              <a:rPr lang="fr" sz="1200">
                <a:solidFill>
                  <a:srgbClr val="222222"/>
                </a:solidFill>
                <a:highlight>
                  <a:srgbClr val="FFFFFF"/>
                </a:highlight>
              </a:rPr>
              <a:t>gauche</a:t>
            </a:r>
            <a:r>
              <a:rPr lang="fr" sz="1200">
                <a:solidFill>
                  <a:srgbClr val="222222"/>
                </a:solidFill>
                <a:highlight>
                  <a:srgbClr val="FFFFFF"/>
                </a:highlight>
              </a:rPr>
              <a:t> en bas de votre </a:t>
            </a:r>
            <a:r>
              <a:rPr lang="fr" sz="1200">
                <a:solidFill>
                  <a:srgbClr val="222222"/>
                </a:solidFill>
                <a:highlight>
                  <a:srgbClr val="FFFFFF"/>
                </a:highlight>
              </a:rPr>
              <a:t>pare-brise</a:t>
            </a:r>
            <a:r>
              <a:rPr lang="fr" sz="1200">
                <a:solidFill>
                  <a:srgbClr val="222222"/>
                </a:solidFill>
                <a:highlight>
                  <a:srgbClr val="FFFFFF"/>
                </a:highlight>
              </a:rPr>
              <a:t> en vous approchant de la cabine avec votre véhicule. Un appareil placé sur la cabine de l’agent captera à l’avance les informations à distance vous concernant.</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L’officier en douanes va vérifier toutes les informations et peut-être vous posez quelques questions. Répondez avec assurance.</a:t>
            </a:r>
            <a:endParaRPr sz="120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5febc002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5febc002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200" u="sng">
                <a:solidFill>
                  <a:schemeClr val="dk1"/>
                </a:solidFill>
              </a:rPr>
              <a:t>Marchandise: </a:t>
            </a:r>
            <a:r>
              <a:rPr lang="fr" sz="1200">
                <a:solidFill>
                  <a:schemeClr val="dk1"/>
                </a:solidFill>
              </a:rPr>
              <a:t> ACI eManifest (Advance commercial information</a:t>
            </a:r>
            <a:r>
              <a:rPr lang="fr" sz="1200">
                <a:solidFill>
                  <a:srgbClr val="222222"/>
                </a:solidFill>
                <a:highlight>
                  <a:srgbClr val="FFFFFF"/>
                </a:highlight>
              </a:rPr>
              <a:t>) avec numéro </a:t>
            </a:r>
            <a:r>
              <a:rPr lang="fr" sz="1200">
                <a:solidFill>
                  <a:srgbClr val="222222"/>
                </a:solidFill>
                <a:highlight>
                  <a:srgbClr val="FFFFFF"/>
                </a:highlight>
              </a:rPr>
              <a:t>d'entrée</a:t>
            </a:r>
            <a:r>
              <a:rPr lang="fr" sz="1200">
                <a:solidFill>
                  <a:srgbClr val="222222"/>
                </a:solidFill>
                <a:highlight>
                  <a:srgbClr val="FFFFFF"/>
                </a:highlight>
              </a:rPr>
              <a:t> </a:t>
            </a:r>
            <a:r>
              <a:rPr lang="fr">
                <a:solidFill>
                  <a:schemeClr val="dk1"/>
                </a:solidFill>
              </a:rPr>
              <a:t>(Entry Number)</a:t>
            </a:r>
            <a:r>
              <a:rPr lang="fr" sz="1200">
                <a:solidFill>
                  <a:srgbClr val="222222"/>
                </a:solidFill>
                <a:highlight>
                  <a:srgbClr val="FFFFFF"/>
                </a:highlight>
              </a:rPr>
              <a:t>  inscrit sur ce dernier.</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b="1" lang="fr" sz="1200" u="sng">
                <a:solidFill>
                  <a:srgbClr val="222222"/>
                </a:solidFill>
                <a:highlight>
                  <a:srgbClr val="FFFFFF"/>
                </a:highlight>
              </a:rPr>
              <a:t>Votre personne: </a:t>
            </a:r>
            <a:r>
              <a:rPr lang="fr" sz="1200">
                <a:solidFill>
                  <a:srgbClr val="222222"/>
                </a:solidFill>
                <a:highlight>
                  <a:srgbClr val="FFFFFF"/>
                </a:highlight>
              </a:rPr>
              <a:t>Carte Fast/Express ou passeport.</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L’officier en douanes va vérifier toutes les informations et peut-être vous posez quelques questions. Répondez avec assurance.</a:t>
            </a:r>
            <a:endParaRPr sz="120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5febc002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5febc002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rgbClr val="222222"/>
              </a:buClr>
              <a:buSzPts val="1200"/>
              <a:buAutoNum type="arabicPeriod"/>
            </a:pPr>
            <a:r>
              <a:rPr lang="fr" sz="1200">
                <a:solidFill>
                  <a:srgbClr val="222222"/>
                </a:solidFill>
                <a:highlight>
                  <a:srgbClr val="FFFFFF"/>
                </a:highlight>
              </a:rPr>
              <a:t>L’agent vous remettra vos documents et </a:t>
            </a:r>
            <a:r>
              <a:rPr lang="fr" sz="1200" u="sng">
                <a:solidFill>
                  <a:srgbClr val="222222"/>
                </a:solidFill>
                <a:highlight>
                  <a:srgbClr val="FFFFFF"/>
                </a:highlight>
              </a:rPr>
              <a:t>confirmera que vous pourrez </a:t>
            </a:r>
            <a:r>
              <a:rPr b="1" lang="fr" sz="1200" u="sng">
                <a:solidFill>
                  <a:srgbClr val="222222"/>
                </a:solidFill>
                <a:highlight>
                  <a:srgbClr val="FFFFFF"/>
                </a:highlight>
              </a:rPr>
              <a:t>repartir</a:t>
            </a:r>
            <a:r>
              <a:rPr lang="fr" sz="1200">
                <a:solidFill>
                  <a:srgbClr val="222222"/>
                </a:solidFill>
                <a:highlight>
                  <a:srgbClr val="FFFFFF"/>
                </a:highlight>
              </a:rPr>
              <a:t>. Il est rare, mais s’il y a un problème, il vous demandera de vous stationner à l’endroit prescrit pour que vous puissiez aller voir le courtier en douanes ou un autre agent.</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304800" lvl="0" marL="457200" rtl="0" algn="just">
              <a:lnSpc>
                <a:spcPct val="115000"/>
              </a:lnSpc>
              <a:spcBef>
                <a:spcPts val="0"/>
              </a:spcBef>
              <a:spcAft>
                <a:spcPts val="0"/>
              </a:spcAft>
              <a:buClr>
                <a:srgbClr val="222222"/>
              </a:buClr>
              <a:buSzPts val="1200"/>
              <a:buAutoNum type="arabicPeriod"/>
            </a:pPr>
            <a:r>
              <a:rPr lang="fr" sz="1200">
                <a:solidFill>
                  <a:srgbClr val="222222"/>
                </a:solidFill>
                <a:highlight>
                  <a:srgbClr val="FFFFFF"/>
                </a:highlight>
              </a:rPr>
              <a:t>Il se peut aussi que l’officier vous demande d’aller passer au rayons X, communément appelé ‘’VACIS’’ (Vehicle And Cargo Inspection System) ou ‘’X RAY’’. Suivez les indications appropriées pour ce faire. Une fois sur place suivez les ordres des autres officiers en douanes. L’exercice consiste à faire un balayage complet de l’ensemble de votre véhicule aux rayons gamma pour en vérifier le contenu intérieur. Habituellement </a:t>
            </a:r>
            <a:r>
              <a:rPr lang="fr" sz="1200">
                <a:solidFill>
                  <a:srgbClr val="222222"/>
                </a:solidFill>
                <a:highlight>
                  <a:srgbClr val="FFFFFF"/>
                </a:highlight>
              </a:rPr>
              <a:t>cela</a:t>
            </a:r>
            <a:r>
              <a:rPr lang="fr" sz="1200">
                <a:solidFill>
                  <a:srgbClr val="222222"/>
                </a:solidFill>
                <a:highlight>
                  <a:srgbClr val="FFFFFF"/>
                </a:highlight>
              </a:rPr>
              <a:t> prend seulement quelques minutes. Une fois </a:t>
            </a:r>
            <a:r>
              <a:rPr lang="fr" sz="1200">
                <a:solidFill>
                  <a:srgbClr val="222222"/>
                </a:solidFill>
                <a:highlight>
                  <a:srgbClr val="FFFFFF"/>
                </a:highlight>
              </a:rPr>
              <a:t>terminé,</a:t>
            </a:r>
            <a:r>
              <a:rPr lang="fr" sz="1200">
                <a:solidFill>
                  <a:srgbClr val="222222"/>
                </a:solidFill>
                <a:highlight>
                  <a:srgbClr val="FFFFFF"/>
                </a:highlight>
              </a:rPr>
              <a:t> vous devez avoir la </a:t>
            </a:r>
            <a:r>
              <a:rPr b="1" lang="fr" sz="1200" u="sng">
                <a:solidFill>
                  <a:srgbClr val="222222"/>
                </a:solidFill>
                <a:highlight>
                  <a:srgbClr val="FFFFFF"/>
                </a:highlight>
              </a:rPr>
              <a:t>confirmation</a:t>
            </a:r>
            <a:r>
              <a:rPr lang="fr" sz="1200">
                <a:solidFill>
                  <a:srgbClr val="222222"/>
                </a:solidFill>
                <a:highlight>
                  <a:srgbClr val="FFFFFF"/>
                </a:highlight>
              </a:rPr>
              <a:t> </a:t>
            </a:r>
            <a:r>
              <a:rPr lang="fr" sz="1200">
                <a:solidFill>
                  <a:srgbClr val="222222"/>
                </a:solidFill>
                <a:highlight>
                  <a:srgbClr val="FFFFFF"/>
                </a:highlight>
              </a:rPr>
              <a:t>verbale</a:t>
            </a:r>
            <a:r>
              <a:rPr lang="fr" sz="1200">
                <a:solidFill>
                  <a:srgbClr val="222222"/>
                </a:solidFill>
                <a:highlight>
                  <a:srgbClr val="FFFFFF"/>
                </a:highlight>
              </a:rPr>
              <a:t> de la part des officiers que vous pouvez </a:t>
            </a:r>
            <a:r>
              <a:rPr lang="fr" sz="1200" u="sng">
                <a:solidFill>
                  <a:srgbClr val="222222"/>
                </a:solidFill>
                <a:highlight>
                  <a:srgbClr val="FFFFFF"/>
                </a:highlight>
              </a:rPr>
              <a:t>repartir.</a:t>
            </a:r>
            <a:r>
              <a:rPr lang="fr" sz="1200">
                <a:solidFill>
                  <a:srgbClr val="222222"/>
                </a:solidFill>
                <a:highlight>
                  <a:srgbClr val="FFFFFF"/>
                </a:highlight>
              </a:rPr>
              <a:t> Ensuite vous pourrez repartir.</a:t>
            </a:r>
            <a:endParaRPr sz="1200">
              <a:solidFill>
                <a:srgbClr val="222222"/>
              </a:solidFill>
              <a:highlight>
                <a:srgbClr val="FFFFFF"/>
              </a:highlight>
            </a:endParaRPr>
          </a:p>
          <a:p>
            <a:pPr indent="0" lvl="0" marL="0" rtl="0" algn="just">
              <a:lnSpc>
                <a:spcPct val="115000"/>
              </a:lnSpc>
              <a:spcBef>
                <a:spcPts val="0"/>
              </a:spcBef>
              <a:spcAft>
                <a:spcPts val="0"/>
              </a:spcAft>
              <a:buNone/>
            </a:pPr>
            <a:r>
              <a:t/>
            </a:r>
            <a:endParaRPr sz="1200">
              <a:solidFill>
                <a:srgbClr val="222222"/>
              </a:solidFill>
              <a:highlight>
                <a:srgbClr val="FFFFFF"/>
              </a:highlight>
            </a:endParaRPr>
          </a:p>
          <a:p>
            <a:pPr indent="0" lvl="0" marL="0" rtl="0" algn="ctr">
              <a:lnSpc>
                <a:spcPct val="115000"/>
              </a:lnSpc>
              <a:spcBef>
                <a:spcPts val="0"/>
              </a:spcBef>
              <a:spcAft>
                <a:spcPts val="0"/>
              </a:spcAft>
              <a:buNone/>
            </a:pPr>
            <a:r>
              <a:rPr lang="fr" sz="1200">
                <a:solidFill>
                  <a:srgbClr val="222222"/>
                </a:solidFill>
                <a:highlight>
                  <a:srgbClr val="FFFFFF"/>
                </a:highlight>
              </a:rPr>
              <a:t>Généralement, un passage régulier à la frontière vous prendra </a:t>
            </a:r>
            <a:r>
              <a:rPr lang="fr" sz="1200" u="sng">
                <a:solidFill>
                  <a:srgbClr val="222222"/>
                </a:solidFill>
                <a:highlight>
                  <a:srgbClr val="FFFFFF"/>
                </a:highlight>
              </a:rPr>
              <a:t>environ</a:t>
            </a:r>
            <a:r>
              <a:rPr lang="fr" sz="1200">
                <a:solidFill>
                  <a:srgbClr val="222222"/>
                </a:solidFill>
                <a:highlight>
                  <a:srgbClr val="FFFFFF"/>
                </a:highlight>
              </a:rPr>
              <a:t> 15 à 20 minutes. Parfois moins aussi.</a:t>
            </a:r>
            <a:endParaRPr sz="1200">
              <a:solidFill>
                <a:srgbClr val="222222"/>
              </a:solidFill>
              <a:highlight>
                <a:srgbClr val="FFFFFF"/>
              </a:highlight>
            </a:endParaRPr>
          </a:p>
          <a:p>
            <a:pPr indent="0" lvl="0" marL="0" rtl="0" algn="ctr">
              <a:lnSpc>
                <a:spcPct val="115000"/>
              </a:lnSpc>
              <a:spcBef>
                <a:spcPts val="0"/>
              </a:spcBef>
              <a:spcAft>
                <a:spcPts val="0"/>
              </a:spcAft>
              <a:buNone/>
            </a:pPr>
            <a:r>
              <a:rPr lang="fr" sz="1200">
                <a:solidFill>
                  <a:srgbClr val="222222"/>
                </a:solidFill>
                <a:highlight>
                  <a:srgbClr val="FFFFFF"/>
                </a:highlight>
              </a:rPr>
              <a:t>Par contre, il peut arriver que cela se prolonge un peu dû à de la congestion par exemple.</a:t>
            </a:r>
            <a:endParaRPr sz="120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grpSp>
        <p:nvGrpSpPr>
          <p:cNvPr id="16" name="Google Shape;16;p2"/>
          <p:cNvGrpSpPr/>
          <p:nvPr/>
        </p:nvGrpSpPr>
        <p:grpSpPr>
          <a:xfrm>
            <a:off x="3665700" y="4288500"/>
            <a:ext cx="2612400" cy="905600"/>
            <a:chOff x="3665700" y="4288500"/>
            <a:chExt cx="2612400" cy="905600"/>
          </a:xfrm>
        </p:grpSpPr>
        <p:sp>
          <p:nvSpPr>
            <p:cNvPr id="17" name="Google Shape;17;p2"/>
            <p:cNvSpPr txBox="1"/>
            <p:nvPr/>
          </p:nvSpPr>
          <p:spPr>
            <a:xfrm>
              <a:off x="3665700" y="4288500"/>
              <a:ext cx="2612400" cy="8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3600">
                  <a:solidFill>
                    <a:srgbClr val="FFFFFF"/>
                  </a:solidFill>
                  <a:latin typeface="Oswald"/>
                  <a:ea typeface="Oswald"/>
                  <a:cs typeface="Oswald"/>
                  <a:sym typeface="Oswald"/>
                </a:rPr>
                <a:t>ÇA ROULE !</a:t>
              </a:r>
              <a:endParaRPr b="1" i="1" sz="3600">
                <a:solidFill>
                  <a:srgbClr val="FFFFFF"/>
                </a:solidFill>
                <a:latin typeface="Oswald"/>
                <a:ea typeface="Oswald"/>
                <a:cs typeface="Oswald"/>
                <a:sym typeface="Oswald"/>
              </a:endParaRPr>
            </a:p>
          </p:txBody>
        </p:sp>
        <p:sp>
          <p:nvSpPr>
            <p:cNvPr id="18" name="Google Shape;18;p2"/>
            <p:cNvSpPr txBox="1"/>
            <p:nvPr/>
          </p:nvSpPr>
          <p:spPr>
            <a:xfrm>
              <a:off x="4166850" y="4800500"/>
              <a:ext cx="1610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a:solidFill>
                    <a:srgbClr val="FFFFFF"/>
                  </a:solidFill>
                  <a:latin typeface="Oswald"/>
                  <a:ea typeface="Oswald"/>
                  <a:cs typeface="Oswald"/>
                  <a:sym typeface="Oswald"/>
                </a:rPr>
                <a:t>DEPUIS 1976</a:t>
              </a:r>
              <a:endParaRPr i="1">
                <a:solidFill>
                  <a:srgbClr val="FFFFFF"/>
                </a:solidFill>
                <a:latin typeface="Oswald"/>
                <a:ea typeface="Oswald"/>
                <a:cs typeface="Oswald"/>
                <a:sym typeface="Oswald"/>
              </a:endParaRPr>
            </a:p>
          </p:txBody>
        </p:sp>
      </p:grpSp>
      <p:sp>
        <p:nvSpPr>
          <p:cNvPr id="19" name="Google Shape;19;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0" name="Google Shape;20;p2"/>
          <p:cNvPicPr preferRelativeResize="0"/>
          <p:nvPr/>
        </p:nvPicPr>
        <p:blipFill>
          <a:blip r:embed="rId4">
            <a:alphaModFix/>
          </a:blip>
          <a:stretch>
            <a:fillRect/>
          </a:stretch>
        </p:blipFill>
        <p:spPr>
          <a:xfrm>
            <a:off x="7391300" y="28687"/>
            <a:ext cx="1780850" cy="763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4" name="Google Shape;24;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5" name="Google Shape;25;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6" name="Google Shape;26;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3"/>
          <p:cNvPicPr preferRelativeResize="0"/>
          <p:nvPr/>
        </p:nvPicPr>
        <p:blipFill>
          <a:blip r:embed="rId3">
            <a:alphaModFix/>
          </a:blip>
          <a:stretch>
            <a:fillRect/>
          </a:stretch>
        </p:blipFill>
        <p:spPr>
          <a:xfrm>
            <a:off x="215571" y="4583675"/>
            <a:ext cx="896855" cy="393600"/>
          </a:xfrm>
          <a:prstGeom prst="rect">
            <a:avLst/>
          </a:prstGeom>
          <a:noFill/>
          <a:ln>
            <a:noFill/>
          </a:ln>
        </p:spPr>
      </p:pic>
      <p:sp>
        <p:nvSpPr>
          <p:cNvPr id="28" name="Google Shape;28;p3"/>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pic>
        <p:nvPicPr>
          <p:cNvPr id="29" name="Google Shape;29;p3"/>
          <p:cNvPicPr preferRelativeResize="0"/>
          <p:nvPr/>
        </p:nvPicPr>
        <p:blipFill>
          <a:blip r:embed="rId4">
            <a:alphaModFix/>
          </a:blip>
          <a:stretch>
            <a:fillRect/>
          </a:stretch>
        </p:blipFill>
        <p:spPr>
          <a:xfrm>
            <a:off x="7648723" y="4433464"/>
            <a:ext cx="1412128" cy="605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4" name="Google Shape;34;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5" name="Google Shape;35;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6" name="Google Shape;36;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4"/>
          <p:cNvPicPr preferRelativeResize="0"/>
          <p:nvPr/>
        </p:nvPicPr>
        <p:blipFill>
          <a:blip r:embed="rId3">
            <a:alphaModFix/>
          </a:blip>
          <a:stretch>
            <a:fillRect/>
          </a:stretch>
        </p:blipFill>
        <p:spPr>
          <a:xfrm>
            <a:off x="215571" y="4583675"/>
            <a:ext cx="896855" cy="393600"/>
          </a:xfrm>
          <a:prstGeom prst="rect">
            <a:avLst/>
          </a:prstGeom>
          <a:noFill/>
          <a:ln>
            <a:noFill/>
          </a:ln>
        </p:spPr>
      </p:pic>
      <p:sp>
        <p:nvSpPr>
          <p:cNvPr id="38" name="Google Shape;38;p4"/>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pic>
        <p:nvPicPr>
          <p:cNvPr id="39" name="Google Shape;39;p4"/>
          <p:cNvPicPr preferRelativeResize="0"/>
          <p:nvPr/>
        </p:nvPicPr>
        <p:blipFill>
          <a:blip r:embed="rId4">
            <a:alphaModFix/>
          </a:blip>
          <a:stretch>
            <a:fillRect/>
          </a:stretch>
        </p:blipFill>
        <p:spPr>
          <a:xfrm>
            <a:off x="7648723" y="4433464"/>
            <a:ext cx="1412128" cy="605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 name="Google Shape;4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3" name="Google Shape;43;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4" name="Google Shape;44;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5" name="Google Shape;45;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 name="Google Shape;46;p5"/>
          <p:cNvPicPr preferRelativeResize="0"/>
          <p:nvPr/>
        </p:nvPicPr>
        <p:blipFill>
          <a:blip r:embed="rId3">
            <a:alphaModFix/>
          </a:blip>
          <a:stretch>
            <a:fillRect/>
          </a:stretch>
        </p:blipFill>
        <p:spPr>
          <a:xfrm>
            <a:off x="215571" y="4583675"/>
            <a:ext cx="896855" cy="393600"/>
          </a:xfrm>
          <a:prstGeom prst="rect">
            <a:avLst/>
          </a:prstGeom>
          <a:noFill/>
          <a:ln>
            <a:noFill/>
          </a:ln>
        </p:spPr>
      </p:pic>
      <p:sp>
        <p:nvSpPr>
          <p:cNvPr id="47" name="Google Shape;47;p5"/>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pic>
        <p:nvPicPr>
          <p:cNvPr id="48" name="Google Shape;48;p5"/>
          <p:cNvPicPr preferRelativeResize="0"/>
          <p:nvPr/>
        </p:nvPicPr>
        <p:blipFill>
          <a:blip r:embed="rId4">
            <a:alphaModFix/>
          </a:blip>
          <a:stretch>
            <a:fillRect/>
          </a:stretch>
        </p:blipFill>
        <p:spPr>
          <a:xfrm>
            <a:off x="7648723" y="4433464"/>
            <a:ext cx="1412128" cy="605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1" name="Google Shape;5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2" name="Google Shape;52;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3" name="Google Shape;53;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4" name="Google Shape;54;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5" name="Google Shape;55;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6" name="Google Shape;56;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6"/>
          <p:cNvPicPr preferRelativeResize="0"/>
          <p:nvPr/>
        </p:nvPicPr>
        <p:blipFill>
          <a:blip r:embed="rId3">
            <a:alphaModFix/>
          </a:blip>
          <a:stretch>
            <a:fillRect/>
          </a:stretch>
        </p:blipFill>
        <p:spPr>
          <a:xfrm>
            <a:off x="215571" y="4583675"/>
            <a:ext cx="896855" cy="393600"/>
          </a:xfrm>
          <a:prstGeom prst="rect">
            <a:avLst/>
          </a:prstGeom>
          <a:noFill/>
          <a:ln>
            <a:noFill/>
          </a:ln>
        </p:spPr>
      </p:pic>
      <p:sp>
        <p:nvSpPr>
          <p:cNvPr id="58" name="Google Shape;58;p6"/>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pic>
        <p:nvPicPr>
          <p:cNvPr id="59" name="Google Shape;59;p6"/>
          <p:cNvPicPr preferRelativeResize="0"/>
          <p:nvPr/>
        </p:nvPicPr>
        <p:blipFill>
          <a:blip r:embed="rId4">
            <a:alphaModFix/>
          </a:blip>
          <a:stretch>
            <a:fillRect/>
          </a:stretch>
        </p:blipFill>
        <p:spPr>
          <a:xfrm>
            <a:off x="7648723" y="4433464"/>
            <a:ext cx="1412128" cy="605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7"/>
          <p:cNvPicPr preferRelativeResize="0"/>
          <p:nvPr/>
        </p:nvPicPr>
        <p:blipFill>
          <a:blip r:embed="rId3">
            <a:alphaModFix/>
          </a:blip>
          <a:stretch>
            <a:fillRect/>
          </a:stretch>
        </p:blipFill>
        <p:spPr>
          <a:xfrm>
            <a:off x="215571" y="4583675"/>
            <a:ext cx="896855" cy="393600"/>
          </a:xfrm>
          <a:prstGeom prst="rect">
            <a:avLst/>
          </a:prstGeom>
          <a:noFill/>
          <a:ln>
            <a:noFill/>
          </a:ln>
        </p:spPr>
      </p:pic>
      <p:sp>
        <p:nvSpPr>
          <p:cNvPr id="70" name="Google Shape;70;p7"/>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pic>
        <p:nvPicPr>
          <p:cNvPr id="71" name="Google Shape;71;p7"/>
          <p:cNvPicPr preferRelativeResize="0"/>
          <p:nvPr/>
        </p:nvPicPr>
        <p:blipFill>
          <a:blip r:embed="rId4">
            <a:alphaModFix/>
          </a:blip>
          <a:stretch>
            <a:fillRect/>
          </a:stretch>
        </p:blipFill>
        <p:spPr>
          <a:xfrm>
            <a:off x="7648723" y="4433464"/>
            <a:ext cx="1412128" cy="605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74" name="Google Shape;74;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75" name="Google Shape;75;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76" name="Google Shape;76;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8"/>
          <p:cNvPicPr preferRelativeResize="0"/>
          <p:nvPr/>
        </p:nvPicPr>
        <p:blipFill>
          <a:blip r:embed="rId3">
            <a:alphaModFix/>
          </a:blip>
          <a:stretch>
            <a:fillRect/>
          </a:stretch>
        </p:blipFill>
        <p:spPr>
          <a:xfrm>
            <a:off x="215571" y="4583675"/>
            <a:ext cx="896855" cy="393600"/>
          </a:xfrm>
          <a:prstGeom prst="rect">
            <a:avLst/>
          </a:prstGeom>
          <a:noFill/>
          <a:ln>
            <a:noFill/>
          </a:ln>
        </p:spPr>
      </p:pic>
      <p:sp>
        <p:nvSpPr>
          <p:cNvPr id="78" name="Google Shape;78;p8"/>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pic>
        <p:nvPicPr>
          <p:cNvPr id="79" name="Google Shape;79;p8"/>
          <p:cNvPicPr preferRelativeResize="0"/>
          <p:nvPr/>
        </p:nvPicPr>
        <p:blipFill>
          <a:blip r:embed="rId4">
            <a:alphaModFix/>
          </a:blip>
          <a:stretch>
            <a:fillRect/>
          </a:stretch>
        </p:blipFill>
        <p:spPr>
          <a:xfrm>
            <a:off x="7648723" y="4433464"/>
            <a:ext cx="1412128" cy="605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80" name="Shape 80"/>
        <p:cNvGrpSpPr/>
        <p:nvPr/>
      </p:nvGrpSpPr>
      <p:grpSpPr>
        <a:xfrm>
          <a:off x="0" y="0"/>
          <a:ext cx="0" cy="0"/>
          <a:chOff x="0" y="0"/>
          <a:chExt cx="0" cy="0"/>
        </a:xfrm>
      </p:grpSpPr>
      <p:sp>
        <p:nvSpPr>
          <p:cNvPr id="81" name="Google Shape;81;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transports.gouv.qc.ca/fr/entreprises-partenaires/ent-camionnage/transport-international/Pages/soutien-programmes-securite.aspx" TargetMode="External"/><Relationship Id="rId4" Type="http://schemas.openxmlformats.org/officeDocument/2006/relationships/hyperlink" Target="https://www.transports.gouv.qc.ca/fr/entreprises-partenaires/ent-camionnage/transport-international/Pages/soutien-programmes-securite.aspx" TargetMode="External"/><Relationship Id="rId5" Type="http://schemas.openxmlformats.org/officeDocument/2006/relationships/hyperlink" Target="https://www.canada.ca/fr/immigration-refugies-citoyennete/services/passeports-canadiens.html" TargetMode="External"/><Relationship Id="rId6" Type="http://schemas.openxmlformats.org/officeDocument/2006/relationships/image" Target="../media/image5.png"/><Relationship Id="rId7"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0"/>
          <p:cNvSpPr txBox="1"/>
          <p:nvPr>
            <p:ph type="title"/>
          </p:nvPr>
        </p:nvSpPr>
        <p:spPr>
          <a:xfrm>
            <a:off x="4724400" y="1239725"/>
            <a:ext cx="4278300" cy="1927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latin typeface="Arial"/>
                <a:ea typeface="Arial"/>
                <a:cs typeface="Arial"/>
                <a:sym typeface="Arial"/>
              </a:rPr>
              <a:t>Compétence 6</a:t>
            </a:r>
            <a:endParaRPr>
              <a:solidFill>
                <a:schemeClr val="dk1"/>
              </a:solidFill>
              <a:latin typeface="Arial"/>
              <a:ea typeface="Arial"/>
              <a:cs typeface="Arial"/>
              <a:sym typeface="Arial"/>
            </a:endParaRPr>
          </a:p>
          <a:p>
            <a:pPr indent="0" lvl="0" marL="0" rtl="0" algn="l">
              <a:spcBef>
                <a:spcPts val="300"/>
              </a:spcBef>
              <a:spcAft>
                <a:spcPts val="0"/>
              </a:spcAft>
              <a:buClr>
                <a:schemeClr val="dk1"/>
              </a:buClr>
              <a:buSzPts val="1100"/>
              <a:buFont typeface="Arial"/>
              <a:buNone/>
            </a:pPr>
            <a:r>
              <a:rPr lang="fr" sz="2400">
                <a:solidFill>
                  <a:schemeClr val="dk1"/>
                </a:solidFill>
                <a:latin typeface="Arial"/>
                <a:ea typeface="Arial"/>
                <a:cs typeface="Arial"/>
                <a:sym typeface="Arial"/>
              </a:rPr>
              <a:t>Leçon 17</a:t>
            </a:r>
            <a:endParaRPr sz="24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fr" sz="2400">
                <a:solidFill>
                  <a:schemeClr val="dk1"/>
                </a:solidFill>
                <a:latin typeface="Arial"/>
                <a:ea typeface="Arial"/>
                <a:cs typeface="Arial"/>
                <a:sym typeface="Arial"/>
              </a:rPr>
              <a:t>Passage à un poste frontalier</a:t>
            </a:r>
            <a:endParaRPr sz="2400">
              <a:latin typeface="Arial"/>
              <a:ea typeface="Arial"/>
              <a:cs typeface="Arial"/>
              <a:sym typeface="Arial"/>
            </a:endParaRPr>
          </a:p>
        </p:txBody>
      </p:sp>
      <p:pic>
        <p:nvPicPr>
          <p:cNvPr id="87" name="Google Shape;87;p10"/>
          <p:cNvPicPr preferRelativeResize="0"/>
          <p:nvPr/>
        </p:nvPicPr>
        <p:blipFill rotWithShape="1">
          <a:blip r:embed="rId3">
            <a:alphaModFix/>
          </a:blip>
          <a:srcRect b="0" l="20645" r="20651" t="0"/>
          <a:stretch/>
        </p:blipFill>
        <p:spPr>
          <a:xfrm>
            <a:off x="82450" y="1239725"/>
            <a:ext cx="1555950" cy="1555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0" y="1059200"/>
            <a:ext cx="9144000" cy="26520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3000">
                <a:solidFill>
                  <a:srgbClr val="222222"/>
                </a:solidFill>
                <a:highlight>
                  <a:srgbClr val="FFFFFF"/>
                </a:highlight>
              </a:rPr>
              <a:t>Une petite parenthèse concernant un système de passage non régulier à un poste frontalier. Un passage avec le programme ‘’Fast/Express’’.</a:t>
            </a:r>
            <a:endParaRPr b="1" sz="3000">
              <a:solidFill>
                <a:srgbClr val="222222"/>
              </a:solidFill>
              <a:highlight>
                <a:srgbClr val="FFFFFF"/>
              </a:highlight>
            </a:endParaRPr>
          </a:p>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0"/>
          <p:cNvPicPr preferRelativeResize="0"/>
          <p:nvPr/>
        </p:nvPicPr>
        <p:blipFill>
          <a:blip r:embed="rId3">
            <a:alphaModFix/>
          </a:blip>
          <a:stretch>
            <a:fillRect/>
          </a:stretch>
        </p:blipFill>
        <p:spPr>
          <a:xfrm>
            <a:off x="2484575" y="152400"/>
            <a:ext cx="4174854" cy="4838700"/>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nvSpPr>
        <p:spPr>
          <a:xfrm>
            <a:off x="827850" y="90775"/>
            <a:ext cx="74883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fr" sz="3000">
                <a:solidFill>
                  <a:schemeClr val="dk1"/>
                </a:solidFill>
              </a:rPr>
              <a:t>LES DOCUMENTS REQUIS</a:t>
            </a:r>
            <a:endParaRPr b="1" sz="3000">
              <a:solidFill>
                <a:schemeClr val="dk1"/>
              </a:solidFill>
            </a:endParaRPr>
          </a:p>
        </p:txBody>
      </p:sp>
      <p:sp>
        <p:nvSpPr>
          <p:cNvPr id="150" name="Google Shape;150;p21"/>
          <p:cNvSpPr txBox="1"/>
          <p:nvPr/>
        </p:nvSpPr>
        <p:spPr>
          <a:xfrm>
            <a:off x="2206650" y="492916"/>
            <a:ext cx="4730700" cy="5241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fr" sz="1800">
                <a:solidFill>
                  <a:schemeClr val="dk1"/>
                </a:solidFill>
              </a:rPr>
              <a:t>ACE manifest (pour aller aux États-Unis)</a:t>
            </a:r>
            <a:endParaRPr sz="1800"/>
          </a:p>
        </p:txBody>
      </p:sp>
      <p:pic>
        <p:nvPicPr>
          <p:cNvPr id="151" name="Google Shape;151;p21"/>
          <p:cNvPicPr preferRelativeResize="0"/>
          <p:nvPr/>
        </p:nvPicPr>
        <p:blipFill rotWithShape="1">
          <a:blip r:embed="rId3">
            <a:alphaModFix/>
          </a:blip>
          <a:srcRect b="0" l="4643" r="4488" t="0"/>
          <a:stretch/>
        </p:blipFill>
        <p:spPr>
          <a:xfrm>
            <a:off x="3967425" y="2316537"/>
            <a:ext cx="2969925" cy="2451388"/>
          </a:xfrm>
          <a:prstGeom prst="rect">
            <a:avLst/>
          </a:prstGeom>
          <a:noFill/>
          <a:ln>
            <a:noFill/>
          </a:ln>
        </p:spPr>
      </p:pic>
      <p:pic>
        <p:nvPicPr>
          <p:cNvPr id="152" name="Google Shape;152;p21"/>
          <p:cNvPicPr preferRelativeResize="0"/>
          <p:nvPr/>
        </p:nvPicPr>
        <p:blipFill>
          <a:blip r:embed="rId4">
            <a:alphaModFix/>
          </a:blip>
          <a:stretch>
            <a:fillRect/>
          </a:stretch>
        </p:blipFill>
        <p:spPr>
          <a:xfrm>
            <a:off x="1182025" y="1370825"/>
            <a:ext cx="2626225" cy="3397100"/>
          </a:xfrm>
          <a:prstGeom prst="rect">
            <a:avLst/>
          </a:prstGeom>
          <a:noFill/>
          <a:ln>
            <a:noFill/>
          </a:ln>
        </p:spPr>
      </p:pic>
      <p:sp>
        <p:nvSpPr>
          <p:cNvPr id="153" name="Google Shape;153;p21"/>
          <p:cNvSpPr txBox="1"/>
          <p:nvPr/>
        </p:nvSpPr>
        <p:spPr>
          <a:xfrm>
            <a:off x="3779180" y="1239592"/>
            <a:ext cx="4903500" cy="12189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1200"/>
              </a:spcBef>
              <a:spcAft>
                <a:spcPts val="0"/>
              </a:spcAft>
              <a:buClr>
                <a:schemeClr val="dk1"/>
              </a:buClr>
              <a:buSzPts val="1200"/>
              <a:buChar char="●"/>
            </a:pPr>
            <a:r>
              <a:rPr lang="fr" sz="1200">
                <a:solidFill>
                  <a:schemeClr val="dk1"/>
                </a:solidFill>
              </a:rPr>
              <a:t>Le connaissement;</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fr" sz="1200">
                <a:solidFill>
                  <a:schemeClr val="dk1"/>
                </a:solidFill>
              </a:rPr>
              <a:t>Un code-barre </a:t>
            </a:r>
            <a:r>
              <a:rPr b="1" lang="fr" sz="1200">
                <a:solidFill>
                  <a:schemeClr val="dk1"/>
                </a:solidFill>
              </a:rPr>
              <a:t>PAPS </a:t>
            </a:r>
            <a:r>
              <a:rPr lang="fr" sz="1200">
                <a:solidFill>
                  <a:schemeClr val="dk1"/>
                </a:solidFill>
              </a:rPr>
              <a:t>collé sur un des documents d’expédition;</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fr" sz="1200">
                <a:solidFill>
                  <a:schemeClr val="dk1"/>
                </a:solidFill>
              </a:rPr>
              <a:t>La </a:t>
            </a:r>
            <a:r>
              <a:rPr b="1" lang="fr" sz="1200">
                <a:solidFill>
                  <a:schemeClr val="dk1"/>
                </a:solidFill>
              </a:rPr>
              <a:t>facture de douane</a:t>
            </a:r>
            <a:r>
              <a:rPr lang="fr" sz="1200">
                <a:solidFill>
                  <a:schemeClr val="dk1"/>
                </a:solidFill>
              </a:rPr>
              <a:t>;</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fr" sz="1200">
                <a:solidFill>
                  <a:schemeClr val="dk1"/>
                </a:solidFill>
              </a:rPr>
              <a:t>Le formulaire</a:t>
            </a:r>
            <a:r>
              <a:rPr b="1" lang="fr" sz="1200">
                <a:solidFill>
                  <a:schemeClr val="dk1"/>
                </a:solidFill>
              </a:rPr>
              <a:t> ACE eManifest </a:t>
            </a:r>
            <a:r>
              <a:rPr lang="fr" sz="1200">
                <a:solidFill>
                  <a:schemeClr val="dk1"/>
                </a:solidFill>
              </a:rPr>
              <a:t>rempli avec les informations de votre expédition.</a:t>
            </a:r>
            <a:endParaRPr/>
          </a:p>
        </p:txBody>
      </p:sp>
      <p:sp>
        <p:nvSpPr>
          <p:cNvPr id="154" name="Google Shape;154;p21"/>
          <p:cNvSpPr txBox="1"/>
          <p:nvPr/>
        </p:nvSpPr>
        <p:spPr>
          <a:xfrm>
            <a:off x="6867925" y="2235250"/>
            <a:ext cx="1896900" cy="7716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fr" sz="1800">
                <a:solidFill>
                  <a:schemeClr val="dk1"/>
                </a:solidFill>
              </a:rPr>
              <a:t>Format</a:t>
            </a:r>
            <a:endParaRPr b="1" sz="1800">
              <a:solidFill>
                <a:schemeClr val="dk1"/>
              </a:solidFill>
            </a:endParaRPr>
          </a:p>
          <a:p>
            <a:pPr indent="0" lvl="0" marL="0" marR="0" rtl="0" algn="just">
              <a:spcBef>
                <a:spcPts val="0"/>
              </a:spcBef>
              <a:spcAft>
                <a:spcPts val="0"/>
              </a:spcAft>
              <a:buNone/>
            </a:pPr>
            <a:r>
              <a:rPr b="1" lang="fr" sz="1800">
                <a:solidFill>
                  <a:schemeClr val="dk1"/>
                </a:solidFill>
              </a:rPr>
              <a:t>Électronique</a:t>
            </a:r>
            <a:endParaRPr b="1" sz="1800">
              <a:solidFill>
                <a:schemeClr val="dk1"/>
              </a:solidFill>
            </a:endParaRPr>
          </a:p>
        </p:txBody>
      </p:sp>
      <p:sp>
        <p:nvSpPr>
          <p:cNvPr id="155" name="Google Shape;155;p21"/>
          <p:cNvSpPr txBox="1"/>
          <p:nvPr/>
        </p:nvSpPr>
        <p:spPr>
          <a:xfrm>
            <a:off x="1182025" y="1017025"/>
            <a:ext cx="2626200" cy="4437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fr" sz="1800">
                <a:solidFill>
                  <a:schemeClr val="dk1"/>
                </a:solidFill>
              </a:rPr>
              <a:t>Format remplissable</a:t>
            </a:r>
            <a:endParaRPr b="1"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nvSpPr>
        <p:spPr>
          <a:xfrm>
            <a:off x="827850" y="90775"/>
            <a:ext cx="74883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fr" sz="3000">
                <a:solidFill>
                  <a:schemeClr val="dk1"/>
                </a:solidFill>
              </a:rPr>
              <a:t>LES DOCUMENTS REQUIS</a:t>
            </a:r>
            <a:endParaRPr b="1" sz="3000">
              <a:solidFill>
                <a:schemeClr val="dk1"/>
              </a:solidFill>
            </a:endParaRPr>
          </a:p>
        </p:txBody>
      </p:sp>
      <p:sp>
        <p:nvSpPr>
          <p:cNvPr id="161" name="Google Shape;161;p22"/>
          <p:cNvSpPr txBox="1"/>
          <p:nvPr/>
        </p:nvSpPr>
        <p:spPr>
          <a:xfrm>
            <a:off x="2206650" y="492916"/>
            <a:ext cx="4730700" cy="5241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fr" sz="1800">
                <a:solidFill>
                  <a:schemeClr val="dk1"/>
                </a:solidFill>
              </a:rPr>
              <a:t>ACI eManifest (pour entrer au Canada)</a:t>
            </a:r>
            <a:endParaRPr sz="1800"/>
          </a:p>
        </p:txBody>
      </p:sp>
      <p:sp>
        <p:nvSpPr>
          <p:cNvPr id="162" name="Google Shape;162;p22"/>
          <p:cNvSpPr txBox="1"/>
          <p:nvPr/>
        </p:nvSpPr>
        <p:spPr>
          <a:xfrm>
            <a:off x="3779180" y="1239592"/>
            <a:ext cx="4903500" cy="14316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1200"/>
              </a:spcBef>
              <a:spcAft>
                <a:spcPts val="0"/>
              </a:spcAft>
              <a:buClr>
                <a:schemeClr val="dk1"/>
              </a:buClr>
              <a:buSzPts val="1200"/>
              <a:buChar char="●"/>
            </a:pPr>
            <a:r>
              <a:rPr lang="fr" sz="1200">
                <a:solidFill>
                  <a:schemeClr val="dk1"/>
                </a:solidFill>
              </a:rPr>
              <a:t>Le connaissement;</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fr" sz="1200">
                <a:solidFill>
                  <a:schemeClr val="dk1"/>
                </a:solidFill>
              </a:rPr>
              <a:t>Un code-barre </a:t>
            </a:r>
            <a:r>
              <a:rPr b="1" lang="fr" sz="1200" u="sng">
                <a:solidFill>
                  <a:schemeClr val="dk1"/>
                </a:solidFill>
              </a:rPr>
              <a:t>PARS</a:t>
            </a:r>
            <a:r>
              <a:rPr b="1" lang="fr" sz="1200">
                <a:solidFill>
                  <a:schemeClr val="dk1"/>
                </a:solidFill>
              </a:rPr>
              <a:t> </a:t>
            </a:r>
            <a:r>
              <a:rPr lang="fr" sz="1200">
                <a:solidFill>
                  <a:schemeClr val="dk1"/>
                </a:solidFill>
              </a:rPr>
              <a:t>collé sur un des documents d’expédition;</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fr" sz="1200">
                <a:solidFill>
                  <a:schemeClr val="dk1"/>
                </a:solidFill>
              </a:rPr>
              <a:t>La </a:t>
            </a:r>
            <a:r>
              <a:rPr b="1" lang="fr" sz="1200">
                <a:solidFill>
                  <a:schemeClr val="dk1"/>
                </a:solidFill>
              </a:rPr>
              <a:t>facture de douane</a:t>
            </a:r>
            <a:r>
              <a:rPr lang="fr" sz="1200">
                <a:solidFill>
                  <a:schemeClr val="dk1"/>
                </a:solidFill>
              </a:rPr>
              <a:t>;</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fr" sz="1200">
                <a:solidFill>
                  <a:schemeClr val="dk1"/>
                </a:solidFill>
              </a:rPr>
              <a:t>Le formulaire</a:t>
            </a:r>
            <a:r>
              <a:rPr b="1" lang="fr" sz="1200">
                <a:solidFill>
                  <a:schemeClr val="dk1"/>
                </a:solidFill>
              </a:rPr>
              <a:t> ACI eManifest </a:t>
            </a:r>
            <a:r>
              <a:rPr lang="fr" sz="1200">
                <a:solidFill>
                  <a:schemeClr val="dk1"/>
                </a:solidFill>
              </a:rPr>
              <a:t>rempli avec les informations de votre expédition.</a:t>
            </a:r>
            <a:endParaRPr sz="1200">
              <a:solidFill>
                <a:schemeClr val="dk1"/>
              </a:solidFill>
            </a:endParaRPr>
          </a:p>
          <a:p>
            <a:pPr indent="-304800" lvl="0" marL="457200" rtl="0" algn="just">
              <a:lnSpc>
                <a:spcPct val="115000"/>
              </a:lnSpc>
              <a:spcBef>
                <a:spcPts val="0"/>
              </a:spcBef>
              <a:spcAft>
                <a:spcPts val="1200"/>
              </a:spcAft>
              <a:buClr>
                <a:schemeClr val="dk1"/>
              </a:buClr>
              <a:buSzPts val="1200"/>
              <a:buChar char="●"/>
            </a:pPr>
            <a:r>
              <a:rPr lang="fr" sz="1200">
                <a:solidFill>
                  <a:schemeClr val="dk1"/>
                </a:solidFill>
              </a:rPr>
              <a:t>Utilisez ArriveCAN pour entrer au Canada</a:t>
            </a:r>
            <a:endParaRPr sz="1200">
              <a:solidFill>
                <a:schemeClr val="dk1"/>
              </a:solidFill>
            </a:endParaRPr>
          </a:p>
        </p:txBody>
      </p:sp>
      <p:sp>
        <p:nvSpPr>
          <p:cNvPr id="163" name="Google Shape;163;p22"/>
          <p:cNvSpPr txBox="1"/>
          <p:nvPr/>
        </p:nvSpPr>
        <p:spPr>
          <a:xfrm>
            <a:off x="6615575" y="3367825"/>
            <a:ext cx="1896900" cy="7716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fr" sz="1800">
                <a:solidFill>
                  <a:schemeClr val="dk1"/>
                </a:solidFill>
              </a:rPr>
              <a:t>Format</a:t>
            </a:r>
            <a:endParaRPr b="1" sz="1800">
              <a:solidFill>
                <a:schemeClr val="dk1"/>
              </a:solidFill>
            </a:endParaRPr>
          </a:p>
          <a:p>
            <a:pPr indent="0" lvl="0" marL="0" marR="0" rtl="0" algn="just">
              <a:spcBef>
                <a:spcPts val="0"/>
              </a:spcBef>
              <a:spcAft>
                <a:spcPts val="0"/>
              </a:spcAft>
              <a:buNone/>
            </a:pPr>
            <a:r>
              <a:rPr b="1" lang="fr" sz="1800">
                <a:solidFill>
                  <a:schemeClr val="dk1"/>
                </a:solidFill>
              </a:rPr>
              <a:t>Électronique</a:t>
            </a:r>
            <a:endParaRPr b="1" sz="1800">
              <a:solidFill>
                <a:schemeClr val="dk1"/>
              </a:solidFill>
            </a:endParaRPr>
          </a:p>
        </p:txBody>
      </p:sp>
      <p:sp>
        <p:nvSpPr>
          <p:cNvPr id="164" name="Google Shape;164;p22"/>
          <p:cNvSpPr txBox="1"/>
          <p:nvPr/>
        </p:nvSpPr>
        <p:spPr>
          <a:xfrm>
            <a:off x="1182025" y="1017025"/>
            <a:ext cx="2626200" cy="4437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fr" sz="1800">
                <a:solidFill>
                  <a:schemeClr val="dk1"/>
                </a:solidFill>
              </a:rPr>
              <a:t>Format remplissable</a:t>
            </a:r>
            <a:endParaRPr b="1" sz="1800">
              <a:solidFill>
                <a:schemeClr val="dk1"/>
              </a:solidFill>
            </a:endParaRPr>
          </a:p>
        </p:txBody>
      </p:sp>
      <p:pic>
        <p:nvPicPr>
          <p:cNvPr id="165" name="Google Shape;165;p22"/>
          <p:cNvPicPr preferRelativeResize="0"/>
          <p:nvPr/>
        </p:nvPicPr>
        <p:blipFill rotWithShape="1">
          <a:blip r:embed="rId3">
            <a:alphaModFix/>
          </a:blip>
          <a:srcRect b="9237" l="0" r="0" t="18"/>
          <a:stretch/>
        </p:blipFill>
        <p:spPr>
          <a:xfrm>
            <a:off x="987025" y="1404475"/>
            <a:ext cx="2870826" cy="3377975"/>
          </a:xfrm>
          <a:prstGeom prst="rect">
            <a:avLst/>
          </a:prstGeom>
          <a:noFill/>
          <a:ln>
            <a:noFill/>
          </a:ln>
        </p:spPr>
      </p:pic>
      <p:pic>
        <p:nvPicPr>
          <p:cNvPr id="166" name="Google Shape;166;p22"/>
          <p:cNvPicPr preferRelativeResize="0"/>
          <p:nvPr/>
        </p:nvPicPr>
        <p:blipFill rotWithShape="1">
          <a:blip r:embed="rId4">
            <a:alphaModFix/>
          </a:blip>
          <a:srcRect b="0" l="5124" r="4809" t="0"/>
          <a:stretch/>
        </p:blipFill>
        <p:spPr>
          <a:xfrm>
            <a:off x="3989375" y="2604100"/>
            <a:ext cx="2626199" cy="2186923"/>
          </a:xfrm>
          <a:prstGeom prst="rect">
            <a:avLst/>
          </a:prstGeom>
          <a:noFill/>
          <a:ln>
            <a:noFill/>
          </a:ln>
        </p:spPr>
      </p:pic>
      <p:pic>
        <p:nvPicPr>
          <p:cNvPr id="167" name="Google Shape;167;p22"/>
          <p:cNvPicPr preferRelativeResize="0"/>
          <p:nvPr/>
        </p:nvPicPr>
        <p:blipFill>
          <a:blip r:embed="rId5">
            <a:alphaModFix/>
          </a:blip>
          <a:stretch>
            <a:fillRect/>
          </a:stretch>
        </p:blipFill>
        <p:spPr>
          <a:xfrm>
            <a:off x="7344975" y="2269275"/>
            <a:ext cx="864925" cy="857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nvSpPr>
        <p:spPr>
          <a:xfrm>
            <a:off x="827850" y="184175"/>
            <a:ext cx="74883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fr" sz="3000">
                <a:solidFill>
                  <a:schemeClr val="dk1"/>
                </a:solidFill>
              </a:rPr>
              <a:t>LES DOCUMENTS REQUIS</a:t>
            </a:r>
            <a:endParaRPr b="1" sz="3000">
              <a:solidFill>
                <a:schemeClr val="dk1"/>
              </a:solidFill>
            </a:endParaRPr>
          </a:p>
        </p:txBody>
      </p:sp>
      <p:sp>
        <p:nvSpPr>
          <p:cNvPr id="173" name="Google Shape;173;p23"/>
          <p:cNvSpPr txBox="1"/>
          <p:nvPr/>
        </p:nvSpPr>
        <p:spPr>
          <a:xfrm>
            <a:off x="839938" y="955775"/>
            <a:ext cx="2810700" cy="6888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fr" sz="1800">
                <a:solidFill>
                  <a:schemeClr val="hlink"/>
                </a:solidFill>
                <a:uFill>
                  <a:noFill/>
                </a:uFill>
                <a:hlinkClick r:id="rId3"/>
              </a:rPr>
              <a:t>Carte Fast/Express </a:t>
            </a:r>
            <a:endParaRPr b="1" sz="1800">
              <a:solidFill>
                <a:schemeClr val="dk1"/>
              </a:solidFill>
            </a:endParaRPr>
          </a:p>
          <a:p>
            <a:pPr indent="0" lvl="0" marL="0" marR="0" rtl="0" algn="ctr">
              <a:spcBef>
                <a:spcPts val="0"/>
              </a:spcBef>
              <a:spcAft>
                <a:spcPts val="0"/>
              </a:spcAft>
              <a:buNone/>
            </a:pPr>
            <a:r>
              <a:rPr b="1" lang="fr" sz="1800">
                <a:solidFill>
                  <a:schemeClr val="hlink"/>
                </a:solidFill>
                <a:uFill>
                  <a:noFill/>
                </a:uFill>
                <a:hlinkClick r:id="rId4"/>
              </a:rPr>
              <a:t>(Free And Secure Trade)</a:t>
            </a:r>
            <a:endParaRPr b="1" sz="1800">
              <a:solidFill>
                <a:schemeClr val="dk1"/>
              </a:solidFill>
            </a:endParaRPr>
          </a:p>
        </p:txBody>
      </p:sp>
      <p:sp>
        <p:nvSpPr>
          <p:cNvPr id="174" name="Google Shape;174;p23"/>
          <p:cNvSpPr txBox="1"/>
          <p:nvPr/>
        </p:nvSpPr>
        <p:spPr>
          <a:xfrm>
            <a:off x="5973188" y="1169075"/>
            <a:ext cx="1416000" cy="4755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fr" sz="1800">
                <a:solidFill>
                  <a:schemeClr val="hlink"/>
                </a:solidFill>
                <a:uFill>
                  <a:noFill/>
                </a:uFill>
                <a:hlinkClick r:id="rId5"/>
              </a:rPr>
              <a:t>Passeport</a:t>
            </a:r>
            <a:endParaRPr sz="1800"/>
          </a:p>
        </p:txBody>
      </p:sp>
      <p:pic>
        <p:nvPicPr>
          <p:cNvPr id="175" name="Google Shape;175;p23"/>
          <p:cNvPicPr preferRelativeResize="0"/>
          <p:nvPr/>
        </p:nvPicPr>
        <p:blipFill>
          <a:blip r:embed="rId6">
            <a:alphaModFix/>
          </a:blip>
          <a:stretch>
            <a:fillRect/>
          </a:stretch>
        </p:blipFill>
        <p:spPr>
          <a:xfrm>
            <a:off x="285125" y="1720775"/>
            <a:ext cx="3920325" cy="2482875"/>
          </a:xfrm>
          <a:prstGeom prst="rect">
            <a:avLst/>
          </a:prstGeom>
          <a:noFill/>
          <a:ln>
            <a:noFill/>
          </a:ln>
        </p:spPr>
      </p:pic>
      <p:pic>
        <p:nvPicPr>
          <p:cNvPr id="176" name="Google Shape;176;p23"/>
          <p:cNvPicPr preferRelativeResize="0"/>
          <p:nvPr/>
        </p:nvPicPr>
        <p:blipFill>
          <a:blip r:embed="rId7">
            <a:alphaModFix/>
          </a:blip>
          <a:stretch>
            <a:fillRect/>
          </a:stretch>
        </p:blipFill>
        <p:spPr>
          <a:xfrm>
            <a:off x="4476396" y="1720775"/>
            <a:ext cx="4409586" cy="2482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nvSpPr>
        <p:spPr>
          <a:xfrm>
            <a:off x="0" y="2843550"/>
            <a:ext cx="9144000" cy="9669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fr" sz="2400">
                <a:solidFill>
                  <a:schemeClr val="dk1"/>
                </a:solidFill>
              </a:rPr>
              <a:t>Connaître la situation d’un dédouanement à l’intérieur du pays.</a:t>
            </a:r>
            <a:endParaRPr sz="2400"/>
          </a:p>
        </p:txBody>
      </p:sp>
      <p:sp>
        <p:nvSpPr>
          <p:cNvPr id="182" name="Google Shape;182;p24"/>
          <p:cNvSpPr txBox="1"/>
          <p:nvPr/>
        </p:nvSpPr>
        <p:spPr>
          <a:xfrm>
            <a:off x="725200" y="308875"/>
            <a:ext cx="7533900" cy="194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700"/>
              <a:t>Dernière chose!</a:t>
            </a:r>
            <a:endParaRPr b="1" sz="2700"/>
          </a:p>
          <a:p>
            <a:pPr indent="0" lvl="0" marL="0" rtl="0" algn="ctr">
              <a:spcBef>
                <a:spcPts val="0"/>
              </a:spcBef>
              <a:spcAft>
                <a:spcPts val="0"/>
              </a:spcAft>
              <a:buNone/>
            </a:pPr>
            <a:r>
              <a:t/>
            </a:r>
            <a:endParaRPr b="1" sz="2400"/>
          </a:p>
          <a:p>
            <a:pPr indent="0" lvl="0" marL="0" rtl="0" algn="l">
              <a:spcBef>
                <a:spcPts val="0"/>
              </a:spcBef>
              <a:spcAft>
                <a:spcPts val="0"/>
              </a:spcAft>
              <a:buNone/>
            </a:pPr>
            <a:r>
              <a:rPr b="1" lang="fr" sz="2400"/>
              <a:t>En effectuant du transport local, croyez-vous qu’il n’est pas possible de devoir échanger avec un officier de douanes?</a:t>
            </a:r>
            <a:endParaRPr b="1" sz="24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Bon passage!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txBox="1"/>
          <p:nvPr>
            <p:ph type="title"/>
          </p:nvPr>
        </p:nvSpPr>
        <p:spPr>
          <a:xfrm>
            <a:off x="311700" y="829225"/>
            <a:ext cx="8520600" cy="572700"/>
          </a:xfrm>
          <a:prstGeom prst="rect">
            <a:avLst/>
          </a:prstGeom>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fr" sz="3000"/>
              <a:t>LES ACTEURS IMPLIQUÉS</a:t>
            </a:r>
            <a:endParaRPr b="1" sz="3000"/>
          </a:p>
        </p:txBody>
      </p:sp>
      <p:sp>
        <p:nvSpPr>
          <p:cNvPr id="93" name="Google Shape;93;p11"/>
          <p:cNvSpPr txBox="1"/>
          <p:nvPr>
            <p:ph idx="1" type="body"/>
          </p:nvPr>
        </p:nvSpPr>
        <p:spPr>
          <a:xfrm>
            <a:off x="311700" y="1152475"/>
            <a:ext cx="8520600" cy="3013200"/>
          </a:xfrm>
          <a:prstGeom prst="rect">
            <a:avLst/>
          </a:prstGeom>
        </p:spPr>
        <p:txBody>
          <a:bodyPr anchorCtr="0" anchor="ctr" bIns="91425" lIns="91425" spcFirstLastPara="1" rIns="91425" wrap="square" tIns="91425">
            <a:noAutofit/>
          </a:bodyPr>
          <a:lstStyle/>
          <a:p>
            <a:pPr indent="0" lvl="0" marL="0" rtl="0" algn="ctr">
              <a:spcBef>
                <a:spcPts val="1200"/>
              </a:spcBef>
              <a:spcAft>
                <a:spcPts val="1200"/>
              </a:spcAft>
              <a:buClr>
                <a:schemeClr val="dk1"/>
              </a:buClr>
              <a:buSzPts val="1100"/>
              <a:buFont typeface="Arial"/>
              <a:buNone/>
            </a:pPr>
            <a:r>
              <a:rPr b="1" lang="fr" sz="2400">
                <a:solidFill>
                  <a:schemeClr val="dk1"/>
                </a:solidFill>
              </a:rPr>
              <a:t>COURTIER EN DOUANE </a:t>
            </a:r>
            <a:r>
              <a:rPr b="1" lang="fr">
                <a:solidFill>
                  <a:schemeClr val="dk1"/>
                </a:solidFill>
              </a:rPr>
              <a:t>« CUSTOM BROKER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ph type="title"/>
          </p:nvPr>
        </p:nvSpPr>
        <p:spPr>
          <a:xfrm>
            <a:off x="774900" y="1102850"/>
            <a:ext cx="7594200" cy="1927200"/>
          </a:xfrm>
          <a:prstGeom prst="rect">
            <a:avLst/>
          </a:prstGeom>
        </p:spPr>
        <p:txBody>
          <a:bodyPr anchorCtr="0" anchor="ctr" bIns="91425" lIns="91425" spcFirstLastPara="1" rIns="91425" wrap="square" tIns="91425">
            <a:noAutofit/>
          </a:bodyPr>
          <a:lstStyle/>
          <a:p>
            <a:pPr indent="0" lvl="0" marL="0" rtl="0" algn="just">
              <a:lnSpc>
                <a:spcPct val="115000"/>
              </a:lnSpc>
              <a:spcBef>
                <a:spcPts val="1200"/>
              </a:spcBef>
              <a:spcAft>
                <a:spcPts val="1200"/>
              </a:spcAft>
              <a:buClr>
                <a:schemeClr val="dk1"/>
              </a:buClr>
              <a:buSzPts val="1100"/>
              <a:buFont typeface="Arial"/>
              <a:buNone/>
            </a:pPr>
            <a:r>
              <a:rPr b="1" lang="fr" sz="2400"/>
              <a:t>L’officier de douanes</a:t>
            </a:r>
            <a:r>
              <a:rPr b="1" i="1" lang="fr" sz="2400"/>
              <a:t> </a:t>
            </a:r>
            <a:r>
              <a:rPr b="1" lang="fr" sz="1800"/>
              <a:t>« CUSTOM BORDER PROTECTION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3"/>
          <p:cNvSpPr txBox="1"/>
          <p:nvPr>
            <p:ph type="title"/>
          </p:nvPr>
        </p:nvSpPr>
        <p:spPr>
          <a:xfrm>
            <a:off x="1097700" y="1055800"/>
            <a:ext cx="7079100" cy="1927200"/>
          </a:xfrm>
          <a:prstGeom prst="rect">
            <a:avLst/>
          </a:prstGeom>
        </p:spPr>
        <p:txBody>
          <a:bodyPr anchorCtr="0" anchor="ctr" bIns="91425" lIns="91425" spcFirstLastPara="1" rIns="91425" wrap="square" tIns="91425">
            <a:noAutofit/>
          </a:bodyPr>
          <a:lstStyle/>
          <a:p>
            <a:pPr indent="0" lvl="0" marL="0" rtl="0" algn="just">
              <a:lnSpc>
                <a:spcPct val="115000"/>
              </a:lnSpc>
              <a:spcBef>
                <a:spcPts val="1200"/>
              </a:spcBef>
              <a:spcAft>
                <a:spcPts val="1200"/>
              </a:spcAft>
              <a:buClr>
                <a:schemeClr val="dk1"/>
              </a:buClr>
              <a:buSzPts val="1100"/>
              <a:buFont typeface="Arial"/>
              <a:buNone/>
            </a:pPr>
            <a:r>
              <a:rPr b="1" lang="fr" sz="2400"/>
              <a:t>L’officier en immigration</a:t>
            </a:r>
            <a:r>
              <a:rPr b="1" i="1" lang="fr" sz="2400"/>
              <a:t> </a:t>
            </a:r>
            <a:r>
              <a:rPr b="1" lang="fr" sz="1800"/>
              <a:t>« Immigration officer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type="title"/>
          </p:nvPr>
        </p:nvSpPr>
        <p:spPr>
          <a:xfrm>
            <a:off x="924125" y="1274650"/>
            <a:ext cx="7494000" cy="1927200"/>
          </a:xfrm>
          <a:prstGeom prst="rect">
            <a:avLst/>
          </a:prstGeom>
        </p:spPr>
        <p:txBody>
          <a:bodyPr anchorCtr="0" anchor="ctr"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b="1" lang="fr" sz="2400"/>
              <a:t>L’</a:t>
            </a:r>
            <a:r>
              <a:rPr b="1" lang="fr" sz="2400"/>
              <a:t>officier spécialiste des médicaments et aliments</a:t>
            </a:r>
            <a:r>
              <a:rPr b="1" i="1" lang="fr" sz="2400"/>
              <a:t> </a:t>
            </a:r>
            <a:endParaRPr b="1" i="1" sz="2400"/>
          </a:p>
          <a:p>
            <a:pPr indent="0" lvl="0" marL="0" rtl="0" algn="ctr">
              <a:lnSpc>
                <a:spcPct val="115000"/>
              </a:lnSpc>
              <a:spcBef>
                <a:spcPts val="1200"/>
              </a:spcBef>
              <a:spcAft>
                <a:spcPts val="0"/>
              </a:spcAft>
              <a:buClr>
                <a:schemeClr val="dk1"/>
              </a:buClr>
              <a:buSzPts val="1100"/>
              <a:buFont typeface="Arial"/>
              <a:buNone/>
            </a:pPr>
            <a:r>
              <a:rPr b="1" lang="fr" sz="1800"/>
              <a:t>« F.D.A. Food and Drug Administration »</a:t>
            </a:r>
            <a:endParaRPr b="1" sz="1800"/>
          </a:p>
          <a:p>
            <a:pPr indent="0" lvl="0" marL="0" rtl="0" algn="ctr">
              <a:spcBef>
                <a:spcPts val="12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title"/>
          </p:nvPr>
        </p:nvSpPr>
        <p:spPr>
          <a:xfrm>
            <a:off x="0" y="896675"/>
            <a:ext cx="9144000" cy="19272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fr" sz="3000"/>
              <a:t>EXEMPLE D’UNE PROCÉDURE DE PASSAGE RÉGULIÈRE AU POSTE FRONTALIER</a:t>
            </a:r>
            <a:endParaRPr sz="3000">
              <a:highlight>
                <a:srgbClr val="00FFFF"/>
              </a:highlight>
            </a:endParaRPr>
          </a:p>
          <a:p>
            <a:pPr indent="0" lvl="0" marL="0" rtl="0" algn="ctr">
              <a:spcBef>
                <a:spcPts val="0"/>
              </a:spcBef>
              <a:spcAft>
                <a:spcPts val="0"/>
              </a:spcAft>
              <a:buNone/>
            </a:pPr>
            <a:r>
              <a:t/>
            </a:r>
            <a:endParaRPr/>
          </a:p>
        </p:txBody>
      </p:sp>
      <p:sp>
        <p:nvSpPr>
          <p:cNvPr id="114" name="Google Shape;114;p15"/>
          <p:cNvSpPr txBox="1"/>
          <p:nvPr/>
        </p:nvSpPr>
        <p:spPr>
          <a:xfrm>
            <a:off x="1662925" y="2247675"/>
            <a:ext cx="5817900" cy="10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t>4</a:t>
            </a:r>
            <a:r>
              <a:rPr b="1" lang="fr" sz="3000"/>
              <a:t> premiers éléments</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nvSpPr>
        <p:spPr>
          <a:xfrm>
            <a:off x="1325300" y="93175"/>
            <a:ext cx="4789500" cy="1265700"/>
          </a:xfrm>
          <a:prstGeom prst="rect">
            <a:avLst/>
          </a:prstGeom>
          <a:noFill/>
          <a:ln>
            <a:noFill/>
          </a:ln>
        </p:spPr>
        <p:txBody>
          <a:bodyPr anchorCtr="0" anchor="ctr" bIns="91425" lIns="91425" spcFirstLastPara="1" rIns="91425" wrap="square" tIns="91425">
            <a:noAutofit/>
          </a:bodyPr>
          <a:lstStyle/>
          <a:p>
            <a:pPr indent="0" lvl="0" marL="1371600" rtl="0" algn="ctr">
              <a:lnSpc>
                <a:spcPct val="115000"/>
              </a:lnSpc>
              <a:spcBef>
                <a:spcPts val="0"/>
              </a:spcBef>
              <a:spcAft>
                <a:spcPts val="0"/>
              </a:spcAft>
              <a:buNone/>
            </a:pPr>
            <a:r>
              <a:rPr b="1" lang="fr" sz="3000">
                <a:solidFill>
                  <a:schemeClr val="dk1"/>
                </a:solidFill>
              </a:rPr>
              <a:t>Les documents</a:t>
            </a:r>
            <a:endParaRPr sz="3000"/>
          </a:p>
        </p:txBody>
      </p:sp>
      <p:pic>
        <p:nvPicPr>
          <p:cNvPr id="120" name="Google Shape;120;p16"/>
          <p:cNvPicPr preferRelativeResize="0"/>
          <p:nvPr/>
        </p:nvPicPr>
        <p:blipFill>
          <a:blip r:embed="rId3">
            <a:alphaModFix/>
          </a:blip>
          <a:stretch>
            <a:fillRect/>
          </a:stretch>
        </p:blipFill>
        <p:spPr>
          <a:xfrm>
            <a:off x="158125" y="1265700"/>
            <a:ext cx="3639275" cy="2451275"/>
          </a:xfrm>
          <a:prstGeom prst="rect">
            <a:avLst/>
          </a:prstGeom>
          <a:noFill/>
          <a:ln>
            <a:noFill/>
          </a:ln>
        </p:spPr>
      </p:pic>
      <p:pic>
        <p:nvPicPr>
          <p:cNvPr id="121" name="Google Shape;121;p16"/>
          <p:cNvPicPr preferRelativeResize="0"/>
          <p:nvPr/>
        </p:nvPicPr>
        <p:blipFill>
          <a:blip r:embed="rId4">
            <a:alphaModFix/>
          </a:blip>
          <a:stretch>
            <a:fillRect/>
          </a:stretch>
        </p:blipFill>
        <p:spPr>
          <a:xfrm>
            <a:off x="5390449" y="1265700"/>
            <a:ext cx="3639275" cy="2451275"/>
          </a:xfrm>
          <a:prstGeom prst="rect">
            <a:avLst/>
          </a:prstGeom>
          <a:noFill/>
          <a:ln>
            <a:noFill/>
          </a:ln>
        </p:spPr>
      </p:pic>
      <p:cxnSp>
        <p:nvCxnSpPr>
          <p:cNvPr id="122" name="Google Shape;122;p16"/>
          <p:cNvCxnSpPr/>
          <p:nvPr/>
        </p:nvCxnSpPr>
        <p:spPr>
          <a:xfrm>
            <a:off x="3978763" y="2571745"/>
            <a:ext cx="1230300" cy="0"/>
          </a:xfrm>
          <a:prstGeom prst="straightConnector1">
            <a:avLst/>
          </a:prstGeom>
          <a:noFill/>
          <a:ln cap="flat" cmpd="sng" w="76200">
            <a:solidFill>
              <a:schemeClr val="dk2"/>
            </a:solidFill>
            <a:prstDash val="solid"/>
            <a:round/>
            <a:headEnd len="med" w="med"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cxnSp>
        <p:nvCxnSpPr>
          <p:cNvPr id="127" name="Google Shape;127;p17"/>
          <p:cNvCxnSpPr/>
          <p:nvPr/>
        </p:nvCxnSpPr>
        <p:spPr>
          <a:xfrm>
            <a:off x="3831688" y="2210095"/>
            <a:ext cx="1230300" cy="0"/>
          </a:xfrm>
          <a:prstGeom prst="straightConnector1">
            <a:avLst/>
          </a:prstGeom>
          <a:noFill/>
          <a:ln cap="flat" cmpd="sng" w="76200">
            <a:solidFill>
              <a:schemeClr val="dk2"/>
            </a:solidFill>
            <a:prstDash val="solid"/>
            <a:round/>
            <a:headEnd len="med" w="med" type="none"/>
            <a:tailEnd len="med" w="med" type="stealth"/>
          </a:ln>
        </p:spPr>
      </p:cxnSp>
      <p:pic>
        <p:nvPicPr>
          <p:cNvPr id="128" name="Google Shape;128;p17"/>
          <p:cNvPicPr preferRelativeResize="0"/>
          <p:nvPr/>
        </p:nvPicPr>
        <p:blipFill>
          <a:blip r:embed="rId3">
            <a:alphaModFix/>
          </a:blip>
          <a:stretch>
            <a:fillRect/>
          </a:stretch>
        </p:blipFill>
        <p:spPr>
          <a:xfrm>
            <a:off x="97874" y="1105050"/>
            <a:ext cx="3639275" cy="2451275"/>
          </a:xfrm>
          <a:prstGeom prst="rect">
            <a:avLst/>
          </a:prstGeom>
          <a:noFill/>
          <a:ln>
            <a:noFill/>
          </a:ln>
        </p:spPr>
      </p:pic>
      <p:pic>
        <p:nvPicPr>
          <p:cNvPr id="129" name="Google Shape;129;p17"/>
          <p:cNvPicPr preferRelativeResize="0"/>
          <p:nvPr/>
        </p:nvPicPr>
        <p:blipFill>
          <a:blip r:embed="rId4">
            <a:alphaModFix/>
          </a:blip>
          <a:stretch>
            <a:fillRect/>
          </a:stretch>
        </p:blipFill>
        <p:spPr>
          <a:xfrm>
            <a:off x="5156550" y="1105050"/>
            <a:ext cx="3732750" cy="2451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0" y="1364350"/>
            <a:ext cx="9144000" cy="19272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None/>
            </a:pPr>
            <a:r>
              <a:rPr b="1" lang="fr" sz="3000"/>
              <a:t>EXEMPLE D’UNE PROCÉDURE DE PASSAGE RÉGULIÈRE AU POSTE FRONTALIER </a:t>
            </a:r>
            <a:endParaRPr b="1" sz="3000"/>
          </a:p>
          <a:p>
            <a:pPr indent="0" lvl="0" marL="0" marR="0" rtl="0" algn="ctr">
              <a:spcBef>
                <a:spcPts val="0"/>
              </a:spcBef>
              <a:spcAft>
                <a:spcPts val="0"/>
              </a:spcAft>
              <a:buNone/>
            </a:pPr>
            <a:r>
              <a:rPr b="1" lang="fr" sz="3000"/>
              <a:t>(suite)</a:t>
            </a:r>
            <a:endParaRPr sz="3000">
              <a:highlight>
                <a:srgbClr val="00FFFF"/>
              </a:highlight>
            </a:endParaRPr>
          </a:p>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