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embeddedFontLst>
    <p:embeddedFont>
      <p:font typeface="Indie Flower"/>
      <p:regular r:id="rId43"/>
    </p:embeddedFont>
    <p:embeddedFont>
      <p:font typeface="Exo 2"/>
      <p:regular r:id="rId44"/>
      <p:bold r:id="rId45"/>
      <p:italic r:id="rId46"/>
      <p:boldItalic r:id="rId47"/>
    </p:embeddedFont>
    <p:embeddedFont>
      <p:font typeface="Oswald"/>
      <p:regular r:id="rId48"/>
      <p:bold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11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113" orient="horz"/>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42" Type="http://schemas.openxmlformats.org/officeDocument/2006/relationships/slide" Target="slides/slide37.xml"/><Relationship Id="rId47" Type="http://schemas.openxmlformats.org/officeDocument/2006/relationships/font" Target="fonts/Exo2-boldItalic.fntdata"/><Relationship Id="rId34" Type="http://schemas.openxmlformats.org/officeDocument/2006/relationships/slide" Target="slides/slide29.xml"/><Relationship Id="rId21" Type="http://schemas.openxmlformats.org/officeDocument/2006/relationships/slide" Target="slides/slide16.xml"/><Relationship Id="rId50" Type="http://schemas.openxmlformats.org/officeDocument/2006/relationships/customXml" Target="../customXml/item1.xml"/><Relationship Id="rId7" Type="http://schemas.openxmlformats.org/officeDocument/2006/relationships/slide" Target="slides/slide2.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slide" Target="slides/slide35.xml"/><Relationship Id="rId45" Type="http://schemas.openxmlformats.org/officeDocument/2006/relationships/font" Target="fonts/Exo2-bold.fntdata"/><Relationship Id="rId32" Type="http://schemas.openxmlformats.org/officeDocument/2006/relationships/slide" Target="slides/slide27.xml"/><Relationship Id="rId37" Type="http://schemas.openxmlformats.org/officeDocument/2006/relationships/slide" Target="slides/slide32.xml"/><Relationship Id="rId24" Type="http://schemas.openxmlformats.org/officeDocument/2006/relationships/slide" Target="slides/slide19.xml"/><Relationship Id="rId11" Type="http://schemas.openxmlformats.org/officeDocument/2006/relationships/slide" Target="slides/slide6.xml"/><Relationship Id="rId49" Type="http://schemas.openxmlformats.org/officeDocument/2006/relationships/font" Target="fonts/Oswald-bold.fntdata"/><Relationship Id="rId5" Type="http://schemas.openxmlformats.org/officeDocument/2006/relationships/notesMaster" Target="notesMasters/notesMaster1.xml"/><Relationship Id="rId36" Type="http://schemas.openxmlformats.org/officeDocument/2006/relationships/slide" Target="slides/slide31.xml"/><Relationship Id="rId23" Type="http://schemas.openxmlformats.org/officeDocument/2006/relationships/slide" Target="slides/slide18.xml"/><Relationship Id="rId28" Type="http://schemas.openxmlformats.org/officeDocument/2006/relationships/slide" Target="slides/slide23.xml"/><Relationship Id="rId15" Type="http://schemas.openxmlformats.org/officeDocument/2006/relationships/slide" Target="slides/slide10.xml"/><Relationship Id="rId44" Type="http://schemas.openxmlformats.org/officeDocument/2006/relationships/font" Target="fonts/Exo2-regular.fntdata"/><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52" Type="http://schemas.openxmlformats.org/officeDocument/2006/relationships/customXml" Target="../customXml/item3.xml"/><Relationship Id="rId43" Type="http://schemas.openxmlformats.org/officeDocument/2006/relationships/font" Target="fonts/IndieFlower-regular.fntdata"/><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swald-regular.fntdata"/><Relationship Id="rId30" Type="http://schemas.openxmlformats.org/officeDocument/2006/relationships/slide" Target="slides/slide25.xml"/><Relationship Id="rId35" Type="http://schemas.openxmlformats.org/officeDocument/2006/relationships/slide" Target="slides/slide30.xml"/><Relationship Id="rId22" Type="http://schemas.openxmlformats.org/officeDocument/2006/relationships/slide" Target="slides/slide17.xml"/><Relationship Id="rId27" Type="http://schemas.openxmlformats.org/officeDocument/2006/relationships/slide" Target="slides/slide22.xml"/><Relationship Id="rId14" Type="http://schemas.openxmlformats.org/officeDocument/2006/relationships/slide" Target="slides/slide9.xml"/><Relationship Id="rId8" Type="http://schemas.openxmlformats.org/officeDocument/2006/relationships/slide" Target="slides/slide3.xml"/><Relationship Id="rId51" Type="http://schemas.openxmlformats.org/officeDocument/2006/relationships/customXml" Target="../customXml/item2.xml"/><Relationship Id="rId3" Type="http://schemas.openxmlformats.org/officeDocument/2006/relationships/presProps" Target="presProps.xml"/><Relationship Id="rId46" Type="http://schemas.openxmlformats.org/officeDocument/2006/relationships/font" Target="fonts/Exo2-italic.fntdata"/><Relationship Id="rId33" Type="http://schemas.openxmlformats.org/officeDocument/2006/relationships/slide" Target="slides/slide28.xml"/><Relationship Id="rId38" Type="http://schemas.openxmlformats.org/officeDocument/2006/relationships/slide" Target="slides/slide33.xml"/><Relationship Id="rId25" Type="http://schemas.openxmlformats.org/officeDocument/2006/relationships/slide" Target="slides/slide20.xml"/><Relationship Id="rId12" Type="http://schemas.openxmlformats.org/officeDocument/2006/relationships/slide" Target="slides/slide7.xml"/><Relationship Id="rId17" Type="http://schemas.openxmlformats.org/officeDocument/2006/relationships/slide" Target="slides/slide12.xml"/><Relationship Id="rId41" Type="http://schemas.openxmlformats.org/officeDocument/2006/relationships/slide" Target="slides/slide36.xml"/><Relationship Id="rId20" Type="http://schemas.openxmlformats.org/officeDocument/2006/relationships/slide" Target="slides/slide15.xml"/><Relationship Id="rId1" Type="http://schemas.openxmlformats.org/officeDocument/2006/relationships/theme" Target="theme/theme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paidthat.io/mag/comptabilite/facture-ou-pro-forma/"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47c94205e3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7c94205e3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81d3ce45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81d3ce45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87b83739ee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87b83739ee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L’information sur le choix du port d’entrée </a:t>
            </a:r>
            <a:r>
              <a:rPr b="1" lang="fr"/>
              <a:t>PEUT </a:t>
            </a:r>
            <a:r>
              <a:rPr lang="fr"/>
              <a:t>se retrouver sur la facture de douane (pro forma invoice), mais se retrouve toujours sur le système de communication ou de gestion de flotte du chauffeur, dans le but qu’il planifie son voyage au port d’entrée auquel il est attendu.</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La facture « pro forma »est un devis provisoire qui prend la forme d’une facture. Cette expression, qui vient du latin « pour la forme »</a:t>
            </a:r>
            <a:endParaRPr/>
          </a:p>
          <a:p>
            <a:pPr indent="0" lvl="0" marL="0" rtl="0" algn="l">
              <a:spcBef>
                <a:spcPts val="0"/>
              </a:spcBef>
              <a:spcAft>
                <a:spcPts val="0"/>
              </a:spcAft>
              <a:buNone/>
            </a:pPr>
            <a:r>
              <a:rPr lang="fr"/>
              <a:t>La pro forma est un document commercial utilisé dans la majorité des cas pour les activités de vente et de prestations.</a:t>
            </a:r>
            <a:endParaRPr/>
          </a:p>
          <a:p>
            <a:pPr indent="0" lvl="0" marL="0" rtl="0" algn="l">
              <a:spcBef>
                <a:spcPts val="0"/>
              </a:spcBef>
              <a:spcAft>
                <a:spcPts val="0"/>
              </a:spcAft>
              <a:buNone/>
            </a:pPr>
            <a:r>
              <a:rPr lang="fr" u="sng">
                <a:solidFill>
                  <a:schemeClr val="hlink"/>
                </a:solidFill>
                <a:hlinkClick r:id="rId2"/>
              </a:rPr>
              <a:t>https://ipaidthat.io/mag/comptabilite/facture-ou-pro-forma/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4c769babb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4c769babb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4c67ec46f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4c67ec46f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87b83739e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87b83739e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87b83739e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87b83739e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87b83739e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87b83739e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87b83739ee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87b83739ee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a:solidFill>
                  <a:schemeClr val="dk1"/>
                </a:solidFill>
              </a:rPr>
              <a:t>Déterminez les autoroutes que vous utiliserez pour relier la ville de l’expéditeur (point de départ), la douane américaine (port d’entrée) à la ville du consignataire (point de livraison).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7737a91649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7737a91649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1400">
                <a:solidFill>
                  <a:schemeClr val="dk1"/>
                </a:solidFill>
              </a:rPr>
              <a:t>* Cette première ébauche n’est qu’un brouillon de votre itinéraire.</a:t>
            </a:r>
            <a:endParaRPr sz="1400">
              <a:solidFill>
                <a:schemeClr val="dk1"/>
              </a:solidFill>
            </a:endParaRPr>
          </a:p>
          <a:p>
            <a:pPr indent="0" lvl="0" marL="0" rtl="0" algn="l">
              <a:spcBef>
                <a:spcPts val="0"/>
              </a:spcBef>
              <a:spcAft>
                <a:spcPts val="0"/>
              </a:spcAft>
              <a:buClr>
                <a:schemeClr val="dk1"/>
              </a:buClr>
              <a:buSzPts val="1100"/>
              <a:buFont typeface="Arial"/>
              <a:buNone/>
            </a:pPr>
            <a:r>
              <a:rPr lang="fr" sz="1400">
                <a:solidFill>
                  <a:schemeClr val="dk1"/>
                </a:solidFill>
              </a:rPr>
              <a:t>* Elle vous permettra de vous donner des points de repères pour vous situer sur des cartes plus précises.</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4c67ec46fb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4c67ec46f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1400">
                <a:solidFill>
                  <a:schemeClr val="dk1"/>
                </a:solidFill>
              </a:rPr>
              <a:t>Situez le lieu précis de votre expéditeur sur une carte beaucoup plus détaillée</a:t>
            </a:r>
            <a:endParaRPr sz="1400">
              <a:solidFill>
                <a:schemeClr val="dk1"/>
              </a:solidFill>
            </a:endParaRPr>
          </a:p>
          <a:p>
            <a:pPr indent="0" lvl="0" marL="0" rtl="0" algn="l">
              <a:spcBef>
                <a:spcPts val="0"/>
              </a:spcBef>
              <a:spcAft>
                <a:spcPts val="0"/>
              </a:spcAft>
              <a:buClr>
                <a:schemeClr val="dk1"/>
              </a:buClr>
              <a:buSzPts val="1100"/>
              <a:buFont typeface="Arial"/>
              <a:buNone/>
            </a:pPr>
            <a:r>
              <a:rPr lang="fr" sz="1400">
                <a:solidFill>
                  <a:schemeClr val="dk1"/>
                </a:solidFill>
              </a:rPr>
              <a:t>* Vous devrez identifier la rue de votre expéditeur.</a:t>
            </a:r>
            <a:endParaRPr sz="1400">
              <a:solidFill>
                <a:schemeClr val="dk1"/>
              </a:solidFill>
            </a:endParaRPr>
          </a:p>
          <a:p>
            <a:pPr indent="0" lvl="0" marL="0" rtl="0" algn="l">
              <a:spcBef>
                <a:spcPts val="0"/>
              </a:spcBef>
              <a:spcAft>
                <a:spcPts val="0"/>
              </a:spcAft>
              <a:buClr>
                <a:schemeClr val="dk1"/>
              </a:buClr>
              <a:buSzPts val="1100"/>
              <a:buFont typeface="Arial"/>
              <a:buNone/>
            </a:pPr>
            <a:r>
              <a:rPr lang="fr" sz="1400">
                <a:solidFill>
                  <a:schemeClr val="dk1"/>
                </a:solidFill>
              </a:rPr>
              <a:t>* Tracez un itinéraire pour relier les rues de votre expéditeur à l’autoroute ou à la route principale de votre première ébauche.</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42c10106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42c10106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87b83739ee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87b83739e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1400">
                <a:solidFill>
                  <a:schemeClr val="dk1"/>
                </a:solidFill>
              </a:rPr>
              <a:t>* Vérifier si vos autoroutes ou routes principales de votre première ébauche passe bien par le port d’entrée.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87b83739ee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87b83739ee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1400">
                <a:solidFill>
                  <a:schemeClr val="dk1"/>
                </a:solidFill>
              </a:rPr>
              <a:t>Situez le lieu précis de votre consignataire sur une carte beaucoup plus détaillée</a:t>
            </a:r>
            <a:endParaRPr sz="1400">
              <a:solidFill>
                <a:schemeClr val="dk1"/>
              </a:solidFill>
            </a:endParaRPr>
          </a:p>
          <a:p>
            <a:pPr indent="0" lvl="0" marL="0" rtl="0" algn="l">
              <a:spcBef>
                <a:spcPts val="0"/>
              </a:spcBef>
              <a:spcAft>
                <a:spcPts val="0"/>
              </a:spcAft>
              <a:buClr>
                <a:schemeClr val="dk1"/>
              </a:buClr>
              <a:buSzPts val="1100"/>
              <a:buFont typeface="Arial"/>
              <a:buNone/>
            </a:pPr>
            <a:r>
              <a:rPr lang="fr" sz="1400">
                <a:solidFill>
                  <a:schemeClr val="dk1"/>
                </a:solidFill>
              </a:rPr>
              <a:t>* N’hésitez pas à utiliser les agrandis des villes importantes pour avoir plus de détails.</a:t>
            </a:r>
            <a:endParaRPr sz="1400">
              <a:solidFill>
                <a:schemeClr val="dk1"/>
              </a:solidFill>
            </a:endParaRPr>
          </a:p>
          <a:p>
            <a:pPr indent="0" lvl="0" marL="0" rtl="0" algn="l">
              <a:spcBef>
                <a:spcPts val="0"/>
              </a:spcBef>
              <a:spcAft>
                <a:spcPts val="0"/>
              </a:spcAft>
              <a:buClr>
                <a:schemeClr val="dk1"/>
              </a:buClr>
              <a:buSzPts val="1100"/>
              <a:buFont typeface="Arial"/>
              <a:buNone/>
            </a:pPr>
            <a:r>
              <a:rPr lang="fr" sz="1400">
                <a:solidFill>
                  <a:schemeClr val="dk1"/>
                </a:solidFill>
              </a:rPr>
              <a:t>* Tracez un itinéraire pour relier les rues de votre consignataire à l’autoroute ou à la route principale de votre première ébauche.</a:t>
            </a:r>
            <a:endParaRPr sz="1400">
              <a:solidFill>
                <a:schemeClr val="dk1"/>
              </a:solidFill>
            </a:endParaRPr>
          </a:p>
          <a:p>
            <a:pPr indent="0" lvl="0" marL="0" rtl="0" algn="l">
              <a:spcBef>
                <a:spcPts val="0"/>
              </a:spcBef>
              <a:spcAft>
                <a:spcPts val="0"/>
              </a:spcAft>
              <a:buClr>
                <a:schemeClr val="dk1"/>
              </a:buClr>
              <a:buSzPts val="1100"/>
              <a:buFont typeface="Arial"/>
              <a:buNone/>
            </a:pPr>
            <a:r>
              <a:rPr lang="fr" sz="1400">
                <a:solidFill>
                  <a:schemeClr val="dk1"/>
                </a:solidFill>
              </a:rPr>
              <a:t>* Aller visualiser les cartes détaillées de l’itinéraire jusqu’à votre port d’entrée.</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4c67ec46fb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4c67ec46f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a:t>V</a:t>
            </a:r>
            <a:r>
              <a:rPr lang="fr"/>
              <a:t>ous devriez être capable d’écrire une première ébauche de votre itinéraire (un brouillon) en rassemblant toutes les informations que vous avez réussies à rassembler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4c769babb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4c769babb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4c769babb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4c769babb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AutoNum type="arabicPeriod"/>
            </a:pPr>
            <a:r>
              <a:rPr lang="fr" sz="1400">
                <a:solidFill>
                  <a:schemeClr val="dk1"/>
                </a:solidFill>
              </a:rPr>
              <a:t>Envisager une circulation sur les autoroutes le plus possible à moins que les routes secondaires soient plus efficaces à utiliser.</a:t>
            </a:r>
            <a:endParaRPr sz="1400">
              <a:solidFill>
                <a:schemeClr val="dk1"/>
              </a:solidFill>
            </a:endParaRPr>
          </a:p>
          <a:p>
            <a:pPr indent="-317500" lvl="0" marL="457200" rtl="0" algn="l">
              <a:spcBef>
                <a:spcPts val="0"/>
              </a:spcBef>
              <a:spcAft>
                <a:spcPts val="0"/>
              </a:spcAft>
              <a:buClr>
                <a:schemeClr val="dk1"/>
              </a:buClr>
              <a:buSzPts val="1400"/>
              <a:buAutoNum type="arabicPeriod"/>
            </a:pPr>
            <a:r>
              <a:rPr lang="fr" sz="1400">
                <a:solidFill>
                  <a:schemeClr val="dk1"/>
                </a:solidFill>
              </a:rPr>
              <a:t>Est-ce que votre employeur vous permet d’utiliser les routes payantes (visible dans l’Atlas Rand McNally)?</a:t>
            </a:r>
            <a:endParaRPr sz="1400">
              <a:solidFill>
                <a:schemeClr val="dk1"/>
              </a:solidFill>
            </a:endParaRPr>
          </a:p>
          <a:p>
            <a:pPr indent="-317500" lvl="0" marL="457200" rtl="0" algn="l">
              <a:spcBef>
                <a:spcPts val="0"/>
              </a:spcBef>
              <a:spcAft>
                <a:spcPts val="0"/>
              </a:spcAft>
              <a:buClr>
                <a:schemeClr val="dk1"/>
              </a:buClr>
              <a:buSzPts val="1400"/>
              <a:buAutoNum type="arabicPeriod"/>
            </a:pPr>
            <a:r>
              <a:rPr lang="fr" sz="1400">
                <a:solidFill>
                  <a:schemeClr val="dk1"/>
                </a:solidFill>
              </a:rPr>
              <a:t>Quels sont les endroits où mon employeur m’autorise à faire le plein de carburant ?</a:t>
            </a:r>
            <a:endParaRPr sz="1400">
              <a:solidFill>
                <a:schemeClr val="dk1"/>
              </a:solidFill>
            </a:endParaRPr>
          </a:p>
          <a:p>
            <a:pPr indent="-317500" lvl="0" marL="457200" rtl="0" algn="l">
              <a:spcBef>
                <a:spcPts val="0"/>
              </a:spcBef>
              <a:spcAft>
                <a:spcPts val="0"/>
              </a:spcAft>
              <a:buClr>
                <a:schemeClr val="dk1"/>
              </a:buClr>
              <a:buSzPts val="1400"/>
              <a:buAutoNum type="arabicPeriod"/>
            </a:pPr>
            <a:r>
              <a:rPr lang="fr" sz="1400">
                <a:solidFill>
                  <a:schemeClr val="dk1"/>
                </a:solidFill>
              </a:rPr>
              <a:t>Serait-il préférable de contourner les grandes villes ? (beltway)</a:t>
            </a:r>
            <a:endParaRPr sz="1400">
              <a:solidFill>
                <a:schemeClr val="dk1"/>
              </a:solidFill>
            </a:endParaRPr>
          </a:p>
          <a:p>
            <a:pPr indent="-317500" lvl="0" marL="457200" rtl="0" algn="l">
              <a:spcBef>
                <a:spcPts val="0"/>
              </a:spcBef>
              <a:spcAft>
                <a:spcPts val="0"/>
              </a:spcAft>
              <a:buClr>
                <a:schemeClr val="dk1"/>
              </a:buClr>
              <a:buSzPts val="1400"/>
              <a:buAutoNum type="arabicPeriod"/>
            </a:pPr>
            <a:r>
              <a:rPr lang="fr" sz="1400">
                <a:solidFill>
                  <a:schemeClr val="dk1"/>
                </a:solidFill>
              </a:rPr>
              <a:t>Lorsque vous quitterez les grandes autoroutes, n</a:t>
            </a:r>
            <a:r>
              <a:rPr lang="fr" sz="1400">
                <a:solidFill>
                  <a:schemeClr val="dk1"/>
                </a:solidFill>
              </a:rPr>
              <a:t>’oubliez pas d’aller vérifier que votre itinéraire ne passe pas par des routes restreintes (restricted routes) ou des routes avec des </a:t>
            </a:r>
            <a:r>
              <a:rPr lang="fr" sz="1400">
                <a:solidFill>
                  <a:schemeClr val="dk1"/>
                </a:solidFill>
              </a:rPr>
              <a:t>passages à niveau</a:t>
            </a:r>
            <a:r>
              <a:rPr lang="fr" sz="1400">
                <a:solidFill>
                  <a:schemeClr val="dk1"/>
                </a:solidFill>
              </a:rPr>
              <a:t> bas (low bridge). C’est lorsque vous quittez les autoroutes que la plupart des situations peuvent se compliquer.</a:t>
            </a:r>
            <a:endParaRPr sz="1400">
              <a:solidFill>
                <a:schemeClr val="dk1"/>
              </a:solidFill>
            </a:endParaRPr>
          </a:p>
          <a:p>
            <a:pPr indent="-317500" lvl="0" marL="457200" rtl="0" algn="l">
              <a:spcBef>
                <a:spcPts val="0"/>
              </a:spcBef>
              <a:spcAft>
                <a:spcPts val="0"/>
              </a:spcAft>
              <a:buClr>
                <a:schemeClr val="dk1"/>
              </a:buClr>
              <a:buSzPts val="1400"/>
              <a:buAutoNum type="arabicPeriod"/>
            </a:pPr>
            <a:r>
              <a:rPr lang="fr" sz="1400">
                <a:solidFill>
                  <a:schemeClr val="dk1"/>
                </a:solidFill>
              </a:rPr>
              <a:t>Il est fortement suggéré d’éviter de circuler à travers les quartiers résidentiels.</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fr" sz="1400">
                <a:solidFill>
                  <a:schemeClr val="dk1"/>
                </a:solidFill>
              </a:rPr>
              <a:t>-N’oubliez pas de construire un itinéraire pour camion!!!!!!!!</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fr" sz="1400">
                <a:solidFill>
                  <a:schemeClr val="dk1"/>
                </a:solidFill>
              </a:rPr>
              <a:t>-Utilisez les autoroutes le plus possible</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fr" sz="1400">
                <a:solidFill>
                  <a:schemeClr val="dk1"/>
                </a:solidFill>
              </a:rPr>
              <a:t>-Il est fortement suggéré de ne pas circuler à travers les quartiers résidentiels (no truck)</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None/>
            </a:pPr>
            <a:r>
              <a:rPr lang="fr" sz="1400">
                <a:solidFill>
                  <a:schemeClr val="dk1"/>
                </a:solidFill>
              </a:rPr>
              <a:t>-La structure des routes du système américain est similaire à notre système québécois seulement au niveau des autoroutes. Pour le reste des routes numérotées, il faut regarder la route choisie dans toute sa longueur pour déterminer son orientation.</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fr" sz="1400">
                <a:solidFill>
                  <a:schemeClr val="dk1"/>
                </a:solidFill>
              </a:rPr>
              <a:t>-Est-ce que votre employeur vous permet d’utiliser les routes payantes?</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fr" sz="1400">
                <a:solidFill>
                  <a:schemeClr val="dk1"/>
                </a:solidFill>
              </a:rPr>
              <a:t>-Serait-il plus utile et sécuritaire pour vous d’utiliser des routes selon la saison?</a:t>
            </a:r>
            <a:endParaRPr sz="1400">
              <a:solidFill>
                <a:schemeClr val="dk1"/>
              </a:solidFill>
            </a:endParaRPr>
          </a:p>
          <a:p>
            <a:pPr indent="0" lvl="0" marL="0" rtl="0" algn="l">
              <a:spcBef>
                <a:spcPts val="0"/>
              </a:spcBef>
              <a:spcAft>
                <a:spcPts val="0"/>
              </a:spcAft>
              <a:buNone/>
            </a:pPr>
            <a:r>
              <a:rPr lang="fr" sz="1400">
                <a:solidFill>
                  <a:schemeClr val="dk1"/>
                </a:solidFill>
              </a:rPr>
              <a:t>ex. L’hiver, contourner une tempête de neige.</a:t>
            </a:r>
            <a:endParaRPr sz="1400">
              <a:solidFill>
                <a:schemeClr val="dk1"/>
              </a:solidFill>
            </a:endParaRPr>
          </a:p>
          <a:p>
            <a:pPr indent="0" lvl="0" marL="0" rtl="0" algn="l">
              <a:spcBef>
                <a:spcPts val="0"/>
              </a:spcBef>
              <a:spcAft>
                <a:spcPts val="0"/>
              </a:spcAft>
              <a:buNone/>
            </a:pPr>
            <a:r>
              <a:rPr lang="fr" sz="1400">
                <a:solidFill>
                  <a:schemeClr val="dk1"/>
                </a:solidFill>
              </a:rPr>
              <a:t>ex. L’automne, contourner une tornade ou un ouragan.</a:t>
            </a:r>
            <a:endParaRPr sz="1400">
              <a:solidFill>
                <a:schemeClr val="dk1"/>
              </a:solidFill>
            </a:endParaRPr>
          </a:p>
          <a:p>
            <a:pPr indent="0" lvl="0" marL="0" rtl="0" algn="l">
              <a:spcBef>
                <a:spcPts val="0"/>
              </a:spcBef>
              <a:spcAft>
                <a:spcPts val="0"/>
              </a:spcAft>
              <a:buNone/>
            </a:pPr>
            <a:r>
              <a:rPr lang="fr" sz="1400">
                <a:solidFill>
                  <a:schemeClr val="dk1"/>
                </a:solidFill>
              </a:rPr>
              <a:t>ex. l’hiver, se diriger plus au sud avant de bifurquer vers l’Est ou l’Ouest.</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fr" sz="1400">
                <a:solidFill>
                  <a:schemeClr val="dk1"/>
                </a:solidFill>
              </a:rPr>
              <a:t>- Quels sont les endroits que mon employeur me demande de remplir les réservoirs de carburant?</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4c769babb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4c769babb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4c67ec46fb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4c67ec46fb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000">
              <a:solidFill>
                <a:srgbClr val="FF0000"/>
              </a:solidFill>
            </a:endParaRPr>
          </a:p>
          <a:p>
            <a:pPr indent="0" lvl="0" marL="0" rtl="0" algn="l">
              <a:spcBef>
                <a:spcPts val="0"/>
              </a:spcBef>
              <a:spcAft>
                <a:spcPts val="0"/>
              </a:spcAft>
              <a:buClr>
                <a:schemeClr val="dk1"/>
              </a:buClr>
              <a:buSzPts val="1100"/>
              <a:buFont typeface="Arial"/>
              <a:buNone/>
            </a:pPr>
            <a:r>
              <a:rPr lang="fr"/>
              <a:t>Établissez l’itinéraire définitif entre l’expéditeur et le consignataire en passant par le port d’entrée indiqué sur le connaissement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4c769babb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4c769babb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4c769babbb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4c769babb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a:t>Vous devrez trouver la distance sur des cartes papier traditionnelles ou avec un outil électronique entre votre point de départ et votre point d’arrivée.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Votre réponse est soit en milles ou en kilomètres.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Vous devrez peut-être faire une conversion pour effectuer les bons calculs.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Pour faire une estimation du temps de conduite, nous avons déterminé une vitesse moyenne de 50mi/h ou 80km/h.</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Rassembler vos données afin de procéder au bon calcul.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Nous vous suggérons de faire une règle de 3 ou un produit croisé.</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fr">
                <a:solidFill>
                  <a:schemeClr val="dk1"/>
                </a:solidFill>
              </a:rPr>
              <a:t>Pour les calculs de temps de conduite, n’oubliez pas de faire apprendre, à l’aide la règle de trois, la conversion de la décimale après avoir calculer le temps en fonction d’une moyenne.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fr">
                <a:solidFill>
                  <a:schemeClr val="dk1"/>
                </a:solidFill>
              </a:rPr>
              <a:t>Exemple: 690 km à parcourir avec une moyenne de 80 km/h. Le résultat donne 8,625 hrs.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fr">
                <a:solidFill>
                  <a:schemeClr val="dk1"/>
                </a:solidFill>
              </a:rPr>
              <a:t>,625 en faisant la règle de trois donne 37,5 minutes.</a:t>
            </a:r>
            <a:endParaRPr>
              <a:solidFill>
                <a:schemeClr val="dk1"/>
              </a:solidFill>
            </a:endParaRPr>
          </a:p>
          <a:p>
            <a:pPr indent="0" lvl="0" marL="0" rtl="0" algn="l">
              <a:spcBef>
                <a:spcPts val="0"/>
              </a:spcBef>
              <a:spcAft>
                <a:spcPts val="0"/>
              </a:spcAft>
              <a:buNone/>
            </a:pPr>
            <a:r>
              <a:t/>
            </a:r>
            <a:endParaRPr sz="1200">
              <a:solidFill>
                <a:srgbClr val="595959"/>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4c769babb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4c769babb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4247fbc19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4247fbc19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4c769babbb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4c769babbb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a:t>Vous devrez utiliser la distance entre votre point de départ et votre point d’arrivée.</a:t>
            </a:r>
            <a:endParaRPr/>
          </a:p>
          <a:p>
            <a:pPr indent="0" lvl="0" marL="0" rtl="0" algn="l">
              <a:spcBef>
                <a:spcPts val="0"/>
              </a:spcBef>
              <a:spcAft>
                <a:spcPts val="0"/>
              </a:spcAft>
              <a:buClr>
                <a:schemeClr val="dk1"/>
              </a:buClr>
              <a:buSzPts val="1100"/>
              <a:buFont typeface="Arial"/>
              <a:buNone/>
            </a:pPr>
            <a:r>
              <a:rPr lang="fr"/>
              <a:t>Votre réponse devra être soit en milles ou en kilomètres.</a:t>
            </a:r>
            <a:endParaRPr/>
          </a:p>
          <a:p>
            <a:pPr indent="0" lvl="0" marL="0" rtl="0" algn="l">
              <a:spcBef>
                <a:spcPts val="0"/>
              </a:spcBef>
              <a:spcAft>
                <a:spcPts val="0"/>
              </a:spcAft>
              <a:buClr>
                <a:schemeClr val="dk1"/>
              </a:buClr>
              <a:buSzPts val="1100"/>
              <a:buFont typeface="Arial"/>
              <a:buNone/>
            </a:pPr>
            <a:r>
              <a:rPr lang="fr"/>
              <a:t>Vous devrez peut-être faire une conversion pour effectuer les bons calculs.</a:t>
            </a:r>
            <a:endParaRPr/>
          </a:p>
          <a:p>
            <a:pPr indent="0" lvl="0" marL="0" rtl="0" algn="l">
              <a:spcBef>
                <a:spcPts val="0"/>
              </a:spcBef>
              <a:spcAft>
                <a:spcPts val="0"/>
              </a:spcAft>
              <a:buClr>
                <a:schemeClr val="dk1"/>
              </a:buClr>
              <a:buSzPts val="1100"/>
              <a:buFont typeface="Arial"/>
              <a:buNone/>
            </a:pPr>
            <a:r>
              <a:rPr lang="fr"/>
              <a:t>Pour calculer la quantité de carburant nécessaire pour circuler aux États-Unis (80 000 lb = 36 288 kg), nous avons déterminé 35L / 100km.  (MTC 41 500 kg et moins).</a:t>
            </a:r>
            <a:endParaRPr/>
          </a:p>
          <a:p>
            <a:pPr indent="0" lvl="0" marL="0" rtl="0" algn="l">
              <a:spcBef>
                <a:spcPts val="0"/>
              </a:spcBef>
              <a:spcAft>
                <a:spcPts val="0"/>
              </a:spcAft>
              <a:buClr>
                <a:schemeClr val="dk1"/>
              </a:buClr>
              <a:buSzPts val="1100"/>
              <a:buFont typeface="Arial"/>
              <a:buNone/>
            </a:pPr>
            <a:r>
              <a:rPr lang="fr"/>
              <a:t>Rassemblez vos données pour procéder au bon calcul.</a:t>
            </a:r>
            <a:endParaRPr/>
          </a:p>
          <a:p>
            <a:pPr indent="0" lvl="0" marL="0" rtl="0" algn="l">
              <a:spcBef>
                <a:spcPts val="0"/>
              </a:spcBef>
              <a:spcAft>
                <a:spcPts val="0"/>
              </a:spcAft>
              <a:buClr>
                <a:schemeClr val="dk1"/>
              </a:buClr>
              <a:buSzPts val="1100"/>
              <a:buFont typeface="Arial"/>
              <a:buNone/>
            </a:pPr>
            <a:r>
              <a:rPr lang="fr"/>
              <a:t>Nous vous suggérons de faire une règle de 3 ou un produit croisé.</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4c769babbb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4c769babbb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4c769babb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4c769babb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a:t>La réglementation américaine au niveau des heures de service, conduite, repos et couchette comporte certaines différences par rapport à notre réglementation canadienne:</a:t>
            </a:r>
            <a:endParaRPr/>
          </a:p>
          <a:p>
            <a:pPr indent="0" lvl="0" marL="0" rtl="0" algn="l">
              <a:spcBef>
                <a:spcPts val="0"/>
              </a:spcBef>
              <a:spcAft>
                <a:spcPts val="0"/>
              </a:spcAft>
              <a:buClr>
                <a:schemeClr val="dk1"/>
              </a:buClr>
              <a:buSzPts val="1100"/>
              <a:buFont typeface="Arial"/>
              <a:buNone/>
            </a:pPr>
            <a:r>
              <a:rPr lang="fr"/>
              <a:t>l’amplitude est de 14 heures.</a:t>
            </a:r>
            <a:endParaRPr/>
          </a:p>
          <a:p>
            <a:pPr indent="0" lvl="0" marL="0" rtl="0" algn="l">
              <a:spcBef>
                <a:spcPts val="0"/>
              </a:spcBef>
              <a:spcAft>
                <a:spcPts val="0"/>
              </a:spcAft>
              <a:buClr>
                <a:schemeClr val="dk1"/>
              </a:buClr>
              <a:buSzPts val="1100"/>
              <a:buFont typeface="Arial"/>
              <a:buNone/>
            </a:pPr>
            <a:r>
              <a:rPr lang="fr"/>
              <a:t>vous pouvez travailler 14 heures.</a:t>
            </a:r>
            <a:endParaRPr/>
          </a:p>
          <a:p>
            <a:pPr indent="0" lvl="0" marL="0" rtl="0" algn="l">
              <a:spcBef>
                <a:spcPts val="0"/>
              </a:spcBef>
              <a:spcAft>
                <a:spcPts val="0"/>
              </a:spcAft>
              <a:buClr>
                <a:schemeClr val="dk1"/>
              </a:buClr>
              <a:buSzPts val="1100"/>
              <a:buFont typeface="Arial"/>
              <a:buNone/>
            </a:pPr>
            <a:r>
              <a:rPr lang="fr"/>
              <a:t>vous pouvez conduire 11 heures.</a:t>
            </a:r>
            <a:endParaRPr/>
          </a:p>
          <a:p>
            <a:pPr indent="0" lvl="0" marL="0" rtl="0" algn="l">
              <a:spcBef>
                <a:spcPts val="0"/>
              </a:spcBef>
              <a:spcAft>
                <a:spcPts val="0"/>
              </a:spcAft>
              <a:buClr>
                <a:schemeClr val="dk1"/>
              </a:buClr>
              <a:buSzPts val="1100"/>
              <a:buFont typeface="Arial"/>
              <a:buNone/>
            </a:pPr>
            <a:r>
              <a:rPr lang="fr"/>
              <a:t>vous devez prendre 30 minutes de repos ou travail à l’intérieur d’une période de 8 heures de conduite.</a:t>
            </a:r>
            <a:endParaRPr/>
          </a:p>
          <a:p>
            <a:pPr indent="0" lvl="0" marL="0" rtl="0" algn="l">
              <a:spcBef>
                <a:spcPts val="0"/>
              </a:spcBef>
              <a:spcAft>
                <a:spcPts val="0"/>
              </a:spcAft>
              <a:buClr>
                <a:schemeClr val="dk1"/>
              </a:buClr>
              <a:buSzPts val="1100"/>
              <a:buFont typeface="Arial"/>
              <a:buNone/>
            </a:pPr>
            <a:r>
              <a:rPr lang="fr"/>
              <a:t>vous devez prendre 10 heures de repos consécutives avant de commencer un nouveau poste de travail.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51a423568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51a423568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51a423568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51a423568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a:t>Le nombre d’essieux sur un véhicule pour faire du transport aux É-U..</a:t>
            </a:r>
            <a:endParaRPr/>
          </a:p>
          <a:p>
            <a:pPr indent="0" lvl="0" marL="0" rtl="0" algn="l">
              <a:spcBef>
                <a:spcPts val="0"/>
              </a:spcBef>
              <a:spcAft>
                <a:spcPts val="0"/>
              </a:spcAft>
              <a:buClr>
                <a:schemeClr val="dk1"/>
              </a:buClr>
              <a:buSzPts val="1100"/>
              <a:buFont typeface="Arial"/>
              <a:buNone/>
            </a:pPr>
            <a:r>
              <a:rPr lang="fr"/>
              <a:t>La masse totale en charge permise aux É-U.  MTC (80 000 lb).</a:t>
            </a:r>
            <a:endParaRPr/>
          </a:p>
          <a:p>
            <a:pPr indent="0" lvl="0" marL="0" rtl="0" algn="l">
              <a:spcBef>
                <a:spcPts val="0"/>
              </a:spcBef>
              <a:spcAft>
                <a:spcPts val="0"/>
              </a:spcAft>
              <a:buClr>
                <a:schemeClr val="dk1"/>
              </a:buClr>
              <a:buSzPts val="1100"/>
              <a:buFont typeface="Arial"/>
              <a:buNone/>
            </a:pPr>
            <a:r>
              <a:rPr lang="fr"/>
              <a:t>Les charges par essieux aux É-U.  B-1 (12 000 lb)  B-21 (34 000 lb)  B-21 (34 000 lb) </a:t>
            </a:r>
            <a:endParaRPr/>
          </a:p>
          <a:p>
            <a:pPr indent="0" lvl="0" marL="0" rtl="0" algn="l">
              <a:spcBef>
                <a:spcPts val="0"/>
              </a:spcBef>
              <a:spcAft>
                <a:spcPts val="0"/>
              </a:spcAft>
              <a:buNone/>
            </a:pPr>
            <a:r>
              <a:rPr lang="fr"/>
              <a:t>L’emplacement des essieux de la semi-remorque: 35%, 41 pieds, 40 pieds...</a:t>
            </a:r>
            <a:endParaRPr/>
          </a:p>
          <a:p>
            <a:pPr indent="0" lvl="0" marL="0" rtl="0" algn="l">
              <a:spcBef>
                <a:spcPts val="0"/>
              </a:spcBef>
              <a:spcAft>
                <a:spcPts val="0"/>
              </a:spcAft>
              <a:buClr>
                <a:schemeClr val="dk1"/>
              </a:buClr>
              <a:buSzPts val="1100"/>
              <a:buFont typeface="Arial"/>
              <a:buNone/>
            </a:pPr>
            <a:r>
              <a:rPr lang="fr"/>
              <a:t>Interstate ou cabotage défendu aux É-U. (pick-up </a:t>
            </a:r>
            <a:r>
              <a:rPr lang="fr">
                <a:solidFill>
                  <a:schemeClr val="dk1"/>
                </a:solidFill>
              </a:rPr>
              <a:t>aux É-U</a:t>
            </a:r>
            <a:r>
              <a:rPr lang="fr"/>
              <a:t> et livraison </a:t>
            </a:r>
            <a:r>
              <a:rPr lang="fr">
                <a:solidFill>
                  <a:schemeClr val="dk1"/>
                </a:solidFill>
              </a:rPr>
              <a:t>aux É-U)</a:t>
            </a:r>
            <a:endParaRPr/>
          </a:p>
          <a:p>
            <a:pPr indent="0" lvl="0" marL="0" rtl="0" algn="l">
              <a:spcBef>
                <a:spcPts val="0"/>
              </a:spcBef>
              <a:spcAft>
                <a:spcPts val="0"/>
              </a:spcAft>
              <a:buClr>
                <a:schemeClr val="dk1"/>
              </a:buClr>
              <a:buSzPts val="1100"/>
              <a:buFont typeface="Arial"/>
              <a:buNone/>
            </a:pPr>
            <a:r>
              <a:rPr lang="fr"/>
              <a:t>Les différents permis nécessaires pour circuler dans les états américains et les provinces canadiennes.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771ebae2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771ebae2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51a423568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51a423568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a:t>Est-ce que vous voulez circuler de nuit ou de jour ?</a:t>
            </a:r>
            <a:endParaRPr/>
          </a:p>
          <a:p>
            <a:pPr indent="0" lvl="0" marL="0" rtl="0" algn="l">
              <a:spcBef>
                <a:spcPts val="0"/>
              </a:spcBef>
              <a:spcAft>
                <a:spcPts val="0"/>
              </a:spcAft>
              <a:buClr>
                <a:schemeClr val="dk1"/>
              </a:buClr>
              <a:buSzPts val="1100"/>
              <a:buFont typeface="Arial"/>
              <a:buNone/>
            </a:pPr>
            <a:r>
              <a:rPr lang="fr"/>
              <a:t>Est-ce que vous avez à contourner des intempéries ?(tempête de neige, ouragan, tornade...)</a:t>
            </a:r>
            <a:endParaRPr/>
          </a:p>
          <a:p>
            <a:pPr indent="0" lvl="0" marL="0" rtl="0" algn="l">
              <a:spcBef>
                <a:spcPts val="0"/>
              </a:spcBef>
              <a:spcAft>
                <a:spcPts val="0"/>
              </a:spcAft>
              <a:buClr>
                <a:schemeClr val="dk1"/>
              </a:buClr>
              <a:buSzPts val="1100"/>
              <a:buFont typeface="Arial"/>
              <a:buNone/>
            </a:pPr>
            <a:r>
              <a:rPr lang="fr"/>
              <a:t>Quelle est l’heure de départ pour arriver la veille de votre livraison ou à l’heure exacte de celle-ci  ? (décalage horaire)</a:t>
            </a:r>
            <a:endParaRPr/>
          </a:p>
          <a:p>
            <a:pPr indent="0" lvl="0" marL="0" rtl="0" algn="l">
              <a:spcBef>
                <a:spcPts val="0"/>
              </a:spcBef>
              <a:spcAft>
                <a:spcPts val="0"/>
              </a:spcAft>
              <a:buClr>
                <a:schemeClr val="dk1"/>
              </a:buClr>
              <a:buSzPts val="1100"/>
              <a:buFont typeface="Arial"/>
              <a:buNone/>
            </a:pPr>
            <a:r>
              <a:rPr lang="fr"/>
              <a:t>Tâches de début de poste de travail (1h)</a:t>
            </a:r>
            <a:endParaRPr/>
          </a:p>
          <a:p>
            <a:pPr indent="0" lvl="0" marL="0" rtl="0" algn="l">
              <a:spcBef>
                <a:spcPts val="0"/>
              </a:spcBef>
              <a:spcAft>
                <a:spcPts val="0"/>
              </a:spcAft>
              <a:buClr>
                <a:schemeClr val="dk1"/>
              </a:buClr>
              <a:buSzPts val="1100"/>
              <a:buFont typeface="Arial"/>
              <a:buNone/>
            </a:pPr>
            <a:r>
              <a:rPr lang="fr"/>
              <a:t>Chargement ou déchargement (2h)</a:t>
            </a:r>
            <a:endParaRPr/>
          </a:p>
          <a:p>
            <a:pPr indent="0" lvl="0" marL="0" rtl="0" algn="l">
              <a:spcBef>
                <a:spcPts val="0"/>
              </a:spcBef>
              <a:spcAft>
                <a:spcPts val="0"/>
              </a:spcAft>
              <a:buClr>
                <a:schemeClr val="dk1"/>
              </a:buClr>
              <a:buSzPts val="1100"/>
              <a:buFont typeface="Arial"/>
              <a:buNone/>
            </a:pPr>
            <a:r>
              <a:rPr lang="fr"/>
              <a:t>Passage frontalier (1h)</a:t>
            </a:r>
            <a:endParaRPr/>
          </a:p>
          <a:p>
            <a:pPr indent="0" lvl="0" marL="0" rtl="0" algn="l">
              <a:spcBef>
                <a:spcPts val="0"/>
              </a:spcBef>
              <a:spcAft>
                <a:spcPts val="0"/>
              </a:spcAft>
              <a:buClr>
                <a:schemeClr val="dk1"/>
              </a:buClr>
              <a:buSzPts val="1100"/>
              <a:buFont typeface="Arial"/>
              <a:buNone/>
            </a:pPr>
            <a:r>
              <a:rPr lang="fr"/>
              <a:t>Repos (10h) (30 min / 8h de travail)</a:t>
            </a:r>
            <a:endParaRPr/>
          </a:p>
          <a:p>
            <a:pPr indent="0" lvl="0" marL="0" rtl="0" algn="l">
              <a:spcBef>
                <a:spcPts val="0"/>
              </a:spcBef>
              <a:spcAft>
                <a:spcPts val="0"/>
              </a:spcAft>
              <a:buClr>
                <a:schemeClr val="dk1"/>
              </a:buClr>
              <a:buSzPts val="1100"/>
              <a:buFont typeface="Arial"/>
              <a:buNone/>
            </a:pPr>
            <a:r>
              <a:rPr lang="fr"/>
              <a:t>Conduite (11h)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51a423568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51a423568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46d7ac1b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6d7ac1b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4c67ec46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4c67ec46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4c769babb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c769babb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4c56af42c8_3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4c56af42c8_3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4c67ec46f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4c67ec46f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fr" sz="1400">
                <a:solidFill>
                  <a:schemeClr val="dk1"/>
                </a:solidFill>
              </a:rPr>
              <a:t>Vos documents ont été transmis à un port d’entrée américain précis.</a:t>
            </a:r>
            <a:endParaRPr sz="1400">
              <a:solidFill>
                <a:schemeClr val="dk1"/>
              </a:solidFill>
            </a:endParaRPr>
          </a:p>
          <a:p>
            <a:pPr indent="-317500" lvl="0" marL="457200" rtl="0" algn="l">
              <a:spcBef>
                <a:spcPts val="0"/>
              </a:spcBef>
              <a:spcAft>
                <a:spcPts val="0"/>
              </a:spcAft>
              <a:buClr>
                <a:schemeClr val="dk1"/>
              </a:buClr>
              <a:buSzPts val="1400"/>
              <a:buChar char="●"/>
            </a:pPr>
            <a:r>
              <a:rPr lang="fr" sz="1400">
                <a:solidFill>
                  <a:schemeClr val="dk1"/>
                </a:solidFill>
              </a:rPr>
              <a:t>Vous avez l’obligation de passer par cette douane.</a:t>
            </a:r>
            <a:endParaRPr sz="1400">
              <a:solidFill>
                <a:schemeClr val="dk1"/>
              </a:solidFill>
            </a:endParaRPr>
          </a:p>
          <a:p>
            <a:pPr indent="-317500" lvl="0" marL="457200" rtl="0" algn="l">
              <a:spcBef>
                <a:spcPts val="0"/>
              </a:spcBef>
              <a:spcAft>
                <a:spcPts val="0"/>
              </a:spcAft>
              <a:buClr>
                <a:schemeClr val="dk1"/>
              </a:buClr>
              <a:buSzPts val="1400"/>
              <a:buChar char="●"/>
            </a:pPr>
            <a:r>
              <a:rPr lang="fr" sz="1400">
                <a:solidFill>
                  <a:schemeClr val="dk1"/>
                </a:solidFill>
              </a:rPr>
              <a:t>Vous êtes attendu à cette douane afin que les agents procèdent à des vérifications qui vous permettront de continuer votre livraison aux États-Unis.</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4c67ec46f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4c67ec46f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fr" sz="1400">
                <a:solidFill>
                  <a:schemeClr val="dk1"/>
                </a:solidFill>
              </a:rPr>
              <a:t>Le consignataire vous attend habituellement à un temps prédéterminé. </a:t>
            </a:r>
            <a:endParaRPr sz="1400">
              <a:solidFill>
                <a:schemeClr val="dk1"/>
              </a:solidFill>
            </a:endParaRPr>
          </a:p>
          <a:p>
            <a:pPr indent="-317500" lvl="0" marL="457200" rtl="0" algn="l">
              <a:spcBef>
                <a:spcPts val="0"/>
              </a:spcBef>
              <a:spcAft>
                <a:spcPts val="0"/>
              </a:spcAft>
              <a:buClr>
                <a:schemeClr val="dk1"/>
              </a:buClr>
              <a:buSzPts val="1400"/>
              <a:buChar char="●"/>
            </a:pPr>
            <a:r>
              <a:rPr lang="fr" sz="1400">
                <a:solidFill>
                  <a:schemeClr val="dk1"/>
                </a:solidFill>
              </a:rPr>
              <a:t>Cette information vous permettra de planifier votre journée et votre heure de départ en tenant compte des points suivants:</a:t>
            </a:r>
            <a:endParaRPr sz="1400">
              <a:solidFill>
                <a:schemeClr val="dk1"/>
              </a:solidFill>
            </a:endParaRPr>
          </a:p>
          <a:p>
            <a:pPr indent="0" lvl="0" marL="457200" rtl="0" algn="l">
              <a:spcBef>
                <a:spcPts val="0"/>
              </a:spcBef>
              <a:spcAft>
                <a:spcPts val="0"/>
              </a:spcAft>
              <a:buNone/>
            </a:pPr>
            <a:r>
              <a:rPr lang="fr" sz="1400">
                <a:solidFill>
                  <a:schemeClr val="dk1"/>
                </a:solidFill>
              </a:rPr>
              <a:t>-les heures de conduite</a:t>
            </a:r>
            <a:endParaRPr sz="1400">
              <a:solidFill>
                <a:schemeClr val="dk1"/>
              </a:solidFill>
            </a:endParaRPr>
          </a:p>
          <a:p>
            <a:pPr indent="457200" lvl="0" marL="0" rtl="0" algn="l">
              <a:spcBef>
                <a:spcPts val="0"/>
              </a:spcBef>
              <a:spcAft>
                <a:spcPts val="0"/>
              </a:spcAft>
              <a:buNone/>
            </a:pPr>
            <a:r>
              <a:rPr lang="fr" sz="1400">
                <a:solidFill>
                  <a:schemeClr val="dk1"/>
                </a:solidFill>
              </a:rPr>
              <a:t>-les heures de travail (rds, attelage, papiers, douane, carburant, livraison, cueillette, inspection routière)</a:t>
            </a:r>
            <a:endParaRPr sz="1400">
              <a:solidFill>
                <a:schemeClr val="dk1"/>
              </a:solidFill>
            </a:endParaRPr>
          </a:p>
          <a:p>
            <a:pPr indent="0" lvl="0" marL="457200" rtl="0" algn="l">
              <a:spcBef>
                <a:spcPts val="0"/>
              </a:spcBef>
              <a:spcAft>
                <a:spcPts val="0"/>
              </a:spcAft>
              <a:buNone/>
            </a:pPr>
            <a:r>
              <a:rPr lang="fr" sz="1400">
                <a:solidFill>
                  <a:schemeClr val="dk1"/>
                </a:solidFill>
              </a:rPr>
              <a:t>-les heures de repos (pause, repas)</a:t>
            </a:r>
            <a:endParaRPr sz="1400">
              <a:solidFill>
                <a:schemeClr val="dk1"/>
              </a:solidFill>
            </a:endParaRPr>
          </a:p>
          <a:p>
            <a:pPr indent="0" lvl="0" marL="457200" rtl="0" algn="l">
              <a:spcBef>
                <a:spcPts val="0"/>
              </a:spcBef>
              <a:spcAft>
                <a:spcPts val="0"/>
              </a:spcAft>
              <a:buNone/>
            </a:pPr>
            <a:r>
              <a:rPr lang="fr" sz="1400">
                <a:solidFill>
                  <a:schemeClr val="dk1"/>
                </a:solidFill>
              </a:rPr>
              <a:t>-les heures de couchette</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6.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6.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6.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6.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6.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6.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6.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Présentation"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pic>
        <p:nvPicPr>
          <p:cNvPr id="11" name="Google Shape;11;p2"/>
          <p:cNvPicPr preferRelativeResize="0"/>
          <p:nvPr/>
        </p:nvPicPr>
        <p:blipFill rotWithShape="1">
          <a:blip r:embed="rId2">
            <a:alphaModFix/>
          </a:blip>
          <a:srcRect b="0" l="0" r="27933" t="0"/>
          <a:stretch/>
        </p:blipFill>
        <p:spPr>
          <a:xfrm>
            <a:off x="-53150" y="425300"/>
            <a:ext cx="9214800" cy="4768800"/>
          </a:xfrm>
          <a:prstGeom prst="rect">
            <a:avLst/>
          </a:prstGeom>
          <a:noFill/>
          <a:ln>
            <a:noFill/>
          </a:ln>
        </p:spPr>
      </p:pic>
      <p:sp>
        <p:nvSpPr>
          <p:cNvPr id="12" name="Google Shape;12;p2"/>
          <p:cNvSpPr/>
          <p:nvPr/>
        </p:nvSpPr>
        <p:spPr>
          <a:xfrm rot="10800000">
            <a:off x="-58250" y="-106150"/>
            <a:ext cx="9225000" cy="1297575"/>
          </a:xfrm>
          <a:prstGeom prst="flowChartManualInpu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76200" y="76204"/>
            <a:ext cx="2449718" cy="819858"/>
            <a:chOff x="-58250" y="-38001"/>
            <a:chExt cx="3035209" cy="1148421"/>
          </a:xfrm>
        </p:grpSpPr>
        <p:pic>
          <p:nvPicPr>
            <p:cNvPr id="14" name="Google Shape;14;p2"/>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15" name="Google Shape;15;p2"/>
            <p:cNvSpPr txBox="1"/>
            <p:nvPr/>
          </p:nvSpPr>
          <p:spPr>
            <a:xfrm>
              <a:off x="652259" y="596220"/>
              <a:ext cx="23247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700">
                  <a:solidFill>
                    <a:srgbClr val="FFFFFF"/>
                  </a:solidFill>
                  <a:latin typeface="Exo 2"/>
                  <a:ea typeface="Exo 2"/>
                  <a:cs typeface="Exo 2"/>
                  <a:sym typeface="Exo 2"/>
                </a:rPr>
                <a:t>CENTRE DE FORMATION </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DU TRANSPORT ROUTIER</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DE SAINT-JÉRÔME</a:t>
              </a:r>
              <a:endParaRPr i="1" sz="700">
                <a:solidFill>
                  <a:srgbClr val="FFFFFF"/>
                </a:solidFill>
                <a:latin typeface="Exo 2"/>
                <a:ea typeface="Exo 2"/>
                <a:cs typeface="Exo 2"/>
                <a:sym typeface="Exo 2"/>
              </a:endParaRPr>
            </a:p>
          </p:txBody>
        </p:sp>
      </p:grpSp>
      <p:sp>
        <p:nvSpPr>
          <p:cNvPr id="16" name="Google Shape;16;p2"/>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3600"/>
              <a:buFont typeface="Oswald"/>
              <a:buNone/>
              <a:defRPr b="1" sz="3600">
                <a:solidFill>
                  <a:srgbClr val="000000"/>
                </a:solidFill>
                <a:latin typeface="Oswald"/>
                <a:ea typeface="Oswald"/>
                <a:cs typeface="Oswald"/>
                <a:sym typeface="Oswa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7" name="Google Shape;17;p2"/>
          <p:cNvPicPr preferRelativeResize="0"/>
          <p:nvPr/>
        </p:nvPicPr>
        <p:blipFill>
          <a:blip r:embed="rId4">
            <a:alphaModFix/>
          </a:blip>
          <a:stretch>
            <a:fillRect/>
          </a:stretch>
        </p:blipFill>
        <p:spPr>
          <a:xfrm>
            <a:off x="7754525" y="11"/>
            <a:ext cx="1266624" cy="5428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type="title"/>
          </p:nvPr>
        </p:nvSpPr>
        <p:spPr>
          <a:xfrm>
            <a:off x="1165375" y="1055800"/>
            <a:ext cx="7011300" cy="1927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21" name="Google Shape;21;p3"/>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22" name="Google Shape;22;p3"/>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23" name="Google Shape;23;p3"/>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 name="Google Shape;24;p3"/>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25" name="Google Shape;25;p3"/>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4"/>
          <p:cNvSpPr txBox="1"/>
          <p:nvPr>
            <p:ph idx="1" type="body"/>
          </p:nvPr>
        </p:nvSpPr>
        <p:spPr>
          <a:xfrm>
            <a:off x="311700" y="1152475"/>
            <a:ext cx="8520600" cy="3013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0" name="Google Shape;30;p4"/>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1" name="Google Shape;31;p4"/>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32" name="Google Shape;32;p4"/>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 name="Google Shape;33;p4"/>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34" name="Google Shape;34;p4"/>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 name="Google Shape;3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8" name="Google Shape;38;p5"/>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9" name="Google Shape;39;p5"/>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40" name="Google Shape;40;p5"/>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 name="Google Shape;41;p5"/>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42" name="Google Shape;42;p5"/>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 name="Shape 43"/>
        <p:cNvGrpSpPr/>
        <p:nvPr/>
      </p:nvGrpSpPr>
      <p:grpSpPr>
        <a:xfrm>
          <a:off x="0" y="0"/>
          <a:ext cx="0" cy="0"/>
          <a:chOff x="0" y="0"/>
          <a:chExt cx="0" cy="0"/>
        </a:xfrm>
      </p:grpSpPr>
      <p:sp>
        <p:nvSpPr>
          <p:cNvPr id="44" name="Google Shape;44;p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5" name="Google Shape;4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6" name="Google Shape;46;p6"/>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7" name="Google Shape;47;p6"/>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8" name="Google Shape;48;p6"/>
          <p:cNvSpPr txBox="1"/>
          <p:nvPr>
            <p:ph idx="4"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49" name="Google Shape;49;p6"/>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50" name="Google Shape;50;p6"/>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 name="Google Shape;51;p6"/>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52" name="Google Shape;52;p6"/>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 name="Shape 53"/>
        <p:cNvGrpSpPr/>
        <p:nvPr/>
      </p:nvGrpSpPr>
      <p:grpSpPr>
        <a:xfrm>
          <a:off x="0" y="0"/>
          <a:ext cx="0" cy="0"/>
          <a:chOff x="0" y="0"/>
          <a:chExt cx="0" cy="0"/>
        </a:xfrm>
      </p:grpSpPr>
      <p:sp>
        <p:nvSpPr>
          <p:cNvPr id="54" name="Google Shape;54;p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6" name="Google Shape;56;p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7" name="Google Shape;57;p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8" name="Google Shape;5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59" name="Google Shape;59;p7"/>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0" name="Google Shape;60;p7"/>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1" name="Google Shape;61;p7"/>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 name="Google Shape;62;p7"/>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63" name="Google Shape;63;p7"/>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66" name="Google Shape;66;p8"/>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7" name="Google Shape;67;p8"/>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8" name="Google Shape;68;p8"/>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8"/>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70" name="Google Shape;70;p8"/>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2">
  <p:cSld name="CUSTOM">
    <p:spTree>
      <p:nvGrpSpPr>
        <p:cNvPr id="71" name="Shape 71"/>
        <p:cNvGrpSpPr/>
        <p:nvPr/>
      </p:nvGrpSpPr>
      <p:grpSpPr>
        <a:xfrm>
          <a:off x="0" y="0"/>
          <a:ext cx="0" cy="0"/>
          <a:chOff x="0" y="0"/>
          <a:chExt cx="0" cy="0"/>
        </a:xfrm>
      </p:grpSpPr>
      <p:sp>
        <p:nvSpPr>
          <p:cNvPr id="72" name="Google Shape;72;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drive.google.com/a/csrdn.qc.ca/open?id=1rUa6uIMMavFpdyx3ee-WmB_RITSG-HuFytUEP-BSegE" TargetMode="External"/><Relationship Id="rId4" Type="http://schemas.openxmlformats.org/officeDocument/2006/relationships/image" Target="../media/image10.png"/><Relationship Id="rId5"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drive.google.com/a/csrdn.qc.ca/open?id=1rUa6uIMMavFpdyx3ee-WmB_RITSG-HuFytUEP-BSegE" TargetMode="External"/><Relationship Id="rId4" Type="http://schemas.openxmlformats.org/officeDocument/2006/relationships/image" Target="../media/image10.png"/><Relationship Id="rId5"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drive.google.com/a/csrdn.qc.ca/open?id=1rUa6uIMMavFpdyx3ee-WmB_RITSG-HuFytUEP-BSegE" TargetMode="External"/><Relationship Id="rId4" Type="http://schemas.openxmlformats.org/officeDocument/2006/relationships/image" Target="../media/image10.png"/><Relationship Id="rId5"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www.office.com/?auth=2"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0"/>
          <p:cNvSpPr txBox="1"/>
          <p:nvPr>
            <p:ph type="title"/>
          </p:nvPr>
        </p:nvSpPr>
        <p:spPr>
          <a:xfrm>
            <a:off x="5247500" y="1249975"/>
            <a:ext cx="32352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Compétence 6</a:t>
            </a:r>
            <a:endParaRPr/>
          </a:p>
          <a:p>
            <a:pPr indent="0" lvl="0" marL="0" rtl="0" algn="ctr">
              <a:spcBef>
                <a:spcPts val="0"/>
              </a:spcBef>
              <a:spcAft>
                <a:spcPts val="0"/>
              </a:spcAft>
              <a:buNone/>
            </a:pPr>
            <a:r>
              <a:rPr lang="fr" sz="2400"/>
              <a:t>leçon 6.13</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grpSp>
        <p:nvGrpSpPr>
          <p:cNvPr id="128" name="Google Shape;128;p19"/>
          <p:cNvGrpSpPr/>
          <p:nvPr/>
        </p:nvGrpSpPr>
        <p:grpSpPr>
          <a:xfrm>
            <a:off x="4332463" y="252050"/>
            <a:ext cx="3878774" cy="4862151"/>
            <a:chOff x="4332463" y="252050"/>
            <a:chExt cx="3878774" cy="4862151"/>
          </a:xfrm>
        </p:grpSpPr>
        <p:pic>
          <p:nvPicPr>
            <p:cNvPr id="129" name="Google Shape;129;p19"/>
            <p:cNvPicPr preferRelativeResize="0"/>
            <p:nvPr/>
          </p:nvPicPr>
          <p:blipFill rotWithShape="1">
            <a:blip r:embed="rId3">
              <a:alphaModFix/>
            </a:blip>
            <a:srcRect b="3175" l="0" r="0" t="0"/>
            <a:stretch/>
          </p:blipFill>
          <p:spPr>
            <a:xfrm>
              <a:off x="4332463" y="252050"/>
              <a:ext cx="3878774" cy="4862151"/>
            </a:xfrm>
            <a:prstGeom prst="rect">
              <a:avLst/>
            </a:prstGeom>
            <a:noFill/>
            <a:ln>
              <a:noFill/>
            </a:ln>
          </p:spPr>
        </p:pic>
        <p:sp>
          <p:nvSpPr>
            <p:cNvPr id="130" name="Google Shape;130;p19"/>
            <p:cNvSpPr/>
            <p:nvPr/>
          </p:nvSpPr>
          <p:spPr>
            <a:xfrm>
              <a:off x="4431325" y="2373925"/>
              <a:ext cx="1774200" cy="125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19"/>
          <p:cNvSpPr txBox="1"/>
          <p:nvPr>
            <p:ph type="title"/>
          </p:nvPr>
        </p:nvSpPr>
        <p:spPr>
          <a:xfrm>
            <a:off x="703350" y="-8"/>
            <a:ext cx="7737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1800">
                <a:solidFill>
                  <a:srgbClr val="0000FF"/>
                </a:solidFill>
              </a:rPr>
              <a:t>C</a:t>
            </a:r>
            <a:r>
              <a:rPr b="1" lang="fr" sz="1800">
                <a:solidFill>
                  <a:srgbClr val="0000FF"/>
                </a:solidFill>
              </a:rPr>
              <a:t>onnaissement avec informations importantes vues précédemment:</a:t>
            </a:r>
            <a:endParaRPr b="1" sz="1800">
              <a:solidFill>
                <a:srgbClr val="0000FF"/>
              </a:solidFill>
            </a:endParaRPr>
          </a:p>
        </p:txBody>
      </p:sp>
      <p:sp>
        <p:nvSpPr>
          <p:cNvPr id="132" name="Google Shape;132;p19"/>
          <p:cNvSpPr txBox="1"/>
          <p:nvPr/>
        </p:nvSpPr>
        <p:spPr>
          <a:xfrm>
            <a:off x="4372700" y="754192"/>
            <a:ext cx="1000500" cy="3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500"/>
              <a:t>Université Laval</a:t>
            </a:r>
            <a:endParaRPr sz="500"/>
          </a:p>
          <a:p>
            <a:pPr indent="0" lvl="0" marL="0" rtl="0" algn="l">
              <a:spcBef>
                <a:spcPts val="0"/>
              </a:spcBef>
              <a:spcAft>
                <a:spcPts val="0"/>
              </a:spcAft>
              <a:buNone/>
            </a:pPr>
            <a:r>
              <a:rPr lang="fr" sz="500"/>
              <a:t>2325 rue de l’Université</a:t>
            </a:r>
            <a:endParaRPr sz="500"/>
          </a:p>
          <a:p>
            <a:pPr indent="0" lvl="0" marL="0" rtl="0" algn="l">
              <a:spcBef>
                <a:spcPts val="0"/>
              </a:spcBef>
              <a:spcAft>
                <a:spcPts val="0"/>
              </a:spcAft>
              <a:buNone/>
            </a:pPr>
            <a:r>
              <a:rPr lang="fr" sz="500"/>
              <a:t>Québec, QC G1V 0B4</a:t>
            </a:r>
            <a:endParaRPr sz="500"/>
          </a:p>
        </p:txBody>
      </p:sp>
      <p:sp>
        <p:nvSpPr>
          <p:cNvPr id="133" name="Google Shape;133;p19"/>
          <p:cNvSpPr txBox="1"/>
          <p:nvPr/>
        </p:nvSpPr>
        <p:spPr>
          <a:xfrm>
            <a:off x="4380521" y="1107729"/>
            <a:ext cx="1043400" cy="3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500"/>
              <a:t>Université de Hartford</a:t>
            </a:r>
            <a:endParaRPr sz="500"/>
          </a:p>
          <a:p>
            <a:pPr indent="0" lvl="0" marL="0" rtl="0" algn="l">
              <a:spcBef>
                <a:spcPts val="0"/>
              </a:spcBef>
              <a:spcAft>
                <a:spcPts val="0"/>
              </a:spcAft>
              <a:buNone/>
            </a:pPr>
            <a:r>
              <a:rPr lang="fr" sz="500"/>
              <a:t>200 Bloomfield Ave.</a:t>
            </a:r>
            <a:endParaRPr sz="500"/>
          </a:p>
          <a:p>
            <a:pPr indent="0" lvl="0" marL="0" rtl="0" algn="l">
              <a:spcBef>
                <a:spcPts val="0"/>
              </a:spcBef>
              <a:spcAft>
                <a:spcPts val="0"/>
              </a:spcAft>
              <a:buNone/>
            </a:pPr>
            <a:r>
              <a:rPr lang="fr" sz="500"/>
              <a:t>West Hartford, CT, 06117</a:t>
            </a:r>
            <a:endParaRPr sz="500"/>
          </a:p>
        </p:txBody>
      </p:sp>
      <p:sp>
        <p:nvSpPr>
          <p:cNvPr id="134" name="Google Shape;134;p19"/>
          <p:cNvSpPr txBox="1"/>
          <p:nvPr/>
        </p:nvSpPr>
        <p:spPr>
          <a:xfrm>
            <a:off x="4466500" y="2790100"/>
            <a:ext cx="2624100" cy="12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500"/>
              <a:t>22 Palettes                English / French dictionary    26 400 lbs</a:t>
            </a:r>
            <a:endParaRPr sz="500"/>
          </a:p>
        </p:txBody>
      </p:sp>
      <p:sp>
        <p:nvSpPr>
          <p:cNvPr id="135" name="Google Shape;135;p19"/>
          <p:cNvSpPr txBox="1"/>
          <p:nvPr/>
        </p:nvSpPr>
        <p:spPr>
          <a:xfrm>
            <a:off x="5080023" y="3286585"/>
            <a:ext cx="1754700" cy="2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500"/>
              <a:t>Rendez-vous de livraison: lundi 17 sept à 13h00</a:t>
            </a:r>
            <a:endParaRPr sz="500"/>
          </a:p>
        </p:txBody>
      </p:sp>
      <p:sp>
        <p:nvSpPr>
          <p:cNvPr id="136" name="Google Shape;136;p19"/>
          <p:cNvSpPr txBox="1"/>
          <p:nvPr/>
        </p:nvSpPr>
        <p:spPr>
          <a:xfrm>
            <a:off x="156275" y="525600"/>
            <a:ext cx="3093600" cy="11643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 sz="1800">
                <a:solidFill>
                  <a:srgbClr val="FF0000"/>
                </a:solidFill>
              </a:rPr>
              <a:t>Expéditeur:</a:t>
            </a:r>
            <a:endParaRPr b="1" sz="1800">
              <a:solidFill>
                <a:srgbClr val="FF0000"/>
              </a:solidFill>
            </a:endParaRPr>
          </a:p>
          <a:p>
            <a:pPr indent="0" lvl="0" marL="0" rtl="0" algn="l">
              <a:spcBef>
                <a:spcPts val="0"/>
              </a:spcBef>
              <a:spcAft>
                <a:spcPts val="0"/>
              </a:spcAft>
              <a:buNone/>
            </a:pPr>
            <a:r>
              <a:rPr lang="fr" sz="1800"/>
              <a:t>Université Laval</a:t>
            </a:r>
            <a:endParaRPr sz="1800"/>
          </a:p>
          <a:p>
            <a:pPr indent="0" lvl="0" marL="0" rtl="0" algn="l">
              <a:spcBef>
                <a:spcPts val="0"/>
              </a:spcBef>
              <a:spcAft>
                <a:spcPts val="0"/>
              </a:spcAft>
              <a:buNone/>
            </a:pPr>
            <a:r>
              <a:rPr lang="fr" sz="1800"/>
              <a:t>2325 rue de l’Université</a:t>
            </a:r>
            <a:endParaRPr sz="1800"/>
          </a:p>
          <a:p>
            <a:pPr indent="0" lvl="0" marL="0" rtl="0" algn="l">
              <a:spcBef>
                <a:spcPts val="0"/>
              </a:spcBef>
              <a:spcAft>
                <a:spcPts val="0"/>
              </a:spcAft>
              <a:buNone/>
            </a:pPr>
            <a:r>
              <a:rPr lang="fr" sz="1800"/>
              <a:t>Québec, QC G1V 0B4</a:t>
            </a:r>
            <a:endParaRPr sz="1800"/>
          </a:p>
        </p:txBody>
      </p:sp>
      <p:sp>
        <p:nvSpPr>
          <p:cNvPr id="137" name="Google Shape;137;p19"/>
          <p:cNvSpPr txBox="1"/>
          <p:nvPr/>
        </p:nvSpPr>
        <p:spPr>
          <a:xfrm>
            <a:off x="156275" y="1742025"/>
            <a:ext cx="3093600" cy="12579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 sz="1800">
                <a:solidFill>
                  <a:srgbClr val="FF0000"/>
                </a:solidFill>
              </a:rPr>
              <a:t>Consignataire:</a:t>
            </a:r>
            <a:endParaRPr b="1" sz="1800">
              <a:solidFill>
                <a:srgbClr val="FF0000"/>
              </a:solidFill>
            </a:endParaRPr>
          </a:p>
          <a:p>
            <a:pPr indent="0" lvl="0" marL="0" rtl="0" algn="l">
              <a:spcBef>
                <a:spcPts val="0"/>
              </a:spcBef>
              <a:spcAft>
                <a:spcPts val="0"/>
              </a:spcAft>
              <a:buNone/>
            </a:pPr>
            <a:r>
              <a:rPr lang="fr" sz="1800"/>
              <a:t>Université de Hartford</a:t>
            </a:r>
            <a:endParaRPr sz="1800"/>
          </a:p>
          <a:p>
            <a:pPr indent="0" lvl="0" marL="0" rtl="0" algn="l">
              <a:spcBef>
                <a:spcPts val="0"/>
              </a:spcBef>
              <a:spcAft>
                <a:spcPts val="0"/>
              </a:spcAft>
              <a:buNone/>
            </a:pPr>
            <a:r>
              <a:rPr lang="fr" sz="1800"/>
              <a:t>200 Bloomfield Ave.</a:t>
            </a:r>
            <a:endParaRPr sz="1800"/>
          </a:p>
          <a:p>
            <a:pPr indent="0" lvl="0" marL="0" rtl="0" algn="l">
              <a:spcBef>
                <a:spcPts val="0"/>
              </a:spcBef>
              <a:spcAft>
                <a:spcPts val="0"/>
              </a:spcAft>
              <a:buNone/>
            </a:pPr>
            <a:r>
              <a:rPr lang="fr" sz="1800"/>
              <a:t>West Hartford, CT, 06117</a:t>
            </a:r>
            <a:endParaRPr sz="1800"/>
          </a:p>
        </p:txBody>
      </p:sp>
      <p:sp>
        <p:nvSpPr>
          <p:cNvPr id="138" name="Google Shape;138;p19"/>
          <p:cNvSpPr txBox="1"/>
          <p:nvPr/>
        </p:nvSpPr>
        <p:spPr>
          <a:xfrm>
            <a:off x="156275" y="3046350"/>
            <a:ext cx="3345000" cy="9891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fr" sz="1800">
                <a:solidFill>
                  <a:srgbClr val="FF0000"/>
                </a:solidFill>
              </a:rPr>
              <a:t>Quantité, Description, Poids:</a:t>
            </a:r>
            <a:endParaRPr b="1" sz="1800">
              <a:solidFill>
                <a:srgbClr val="FF0000"/>
              </a:solidFill>
            </a:endParaRPr>
          </a:p>
          <a:p>
            <a:pPr indent="0" lvl="0" marL="0" rtl="0" algn="l">
              <a:spcBef>
                <a:spcPts val="0"/>
              </a:spcBef>
              <a:spcAft>
                <a:spcPts val="0"/>
              </a:spcAft>
              <a:buNone/>
            </a:pPr>
            <a:r>
              <a:rPr lang="fr" sz="1800"/>
              <a:t>22 Palettes, English / French dictionary, 26 400 lbs</a:t>
            </a:r>
            <a:endParaRPr sz="1800"/>
          </a:p>
        </p:txBody>
      </p:sp>
      <p:sp>
        <p:nvSpPr>
          <p:cNvPr id="139" name="Google Shape;139;p19"/>
          <p:cNvSpPr txBox="1"/>
          <p:nvPr/>
        </p:nvSpPr>
        <p:spPr>
          <a:xfrm>
            <a:off x="156275" y="4101350"/>
            <a:ext cx="3391200" cy="9375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fr" sz="1800">
                <a:solidFill>
                  <a:srgbClr val="FF0000"/>
                </a:solidFill>
              </a:rPr>
              <a:t>Instructions spéciales:</a:t>
            </a:r>
            <a:endParaRPr b="1" sz="1800">
              <a:solidFill>
                <a:srgbClr val="FF0000"/>
              </a:solidFill>
            </a:endParaRPr>
          </a:p>
          <a:p>
            <a:pPr indent="0" lvl="0" marL="0" rtl="0" algn="l">
              <a:spcBef>
                <a:spcPts val="0"/>
              </a:spcBef>
              <a:spcAft>
                <a:spcPts val="0"/>
              </a:spcAft>
              <a:buNone/>
            </a:pPr>
            <a:r>
              <a:rPr lang="fr" sz="1800"/>
              <a:t>Rendez-vous de livraison: lundi 17 sept à 13h00</a:t>
            </a:r>
            <a:endParaRPr sz="1800"/>
          </a:p>
        </p:txBody>
      </p:sp>
      <p:pic>
        <p:nvPicPr>
          <p:cNvPr id="140" name="Google Shape;140;p19"/>
          <p:cNvPicPr preferRelativeResize="0"/>
          <p:nvPr/>
        </p:nvPicPr>
        <p:blipFill rotWithShape="1">
          <a:blip r:embed="rId4">
            <a:alphaModFix/>
          </a:blip>
          <a:srcRect b="53013" l="32395" r="42525" t="37621"/>
          <a:stretch/>
        </p:blipFill>
        <p:spPr>
          <a:xfrm>
            <a:off x="4572000" y="4896737"/>
            <a:ext cx="714376" cy="200076"/>
          </a:xfrm>
          <a:prstGeom prst="rect">
            <a:avLst/>
          </a:prstGeom>
          <a:noFill/>
          <a:ln>
            <a:noFill/>
          </a:ln>
        </p:spPr>
      </p:pic>
      <p:pic>
        <p:nvPicPr>
          <p:cNvPr id="141" name="Google Shape;141;p19"/>
          <p:cNvPicPr preferRelativeResize="0"/>
          <p:nvPr/>
        </p:nvPicPr>
        <p:blipFill rotWithShape="1">
          <a:blip r:embed="rId4">
            <a:alphaModFix/>
          </a:blip>
          <a:srcRect b="53013" l="32395" r="42525" t="37621"/>
          <a:stretch/>
        </p:blipFill>
        <p:spPr>
          <a:xfrm>
            <a:off x="5481638" y="4887212"/>
            <a:ext cx="714376" cy="200076"/>
          </a:xfrm>
          <a:prstGeom prst="rect">
            <a:avLst/>
          </a:prstGeom>
          <a:noFill/>
          <a:ln>
            <a:noFill/>
          </a:ln>
        </p:spPr>
      </p:pic>
      <p:sp>
        <p:nvSpPr>
          <p:cNvPr id="142" name="Google Shape;142;p19"/>
          <p:cNvSpPr txBox="1"/>
          <p:nvPr/>
        </p:nvSpPr>
        <p:spPr>
          <a:xfrm>
            <a:off x="4462475" y="4843475"/>
            <a:ext cx="609600" cy="12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500">
                <a:latin typeface="Indie Flower"/>
                <a:ea typeface="Indie Flower"/>
                <a:cs typeface="Indie Flower"/>
                <a:sym typeface="Indie Flower"/>
              </a:rPr>
              <a:t>15 septembre</a:t>
            </a:r>
            <a:endParaRPr sz="500">
              <a:latin typeface="Indie Flower"/>
              <a:ea typeface="Indie Flower"/>
              <a:cs typeface="Indie Flower"/>
              <a:sym typeface="Indie Flower"/>
            </a:endParaRPr>
          </a:p>
        </p:txBody>
      </p:sp>
      <p:sp>
        <p:nvSpPr>
          <p:cNvPr id="143" name="Google Shape;143;p19"/>
          <p:cNvSpPr txBox="1"/>
          <p:nvPr/>
        </p:nvSpPr>
        <p:spPr>
          <a:xfrm>
            <a:off x="5453075" y="4843475"/>
            <a:ext cx="609600" cy="12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500">
                <a:latin typeface="Indie Flower"/>
                <a:ea typeface="Indie Flower"/>
                <a:cs typeface="Indie Flower"/>
                <a:sym typeface="Indie Flower"/>
              </a:rPr>
              <a:t>15 septembre</a:t>
            </a:r>
            <a:endParaRPr sz="500">
              <a:latin typeface="Indie Flower"/>
              <a:ea typeface="Indie Flower"/>
              <a:cs typeface="Indie Flower"/>
              <a:sym typeface="Indie Flower"/>
            </a:endParaRPr>
          </a:p>
        </p:txBody>
      </p:sp>
      <p:grpSp>
        <p:nvGrpSpPr>
          <p:cNvPr id="144" name="Google Shape;144;p19"/>
          <p:cNvGrpSpPr/>
          <p:nvPr/>
        </p:nvGrpSpPr>
        <p:grpSpPr>
          <a:xfrm>
            <a:off x="4360884" y="1040362"/>
            <a:ext cx="47077" cy="358684"/>
            <a:chOff x="4360485" y="1041349"/>
            <a:chExt cx="47077" cy="357683"/>
          </a:xfrm>
        </p:grpSpPr>
        <p:cxnSp>
          <p:nvCxnSpPr>
            <p:cNvPr id="145" name="Google Shape;145;p19"/>
            <p:cNvCxnSpPr/>
            <p:nvPr/>
          </p:nvCxnSpPr>
          <p:spPr>
            <a:xfrm flipH="1" rot="137437">
              <a:off x="4360467" y="1394302"/>
              <a:ext cx="45036" cy="2400"/>
            </a:xfrm>
            <a:prstGeom prst="straightConnector1">
              <a:avLst/>
            </a:prstGeom>
            <a:noFill/>
            <a:ln cap="flat" cmpd="sng" w="9525">
              <a:solidFill>
                <a:srgbClr val="000000"/>
              </a:solidFill>
              <a:prstDash val="solid"/>
              <a:round/>
              <a:headEnd len="med" w="med" type="none"/>
              <a:tailEnd len="med" w="med" type="none"/>
            </a:ln>
          </p:spPr>
        </p:cxnSp>
        <p:cxnSp>
          <p:nvCxnSpPr>
            <p:cNvPr id="146" name="Google Shape;146;p19"/>
            <p:cNvCxnSpPr/>
            <p:nvPr/>
          </p:nvCxnSpPr>
          <p:spPr>
            <a:xfrm flipH="1" rot="10800000">
              <a:off x="4363751" y="1041349"/>
              <a:ext cx="2502" cy="357683"/>
            </a:xfrm>
            <a:prstGeom prst="straightConnector1">
              <a:avLst/>
            </a:prstGeom>
            <a:noFill/>
            <a:ln cap="flat" cmpd="sng" w="9525">
              <a:solidFill>
                <a:srgbClr val="000000"/>
              </a:solidFill>
              <a:prstDash val="solid"/>
              <a:round/>
              <a:headEnd len="med" w="med" type="none"/>
              <a:tailEnd len="med" w="med" type="none"/>
            </a:ln>
          </p:spPr>
        </p:cxnSp>
        <p:cxnSp>
          <p:nvCxnSpPr>
            <p:cNvPr id="147" name="Google Shape;147;p19"/>
            <p:cNvCxnSpPr/>
            <p:nvPr/>
          </p:nvCxnSpPr>
          <p:spPr>
            <a:xfrm flipH="1" rot="211648">
              <a:off x="4363721" y="1043806"/>
              <a:ext cx="43883" cy="2700"/>
            </a:xfrm>
            <a:prstGeom prst="straightConnector1">
              <a:avLst/>
            </a:prstGeom>
            <a:noFill/>
            <a:ln cap="flat" cmpd="sng" w="9525">
              <a:solidFill>
                <a:srgbClr val="000000"/>
              </a:solidFill>
              <a:prstDash val="solid"/>
              <a:round/>
              <a:headEnd len="med" w="med" type="none"/>
              <a:tailEnd len="med" w="med" type="none"/>
            </a:ln>
          </p:spPr>
        </p:cxnSp>
      </p:grpSp>
      <p:grpSp>
        <p:nvGrpSpPr>
          <p:cNvPr id="148" name="Google Shape;148;p19"/>
          <p:cNvGrpSpPr/>
          <p:nvPr/>
        </p:nvGrpSpPr>
        <p:grpSpPr>
          <a:xfrm>
            <a:off x="4360884" y="740520"/>
            <a:ext cx="47077" cy="285937"/>
            <a:chOff x="4360485" y="1041432"/>
            <a:chExt cx="47077" cy="357600"/>
          </a:xfrm>
        </p:grpSpPr>
        <p:cxnSp>
          <p:nvCxnSpPr>
            <p:cNvPr id="149" name="Google Shape;149;p19"/>
            <p:cNvCxnSpPr/>
            <p:nvPr/>
          </p:nvCxnSpPr>
          <p:spPr>
            <a:xfrm flipH="1" rot="137437">
              <a:off x="4360467" y="1394302"/>
              <a:ext cx="45036" cy="2400"/>
            </a:xfrm>
            <a:prstGeom prst="straightConnector1">
              <a:avLst/>
            </a:prstGeom>
            <a:noFill/>
            <a:ln cap="flat" cmpd="sng" w="9525">
              <a:solidFill>
                <a:srgbClr val="000000"/>
              </a:solidFill>
              <a:prstDash val="solid"/>
              <a:round/>
              <a:headEnd len="med" w="med" type="none"/>
              <a:tailEnd len="med" w="med" type="none"/>
            </a:ln>
          </p:spPr>
        </p:cxnSp>
        <p:cxnSp>
          <p:nvCxnSpPr>
            <p:cNvPr id="150" name="Google Shape;150;p19"/>
            <p:cNvCxnSpPr/>
            <p:nvPr/>
          </p:nvCxnSpPr>
          <p:spPr>
            <a:xfrm flipH="1" rot="10800000">
              <a:off x="4363751" y="1041432"/>
              <a:ext cx="2400" cy="357600"/>
            </a:xfrm>
            <a:prstGeom prst="straightConnector1">
              <a:avLst/>
            </a:prstGeom>
            <a:noFill/>
            <a:ln cap="flat" cmpd="sng" w="9525">
              <a:solidFill>
                <a:srgbClr val="000000"/>
              </a:solidFill>
              <a:prstDash val="solid"/>
              <a:round/>
              <a:headEnd len="med" w="med" type="none"/>
              <a:tailEnd len="med" w="med" type="none"/>
            </a:ln>
          </p:spPr>
        </p:cxnSp>
        <p:cxnSp>
          <p:nvCxnSpPr>
            <p:cNvPr id="151" name="Google Shape;151;p19"/>
            <p:cNvCxnSpPr/>
            <p:nvPr/>
          </p:nvCxnSpPr>
          <p:spPr>
            <a:xfrm flipH="1" rot="211648">
              <a:off x="4363721" y="1043806"/>
              <a:ext cx="43883" cy="2700"/>
            </a:xfrm>
            <a:prstGeom prst="straightConnector1">
              <a:avLst/>
            </a:prstGeom>
            <a:noFill/>
            <a:ln cap="flat" cmpd="sng" w="9525">
              <a:solidFill>
                <a:srgbClr val="000000"/>
              </a:solidFill>
              <a:prstDash val="solid"/>
              <a:round/>
              <a:headEnd len="med" w="med" type="none"/>
              <a:tailEnd len="med" w="med" type="none"/>
            </a:ln>
          </p:spPr>
        </p:cxnSp>
      </p:grpSp>
      <p:grpSp>
        <p:nvGrpSpPr>
          <p:cNvPr id="152" name="Google Shape;152;p19"/>
          <p:cNvGrpSpPr/>
          <p:nvPr/>
        </p:nvGrpSpPr>
        <p:grpSpPr>
          <a:xfrm>
            <a:off x="4361084" y="2758055"/>
            <a:ext cx="47077" cy="163173"/>
            <a:chOff x="4360485" y="1041432"/>
            <a:chExt cx="47077" cy="357600"/>
          </a:xfrm>
        </p:grpSpPr>
        <p:cxnSp>
          <p:nvCxnSpPr>
            <p:cNvPr id="153" name="Google Shape;153;p19"/>
            <p:cNvCxnSpPr/>
            <p:nvPr/>
          </p:nvCxnSpPr>
          <p:spPr>
            <a:xfrm flipH="1" rot="137437">
              <a:off x="4360467" y="1394302"/>
              <a:ext cx="45036" cy="2400"/>
            </a:xfrm>
            <a:prstGeom prst="straightConnector1">
              <a:avLst/>
            </a:prstGeom>
            <a:noFill/>
            <a:ln cap="flat" cmpd="sng" w="9525">
              <a:solidFill>
                <a:srgbClr val="000000"/>
              </a:solidFill>
              <a:prstDash val="solid"/>
              <a:round/>
              <a:headEnd len="med" w="med" type="none"/>
              <a:tailEnd len="med" w="med" type="none"/>
            </a:ln>
          </p:spPr>
        </p:cxnSp>
        <p:cxnSp>
          <p:nvCxnSpPr>
            <p:cNvPr id="154" name="Google Shape;154;p19"/>
            <p:cNvCxnSpPr/>
            <p:nvPr/>
          </p:nvCxnSpPr>
          <p:spPr>
            <a:xfrm flipH="1" rot="10800000">
              <a:off x="4363751" y="1041432"/>
              <a:ext cx="2400" cy="357600"/>
            </a:xfrm>
            <a:prstGeom prst="straightConnector1">
              <a:avLst/>
            </a:prstGeom>
            <a:noFill/>
            <a:ln cap="flat" cmpd="sng" w="9525">
              <a:solidFill>
                <a:srgbClr val="000000"/>
              </a:solidFill>
              <a:prstDash val="solid"/>
              <a:round/>
              <a:headEnd len="med" w="med" type="none"/>
              <a:tailEnd len="med" w="med" type="none"/>
            </a:ln>
          </p:spPr>
        </p:cxnSp>
        <p:cxnSp>
          <p:nvCxnSpPr>
            <p:cNvPr id="155" name="Google Shape;155;p19"/>
            <p:cNvCxnSpPr/>
            <p:nvPr/>
          </p:nvCxnSpPr>
          <p:spPr>
            <a:xfrm flipH="1" rot="211648">
              <a:off x="4363721" y="1043806"/>
              <a:ext cx="43883" cy="2700"/>
            </a:xfrm>
            <a:prstGeom prst="straightConnector1">
              <a:avLst/>
            </a:prstGeom>
            <a:noFill/>
            <a:ln cap="flat" cmpd="sng" w="9525">
              <a:solidFill>
                <a:srgbClr val="000000"/>
              </a:solidFill>
              <a:prstDash val="solid"/>
              <a:round/>
              <a:headEnd len="med" w="med" type="none"/>
              <a:tailEnd len="med" w="med" type="none"/>
            </a:ln>
          </p:spPr>
        </p:cxnSp>
      </p:grpSp>
      <p:grpSp>
        <p:nvGrpSpPr>
          <p:cNvPr id="156" name="Google Shape;156;p19"/>
          <p:cNvGrpSpPr/>
          <p:nvPr/>
        </p:nvGrpSpPr>
        <p:grpSpPr>
          <a:xfrm>
            <a:off x="4361084" y="3336705"/>
            <a:ext cx="47077" cy="163173"/>
            <a:chOff x="4360485" y="1041432"/>
            <a:chExt cx="47077" cy="357600"/>
          </a:xfrm>
        </p:grpSpPr>
        <p:cxnSp>
          <p:nvCxnSpPr>
            <p:cNvPr id="157" name="Google Shape;157;p19"/>
            <p:cNvCxnSpPr/>
            <p:nvPr/>
          </p:nvCxnSpPr>
          <p:spPr>
            <a:xfrm flipH="1" rot="137437">
              <a:off x="4360467" y="1394302"/>
              <a:ext cx="45036" cy="2400"/>
            </a:xfrm>
            <a:prstGeom prst="straightConnector1">
              <a:avLst/>
            </a:prstGeom>
            <a:noFill/>
            <a:ln cap="flat" cmpd="sng" w="9525">
              <a:solidFill>
                <a:srgbClr val="000000"/>
              </a:solidFill>
              <a:prstDash val="solid"/>
              <a:round/>
              <a:headEnd len="med" w="med" type="none"/>
              <a:tailEnd len="med" w="med" type="none"/>
            </a:ln>
          </p:spPr>
        </p:cxnSp>
        <p:cxnSp>
          <p:nvCxnSpPr>
            <p:cNvPr id="158" name="Google Shape;158;p19"/>
            <p:cNvCxnSpPr/>
            <p:nvPr/>
          </p:nvCxnSpPr>
          <p:spPr>
            <a:xfrm flipH="1" rot="10800000">
              <a:off x="4363751" y="1041432"/>
              <a:ext cx="2400" cy="357600"/>
            </a:xfrm>
            <a:prstGeom prst="straightConnector1">
              <a:avLst/>
            </a:prstGeom>
            <a:noFill/>
            <a:ln cap="flat" cmpd="sng" w="9525">
              <a:solidFill>
                <a:srgbClr val="000000"/>
              </a:solidFill>
              <a:prstDash val="solid"/>
              <a:round/>
              <a:headEnd len="med" w="med" type="none"/>
              <a:tailEnd len="med" w="med" type="none"/>
            </a:ln>
          </p:spPr>
        </p:cxnSp>
        <p:cxnSp>
          <p:nvCxnSpPr>
            <p:cNvPr id="159" name="Google Shape;159;p19"/>
            <p:cNvCxnSpPr/>
            <p:nvPr/>
          </p:nvCxnSpPr>
          <p:spPr>
            <a:xfrm flipH="1" rot="211648">
              <a:off x="4363721" y="1043806"/>
              <a:ext cx="43883" cy="2700"/>
            </a:xfrm>
            <a:prstGeom prst="straightConnector1">
              <a:avLst/>
            </a:prstGeom>
            <a:noFill/>
            <a:ln cap="flat" cmpd="sng" w="9525">
              <a:solidFill>
                <a:srgbClr val="000000"/>
              </a:solidFill>
              <a:prstDash val="solid"/>
              <a:round/>
              <a:headEnd len="med" w="med" type="none"/>
              <a:tailEnd len="med" w="med" type="none"/>
            </a:ln>
          </p:spPr>
        </p:cxnSp>
      </p:grpSp>
      <p:cxnSp>
        <p:nvCxnSpPr>
          <p:cNvPr id="160" name="Google Shape;160;p19"/>
          <p:cNvCxnSpPr/>
          <p:nvPr/>
        </p:nvCxnSpPr>
        <p:spPr>
          <a:xfrm flipH="1">
            <a:off x="3282875" y="904350"/>
            <a:ext cx="1080000" cy="195600"/>
          </a:xfrm>
          <a:prstGeom prst="straightConnector1">
            <a:avLst/>
          </a:prstGeom>
          <a:noFill/>
          <a:ln cap="flat" cmpd="sng" w="9525">
            <a:solidFill>
              <a:srgbClr val="000000"/>
            </a:solidFill>
            <a:prstDash val="solid"/>
            <a:round/>
            <a:headEnd len="med" w="med" type="none"/>
            <a:tailEnd len="med" w="med" type="triangle"/>
          </a:ln>
        </p:spPr>
      </p:cxnSp>
      <p:cxnSp>
        <p:nvCxnSpPr>
          <p:cNvPr id="161" name="Google Shape;161;p19"/>
          <p:cNvCxnSpPr/>
          <p:nvPr/>
        </p:nvCxnSpPr>
        <p:spPr>
          <a:xfrm flipH="1">
            <a:off x="3265200" y="1267200"/>
            <a:ext cx="1101600" cy="1110300"/>
          </a:xfrm>
          <a:prstGeom prst="straightConnector1">
            <a:avLst/>
          </a:prstGeom>
          <a:noFill/>
          <a:ln cap="flat" cmpd="sng" w="9525">
            <a:solidFill>
              <a:srgbClr val="000000"/>
            </a:solidFill>
            <a:prstDash val="solid"/>
            <a:round/>
            <a:headEnd len="med" w="med" type="none"/>
            <a:tailEnd len="med" w="med" type="triangle"/>
          </a:ln>
        </p:spPr>
      </p:cxnSp>
      <p:cxnSp>
        <p:nvCxnSpPr>
          <p:cNvPr id="162" name="Google Shape;162;p19"/>
          <p:cNvCxnSpPr/>
          <p:nvPr/>
        </p:nvCxnSpPr>
        <p:spPr>
          <a:xfrm flipH="1">
            <a:off x="3542050" y="2837800"/>
            <a:ext cx="825000" cy="449400"/>
          </a:xfrm>
          <a:prstGeom prst="straightConnector1">
            <a:avLst/>
          </a:prstGeom>
          <a:noFill/>
          <a:ln cap="flat" cmpd="sng" w="9525">
            <a:solidFill>
              <a:srgbClr val="000000"/>
            </a:solidFill>
            <a:prstDash val="solid"/>
            <a:round/>
            <a:headEnd len="med" w="med" type="none"/>
            <a:tailEnd len="med" w="med" type="triangle"/>
          </a:ln>
        </p:spPr>
      </p:cxnSp>
      <p:cxnSp>
        <p:nvCxnSpPr>
          <p:cNvPr id="163" name="Google Shape;163;p19"/>
          <p:cNvCxnSpPr/>
          <p:nvPr/>
        </p:nvCxnSpPr>
        <p:spPr>
          <a:xfrm flipH="1">
            <a:off x="3573400" y="3421125"/>
            <a:ext cx="788400" cy="741000"/>
          </a:xfrm>
          <a:prstGeom prst="straightConnector1">
            <a:avLst/>
          </a:prstGeom>
          <a:noFill/>
          <a:ln cap="flat" cmpd="sng" w="9525">
            <a:solidFill>
              <a:srgbClr val="000000"/>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20"/>
          <p:cNvPicPr preferRelativeResize="0"/>
          <p:nvPr/>
        </p:nvPicPr>
        <p:blipFill rotWithShape="1">
          <a:blip r:embed="rId3">
            <a:alphaModFix/>
          </a:blip>
          <a:srcRect b="8857" l="10036" r="7086" t="12483"/>
          <a:stretch/>
        </p:blipFill>
        <p:spPr>
          <a:xfrm>
            <a:off x="4572000" y="849925"/>
            <a:ext cx="4168525" cy="2967400"/>
          </a:xfrm>
          <a:prstGeom prst="rect">
            <a:avLst/>
          </a:prstGeom>
          <a:noFill/>
          <a:ln>
            <a:noFill/>
          </a:ln>
        </p:spPr>
      </p:pic>
      <p:sp>
        <p:nvSpPr>
          <p:cNvPr id="169" name="Google Shape;169;p20"/>
          <p:cNvSpPr txBox="1"/>
          <p:nvPr>
            <p:ph type="title"/>
          </p:nvPr>
        </p:nvSpPr>
        <p:spPr>
          <a:xfrm>
            <a:off x="311700" y="140225"/>
            <a:ext cx="8520600" cy="60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1600"/>
              <a:t>Voici une facture de douane et un système de communication ou gestion de flotte, sur lesquels vous retrouverez les informations importantes pour planifier votre voyage:</a:t>
            </a:r>
            <a:endParaRPr sz="1600"/>
          </a:p>
        </p:txBody>
      </p:sp>
      <p:pic>
        <p:nvPicPr>
          <p:cNvPr id="170" name="Google Shape;170;p20"/>
          <p:cNvPicPr preferRelativeResize="0"/>
          <p:nvPr/>
        </p:nvPicPr>
        <p:blipFill rotWithShape="1">
          <a:blip r:embed="rId4">
            <a:alphaModFix/>
          </a:blip>
          <a:srcRect b="7749" l="0" r="5704" t="0"/>
          <a:stretch/>
        </p:blipFill>
        <p:spPr>
          <a:xfrm>
            <a:off x="1134550" y="697550"/>
            <a:ext cx="3437450" cy="4352590"/>
          </a:xfrm>
          <a:prstGeom prst="rect">
            <a:avLst/>
          </a:prstGeom>
          <a:noFill/>
          <a:ln>
            <a:noFill/>
          </a:ln>
        </p:spPr>
      </p:pic>
      <p:grpSp>
        <p:nvGrpSpPr>
          <p:cNvPr id="171" name="Google Shape;171;p20"/>
          <p:cNvGrpSpPr/>
          <p:nvPr/>
        </p:nvGrpSpPr>
        <p:grpSpPr>
          <a:xfrm>
            <a:off x="1057231" y="2574000"/>
            <a:ext cx="172530" cy="848580"/>
            <a:chOff x="3093986" y="2806173"/>
            <a:chExt cx="172513" cy="884122"/>
          </a:xfrm>
        </p:grpSpPr>
        <p:sp>
          <p:nvSpPr>
            <p:cNvPr id="172" name="Google Shape;172;p20"/>
            <p:cNvSpPr/>
            <p:nvPr/>
          </p:nvSpPr>
          <p:spPr>
            <a:xfrm>
              <a:off x="3093986" y="2806173"/>
              <a:ext cx="172500" cy="9480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0"/>
            <p:cNvSpPr/>
            <p:nvPr/>
          </p:nvSpPr>
          <p:spPr>
            <a:xfrm>
              <a:off x="3093999" y="3595494"/>
              <a:ext cx="172500" cy="9480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 name="Google Shape;174;p20"/>
          <p:cNvSpPr/>
          <p:nvPr/>
        </p:nvSpPr>
        <p:spPr>
          <a:xfrm>
            <a:off x="4780880" y="2821287"/>
            <a:ext cx="312600" cy="9480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0"/>
          <p:cNvSpPr txBox="1"/>
          <p:nvPr/>
        </p:nvSpPr>
        <p:spPr>
          <a:xfrm>
            <a:off x="5015275" y="1671300"/>
            <a:ext cx="2839200" cy="164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500">
                <a:solidFill>
                  <a:srgbClr val="FFFFFF"/>
                </a:solidFill>
              </a:rPr>
              <a:t>MESSAGE REÇU</a:t>
            </a:r>
            <a:r>
              <a:rPr b="1" lang="fr" sz="500">
                <a:solidFill>
                  <a:srgbClr val="FFFFFF"/>
                </a:solidFill>
              </a:rPr>
              <a:t>: 16-09-2099 admin</a:t>
            </a:r>
            <a:endParaRPr b="1" sz="500">
              <a:solidFill>
                <a:srgbClr val="FFFFFF"/>
              </a:solidFill>
            </a:endParaRPr>
          </a:p>
          <a:p>
            <a:pPr indent="0" lvl="0" marL="0" rtl="0" algn="l">
              <a:spcBef>
                <a:spcPts val="0"/>
              </a:spcBef>
              <a:spcAft>
                <a:spcPts val="0"/>
              </a:spcAft>
              <a:buNone/>
            </a:pPr>
            <a:r>
              <a:t/>
            </a:r>
            <a:endParaRPr b="1" sz="500">
              <a:solidFill>
                <a:srgbClr val="FFFFFF"/>
              </a:solidFill>
            </a:endParaRPr>
          </a:p>
          <a:p>
            <a:pPr indent="0" lvl="0" marL="0" rtl="0" algn="l">
              <a:spcBef>
                <a:spcPts val="0"/>
              </a:spcBef>
              <a:spcAft>
                <a:spcPts val="0"/>
              </a:spcAft>
              <a:buNone/>
            </a:pPr>
            <a:r>
              <a:rPr b="1" lang="fr" sz="500">
                <a:solidFill>
                  <a:srgbClr val="FFFFFF"/>
                </a:solidFill>
              </a:rPr>
              <a:t>ASSIGNATION DE VOYAGE</a:t>
            </a:r>
            <a:endParaRPr b="1" sz="500">
              <a:solidFill>
                <a:srgbClr val="FFFFFF"/>
              </a:solidFill>
            </a:endParaRPr>
          </a:p>
          <a:p>
            <a:pPr indent="0" lvl="0" marL="0" rtl="0" algn="l">
              <a:spcBef>
                <a:spcPts val="0"/>
              </a:spcBef>
              <a:spcAft>
                <a:spcPts val="0"/>
              </a:spcAft>
              <a:buNone/>
            </a:pPr>
            <a:r>
              <a:rPr b="1" lang="fr" sz="500">
                <a:solidFill>
                  <a:srgbClr val="FFFFFF"/>
                </a:solidFill>
              </a:rPr>
              <a:t>ÉTAPE DE VOYAGE 1 : Livraison</a:t>
            </a:r>
            <a:endParaRPr b="1" sz="500">
              <a:solidFill>
                <a:srgbClr val="FFFFFF"/>
              </a:solidFill>
            </a:endParaRPr>
          </a:p>
          <a:p>
            <a:pPr indent="0" lvl="0" marL="0" rtl="0" algn="l">
              <a:spcBef>
                <a:spcPts val="0"/>
              </a:spcBef>
              <a:spcAft>
                <a:spcPts val="0"/>
              </a:spcAft>
              <a:buNone/>
            </a:pPr>
            <a:r>
              <a:t/>
            </a:r>
            <a:endParaRPr b="1" sz="500">
              <a:solidFill>
                <a:srgbClr val="FFFFFF"/>
              </a:solidFill>
            </a:endParaRPr>
          </a:p>
          <a:p>
            <a:pPr indent="0" lvl="0" marL="0" rtl="0" algn="l">
              <a:spcBef>
                <a:spcPts val="0"/>
              </a:spcBef>
              <a:spcAft>
                <a:spcPts val="0"/>
              </a:spcAft>
              <a:buNone/>
            </a:pPr>
            <a:r>
              <a:rPr b="1" lang="fr" sz="500">
                <a:solidFill>
                  <a:srgbClr val="FFFFFF"/>
                </a:solidFill>
              </a:rPr>
              <a:t>CONSIGNATAIRE: Hartford University</a:t>
            </a:r>
            <a:endParaRPr b="1" sz="500">
              <a:solidFill>
                <a:srgbClr val="FFFFFF"/>
              </a:solidFill>
            </a:endParaRPr>
          </a:p>
          <a:p>
            <a:pPr indent="0" lvl="0" marL="0" rtl="0" algn="l">
              <a:spcBef>
                <a:spcPts val="0"/>
              </a:spcBef>
              <a:spcAft>
                <a:spcPts val="0"/>
              </a:spcAft>
              <a:buNone/>
            </a:pPr>
            <a:r>
              <a:rPr b="1" lang="fr" sz="500">
                <a:solidFill>
                  <a:schemeClr val="lt1"/>
                </a:solidFill>
              </a:rPr>
              <a:t>ADRESSE CONSIGNATAIRE</a:t>
            </a:r>
            <a:r>
              <a:rPr b="1" lang="fr" sz="500">
                <a:solidFill>
                  <a:srgbClr val="FFFFFF"/>
                </a:solidFill>
              </a:rPr>
              <a:t>: 200 Bloomfield Ave. </a:t>
            </a:r>
            <a:endParaRPr b="1" sz="500">
              <a:solidFill>
                <a:srgbClr val="FFFFFF"/>
              </a:solidFill>
            </a:endParaRPr>
          </a:p>
          <a:p>
            <a:pPr indent="0" lvl="0" marL="0" rtl="0" algn="l">
              <a:spcBef>
                <a:spcPts val="0"/>
              </a:spcBef>
              <a:spcAft>
                <a:spcPts val="0"/>
              </a:spcAft>
              <a:buNone/>
            </a:pPr>
            <a:r>
              <a:rPr b="1" lang="fr" sz="500">
                <a:solidFill>
                  <a:srgbClr val="FFFFFF"/>
                </a:solidFill>
              </a:rPr>
              <a:t>West Hartford, CT, 06117</a:t>
            </a:r>
            <a:endParaRPr b="1" sz="500">
              <a:solidFill>
                <a:srgbClr val="FFFFFF"/>
              </a:solidFill>
            </a:endParaRPr>
          </a:p>
          <a:p>
            <a:pPr indent="0" lvl="0" marL="0" rtl="0" algn="l">
              <a:spcBef>
                <a:spcPts val="0"/>
              </a:spcBef>
              <a:spcAft>
                <a:spcPts val="0"/>
              </a:spcAft>
              <a:buNone/>
            </a:pPr>
            <a:r>
              <a:rPr b="1" lang="fr" sz="500">
                <a:solidFill>
                  <a:srgbClr val="FFFFFF"/>
                </a:solidFill>
              </a:rPr>
              <a:t>NUMÉRO DE VOYAGE: 78398</a:t>
            </a:r>
            <a:endParaRPr b="1" sz="500">
              <a:solidFill>
                <a:srgbClr val="FFFFFF"/>
              </a:solidFill>
            </a:endParaRPr>
          </a:p>
          <a:p>
            <a:pPr indent="0" lvl="0" marL="0" rtl="0" algn="l">
              <a:spcBef>
                <a:spcPts val="0"/>
              </a:spcBef>
              <a:spcAft>
                <a:spcPts val="0"/>
              </a:spcAft>
              <a:buNone/>
            </a:pPr>
            <a:r>
              <a:rPr b="1" lang="fr" sz="500">
                <a:solidFill>
                  <a:srgbClr val="FFFFFF"/>
                </a:solidFill>
              </a:rPr>
              <a:t>MILLES: 423</a:t>
            </a:r>
            <a:endParaRPr b="1" sz="500">
              <a:solidFill>
                <a:srgbClr val="FFFFFF"/>
              </a:solidFill>
            </a:endParaRPr>
          </a:p>
          <a:p>
            <a:pPr indent="0" lvl="0" marL="0" rtl="0" algn="l">
              <a:spcBef>
                <a:spcPts val="0"/>
              </a:spcBef>
              <a:spcAft>
                <a:spcPts val="0"/>
              </a:spcAft>
              <a:buNone/>
            </a:pPr>
            <a:r>
              <a:rPr b="1" lang="fr" sz="500">
                <a:solidFill>
                  <a:srgbClr val="FFFFFF"/>
                </a:solidFill>
              </a:rPr>
              <a:t>RÉFÉRENCES: B/L 6871735</a:t>
            </a:r>
            <a:endParaRPr b="1" sz="500">
              <a:solidFill>
                <a:srgbClr val="FFFFFF"/>
              </a:solidFill>
            </a:endParaRPr>
          </a:p>
          <a:p>
            <a:pPr indent="0" lvl="0" marL="0" rtl="0" algn="l">
              <a:spcBef>
                <a:spcPts val="0"/>
              </a:spcBef>
              <a:spcAft>
                <a:spcPts val="0"/>
              </a:spcAft>
              <a:buNone/>
            </a:pPr>
            <a:r>
              <a:rPr b="1" lang="fr" sz="500">
                <a:solidFill>
                  <a:srgbClr val="FFFFFF"/>
                </a:solidFill>
              </a:rPr>
              <a:t>PIÈCES: 22 Palettes</a:t>
            </a:r>
            <a:endParaRPr b="1" sz="500">
              <a:solidFill>
                <a:srgbClr val="FFFFFF"/>
              </a:solidFill>
            </a:endParaRPr>
          </a:p>
          <a:p>
            <a:pPr indent="0" lvl="0" marL="0" rtl="0" algn="l">
              <a:spcBef>
                <a:spcPts val="0"/>
              </a:spcBef>
              <a:spcAft>
                <a:spcPts val="0"/>
              </a:spcAft>
              <a:buNone/>
            </a:pPr>
            <a:r>
              <a:rPr b="1" lang="fr" sz="500">
                <a:solidFill>
                  <a:srgbClr val="FFFFFF"/>
                </a:solidFill>
              </a:rPr>
              <a:t>POIDS: 26 400 lb</a:t>
            </a:r>
            <a:endParaRPr b="1" sz="500">
              <a:solidFill>
                <a:srgbClr val="FFFFFF"/>
              </a:solidFill>
            </a:endParaRPr>
          </a:p>
          <a:p>
            <a:pPr indent="0" lvl="0" marL="0" rtl="0" algn="l">
              <a:spcBef>
                <a:spcPts val="0"/>
              </a:spcBef>
              <a:spcAft>
                <a:spcPts val="0"/>
              </a:spcAft>
              <a:buNone/>
            </a:pPr>
            <a:r>
              <a:rPr b="1" lang="fr" sz="500">
                <a:solidFill>
                  <a:srgbClr val="FFFFFF"/>
                </a:solidFill>
              </a:rPr>
              <a:t>NUMÉRO DE REMORQUE: 5366</a:t>
            </a:r>
            <a:endParaRPr b="1" sz="500">
              <a:solidFill>
                <a:srgbClr val="FFFFFF"/>
              </a:solidFill>
            </a:endParaRPr>
          </a:p>
          <a:p>
            <a:pPr indent="0" lvl="0" marL="0" rtl="0" algn="l">
              <a:spcBef>
                <a:spcPts val="0"/>
              </a:spcBef>
              <a:spcAft>
                <a:spcPts val="0"/>
              </a:spcAft>
              <a:buNone/>
            </a:pPr>
            <a:r>
              <a:rPr b="1" lang="fr" sz="500">
                <a:solidFill>
                  <a:srgbClr val="FFFFFF"/>
                </a:solidFill>
              </a:rPr>
              <a:t>PORT D’ENTRÉE: Derby Line, VT</a:t>
            </a:r>
            <a:endParaRPr b="1" sz="500">
              <a:solidFill>
                <a:srgbClr val="FFFFFF"/>
              </a:solidFill>
            </a:endParaRPr>
          </a:p>
          <a:p>
            <a:pPr indent="0" lvl="0" marL="0" rtl="0" algn="l">
              <a:spcBef>
                <a:spcPts val="0"/>
              </a:spcBef>
              <a:spcAft>
                <a:spcPts val="0"/>
              </a:spcAft>
              <a:buNone/>
            </a:pPr>
            <a:r>
              <a:rPr b="1" lang="fr" sz="500">
                <a:solidFill>
                  <a:srgbClr val="FFFFFF"/>
                </a:solidFill>
              </a:rPr>
              <a:t>COURTIER: Trans America</a:t>
            </a:r>
            <a:endParaRPr b="1" sz="500">
              <a:solidFill>
                <a:srgbClr val="FFFFFF"/>
              </a:solidFill>
            </a:endParaRPr>
          </a:p>
          <a:p>
            <a:pPr indent="0" lvl="0" marL="0" rtl="0" algn="l">
              <a:spcBef>
                <a:spcPts val="0"/>
              </a:spcBef>
              <a:spcAft>
                <a:spcPts val="0"/>
              </a:spcAft>
              <a:buNone/>
            </a:pPr>
            <a:r>
              <a:rPr b="1" lang="fr" sz="500">
                <a:solidFill>
                  <a:srgbClr val="FFFFFF"/>
                </a:solidFill>
              </a:rPr>
              <a:t>INSTRUCTIONS: Rendez-vous livraison, lundi 17 sept, à 13h00</a:t>
            </a:r>
            <a:endParaRPr b="1" sz="500">
              <a:solidFill>
                <a:srgbClr val="FFFFFF"/>
              </a:solidFill>
            </a:endParaRPr>
          </a:p>
          <a:p>
            <a:pPr indent="0" lvl="0" marL="0" rtl="0" algn="l">
              <a:spcBef>
                <a:spcPts val="0"/>
              </a:spcBef>
              <a:spcAft>
                <a:spcPts val="0"/>
              </a:spcAft>
              <a:buNone/>
            </a:pPr>
            <a:r>
              <a:t/>
            </a:r>
            <a:endParaRPr b="1" sz="500">
              <a:solidFill>
                <a:srgbClr val="FFFFFF"/>
              </a:solidFill>
            </a:endParaRPr>
          </a:p>
          <a:p>
            <a:pPr indent="0" lvl="0" marL="0" rtl="0" algn="l">
              <a:spcBef>
                <a:spcPts val="0"/>
              </a:spcBef>
              <a:spcAft>
                <a:spcPts val="0"/>
              </a:spcAft>
              <a:buNone/>
            </a:pPr>
            <a:r>
              <a:rPr b="1" lang="fr" sz="500">
                <a:solidFill>
                  <a:srgbClr val="FFFFFF"/>
                </a:solidFill>
              </a:rPr>
              <a:t>EXPÉDITEUR: Université  Laval, 2325 rue de l’université, Québec, QC G1V 0B4</a:t>
            </a:r>
            <a:endParaRPr b="1" sz="5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1"/>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sz="2400"/>
              <a:t>Localiser des lieux et des adresses avec les cartes traditionnelles ainsi qu’avec un outil électronique</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2"/>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 sz="3000">
                <a:solidFill>
                  <a:srgbClr val="0000FF"/>
                </a:solidFill>
              </a:rPr>
              <a:t>La construction d’un itinéraire optimal</a:t>
            </a:r>
            <a:endParaRPr sz="3000">
              <a:solidFill>
                <a:srgbClr val="0000FF"/>
              </a:solidFill>
            </a:endParaRPr>
          </a:p>
        </p:txBody>
      </p:sp>
      <p:sp>
        <p:nvSpPr>
          <p:cNvPr id="186" name="Google Shape;186;p22"/>
          <p:cNvSpPr txBox="1"/>
          <p:nvPr>
            <p:ph idx="1" type="body"/>
          </p:nvPr>
        </p:nvSpPr>
        <p:spPr>
          <a:xfrm>
            <a:off x="311700" y="1807075"/>
            <a:ext cx="8520600" cy="1173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fr" sz="2400">
                <a:solidFill>
                  <a:schemeClr val="dk1"/>
                </a:solidFill>
              </a:rPr>
              <a:t>Dans les pages suivantes, vous retrouverez une méthode de travail suggérée pour construire un itinéraire.</a:t>
            </a:r>
            <a:endParaRPr sz="2400">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23"/>
          <p:cNvPicPr preferRelativeResize="0"/>
          <p:nvPr/>
        </p:nvPicPr>
        <p:blipFill>
          <a:blip r:embed="rId3">
            <a:alphaModFix/>
          </a:blip>
          <a:stretch>
            <a:fillRect/>
          </a:stretch>
        </p:blipFill>
        <p:spPr>
          <a:xfrm>
            <a:off x="2173762" y="730650"/>
            <a:ext cx="4796476" cy="4145601"/>
          </a:xfrm>
          <a:prstGeom prst="rect">
            <a:avLst/>
          </a:prstGeom>
          <a:noFill/>
          <a:ln>
            <a:noFill/>
          </a:ln>
        </p:spPr>
      </p:pic>
      <p:sp>
        <p:nvSpPr>
          <p:cNvPr id="192" name="Google Shape;192;p23"/>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lphaUcPeriod"/>
            </a:pPr>
            <a:r>
              <a:rPr lang="fr">
                <a:solidFill>
                  <a:srgbClr val="0000FF"/>
                </a:solidFill>
                <a:highlight>
                  <a:schemeClr val="lt1"/>
                </a:highlight>
              </a:rPr>
              <a:t>Situez votre</a:t>
            </a:r>
            <a:r>
              <a:rPr lang="fr">
                <a:highlight>
                  <a:schemeClr val="lt1"/>
                </a:highlight>
              </a:rPr>
              <a:t> </a:t>
            </a:r>
            <a:r>
              <a:rPr lang="fr">
                <a:solidFill>
                  <a:srgbClr val="FF0000"/>
                </a:solidFill>
                <a:highlight>
                  <a:schemeClr val="lt1"/>
                </a:highlight>
              </a:rPr>
              <a:t>point de départ</a:t>
            </a:r>
            <a:r>
              <a:rPr lang="fr">
                <a:highlight>
                  <a:schemeClr val="lt1"/>
                </a:highlight>
              </a:rPr>
              <a:t> </a:t>
            </a:r>
            <a:r>
              <a:rPr lang="fr">
                <a:solidFill>
                  <a:srgbClr val="0000FF"/>
                </a:solidFill>
                <a:highlight>
                  <a:schemeClr val="lt1"/>
                </a:highlight>
              </a:rPr>
              <a:t>sur une carte</a:t>
            </a:r>
            <a:endParaRPr>
              <a:solidFill>
                <a:srgbClr val="0000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4"/>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lphaUcPeriod" startAt="2"/>
            </a:pPr>
            <a:r>
              <a:rPr lang="fr">
                <a:solidFill>
                  <a:srgbClr val="0000FF"/>
                </a:solidFill>
              </a:rPr>
              <a:t>Situez votre</a:t>
            </a:r>
            <a:r>
              <a:rPr lang="fr"/>
              <a:t> </a:t>
            </a:r>
            <a:r>
              <a:rPr lang="fr">
                <a:solidFill>
                  <a:srgbClr val="FF0000"/>
                </a:solidFill>
              </a:rPr>
              <a:t>point de livraison</a:t>
            </a:r>
            <a:r>
              <a:rPr lang="fr"/>
              <a:t> </a:t>
            </a:r>
            <a:r>
              <a:rPr lang="fr">
                <a:solidFill>
                  <a:srgbClr val="0000FF"/>
                </a:solidFill>
              </a:rPr>
              <a:t>sur la même carte</a:t>
            </a:r>
            <a:endParaRPr>
              <a:solidFill>
                <a:srgbClr val="0000FF"/>
              </a:solidFill>
            </a:endParaRPr>
          </a:p>
        </p:txBody>
      </p:sp>
      <p:pic>
        <p:nvPicPr>
          <p:cNvPr id="198" name="Google Shape;198;p24"/>
          <p:cNvPicPr preferRelativeResize="0"/>
          <p:nvPr/>
        </p:nvPicPr>
        <p:blipFill>
          <a:blip r:embed="rId3">
            <a:alphaModFix/>
          </a:blip>
          <a:stretch>
            <a:fillRect/>
          </a:stretch>
        </p:blipFill>
        <p:spPr>
          <a:xfrm>
            <a:off x="2481250" y="765825"/>
            <a:ext cx="4181400" cy="4186700"/>
          </a:xfrm>
          <a:prstGeom prst="rect">
            <a:avLst/>
          </a:prstGeom>
          <a:noFill/>
          <a:ln>
            <a:noFill/>
          </a:ln>
        </p:spPr>
      </p:pic>
      <p:pic>
        <p:nvPicPr>
          <p:cNvPr id="199" name="Google Shape;199;p24"/>
          <p:cNvPicPr preferRelativeResize="0"/>
          <p:nvPr/>
        </p:nvPicPr>
        <p:blipFill>
          <a:blip r:embed="rId4">
            <a:alphaModFix/>
          </a:blip>
          <a:stretch>
            <a:fillRect/>
          </a:stretch>
        </p:blipFill>
        <p:spPr>
          <a:xfrm>
            <a:off x="5148475" y="1012929"/>
            <a:ext cx="113200" cy="197875"/>
          </a:xfrm>
          <a:prstGeom prst="rect">
            <a:avLst/>
          </a:prstGeom>
          <a:noFill/>
          <a:ln>
            <a:noFill/>
          </a:ln>
        </p:spPr>
      </p:pic>
      <p:sp>
        <p:nvSpPr>
          <p:cNvPr id="200" name="Google Shape;200;p24"/>
          <p:cNvSpPr txBox="1"/>
          <p:nvPr/>
        </p:nvSpPr>
        <p:spPr>
          <a:xfrm>
            <a:off x="4034083" y="4326091"/>
            <a:ext cx="1052700" cy="14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000">
                <a:solidFill>
                  <a:srgbClr val="2E7E0B"/>
                </a:solidFill>
              </a:rPr>
              <a:t>Hartford</a:t>
            </a:r>
            <a:endParaRPr b="1" sz="1000">
              <a:solidFill>
                <a:srgbClr val="2E7E0B"/>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5"/>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lphaUcPeriod" startAt="3"/>
            </a:pPr>
            <a:r>
              <a:rPr lang="fr">
                <a:solidFill>
                  <a:srgbClr val="0000FF"/>
                </a:solidFill>
              </a:rPr>
              <a:t>Situez votre</a:t>
            </a:r>
            <a:r>
              <a:rPr lang="fr"/>
              <a:t> </a:t>
            </a:r>
            <a:r>
              <a:rPr lang="fr">
                <a:solidFill>
                  <a:srgbClr val="FF0000"/>
                </a:solidFill>
              </a:rPr>
              <a:t>port d’entrée </a:t>
            </a:r>
            <a:r>
              <a:rPr lang="fr">
                <a:solidFill>
                  <a:srgbClr val="0000FF"/>
                </a:solidFill>
              </a:rPr>
              <a:t>sur la même carte</a:t>
            </a:r>
            <a:endParaRPr>
              <a:solidFill>
                <a:srgbClr val="0000FF"/>
              </a:solidFill>
            </a:endParaRPr>
          </a:p>
        </p:txBody>
      </p:sp>
      <p:pic>
        <p:nvPicPr>
          <p:cNvPr id="206" name="Google Shape;206;p25"/>
          <p:cNvPicPr preferRelativeResize="0"/>
          <p:nvPr/>
        </p:nvPicPr>
        <p:blipFill>
          <a:blip r:embed="rId3">
            <a:alphaModFix/>
          </a:blip>
          <a:stretch>
            <a:fillRect/>
          </a:stretch>
        </p:blipFill>
        <p:spPr>
          <a:xfrm>
            <a:off x="2481250" y="765825"/>
            <a:ext cx="4181400" cy="4186700"/>
          </a:xfrm>
          <a:prstGeom prst="rect">
            <a:avLst/>
          </a:prstGeom>
          <a:noFill/>
          <a:ln>
            <a:noFill/>
          </a:ln>
        </p:spPr>
      </p:pic>
      <p:pic>
        <p:nvPicPr>
          <p:cNvPr id="207" name="Google Shape;207;p25"/>
          <p:cNvPicPr preferRelativeResize="0"/>
          <p:nvPr/>
        </p:nvPicPr>
        <p:blipFill>
          <a:blip r:embed="rId4">
            <a:alphaModFix/>
          </a:blip>
          <a:stretch>
            <a:fillRect/>
          </a:stretch>
        </p:blipFill>
        <p:spPr>
          <a:xfrm>
            <a:off x="5148475" y="1012929"/>
            <a:ext cx="113200" cy="197875"/>
          </a:xfrm>
          <a:prstGeom prst="rect">
            <a:avLst/>
          </a:prstGeom>
          <a:noFill/>
          <a:ln>
            <a:noFill/>
          </a:ln>
        </p:spPr>
      </p:pic>
      <p:sp>
        <p:nvSpPr>
          <p:cNvPr id="208" name="Google Shape;208;p25"/>
          <p:cNvSpPr txBox="1"/>
          <p:nvPr/>
        </p:nvSpPr>
        <p:spPr>
          <a:xfrm>
            <a:off x="4034083" y="4326091"/>
            <a:ext cx="1052700" cy="14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000">
                <a:solidFill>
                  <a:srgbClr val="2E7E0B"/>
                </a:solidFill>
              </a:rPr>
              <a:t>Hartford</a:t>
            </a:r>
            <a:endParaRPr b="1" sz="1000">
              <a:solidFill>
                <a:srgbClr val="2E7E0B"/>
              </a:solidFill>
            </a:endParaRPr>
          </a:p>
        </p:txBody>
      </p:sp>
      <p:pic>
        <p:nvPicPr>
          <p:cNvPr id="209" name="Google Shape;209;p25"/>
          <p:cNvPicPr preferRelativeResize="0"/>
          <p:nvPr/>
        </p:nvPicPr>
        <p:blipFill>
          <a:blip r:embed="rId4">
            <a:alphaModFix/>
          </a:blip>
          <a:stretch>
            <a:fillRect/>
          </a:stretch>
        </p:blipFill>
        <p:spPr>
          <a:xfrm>
            <a:off x="4760426" y="2250742"/>
            <a:ext cx="113200" cy="197875"/>
          </a:xfrm>
          <a:prstGeom prst="rect">
            <a:avLst/>
          </a:prstGeom>
          <a:noFill/>
          <a:ln>
            <a:noFill/>
          </a:ln>
        </p:spPr>
      </p:pic>
      <p:sp>
        <p:nvSpPr>
          <p:cNvPr id="210" name="Google Shape;210;p25"/>
          <p:cNvSpPr txBox="1"/>
          <p:nvPr/>
        </p:nvSpPr>
        <p:spPr>
          <a:xfrm>
            <a:off x="4871782" y="2268973"/>
            <a:ext cx="1812300" cy="30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000"/>
              <a:t>U.S. Customs and Border Protection - Derby Line, VT</a:t>
            </a:r>
            <a:endParaRPr sz="1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grpSp>
        <p:nvGrpSpPr>
          <p:cNvPr id="215" name="Google Shape;215;p26"/>
          <p:cNvGrpSpPr/>
          <p:nvPr/>
        </p:nvGrpSpPr>
        <p:grpSpPr>
          <a:xfrm>
            <a:off x="5397365" y="435947"/>
            <a:ext cx="3503595" cy="3419696"/>
            <a:chOff x="2481250" y="765825"/>
            <a:chExt cx="4181400" cy="4186700"/>
          </a:xfrm>
        </p:grpSpPr>
        <p:pic>
          <p:nvPicPr>
            <p:cNvPr id="216" name="Google Shape;216;p26"/>
            <p:cNvPicPr preferRelativeResize="0"/>
            <p:nvPr/>
          </p:nvPicPr>
          <p:blipFill>
            <a:blip r:embed="rId3">
              <a:alphaModFix/>
            </a:blip>
            <a:stretch>
              <a:fillRect/>
            </a:stretch>
          </p:blipFill>
          <p:spPr>
            <a:xfrm>
              <a:off x="2481250" y="765825"/>
              <a:ext cx="4181400" cy="4186700"/>
            </a:xfrm>
            <a:prstGeom prst="rect">
              <a:avLst/>
            </a:prstGeom>
            <a:noFill/>
            <a:ln>
              <a:noFill/>
            </a:ln>
          </p:spPr>
        </p:pic>
        <p:pic>
          <p:nvPicPr>
            <p:cNvPr id="217" name="Google Shape;217;p26"/>
            <p:cNvPicPr preferRelativeResize="0"/>
            <p:nvPr/>
          </p:nvPicPr>
          <p:blipFill>
            <a:blip r:embed="rId4">
              <a:alphaModFix/>
            </a:blip>
            <a:stretch>
              <a:fillRect/>
            </a:stretch>
          </p:blipFill>
          <p:spPr>
            <a:xfrm>
              <a:off x="5148475" y="1012929"/>
              <a:ext cx="113200" cy="197875"/>
            </a:xfrm>
            <a:prstGeom prst="rect">
              <a:avLst/>
            </a:prstGeom>
            <a:noFill/>
            <a:ln>
              <a:noFill/>
            </a:ln>
          </p:spPr>
        </p:pic>
        <p:sp>
          <p:nvSpPr>
            <p:cNvPr id="218" name="Google Shape;218;p26"/>
            <p:cNvSpPr txBox="1"/>
            <p:nvPr/>
          </p:nvSpPr>
          <p:spPr>
            <a:xfrm>
              <a:off x="4034083" y="4326091"/>
              <a:ext cx="1052700" cy="14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000">
                  <a:solidFill>
                    <a:srgbClr val="2E7E0B"/>
                  </a:solidFill>
                </a:rPr>
                <a:t>Hartford</a:t>
              </a:r>
              <a:endParaRPr b="1" sz="1000">
                <a:solidFill>
                  <a:srgbClr val="2E7E0B"/>
                </a:solidFill>
              </a:endParaRPr>
            </a:p>
          </p:txBody>
        </p:sp>
        <p:pic>
          <p:nvPicPr>
            <p:cNvPr id="219" name="Google Shape;219;p26"/>
            <p:cNvPicPr preferRelativeResize="0"/>
            <p:nvPr/>
          </p:nvPicPr>
          <p:blipFill>
            <a:blip r:embed="rId4">
              <a:alphaModFix/>
            </a:blip>
            <a:stretch>
              <a:fillRect/>
            </a:stretch>
          </p:blipFill>
          <p:spPr>
            <a:xfrm>
              <a:off x="4760551" y="2249596"/>
              <a:ext cx="113200" cy="197875"/>
            </a:xfrm>
            <a:prstGeom prst="rect">
              <a:avLst/>
            </a:prstGeom>
            <a:noFill/>
            <a:ln>
              <a:noFill/>
            </a:ln>
          </p:spPr>
        </p:pic>
      </p:grpSp>
      <p:sp>
        <p:nvSpPr>
          <p:cNvPr id="220" name="Google Shape;220;p26"/>
          <p:cNvSpPr txBox="1"/>
          <p:nvPr>
            <p:ph idx="4294967295" type="title"/>
          </p:nvPr>
        </p:nvSpPr>
        <p:spPr>
          <a:xfrm>
            <a:off x="87175" y="393325"/>
            <a:ext cx="5550600" cy="1946400"/>
          </a:xfrm>
          <a:prstGeom prst="rect">
            <a:avLst/>
          </a:prstGeom>
        </p:spPr>
        <p:txBody>
          <a:bodyPr anchorCtr="0" anchor="ctr" bIns="91425" lIns="91425" spcFirstLastPara="1" rIns="91425" wrap="square" tIns="91425">
            <a:noAutofit/>
          </a:bodyPr>
          <a:lstStyle/>
          <a:p>
            <a:pPr indent="-368300" lvl="0" marL="457200" rtl="0" algn="l">
              <a:spcBef>
                <a:spcPts val="0"/>
              </a:spcBef>
              <a:spcAft>
                <a:spcPts val="0"/>
              </a:spcAft>
              <a:buClr>
                <a:srgbClr val="0000FF"/>
              </a:buClr>
              <a:buSzPts val="2200"/>
              <a:buAutoNum type="alphaUcPeriod" startAt="4"/>
            </a:pPr>
            <a:r>
              <a:rPr lang="fr" sz="2200">
                <a:solidFill>
                  <a:srgbClr val="0000FF"/>
                </a:solidFill>
              </a:rPr>
              <a:t>Déterminez les autoroutes </a:t>
            </a:r>
            <a:endParaRPr sz="2200">
              <a:solidFill>
                <a:srgbClr val="0000FF"/>
              </a:solidFill>
            </a:endParaRPr>
          </a:p>
          <a:p>
            <a:pPr indent="0" lvl="0" marL="457200" rtl="0" algn="l">
              <a:spcBef>
                <a:spcPts val="800"/>
              </a:spcBef>
              <a:spcAft>
                <a:spcPts val="0"/>
              </a:spcAft>
              <a:buNone/>
            </a:pPr>
            <a:r>
              <a:rPr lang="fr" sz="2200">
                <a:solidFill>
                  <a:srgbClr val="FF0000"/>
                </a:solidFill>
              </a:rPr>
              <a:t>Point de départ</a:t>
            </a:r>
            <a:r>
              <a:rPr lang="fr" sz="2200"/>
              <a:t> (ville expéditeur), </a:t>
            </a:r>
            <a:endParaRPr sz="2200"/>
          </a:p>
          <a:p>
            <a:pPr indent="0" lvl="0" marL="457200" rtl="0" algn="l">
              <a:spcBef>
                <a:spcPts val="800"/>
              </a:spcBef>
              <a:spcAft>
                <a:spcPts val="0"/>
              </a:spcAft>
              <a:buNone/>
            </a:pPr>
            <a:r>
              <a:rPr lang="fr" sz="2200">
                <a:solidFill>
                  <a:srgbClr val="FF0000"/>
                </a:solidFill>
              </a:rPr>
              <a:t>La douane américaine</a:t>
            </a:r>
            <a:r>
              <a:rPr lang="fr" sz="2200"/>
              <a:t> (port d’entrée) </a:t>
            </a:r>
            <a:endParaRPr sz="2200"/>
          </a:p>
          <a:p>
            <a:pPr indent="457200" lvl="0" marL="0" rtl="0" algn="l">
              <a:spcBef>
                <a:spcPts val="800"/>
              </a:spcBef>
              <a:spcAft>
                <a:spcPts val="800"/>
              </a:spcAft>
              <a:buNone/>
            </a:pPr>
            <a:r>
              <a:rPr lang="fr" sz="2200">
                <a:solidFill>
                  <a:srgbClr val="FF0000"/>
                </a:solidFill>
              </a:rPr>
              <a:t>Point de livraison</a:t>
            </a:r>
            <a:r>
              <a:rPr lang="fr" sz="2200"/>
              <a:t> (ville consignataire)</a:t>
            </a:r>
            <a:endParaRPr sz="2200"/>
          </a:p>
        </p:txBody>
      </p:sp>
      <p:sp>
        <p:nvSpPr>
          <p:cNvPr id="221" name="Google Shape;221;p26"/>
          <p:cNvSpPr txBox="1"/>
          <p:nvPr/>
        </p:nvSpPr>
        <p:spPr>
          <a:xfrm>
            <a:off x="7412657" y="1573923"/>
            <a:ext cx="1812300" cy="30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000"/>
              <a:t>U.S. Customs and Border Protection - Derby Line, VT</a:t>
            </a:r>
            <a:endParaRPr sz="1000"/>
          </a:p>
        </p:txBody>
      </p:sp>
      <p:sp>
        <p:nvSpPr>
          <p:cNvPr id="222" name="Google Shape;222;p26"/>
          <p:cNvSpPr txBox="1"/>
          <p:nvPr/>
        </p:nvSpPr>
        <p:spPr>
          <a:xfrm>
            <a:off x="228300" y="2538175"/>
            <a:ext cx="5169000" cy="50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800">
                <a:highlight>
                  <a:srgbClr val="FFFF00"/>
                </a:highlight>
              </a:rPr>
              <a:t>Quebec, QC </a:t>
            </a:r>
            <a:r>
              <a:rPr lang="fr" sz="1800">
                <a:highlight>
                  <a:srgbClr val="FFFF00"/>
                </a:highlight>
              </a:rPr>
              <a:t>à</a:t>
            </a:r>
            <a:r>
              <a:rPr b="1" lang="fr" sz="1800">
                <a:highlight>
                  <a:srgbClr val="FFFF00"/>
                </a:highlight>
              </a:rPr>
              <a:t> Derby Line, VT </a:t>
            </a:r>
            <a:r>
              <a:rPr lang="fr" sz="1800">
                <a:highlight>
                  <a:srgbClr val="FFFF00"/>
                </a:highlight>
              </a:rPr>
              <a:t>à</a:t>
            </a:r>
            <a:r>
              <a:rPr lang="fr" sz="1800">
                <a:highlight>
                  <a:srgbClr val="FFFF00"/>
                </a:highlight>
              </a:rPr>
              <a:t> </a:t>
            </a:r>
            <a:r>
              <a:rPr b="1" lang="fr" sz="1800">
                <a:highlight>
                  <a:srgbClr val="FFFF00"/>
                </a:highlight>
              </a:rPr>
              <a:t>Hartford, CT</a:t>
            </a:r>
            <a:endParaRPr b="1" sz="1800">
              <a:highlight>
                <a:srgbClr val="FFFF00"/>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7"/>
          <p:cNvSpPr txBox="1"/>
          <p:nvPr>
            <p:ph type="title"/>
          </p:nvPr>
        </p:nvSpPr>
        <p:spPr>
          <a:xfrm>
            <a:off x="199750" y="64025"/>
            <a:ext cx="8880300" cy="15075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368300" lvl="0" marL="457200" rtl="0" algn="l">
              <a:spcBef>
                <a:spcPts val="0"/>
              </a:spcBef>
              <a:spcAft>
                <a:spcPts val="0"/>
              </a:spcAft>
              <a:buClr>
                <a:srgbClr val="0000FF"/>
              </a:buClr>
              <a:buSzPts val="2200"/>
              <a:buAutoNum type="alphaUcPeriod" startAt="4"/>
            </a:pPr>
            <a:r>
              <a:rPr lang="fr" sz="2200">
                <a:solidFill>
                  <a:srgbClr val="0000FF"/>
                </a:solidFill>
              </a:rPr>
              <a:t>Déterminez les autoroutes</a:t>
            </a:r>
            <a:endParaRPr sz="2200">
              <a:solidFill>
                <a:srgbClr val="0000FF"/>
              </a:solidFill>
            </a:endParaRPr>
          </a:p>
          <a:p>
            <a:pPr indent="0" lvl="0" marL="457200" rtl="0" algn="l">
              <a:spcBef>
                <a:spcPts val="0"/>
              </a:spcBef>
              <a:spcAft>
                <a:spcPts val="0"/>
              </a:spcAft>
              <a:buNone/>
            </a:pPr>
            <a:r>
              <a:rPr lang="fr" sz="2200"/>
              <a:t>Faire une </a:t>
            </a:r>
            <a:r>
              <a:rPr lang="fr" sz="2200">
                <a:solidFill>
                  <a:srgbClr val="FF0000"/>
                </a:solidFill>
              </a:rPr>
              <a:t>ébauche</a:t>
            </a:r>
            <a:r>
              <a:rPr lang="fr" sz="2200"/>
              <a:t> des principales routes</a:t>
            </a:r>
            <a:endParaRPr sz="2200"/>
          </a:p>
        </p:txBody>
      </p:sp>
      <p:pic>
        <p:nvPicPr>
          <p:cNvPr id="228" name="Google Shape;228;p27">
            <a:hlinkClick r:id="rId3"/>
          </p:cNvPr>
          <p:cNvPicPr preferRelativeResize="0"/>
          <p:nvPr/>
        </p:nvPicPr>
        <p:blipFill>
          <a:blip r:embed="rId4">
            <a:alphaModFix/>
          </a:blip>
          <a:stretch>
            <a:fillRect/>
          </a:stretch>
        </p:blipFill>
        <p:spPr>
          <a:xfrm>
            <a:off x="849350" y="1626425"/>
            <a:ext cx="2343150" cy="2619375"/>
          </a:xfrm>
          <a:prstGeom prst="rect">
            <a:avLst/>
          </a:prstGeom>
          <a:noFill/>
          <a:ln>
            <a:noFill/>
          </a:ln>
        </p:spPr>
      </p:pic>
      <p:pic>
        <p:nvPicPr>
          <p:cNvPr id="229" name="Google Shape;229;p27"/>
          <p:cNvPicPr preferRelativeResize="0"/>
          <p:nvPr/>
        </p:nvPicPr>
        <p:blipFill>
          <a:blip r:embed="rId5">
            <a:alphaModFix/>
          </a:blip>
          <a:stretch>
            <a:fillRect/>
          </a:stretch>
        </p:blipFill>
        <p:spPr>
          <a:xfrm>
            <a:off x="4505175" y="1419125"/>
            <a:ext cx="3273076" cy="2763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28"/>
          <p:cNvPicPr preferRelativeResize="0"/>
          <p:nvPr/>
        </p:nvPicPr>
        <p:blipFill>
          <a:blip r:embed="rId3">
            <a:alphaModFix/>
          </a:blip>
          <a:stretch>
            <a:fillRect/>
          </a:stretch>
        </p:blipFill>
        <p:spPr>
          <a:xfrm>
            <a:off x="804863" y="724063"/>
            <a:ext cx="6735874" cy="3390575"/>
          </a:xfrm>
          <a:prstGeom prst="rect">
            <a:avLst/>
          </a:prstGeom>
          <a:noFill/>
          <a:ln>
            <a:noFill/>
          </a:ln>
        </p:spPr>
      </p:pic>
      <p:sp>
        <p:nvSpPr>
          <p:cNvPr id="235" name="Google Shape;235;p28"/>
          <p:cNvSpPr txBox="1"/>
          <p:nvPr>
            <p:ph type="title"/>
          </p:nvPr>
        </p:nvSpPr>
        <p:spPr>
          <a:xfrm>
            <a:off x="208200" y="65850"/>
            <a:ext cx="8331000" cy="572700"/>
          </a:xfrm>
          <a:prstGeom prst="rect">
            <a:avLst/>
          </a:prstGeom>
        </p:spPr>
        <p:txBody>
          <a:bodyPr anchorCtr="0" anchor="ctr" bIns="91425" lIns="91425" spcFirstLastPara="1" rIns="162000" wrap="square" tIns="91425">
            <a:noAutofit/>
          </a:bodyPr>
          <a:lstStyle/>
          <a:p>
            <a:pPr indent="-381000" lvl="0" marL="457200" rtl="0" algn="l">
              <a:spcBef>
                <a:spcPts val="0"/>
              </a:spcBef>
              <a:spcAft>
                <a:spcPts val="0"/>
              </a:spcAft>
              <a:buSzPts val="2400"/>
              <a:buAutoNum type="alphaUcPeriod" startAt="5"/>
            </a:pPr>
            <a:r>
              <a:rPr lang="fr" sz="2400">
                <a:solidFill>
                  <a:srgbClr val="0000FF"/>
                </a:solidFill>
                <a:highlight>
                  <a:schemeClr val="lt1"/>
                </a:highlight>
              </a:rPr>
              <a:t>Situez le</a:t>
            </a:r>
            <a:r>
              <a:rPr lang="fr" sz="2400">
                <a:highlight>
                  <a:schemeClr val="lt1"/>
                </a:highlight>
              </a:rPr>
              <a:t> </a:t>
            </a:r>
            <a:r>
              <a:rPr lang="fr" sz="2400">
                <a:solidFill>
                  <a:srgbClr val="FF0000"/>
                </a:solidFill>
                <a:highlight>
                  <a:schemeClr val="lt1"/>
                </a:highlight>
              </a:rPr>
              <a:t>lieu précis</a:t>
            </a:r>
            <a:r>
              <a:rPr lang="fr" sz="2400">
                <a:highlight>
                  <a:schemeClr val="lt1"/>
                </a:highlight>
              </a:rPr>
              <a:t> </a:t>
            </a:r>
            <a:r>
              <a:rPr lang="fr" sz="2400">
                <a:solidFill>
                  <a:srgbClr val="0000FF"/>
                </a:solidFill>
                <a:highlight>
                  <a:schemeClr val="lt1"/>
                </a:highlight>
              </a:rPr>
              <a:t>de votre expéditeur</a:t>
            </a:r>
            <a:endParaRPr sz="2200">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1"/>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lang="fr">
                <a:solidFill>
                  <a:srgbClr val="0000FF"/>
                </a:solidFill>
              </a:rPr>
              <a:t>Planifier des voyages internationaux</a:t>
            </a:r>
            <a:endParaRPr b="1">
              <a:solidFill>
                <a:srgbClr val="0000FF"/>
              </a:solidFill>
            </a:endParaRPr>
          </a:p>
        </p:txBody>
      </p:sp>
      <p:sp>
        <p:nvSpPr>
          <p:cNvPr id="83" name="Google Shape;83;p11"/>
          <p:cNvSpPr txBox="1"/>
          <p:nvPr>
            <p:ph idx="1" type="body"/>
          </p:nvPr>
        </p:nvSpPr>
        <p:spPr>
          <a:xfrm>
            <a:off x="311700" y="1412750"/>
            <a:ext cx="8520600" cy="216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b="1" lang="fr">
                <a:solidFill>
                  <a:srgbClr val="000000"/>
                </a:solidFill>
              </a:rPr>
              <a:t>S’informer sur le voyage à effectuer.</a:t>
            </a:r>
            <a:endParaRPr b="1">
              <a:solidFill>
                <a:srgbClr val="000000"/>
              </a:solidFill>
            </a:endParaRPr>
          </a:p>
          <a:p>
            <a:pPr indent="-342900" lvl="0" marL="457200" rtl="0" algn="l">
              <a:spcBef>
                <a:spcPts val="0"/>
              </a:spcBef>
              <a:spcAft>
                <a:spcPts val="0"/>
              </a:spcAft>
              <a:buClr>
                <a:srgbClr val="000000"/>
              </a:buClr>
              <a:buSzPts val="1800"/>
              <a:buChar char="➔"/>
            </a:pPr>
            <a:r>
              <a:rPr b="1" lang="fr">
                <a:solidFill>
                  <a:srgbClr val="000000"/>
                </a:solidFill>
              </a:rPr>
              <a:t>Rechercher de l’information sur les cartes.</a:t>
            </a:r>
            <a:endParaRPr b="1">
              <a:solidFill>
                <a:srgbClr val="000000"/>
              </a:solidFill>
            </a:endParaRPr>
          </a:p>
          <a:p>
            <a:pPr indent="-342900" lvl="0" marL="457200" rtl="0" algn="l">
              <a:spcBef>
                <a:spcPts val="0"/>
              </a:spcBef>
              <a:spcAft>
                <a:spcPts val="0"/>
              </a:spcAft>
              <a:buClr>
                <a:srgbClr val="000000"/>
              </a:buClr>
              <a:buSzPts val="1800"/>
              <a:buChar char="➔"/>
            </a:pPr>
            <a:r>
              <a:rPr b="1" lang="fr">
                <a:solidFill>
                  <a:srgbClr val="000000"/>
                </a:solidFill>
              </a:rPr>
              <a:t>Effectuer les calculs nécessaires à la planification du voyage.</a:t>
            </a:r>
            <a:endParaRPr b="1">
              <a:solidFill>
                <a:srgbClr val="000000"/>
              </a:solidFill>
            </a:endParaRPr>
          </a:p>
          <a:p>
            <a:pPr indent="-342900" lvl="0" marL="457200" rtl="0" algn="l">
              <a:spcBef>
                <a:spcPts val="0"/>
              </a:spcBef>
              <a:spcAft>
                <a:spcPts val="0"/>
              </a:spcAft>
              <a:buClr>
                <a:srgbClr val="000000"/>
              </a:buClr>
              <a:buSzPts val="1800"/>
              <a:buChar char="➔"/>
            </a:pPr>
            <a:r>
              <a:rPr b="1" lang="fr">
                <a:solidFill>
                  <a:srgbClr val="000000"/>
                </a:solidFill>
              </a:rPr>
              <a:t>Déterminer l’itinéraire.</a:t>
            </a:r>
            <a:endParaRPr b="1">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9"/>
          <p:cNvSpPr txBox="1"/>
          <p:nvPr>
            <p:ph type="title"/>
          </p:nvPr>
        </p:nvSpPr>
        <p:spPr>
          <a:xfrm>
            <a:off x="311700" y="64025"/>
            <a:ext cx="8520600" cy="572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lphaUcPeriod" startAt="6"/>
            </a:pPr>
            <a:r>
              <a:rPr lang="fr" sz="2400">
                <a:solidFill>
                  <a:srgbClr val="0000FF"/>
                </a:solidFill>
              </a:rPr>
              <a:t>S</a:t>
            </a:r>
            <a:r>
              <a:rPr lang="fr" sz="2400">
                <a:solidFill>
                  <a:srgbClr val="0000FF"/>
                </a:solidFill>
              </a:rPr>
              <a:t>ituez le lieu précis de votre </a:t>
            </a:r>
            <a:r>
              <a:rPr lang="fr" sz="2400">
                <a:solidFill>
                  <a:srgbClr val="FF0000"/>
                </a:solidFill>
              </a:rPr>
              <a:t>port d’entrée </a:t>
            </a:r>
            <a:r>
              <a:rPr lang="fr" sz="2400">
                <a:solidFill>
                  <a:srgbClr val="0000FF"/>
                </a:solidFill>
              </a:rPr>
              <a:t>(douane américaine)</a:t>
            </a:r>
            <a:endParaRPr sz="2400">
              <a:solidFill>
                <a:srgbClr val="0000FF"/>
              </a:solidFill>
            </a:endParaRPr>
          </a:p>
        </p:txBody>
      </p:sp>
      <p:pic>
        <p:nvPicPr>
          <p:cNvPr id="241" name="Google Shape;241;p29"/>
          <p:cNvPicPr preferRelativeResize="0"/>
          <p:nvPr/>
        </p:nvPicPr>
        <p:blipFill>
          <a:blip r:embed="rId3">
            <a:alphaModFix/>
          </a:blip>
          <a:stretch>
            <a:fillRect/>
          </a:stretch>
        </p:blipFill>
        <p:spPr>
          <a:xfrm>
            <a:off x="1487525" y="1046100"/>
            <a:ext cx="6402500" cy="3223500"/>
          </a:xfrm>
          <a:prstGeom prst="rect">
            <a:avLst/>
          </a:prstGeom>
          <a:noFill/>
          <a:ln>
            <a:noFill/>
          </a:ln>
        </p:spPr>
      </p:pic>
      <p:sp>
        <p:nvSpPr>
          <p:cNvPr id="242" name="Google Shape;242;p29"/>
          <p:cNvSpPr/>
          <p:nvPr/>
        </p:nvSpPr>
        <p:spPr>
          <a:xfrm>
            <a:off x="3961725" y="3448800"/>
            <a:ext cx="1390800" cy="4896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9"/>
          <p:cNvSpPr/>
          <p:nvPr/>
        </p:nvSpPr>
        <p:spPr>
          <a:xfrm rot="1862488">
            <a:off x="4652613" y="3011171"/>
            <a:ext cx="568981" cy="259049"/>
          </a:xfrm>
          <a:prstGeom prst="rightArrow">
            <a:avLst>
              <a:gd fmla="val 50000" name="adj1"/>
              <a:gd fmla="val 50000" name="adj2"/>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9"/>
          <p:cNvSpPr/>
          <p:nvPr/>
        </p:nvSpPr>
        <p:spPr>
          <a:xfrm rot="1862488">
            <a:off x="4920213" y="1284371"/>
            <a:ext cx="568981" cy="259049"/>
          </a:xfrm>
          <a:prstGeom prst="rightArrow">
            <a:avLst>
              <a:gd fmla="val 50000" name="adj1"/>
              <a:gd fmla="val 50000" name="adj2"/>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0"/>
          <p:cNvSpPr txBox="1"/>
          <p:nvPr>
            <p:ph type="title"/>
          </p:nvPr>
        </p:nvSpPr>
        <p:spPr>
          <a:xfrm>
            <a:off x="311700" y="74937"/>
            <a:ext cx="8520600" cy="572700"/>
          </a:xfrm>
          <a:prstGeom prst="rect">
            <a:avLst/>
          </a:prstGeom>
        </p:spPr>
        <p:txBody>
          <a:bodyPr anchorCtr="0" anchor="ctr" bIns="91425" lIns="91425" spcFirstLastPara="1" rIns="91425" wrap="square" tIns="91425">
            <a:noAutofit/>
          </a:bodyPr>
          <a:lstStyle/>
          <a:p>
            <a:pPr indent="-381000" lvl="0" marL="457200" rtl="0" algn="l">
              <a:spcBef>
                <a:spcPts val="0"/>
              </a:spcBef>
              <a:spcAft>
                <a:spcPts val="0"/>
              </a:spcAft>
              <a:buSzPts val="2400"/>
              <a:buAutoNum type="alphaUcPeriod" startAt="7"/>
            </a:pPr>
            <a:r>
              <a:rPr lang="fr" sz="2400">
                <a:solidFill>
                  <a:srgbClr val="0000FF"/>
                </a:solidFill>
              </a:rPr>
              <a:t>S</a:t>
            </a:r>
            <a:r>
              <a:rPr lang="fr" sz="2400">
                <a:solidFill>
                  <a:srgbClr val="0000FF"/>
                </a:solidFill>
              </a:rPr>
              <a:t>ituez le lieu précis de votre</a:t>
            </a:r>
            <a:r>
              <a:rPr lang="fr" sz="2400"/>
              <a:t> </a:t>
            </a:r>
            <a:r>
              <a:rPr lang="fr" sz="2400">
                <a:solidFill>
                  <a:srgbClr val="FF0000"/>
                </a:solidFill>
              </a:rPr>
              <a:t>consignataire</a:t>
            </a:r>
            <a:r>
              <a:rPr lang="fr" sz="2400"/>
              <a:t> </a:t>
            </a:r>
            <a:endParaRPr sz="2400"/>
          </a:p>
        </p:txBody>
      </p:sp>
      <p:pic>
        <p:nvPicPr>
          <p:cNvPr id="250" name="Google Shape;250;p30"/>
          <p:cNvPicPr preferRelativeResize="0"/>
          <p:nvPr/>
        </p:nvPicPr>
        <p:blipFill>
          <a:blip r:embed="rId3">
            <a:alphaModFix/>
          </a:blip>
          <a:stretch>
            <a:fillRect/>
          </a:stretch>
        </p:blipFill>
        <p:spPr>
          <a:xfrm>
            <a:off x="1274525" y="840175"/>
            <a:ext cx="6735601" cy="38945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1"/>
          <p:cNvSpPr txBox="1"/>
          <p:nvPr>
            <p:ph type="title"/>
          </p:nvPr>
        </p:nvSpPr>
        <p:spPr>
          <a:xfrm>
            <a:off x="234325" y="195345"/>
            <a:ext cx="8714100" cy="653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374650" lvl="0" marL="457200" rtl="0" algn="l">
              <a:spcBef>
                <a:spcPts val="0"/>
              </a:spcBef>
              <a:spcAft>
                <a:spcPts val="0"/>
              </a:spcAft>
              <a:buSzPts val="2300"/>
              <a:buAutoNum type="alphaUcPeriod" startAt="8"/>
            </a:pPr>
            <a:r>
              <a:rPr lang="fr" sz="2300">
                <a:solidFill>
                  <a:srgbClr val="0000FF"/>
                </a:solidFill>
              </a:rPr>
              <a:t>Écrire une première</a:t>
            </a:r>
            <a:r>
              <a:rPr lang="fr" sz="2300"/>
              <a:t> </a:t>
            </a:r>
            <a:r>
              <a:rPr lang="fr" sz="2300">
                <a:solidFill>
                  <a:srgbClr val="FF0000"/>
                </a:solidFill>
              </a:rPr>
              <a:t>ébauche</a:t>
            </a:r>
            <a:r>
              <a:rPr lang="fr" sz="2300"/>
              <a:t> </a:t>
            </a:r>
            <a:r>
              <a:rPr lang="fr" sz="2300">
                <a:solidFill>
                  <a:srgbClr val="0000FF"/>
                </a:solidFill>
              </a:rPr>
              <a:t>de votre itinéraire (un brouillon)</a:t>
            </a:r>
            <a:r>
              <a:rPr lang="fr" sz="2300"/>
              <a:t>.</a:t>
            </a:r>
            <a:endParaRPr sz="2700"/>
          </a:p>
        </p:txBody>
      </p:sp>
      <p:pic>
        <p:nvPicPr>
          <p:cNvPr id="256" name="Google Shape;256;p31">
            <a:hlinkClick r:id="rId3"/>
          </p:cNvPr>
          <p:cNvPicPr preferRelativeResize="0"/>
          <p:nvPr/>
        </p:nvPicPr>
        <p:blipFill>
          <a:blip r:embed="rId4">
            <a:alphaModFix/>
          </a:blip>
          <a:stretch>
            <a:fillRect/>
          </a:stretch>
        </p:blipFill>
        <p:spPr>
          <a:xfrm>
            <a:off x="849350" y="1169225"/>
            <a:ext cx="2343150" cy="2619375"/>
          </a:xfrm>
          <a:prstGeom prst="rect">
            <a:avLst/>
          </a:prstGeom>
          <a:noFill/>
          <a:ln>
            <a:noFill/>
          </a:ln>
        </p:spPr>
      </p:pic>
      <p:pic>
        <p:nvPicPr>
          <p:cNvPr id="257" name="Google Shape;257;p31"/>
          <p:cNvPicPr preferRelativeResize="0"/>
          <p:nvPr/>
        </p:nvPicPr>
        <p:blipFill>
          <a:blip r:embed="rId5">
            <a:alphaModFix/>
          </a:blip>
          <a:stretch>
            <a:fillRect/>
          </a:stretch>
        </p:blipFill>
        <p:spPr>
          <a:xfrm>
            <a:off x="4205225" y="1165850"/>
            <a:ext cx="3573025" cy="30170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2"/>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sz="2400"/>
              <a:t>Reconnaître des problèmes potentiels durant des trajets et en tenir compte dans le choix du trajet optimal</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3"/>
          <p:cNvSpPr txBox="1"/>
          <p:nvPr>
            <p:ph type="title"/>
          </p:nvPr>
        </p:nvSpPr>
        <p:spPr>
          <a:xfrm>
            <a:off x="343725" y="274575"/>
            <a:ext cx="8574600" cy="9054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 sz="2400">
                <a:solidFill>
                  <a:srgbClr val="0000FF"/>
                </a:solidFill>
              </a:rPr>
              <a:t>Autres informations importantes pour la construction d’un itinéraire optimal:</a:t>
            </a:r>
            <a:endParaRPr sz="1400">
              <a:solidFill>
                <a:srgbClr val="0000FF"/>
              </a:solidFill>
            </a:endParaRPr>
          </a:p>
        </p:txBody>
      </p:sp>
      <p:sp>
        <p:nvSpPr>
          <p:cNvPr id="268" name="Google Shape;268;p33"/>
          <p:cNvSpPr txBox="1"/>
          <p:nvPr>
            <p:ph idx="1" type="body"/>
          </p:nvPr>
        </p:nvSpPr>
        <p:spPr>
          <a:xfrm>
            <a:off x="343725" y="1281700"/>
            <a:ext cx="8488800" cy="336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000000"/>
                </a:solidFill>
              </a:rPr>
              <a:t>Circulation sur les autoroutes le plus possible / routes secondaires possibles $?</a:t>
            </a:r>
            <a:endParaRPr>
              <a:solidFill>
                <a:srgbClr val="000000"/>
              </a:solidFill>
            </a:endParaRPr>
          </a:p>
          <a:p>
            <a:pPr indent="0" lvl="0" marL="0" rtl="0" algn="l">
              <a:spcBef>
                <a:spcPts val="800"/>
              </a:spcBef>
              <a:spcAft>
                <a:spcPts val="0"/>
              </a:spcAft>
              <a:buNone/>
            </a:pPr>
            <a:r>
              <a:rPr lang="fr">
                <a:solidFill>
                  <a:srgbClr val="000000"/>
                </a:solidFill>
              </a:rPr>
              <a:t>Employeur / Routes payantes / Carburant?</a:t>
            </a:r>
            <a:endParaRPr>
              <a:solidFill>
                <a:srgbClr val="000000"/>
              </a:solidFill>
            </a:endParaRPr>
          </a:p>
          <a:p>
            <a:pPr indent="0" lvl="0" marL="0" rtl="0" algn="l">
              <a:spcBef>
                <a:spcPts val="800"/>
              </a:spcBef>
              <a:spcAft>
                <a:spcPts val="0"/>
              </a:spcAft>
              <a:buNone/>
            </a:pPr>
            <a:r>
              <a:rPr lang="fr">
                <a:solidFill>
                  <a:srgbClr val="000000"/>
                </a:solidFill>
              </a:rPr>
              <a:t>Contourner les grandes villes ? (beltwa</a:t>
            </a:r>
            <a:r>
              <a:rPr lang="fr">
                <a:solidFill>
                  <a:srgbClr val="000000"/>
                </a:solidFill>
              </a:rPr>
              <a:t>y)</a:t>
            </a:r>
            <a:endParaRPr>
              <a:solidFill>
                <a:srgbClr val="000000"/>
              </a:solidFill>
            </a:endParaRPr>
          </a:p>
          <a:p>
            <a:pPr indent="0" lvl="0" marL="0" rtl="0" algn="l">
              <a:spcBef>
                <a:spcPts val="800"/>
              </a:spcBef>
              <a:spcAft>
                <a:spcPts val="0"/>
              </a:spcAft>
              <a:buNone/>
            </a:pPr>
            <a:r>
              <a:rPr lang="fr">
                <a:solidFill>
                  <a:srgbClr val="000000"/>
                </a:solidFill>
              </a:rPr>
              <a:t>Lorsque vous quitterez les grandes autoroutes, vérification avec Rand McNally:</a:t>
            </a:r>
            <a:endParaRPr>
              <a:solidFill>
                <a:srgbClr val="000000"/>
              </a:solidFill>
            </a:endParaRPr>
          </a:p>
          <a:p>
            <a:pPr indent="-342900" lvl="0" marL="457200" rtl="0" algn="l">
              <a:spcBef>
                <a:spcPts val="0"/>
              </a:spcBef>
              <a:spcAft>
                <a:spcPts val="0"/>
              </a:spcAft>
              <a:buClr>
                <a:srgbClr val="FF0000"/>
              </a:buClr>
              <a:buSzPts val="1800"/>
              <a:buChar char="➔"/>
            </a:pPr>
            <a:r>
              <a:rPr lang="fr">
                <a:solidFill>
                  <a:srgbClr val="FF0000"/>
                </a:solidFill>
              </a:rPr>
              <a:t>Routes restreintes (restricted routes);</a:t>
            </a:r>
            <a:endParaRPr>
              <a:solidFill>
                <a:srgbClr val="FF0000"/>
              </a:solidFill>
            </a:endParaRPr>
          </a:p>
          <a:p>
            <a:pPr indent="-342900" lvl="0" marL="457200" rtl="0" algn="l">
              <a:spcBef>
                <a:spcPts val="0"/>
              </a:spcBef>
              <a:spcAft>
                <a:spcPts val="0"/>
              </a:spcAft>
              <a:buClr>
                <a:srgbClr val="FF0000"/>
              </a:buClr>
              <a:buSzPts val="1800"/>
              <a:buChar char="➔"/>
            </a:pPr>
            <a:r>
              <a:rPr lang="fr">
                <a:solidFill>
                  <a:srgbClr val="FF0000"/>
                </a:solidFill>
              </a:rPr>
              <a:t>Viaducs bas (low clearance locations); </a:t>
            </a:r>
            <a:endParaRPr>
              <a:solidFill>
                <a:srgbClr val="FF0000"/>
              </a:solidFill>
            </a:endParaRPr>
          </a:p>
          <a:p>
            <a:pPr indent="-342900" lvl="0" marL="457200" rtl="0" algn="l">
              <a:spcBef>
                <a:spcPts val="0"/>
              </a:spcBef>
              <a:spcAft>
                <a:spcPts val="0"/>
              </a:spcAft>
              <a:buClr>
                <a:srgbClr val="FF0000"/>
              </a:buClr>
              <a:buSzPts val="1800"/>
              <a:buChar char="➔"/>
            </a:pPr>
            <a:r>
              <a:rPr lang="fr">
                <a:solidFill>
                  <a:srgbClr val="FF0000"/>
                </a:solidFill>
              </a:rPr>
              <a:t>Éviter la c</a:t>
            </a:r>
            <a:r>
              <a:rPr lang="fr">
                <a:solidFill>
                  <a:srgbClr val="FF0000"/>
                </a:solidFill>
              </a:rPr>
              <a:t>irculation à travers les quartiers résidentiels.</a:t>
            </a:r>
            <a:endParaRPr>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4"/>
          <p:cNvSpPr txBox="1"/>
          <p:nvPr>
            <p:ph type="title"/>
          </p:nvPr>
        </p:nvSpPr>
        <p:spPr>
          <a:xfrm>
            <a:off x="5249650" y="1276925"/>
            <a:ext cx="32352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sz="2400"/>
              <a:t>Établir les trajets optimaux sur la grille de planification</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5"/>
          <p:cNvSpPr txBox="1"/>
          <p:nvPr>
            <p:ph type="title"/>
          </p:nvPr>
        </p:nvSpPr>
        <p:spPr>
          <a:xfrm>
            <a:off x="251175" y="299350"/>
            <a:ext cx="8520600" cy="86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200">
                <a:solidFill>
                  <a:srgbClr val="FF0000"/>
                </a:solidFill>
              </a:rPr>
              <a:t>Établir itinéraire définitif :</a:t>
            </a:r>
            <a:r>
              <a:rPr lang="fr" sz="2200"/>
              <a:t> </a:t>
            </a:r>
            <a:endParaRPr sz="2200"/>
          </a:p>
          <a:p>
            <a:pPr indent="0" lvl="0" marL="0" rtl="0" algn="l">
              <a:spcBef>
                <a:spcPts val="0"/>
              </a:spcBef>
              <a:spcAft>
                <a:spcPts val="0"/>
              </a:spcAft>
              <a:buClr>
                <a:schemeClr val="dk1"/>
              </a:buClr>
              <a:buSzPts val="1100"/>
              <a:buFont typeface="Arial"/>
              <a:buNone/>
            </a:pPr>
            <a:r>
              <a:rPr lang="fr" sz="2200">
                <a:solidFill>
                  <a:srgbClr val="0000FF"/>
                </a:solidFill>
              </a:rPr>
              <a:t>Expéditeur / P</a:t>
            </a:r>
            <a:r>
              <a:rPr lang="fr" sz="2200">
                <a:solidFill>
                  <a:srgbClr val="0000FF"/>
                </a:solidFill>
              </a:rPr>
              <a:t>ort d’entrée / C</a:t>
            </a:r>
            <a:r>
              <a:rPr lang="fr" sz="2200">
                <a:solidFill>
                  <a:srgbClr val="0000FF"/>
                </a:solidFill>
              </a:rPr>
              <a:t>onsignataire</a:t>
            </a:r>
            <a:endParaRPr sz="2600">
              <a:solidFill>
                <a:srgbClr val="0000FF"/>
              </a:solidFill>
            </a:endParaRPr>
          </a:p>
        </p:txBody>
      </p:sp>
      <p:pic>
        <p:nvPicPr>
          <p:cNvPr id="279" name="Google Shape;279;p35">
            <a:hlinkClick r:id="rId3"/>
          </p:cNvPr>
          <p:cNvPicPr preferRelativeResize="0"/>
          <p:nvPr/>
        </p:nvPicPr>
        <p:blipFill>
          <a:blip r:embed="rId4">
            <a:alphaModFix/>
          </a:blip>
          <a:stretch>
            <a:fillRect/>
          </a:stretch>
        </p:blipFill>
        <p:spPr>
          <a:xfrm>
            <a:off x="849350" y="1349650"/>
            <a:ext cx="2343150" cy="2619375"/>
          </a:xfrm>
          <a:prstGeom prst="rect">
            <a:avLst/>
          </a:prstGeom>
          <a:noFill/>
          <a:ln>
            <a:noFill/>
          </a:ln>
        </p:spPr>
      </p:pic>
      <p:pic>
        <p:nvPicPr>
          <p:cNvPr id="280" name="Google Shape;280;p35"/>
          <p:cNvPicPr preferRelativeResize="0"/>
          <p:nvPr/>
        </p:nvPicPr>
        <p:blipFill>
          <a:blip r:embed="rId5">
            <a:alphaModFix/>
          </a:blip>
          <a:stretch>
            <a:fillRect/>
          </a:stretch>
        </p:blipFill>
        <p:spPr>
          <a:xfrm>
            <a:off x="4022498" y="1124078"/>
            <a:ext cx="3755752" cy="31713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6"/>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sz="2400"/>
              <a:t>Estimer le temps nécessaire pour parcourir le trajet</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7"/>
          <p:cNvSpPr txBox="1"/>
          <p:nvPr>
            <p:ph type="title"/>
          </p:nvPr>
        </p:nvSpPr>
        <p:spPr>
          <a:xfrm>
            <a:off x="311700" y="1402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 sz="2400">
                <a:solidFill>
                  <a:srgbClr val="0000FF"/>
                </a:solidFill>
              </a:rPr>
              <a:t>Estimation du temps de conduite</a:t>
            </a:r>
            <a:endParaRPr sz="2400">
              <a:solidFill>
                <a:srgbClr val="0000FF"/>
              </a:solidFill>
            </a:endParaRPr>
          </a:p>
        </p:txBody>
      </p:sp>
      <p:sp>
        <p:nvSpPr>
          <p:cNvPr id="291" name="Google Shape;291;p37"/>
          <p:cNvSpPr txBox="1"/>
          <p:nvPr>
            <p:ph idx="1" type="body"/>
          </p:nvPr>
        </p:nvSpPr>
        <p:spPr>
          <a:xfrm>
            <a:off x="311700" y="948525"/>
            <a:ext cx="8520600" cy="30132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chemeClr val="dk1"/>
              </a:buClr>
              <a:buSzPts val="1600"/>
              <a:buChar char="➔"/>
            </a:pPr>
            <a:r>
              <a:rPr lang="fr" sz="1600">
                <a:solidFill>
                  <a:schemeClr val="dk1"/>
                </a:solidFill>
              </a:rPr>
              <a:t>T</a:t>
            </a:r>
            <a:r>
              <a:rPr lang="fr" sz="1600">
                <a:solidFill>
                  <a:schemeClr val="dk1"/>
                </a:solidFill>
              </a:rPr>
              <a:t>rouver la distance: </a:t>
            </a:r>
            <a:r>
              <a:rPr lang="fr" sz="1600">
                <a:solidFill>
                  <a:srgbClr val="FF0000"/>
                </a:solidFill>
              </a:rPr>
              <a:t> cartes papier traditionnelles ou outil électronique</a:t>
            </a:r>
            <a:r>
              <a:rPr lang="fr" sz="1600">
                <a:solidFill>
                  <a:schemeClr val="dk1"/>
                </a:solidFill>
              </a:rPr>
              <a:t> entre point de départ et point d’arrivée.</a:t>
            </a:r>
            <a:endParaRPr sz="1600">
              <a:solidFill>
                <a:schemeClr val="dk1"/>
              </a:solidFill>
            </a:endParaRPr>
          </a:p>
          <a:p>
            <a:pPr indent="-330200" lvl="0" marL="457200" rtl="0" algn="l">
              <a:lnSpc>
                <a:spcPct val="100000"/>
              </a:lnSpc>
              <a:spcBef>
                <a:spcPts val="1600"/>
              </a:spcBef>
              <a:spcAft>
                <a:spcPts val="0"/>
              </a:spcAft>
              <a:buClr>
                <a:schemeClr val="dk1"/>
              </a:buClr>
              <a:buSzPts val="1600"/>
              <a:buChar char="➔"/>
            </a:pPr>
            <a:r>
              <a:rPr lang="fr" sz="1600">
                <a:solidFill>
                  <a:schemeClr val="dk1"/>
                </a:solidFill>
              </a:rPr>
              <a:t>Réponse en milles ou en kilomètres </a:t>
            </a:r>
            <a:r>
              <a:rPr lang="fr" sz="1600">
                <a:solidFill>
                  <a:srgbClr val="FF0000"/>
                </a:solidFill>
              </a:rPr>
              <a:t>(conversion?)</a:t>
            </a:r>
            <a:r>
              <a:rPr lang="fr" sz="1600">
                <a:solidFill>
                  <a:schemeClr val="dk1"/>
                </a:solidFill>
              </a:rPr>
              <a:t>;</a:t>
            </a:r>
            <a:endParaRPr sz="1600">
              <a:solidFill>
                <a:schemeClr val="dk1"/>
              </a:solidFill>
            </a:endParaRPr>
          </a:p>
          <a:p>
            <a:pPr indent="-330200" lvl="0" marL="457200" rtl="0" algn="l">
              <a:lnSpc>
                <a:spcPct val="100000"/>
              </a:lnSpc>
              <a:spcBef>
                <a:spcPts val="1600"/>
              </a:spcBef>
              <a:spcAft>
                <a:spcPts val="0"/>
              </a:spcAft>
              <a:buClr>
                <a:schemeClr val="dk1"/>
              </a:buClr>
              <a:buSzPts val="1600"/>
              <a:buChar char="➔"/>
            </a:pPr>
            <a:r>
              <a:rPr lang="fr" sz="1600">
                <a:solidFill>
                  <a:schemeClr val="dk1"/>
                </a:solidFill>
              </a:rPr>
              <a:t>Estimation du temps de conduite, </a:t>
            </a:r>
            <a:r>
              <a:rPr lang="fr" sz="1600">
                <a:solidFill>
                  <a:srgbClr val="FF0000"/>
                </a:solidFill>
              </a:rPr>
              <a:t>(50mi/h, 80km/h)</a:t>
            </a:r>
            <a:r>
              <a:rPr lang="fr" sz="1600">
                <a:solidFill>
                  <a:schemeClr val="dk1"/>
                </a:solidFill>
              </a:rPr>
              <a:t>;</a:t>
            </a:r>
            <a:endParaRPr sz="1600">
              <a:solidFill>
                <a:schemeClr val="dk1"/>
              </a:solidFill>
            </a:endParaRPr>
          </a:p>
          <a:p>
            <a:pPr indent="-330200" lvl="0" marL="457200" rtl="0" algn="l">
              <a:lnSpc>
                <a:spcPct val="100000"/>
              </a:lnSpc>
              <a:spcBef>
                <a:spcPts val="1600"/>
              </a:spcBef>
              <a:spcAft>
                <a:spcPts val="1600"/>
              </a:spcAft>
              <a:buClr>
                <a:schemeClr val="dk1"/>
              </a:buClr>
              <a:buSzPts val="1600"/>
              <a:buChar char="➔"/>
            </a:pPr>
            <a:r>
              <a:rPr lang="fr" sz="1600">
                <a:solidFill>
                  <a:schemeClr val="dk1"/>
                </a:solidFill>
              </a:rPr>
              <a:t>Calculs: </a:t>
            </a:r>
            <a:r>
              <a:rPr lang="fr" sz="1600">
                <a:solidFill>
                  <a:srgbClr val="FF0000"/>
                </a:solidFill>
              </a:rPr>
              <a:t>Règle de 3 ou un produit croisé</a:t>
            </a:r>
            <a:r>
              <a:rPr lang="fr" sz="1600">
                <a:solidFill>
                  <a:schemeClr val="dk1"/>
                </a:solidFill>
              </a:rPr>
              <a:t>.</a:t>
            </a:r>
            <a:endParaRPr sz="2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8"/>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sz="1800"/>
              <a:t>Déterminer la quantité de carburant nécessaire pour effectuer le trajet</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2"/>
          <p:cNvSpPr txBox="1"/>
          <p:nvPr>
            <p:ph type="title"/>
          </p:nvPr>
        </p:nvSpPr>
        <p:spPr>
          <a:xfrm>
            <a:off x="1175625" y="1055800"/>
            <a:ext cx="7011300" cy="19272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fr" sz="2800">
                <a:solidFill>
                  <a:srgbClr val="0000FF"/>
                </a:solidFill>
              </a:rPr>
              <a:t>Planifier des voyages à effectuer entre le Canada et les États-Unis</a:t>
            </a:r>
            <a:endParaRPr b="1" sz="2800">
              <a:solidFill>
                <a:srgbClr val="0000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9"/>
          <p:cNvSpPr txBox="1"/>
          <p:nvPr>
            <p:ph type="title"/>
          </p:nvPr>
        </p:nvSpPr>
        <p:spPr>
          <a:xfrm>
            <a:off x="311700" y="245000"/>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 sz="2400">
                <a:solidFill>
                  <a:srgbClr val="0000FF"/>
                </a:solidFill>
              </a:rPr>
              <a:t>La quantité de carburant nécessaire</a:t>
            </a:r>
            <a:endParaRPr sz="2400">
              <a:solidFill>
                <a:srgbClr val="0000FF"/>
              </a:solidFill>
            </a:endParaRPr>
          </a:p>
        </p:txBody>
      </p:sp>
      <p:sp>
        <p:nvSpPr>
          <p:cNvPr id="302" name="Google Shape;302;p39"/>
          <p:cNvSpPr txBox="1"/>
          <p:nvPr>
            <p:ph idx="1" type="body"/>
          </p:nvPr>
        </p:nvSpPr>
        <p:spPr>
          <a:xfrm>
            <a:off x="311700" y="1009675"/>
            <a:ext cx="8520600" cy="2913600"/>
          </a:xfrm>
          <a:prstGeom prst="rect">
            <a:avLst/>
          </a:prstGeom>
        </p:spPr>
        <p:txBody>
          <a:bodyPr anchorCtr="0" anchor="t" bIns="91425" lIns="91425" spcFirstLastPara="1" rIns="91425" wrap="square" tIns="91425">
            <a:noAutofit/>
          </a:bodyPr>
          <a:lstStyle/>
          <a:p>
            <a:pPr indent="-336550" lvl="0" marL="457200" rtl="0" algn="l">
              <a:lnSpc>
                <a:spcPct val="200000"/>
              </a:lnSpc>
              <a:spcBef>
                <a:spcPts val="0"/>
              </a:spcBef>
              <a:spcAft>
                <a:spcPts val="0"/>
              </a:spcAft>
              <a:buClr>
                <a:srgbClr val="000000"/>
              </a:buClr>
              <a:buSzPts val="1700"/>
              <a:buChar char="➔"/>
            </a:pPr>
            <a:r>
              <a:rPr lang="fr" sz="1700">
                <a:solidFill>
                  <a:srgbClr val="000000"/>
                </a:solidFill>
              </a:rPr>
              <a:t>D</a:t>
            </a:r>
            <a:r>
              <a:rPr lang="fr" sz="1700">
                <a:solidFill>
                  <a:srgbClr val="000000"/>
                </a:solidFill>
              </a:rPr>
              <a:t>istance entre votre</a:t>
            </a:r>
            <a:r>
              <a:rPr lang="fr" sz="1700">
                <a:solidFill>
                  <a:srgbClr val="0000FF"/>
                </a:solidFill>
              </a:rPr>
              <a:t> </a:t>
            </a:r>
            <a:r>
              <a:rPr lang="fr" sz="1700">
                <a:solidFill>
                  <a:srgbClr val="FF0000"/>
                </a:solidFill>
              </a:rPr>
              <a:t>point de départ et votre point d’arrivée</a:t>
            </a:r>
            <a:r>
              <a:rPr lang="fr" sz="1700">
                <a:solidFill>
                  <a:srgbClr val="000000"/>
                </a:solidFill>
              </a:rPr>
              <a:t> (milles ou km);</a:t>
            </a:r>
            <a:endParaRPr sz="1700">
              <a:solidFill>
                <a:srgbClr val="000000"/>
              </a:solidFill>
            </a:endParaRPr>
          </a:p>
          <a:p>
            <a:pPr indent="-336550" lvl="0" marL="457200" rtl="0" algn="l">
              <a:lnSpc>
                <a:spcPct val="200000"/>
              </a:lnSpc>
              <a:spcBef>
                <a:spcPts val="0"/>
              </a:spcBef>
              <a:spcAft>
                <a:spcPts val="0"/>
              </a:spcAft>
              <a:buClr>
                <a:srgbClr val="000000"/>
              </a:buClr>
              <a:buSzPts val="1700"/>
              <a:buChar char="➔"/>
            </a:pPr>
            <a:r>
              <a:rPr lang="fr" sz="1700">
                <a:solidFill>
                  <a:srgbClr val="000000"/>
                </a:solidFill>
              </a:rPr>
              <a:t>Conversion?</a:t>
            </a:r>
            <a:endParaRPr sz="1700">
              <a:solidFill>
                <a:srgbClr val="000000"/>
              </a:solidFill>
            </a:endParaRPr>
          </a:p>
          <a:p>
            <a:pPr indent="-336550" lvl="0" marL="457200" rtl="0" algn="l">
              <a:lnSpc>
                <a:spcPct val="200000"/>
              </a:lnSpc>
              <a:spcBef>
                <a:spcPts val="0"/>
              </a:spcBef>
              <a:spcAft>
                <a:spcPts val="0"/>
              </a:spcAft>
              <a:buClr>
                <a:srgbClr val="000000"/>
              </a:buClr>
              <a:buSzPts val="1700"/>
              <a:buChar char="➔"/>
            </a:pPr>
            <a:r>
              <a:rPr lang="fr" sz="1700">
                <a:solidFill>
                  <a:srgbClr val="000000"/>
                </a:solidFill>
              </a:rPr>
              <a:t>Quantité de carburant nécessaire: Consommation aux États-Unis</a:t>
            </a:r>
            <a:r>
              <a:rPr lang="fr" sz="1700">
                <a:solidFill>
                  <a:srgbClr val="FF0000"/>
                </a:solidFill>
              </a:rPr>
              <a:t> (80 000 </a:t>
            </a:r>
            <a:r>
              <a:rPr lang="fr" sz="1700">
                <a:solidFill>
                  <a:srgbClr val="FF0000"/>
                </a:solidFill>
              </a:rPr>
              <a:t>lb</a:t>
            </a:r>
            <a:r>
              <a:rPr lang="fr" sz="1700">
                <a:solidFill>
                  <a:srgbClr val="FF0000"/>
                </a:solidFill>
              </a:rPr>
              <a:t> = 36 288 kg) = 35L / 100km. </a:t>
            </a:r>
            <a:r>
              <a:rPr lang="fr" sz="1700">
                <a:solidFill>
                  <a:srgbClr val="000000"/>
                </a:solidFill>
              </a:rPr>
              <a:t> </a:t>
            </a:r>
            <a:r>
              <a:rPr lang="fr" sz="1700">
                <a:solidFill>
                  <a:srgbClr val="000000"/>
                </a:solidFill>
                <a:highlight>
                  <a:srgbClr val="FFFF00"/>
                </a:highlight>
              </a:rPr>
              <a:t>(MTC 41 500 kg et moins).</a:t>
            </a:r>
            <a:endParaRPr sz="1700">
              <a:solidFill>
                <a:srgbClr val="000000"/>
              </a:solidFill>
              <a:highlight>
                <a:srgbClr val="FFFF00"/>
              </a:highlight>
            </a:endParaRPr>
          </a:p>
          <a:p>
            <a:pPr indent="-336550" lvl="0" marL="457200" rtl="0" algn="l">
              <a:lnSpc>
                <a:spcPct val="200000"/>
              </a:lnSpc>
              <a:spcBef>
                <a:spcPts val="0"/>
              </a:spcBef>
              <a:spcAft>
                <a:spcPts val="0"/>
              </a:spcAft>
              <a:buClr>
                <a:srgbClr val="000000"/>
              </a:buClr>
              <a:buSzPts val="1700"/>
              <a:buChar char="➔"/>
            </a:pPr>
            <a:r>
              <a:rPr lang="fr" sz="1600">
                <a:solidFill>
                  <a:schemeClr val="dk1"/>
                </a:solidFill>
              </a:rPr>
              <a:t>Calculs: </a:t>
            </a:r>
            <a:r>
              <a:rPr lang="fr" sz="1600">
                <a:solidFill>
                  <a:srgbClr val="FF0000"/>
                </a:solidFill>
              </a:rPr>
              <a:t>Règle de 3 ou un produit croisé</a:t>
            </a:r>
            <a:r>
              <a:rPr lang="fr" sz="1600">
                <a:solidFill>
                  <a:schemeClr val="dk1"/>
                </a:solidFill>
              </a:rPr>
              <a:t>.</a:t>
            </a:r>
            <a:endParaRPr sz="170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0"/>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sz="2400"/>
              <a:t>Déterminer les endroits d’arrêts  pour les repos obligatoires</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1"/>
          <p:cNvSpPr txBox="1"/>
          <p:nvPr>
            <p:ph type="title"/>
          </p:nvPr>
        </p:nvSpPr>
        <p:spPr>
          <a:xfrm>
            <a:off x="311700" y="2164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 sz="2400">
                <a:solidFill>
                  <a:srgbClr val="0000FF"/>
                </a:solidFill>
              </a:rPr>
              <a:t>Les</a:t>
            </a:r>
            <a:r>
              <a:rPr lang="fr" sz="2400">
                <a:solidFill>
                  <a:srgbClr val="0000FF"/>
                </a:solidFill>
              </a:rPr>
              <a:t> arrêts pour les repos obligatoires</a:t>
            </a:r>
            <a:endParaRPr sz="2400">
              <a:solidFill>
                <a:srgbClr val="0000FF"/>
              </a:solidFill>
            </a:endParaRPr>
          </a:p>
        </p:txBody>
      </p:sp>
      <p:sp>
        <p:nvSpPr>
          <p:cNvPr id="313" name="Google Shape;313;p41"/>
          <p:cNvSpPr txBox="1"/>
          <p:nvPr>
            <p:ph idx="1" type="body"/>
          </p:nvPr>
        </p:nvSpPr>
        <p:spPr>
          <a:xfrm>
            <a:off x="311700" y="789125"/>
            <a:ext cx="8520600" cy="341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000000"/>
                </a:solidFill>
              </a:rPr>
              <a:t>La réglementation américaine: heures de service, conduite, repos et </a:t>
            </a:r>
            <a:r>
              <a:rPr lang="fr">
                <a:solidFill>
                  <a:srgbClr val="000000"/>
                </a:solidFill>
              </a:rPr>
              <a:t>couchette. D</a:t>
            </a:r>
            <a:r>
              <a:rPr lang="fr">
                <a:solidFill>
                  <a:srgbClr val="000000"/>
                </a:solidFill>
              </a:rPr>
              <a:t>ifférences / Réglementation canadienne:</a:t>
            </a:r>
            <a:endParaRPr>
              <a:solidFill>
                <a:srgbClr val="000000"/>
              </a:solidFill>
            </a:endParaRPr>
          </a:p>
          <a:p>
            <a:pPr indent="-330200" lvl="0" marL="457200" rtl="0" algn="l">
              <a:spcBef>
                <a:spcPts val="1600"/>
              </a:spcBef>
              <a:spcAft>
                <a:spcPts val="0"/>
              </a:spcAft>
              <a:buClr>
                <a:srgbClr val="FF0000"/>
              </a:buClr>
              <a:buSzPts val="1600"/>
              <a:buChar char="➔"/>
            </a:pPr>
            <a:r>
              <a:rPr lang="fr" sz="1600">
                <a:solidFill>
                  <a:srgbClr val="FF0000"/>
                </a:solidFill>
              </a:rPr>
              <a:t>A</a:t>
            </a:r>
            <a:r>
              <a:rPr lang="fr" sz="1600">
                <a:solidFill>
                  <a:srgbClr val="FF0000"/>
                </a:solidFill>
              </a:rPr>
              <a:t>mplitude 14 heures.</a:t>
            </a:r>
            <a:endParaRPr sz="1600">
              <a:solidFill>
                <a:srgbClr val="FF0000"/>
              </a:solidFill>
            </a:endParaRPr>
          </a:p>
          <a:p>
            <a:pPr indent="-330200" lvl="0" marL="457200" rtl="0" algn="l">
              <a:spcBef>
                <a:spcPts val="800"/>
              </a:spcBef>
              <a:spcAft>
                <a:spcPts val="0"/>
              </a:spcAft>
              <a:buClr>
                <a:srgbClr val="FF0000"/>
              </a:buClr>
              <a:buSzPts val="1600"/>
              <a:buChar char="➔"/>
            </a:pPr>
            <a:r>
              <a:rPr lang="fr" sz="1600">
                <a:solidFill>
                  <a:srgbClr val="FF0000"/>
                </a:solidFill>
              </a:rPr>
              <a:t>Travail 14 heures.</a:t>
            </a:r>
            <a:endParaRPr sz="1600">
              <a:solidFill>
                <a:srgbClr val="FF0000"/>
              </a:solidFill>
            </a:endParaRPr>
          </a:p>
          <a:p>
            <a:pPr indent="-330200" lvl="0" marL="457200" rtl="0" algn="l">
              <a:spcBef>
                <a:spcPts val="800"/>
              </a:spcBef>
              <a:spcAft>
                <a:spcPts val="0"/>
              </a:spcAft>
              <a:buClr>
                <a:srgbClr val="FF0000"/>
              </a:buClr>
              <a:buSzPts val="1600"/>
              <a:buChar char="➔"/>
            </a:pPr>
            <a:r>
              <a:rPr lang="fr" sz="1600">
                <a:solidFill>
                  <a:srgbClr val="FF0000"/>
                </a:solidFill>
              </a:rPr>
              <a:t>Conduite 11 heures.</a:t>
            </a:r>
            <a:endParaRPr sz="1600">
              <a:solidFill>
                <a:srgbClr val="FF0000"/>
              </a:solidFill>
            </a:endParaRPr>
          </a:p>
          <a:p>
            <a:pPr indent="-330200" lvl="0" marL="457200" rtl="0" algn="l">
              <a:spcBef>
                <a:spcPts val="800"/>
              </a:spcBef>
              <a:spcAft>
                <a:spcPts val="0"/>
              </a:spcAft>
              <a:buClr>
                <a:srgbClr val="FF0000"/>
              </a:buClr>
              <a:buSzPts val="1600"/>
              <a:buChar char="➔"/>
            </a:pPr>
            <a:r>
              <a:rPr lang="fr" sz="1600">
                <a:solidFill>
                  <a:srgbClr val="FF0000"/>
                </a:solidFill>
              </a:rPr>
              <a:t>Pause 30 minutes de repos ou travail / Période de 8 heures de conduite.</a:t>
            </a:r>
            <a:endParaRPr sz="1600">
              <a:solidFill>
                <a:srgbClr val="FF0000"/>
              </a:solidFill>
            </a:endParaRPr>
          </a:p>
          <a:p>
            <a:pPr indent="0" lvl="0" marL="0" marR="38100" rtl="0" algn="l">
              <a:lnSpc>
                <a:spcPct val="128571"/>
              </a:lnSpc>
              <a:spcBef>
                <a:spcPts val="800"/>
              </a:spcBef>
              <a:spcAft>
                <a:spcPts val="0"/>
              </a:spcAft>
              <a:buNone/>
            </a:pPr>
            <a:r>
              <a:rPr lang="fr" sz="1600">
                <a:solidFill>
                  <a:srgbClr val="202124"/>
                </a:solidFill>
                <a:highlight>
                  <a:srgbClr val="F8F9FA"/>
                </a:highlight>
              </a:rPr>
              <a:t>(Pour maximiser votre temps, prenez cette pause après la 3e heure et avant la 8e heure et vous ne vous arrêterez qu'une fois pendant votre quart de travail).</a:t>
            </a:r>
            <a:endParaRPr sz="1600">
              <a:solidFill>
                <a:srgbClr val="000000"/>
              </a:solidFill>
            </a:endParaRPr>
          </a:p>
          <a:p>
            <a:pPr indent="-330200" lvl="0" marL="457200" rtl="0" algn="l">
              <a:spcBef>
                <a:spcPts val="0"/>
              </a:spcBef>
              <a:spcAft>
                <a:spcPts val="800"/>
              </a:spcAft>
              <a:buClr>
                <a:srgbClr val="FF0000"/>
              </a:buClr>
              <a:buSzPts val="1600"/>
              <a:buChar char="➔"/>
            </a:pPr>
            <a:r>
              <a:rPr lang="fr" sz="1600">
                <a:solidFill>
                  <a:srgbClr val="FF0000"/>
                </a:solidFill>
              </a:rPr>
              <a:t>10 heures de repos consécutives / Nouveau poste de travail.</a:t>
            </a:r>
            <a:endParaRPr sz="1600">
              <a:solidFill>
                <a:srgbClr val="FF0000"/>
              </a:solidFill>
            </a:endParaRPr>
          </a:p>
        </p:txBody>
      </p:sp>
      <p:sp>
        <p:nvSpPr>
          <p:cNvPr id="314" name="Google Shape;314;p41"/>
          <p:cNvSpPr txBox="1"/>
          <p:nvPr/>
        </p:nvSpPr>
        <p:spPr>
          <a:xfrm>
            <a:off x="2001100" y="-443550"/>
            <a:ext cx="13716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u="sng">
                <a:solidFill>
                  <a:schemeClr val="hlink"/>
                </a:solidFill>
                <a:hlinkClick r:id="rId3"/>
              </a:rPr>
              <a:t>https://www.office.com/?auth=2</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2"/>
          <p:cNvSpPr txBox="1"/>
          <p:nvPr>
            <p:ph type="title"/>
          </p:nvPr>
        </p:nvSpPr>
        <p:spPr>
          <a:xfrm>
            <a:off x="4787725" y="1183475"/>
            <a:ext cx="3838500" cy="1927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 sz="2400"/>
              <a:t>Tenir compte des particularités réglementaires nationales et internationales</a:t>
            </a:r>
            <a:endParaRPr sz="24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3"/>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 sz="2400">
                <a:solidFill>
                  <a:srgbClr val="0000FF"/>
                </a:solidFill>
              </a:rPr>
              <a:t>Particularités réglementaires nationale et internationale</a:t>
            </a:r>
            <a:endParaRPr sz="2400">
              <a:solidFill>
                <a:srgbClr val="0000FF"/>
              </a:solidFill>
            </a:endParaRPr>
          </a:p>
        </p:txBody>
      </p:sp>
      <p:sp>
        <p:nvSpPr>
          <p:cNvPr id="325" name="Google Shape;325;p43"/>
          <p:cNvSpPr txBox="1"/>
          <p:nvPr>
            <p:ph idx="1" type="body"/>
          </p:nvPr>
        </p:nvSpPr>
        <p:spPr>
          <a:xfrm>
            <a:off x="54600" y="1342975"/>
            <a:ext cx="8777700" cy="3033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lang="fr" sz="1600">
                <a:solidFill>
                  <a:srgbClr val="000000"/>
                </a:solidFill>
              </a:rPr>
              <a:t>N</a:t>
            </a:r>
            <a:r>
              <a:rPr lang="fr" sz="1600">
                <a:solidFill>
                  <a:srgbClr val="000000"/>
                </a:solidFill>
              </a:rPr>
              <a:t>ombre d’essieux transport aux É-U; </a:t>
            </a:r>
            <a:r>
              <a:rPr lang="fr" sz="1600">
                <a:solidFill>
                  <a:srgbClr val="FF0000"/>
                </a:solidFill>
                <a:highlight>
                  <a:srgbClr val="F8F9FA"/>
                </a:highlight>
              </a:rPr>
              <a:t>(5 essieux: 3 sur tracteur et 2 sur remorque)</a:t>
            </a:r>
            <a:endParaRPr sz="1600">
              <a:solidFill>
                <a:srgbClr val="000000"/>
              </a:solidFill>
            </a:endParaRPr>
          </a:p>
          <a:p>
            <a:pPr indent="-330200" lvl="0" marL="457200" rtl="0" algn="l">
              <a:spcBef>
                <a:spcPts val="800"/>
              </a:spcBef>
              <a:spcAft>
                <a:spcPts val="0"/>
              </a:spcAft>
              <a:buClr>
                <a:srgbClr val="000000"/>
              </a:buClr>
              <a:buSzPts val="1600"/>
              <a:buChar char="➔"/>
            </a:pPr>
            <a:r>
              <a:rPr lang="fr" sz="1600">
                <a:solidFill>
                  <a:srgbClr val="000000"/>
                </a:solidFill>
              </a:rPr>
              <a:t>Masse totale en charge permise aux É-U </a:t>
            </a:r>
            <a:r>
              <a:rPr lang="fr" sz="1600">
                <a:solidFill>
                  <a:srgbClr val="FF0000"/>
                </a:solidFill>
              </a:rPr>
              <a:t>(80 000 lb)</a:t>
            </a:r>
            <a:r>
              <a:rPr lang="fr" sz="1600">
                <a:solidFill>
                  <a:srgbClr val="000000"/>
                </a:solidFill>
              </a:rPr>
              <a:t>; </a:t>
            </a:r>
            <a:endParaRPr sz="1600">
              <a:solidFill>
                <a:srgbClr val="FF0000"/>
              </a:solidFill>
            </a:endParaRPr>
          </a:p>
          <a:p>
            <a:pPr indent="-330200" lvl="0" marL="457200" rtl="0" algn="l">
              <a:spcBef>
                <a:spcPts val="800"/>
              </a:spcBef>
              <a:spcAft>
                <a:spcPts val="0"/>
              </a:spcAft>
              <a:buClr>
                <a:srgbClr val="000000"/>
              </a:buClr>
              <a:buSzPts val="1600"/>
              <a:buChar char="➔"/>
            </a:pPr>
            <a:r>
              <a:rPr lang="fr" sz="1600">
                <a:solidFill>
                  <a:srgbClr val="000000"/>
                </a:solidFill>
              </a:rPr>
              <a:t>Charges par essieux aux É-U, </a:t>
            </a:r>
            <a:r>
              <a:rPr lang="fr" sz="1600">
                <a:solidFill>
                  <a:schemeClr val="dk1"/>
                </a:solidFill>
              </a:rPr>
              <a:t> </a:t>
            </a:r>
            <a:r>
              <a:rPr lang="fr" sz="1600">
                <a:solidFill>
                  <a:srgbClr val="FF0000"/>
                </a:solidFill>
              </a:rPr>
              <a:t>B-1 (12 000 lb)  B-21 (34 000 lb)  B-21 (34 000 lb) Similaire aux poids en dégel au Québec.</a:t>
            </a:r>
            <a:endParaRPr sz="1600">
              <a:solidFill>
                <a:srgbClr val="FF0000"/>
              </a:solidFill>
            </a:endParaRPr>
          </a:p>
          <a:p>
            <a:pPr indent="-330200" lvl="0" marL="457200" rtl="0" algn="l">
              <a:spcBef>
                <a:spcPts val="800"/>
              </a:spcBef>
              <a:spcAft>
                <a:spcPts val="0"/>
              </a:spcAft>
              <a:buClr>
                <a:srgbClr val="000000"/>
              </a:buClr>
              <a:buSzPts val="1600"/>
              <a:buChar char="➔"/>
            </a:pPr>
            <a:r>
              <a:rPr lang="fr" sz="1600">
                <a:solidFill>
                  <a:srgbClr val="000000"/>
                </a:solidFill>
              </a:rPr>
              <a:t>Emplacement des essieux de la semi-remorque: </a:t>
            </a:r>
            <a:r>
              <a:rPr lang="fr" sz="1600">
                <a:solidFill>
                  <a:srgbClr val="FF0000"/>
                </a:solidFill>
              </a:rPr>
              <a:t>35%, 41 pieds, 40 pieds du pivot de la semi-remorque, etc. </a:t>
            </a:r>
            <a:r>
              <a:rPr b="1" lang="fr" sz="1600">
                <a:solidFill>
                  <a:srgbClr val="FF0000"/>
                </a:solidFill>
              </a:rPr>
              <a:t> </a:t>
            </a:r>
            <a:r>
              <a:rPr lang="fr" sz="1600">
                <a:solidFill>
                  <a:schemeClr val="dk1"/>
                </a:solidFill>
              </a:rPr>
              <a:t>(Road Atlas Rand McNally A-16)</a:t>
            </a:r>
            <a:endParaRPr sz="1600">
              <a:solidFill>
                <a:srgbClr val="FF0000"/>
              </a:solidFill>
            </a:endParaRPr>
          </a:p>
          <a:p>
            <a:pPr indent="-330200" lvl="0" marL="457200" rtl="0" algn="l">
              <a:spcBef>
                <a:spcPts val="800"/>
              </a:spcBef>
              <a:spcAft>
                <a:spcPts val="0"/>
              </a:spcAft>
              <a:buClr>
                <a:srgbClr val="000000"/>
              </a:buClr>
              <a:buSzPts val="1600"/>
              <a:buChar char="➔"/>
            </a:pPr>
            <a:r>
              <a:rPr lang="fr" sz="1600">
                <a:solidFill>
                  <a:srgbClr val="000000"/>
                </a:solidFill>
              </a:rPr>
              <a:t>Interstate ou cabotage défendu aux É-U </a:t>
            </a:r>
            <a:r>
              <a:rPr lang="fr" sz="1600">
                <a:solidFill>
                  <a:srgbClr val="FF0000"/>
                </a:solidFill>
              </a:rPr>
              <a:t>pour conducteurs canadiens</a:t>
            </a:r>
            <a:r>
              <a:rPr lang="fr" sz="1600">
                <a:solidFill>
                  <a:srgbClr val="000000"/>
                </a:solidFill>
              </a:rPr>
              <a:t>;</a:t>
            </a:r>
            <a:endParaRPr sz="1600">
              <a:solidFill>
                <a:srgbClr val="000000"/>
              </a:solidFill>
            </a:endParaRPr>
          </a:p>
          <a:p>
            <a:pPr indent="-330200" lvl="0" marL="457200" rtl="0" algn="l">
              <a:spcBef>
                <a:spcPts val="800"/>
              </a:spcBef>
              <a:spcAft>
                <a:spcPts val="0"/>
              </a:spcAft>
              <a:buClr>
                <a:srgbClr val="000000"/>
              </a:buClr>
              <a:buSzPts val="1600"/>
              <a:buChar char="➔"/>
            </a:pPr>
            <a:r>
              <a:rPr lang="fr" sz="1600">
                <a:solidFill>
                  <a:srgbClr val="000000"/>
                </a:solidFill>
              </a:rPr>
              <a:t>Différents permis nécessaires pour circuler </a:t>
            </a:r>
            <a:r>
              <a:rPr lang="fr" sz="1600">
                <a:solidFill>
                  <a:schemeClr val="dk1"/>
                </a:solidFill>
              </a:rPr>
              <a:t>aux É-U et au CANADA</a:t>
            </a:r>
            <a:r>
              <a:rPr lang="fr" sz="1600">
                <a:solidFill>
                  <a:srgbClr val="000000"/>
                </a:solidFill>
              </a:rPr>
              <a:t>; </a:t>
            </a:r>
            <a:r>
              <a:rPr lang="fr" sz="1600">
                <a:solidFill>
                  <a:srgbClr val="FF0000"/>
                </a:solidFill>
              </a:rPr>
              <a:t>(IFTA)</a:t>
            </a:r>
            <a:endParaRPr sz="1600">
              <a:solidFill>
                <a:srgbClr val="FF0000"/>
              </a:solidFill>
            </a:endParaRPr>
          </a:p>
          <a:p>
            <a:pPr indent="0" lvl="0" marL="457200" rtl="0" algn="l">
              <a:spcBef>
                <a:spcPts val="800"/>
              </a:spcBef>
              <a:spcAft>
                <a:spcPts val="800"/>
              </a:spcAft>
              <a:buNone/>
            </a:pPr>
            <a:r>
              <a:t/>
            </a:r>
            <a:endParaRPr sz="160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4"/>
          <p:cNvSpPr txBox="1"/>
          <p:nvPr>
            <p:ph type="title"/>
          </p:nvPr>
        </p:nvSpPr>
        <p:spPr>
          <a:xfrm>
            <a:off x="5011500" y="1128175"/>
            <a:ext cx="41325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sz="2400"/>
              <a:t>Discuter des scénarios possibles afin de prévoir des accommodements nécessaires</a:t>
            </a: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5"/>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 sz="2400">
                <a:solidFill>
                  <a:srgbClr val="0000FF"/>
                </a:solidFill>
              </a:rPr>
              <a:t>Possibilités de scénarios et accommodements nécessaires</a:t>
            </a:r>
            <a:endParaRPr sz="2400">
              <a:solidFill>
                <a:srgbClr val="0000FF"/>
              </a:solidFill>
            </a:endParaRPr>
          </a:p>
        </p:txBody>
      </p:sp>
      <p:sp>
        <p:nvSpPr>
          <p:cNvPr id="336" name="Google Shape;336;p45"/>
          <p:cNvSpPr txBox="1"/>
          <p:nvPr>
            <p:ph idx="1" type="body"/>
          </p:nvPr>
        </p:nvSpPr>
        <p:spPr>
          <a:xfrm>
            <a:off x="311700" y="1171950"/>
            <a:ext cx="8520600" cy="3013200"/>
          </a:xfrm>
          <a:prstGeom prst="rect">
            <a:avLst/>
          </a:prstGeom>
        </p:spPr>
        <p:txBody>
          <a:bodyPr anchorCtr="0" anchor="t" bIns="91425" lIns="90000" spcFirstLastPara="1" rIns="91425" wrap="square" tIns="91425">
            <a:noAutofit/>
          </a:bodyPr>
          <a:lstStyle/>
          <a:p>
            <a:pPr indent="-330200" lvl="0" marL="457200" rtl="0" algn="l">
              <a:lnSpc>
                <a:spcPct val="100000"/>
              </a:lnSpc>
              <a:spcBef>
                <a:spcPts val="0"/>
              </a:spcBef>
              <a:spcAft>
                <a:spcPts val="0"/>
              </a:spcAft>
              <a:buClr>
                <a:srgbClr val="000000"/>
              </a:buClr>
              <a:buSzPts val="1600"/>
              <a:buChar char="➔"/>
            </a:pPr>
            <a:r>
              <a:rPr lang="fr" sz="1600">
                <a:solidFill>
                  <a:srgbClr val="000000"/>
                </a:solidFill>
              </a:rPr>
              <a:t>C</a:t>
            </a:r>
            <a:r>
              <a:rPr lang="fr" sz="1600">
                <a:solidFill>
                  <a:srgbClr val="000000"/>
                </a:solidFill>
              </a:rPr>
              <a:t>irculer de </a:t>
            </a:r>
            <a:r>
              <a:rPr lang="fr" sz="1600">
                <a:solidFill>
                  <a:srgbClr val="FF0000"/>
                </a:solidFill>
              </a:rPr>
              <a:t>nuit</a:t>
            </a:r>
            <a:r>
              <a:rPr lang="fr" sz="1600">
                <a:solidFill>
                  <a:srgbClr val="000000"/>
                </a:solidFill>
              </a:rPr>
              <a:t> ou de</a:t>
            </a:r>
            <a:r>
              <a:rPr lang="fr" sz="1600">
                <a:solidFill>
                  <a:srgbClr val="FF0000"/>
                </a:solidFill>
              </a:rPr>
              <a:t> jour</a:t>
            </a:r>
            <a:r>
              <a:rPr lang="fr" sz="1600">
                <a:solidFill>
                  <a:srgbClr val="000000"/>
                </a:solidFill>
              </a:rPr>
              <a:t> ?</a:t>
            </a:r>
            <a:endParaRPr sz="1600">
              <a:solidFill>
                <a:srgbClr val="000000"/>
              </a:solidFill>
            </a:endParaRPr>
          </a:p>
          <a:p>
            <a:pPr indent="-330200" lvl="0" marL="457200" rtl="0" algn="l">
              <a:lnSpc>
                <a:spcPct val="100000"/>
              </a:lnSpc>
              <a:spcBef>
                <a:spcPts val="800"/>
              </a:spcBef>
              <a:spcAft>
                <a:spcPts val="0"/>
              </a:spcAft>
              <a:buClr>
                <a:srgbClr val="000000"/>
              </a:buClr>
              <a:buSzPts val="1600"/>
              <a:buChar char="➔"/>
            </a:pPr>
            <a:r>
              <a:rPr lang="fr" sz="1600">
                <a:solidFill>
                  <a:srgbClr val="000000"/>
                </a:solidFill>
              </a:rPr>
              <a:t>Contourner des intempéries? </a:t>
            </a:r>
            <a:r>
              <a:rPr lang="fr" sz="1600">
                <a:solidFill>
                  <a:srgbClr val="FF0000"/>
                </a:solidFill>
              </a:rPr>
              <a:t>(tempête de neige, ouragan, tornade...)</a:t>
            </a:r>
            <a:endParaRPr sz="1600">
              <a:solidFill>
                <a:srgbClr val="FF0000"/>
              </a:solidFill>
            </a:endParaRPr>
          </a:p>
          <a:p>
            <a:pPr indent="-330200" lvl="0" marL="457200" rtl="0" algn="l">
              <a:lnSpc>
                <a:spcPct val="100000"/>
              </a:lnSpc>
              <a:spcBef>
                <a:spcPts val="800"/>
              </a:spcBef>
              <a:spcAft>
                <a:spcPts val="0"/>
              </a:spcAft>
              <a:buClr>
                <a:srgbClr val="000000"/>
              </a:buClr>
              <a:buSzPts val="1600"/>
              <a:buChar char="➔"/>
            </a:pPr>
            <a:r>
              <a:rPr lang="fr" sz="1600">
                <a:solidFill>
                  <a:srgbClr val="000000"/>
                </a:solidFill>
              </a:rPr>
              <a:t>Heure de départ pour arriver la veille de votre livraison ou à l’heure exacte de celle-ci ? </a:t>
            </a:r>
            <a:r>
              <a:rPr lang="fr" sz="1600">
                <a:solidFill>
                  <a:srgbClr val="FF0000"/>
                </a:solidFill>
              </a:rPr>
              <a:t>(décalage horaire)</a:t>
            </a:r>
            <a:endParaRPr sz="600">
              <a:solidFill>
                <a:srgbClr val="FF0000"/>
              </a:solidFill>
            </a:endParaRPr>
          </a:p>
          <a:p>
            <a:pPr indent="-371600" lvl="0" marL="990000" rtl="0" algn="l">
              <a:lnSpc>
                <a:spcPct val="100000"/>
              </a:lnSpc>
              <a:spcBef>
                <a:spcPts val="800"/>
              </a:spcBef>
              <a:spcAft>
                <a:spcPts val="0"/>
              </a:spcAft>
              <a:buClr>
                <a:srgbClr val="000000"/>
              </a:buClr>
              <a:buSzPts val="1600"/>
              <a:buChar char="▢"/>
            </a:pPr>
            <a:r>
              <a:rPr lang="fr" sz="1600">
                <a:solidFill>
                  <a:srgbClr val="000000"/>
                </a:solidFill>
              </a:rPr>
              <a:t>Tâches de début de poste de travail </a:t>
            </a:r>
            <a:r>
              <a:rPr lang="fr" sz="1600">
                <a:solidFill>
                  <a:srgbClr val="FF0000"/>
                </a:solidFill>
              </a:rPr>
              <a:t>(1h)</a:t>
            </a:r>
            <a:endParaRPr sz="1600">
              <a:solidFill>
                <a:srgbClr val="FF0000"/>
              </a:solidFill>
            </a:endParaRPr>
          </a:p>
          <a:p>
            <a:pPr indent="-371600" lvl="0" marL="990000" rtl="0" algn="l">
              <a:lnSpc>
                <a:spcPct val="100000"/>
              </a:lnSpc>
              <a:spcBef>
                <a:spcPts val="800"/>
              </a:spcBef>
              <a:spcAft>
                <a:spcPts val="0"/>
              </a:spcAft>
              <a:buClr>
                <a:srgbClr val="000000"/>
              </a:buClr>
              <a:buSzPts val="1600"/>
              <a:buChar char="▢"/>
            </a:pPr>
            <a:r>
              <a:rPr lang="fr" sz="1600">
                <a:solidFill>
                  <a:srgbClr val="000000"/>
                </a:solidFill>
              </a:rPr>
              <a:t>Chargement ou déchargement</a:t>
            </a:r>
            <a:r>
              <a:rPr lang="fr" sz="1600">
                <a:solidFill>
                  <a:srgbClr val="FF0000"/>
                </a:solidFill>
              </a:rPr>
              <a:t> (2h)</a:t>
            </a:r>
            <a:endParaRPr sz="1600">
              <a:solidFill>
                <a:srgbClr val="FF0000"/>
              </a:solidFill>
            </a:endParaRPr>
          </a:p>
          <a:p>
            <a:pPr indent="-371600" lvl="0" marL="990000" rtl="0" algn="l">
              <a:lnSpc>
                <a:spcPct val="100000"/>
              </a:lnSpc>
              <a:spcBef>
                <a:spcPts val="800"/>
              </a:spcBef>
              <a:spcAft>
                <a:spcPts val="0"/>
              </a:spcAft>
              <a:buClr>
                <a:srgbClr val="000000"/>
              </a:buClr>
              <a:buSzPts val="1600"/>
              <a:buChar char="▢"/>
            </a:pPr>
            <a:r>
              <a:rPr lang="fr" sz="1600">
                <a:solidFill>
                  <a:srgbClr val="000000"/>
                </a:solidFill>
              </a:rPr>
              <a:t>Passage frontalier</a:t>
            </a:r>
            <a:r>
              <a:rPr lang="fr" sz="1600">
                <a:solidFill>
                  <a:srgbClr val="FF0000"/>
                </a:solidFill>
              </a:rPr>
              <a:t> (1h)</a:t>
            </a:r>
            <a:endParaRPr sz="1600">
              <a:solidFill>
                <a:srgbClr val="FF0000"/>
              </a:solidFill>
            </a:endParaRPr>
          </a:p>
          <a:p>
            <a:pPr indent="-371600" lvl="0" marL="990000" rtl="0" algn="l">
              <a:lnSpc>
                <a:spcPct val="100000"/>
              </a:lnSpc>
              <a:spcBef>
                <a:spcPts val="800"/>
              </a:spcBef>
              <a:spcAft>
                <a:spcPts val="0"/>
              </a:spcAft>
              <a:buClr>
                <a:srgbClr val="000000"/>
              </a:buClr>
              <a:buSzPts val="1600"/>
              <a:buChar char="▢"/>
            </a:pPr>
            <a:r>
              <a:rPr lang="fr" sz="1600">
                <a:solidFill>
                  <a:srgbClr val="000000"/>
                </a:solidFill>
              </a:rPr>
              <a:t>Repos </a:t>
            </a:r>
            <a:r>
              <a:rPr lang="fr" sz="1600">
                <a:solidFill>
                  <a:srgbClr val="FF0000"/>
                </a:solidFill>
              </a:rPr>
              <a:t>(10h) (30 min / 8h de travail)</a:t>
            </a:r>
            <a:endParaRPr sz="1600">
              <a:solidFill>
                <a:srgbClr val="FF0000"/>
              </a:solidFill>
            </a:endParaRPr>
          </a:p>
          <a:p>
            <a:pPr indent="-371600" lvl="0" marL="990000" rtl="0" algn="l">
              <a:lnSpc>
                <a:spcPct val="100000"/>
              </a:lnSpc>
              <a:spcBef>
                <a:spcPts val="800"/>
              </a:spcBef>
              <a:spcAft>
                <a:spcPts val="800"/>
              </a:spcAft>
              <a:buClr>
                <a:srgbClr val="000000"/>
              </a:buClr>
              <a:buSzPts val="1600"/>
              <a:buChar char="▢"/>
            </a:pPr>
            <a:r>
              <a:rPr lang="fr" sz="1600">
                <a:solidFill>
                  <a:srgbClr val="000000"/>
                </a:solidFill>
              </a:rPr>
              <a:t>Conduite</a:t>
            </a:r>
            <a:r>
              <a:rPr lang="fr" sz="1600">
                <a:solidFill>
                  <a:srgbClr val="FF0000"/>
                </a:solidFill>
              </a:rPr>
              <a:t> (11h)</a:t>
            </a:r>
            <a:r>
              <a:rPr lang="fr" sz="1400">
                <a:solidFill>
                  <a:srgbClr val="FF0000"/>
                </a:solidFill>
              </a:rPr>
              <a:t>	</a:t>
            </a:r>
            <a:r>
              <a:rPr lang="fr" sz="1400">
                <a:solidFill>
                  <a:srgbClr val="000000"/>
                </a:solidFill>
              </a:rPr>
              <a:t>	</a:t>
            </a:r>
            <a:endParaRPr sz="1400">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6"/>
          <p:cNvSpPr txBox="1"/>
          <p:nvPr>
            <p:ph type="title"/>
          </p:nvPr>
        </p:nvSpPr>
        <p:spPr>
          <a:xfrm>
            <a:off x="5011500" y="1128175"/>
            <a:ext cx="41325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sz="2400"/>
              <a:t>Bonne planification de voyages internationaux!!</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3"/>
          <p:cNvSpPr txBox="1"/>
          <p:nvPr>
            <p:ph type="title"/>
          </p:nvPr>
        </p:nvSpPr>
        <p:spPr>
          <a:xfrm>
            <a:off x="4825875" y="1290925"/>
            <a:ext cx="4077900" cy="1927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 sz="2400"/>
              <a:t>Collecte de données dans les documents de voyage</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4"/>
          <p:cNvSpPr txBox="1"/>
          <p:nvPr>
            <p:ph type="title"/>
          </p:nvPr>
        </p:nvSpPr>
        <p:spPr>
          <a:xfrm>
            <a:off x="311700" y="766275"/>
            <a:ext cx="8520600" cy="10803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r" sz="3000">
                <a:solidFill>
                  <a:srgbClr val="0000FF"/>
                </a:solidFill>
              </a:rPr>
              <a:t>Le connaissement, la facture de douane et le système de gestion de flotte</a:t>
            </a:r>
            <a:endParaRPr b="1" sz="3000">
              <a:solidFill>
                <a:srgbClr val="0000FF"/>
              </a:solidFill>
            </a:endParaRPr>
          </a:p>
          <a:p>
            <a:pPr indent="0" lvl="0" marL="0" rtl="0" algn="l">
              <a:spcBef>
                <a:spcPts val="0"/>
              </a:spcBef>
              <a:spcAft>
                <a:spcPts val="0"/>
              </a:spcAft>
              <a:buNone/>
            </a:pPr>
            <a:r>
              <a:t/>
            </a:r>
            <a:endParaRPr/>
          </a:p>
        </p:txBody>
      </p:sp>
      <p:sp>
        <p:nvSpPr>
          <p:cNvPr id="99" name="Google Shape;99;p14"/>
          <p:cNvSpPr txBox="1"/>
          <p:nvPr>
            <p:ph idx="1" type="body"/>
          </p:nvPr>
        </p:nvSpPr>
        <p:spPr>
          <a:xfrm>
            <a:off x="311700" y="1846550"/>
            <a:ext cx="8520600" cy="18786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rPr lang="fr" sz="2400">
                <a:solidFill>
                  <a:srgbClr val="000000"/>
                </a:solidFill>
              </a:rPr>
              <a:t>Ces documents et outils contiennent des informations importantes qui vous permettront de planifier un itinéraire optimal en tenant compte des points suivants:</a:t>
            </a:r>
            <a:endParaRPr sz="24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fr" sz="2400">
                <a:solidFill>
                  <a:srgbClr val="0000FF"/>
                </a:solidFill>
              </a:rPr>
              <a:t>1ère information</a:t>
            </a:r>
            <a:endParaRPr b="1" sz="2400">
              <a:solidFill>
                <a:srgbClr val="0000FF"/>
              </a:solidFill>
            </a:endParaRPr>
          </a:p>
        </p:txBody>
      </p:sp>
      <p:sp>
        <p:nvSpPr>
          <p:cNvPr id="105" name="Google Shape;105;p15"/>
          <p:cNvSpPr txBox="1"/>
          <p:nvPr>
            <p:ph idx="1" type="body"/>
          </p:nvPr>
        </p:nvSpPr>
        <p:spPr>
          <a:xfrm>
            <a:off x="435625" y="928825"/>
            <a:ext cx="8520600" cy="3013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3000">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sz="3000">
              <a:solidFill>
                <a:srgbClr val="000000"/>
              </a:solidFill>
            </a:endParaRPr>
          </a:p>
          <a:p>
            <a:pPr indent="0" lvl="0" marL="0" rtl="0" algn="l">
              <a:lnSpc>
                <a:spcPct val="100000"/>
              </a:lnSpc>
              <a:spcBef>
                <a:spcPts val="0"/>
              </a:spcBef>
              <a:spcAft>
                <a:spcPts val="0"/>
              </a:spcAft>
              <a:buClr>
                <a:schemeClr val="dk1"/>
              </a:buClr>
              <a:buSzPts val="1100"/>
              <a:buFont typeface="Arial"/>
              <a:buNone/>
            </a:pPr>
            <a:r>
              <a:rPr lang="fr" sz="3000">
                <a:solidFill>
                  <a:srgbClr val="000000"/>
                </a:solidFill>
              </a:rPr>
              <a:t>                        Votre expéditeur</a:t>
            </a:r>
            <a:endParaRPr sz="30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311700" y="17402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 sz="3000"/>
              <a:t>V</a:t>
            </a:r>
            <a:r>
              <a:rPr lang="fr" sz="3000"/>
              <a:t>otre consignataire</a:t>
            </a:r>
            <a:endParaRPr sz="3000"/>
          </a:p>
        </p:txBody>
      </p:sp>
      <p:sp>
        <p:nvSpPr>
          <p:cNvPr id="111" name="Google Shape;111;p16"/>
          <p:cNvSpPr txBox="1"/>
          <p:nvPr/>
        </p:nvSpPr>
        <p:spPr>
          <a:xfrm>
            <a:off x="117900" y="421300"/>
            <a:ext cx="9026100" cy="572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fr" sz="2400">
                <a:solidFill>
                  <a:srgbClr val="0000FF"/>
                </a:solidFill>
              </a:rPr>
              <a:t>2e information</a:t>
            </a:r>
            <a:endParaRPr b="1" sz="2400">
              <a:solidFill>
                <a:srgbClr val="0000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7"/>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fr" sz="2400">
                <a:solidFill>
                  <a:srgbClr val="0000FF"/>
                </a:solidFill>
              </a:rPr>
              <a:t>3e</a:t>
            </a:r>
            <a:r>
              <a:rPr b="1" lang="fr" sz="2400">
                <a:solidFill>
                  <a:srgbClr val="0000FF"/>
                </a:solidFill>
              </a:rPr>
              <a:t> information</a:t>
            </a:r>
            <a:endParaRPr b="1" sz="2400">
              <a:solidFill>
                <a:srgbClr val="0000FF"/>
              </a:solidFill>
            </a:endParaRPr>
          </a:p>
        </p:txBody>
      </p:sp>
      <p:sp>
        <p:nvSpPr>
          <p:cNvPr id="117" name="Google Shape;117;p17"/>
          <p:cNvSpPr txBox="1"/>
          <p:nvPr>
            <p:ph idx="1" type="body"/>
          </p:nvPr>
        </p:nvSpPr>
        <p:spPr>
          <a:xfrm>
            <a:off x="150575" y="1140075"/>
            <a:ext cx="8520600" cy="3013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3000">
                <a:solidFill>
                  <a:schemeClr val="dk1"/>
                </a:solidFill>
              </a:rPr>
              <a:t>Votre port d’entrée </a:t>
            </a:r>
            <a:endParaRPr sz="3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fr" sz="3000">
                <a:solidFill>
                  <a:schemeClr val="dk1"/>
                </a:solidFill>
              </a:rPr>
              <a:t>(douane américaine)</a:t>
            </a:r>
            <a:endParaRPr sz="3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3000">
              <a:solidFill>
                <a:schemeClr val="dk1"/>
              </a:solidFill>
            </a:endParaRPr>
          </a:p>
          <a:p>
            <a:pPr indent="-381000" lvl="0" marL="457200" rtl="0" algn="just">
              <a:lnSpc>
                <a:spcPct val="100000"/>
              </a:lnSpc>
              <a:spcBef>
                <a:spcPts val="0"/>
              </a:spcBef>
              <a:spcAft>
                <a:spcPts val="0"/>
              </a:spcAft>
              <a:buClr>
                <a:schemeClr val="dk1"/>
              </a:buClr>
              <a:buSzPts val="2400"/>
              <a:buChar char="●"/>
            </a:pPr>
            <a:r>
              <a:rPr lang="fr" sz="2400">
                <a:solidFill>
                  <a:schemeClr val="dk1"/>
                </a:solidFill>
              </a:rPr>
              <a:t>Le port d’entrée est une nouvelle information dont vous devez tenir compte pour faire votre itinéraire étant donné votre livraison du Canada vers les États-Unis.</a:t>
            </a:r>
            <a:endParaRPr sz="24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8"/>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fr" sz="2400">
                <a:solidFill>
                  <a:srgbClr val="0000FF"/>
                </a:solidFill>
              </a:rPr>
              <a:t>4e information</a:t>
            </a:r>
            <a:endParaRPr b="1" sz="2400">
              <a:solidFill>
                <a:srgbClr val="0000FF"/>
              </a:solidFill>
            </a:endParaRPr>
          </a:p>
        </p:txBody>
      </p:sp>
      <p:sp>
        <p:nvSpPr>
          <p:cNvPr id="123" name="Google Shape;123;p18"/>
          <p:cNvSpPr txBox="1"/>
          <p:nvPr>
            <p:ph idx="1" type="body"/>
          </p:nvPr>
        </p:nvSpPr>
        <p:spPr>
          <a:xfrm>
            <a:off x="91500" y="1998450"/>
            <a:ext cx="8961000" cy="714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fr" sz="3000">
                <a:solidFill>
                  <a:schemeClr val="dk1"/>
                </a:solidFill>
              </a:rPr>
              <a:t>La date, le jour et l’heure de votre livraison</a:t>
            </a:r>
            <a:endParaRPr>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A058AFAC4ECD40A62F099AA74D6315" ma:contentTypeVersion="13" ma:contentTypeDescription="Crée un document." ma:contentTypeScope="" ma:versionID="eb45218e5d816f3671979fd0418cdc2c">
  <xsd:schema xmlns:xsd="http://www.w3.org/2001/XMLSchema" xmlns:xs="http://www.w3.org/2001/XMLSchema" xmlns:p="http://schemas.microsoft.com/office/2006/metadata/properties" xmlns:ns2="0fcec828-1626-48b7-8c79-bd8fbf620289" xmlns:ns3="ea3555d2-3589-4a06-9423-01f6fdf781d4" targetNamespace="http://schemas.microsoft.com/office/2006/metadata/properties" ma:root="true" ma:fieldsID="b08f7bc70117dbbc0df3dc8d520fd4bd" ns2:_="" ns3:_="">
    <xsd:import namespace="0fcec828-1626-48b7-8c79-bd8fbf620289"/>
    <xsd:import namespace="ea3555d2-3589-4a06-9423-01f6fdf781d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DateTaken"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cec828-1626-48b7-8c79-bd8fbf620289"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19" nillable="true" ma:displayName="Taxonomy Catch All Column" ma:hidden="true" ma:list="{9be27902-d95e-44e2-bfca-c04c9b8555b6}" ma:internalName="TaxCatchAll" ma:showField="CatchAllData" ma:web="0fcec828-1626-48b7-8c79-bd8fbf6202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3555d2-3589-4a06-9423-01f6fdf781d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cdfe4dc5-eb46-4b6f-86f8-cb08bb47828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fcec828-1626-48b7-8c79-bd8fbf620289" xsi:nil="true"/>
    <lcf76f155ced4ddcb4097134ff3c332f xmlns="ea3555d2-3589-4a06-9423-01f6fdf781d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AFFFF45-2780-459F-A068-C28BD37237A9}"/>
</file>

<file path=customXml/itemProps2.xml><?xml version="1.0" encoding="utf-8"?>
<ds:datastoreItem xmlns:ds="http://schemas.openxmlformats.org/officeDocument/2006/customXml" ds:itemID="{0C9576B0-E89B-4CA5-9497-FE6DD3DEBB85}"/>
</file>

<file path=customXml/itemProps3.xml><?xml version="1.0" encoding="utf-8"?>
<ds:datastoreItem xmlns:ds="http://schemas.openxmlformats.org/officeDocument/2006/customXml" ds:itemID="{7A7CF8FB-FB6B-4786-9A6D-7C9397112377}"/>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0x010100D1A058AFAC4ECD40A62F099AA74D6315</vt:lpwstr>
  </property>
</Properties>
</file>