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9144000" cy="51435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49" roundtripDataSignature="AMtx7mgtjXl6/yrLykeT5AMuuXZFnDZ9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3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3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40: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0: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41: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1: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42: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2: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43: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3: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txBox="1"/>
          <p:nvPr>
            <p:ph idx="1" type="body"/>
          </p:nvPr>
        </p:nvSpPr>
        <p:spPr>
          <a:xfrm>
            <a:off x="914400" y="2443150"/>
            <a:ext cx="7315200" cy="2314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notes"/>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5"/>
          <p:cNvSpPr txBox="1"/>
          <p:nvPr>
            <p:ph type="title"/>
          </p:nvPr>
        </p:nvSpPr>
        <p:spPr>
          <a:xfrm>
            <a:off x="384725" y="277257"/>
            <a:ext cx="5143500" cy="3911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400">
                <a:solidFill>
                  <a:srgbClr val="01D1B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5"/>
          <p:cNvSpPr txBox="1"/>
          <p:nvPr>
            <p:ph idx="1" type="body"/>
          </p:nvPr>
        </p:nvSpPr>
        <p:spPr>
          <a:xfrm>
            <a:off x="384725" y="1928831"/>
            <a:ext cx="5462270" cy="139255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800">
                <a:solidFill>
                  <a:srgbClr val="01D1B7"/>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 name="Google Shape;19;p45"/>
          <p:cNvSpPr txBox="1"/>
          <p:nvPr>
            <p:ph idx="11" type="ftr"/>
          </p:nvPr>
        </p:nvSpPr>
        <p:spPr>
          <a:xfrm>
            <a:off x="8159211" y="4790867"/>
            <a:ext cx="808990" cy="2292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700">
                <a:solidFill>
                  <a:schemeClr val="lt1"/>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5"/>
          <p:cNvSpPr txBox="1"/>
          <p:nvPr>
            <p:ph idx="10" type="dt"/>
          </p:nvPr>
        </p:nvSpPr>
        <p:spPr>
          <a:xfrm>
            <a:off x="660015" y="4865278"/>
            <a:ext cx="405765" cy="1168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 name="Shape 22"/>
        <p:cNvGrpSpPr/>
        <p:nvPr/>
      </p:nvGrpSpPr>
      <p:grpSpPr>
        <a:xfrm>
          <a:off x="0" y="0"/>
          <a:ext cx="0" cy="0"/>
          <a:chOff x="0" y="0"/>
          <a:chExt cx="0" cy="0"/>
        </a:xfrm>
      </p:grpSpPr>
      <p:sp>
        <p:nvSpPr>
          <p:cNvPr id="23" name="Google Shape;23;p46"/>
          <p:cNvSpPr txBox="1"/>
          <p:nvPr>
            <p:ph type="ctrTitle"/>
          </p:nvPr>
        </p:nvSpPr>
        <p:spPr>
          <a:xfrm>
            <a:off x="685800" y="1594485"/>
            <a:ext cx="7772400" cy="10801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6"/>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6"/>
          <p:cNvSpPr txBox="1"/>
          <p:nvPr>
            <p:ph idx="11" type="ftr"/>
          </p:nvPr>
        </p:nvSpPr>
        <p:spPr>
          <a:xfrm>
            <a:off x="8159211" y="4790867"/>
            <a:ext cx="808990" cy="2292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700">
                <a:solidFill>
                  <a:schemeClr val="lt1"/>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6"/>
          <p:cNvSpPr txBox="1"/>
          <p:nvPr>
            <p:ph idx="10" type="dt"/>
          </p:nvPr>
        </p:nvSpPr>
        <p:spPr>
          <a:xfrm>
            <a:off x="660015" y="4865278"/>
            <a:ext cx="405765" cy="1168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8" name="Shape 28"/>
        <p:cNvGrpSpPr/>
        <p:nvPr/>
      </p:nvGrpSpPr>
      <p:grpSpPr>
        <a:xfrm>
          <a:off x="0" y="0"/>
          <a:ext cx="0" cy="0"/>
          <a:chOff x="0" y="0"/>
          <a:chExt cx="0" cy="0"/>
        </a:xfrm>
      </p:grpSpPr>
      <p:sp>
        <p:nvSpPr>
          <p:cNvPr id="29" name="Google Shape;29;p47"/>
          <p:cNvSpPr txBox="1"/>
          <p:nvPr>
            <p:ph type="title"/>
          </p:nvPr>
        </p:nvSpPr>
        <p:spPr>
          <a:xfrm>
            <a:off x="384725" y="277257"/>
            <a:ext cx="5143500" cy="3911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400">
                <a:solidFill>
                  <a:srgbClr val="01D1B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7"/>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47"/>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47"/>
          <p:cNvSpPr txBox="1"/>
          <p:nvPr>
            <p:ph idx="11" type="ftr"/>
          </p:nvPr>
        </p:nvSpPr>
        <p:spPr>
          <a:xfrm>
            <a:off x="8159211" y="4790867"/>
            <a:ext cx="808990" cy="2292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700">
                <a:solidFill>
                  <a:schemeClr val="lt1"/>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7"/>
          <p:cNvSpPr txBox="1"/>
          <p:nvPr>
            <p:ph idx="10" type="dt"/>
          </p:nvPr>
        </p:nvSpPr>
        <p:spPr>
          <a:xfrm>
            <a:off x="660015" y="4865278"/>
            <a:ext cx="405765" cy="1168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7"/>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 name="Shape 35"/>
        <p:cNvGrpSpPr/>
        <p:nvPr/>
      </p:nvGrpSpPr>
      <p:grpSpPr>
        <a:xfrm>
          <a:off x="0" y="0"/>
          <a:ext cx="0" cy="0"/>
          <a:chOff x="0" y="0"/>
          <a:chExt cx="0" cy="0"/>
        </a:xfrm>
      </p:grpSpPr>
      <p:sp>
        <p:nvSpPr>
          <p:cNvPr id="36" name="Google Shape;36;p48"/>
          <p:cNvSpPr txBox="1"/>
          <p:nvPr>
            <p:ph type="title"/>
          </p:nvPr>
        </p:nvSpPr>
        <p:spPr>
          <a:xfrm>
            <a:off x="384725" y="277257"/>
            <a:ext cx="5143500" cy="39115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2400">
                <a:solidFill>
                  <a:srgbClr val="01D1B7"/>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8"/>
          <p:cNvSpPr txBox="1"/>
          <p:nvPr>
            <p:ph idx="11" type="ftr"/>
          </p:nvPr>
        </p:nvSpPr>
        <p:spPr>
          <a:xfrm>
            <a:off x="8159211" y="4790867"/>
            <a:ext cx="808990" cy="2292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700">
                <a:solidFill>
                  <a:schemeClr val="lt1"/>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8"/>
          <p:cNvSpPr txBox="1"/>
          <p:nvPr>
            <p:ph idx="10" type="dt"/>
          </p:nvPr>
        </p:nvSpPr>
        <p:spPr>
          <a:xfrm>
            <a:off x="660015" y="4865278"/>
            <a:ext cx="405765" cy="1168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0" name="Shape 40"/>
        <p:cNvGrpSpPr/>
        <p:nvPr/>
      </p:nvGrpSpPr>
      <p:grpSpPr>
        <a:xfrm>
          <a:off x="0" y="0"/>
          <a:ext cx="0" cy="0"/>
          <a:chOff x="0" y="0"/>
          <a:chExt cx="0" cy="0"/>
        </a:xfrm>
      </p:grpSpPr>
      <p:sp>
        <p:nvSpPr>
          <p:cNvPr id="41" name="Google Shape;41;p49"/>
          <p:cNvSpPr txBox="1"/>
          <p:nvPr>
            <p:ph idx="11" type="ftr"/>
          </p:nvPr>
        </p:nvSpPr>
        <p:spPr>
          <a:xfrm>
            <a:off x="8159211" y="4790867"/>
            <a:ext cx="808990" cy="2292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700">
                <a:solidFill>
                  <a:schemeClr val="lt1"/>
                </a:solidFill>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9"/>
          <p:cNvSpPr txBox="1"/>
          <p:nvPr>
            <p:ph idx="10" type="dt"/>
          </p:nvPr>
        </p:nvSpPr>
        <p:spPr>
          <a:xfrm>
            <a:off x="660015" y="4865278"/>
            <a:ext cx="405765" cy="11683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1" sz="600">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theme" Target="../theme/theme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4"/>
          <p:cNvSpPr/>
          <p:nvPr/>
        </p:nvSpPr>
        <p:spPr>
          <a:xfrm>
            <a:off x="0" y="4281449"/>
            <a:ext cx="9143974" cy="862049"/>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 name="Google Shape;7;p44"/>
          <p:cNvSpPr/>
          <p:nvPr/>
        </p:nvSpPr>
        <p:spPr>
          <a:xfrm>
            <a:off x="0" y="4281449"/>
            <a:ext cx="9144000" cy="862330"/>
          </a:xfrm>
          <a:custGeom>
            <a:rect b="b" l="l" r="r" t="t"/>
            <a:pathLst>
              <a:path extrusionOk="0" h="862329" w="9144000">
                <a:moveTo>
                  <a:pt x="9143999" y="862049"/>
                </a:moveTo>
                <a:lnTo>
                  <a:pt x="0" y="862049"/>
                </a:lnTo>
                <a:lnTo>
                  <a:pt x="0" y="181460"/>
                </a:lnTo>
                <a:lnTo>
                  <a:pt x="9143999" y="0"/>
                </a:lnTo>
                <a:lnTo>
                  <a:pt x="9143999" y="862049"/>
                </a:lnTo>
                <a:close/>
              </a:path>
            </a:pathLst>
          </a:custGeom>
          <a:solidFill>
            <a:srgbClr val="707372">
              <a:alpha val="61176"/>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 name="Google Shape;8;p44"/>
          <p:cNvSpPr/>
          <p:nvPr/>
        </p:nvSpPr>
        <p:spPr>
          <a:xfrm>
            <a:off x="0" y="4281449"/>
            <a:ext cx="9144000" cy="181610"/>
          </a:xfrm>
          <a:custGeom>
            <a:rect b="b" l="l" r="r" t="t"/>
            <a:pathLst>
              <a:path extrusionOk="0" h="181610" w="9144000">
                <a:moveTo>
                  <a:pt x="0" y="181460"/>
                </a:moveTo>
                <a:lnTo>
                  <a:pt x="9143999" y="0"/>
                </a:lnTo>
              </a:path>
            </a:pathLst>
          </a:custGeom>
          <a:noFill/>
          <a:ln cap="flat" cmpd="sng" w="9525">
            <a:solidFill>
              <a:srgbClr val="59595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 name="Google Shape;9;p44"/>
          <p:cNvSpPr/>
          <p:nvPr/>
        </p:nvSpPr>
        <p:spPr>
          <a:xfrm>
            <a:off x="8275349" y="4487150"/>
            <a:ext cx="548699" cy="304094"/>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 name="Google Shape;10;p44"/>
          <p:cNvSpPr/>
          <p:nvPr/>
        </p:nvSpPr>
        <p:spPr>
          <a:xfrm>
            <a:off x="215570" y="4583675"/>
            <a:ext cx="896854" cy="39359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 name="Google Shape;11;p44"/>
          <p:cNvSpPr txBox="1"/>
          <p:nvPr>
            <p:ph type="title"/>
          </p:nvPr>
        </p:nvSpPr>
        <p:spPr>
          <a:xfrm>
            <a:off x="384725" y="277257"/>
            <a:ext cx="5143500" cy="39115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2400" u="none" cap="none" strike="noStrike">
                <a:solidFill>
                  <a:srgbClr val="01D1B7"/>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44"/>
          <p:cNvSpPr txBox="1"/>
          <p:nvPr>
            <p:ph idx="1" type="body"/>
          </p:nvPr>
        </p:nvSpPr>
        <p:spPr>
          <a:xfrm>
            <a:off x="384725" y="1928831"/>
            <a:ext cx="5462270" cy="139255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rgbClr val="01D1B7"/>
                </a:solidFill>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3" name="Google Shape;13;p44"/>
          <p:cNvSpPr txBox="1"/>
          <p:nvPr>
            <p:ph idx="11" type="ftr"/>
          </p:nvPr>
        </p:nvSpPr>
        <p:spPr>
          <a:xfrm>
            <a:off x="8159211" y="4790867"/>
            <a:ext cx="808990" cy="22923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7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4"/>
          <p:cNvSpPr txBox="1"/>
          <p:nvPr>
            <p:ph idx="10" type="dt"/>
          </p:nvPr>
        </p:nvSpPr>
        <p:spPr>
          <a:xfrm>
            <a:off x="660015" y="4865278"/>
            <a:ext cx="405765" cy="11683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1" sz="600">
                <a:solidFill>
                  <a:schemeClr val="l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44"/>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u="none"/>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png"/><Relationship Id="rId5" Type="http://schemas.openxmlformats.org/officeDocument/2006/relationships/image" Target="../media/image10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7.jpg"/><Relationship Id="rId5" Type="http://schemas.openxmlformats.org/officeDocument/2006/relationships/image" Target="../media/image27.jpg"/><Relationship Id="rId6"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jpg"/><Relationship Id="rId4" Type="http://schemas.openxmlformats.org/officeDocument/2006/relationships/image" Target="../media/image7.jpg"/><Relationship Id="rId5" Type="http://schemas.openxmlformats.org/officeDocument/2006/relationships/image" Target="../media/image25.jpg"/><Relationship Id="rId6" Type="http://schemas.openxmlformats.org/officeDocument/2006/relationships/image" Target="../media/image3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9.jpg"/><Relationship Id="rId5"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jp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1.jpg"/><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7.jpg"/><Relationship Id="rId7"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jp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52.png"/><Relationship Id="rId7" Type="http://schemas.openxmlformats.org/officeDocument/2006/relationships/image" Target="../media/image7.jpg"/><Relationship Id="rId8"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0.jpg"/><Relationship Id="rId4" Type="http://schemas.openxmlformats.org/officeDocument/2006/relationships/image" Target="../media/image17.jpg"/><Relationship Id="rId5"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image" Target="../media/image51.png"/><Relationship Id="rId5" Type="http://schemas.openxmlformats.org/officeDocument/2006/relationships/image" Target="../media/image9.jpg"/><Relationship Id="rId6"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4.jpg"/><Relationship Id="rId4" Type="http://schemas.openxmlformats.org/officeDocument/2006/relationships/image" Target="../media/image49.png"/><Relationship Id="rId5"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5.jpg"/><Relationship Id="rId4" Type="http://schemas.openxmlformats.org/officeDocument/2006/relationships/image" Target="../media/image7.jpg"/><Relationship Id="rId5" Type="http://schemas.openxmlformats.org/officeDocument/2006/relationships/image" Target="../media/image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8.jp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9.jpg"/><Relationship Id="rId7" Type="http://schemas.openxmlformats.org/officeDocument/2006/relationships/image" Target="../media/image6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jpg"/><Relationship Id="rId4" Type="http://schemas.openxmlformats.org/officeDocument/2006/relationships/image" Target="../media/image60.png"/><Relationship Id="rId5"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8.jpg"/><Relationship Id="rId4" Type="http://schemas.openxmlformats.org/officeDocument/2006/relationships/image" Target="../media/image7.jpg"/><Relationship Id="rId5" Type="http://schemas.openxmlformats.org/officeDocument/2006/relationships/image" Target="../media/image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7.jpg"/><Relationship Id="rId4" Type="http://schemas.openxmlformats.org/officeDocument/2006/relationships/image" Target="../media/image9.jpg"/><Relationship Id="rId5" Type="http://schemas.openxmlformats.org/officeDocument/2006/relationships/image" Target="../media/image57.png"/><Relationship Id="rId6" Type="http://schemas.openxmlformats.org/officeDocument/2006/relationships/image" Target="../media/image53.png"/><Relationship Id="rId7" Type="http://schemas.openxmlformats.org/officeDocument/2006/relationships/image" Target="../media/image64.png"/><Relationship Id="rId8"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jpg"/><Relationship Id="rId4" Type="http://schemas.openxmlformats.org/officeDocument/2006/relationships/image" Target="../media/image66.jpg"/><Relationship Id="rId5" Type="http://schemas.openxmlformats.org/officeDocument/2006/relationships/image" Target="../media/image63.jpg"/><Relationship Id="rId6" Type="http://schemas.openxmlformats.org/officeDocument/2006/relationships/image" Target="../media/image6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2.jpg"/><Relationship Id="rId4" Type="http://schemas.openxmlformats.org/officeDocument/2006/relationships/image" Target="../media/image89.png"/><Relationship Id="rId5"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4.jpg"/><Relationship Id="rId4" Type="http://schemas.openxmlformats.org/officeDocument/2006/relationships/image" Target="../media/image71.png"/><Relationship Id="rId5" Type="http://schemas.openxmlformats.org/officeDocument/2006/relationships/image" Target="../media/image7.jpg"/><Relationship Id="rId6" Type="http://schemas.openxmlformats.org/officeDocument/2006/relationships/image" Target="../media/image70.png"/><Relationship Id="rId7" Type="http://schemas.openxmlformats.org/officeDocument/2006/relationships/image" Target="../media/image76.jpg"/><Relationship Id="rId8"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5.jpg"/><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5.jpg"/><Relationship Id="rId4" Type="http://schemas.openxmlformats.org/officeDocument/2006/relationships/image" Target="../media/image7.jpg"/><Relationship Id="rId5"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6.jpg"/><Relationship Id="rId4" Type="http://schemas.openxmlformats.org/officeDocument/2006/relationships/image" Target="../media/image7.jpg"/><Relationship Id="rId5"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2.jpg"/><Relationship Id="rId4" Type="http://schemas.openxmlformats.org/officeDocument/2006/relationships/image" Target="../media/image9.jpg"/><Relationship Id="rId5" Type="http://schemas.openxmlformats.org/officeDocument/2006/relationships/image" Target="../media/image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9.jpg"/><Relationship Id="rId4" Type="http://schemas.openxmlformats.org/officeDocument/2006/relationships/image" Target="../media/image9.jpg"/><Relationship Id="rId5" Type="http://schemas.openxmlformats.org/officeDocument/2006/relationships/image" Target="../media/image81.jpg"/><Relationship Id="rId6" Type="http://schemas.openxmlformats.org/officeDocument/2006/relationships/image" Target="../media/image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9.jpg"/><Relationship Id="rId4" Type="http://schemas.openxmlformats.org/officeDocument/2006/relationships/image" Target="../media/image9.jpg"/><Relationship Id="rId5" Type="http://schemas.openxmlformats.org/officeDocument/2006/relationships/image" Target="../media/image81.jpg"/><Relationship Id="rId6" Type="http://schemas.openxmlformats.org/officeDocument/2006/relationships/image" Target="../media/image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0.jpg"/><Relationship Id="rId4" Type="http://schemas.openxmlformats.org/officeDocument/2006/relationships/image" Target="../media/image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8.jpg"/><Relationship Id="rId4" Type="http://schemas.openxmlformats.org/officeDocument/2006/relationships/image" Target="../media/image9.jpg"/><Relationship Id="rId5" Type="http://schemas.openxmlformats.org/officeDocument/2006/relationships/image" Target="../media/image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91.jpg"/><Relationship Id="rId6"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7.jpg"/><Relationship Id="rId5"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98.jpg"/><Relationship Id="rId4" Type="http://schemas.openxmlformats.org/officeDocument/2006/relationships/image" Target="../media/image102.jpg"/><Relationship Id="rId5" Type="http://schemas.openxmlformats.org/officeDocument/2006/relationships/image" Target="../media/image7.jpg"/><Relationship Id="rId6" Type="http://schemas.openxmlformats.org/officeDocument/2006/relationships/image" Target="../media/image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jpg"/><Relationship Id="rId4" Type="http://schemas.openxmlformats.org/officeDocument/2006/relationships/image" Target="../media/image98.jpg"/><Relationship Id="rId5" Type="http://schemas.openxmlformats.org/officeDocument/2006/relationships/image" Target="../media/image7.jpg"/><Relationship Id="rId6" Type="http://schemas.openxmlformats.org/officeDocument/2006/relationships/image" Target="../media/image100.jpg"/><Relationship Id="rId7" Type="http://schemas.openxmlformats.org/officeDocument/2006/relationships/image" Target="../media/image104.png"/><Relationship Id="rId8" Type="http://schemas.openxmlformats.org/officeDocument/2006/relationships/image" Target="../media/image9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5.jpg"/><Relationship Id="rId4" Type="http://schemas.openxmlformats.org/officeDocument/2006/relationships/image" Target="../media/image94.jpg"/><Relationship Id="rId5" Type="http://schemas.openxmlformats.org/officeDocument/2006/relationships/image" Target="../media/image96.jpg"/><Relationship Id="rId6" Type="http://schemas.openxmlformats.org/officeDocument/2006/relationships/image" Target="../media/image101.jpg"/><Relationship Id="rId7" Type="http://schemas.openxmlformats.org/officeDocument/2006/relationships/image" Target="../media/image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3.jpg"/><Relationship Id="rId4" Type="http://schemas.openxmlformats.org/officeDocument/2006/relationships/image" Target="../media/image99.jpg"/><Relationship Id="rId5"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1.jp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5.jpg"/><Relationship Id="rId5" Type="http://schemas.openxmlformats.org/officeDocument/2006/relationships/image" Target="../media/image34.jpg"/><Relationship Id="rId6" Type="http://schemas.openxmlformats.org/officeDocument/2006/relationships/image" Target="../media/image21.jpg"/><Relationship Id="rId7"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jpg"/><Relationship Id="rId4" Type="http://schemas.openxmlformats.org/officeDocument/2006/relationships/image" Target="../media/image9.jpg"/><Relationship Id="rId5" Type="http://schemas.openxmlformats.org/officeDocument/2006/relationships/image" Target="../media/image23.jpg"/><Relationship Id="rId6"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jp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7.jpg"/><Relationship Id="rId7"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 name="Shape 47"/>
        <p:cNvGrpSpPr/>
        <p:nvPr/>
      </p:nvGrpSpPr>
      <p:grpSpPr>
        <a:xfrm>
          <a:off x="0" y="0"/>
          <a:ext cx="0" cy="0"/>
          <a:chOff x="0" y="0"/>
          <a:chExt cx="0" cy="0"/>
        </a:xfrm>
      </p:grpSpPr>
      <p:sp>
        <p:nvSpPr>
          <p:cNvPr id="48" name="Google Shape;48;p1"/>
          <p:cNvSpPr/>
          <p:nvPr/>
        </p:nvSpPr>
        <p:spPr>
          <a:xfrm>
            <a:off x="0" y="926875"/>
            <a:ext cx="9143999" cy="42166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1"/>
          <p:cNvSpPr/>
          <p:nvPr/>
        </p:nvSpPr>
        <p:spPr>
          <a:xfrm>
            <a:off x="0" y="0"/>
            <a:ext cx="9144000" cy="1189990"/>
          </a:xfrm>
          <a:custGeom>
            <a:rect b="b" l="l" r="r" t="t"/>
            <a:pathLst>
              <a:path extrusionOk="0" h="1189990" w="9144000">
                <a:moveTo>
                  <a:pt x="0" y="1189786"/>
                </a:moveTo>
                <a:lnTo>
                  <a:pt x="0" y="0"/>
                </a:lnTo>
                <a:lnTo>
                  <a:pt x="9143999" y="0"/>
                </a:lnTo>
                <a:lnTo>
                  <a:pt x="9143999" y="932550"/>
                </a:lnTo>
                <a:lnTo>
                  <a:pt x="0" y="1189786"/>
                </a:lnTo>
                <a:close/>
              </a:path>
            </a:pathLst>
          </a:custGeom>
          <a:solidFill>
            <a:srgbClr val="434343"/>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1"/>
          <p:cNvSpPr/>
          <p:nvPr/>
        </p:nvSpPr>
        <p:spPr>
          <a:xfrm>
            <a:off x="0" y="932549"/>
            <a:ext cx="9144000" cy="257810"/>
          </a:xfrm>
          <a:custGeom>
            <a:rect b="b" l="l" r="r" t="t"/>
            <a:pathLst>
              <a:path extrusionOk="0" h="257809" w="9144000">
                <a:moveTo>
                  <a:pt x="9143999" y="0"/>
                </a:moveTo>
                <a:lnTo>
                  <a:pt x="0" y="257236"/>
                </a:lnTo>
              </a:path>
            </a:pathLst>
          </a:custGeom>
          <a:noFill/>
          <a:ln cap="flat" cmpd="sng" w="9525">
            <a:solidFill>
              <a:srgbClr val="59595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1"/>
          <p:cNvSpPr/>
          <p:nvPr/>
        </p:nvSpPr>
        <p:spPr>
          <a:xfrm>
            <a:off x="8099512" y="177475"/>
            <a:ext cx="776799" cy="4685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
          <p:cNvSpPr txBox="1"/>
          <p:nvPr/>
        </p:nvSpPr>
        <p:spPr>
          <a:xfrm>
            <a:off x="8081422" y="612781"/>
            <a:ext cx="808990" cy="236854"/>
          </a:xfrm>
          <a:prstGeom prst="rect">
            <a:avLst/>
          </a:prstGeom>
          <a:noFill/>
          <a:ln>
            <a:noFill/>
          </a:ln>
        </p:spPr>
        <p:txBody>
          <a:bodyPr anchorCtr="0" anchor="t" bIns="0" lIns="0" spcFirstLastPara="1" rIns="0" wrap="square" tIns="17125">
            <a:spAutoFit/>
          </a:bodyPr>
          <a:lstStyle/>
          <a:p>
            <a:pPr indent="17780" lvl="0" marL="12700" marR="5080" rtl="0" algn="l">
              <a:lnSpc>
                <a:spcPct val="118571"/>
              </a:lnSpc>
              <a:spcBef>
                <a:spcPts val="0"/>
              </a:spcBef>
              <a:spcAft>
                <a:spcPts val="0"/>
              </a:spcAft>
              <a:buNone/>
            </a:pPr>
            <a:r>
              <a:rPr lang="en-US" sz="700">
                <a:solidFill>
                  <a:srgbClr val="FFFFFF"/>
                </a:solidFill>
                <a:latin typeface="Times New Roman"/>
                <a:ea typeface="Times New Roman"/>
                <a:cs typeface="Times New Roman"/>
                <a:sym typeface="Times New Roman"/>
              </a:rPr>
              <a:t>Commission scolaire  de la Rivière-du-Nord</a:t>
            </a:r>
            <a:endParaRPr sz="700">
              <a:solidFill>
                <a:schemeClr val="dk1"/>
              </a:solidFill>
              <a:latin typeface="Times New Roman"/>
              <a:ea typeface="Times New Roman"/>
              <a:cs typeface="Times New Roman"/>
              <a:sym typeface="Times New Roman"/>
            </a:endParaRPr>
          </a:p>
        </p:txBody>
      </p:sp>
      <p:sp>
        <p:nvSpPr>
          <p:cNvPr id="53" name="Google Shape;53;p1"/>
          <p:cNvSpPr txBox="1"/>
          <p:nvPr>
            <p:ph type="title"/>
          </p:nvPr>
        </p:nvSpPr>
        <p:spPr>
          <a:xfrm>
            <a:off x="257950" y="103087"/>
            <a:ext cx="6947534"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rgbClr val="F6AB20"/>
                </a:solidFill>
              </a:rPr>
              <a:t>FORMATION APPRENTI CLASSE 1</a:t>
            </a:r>
            <a:endParaRPr sz="3600"/>
          </a:p>
        </p:txBody>
      </p:sp>
      <p:sp>
        <p:nvSpPr>
          <p:cNvPr id="54" name="Google Shape;54;p1"/>
          <p:cNvSpPr/>
          <p:nvPr/>
        </p:nvSpPr>
        <p:spPr>
          <a:xfrm>
            <a:off x="6056496" y="1191417"/>
            <a:ext cx="2720758" cy="378033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
          <p:cNvSpPr txBox="1"/>
          <p:nvPr/>
        </p:nvSpPr>
        <p:spPr>
          <a:xfrm>
            <a:off x="396675" y="1230084"/>
            <a:ext cx="5302250" cy="1397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3000">
                <a:solidFill>
                  <a:srgbClr val="FFFFFF"/>
                </a:solidFill>
                <a:latin typeface="Arial"/>
                <a:ea typeface="Arial"/>
                <a:cs typeface="Arial"/>
                <a:sym typeface="Arial"/>
              </a:rPr>
              <a:t>CHAPITRE 12</a:t>
            </a:r>
            <a:endParaRPr sz="3000">
              <a:solidFill>
                <a:schemeClr val="dk1"/>
              </a:solidFill>
              <a:latin typeface="Arial"/>
              <a:ea typeface="Arial"/>
              <a:cs typeface="Arial"/>
              <a:sym typeface="Arial"/>
            </a:endParaRPr>
          </a:p>
          <a:p>
            <a:pPr indent="0" lvl="0" marL="12700" marR="5080" rtl="0" algn="l">
              <a:lnSpc>
                <a:spcPct val="100000"/>
              </a:lnSpc>
              <a:spcBef>
                <a:spcPts val="0"/>
              </a:spcBef>
              <a:spcAft>
                <a:spcPts val="0"/>
              </a:spcAft>
              <a:buNone/>
            </a:pPr>
            <a:r>
              <a:rPr b="1" lang="en-US" sz="3000">
                <a:solidFill>
                  <a:srgbClr val="FFFFFF"/>
                </a:solidFill>
                <a:latin typeface="Arial"/>
                <a:ea typeface="Arial"/>
                <a:cs typeface="Arial"/>
                <a:sym typeface="Arial"/>
              </a:rPr>
              <a:t>Ronde de sécurité du véhicule  Volet Mécanique</a:t>
            </a:r>
            <a:endParaRPr sz="3000">
              <a:solidFill>
                <a:schemeClr val="dk1"/>
              </a:solidFill>
              <a:latin typeface="Arial"/>
              <a:ea typeface="Arial"/>
              <a:cs typeface="Arial"/>
              <a:sym typeface="Arial"/>
            </a:endParaRPr>
          </a:p>
        </p:txBody>
      </p:sp>
      <p:sp>
        <p:nvSpPr>
          <p:cNvPr id="56" name="Google Shape;56;p1"/>
          <p:cNvSpPr txBox="1"/>
          <p:nvPr/>
        </p:nvSpPr>
        <p:spPr>
          <a:xfrm>
            <a:off x="6253250" y="3980750"/>
            <a:ext cx="2291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rPr>
              <a:t>Pages 367 à 432 du CVL</a:t>
            </a:r>
            <a:endParaRPr sz="18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type="title"/>
          </p:nvPr>
        </p:nvSpPr>
        <p:spPr>
          <a:xfrm>
            <a:off x="384725" y="505850"/>
            <a:ext cx="4802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4. Commandes du conducteur</a:t>
            </a:r>
            <a:endParaRPr/>
          </a:p>
        </p:txBody>
      </p:sp>
      <p:sp>
        <p:nvSpPr>
          <p:cNvPr id="221" name="Google Shape;221;p10"/>
          <p:cNvSpPr/>
          <p:nvPr/>
        </p:nvSpPr>
        <p:spPr>
          <a:xfrm>
            <a:off x="4525775" y="891875"/>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0"/>
          <p:cNvSpPr/>
          <p:nvPr/>
        </p:nvSpPr>
        <p:spPr>
          <a:xfrm>
            <a:off x="5820224" y="1426024"/>
            <a:ext cx="1682750" cy="1562100"/>
          </a:xfrm>
          <a:custGeom>
            <a:rect b="b" l="l" r="r" t="t"/>
            <a:pathLst>
              <a:path extrusionOk="0" h="1562100" w="1682750">
                <a:moveTo>
                  <a:pt x="0" y="781049"/>
                </a:moveTo>
                <a:lnTo>
                  <a:pt x="1428" y="735157"/>
                </a:lnTo>
                <a:lnTo>
                  <a:pt x="5660" y="689963"/>
                </a:lnTo>
                <a:lnTo>
                  <a:pt x="12617" y="645540"/>
                </a:lnTo>
                <a:lnTo>
                  <a:pt x="22220" y="601962"/>
                </a:lnTo>
                <a:lnTo>
                  <a:pt x="34390" y="559302"/>
                </a:lnTo>
                <a:lnTo>
                  <a:pt x="49049" y="517634"/>
                </a:lnTo>
                <a:lnTo>
                  <a:pt x="66117" y="477030"/>
                </a:lnTo>
                <a:lnTo>
                  <a:pt x="85515" y="437563"/>
                </a:lnTo>
                <a:lnTo>
                  <a:pt x="107165" y="399308"/>
                </a:lnTo>
                <a:lnTo>
                  <a:pt x="130988" y="362338"/>
                </a:lnTo>
                <a:lnTo>
                  <a:pt x="156904" y="326725"/>
                </a:lnTo>
                <a:lnTo>
                  <a:pt x="184835" y="292543"/>
                </a:lnTo>
                <a:lnTo>
                  <a:pt x="214701" y="259864"/>
                </a:lnTo>
                <a:lnTo>
                  <a:pt x="246425" y="228764"/>
                </a:lnTo>
                <a:lnTo>
                  <a:pt x="279927" y="199314"/>
                </a:lnTo>
                <a:lnTo>
                  <a:pt x="315128" y="171587"/>
                </a:lnTo>
                <a:lnTo>
                  <a:pt x="351949" y="145658"/>
                </a:lnTo>
                <a:lnTo>
                  <a:pt x="390312" y="121600"/>
                </a:lnTo>
                <a:lnTo>
                  <a:pt x="430137" y="99485"/>
                </a:lnTo>
                <a:lnTo>
                  <a:pt x="471345" y="79386"/>
                </a:lnTo>
                <a:lnTo>
                  <a:pt x="513858" y="61378"/>
                </a:lnTo>
                <a:lnTo>
                  <a:pt x="557597" y="45534"/>
                </a:lnTo>
                <a:lnTo>
                  <a:pt x="602482" y="31926"/>
                </a:lnTo>
                <a:lnTo>
                  <a:pt x="648436" y="20628"/>
                </a:lnTo>
                <a:lnTo>
                  <a:pt x="695378" y="11713"/>
                </a:lnTo>
                <a:lnTo>
                  <a:pt x="743230" y="5254"/>
                </a:lnTo>
                <a:lnTo>
                  <a:pt x="791914" y="1325"/>
                </a:lnTo>
                <a:lnTo>
                  <a:pt x="841349" y="0"/>
                </a:lnTo>
                <a:lnTo>
                  <a:pt x="890785" y="1325"/>
                </a:lnTo>
                <a:lnTo>
                  <a:pt x="939469" y="5254"/>
                </a:lnTo>
                <a:lnTo>
                  <a:pt x="987321" y="11713"/>
                </a:lnTo>
                <a:lnTo>
                  <a:pt x="1034263" y="20628"/>
                </a:lnTo>
                <a:lnTo>
                  <a:pt x="1080217" y="31926"/>
                </a:lnTo>
                <a:lnTo>
                  <a:pt x="1125102" y="45534"/>
                </a:lnTo>
                <a:lnTo>
                  <a:pt x="1168841" y="61378"/>
                </a:lnTo>
                <a:lnTo>
                  <a:pt x="1211354" y="79386"/>
                </a:lnTo>
                <a:lnTo>
                  <a:pt x="1252562" y="99485"/>
                </a:lnTo>
                <a:lnTo>
                  <a:pt x="1292387" y="121600"/>
                </a:lnTo>
                <a:lnTo>
                  <a:pt x="1330750" y="145658"/>
                </a:lnTo>
                <a:lnTo>
                  <a:pt x="1367571" y="171587"/>
                </a:lnTo>
                <a:lnTo>
                  <a:pt x="1402772" y="199314"/>
                </a:lnTo>
                <a:lnTo>
                  <a:pt x="1436274" y="228764"/>
                </a:lnTo>
                <a:lnTo>
                  <a:pt x="1467998" y="259864"/>
                </a:lnTo>
                <a:lnTo>
                  <a:pt x="1497864" y="292543"/>
                </a:lnTo>
                <a:lnTo>
                  <a:pt x="1525795" y="326725"/>
                </a:lnTo>
                <a:lnTo>
                  <a:pt x="1551711" y="362338"/>
                </a:lnTo>
                <a:lnTo>
                  <a:pt x="1575534" y="399308"/>
                </a:lnTo>
                <a:lnTo>
                  <a:pt x="1597184" y="437563"/>
                </a:lnTo>
                <a:lnTo>
                  <a:pt x="1616582" y="477030"/>
                </a:lnTo>
                <a:lnTo>
                  <a:pt x="1633650" y="517634"/>
                </a:lnTo>
                <a:lnTo>
                  <a:pt x="1648309" y="559302"/>
                </a:lnTo>
                <a:lnTo>
                  <a:pt x="1660479" y="601962"/>
                </a:lnTo>
                <a:lnTo>
                  <a:pt x="1670082" y="645540"/>
                </a:lnTo>
                <a:lnTo>
                  <a:pt x="1677039" y="689963"/>
                </a:lnTo>
                <a:lnTo>
                  <a:pt x="1681271" y="735157"/>
                </a:lnTo>
                <a:lnTo>
                  <a:pt x="1682699" y="781049"/>
                </a:lnTo>
                <a:lnTo>
                  <a:pt x="1681271" y="826942"/>
                </a:lnTo>
                <a:lnTo>
                  <a:pt x="1677039" y="872136"/>
                </a:lnTo>
                <a:lnTo>
                  <a:pt x="1670082" y="916559"/>
                </a:lnTo>
                <a:lnTo>
                  <a:pt x="1660479" y="960137"/>
                </a:lnTo>
                <a:lnTo>
                  <a:pt x="1648309" y="1002797"/>
                </a:lnTo>
                <a:lnTo>
                  <a:pt x="1633650" y="1044465"/>
                </a:lnTo>
                <a:lnTo>
                  <a:pt x="1616582" y="1085069"/>
                </a:lnTo>
                <a:lnTo>
                  <a:pt x="1597184" y="1124536"/>
                </a:lnTo>
                <a:lnTo>
                  <a:pt x="1575534" y="1162791"/>
                </a:lnTo>
                <a:lnTo>
                  <a:pt x="1551711" y="1199761"/>
                </a:lnTo>
                <a:lnTo>
                  <a:pt x="1525795" y="1235374"/>
                </a:lnTo>
                <a:lnTo>
                  <a:pt x="1497864" y="1269556"/>
                </a:lnTo>
                <a:lnTo>
                  <a:pt x="1467998" y="1302235"/>
                </a:lnTo>
                <a:lnTo>
                  <a:pt x="1436274" y="1333335"/>
                </a:lnTo>
                <a:lnTo>
                  <a:pt x="1402772" y="1362785"/>
                </a:lnTo>
                <a:lnTo>
                  <a:pt x="1367571" y="1390512"/>
                </a:lnTo>
                <a:lnTo>
                  <a:pt x="1330750" y="1416441"/>
                </a:lnTo>
                <a:lnTo>
                  <a:pt x="1292387" y="1440499"/>
                </a:lnTo>
                <a:lnTo>
                  <a:pt x="1252562" y="1462614"/>
                </a:lnTo>
                <a:lnTo>
                  <a:pt x="1211354" y="1482713"/>
                </a:lnTo>
                <a:lnTo>
                  <a:pt x="1168841" y="1500721"/>
                </a:lnTo>
                <a:lnTo>
                  <a:pt x="1125102" y="1516565"/>
                </a:lnTo>
                <a:lnTo>
                  <a:pt x="1080217" y="1530173"/>
                </a:lnTo>
                <a:lnTo>
                  <a:pt x="1034263" y="1541471"/>
                </a:lnTo>
                <a:lnTo>
                  <a:pt x="987321" y="1550386"/>
                </a:lnTo>
                <a:lnTo>
                  <a:pt x="939469" y="1556845"/>
                </a:lnTo>
                <a:lnTo>
                  <a:pt x="890785" y="1560774"/>
                </a:lnTo>
                <a:lnTo>
                  <a:pt x="841349" y="1562099"/>
                </a:lnTo>
                <a:lnTo>
                  <a:pt x="791914" y="1560774"/>
                </a:lnTo>
                <a:lnTo>
                  <a:pt x="743230" y="1556845"/>
                </a:lnTo>
                <a:lnTo>
                  <a:pt x="695378" y="1550386"/>
                </a:lnTo>
                <a:lnTo>
                  <a:pt x="648436" y="1541471"/>
                </a:lnTo>
                <a:lnTo>
                  <a:pt x="602482" y="1530173"/>
                </a:lnTo>
                <a:lnTo>
                  <a:pt x="557597" y="1516565"/>
                </a:lnTo>
                <a:lnTo>
                  <a:pt x="513858" y="1500721"/>
                </a:lnTo>
                <a:lnTo>
                  <a:pt x="471345" y="1482713"/>
                </a:lnTo>
                <a:lnTo>
                  <a:pt x="430137" y="1462614"/>
                </a:lnTo>
                <a:lnTo>
                  <a:pt x="390312" y="1440499"/>
                </a:lnTo>
                <a:lnTo>
                  <a:pt x="351949" y="1416441"/>
                </a:lnTo>
                <a:lnTo>
                  <a:pt x="315128" y="1390512"/>
                </a:lnTo>
                <a:lnTo>
                  <a:pt x="279927" y="1362785"/>
                </a:lnTo>
                <a:lnTo>
                  <a:pt x="246425" y="1333335"/>
                </a:lnTo>
                <a:lnTo>
                  <a:pt x="214701" y="1302235"/>
                </a:lnTo>
                <a:lnTo>
                  <a:pt x="184835" y="1269556"/>
                </a:lnTo>
                <a:lnTo>
                  <a:pt x="156904" y="1235374"/>
                </a:lnTo>
                <a:lnTo>
                  <a:pt x="130988" y="1199761"/>
                </a:lnTo>
                <a:lnTo>
                  <a:pt x="107165" y="1162791"/>
                </a:lnTo>
                <a:lnTo>
                  <a:pt x="85515" y="1124536"/>
                </a:lnTo>
                <a:lnTo>
                  <a:pt x="66117" y="1085069"/>
                </a:lnTo>
                <a:lnTo>
                  <a:pt x="49049" y="1044465"/>
                </a:lnTo>
                <a:lnTo>
                  <a:pt x="34390" y="1002797"/>
                </a:lnTo>
                <a:lnTo>
                  <a:pt x="22220" y="960137"/>
                </a:lnTo>
                <a:lnTo>
                  <a:pt x="12617" y="916559"/>
                </a:lnTo>
                <a:lnTo>
                  <a:pt x="5660" y="872136"/>
                </a:lnTo>
                <a:lnTo>
                  <a:pt x="1428" y="826942"/>
                </a:lnTo>
                <a:lnTo>
                  <a:pt x="0" y="7810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0"/>
          <p:cNvSpPr txBox="1"/>
          <p:nvPr/>
        </p:nvSpPr>
        <p:spPr>
          <a:xfrm>
            <a:off x="384725" y="1138756"/>
            <a:ext cx="25507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224" name="Google Shape;224;p10"/>
          <p:cNvSpPr txBox="1"/>
          <p:nvPr/>
        </p:nvSpPr>
        <p:spPr>
          <a:xfrm>
            <a:off x="841925" y="1694253"/>
            <a:ext cx="3562350" cy="570230"/>
          </a:xfrm>
          <a:prstGeom prst="rect">
            <a:avLst/>
          </a:prstGeom>
          <a:noFill/>
          <a:ln>
            <a:noFill/>
          </a:ln>
        </p:spPr>
        <p:txBody>
          <a:bodyPr anchorCtr="0" anchor="t" bIns="0" lIns="0" spcFirstLastPara="1" rIns="0" wrap="square" tIns="12700">
            <a:spAutoFit/>
          </a:bodyPr>
          <a:lstStyle/>
          <a:p>
            <a:pPr indent="0" lvl="0" marL="12700" marR="0" rtl="0" algn="l">
              <a:lnSpc>
                <a:spcPct val="119583"/>
              </a:lnSpc>
              <a:spcBef>
                <a:spcPts val="0"/>
              </a:spcBef>
              <a:spcAft>
                <a:spcPts val="0"/>
              </a:spcAft>
              <a:buNone/>
            </a:pPr>
            <a:r>
              <a:rPr b="1" lang="en-US" sz="1200">
                <a:solidFill>
                  <a:schemeClr val="dk1"/>
                </a:solidFill>
                <a:latin typeface="Arial"/>
                <a:ea typeface="Arial"/>
                <a:cs typeface="Arial"/>
                <a:sym typeface="Arial"/>
              </a:rPr>
              <a:t>4.A</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Le moteur ne revient pas au ralenti après le  relâchement de l’accélérateur.</a:t>
            </a:r>
            <a:endParaRPr sz="1200">
              <a:solidFill>
                <a:schemeClr val="dk1"/>
              </a:solidFill>
              <a:latin typeface="Arial"/>
              <a:ea typeface="Arial"/>
              <a:cs typeface="Arial"/>
              <a:sym typeface="Arial"/>
            </a:endParaRPr>
          </a:p>
        </p:txBody>
      </p:sp>
      <p:sp>
        <p:nvSpPr>
          <p:cNvPr id="225" name="Google Shape;225;p10"/>
          <p:cNvSpPr/>
          <p:nvPr/>
        </p:nvSpPr>
        <p:spPr>
          <a:xfrm>
            <a:off x="311703" y="1738537"/>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10"/>
          <p:cNvSpPr/>
          <p:nvPr/>
        </p:nvSpPr>
        <p:spPr>
          <a:xfrm>
            <a:off x="2440039" y="2523757"/>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0"/>
          <p:cNvSpPr/>
          <p:nvPr/>
        </p:nvSpPr>
        <p:spPr>
          <a:xfrm>
            <a:off x="4119499" y="2523076"/>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10"/>
          <p:cNvSpPr txBox="1"/>
          <p:nvPr/>
        </p:nvSpPr>
        <p:spPr>
          <a:xfrm>
            <a:off x="2795241" y="2529607"/>
            <a:ext cx="151955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381</a:t>
            </a:r>
            <a:endParaRPr sz="800">
              <a:solidFill>
                <a:schemeClr val="dk1"/>
              </a:solidFill>
              <a:latin typeface="Arial"/>
              <a:ea typeface="Arial"/>
              <a:cs typeface="Arial"/>
              <a:sym typeface="Arial"/>
            </a:endParaRPr>
          </a:p>
        </p:txBody>
      </p:sp>
      <p:sp>
        <p:nvSpPr>
          <p:cNvPr id="229" name="Google Shape;229;p10"/>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230" name="Google Shape;230;p10"/>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1"/>
          <p:cNvSpPr txBox="1"/>
          <p:nvPr>
            <p:ph type="title"/>
          </p:nvPr>
        </p:nvSpPr>
        <p:spPr>
          <a:xfrm>
            <a:off x="384725" y="505850"/>
            <a:ext cx="47649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4. Commandes du conducteur</a:t>
            </a:r>
            <a:endParaRPr/>
          </a:p>
        </p:txBody>
      </p:sp>
      <p:sp>
        <p:nvSpPr>
          <p:cNvPr id="236" name="Google Shape;236;p11"/>
          <p:cNvSpPr/>
          <p:nvPr/>
        </p:nvSpPr>
        <p:spPr>
          <a:xfrm>
            <a:off x="5607715" y="2547690"/>
            <a:ext cx="2028600" cy="164126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11"/>
          <p:cNvSpPr/>
          <p:nvPr/>
        </p:nvSpPr>
        <p:spPr>
          <a:xfrm>
            <a:off x="6338863" y="3024059"/>
            <a:ext cx="532765" cy="541655"/>
          </a:xfrm>
          <a:custGeom>
            <a:rect b="b" l="l" r="r" t="t"/>
            <a:pathLst>
              <a:path extrusionOk="0" h="541654" w="532765">
                <a:moveTo>
                  <a:pt x="0" y="270749"/>
                </a:moveTo>
                <a:lnTo>
                  <a:pt x="4291" y="222082"/>
                </a:lnTo>
                <a:lnTo>
                  <a:pt x="16663" y="176276"/>
                </a:lnTo>
                <a:lnTo>
                  <a:pt x="36364" y="134097"/>
                </a:lnTo>
                <a:lnTo>
                  <a:pt x="62642" y="96309"/>
                </a:lnTo>
                <a:lnTo>
                  <a:pt x="94744" y="63677"/>
                </a:lnTo>
                <a:lnTo>
                  <a:pt x="131918" y="36965"/>
                </a:lnTo>
                <a:lnTo>
                  <a:pt x="173412" y="16938"/>
                </a:lnTo>
                <a:lnTo>
                  <a:pt x="218473" y="4362"/>
                </a:lnTo>
                <a:lnTo>
                  <a:pt x="266350" y="0"/>
                </a:lnTo>
                <a:lnTo>
                  <a:pt x="318555" y="5250"/>
                </a:lnTo>
                <a:lnTo>
                  <a:pt x="368278" y="20609"/>
                </a:lnTo>
                <a:lnTo>
                  <a:pt x="414121" y="45489"/>
                </a:lnTo>
                <a:lnTo>
                  <a:pt x="454688" y="79300"/>
                </a:lnTo>
                <a:lnTo>
                  <a:pt x="487950" y="120537"/>
                </a:lnTo>
                <a:lnTo>
                  <a:pt x="512425" y="167138"/>
                </a:lnTo>
                <a:lnTo>
                  <a:pt x="527535" y="217682"/>
                </a:lnTo>
                <a:lnTo>
                  <a:pt x="532700" y="270749"/>
                </a:lnTo>
                <a:lnTo>
                  <a:pt x="528408" y="319417"/>
                </a:lnTo>
                <a:lnTo>
                  <a:pt x="516036" y="365223"/>
                </a:lnTo>
                <a:lnTo>
                  <a:pt x="496335" y="407402"/>
                </a:lnTo>
                <a:lnTo>
                  <a:pt x="470058" y="445190"/>
                </a:lnTo>
                <a:lnTo>
                  <a:pt x="437956" y="477823"/>
                </a:lnTo>
                <a:lnTo>
                  <a:pt x="400782" y="504534"/>
                </a:lnTo>
                <a:lnTo>
                  <a:pt x="359288" y="524561"/>
                </a:lnTo>
                <a:lnTo>
                  <a:pt x="314226" y="537137"/>
                </a:lnTo>
                <a:lnTo>
                  <a:pt x="266350" y="541499"/>
                </a:lnTo>
                <a:lnTo>
                  <a:pt x="218473" y="537137"/>
                </a:lnTo>
                <a:lnTo>
                  <a:pt x="173412" y="524561"/>
                </a:lnTo>
                <a:lnTo>
                  <a:pt x="131918" y="504534"/>
                </a:lnTo>
                <a:lnTo>
                  <a:pt x="94744" y="477823"/>
                </a:lnTo>
                <a:lnTo>
                  <a:pt x="62642" y="445190"/>
                </a:lnTo>
                <a:lnTo>
                  <a:pt x="36364" y="407402"/>
                </a:lnTo>
                <a:lnTo>
                  <a:pt x="16663" y="365223"/>
                </a:lnTo>
                <a:lnTo>
                  <a:pt x="4291" y="319417"/>
                </a:lnTo>
                <a:lnTo>
                  <a:pt x="0" y="2707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11"/>
          <p:cNvSpPr txBox="1"/>
          <p:nvPr/>
        </p:nvSpPr>
        <p:spPr>
          <a:xfrm>
            <a:off x="384725" y="1225081"/>
            <a:ext cx="25609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239" name="Google Shape;239;p11"/>
          <p:cNvSpPr txBox="1"/>
          <p:nvPr/>
        </p:nvSpPr>
        <p:spPr>
          <a:xfrm>
            <a:off x="841925" y="1780579"/>
            <a:ext cx="3410585" cy="717550"/>
          </a:xfrm>
          <a:prstGeom prst="rect">
            <a:avLst/>
          </a:prstGeom>
          <a:noFill/>
          <a:ln>
            <a:noFill/>
          </a:ln>
        </p:spPr>
        <p:txBody>
          <a:bodyPr anchorCtr="0" anchor="t" bIns="0" lIns="0" spcFirstLastPara="1" rIns="0" wrap="square" tIns="12700">
            <a:spAutoFit/>
          </a:bodyPr>
          <a:lstStyle/>
          <a:p>
            <a:pPr indent="0" lvl="0" marL="12700" marR="0" rtl="0" algn="l">
              <a:lnSpc>
                <a:spcPct val="119583"/>
              </a:lnSpc>
              <a:spcBef>
                <a:spcPts val="0"/>
              </a:spcBef>
              <a:spcAft>
                <a:spcPts val="0"/>
              </a:spcAft>
              <a:buNone/>
            </a:pPr>
            <a:r>
              <a:rPr b="1" lang="en-US" sz="1200">
                <a:solidFill>
                  <a:schemeClr val="dk1"/>
                </a:solidFill>
                <a:latin typeface="Arial"/>
                <a:ea typeface="Arial"/>
                <a:cs typeface="Arial"/>
                <a:sym typeface="Arial"/>
              </a:rPr>
              <a:t>4.1</a:t>
            </a:r>
            <a:endParaRPr sz="1200">
              <a:solidFill>
                <a:schemeClr val="dk1"/>
              </a:solidFill>
              <a:latin typeface="Arial"/>
              <a:ea typeface="Arial"/>
              <a:cs typeface="Arial"/>
              <a:sym typeface="Arial"/>
            </a:endParaRPr>
          </a:p>
          <a:p>
            <a:pPr indent="0" lvl="0" marL="12700" marR="5080" rtl="0" algn="just">
              <a:lnSpc>
                <a:spcPct val="122727"/>
              </a:lnSpc>
              <a:spcBef>
                <a:spcPts val="15"/>
              </a:spcBef>
              <a:spcAft>
                <a:spcPts val="0"/>
              </a:spcAft>
              <a:buNone/>
            </a:pPr>
            <a:r>
              <a:rPr lang="en-US" sz="1100">
                <a:solidFill>
                  <a:schemeClr val="dk1"/>
                </a:solidFill>
                <a:latin typeface="Arial"/>
                <a:ea typeface="Arial"/>
                <a:cs typeface="Arial"/>
                <a:sym typeface="Arial"/>
              </a:rPr>
              <a:t>Le moteur n’accélère pas ou ne revient pas au ralenti,  de façon normale, après le relâchement de  l’accélérateur.</a:t>
            </a:r>
            <a:endParaRPr sz="1100">
              <a:solidFill>
                <a:schemeClr val="dk1"/>
              </a:solidFill>
              <a:latin typeface="Arial"/>
              <a:ea typeface="Arial"/>
              <a:cs typeface="Arial"/>
              <a:sym typeface="Arial"/>
            </a:endParaRPr>
          </a:p>
        </p:txBody>
      </p:sp>
      <p:sp>
        <p:nvSpPr>
          <p:cNvPr id="240" name="Google Shape;240;p11"/>
          <p:cNvSpPr txBox="1"/>
          <p:nvPr/>
        </p:nvSpPr>
        <p:spPr>
          <a:xfrm>
            <a:off x="841925" y="2647862"/>
            <a:ext cx="219710" cy="193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100">
                <a:solidFill>
                  <a:schemeClr val="dk1"/>
                </a:solidFill>
                <a:latin typeface="Arial"/>
                <a:ea typeface="Arial"/>
                <a:cs typeface="Arial"/>
                <a:sym typeface="Arial"/>
              </a:rPr>
              <a:t>4.1</a:t>
            </a:r>
            <a:endParaRPr sz="1100">
              <a:solidFill>
                <a:schemeClr val="dk1"/>
              </a:solidFill>
              <a:latin typeface="Arial"/>
              <a:ea typeface="Arial"/>
              <a:cs typeface="Arial"/>
              <a:sym typeface="Arial"/>
            </a:endParaRPr>
          </a:p>
        </p:txBody>
      </p:sp>
      <p:sp>
        <p:nvSpPr>
          <p:cNvPr id="241" name="Google Shape;241;p11"/>
          <p:cNvSpPr txBox="1"/>
          <p:nvPr/>
        </p:nvSpPr>
        <p:spPr>
          <a:xfrm>
            <a:off x="841925" y="2819312"/>
            <a:ext cx="3411220" cy="364490"/>
          </a:xfrm>
          <a:prstGeom prst="rect">
            <a:avLst/>
          </a:prstGeom>
          <a:noFill/>
          <a:ln>
            <a:noFill/>
          </a:ln>
        </p:spPr>
        <p:txBody>
          <a:bodyPr anchorCtr="0" anchor="t" bIns="0" lIns="0" spcFirstLastPara="1" rIns="0" wrap="square" tIns="8875">
            <a:spAutoFit/>
          </a:bodyPr>
          <a:lstStyle/>
          <a:p>
            <a:pPr indent="0" lvl="0" marL="12700" marR="5080" rtl="0" algn="l">
              <a:lnSpc>
                <a:spcPct val="102299"/>
              </a:lnSpc>
              <a:spcBef>
                <a:spcPts val="0"/>
              </a:spcBef>
              <a:spcAft>
                <a:spcPts val="0"/>
              </a:spcAft>
              <a:buNone/>
            </a:pPr>
            <a:r>
              <a:rPr lang="en-US" sz="1100">
                <a:solidFill>
                  <a:schemeClr val="dk1"/>
                </a:solidFill>
                <a:latin typeface="Arial"/>
                <a:ea typeface="Arial"/>
                <a:cs typeface="Arial"/>
                <a:sym typeface="Arial"/>
              </a:rPr>
              <a:t>Le	mécanisme	de	commande	d’embrayage	ne  fonctionne pas correctement.</a:t>
            </a:r>
            <a:endParaRPr sz="1100">
              <a:solidFill>
                <a:schemeClr val="dk1"/>
              </a:solidFill>
              <a:latin typeface="Arial"/>
              <a:ea typeface="Arial"/>
              <a:cs typeface="Arial"/>
              <a:sym typeface="Arial"/>
            </a:endParaRPr>
          </a:p>
        </p:txBody>
      </p:sp>
      <p:sp>
        <p:nvSpPr>
          <p:cNvPr id="242" name="Google Shape;242;p11"/>
          <p:cNvSpPr txBox="1"/>
          <p:nvPr/>
        </p:nvSpPr>
        <p:spPr>
          <a:xfrm>
            <a:off x="841925" y="3333662"/>
            <a:ext cx="1801495" cy="36449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100">
                <a:solidFill>
                  <a:schemeClr val="dk1"/>
                </a:solidFill>
                <a:latin typeface="Arial"/>
                <a:ea typeface="Arial"/>
                <a:cs typeface="Arial"/>
                <a:sym typeface="Arial"/>
              </a:rPr>
              <a:t>4.2</a:t>
            </a:r>
            <a:endParaRPr sz="1100">
              <a:solidFill>
                <a:schemeClr val="dk1"/>
              </a:solidFill>
              <a:latin typeface="Arial"/>
              <a:ea typeface="Arial"/>
              <a:cs typeface="Arial"/>
              <a:sym typeface="Arial"/>
            </a:endParaRPr>
          </a:p>
          <a:p>
            <a:pPr indent="0" lvl="0" marL="12700" marR="0" rtl="0" algn="l">
              <a:lnSpc>
                <a:spcPct val="100000"/>
              </a:lnSpc>
              <a:spcBef>
                <a:spcPts val="30"/>
              </a:spcBef>
              <a:spcAft>
                <a:spcPts val="0"/>
              </a:spcAft>
              <a:buNone/>
            </a:pPr>
            <a:r>
              <a:rPr lang="en-US" sz="1100">
                <a:solidFill>
                  <a:schemeClr val="dk1"/>
                </a:solidFill>
                <a:latin typeface="Arial"/>
                <a:ea typeface="Arial"/>
                <a:cs typeface="Arial"/>
                <a:sym typeface="Arial"/>
              </a:rPr>
              <a:t>Le klaxon ne fonctionne pas.</a:t>
            </a:r>
            <a:endParaRPr sz="1100">
              <a:solidFill>
                <a:schemeClr val="dk1"/>
              </a:solidFill>
              <a:latin typeface="Arial"/>
              <a:ea typeface="Arial"/>
              <a:cs typeface="Arial"/>
              <a:sym typeface="Arial"/>
            </a:endParaRPr>
          </a:p>
        </p:txBody>
      </p:sp>
      <p:sp>
        <p:nvSpPr>
          <p:cNvPr id="243" name="Google Shape;243;p11"/>
          <p:cNvSpPr/>
          <p:nvPr/>
        </p:nvSpPr>
        <p:spPr>
          <a:xfrm>
            <a:off x="2306698" y="260775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1"/>
          <p:cNvSpPr/>
          <p:nvPr/>
        </p:nvSpPr>
        <p:spPr>
          <a:xfrm>
            <a:off x="3986158" y="260706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1"/>
          <p:cNvSpPr txBox="1"/>
          <p:nvPr/>
        </p:nvSpPr>
        <p:spPr>
          <a:xfrm>
            <a:off x="2661900" y="2613600"/>
            <a:ext cx="151955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381</a:t>
            </a:r>
            <a:endParaRPr sz="800">
              <a:solidFill>
                <a:schemeClr val="dk1"/>
              </a:solidFill>
              <a:latin typeface="Arial"/>
              <a:ea typeface="Arial"/>
              <a:cs typeface="Arial"/>
              <a:sym typeface="Arial"/>
            </a:endParaRPr>
          </a:p>
        </p:txBody>
      </p:sp>
      <p:sp>
        <p:nvSpPr>
          <p:cNvPr id="246" name="Google Shape;246;p11"/>
          <p:cNvSpPr/>
          <p:nvPr/>
        </p:nvSpPr>
        <p:spPr>
          <a:xfrm>
            <a:off x="409550" y="1855425"/>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1"/>
          <p:cNvSpPr/>
          <p:nvPr/>
        </p:nvSpPr>
        <p:spPr>
          <a:xfrm>
            <a:off x="5355650" y="517825"/>
            <a:ext cx="1615879" cy="104082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1"/>
          <p:cNvSpPr/>
          <p:nvPr/>
        </p:nvSpPr>
        <p:spPr>
          <a:xfrm>
            <a:off x="5833559" y="687193"/>
            <a:ext cx="621665" cy="495300"/>
          </a:xfrm>
          <a:custGeom>
            <a:rect b="b" l="l" r="r" t="t"/>
            <a:pathLst>
              <a:path extrusionOk="0" h="495300" w="621664">
                <a:moveTo>
                  <a:pt x="0" y="247649"/>
                </a:moveTo>
                <a:lnTo>
                  <a:pt x="4065" y="207479"/>
                </a:lnTo>
                <a:lnTo>
                  <a:pt x="15837" y="169373"/>
                </a:lnTo>
                <a:lnTo>
                  <a:pt x="34674" y="133840"/>
                </a:lnTo>
                <a:lnTo>
                  <a:pt x="59937" y="101391"/>
                </a:lnTo>
                <a:lnTo>
                  <a:pt x="90987" y="72534"/>
                </a:lnTo>
                <a:lnTo>
                  <a:pt x="127184" y="47782"/>
                </a:lnTo>
                <a:lnTo>
                  <a:pt x="167888" y="27642"/>
                </a:lnTo>
                <a:lnTo>
                  <a:pt x="212460" y="12625"/>
                </a:lnTo>
                <a:lnTo>
                  <a:pt x="260261" y="3241"/>
                </a:lnTo>
                <a:lnTo>
                  <a:pt x="310649" y="0"/>
                </a:lnTo>
                <a:lnTo>
                  <a:pt x="361039" y="3241"/>
                </a:lnTo>
                <a:lnTo>
                  <a:pt x="408839" y="12625"/>
                </a:lnTo>
                <a:lnTo>
                  <a:pt x="453411" y="27642"/>
                </a:lnTo>
                <a:lnTo>
                  <a:pt x="494115" y="47782"/>
                </a:lnTo>
                <a:lnTo>
                  <a:pt x="530312" y="72534"/>
                </a:lnTo>
                <a:lnTo>
                  <a:pt x="561362" y="101391"/>
                </a:lnTo>
                <a:lnTo>
                  <a:pt x="586625" y="133840"/>
                </a:lnTo>
                <a:lnTo>
                  <a:pt x="605462" y="169373"/>
                </a:lnTo>
                <a:lnTo>
                  <a:pt x="617234" y="207479"/>
                </a:lnTo>
                <a:lnTo>
                  <a:pt x="621299" y="247649"/>
                </a:lnTo>
                <a:lnTo>
                  <a:pt x="617234" y="287820"/>
                </a:lnTo>
                <a:lnTo>
                  <a:pt x="605462" y="325926"/>
                </a:lnTo>
                <a:lnTo>
                  <a:pt x="586625" y="361459"/>
                </a:lnTo>
                <a:lnTo>
                  <a:pt x="561362" y="393908"/>
                </a:lnTo>
                <a:lnTo>
                  <a:pt x="530312" y="422764"/>
                </a:lnTo>
                <a:lnTo>
                  <a:pt x="494115" y="447517"/>
                </a:lnTo>
                <a:lnTo>
                  <a:pt x="453411" y="467657"/>
                </a:lnTo>
                <a:lnTo>
                  <a:pt x="408839" y="482674"/>
                </a:lnTo>
                <a:lnTo>
                  <a:pt x="361039" y="492058"/>
                </a:lnTo>
                <a:lnTo>
                  <a:pt x="310649" y="495299"/>
                </a:lnTo>
                <a:lnTo>
                  <a:pt x="260261" y="492058"/>
                </a:lnTo>
                <a:lnTo>
                  <a:pt x="212460" y="482674"/>
                </a:lnTo>
                <a:lnTo>
                  <a:pt x="167888" y="467657"/>
                </a:lnTo>
                <a:lnTo>
                  <a:pt x="127184" y="447517"/>
                </a:lnTo>
                <a:lnTo>
                  <a:pt x="90987" y="422764"/>
                </a:lnTo>
                <a:lnTo>
                  <a:pt x="59937" y="393908"/>
                </a:lnTo>
                <a:lnTo>
                  <a:pt x="34674" y="361459"/>
                </a:lnTo>
                <a:lnTo>
                  <a:pt x="15837" y="325926"/>
                </a:lnTo>
                <a:lnTo>
                  <a:pt x="4065" y="287820"/>
                </a:lnTo>
                <a:lnTo>
                  <a:pt x="0" y="2476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1"/>
          <p:cNvSpPr/>
          <p:nvPr/>
        </p:nvSpPr>
        <p:spPr>
          <a:xfrm>
            <a:off x="2306698" y="329355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11"/>
          <p:cNvSpPr/>
          <p:nvPr/>
        </p:nvSpPr>
        <p:spPr>
          <a:xfrm>
            <a:off x="3986158" y="329286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1"/>
          <p:cNvSpPr txBox="1"/>
          <p:nvPr/>
        </p:nvSpPr>
        <p:spPr>
          <a:xfrm>
            <a:off x="2661900" y="3299400"/>
            <a:ext cx="154305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382</a:t>
            </a:r>
            <a:endParaRPr sz="800">
              <a:solidFill>
                <a:schemeClr val="dk1"/>
              </a:solidFill>
              <a:latin typeface="Arial"/>
              <a:ea typeface="Arial"/>
              <a:cs typeface="Arial"/>
              <a:sym typeface="Arial"/>
            </a:endParaRPr>
          </a:p>
        </p:txBody>
      </p:sp>
      <p:sp>
        <p:nvSpPr>
          <p:cNvPr id="252" name="Google Shape;252;p11"/>
          <p:cNvSpPr/>
          <p:nvPr/>
        </p:nvSpPr>
        <p:spPr>
          <a:xfrm>
            <a:off x="7125550" y="1161200"/>
            <a:ext cx="1706749" cy="133774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11"/>
          <p:cNvSpPr/>
          <p:nvPr/>
        </p:nvSpPr>
        <p:spPr>
          <a:xfrm>
            <a:off x="409550" y="2693625"/>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1"/>
          <p:cNvSpPr/>
          <p:nvPr/>
        </p:nvSpPr>
        <p:spPr>
          <a:xfrm>
            <a:off x="409550" y="3379425"/>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1"/>
          <p:cNvSpPr/>
          <p:nvPr/>
        </p:nvSpPr>
        <p:spPr>
          <a:xfrm>
            <a:off x="2306698" y="382695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1"/>
          <p:cNvSpPr/>
          <p:nvPr/>
        </p:nvSpPr>
        <p:spPr>
          <a:xfrm>
            <a:off x="3986158" y="382626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1"/>
          <p:cNvSpPr txBox="1"/>
          <p:nvPr/>
        </p:nvSpPr>
        <p:spPr>
          <a:xfrm>
            <a:off x="2661900" y="3832800"/>
            <a:ext cx="15424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383</a:t>
            </a:r>
            <a:endParaRPr sz="800">
              <a:solidFill>
                <a:schemeClr val="dk1"/>
              </a:solidFill>
              <a:latin typeface="Arial"/>
              <a:ea typeface="Arial"/>
              <a:cs typeface="Arial"/>
              <a:sym typeface="Arial"/>
            </a:endParaRPr>
          </a:p>
        </p:txBody>
      </p:sp>
      <p:sp>
        <p:nvSpPr>
          <p:cNvPr id="258" name="Google Shape;258;p11"/>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259" name="Google Shape;259;p11"/>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2"/>
          <p:cNvSpPr txBox="1"/>
          <p:nvPr>
            <p:ph type="title"/>
          </p:nvPr>
        </p:nvSpPr>
        <p:spPr>
          <a:xfrm>
            <a:off x="384725" y="277250"/>
            <a:ext cx="26703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5. Direction</a:t>
            </a:r>
            <a:endParaRPr/>
          </a:p>
        </p:txBody>
      </p:sp>
      <p:sp>
        <p:nvSpPr>
          <p:cNvPr id="265" name="Google Shape;265;p12"/>
          <p:cNvSpPr/>
          <p:nvPr/>
        </p:nvSpPr>
        <p:spPr>
          <a:xfrm>
            <a:off x="4893818" y="272783"/>
            <a:ext cx="1737905" cy="130145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12"/>
          <p:cNvSpPr/>
          <p:nvPr/>
        </p:nvSpPr>
        <p:spPr>
          <a:xfrm>
            <a:off x="5540752" y="680735"/>
            <a:ext cx="454025" cy="464184"/>
          </a:xfrm>
          <a:custGeom>
            <a:rect b="b" l="l" r="r" t="t"/>
            <a:pathLst>
              <a:path extrusionOk="0" h="464184" w="454025">
                <a:moveTo>
                  <a:pt x="0" y="231960"/>
                </a:moveTo>
                <a:lnTo>
                  <a:pt x="4609" y="185212"/>
                </a:lnTo>
                <a:lnTo>
                  <a:pt x="17830" y="141671"/>
                </a:lnTo>
                <a:lnTo>
                  <a:pt x="38750" y="102269"/>
                </a:lnTo>
                <a:lnTo>
                  <a:pt x="66456" y="67939"/>
                </a:lnTo>
                <a:lnTo>
                  <a:pt x="100035" y="39615"/>
                </a:lnTo>
                <a:lnTo>
                  <a:pt x="138577" y="18228"/>
                </a:lnTo>
                <a:lnTo>
                  <a:pt x="181167" y="4712"/>
                </a:lnTo>
                <a:lnTo>
                  <a:pt x="226894" y="0"/>
                </a:lnTo>
                <a:lnTo>
                  <a:pt x="271366" y="4498"/>
                </a:lnTo>
                <a:lnTo>
                  <a:pt x="313724" y="17656"/>
                </a:lnTo>
                <a:lnTo>
                  <a:pt x="352776" y="38972"/>
                </a:lnTo>
                <a:lnTo>
                  <a:pt x="387333" y="67939"/>
                </a:lnTo>
                <a:lnTo>
                  <a:pt x="415669" y="103268"/>
                </a:lnTo>
                <a:lnTo>
                  <a:pt x="436518" y="143193"/>
                </a:lnTo>
                <a:lnTo>
                  <a:pt x="449390" y="186496"/>
                </a:lnTo>
                <a:lnTo>
                  <a:pt x="453790" y="231960"/>
                </a:lnTo>
                <a:lnTo>
                  <a:pt x="449180" y="278709"/>
                </a:lnTo>
                <a:lnTo>
                  <a:pt x="435959" y="322250"/>
                </a:lnTo>
                <a:lnTo>
                  <a:pt x="415040" y="361652"/>
                </a:lnTo>
                <a:lnTo>
                  <a:pt x="387334" y="395982"/>
                </a:lnTo>
                <a:lnTo>
                  <a:pt x="353754" y="424306"/>
                </a:lnTo>
                <a:lnTo>
                  <a:pt x="315212" y="445693"/>
                </a:lnTo>
                <a:lnTo>
                  <a:pt x="272622" y="459209"/>
                </a:lnTo>
                <a:lnTo>
                  <a:pt x="226894" y="463921"/>
                </a:lnTo>
                <a:lnTo>
                  <a:pt x="181167" y="459209"/>
                </a:lnTo>
                <a:lnTo>
                  <a:pt x="138577" y="445693"/>
                </a:lnTo>
                <a:lnTo>
                  <a:pt x="100035" y="424306"/>
                </a:lnTo>
                <a:lnTo>
                  <a:pt x="66456" y="395982"/>
                </a:lnTo>
                <a:lnTo>
                  <a:pt x="38750" y="361652"/>
                </a:lnTo>
                <a:lnTo>
                  <a:pt x="17830" y="322250"/>
                </a:lnTo>
                <a:lnTo>
                  <a:pt x="4609" y="278709"/>
                </a:lnTo>
                <a:lnTo>
                  <a:pt x="0" y="231960"/>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12"/>
          <p:cNvSpPr txBox="1"/>
          <p:nvPr/>
        </p:nvSpPr>
        <p:spPr>
          <a:xfrm>
            <a:off x="384725" y="569951"/>
            <a:ext cx="3865200" cy="1345800"/>
          </a:xfrm>
          <a:prstGeom prst="rect">
            <a:avLst/>
          </a:prstGeom>
          <a:noFill/>
          <a:ln>
            <a:noFill/>
          </a:ln>
        </p:spPr>
        <p:txBody>
          <a:bodyPr anchorCtr="0" anchor="t" bIns="0" lIns="0" spcFirstLastPara="1" rIns="0" wrap="square" tIns="133975">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0" rtl="0" algn="l">
              <a:lnSpc>
                <a:spcPct val="119166"/>
              </a:lnSpc>
              <a:spcBef>
                <a:spcPts val="640"/>
              </a:spcBef>
              <a:spcAft>
                <a:spcPts val="0"/>
              </a:spcAft>
              <a:buNone/>
            </a:pPr>
            <a:r>
              <a:rPr b="1" lang="en-US" sz="1200">
                <a:solidFill>
                  <a:schemeClr val="dk1"/>
                </a:solidFill>
                <a:latin typeface="Arial"/>
                <a:ea typeface="Arial"/>
                <a:cs typeface="Arial"/>
                <a:sym typeface="Arial"/>
              </a:rPr>
              <a:t>5.2</a:t>
            </a:r>
            <a:endParaRPr sz="1200">
              <a:solidFill>
                <a:schemeClr val="dk1"/>
              </a:solidFill>
              <a:latin typeface="Arial"/>
              <a:ea typeface="Arial"/>
              <a:cs typeface="Arial"/>
              <a:sym typeface="Arial"/>
            </a:endParaRPr>
          </a:p>
          <a:p>
            <a:pPr indent="0" lvl="0" marL="469900" marR="5080" rtl="0" algn="just">
              <a:lnSpc>
                <a:spcPct val="119166"/>
              </a:lnSpc>
              <a:spcBef>
                <a:spcPts val="50"/>
              </a:spcBef>
              <a:spcAft>
                <a:spcPts val="0"/>
              </a:spcAft>
              <a:buNone/>
            </a:pPr>
            <a:r>
              <a:rPr lang="en-US" sz="1200">
                <a:solidFill>
                  <a:schemeClr val="dk1"/>
                </a:solidFill>
                <a:latin typeface="Arial"/>
                <a:ea typeface="Arial"/>
                <a:cs typeface="Arial"/>
                <a:sym typeface="Arial"/>
              </a:rPr>
              <a:t>Le niveau du liquide dans le réservoir est inférieur  au niveau minimum ou supérieur au niveau  maximum déterminé par le fabricant.</a:t>
            </a:r>
            <a:endParaRPr sz="1200">
              <a:solidFill>
                <a:schemeClr val="dk1"/>
              </a:solidFill>
              <a:latin typeface="Arial"/>
              <a:ea typeface="Arial"/>
              <a:cs typeface="Arial"/>
              <a:sym typeface="Arial"/>
            </a:endParaRPr>
          </a:p>
        </p:txBody>
      </p:sp>
      <p:sp>
        <p:nvSpPr>
          <p:cNvPr id="268" name="Google Shape;268;p12"/>
          <p:cNvSpPr txBox="1"/>
          <p:nvPr/>
        </p:nvSpPr>
        <p:spPr>
          <a:xfrm>
            <a:off x="841925" y="1942504"/>
            <a:ext cx="3408000" cy="15204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5.3</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La courroie de la pompe de la servodirection  présente une coupure.</a:t>
            </a:r>
            <a:endParaRPr sz="1200">
              <a:solidFill>
                <a:schemeClr val="dk1"/>
              </a:solidFill>
              <a:latin typeface="Arial"/>
              <a:ea typeface="Arial"/>
              <a:cs typeface="Arial"/>
              <a:sym typeface="Arial"/>
            </a:endParaRPr>
          </a:p>
          <a:p>
            <a:pPr indent="0" lvl="0" marL="12700" marR="0" rtl="0" algn="l">
              <a:lnSpc>
                <a:spcPct val="113750"/>
              </a:lnSpc>
              <a:spcBef>
                <a:spcPts val="0"/>
              </a:spcBef>
              <a:spcAft>
                <a:spcPts val="0"/>
              </a:spcAft>
              <a:buNone/>
            </a:pPr>
            <a:r>
              <a:rPr lang="en-US" sz="1200">
                <a:solidFill>
                  <a:schemeClr val="dk1"/>
                </a:solidFill>
                <a:latin typeface="Arial"/>
                <a:ea typeface="Arial"/>
                <a:cs typeface="Arial"/>
                <a:sym typeface="Arial"/>
              </a:rPr>
              <a:t>Note : Si la coupure de la courroie empêche le</a:t>
            </a:r>
            <a:endParaRPr sz="1200">
              <a:solidFill>
                <a:schemeClr val="dk1"/>
              </a:solidFill>
              <a:latin typeface="Arial"/>
              <a:ea typeface="Arial"/>
              <a:cs typeface="Arial"/>
              <a:sym typeface="Arial"/>
            </a:endParaRPr>
          </a:p>
          <a:p>
            <a:pPr indent="0" lvl="0" marL="12700" marR="6985" rtl="0" algn="l">
              <a:lnSpc>
                <a:spcPct val="119166"/>
              </a:lnSpc>
              <a:spcBef>
                <a:spcPts val="50"/>
              </a:spcBef>
              <a:spcAft>
                <a:spcPts val="0"/>
              </a:spcAft>
              <a:buNone/>
            </a:pPr>
            <a:r>
              <a:rPr lang="en-US" sz="1200">
                <a:solidFill>
                  <a:schemeClr val="dk1"/>
                </a:solidFill>
                <a:latin typeface="Arial"/>
                <a:ea typeface="Arial"/>
                <a:cs typeface="Arial"/>
                <a:sym typeface="Arial"/>
              </a:rPr>
              <a:t>fonctionnement	de	la	servodirection,	la  défectuosité devient majeure (voir le point 5.3).</a:t>
            </a:r>
            <a:endParaRPr sz="1200">
              <a:solidFill>
                <a:schemeClr val="dk1"/>
              </a:solidFill>
              <a:latin typeface="Arial"/>
              <a:ea typeface="Arial"/>
              <a:cs typeface="Arial"/>
              <a:sym typeface="Arial"/>
            </a:endParaRPr>
          </a:p>
        </p:txBody>
      </p:sp>
      <p:sp>
        <p:nvSpPr>
          <p:cNvPr id="269" name="Google Shape;269;p12"/>
          <p:cNvSpPr txBox="1"/>
          <p:nvPr/>
        </p:nvSpPr>
        <p:spPr>
          <a:xfrm>
            <a:off x="841925" y="3504603"/>
            <a:ext cx="3407400" cy="644400"/>
          </a:xfrm>
          <a:prstGeom prst="rect">
            <a:avLst/>
          </a:prstGeom>
          <a:noFill/>
          <a:ln>
            <a:noFill/>
          </a:ln>
        </p:spPr>
        <p:txBody>
          <a:bodyPr anchorCtr="0" anchor="t" bIns="0" lIns="0" spcFirstLastPara="1" rIns="0" wrap="square" tIns="12700">
            <a:spAutoFit/>
          </a:bodyPr>
          <a:lstStyle/>
          <a:p>
            <a:pPr indent="0" lvl="0" marL="12700" marR="0" rtl="0" algn="l">
              <a:lnSpc>
                <a:spcPct val="119583"/>
              </a:lnSpc>
              <a:spcBef>
                <a:spcPts val="0"/>
              </a:spcBef>
              <a:spcAft>
                <a:spcPts val="0"/>
              </a:spcAft>
              <a:buNone/>
            </a:pPr>
            <a:r>
              <a:rPr b="1" lang="en-US" sz="1200">
                <a:solidFill>
                  <a:schemeClr val="dk1"/>
                </a:solidFill>
                <a:latin typeface="Arial"/>
                <a:ea typeface="Arial"/>
                <a:cs typeface="Arial"/>
                <a:sym typeface="Arial"/>
              </a:rPr>
              <a:t>5.1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La colonne de direction se déplace par rapport à  sa position normale.</a:t>
            </a:r>
            <a:endParaRPr sz="1200">
              <a:solidFill>
                <a:schemeClr val="dk1"/>
              </a:solidFill>
              <a:latin typeface="Arial"/>
              <a:ea typeface="Arial"/>
              <a:cs typeface="Arial"/>
              <a:sym typeface="Arial"/>
            </a:endParaRPr>
          </a:p>
        </p:txBody>
      </p:sp>
      <p:sp>
        <p:nvSpPr>
          <p:cNvPr id="270" name="Google Shape;270;p12"/>
          <p:cNvSpPr/>
          <p:nvPr/>
        </p:nvSpPr>
        <p:spPr>
          <a:xfrm>
            <a:off x="2306698" y="197477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12"/>
          <p:cNvSpPr/>
          <p:nvPr/>
        </p:nvSpPr>
        <p:spPr>
          <a:xfrm>
            <a:off x="3986158" y="197408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2"/>
          <p:cNvSpPr txBox="1"/>
          <p:nvPr/>
        </p:nvSpPr>
        <p:spPr>
          <a:xfrm>
            <a:off x="2661900" y="1980621"/>
            <a:ext cx="154368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384</a:t>
            </a:r>
            <a:endParaRPr sz="800">
              <a:solidFill>
                <a:schemeClr val="dk1"/>
              </a:solidFill>
              <a:latin typeface="Arial"/>
              <a:ea typeface="Arial"/>
              <a:cs typeface="Arial"/>
              <a:sym typeface="Arial"/>
            </a:endParaRPr>
          </a:p>
        </p:txBody>
      </p:sp>
      <p:sp>
        <p:nvSpPr>
          <p:cNvPr id="273" name="Google Shape;273;p12"/>
          <p:cNvSpPr/>
          <p:nvPr/>
        </p:nvSpPr>
        <p:spPr>
          <a:xfrm>
            <a:off x="409550" y="1245825"/>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2"/>
          <p:cNvSpPr/>
          <p:nvPr/>
        </p:nvSpPr>
        <p:spPr>
          <a:xfrm>
            <a:off x="2306698" y="3254585"/>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2"/>
          <p:cNvSpPr/>
          <p:nvPr/>
        </p:nvSpPr>
        <p:spPr>
          <a:xfrm>
            <a:off x="3986158" y="325390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2"/>
          <p:cNvSpPr txBox="1"/>
          <p:nvPr/>
        </p:nvSpPr>
        <p:spPr>
          <a:xfrm>
            <a:off x="2661900" y="3260434"/>
            <a:ext cx="154368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384</a:t>
            </a:r>
            <a:endParaRPr sz="800">
              <a:solidFill>
                <a:schemeClr val="dk1"/>
              </a:solidFill>
              <a:latin typeface="Arial"/>
              <a:ea typeface="Arial"/>
              <a:cs typeface="Arial"/>
              <a:sym typeface="Arial"/>
            </a:endParaRPr>
          </a:p>
        </p:txBody>
      </p:sp>
      <p:sp>
        <p:nvSpPr>
          <p:cNvPr id="277" name="Google Shape;277;p12"/>
          <p:cNvSpPr/>
          <p:nvPr/>
        </p:nvSpPr>
        <p:spPr>
          <a:xfrm>
            <a:off x="409550" y="2183604"/>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2"/>
          <p:cNvSpPr/>
          <p:nvPr/>
        </p:nvSpPr>
        <p:spPr>
          <a:xfrm>
            <a:off x="409550" y="3455625"/>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2"/>
          <p:cNvSpPr/>
          <p:nvPr/>
        </p:nvSpPr>
        <p:spPr>
          <a:xfrm>
            <a:off x="2306698" y="405555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2"/>
          <p:cNvSpPr/>
          <p:nvPr/>
        </p:nvSpPr>
        <p:spPr>
          <a:xfrm>
            <a:off x="3986158" y="405486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12"/>
          <p:cNvSpPr txBox="1"/>
          <p:nvPr/>
        </p:nvSpPr>
        <p:spPr>
          <a:xfrm>
            <a:off x="2661900" y="4061400"/>
            <a:ext cx="154686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385</a:t>
            </a:r>
            <a:endParaRPr sz="800">
              <a:solidFill>
                <a:schemeClr val="dk1"/>
              </a:solidFill>
              <a:latin typeface="Arial"/>
              <a:ea typeface="Arial"/>
              <a:cs typeface="Arial"/>
              <a:sym typeface="Arial"/>
            </a:endParaRPr>
          </a:p>
        </p:txBody>
      </p:sp>
      <p:sp>
        <p:nvSpPr>
          <p:cNvPr id="282" name="Google Shape;282;p12"/>
          <p:cNvSpPr/>
          <p:nvPr/>
        </p:nvSpPr>
        <p:spPr>
          <a:xfrm>
            <a:off x="7568550" y="2743199"/>
            <a:ext cx="1147622" cy="150024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2"/>
          <p:cNvSpPr/>
          <p:nvPr/>
        </p:nvSpPr>
        <p:spPr>
          <a:xfrm>
            <a:off x="6031775" y="1656153"/>
            <a:ext cx="1339949" cy="1730768"/>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12"/>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285" name="Google Shape;285;p12"/>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3"/>
          <p:cNvSpPr txBox="1"/>
          <p:nvPr>
            <p:ph type="title"/>
          </p:nvPr>
        </p:nvSpPr>
        <p:spPr>
          <a:xfrm>
            <a:off x="384725" y="353450"/>
            <a:ext cx="24831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5. Direction</a:t>
            </a:r>
            <a:endParaRPr/>
          </a:p>
        </p:txBody>
      </p:sp>
      <p:sp>
        <p:nvSpPr>
          <p:cNvPr id="291" name="Google Shape;291;p13"/>
          <p:cNvSpPr/>
          <p:nvPr/>
        </p:nvSpPr>
        <p:spPr>
          <a:xfrm>
            <a:off x="4572000" y="778087"/>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3"/>
          <p:cNvSpPr/>
          <p:nvPr/>
        </p:nvSpPr>
        <p:spPr>
          <a:xfrm>
            <a:off x="6135849" y="1696449"/>
            <a:ext cx="1518920" cy="1398270"/>
          </a:xfrm>
          <a:custGeom>
            <a:rect b="b" l="l" r="r" t="t"/>
            <a:pathLst>
              <a:path extrusionOk="0" h="1398270" w="1518920">
                <a:moveTo>
                  <a:pt x="0" y="698849"/>
                </a:moveTo>
                <a:lnTo>
                  <a:pt x="1615" y="652900"/>
                </a:lnTo>
                <a:lnTo>
                  <a:pt x="6394" y="607744"/>
                </a:lnTo>
                <a:lnTo>
                  <a:pt x="14238" y="563474"/>
                </a:lnTo>
                <a:lnTo>
                  <a:pt x="25045" y="520181"/>
                </a:lnTo>
                <a:lnTo>
                  <a:pt x="38717" y="477959"/>
                </a:lnTo>
                <a:lnTo>
                  <a:pt x="55152" y="436898"/>
                </a:lnTo>
                <a:lnTo>
                  <a:pt x="74251" y="397092"/>
                </a:lnTo>
                <a:lnTo>
                  <a:pt x="95913" y="358632"/>
                </a:lnTo>
                <a:lnTo>
                  <a:pt x="120040" y="321609"/>
                </a:lnTo>
                <a:lnTo>
                  <a:pt x="146529" y="286118"/>
                </a:lnTo>
                <a:lnTo>
                  <a:pt x="175282" y="252248"/>
                </a:lnTo>
                <a:lnTo>
                  <a:pt x="206199" y="220094"/>
                </a:lnTo>
                <a:lnTo>
                  <a:pt x="239179" y="189745"/>
                </a:lnTo>
                <a:lnTo>
                  <a:pt x="274122" y="161296"/>
                </a:lnTo>
                <a:lnTo>
                  <a:pt x="310928" y="134837"/>
                </a:lnTo>
                <a:lnTo>
                  <a:pt x="349498" y="110461"/>
                </a:lnTo>
                <a:lnTo>
                  <a:pt x="389730" y="88260"/>
                </a:lnTo>
                <a:lnTo>
                  <a:pt x="431525" y="68326"/>
                </a:lnTo>
                <a:lnTo>
                  <a:pt x="474783" y="50751"/>
                </a:lnTo>
                <a:lnTo>
                  <a:pt x="519405" y="35627"/>
                </a:lnTo>
                <a:lnTo>
                  <a:pt x="565288" y="23047"/>
                </a:lnTo>
                <a:lnTo>
                  <a:pt x="612335" y="13102"/>
                </a:lnTo>
                <a:lnTo>
                  <a:pt x="660444" y="5884"/>
                </a:lnTo>
                <a:lnTo>
                  <a:pt x="709515" y="1486"/>
                </a:lnTo>
                <a:lnTo>
                  <a:pt x="759449" y="0"/>
                </a:lnTo>
                <a:lnTo>
                  <a:pt x="809384" y="1486"/>
                </a:lnTo>
                <a:lnTo>
                  <a:pt x="858455" y="5884"/>
                </a:lnTo>
                <a:lnTo>
                  <a:pt x="906564" y="13102"/>
                </a:lnTo>
                <a:lnTo>
                  <a:pt x="953611" y="23047"/>
                </a:lnTo>
                <a:lnTo>
                  <a:pt x="999494" y="35627"/>
                </a:lnTo>
                <a:lnTo>
                  <a:pt x="1044115" y="50751"/>
                </a:lnTo>
                <a:lnTo>
                  <a:pt x="1087374" y="68326"/>
                </a:lnTo>
                <a:lnTo>
                  <a:pt x="1129169" y="88260"/>
                </a:lnTo>
                <a:lnTo>
                  <a:pt x="1169401" y="110461"/>
                </a:lnTo>
                <a:lnTo>
                  <a:pt x="1207971" y="134837"/>
                </a:lnTo>
                <a:lnTo>
                  <a:pt x="1244777" y="161296"/>
                </a:lnTo>
                <a:lnTo>
                  <a:pt x="1279720" y="189745"/>
                </a:lnTo>
                <a:lnTo>
                  <a:pt x="1312700" y="220094"/>
                </a:lnTo>
                <a:lnTo>
                  <a:pt x="1343616" y="252248"/>
                </a:lnTo>
                <a:lnTo>
                  <a:pt x="1372370" y="286118"/>
                </a:lnTo>
                <a:lnTo>
                  <a:pt x="1398859" y="321609"/>
                </a:lnTo>
                <a:lnTo>
                  <a:pt x="1422986" y="358632"/>
                </a:lnTo>
                <a:lnTo>
                  <a:pt x="1444648" y="397092"/>
                </a:lnTo>
                <a:lnTo>
                  <a:pt x="1463747" y="436898"/>
                </a:lnTo>
                <a:lnTo>
                  <a:pt x="1480182" y="477959"/>
                </a:lnTo>
                <a:lnTo>
                  <a:pt x="1493854" y="520181"/>
                </a:lnTo>
                <a:lnTo>
                  <a:pt x="1504661" y="563474"/>
                </a:lnTo>
                <a:lnTo>
                  <a:pt x="1512505" y="607744"/>
                </a:lnTo>
                <a:lnTo>
                  <a:pt x="1517284" y="652900"/>
                </a:lnTo>
                <a:lnTo>
                  <a:pt x="1518899" y="698849"/>
                </a:lnTo>
                <a:lnTo>
                  <a:pt x="1517284" y="744799"/>
                </a:lnTo>
                <a:lnTo>
                  <a:pt x="1512505" y="789955"/>
                </a:lnTo>
                <a:lnTo>
                  <a:pt x="1504661" y="834225"/>
                </a:lnTo>
                <a:lnTo>
                  <a:pt x="1493854" y="877518"/>
                </a:lnTo>
                <a:lnTo>
                  <a:pt x="1480182" y="919740"/>
                </a:lnTo>
                <a:lnTo>
                  <a:pt x="1463747" y="960801"/>
                </a:lnTo>
                <a:lnTo>
                  <a:pt x="1444648" y="1000607"/>
                </a:lnTo>
                <a:lnTo>
                  <a:pt x="1422986" y="1039067"/>
                </a:lnTo>
                <a:lnTo>
                  <a:pt x="1398859" y="1076090"/>
                </a:lnTo>
                <a:lnTo>
                  <a:pt x="1372370" y="1111581"/>
                </a:lnTo>
                <a:lnTo>
                  <a:pt x="1343616" y="1145451"/>
                </a:lnTo>
                <a:lnTo>
                  <a:pt x="1312700" y="1177605"/>
                </a:lnTo>
                <a:lnTo>
                  <a:pt x="1279720" y="1207954"/>
                </a:lnTo>
                <a:lnTo>
                  <a:pt x="1244777" y="1236403"/>
                </a:lnTo>
                <a:lnTo>
                  <a:pt x="1207971" y="1262862"/>
                </a:lnTo>
                <a:lnTo>
                  <a:pt x="1169401" y="1287238"/>
                </a:lnTo>
                <a:lnTo>
                  <a:pt x="1129169" y="1309439"/>
                </a:lnTo>
                <a:lnTo>
                  <a:pt x="1087374" y="1329373"/>
                </a:lnTo>
                <a:lnTo>
                  <a:pt x="1044115" y="1346948"/>
                </a:lnTo>
                <a:lnTo>
                  <a:pt x="999494" y="1362072"/>
                </a:lnTo>
                <a:lnTo>
                  <a:pt x="953611" y="1374652"/>
                </a:lnTo>
                <a:lnTo>
                  <a:pt x="906564" y="1384597"/>
                </a:lnTo>
                <a:lnTo>
                  <a:pt x="858455" y="1391815"/>
                </a:lnTo>
                <a:lnTo>
                  <a:pt x="809384" y="1396213"/>
                </a:lnTo>
                <a:lnTo>
                  <a:pt x="759449" y="1397699"/>
                </a:lnTo>
                <a:lnTo>
                  <a:pt x="709515" y="1396213"/>
                </a:lnTo>
                <a:lnTo>
                  <a:pt x="660444" y="1391815"/>
                </a:lnTo>
                <a:lnTo>
                  <a:pt x="612335" y="1384597"/>
                </a:lnTo>
                <a:lnTo>
                  <a:pt x="565288" y="1374652"/>
                </a:lnTo>
                <a:lnTo>
                  <a:pt x="519405" y="1362072"/>
                </a:lnTo>
                <a:lnTo>
                  <a:pt x="474783" y="1346948"/>
                </a:lnTo>
                <a:lnTo>
                  <a:pt x="431525" y="1329373"/>
                </a:lnTo>
                <a:lnTo>
                  <a:pt x="389730" y="1309439"/>
                </a:lnTo>
                <a:lnTo>
                  <a:pt x="349498" y="1287238"/>
                </a:lnTo>
                <a:lnTo>
                  <a:pt x="310928" y="1262862"/>
                </a:lnTo>
                <a:lnTo>
                  <a:pt x="274122" y="1236403"/>
                </a:lnTo>
                <a:lnTo>
                  <a:pt x="239179" y="1207954"/>
                </a:lnTo>
                <a:lnTo>
                  <a:pt x="206199" y="1177605"/>
                </a:lnTo>
                <a:lnTo>
                  <a:pt x="175282" y="1145451"/>
                </a:lnTo>
                <a:lnTo>
                  <a:pt x="146529" y="1111581"/>
                </a:lnTo>
                <a:lnTo>
                  <a:pt x="120040" y="1076090"/>
                </a:lnTo>
                <a:lnTo>
                  <a:pt x="95913" y="1039067"/>
                </a:lnTo>
                <a:lnTo>
                  <a:pt x="74251" y="1000607"/>
                </a:lnTo>
                <a:lnTo>
                  <a:pt x="55152" y="960801"/>
                </a:lnTo>
                <a:lnTo>
                  <a:pt x="38717" y="919740"/>
                </a:lnTo>
                <a:lnTo>
                  <a:pt x="25045" y="877518"/>
                </a:lnTo>
                <a:lnTo>
                  <a:pt x="14238" y="834225"/>
                </a:lnTo>
                <a:lnTo>
                  <a:pt x="6394" y="789955"/>
                </a:lnTo>
                <a:lnTo>
                  <a:pt x="1615" y="744799"/>
                </a:lnTo>
                <a:lnTo>
                  <a:pt x="0" y="6988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3"/>
          <p:cNvSpPr txBox="1"/>
          <p:nvPr/>
        </p:nvSpPr>
        <p:spPr>
          <a:xfrm>
            <a:off x="384725" y="986356"/>
            <a:ext cx="25507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294" name="Google Shape;294;p13"/>
          <p:cNvSpPr txBox="1"/>
          <p:nvPr/>
        </p:nvSpPr>
        <p:spPr>
          <a:xfrm>
            <a:off x="841925" y="1465653"/>
            <a:ext cx="3561600" cy="21216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5.B</a:t>
            </a:r>
            <a:endParaRPr sz="1200">
              <a:solidFill>
                <a:schemeClr val="dk1"/>
              </a:solidFill>
              <a:latin typeface="Arial"/>
              <a:ea typeface="Arial"/>
              <a:cs typeface="Arial"/>
              <a:sym typeface="Arial"/>
            </a:endParaRPr>
          </a:p>
          <a:p>
            <a:pPr indent="0" lvl="0" marL="12700" marR="0" rtl="0" algn="just">
              <a:lnSpc>
                <a:spcPct val="118750"/>
              </a:lnSpc>
              <a:spcBef>
                <a:spcPts val="0"/>
              </a:spcBef>
              <a:spcAft>
                <a:spcPts val="0"/>
              </a:spcAft>
              <a:buNone/>
            </a:pPr>
            <a:r>
              <a:rPr lang="en-US" sz="1200">
                <a:solidFill>
                  <a:schemeClr val="dk1"/>
                </a:solidFill>
                <a:latin typeface="Arial"/>
                <a:ea typeface="Arial"/>
                <a:cs typeface="Arial"/>
                <a:sym typeface="Arial"/>
              </a:rPr>
              <a:t>La servodirection ne fonctionne pas*.</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 Un volant difficile à tourner (principalement lorsque  le véhicule est arrêté) peut être un indice que la  servodirection ne fonctionne pas.</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300">
              <a:solidFill>
                <a:schemeClr val="dk1"/>
              </a:solidFill>
              <a:latin typeface="Arial"/>
              <a:ea typeface="Arial"/>
              <a:cs typeface="Arial"/>
              <a:sym typeface="Arial"/>
            </a:endParaRPr>
          </a:p>
          <a:p>
            <a:pPr indent="0" lvl="0" marL="0" marR="0" rtl="0" algn="l">
              <a:lnSpc>
                <a:spcPct val="100000"/>
              </a:lnSpc>
              <a:spcBef>
                <a:spcPts val="20"/>
              </a:spcBef>
              <a:spcAft>
                <a:spcPts val="0"/>
              </a:spcAft>
              <a:buNone/>
            </a:pPr>
            <a:r>
              <a:t/>
            </a:r>
            <a:endParaRPr sz="1100">
              <a:solidFill>
                <a:schemeClr val="dk1"/>
              </a:solidFill>
              <a:latin typeface="Arial"/>
              <a:ea typeface="Arial"/>
              <a:cs typeface="Arial"/>
              <a:sym typeface="Arial"/>
            </a:endParaRPr>
          </a:p>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5.A</a:t>
            </a:r>
            <a:endParaRPr sz="1200">
              <a:solidFill>
                <a:schemeClr val="dk1"/>
              </a:solidFill>
              <a:latin typeface="Arial"/>
              <a:ea typeface="Arial"/>
              <a:cs typeface="Arial"/>
              <a:sym typeface="Arial"/>
            </a:endParaRPr>
          </a:p>
          <a:p>
            <a:pPr indent="0" lvl="0" marL="12700" marR="5080" rtl="0" algn="just">
              <a:lnSpc>
                <a:spcPct val="119166"/>
              </a:lnSpc>
              <a:spcBef>
                <a:spcPts val="50"/>
              </a:spcBef>
              <a:spcAft>
                <a:spcPts val="0"/>
              </a:spcAft>
              <a:buNone/>
            </a:pPr>
            <a:r>
              <a:rPr lang="en-US" sz="1200">
                <a:solidFill>
                  <a:schemeClr val="dk1"/>
                </a:solidFill>
                <a:latin typeface="Arial"/>
                <a:ea typeface="Arial"/>
                <a:cs typeface="Arial"/>
                <a:sym typeface="Arial"/>
              </a:rPr>
              <a:t>La colonne de direction se déplace par rapport à sa  position normale et il y a un risque de séparation.</a:t>
            </a:r>
            <a:endParaRPr sz="1200">
              <a:solidFill>
                <a:schemeClr val="dk1"/>
              </a:solidFill>
              <a:latin typeface="Arial"/>
              <a:ea typeface="Arial"/>
              <a:cs typeface="Arial"/>
              <a:sym typeface="Arial"/>
            </a:endParaRPr>
          </a:p>
        </p:txBody>
      </p:sp>
      <p:sp>
        <p:nvSpPr>
          <p:cNvPr id="295" name="Google Shape;295;p13"/>
          <p:cNvSpPr/>
          <p:nvPr/>
        </p:nvSpPr>
        <p:spPr>
          <a:xfrm>
            <a:off x="311703" y="1586137"/>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3"/>
          <p:cNvSpPr/>
          <p:nvPr/>
        </p:nvSpPr>
        <p:spPr>
          <a:xfrm>
            <a:off x="311703" y="2865951"/>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3"/>
          <p:cNvSpPr/>
          <p:nvPr/>
        </p:nvSpPr>
        <p:spPr>
          <a:xfrm>
            <a:off x="2440039" y="3590557"/>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3"/>
          <p:cNvSpPr/>
          <p:nvPr/>
        </p:nvSpPr>
        <p:spPr>
          <a:xfrm>
            <a:off x="4119499" y="358987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3"/>
          <p:cNvSpPr txBox="1"/>
          <p:nvPr/>
        </p:nvSpPr>
        <p:spPr>
          <a:xfrm>
            <a:off x="2795241" y="3596407"/>
            <a:ext cx="154686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385</a:t>
            </a:r>
            <a:endParaRPr sz="800">
              <a:solidFill>
                <a:schemeClr val="dk1"/>
              </a:solidFill>
              <a:latin typeface="Arial"/>
              <a:ea typeface="Arial"/>
              <a:cs typeface="Arial"/>
              <a:sym typeface="Arial"/>
            </a:endParaRPr>
          </a:p>
        </p:txBody>
      </p:sp>
      <p:sp>
        <p:nvSpPr>
          <p:cNvPr id="300" name="Google Shape;300;p13"/>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301" name="Google Shape;301;p13"/>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4"/>
          <p:cNvSpPr txBox="1"/>
          <p:nvPr>
            <p:ph type="title"/>
          </p:nvPr>
        </p:nvSpPr>
        <p:spPr>
          <a:xfrm>
            <a:off x="384725" y="353450"/>
            <a:ext cx="4802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6. Essuie-glaces et lave-glace</a:t>
            </a:r>
            <a:endParaRPr/>
          </a:p>
        </p:txBody>
      </p:sp>
      <p:sp>
        <p:nvSpPr>
          <p:cNvPr id="307" name="Google Shape;307;p14"/>
          <p:cNvSpPr/>
          <p:nvPr/>
        </p:nvSpPr>
        <p:spPr>
          <a:xfrm>
            <a:off x="4572000" y="778087"/>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4"/>
          <p:cNvSpPr/>
          <p:nvPr/>
        </p:nvSpPr>
        <p:spPr>
          <a:xfrm>
            <a:off x="5292200" y="1484027"/>
            <a:ext cx="3486150" cy="1029969"/>
          </a:xfrm>
          <a:custGeom>
            <a:rect b="b" l="l" r="r" t="t"/>
            <a:pathLst>
              <a:path extrusionOk="0" h="1029969" w="3486150">
                <a:moveTo>
                  <a:pt x="203" y="373709"/>
                </a:moveTo>
                <a:lnTo>
                  <a:pt x="3314" y="353423"/>
                </a:lnTo>
                <a:lnTo>
                  <a:pt x="9277" y="333580"/>
                </a:lnTo>
                <a:lnTo>
                  <a:pt x="29534" y="295265"/>
                </a:lnTo>
                <a:lnTo>
                  <a:pt x="60515" y="258857"/>
                </a:lnTo>
                <a:lnTo>
                  <a:pt x="101761" y="224447"/>
                </a:lnTo>
                <a:lnTo>
                  <a:pt x="152812" y="192125"/>
                </a:lnTo>
                <a:lnTo>
                  <a:pt x="213211" y="161983"/>
                </a:lnTo>
                <a:lnTo>
                  <a:pt x="282497" y="134112"/>
                </a:lnTo>
                <a:lnTo>
                  <a:pt x="320330" y="121056"/>
                </a:lnTo>
                <a:lnTo>
                  <a:pt x="360213" y="108602"/>
                </a:lnTo>
                <a:lnTo>
                  <a:pt x="402089" y="96762"/>
                </a:lnTo>
                <a:lnTo>
                  <a:pt x="445900" y="85546"/>
                </a:lnTo>
                <a:lnTo>
                  <a:pt x="491588" y="74966"/>
                </a:lnTo>
                <a:lnTo>
                  <a:pt x="539097" y="65033"/>
                </a:lnTo>
                <a:lnTo>
                  <a:pt x="588370" y="55759"/>
                </a:lnTo>
                <a:lnTo>
                  <a:pt x="639348" y="47156"/>
                </a:lnTo>
                <a:lnTo>
                  <a:pt x="691974" y="39234"/>
                </a:lnTo>
                <a:lnTo>
                  <a:pt x="746192" y="32004"/>
                </a:lnTo>
                <a:lnTo>
                  <a:pt x="801943" y="25479"/>
                </a:lnTo>
                <a:lnTo>
                  <a:pt x="859171" y="19670"/>
                </a:lnTo>
                <a:lnTo>
                  <a:pt x="917817" y="14588"/>
                </a:lnTo>
                <a:lnTo>
                  <a:pt x="977826" y="10244"/>
                </a:lnTo>
                <a:lnTo>
                  <a:pt x="1039138" y="6650"/>
                </a:lnTo>
                <a:lnTo>
                  <a:pt x="1101698" y="3817"/>
                </a:lnTo>
                <a:lnTo>
                  <a:pt x="1165447" y="1757"/>
                </a:lnTo>
                <a:lnTo>
                  <a:pt x="1230328" y="480"/>
                </a:lnTo>
                <a:lnTo>
                  <a:pt x="1296284" y="0"/>
                </a:lnTo>
                <a:lnTo>
                  <a:pt x="1363257" y="325"/>
                </a:lnTo>
                <a:lnTo>
                  <a:pt x="1431191" y="1469"/>
                </a:lnTo>
                <a:lnTo>
                  <a:pt x="1500027" y="3443"/>
                </a:lnTo>
                <a:lnTo>
                  <a:pt x="1569709" y="6257"/>
                </a:lnTo>
                <a:lnTo>
                  <a:pt x="1640178" y="9924"/>
                </a:lnTo>
                <a:lnTo>
                  <a:pt x="1711379" y="14454"/>
                </a:lnTo>
                <a:lnTo>
                  <a:pt x="1783252" y="19859"/>
                </a:lnTo>
                <a:lnTo>
                  <a:pt x="1855059" y="26090"/>
                </a:lnTo>
                <a:lnTo>
                  <a:pt x="1926060" y="33077"/>
                </a:lnTo>
                <a:lnTo>
                  <a:pt x="1996200" y="40798"/>
                </a:lnTo>
                <a:lnTo>
                  <a:pt x="2065426" y="49233"/>
                </a:lnTo>
                <a:lnTo>
                  <a:pt x="2133681" y="58363"/>
                </a:lnTo>
                <a:lnTo>
                  <a:pt x="2200911" y="68165"/>
                </a:lnTo>
                <a:lnTo>
                  <a:pt x="2267062" y="78621"/>
                </a:lnTo>
                <a:lnTo>
                  <a:pt x="2332079" y="89709"/>
                </a:lnTo>
                <a:lnTo>
                  <a:pt x="2395906" y="101409"/>
                </a:lnTo>
                <a:lnTo>
                  <a:pt x="2458489" y="113701"/>
                </a:lnTo>
                <a:lnTo>
                  <a:pt x="2519774" y="126563"/>
                </a:lnTo>
                <a:lnTo>
                  <a:pt x="2579706" y="139977"/>
                </a:lnTo>
                <a:lnTo>
                  <a:pt x="2638229" y="153920"/>
                </a:lnTo>
                <a:lnTo>
                  <a:pt x="2695289" y="168373"/>
                </a:lnTo>
                <a:lnTo>
                  <a:pt x="2750831" y="183316"/>
                </a:lnTo>
                <a:lnTo>
                  <a:pt x="2804801" y="198727"/>
                </a:lnTo>
                <a:lnTo>
                  <a:pt x="2857144" y="214586"/>
                </a:lnTo>
                <a:lnTo>
                  <a:pt x="2907804" y="230874"/>
                </a:lnTo>
                <a:lnTo>
                  <a:pt x="2956728" y="247568"/>
                </a:lnTo>
                <a:lnTo>
                  <a:pt x="3003860" y="264650"/>
                </a:lnTo>
                <a:lnTo>
                  <a:pt x="3049145" y="282097"/>
                </a:lnTo>
                <a:lnTo>
                  <a:pt x="3092529" y="299891"/>
                </a:lnTo>
                <a:lnTo>
                  <a:pt x="3133958" y="318011"/>
                </a:lnTo>
                <a:lnTo>
                  <a:pt x="3173375" y="336435"/>
                </a:lnTo>
                <a:lnTo>
                  <a:pt x="3210728" y="355144"/>
                </a:lnTo>
                <a:lnTo>
                  <a:pt x="3245959" y="374117"/>
                </a:lnTo>
                <a:lnTo>
                  <a:pt x="3279016" y="393334"/>
                </a:lnTo>
                <a:lnTo>
                  <a:pt x="3338386" y="432416"/>
                </a:lnTo>
                <a:lnTo>
                  <a:pt x="3388397" y="472227"/>
                </a:lnTo>
                <a:lnTo>
                  <a:pt x="3428613" y="512604"/>
                </a:lnTo>
                <a:lnTo>
                  <a:pt x="3458596" y="553382"/>
                </a:lnTo>
                <a:lnTo>
                  <a:pt x="3477906" y="594398"/>
                </a:lnTo>
                <a:lnTo>
                  <a:pt x="3486106" y="635488"/>
                </a:lnTo>
                <a:lnTo>
                  <a:pt x="3485902" y="656009"/>
                </a:lnTo>
                <a:lnTo>
                  <a:pt x="3476828" y="696139"/>
                </a:lnTo>
                <a:lnTo>
                  <a:pt x="3456571" y="734453"/>
                </a:lnTo>
                <a:lnTo>
                  <a:pt x="3425590" y="770861"/>
                </a:lnTo>
                <a:lnTo>
                  <a:pt x="3384345" y="805272"/>
                </a:lnTo>
                <a:lnTo>
                  <a:pt x="3333293" y="837593"/>
                </a:lnTo>
                <a:lnTo>
                  <a:pt x="3272895" y="867735"/>
                </a:lnTo>
                <a:lnTo>
                  <a:pt x="3203608" y="895607"/>
                </a:lnTo>
                <a:lnTo>
                  <a:pt x="3165775" y="908662"/>
                </a:lnTo>
                <a:lnTo>
                  <a:pt x="3125892" y="921116"/>
                </a:lnTo>
                <a:lnTo>
                  <a:pt x="3084017" y="932957"/>
                </a:lnTo>
                <a:lnTo>
                  <a:pt x="3040206" y="944173"/>
                </a:lnTo>
                <a:lnTo>
                  <a:pt x="2994517" y="954753"/>
                </a:lnTo>
                <a:lnTo>
                  <a:pt x="2947008" y="964685"/>
                </a:lnTo>
                <a:lnTo>
                  <a:pt x="2897736" y="973959"/>
                </a:lnTo>
                <a:lnTo>
                  <a:pt x="2846758" y="982563"/>
                </a:lnTo>
                <a:lnTo>
                  <a:pt x="2794131" y="990485"/>
                </a:lnTo>
                <a:lnTo>
                  <a:pt x="2739913" y="997714"/>
                </a:lnTo>
                <a:lnTo>
                  <a:pt x="2684162" y="1004239"/>
                </a:lnTo>
                <a:lnTo>
                  <a:pt x="2626935" y="1010049"/>
                </a:lnTo>
                <a:lnTo>
                  <a:pt x="2568288" y="1015131"/>
                </a:lnTo>
                <a:lnTo>
                  <a:pt x="2508280" y="1019475"/>
                </a:lnTo>
                <a:lnTo>
                  <a:pt x="2446967" y="1023069"/>
                </a:lnTo>
                <a:lnTo>
                  <a:pt x="2384408" y="1025902"/>
                </a:lnTo>
                <a:lnTo>
                  <a:pt x="2320659" y="1027962"/>
                </a:lnTo>
                <a:lnTo>
                  <a:pt x="2255777" y="1029238"/>
                </a:lnTo>
                <a:lnTo>
                  <a:pt x="2189821" y="1029719"/>
                </a:lnTo>
                <a:lnTo>
                  <a:pt x="2122848" y="1029393"/>
                </a:lnTo>
                <a:lnTo>
                  <a:pt x="2054914" y="1028249"/>
                </a:lnTo>
                <a:lnTo>
                  <a:pt x="1986078" y="1026276"/>
                </a:lnTo>
                <a:lnTo>
                  <a:pt x="1916396" y="1023462"/>
                </a:lnTo>
                <a:lnTo>
                  <a:pt x="1845926" y="1019795"/>
                </a:lnTo>
                <a:lnTo>
                  <a:pt x="1774726" y="1015265"/>
                </a:lnTo>
                <a:lnTo>
                  <a:pt x="1702852" y="1009859"/>
                </a:lnTo>
                <a:lnTo>
                  <a:pt x="1631046" y="1003628"/>
                </a:lnTo>
                <a:lnTo>
                  <a:pt x="1560045" y="996642"/>
                </a:lnTo>
                <a:lnTo>
                  <a:pt x="1489904" y="988921"/>
                </a:lnTo>
                <a:lnTo>
                  <a:pt x="1420679" y="980485"/>
                </a:lnTo>
                <a:lnTo>
                  <a:pt x="1352424" y="971356"/>
                </a:lnTo>
                <a:lnTo>
                  <a:pt x="1285194" y="961553"/>
                </a:lnTo>
                <a:lnTo>
                  <a:pt x="1219043" y="951098"/>
                </a:lnTo>
                <a:lnTo>
                  <a:pt x="1154027" y="940010"/>
                </a:lnTo>
                <a:lnTo>
                  <a:pt x="1090199" y="928309"/>
                </a:lnTo>
                <a:lnTo>
                  <a:pt x="1027616" y="916018"/>
                </a:lnTo>
                <a:lnTo>
                  <a:pt x="966331" y="903155"/>
                </a:lnTo>
                <a:lnTo>
                  <a:pt x="906400" y="889742"/>
                </a:lnTo>
                <a:lnTo>
                  <a:pt x="847877" y="875798"/>
                </a:lnTo>
                <a:lnTo>
                  <a:pt x="790817" y="861345"/>
                </a:lnTo>
                <a:lnTo>
                  <a:pt x="735274" y="846403"/>
                </a:lnTo>
                <a:lnTo>
                  <a:pt x="681304" y="830992"/>
                </a:lnTo>
                <a:lnTo>
                  <a:pt x="628962" y="815132"/>
                </a:lnTo>
                <a:lnTo>
                  <a:pt x="578301" y="798845"/>
                </a:lnTo>
                <a:lnTo>
                  <a:pt x="529378" y="782151"/>
                </a:lnTo>
                <a:lnTo>
                  <a:pt x="482246" y="765069"/>
                </a:lnTo>
                <a:lnTo>
                  <a:pt x="436960" y="747621"/>
                </a:lnTo>
                <a:lnTo>
                  <a:pt x="393576" y="729827"/>
                </a:lnTo>
                <a:lnTo>
                  <a:pt x="352148" y="711708"/>
                </a:lnTo>
                <a:lnTo>
                  <a:pt x="312730" y="693284"/>
                </a:lnTo>
                <a:lnTo>
                  <a:pt x="275378" y="674575"/>
                </a:lnTo>
                <a:lnTo>
                  <a:pt x="240146" y="655602"/>
                </a:lnTo>
                <a:lnTo>
                  <a:pt x="207089" y="636385"/>
                </a:lnTo>
                <a:lnTo>
                  <a:pt x="147720" y="597303"/>
                </a:lnTo>
                <a:lnTo>
                  <a:pt x="97708" y="557491"/>
                </a:lnTo>
                <a:lnTo>
                  <a:pt x="57492" y="517115"/>
                </a:lnTo>
                <a:lnTo>
                  <a:pt x="27510" y="476337"/>
                </a:lnTo>
                <a:lnTo>
                  <a:pt x="8199" y="435321"/>
                </a:lnTo>
                <a:lnTo>
                  <a:pt x="0" y="394231"/>
                </a:lnTo>
                <a:lnTo>
                  <a:pt x="203" y="37370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4"/>
          <p:cNvSpPr txBox="1"/>
          <p:nvPr/>
        </p:nvSpPr>
        <p:spPr>
          <a:xfrm>
            <a:off x="384725" y="833956"/>
            <a:ext cx="3082290" cy="668655"/>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35"/>
              </a:spcBef>
              <a:spcAft>
                <a:spcPts val="0"/>
              </a:spcAft>
              <a:buNone/>
            </a:pPr>
            <a:r>
              <a:rPr b="1" lang="en-US" sz="1200">
                <a:solidFill>
                  <a:schemeClr val="dk1"/>
                </a:solidFill>
                <a:latin typeface="Arial"/>
                <a:ea typeface="Arial"/>
                <a:cs typeface="Arial"/>
                <a:sym typeface="Arial"/>
              </a:rPr>
              <a:t>6.A</a:t>
            </a:r>
            <a:endParaRPr sz="12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lang="en-US" sz="1200">
                <a:solidFill>
                  <a:schemeClr val="dk1"/>
                </a:solidFill>
                <a:latin typeface="Arial"/>
                <a:ea typeface="Arial"/>
                <a:cs typeface="Arial"/>
                <a:sym typeface="Arial"/>
              </a:rPr>
              <a:t>L’essuie-glace du côté du conducteur :</a:t>
            </a:r>
            <a:endParaRPr sz="1200">
              <a:solidFill>
                <a:schemeClr val="dk1"/>
              </a:solidFill>
              <a:latin typeface="Arial"/>
              <a:ea typeface="Arial"/>
              <a:cs typeface="Arial"/>
              <a:sym typeface="Arial"/>
            </a:endParaRPr>
          </a:p>
        </p:txBody>
      </p:sp>
      <p:sp>
        <p:nvSpPr>
          <p:cNvPr id="310" name="Google Shape;310;p14"/>
          <p:cNvSpPr/>
          <p:nvPr/>
        </p:nvSpPr>
        <p:spPr>
          <a:xfrm>
            <a:off x="311703" y="1205137"/>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4"/>
          <p:cNvSpPr txBox="1"/>
          <p:nvPr/>
        </p:nvSpPr>
        <p:spPr>
          <a:xfrm>
            <a:off x="409550" y="1484025"/>
            <a:ext cx="3804900" cy="1956300"/>
          </a:xfrm>
          <a:prstGeom prst="rect">
            <a:avLst/>
          </a:prstGeom>
          <a:noFill/>
          <a:ln>
            <a:noFill/>
          </a:ln>
        </p:spPr>
        <p:txBody>
          <a:bodyPr anchorCtr="0" anchor="t" bIns="0" lIns="0" spcFirstLastPara="1" rIns="0" wrap="square" tIns="19675">
            <a:spAutoFit/>
          </a:bodyPr>
          <a:lstStyle/>
          <a:p>
            <a:pPr indent="0" lvl="0" marL="469900" marR="5080" rtl="0" algn="l">
              <a:lnSpc>
                <a:spcPct val="119166"/>
              </a:lnSpc>
              <a:spcBef>
                <a:spcPts val="0"/>
              </a:spcBef>
              <a:spcAft>
                <a:spcPts val="0"/>
              </a:spcAft>
              <a:buNone/>
            </a:pPr>
            <a:r>
              <a:rPr lang="en-US" sz="1200">
                <a:solidFill>
                  <a:schemeClr val="dk1"/>
                </a:solidFill>
                <a:latin typeface="Arial"/>
                <a:ea typeface="Arial"/>
                <a:cs typeface="Arial"/>
                <a:sym typeface="Arial"/>
              </a:rPr>
              <a:t>est	manquant,</a:t>
            </a:r>
            <a:r>
              <a:rPr lang="en-US" sz="1200">
                <a:solidFill>
                  <a:schemeClr val="dk1"/>
                </a:solidFill>
              </a:rPr>
              <a:t> </a:t>
            </a:r>
            <a:r>
              <a:rPr lang="en-US" sz="1200">
                <a:solidFill>
                  <a:schemeClr val="dk1"/>
                </a:solidFill>
                <a:latin typeface="Arial"/>
                <a:ea typeface="Arial"/>
                <a:cs typeface="Arial"/>
                <a:sym typeface="Arial"/>
              </a:rPr>
              <a:t>ne</a:t>
            </a:r>
            <a:r>
              <a:rPr lang="en-US" sz="1200">
                <a:solidFill>
                  <a:schemeClr val="dk1"/>
                </a:solidFill>
              </a:rPr>
              <a:t> </a:t>
            </a:r>
            <a:r>
              <a:rPr lang="en-US" sz="1200">
                <a:solidFill>
                  <a:schemeClr val="dk1"/>
                </a:solidFill>
                <a:latin typeface="Arial"/>
                <a:ea typeface="Arial"/>
                <a:cs typeface="Arial"/>
                <a:sym typeface="Arial"/>
              </a:rPr>
              <a:t>fonctionne</a:t>
            </a:r>
            <a:r>
              <a:rPr lang="en-US" sz="1200">
                <a:solidFill>
                  <a:schemeClr val="dk1"/>
                </a:solidFill>
              </a:rPr>
              <a:t> </a:t>
            </a:r>
            <a:r>
              <a:rPr lang="en-US" sz="1200">
                <a:solidFill>
                  <a:schemeClr val="dk1"/>
                </a:solidFill>
                <a:latin typeface="Arial"/>
                <a:ea typeface="Arial"/>
                <a:cs typeface="Arial"/>
                <a:sym typeface="Arial"/>
              </a:rPr>
              <a:t>pas, essui</a:t>
            </a:r>
            <a:r>
              <a:rPr lang="en-US" sz="1200">
                <a:solidFill>
                  <a:schemeClr val="dk1"/>
                </a:solidFill>
              </a:rPr>
              <a:t>e le</a:t>
            </a:r>
            <a:r>
              <a:rPr lang="en-US" sz="1200">
                <a:solidFill>
                  <a:schemeClr val="dk1"/>
                </a:solidFill>
                <a:latin typeface="Arial"/>
                <a:ea typeface="Arial"/>
                <a:cs typeface="Arial"/>
                <a:sym typeface="Arial"/>
              </a:rPr>
              <a:t>  pare-brise de façon inefficace.</a:t>
            </a:r>
            <a:endParaRPr sz="1200">
              <a:solidFill>
                <a:schemeClr val="dk1"/>
              </a:solidFill>
              <a:latin typeface="Arial"/>
              <a:ea typeface="Arial"/>
              <a:cs typeface="Arial"/>
              <a:sym typeface="Arial"/>
            </a:endParaRPr>
          </a:p>
          <a:p>
            <a:pPr indent="0" lvl="0" marL="12700" marR="0" rtl="0" algn="l">
              <a:lnSpc>
                <a:spcPct val="100000"/>
              </a:lnSpc>
              <a:spcBef>
                <a:spcPts val="1115"/>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0" rtl="0" algn="l">
              <a:lnSpc>
                <a:spcPct val="119166"/>
              </a:lnSpc>
              <a:spcBef>
                <a:spcPts val="40"/>
              </a:spcBef>
              <a:spcAft>
                <a:spcPts val="0"/>
              </a:spcAft>
              <a:buNone/>
            </a:pPr>
            <a:r>
              <a:rPr b="1" lang="en-US" sz="1200">
                <a:solidFill>
                  <a:schemeClr val="dk1"/>
                </a:solidFill>
                <a:latin typeface="Arial"/>
                <a:ea typeface="Arial"/>
                <a:cs typeface="Arial"/>
                <a:sym typeface="Arial"/>
              </a:rPr>
              <a:t>6.1</a:t>
            </a:r>
            <a:endParaRPr sz="1200">
              <a:solidFill>
                <a:schemeClr val="dk1"/>
              </a:solidFill>
              <a:latin typeface="Arial"/>
              <a:ea typeface="Arial"/>
              <a:cs typeface="Arial"/>
              <a:sym typeface="Arial"/>
            </a:endParaRPr>
          </a:p>
          <a:p>
            <a:pPr indent="0" lvl="0" marL="469900" marR="5080" rtl="0" algn="l">
              <a:lnSpc>
                <a:spcPct val="119166"/>
              </a:lnSpc>
              <a:spcBef>
                <a:spcPts val="45"/>
              </a:spcBef>
              <a:spcAft>
                <a:spcPts val="0"/>
              </a:spcAft>
              <a:buNone/>
            </a:pPr>
            <a:r>
              <a:rPr lang="en-US" sz="1200">
                <a:solidFill>
                  <a:schemeClr val="dk1"/>
                </a:solidFill>
                <a:latin typeface="Arial"/>
                <a:ea typeface="Arial"/>
                <a:cs typeface="Arial"/>
                <a:sym typeface="Arial"/>
              </a:rPr>
              <a:t>L’essuie-glace du côté du passager :  est	manquant,</a:t>
            </a:r>
            <a:r>
              <a:rPr lang="en-US" sz="1200">
                <a:solidFill>
                  <a:schemeClr val="dk1"/>
                </a:solidFill>
              </a:rPr>
              <a:t> </a:t>
            </a:r>
            <a:r>
              <a:rPr lang="en-US" sz="1200">
                <a:solidFill>
                  <a:schemeClr val="dk1"/>
                </a:solidFill>
                <a:latin typeface="Arial"/>
                <a:ea typeface="Arial"/>
                <a:cs typeface="Arial"/>
                <a:sym typeface="Arial"/>
              </a:rPr>
              <a:t>ne</a:t>
            </a:r>
            <a:r>
              <a:rPr lang="en-US" sz="1200">
                <a:solidFill>
                  <a:schemeClr val="dk1"/>
                </a:solidFill>
              </a:rPr>
              <a:t> </a:t>
            </a:r>
            <a:r>
              <a:rPr lang="en-US" sz="1200">
                <a:solidFill>
                  <a:schemeClr val="dk1"/>
                </a:solidFill>
                <a:latin typeface="Arial"/>
                <a:ea typeface="Arial"/>
                <a:cs typeface="Arial"/>
                <a:sym typeface="Arial"/>
              </a:rPr>
              <a:t>fonctionne</a:t>
            </a:r>
            <a:r>
              <a:rPr lang="en-US" sz="1200">
                <a:solidFill>
                  <a:schemeClr val="dk1"/>
                </a:solidFill>
              </a:rPr>
              <a:t> </a:t>
            </a:r>
            <a:r>
              <a:rPr lang="en-US" sz="1200">
                <a:solidFill>
                  <a:schemeClr val="dk1"/>
                </a:solidFill>
                <a:latin typeface="Arial"/>
                <a:ea typeface="Arial"/>
                <a:cs typeface="Arial"/>
                <a:sym typeface="Arial"/>
              </a:rPr>
              <a:t>pas, essuie le pare-brise de façon inefficace.</a:t>
            </a:r>
            <a:endParaRPr sz="1200">
              <a:solidFill>
                <a:schemeClr val="dk1"/>
              </a:solidFill>
              <a:latin typeface="Arial"/>
              <a:ea typeface="Arial"/>
              <a:cs typeface="Arial"/>
              <a:sym typeface="Arial"/>
            </a:endParaRPr>
          </a:p>
          <a:p>
            <a:pPr indent="0" lvl="0" marL="469900" marR="0" rtl="0" algn="l">
              <a:lnSpc>
                <a:spcPct val="114166"/>
              </a:lnSpc>
              <a:spcBef>
                <a:spcPts val="0"/>
              </a:spcBef>
              <a:spcAft>
                <a:spcPts val="0"/>
              </a:spcAft>
              <a:buNone/>
            </a:pPr>
            <a:r>
              <a:rPr b="1" lang="en-US" sz="1200">
                <a:solidFill>
                  <a:schemeClr val="dk1"/>
                </a:solidFill>
                <a:latin typeface="Arial"/>
                <a:ea typeface="Arial"/>
                <a:cs typeface="Arial"/>
                <a:sym typeface="Arial"/>
              </a:rPr>
              <a:t>6.2</a:t>
            </a:r>
            <a:endParaRPr sz="1200">
              <a:solidFill>
                <a:schemeClr val="dk1"/>
              </a:solidFill>
              <a:latin typeface="Arial"/>
              <a:ea typeface="Arial"/>
              <a:cs typeface="Arial"/>
              <a:sym typeface="Arial"/>
            </a:endParaRPr>
          </a:p>
        </p:txBody>
      </p:sp>
      <p:sp>
        <p:nvSpPr>
          <p:cNvPr id="312" name="Google Shape;312;p14"/>
          <p:cNvSpPr txBox="1"/>
          <p:nvPr/>
        </p:nvSpPr>
        <p:spPr>
          <a:xfrm>
            <a:off x="841925" y="3323629"/>
            <a:ext cx="3561600" cy="1081500"/>
          </a:xfrm>
          <a:prstGeom prst="rect">
            <a:avLst/>
          </a:prstGeom>
          <a:noFill/>
          <a:ln>
            <a:noFill/>
          </a:ln>
        </p:spPr>
        <p:txBody>
          <a:bodyPr anchorCtr="0" anchor="t" bIns="0" lIns="0" spcFirstLastPara="1" rIns="0" wrap="square" tIns="19675">
            <a:spAutoFit/>
          </a:bodyPr>
          <a:lstStyle/>
          <a:p>
            <a:pPr indent="0" lvl="0" marL="12700" marR="5080" rtl="0" algn="l">
              <a:lnSpc>
                <a:spcPct val="119166"/>
              </a:lnSpc>
              <a:spcBef>
                <a:spcPts val="0"/>
              </a:spcBef>
              <a:spcAft>
                <a:spcPts val="0"/>
              </a:spcAft>
              <a:buNone/>
            </a:pPr>
            <a:r>
              <a:rPr lang="en-US" sz="1200">
                <a:solidFill>
                  <a:schemeClr val="dk1"/>
                </a:solidFill>
                <a:latin typeface="Arial"/>
                <a:ea typeface="Arial"/>
                <a:cs typeface="Arial"/>
                <a:sym typeface="Arial"/>
              </a:rPr>
              <a:t>Le système de lave-glace ne permet pas un lavage  efficace du pare-brise.</a:t>
            </a:r>
            <a:endParaRPr sz="1200">
              <a:solidFill>
                <a:schemeClr val="dk1"/>
              </a:solidFill>
              <a:latin typeface="Arial"/>
              <a:ea typeface="Arial"/>
              <a:cs typeface="Arial"/>
              <a:sym typeface="Arial"/>
            </a:endParaRPr>
          </a:p>
          <a:p>
            <a:pPr indent="0" lvl="0" marL="12700" marR="0" rtl="0" algn="l">
              <a:lnSpc>
                <a:spcPct val="113750"/>
              </a:lnSpc>
              <a:spcBef>
                <a:spcPts val="0"/>
              </a:spcBef>
              <a:spcAft>
                <a:spcPts val="0"/>
              </a:spcAft>
              <a:buNone/>
            </a:pPr>
            <a:r>
              <a:rPr lang="en-US" sz="1200">
                <a:solidFill>
                  <a:schemeClr val="dk1"/>
                </a:solidFill>
                <a:latin typeface="Arial"/>
                <a:ea typeface="Arial"/>
                <a:cs typeface="Arial"/>
                <a:sym typeface="Arial"/>
              </a:rPr>
              <a:t>Par exemple, le jet du liquide est mal ajusté ou</a:t>
            </a:r>
            <a:endParaRPr sz="1200">
              <a:solidFill>
                <a:schemeClr val="dk1"/>
              </a:solidFill>
              <a:latin typeface="Arial"/>
              <a:ea typeface="Arial"/>
              <a:cs typeface="Arial"/>
              <a:sym typeface="Arial"/>
            </a:endParaRPr>
          </a:p>
          <a:p>
            <a:pPr indent="0" lvl="0" marL="12700" marR="5080" rtl="0" algn="l">
              <a:lnSpc>
                <a:spcPct val="119166"/>
              </a:lnSpc>
              <a:spcBef>
                <a:spcPts val="50"/>
              </a:spcBef>
              <a:spcAft>
                <a:spcPts val="0"/>
              </a:spcAft>
              <a:buNone/>
            </a:pPr>
            <a:r>
              <a:rPr lang="en-US" sz="1200">
                <a:solidFill>
                  <a:schemeClr val="dk1"/>
                </a:solidFill>
                <a:latin typeface="Arial"/>
                <a:ea typeface="Arial"/>
                <a:cs typeface="Arial"/>
                <a:sym typeface="Arial"/>
              </a:rPr>
              <a:t>bouché; il y a peu ou pas de lave-glace lorsqu’on  actionne la commande.</a:t>
            </a:r>
            <a:endParaRPr sz="1200">
              <a:solidFill>
                <a:schemeClr val="dk1"/>
              </a:solidFill>
              <a:latin typeface="Arial"/>
              <a:ea typeface="Arial"/>
              <a:cs typeface="Arial"/>
              <a:sym typeface="Arial"/>
            </a:endParaRPr>
          </a:p>
        </p:txBody>
      </p:sp>
      <p:sp>
        <p:nvSpPr>
          <p:cNvPr id="313" name="Google Shape;313;p14"/>
          <p:cNvSpPr/>
          <p:nvPr/>
        </p:nvSpPr>
        <p:spPr>
          <a:xfrm>
            <a:off x="2443513" y="4231575"/>
            <a:ext cx="1866264" cy="4445"/>
          </a:xfrm>
          <a:custGeom>
            <a:rect b="b" l="l" r="r" t="t"/>
            <a:pathLst>
              <a:path extrusionOk="0" h="4445" w="1866264">
                <a:moveTo>
                  <a:pt x="0" y="0"/>
                </a:moveTo>
                <a:lnTo>
                  <a:pt x="1865699" y="3980"/>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4"/>
          <p:cNvSpPr/>
          <p:nvPr/>
        </p:nvSpPr>
        <p:spPr>
          <a:xfrm>
            <a:off x="4122973" y="4154679"/>
            <a:ext cx="635" cy="134620"/>
          </a:xfrm>
          <a:custGeom>
            <a:rect b="b" l="l" r="r" t="t"/>
            <a:pathLst>
              <a:path extrusionOk="0" h="134620" w="635">
                <a:moveTo>
                  <a:pt x="149" y="-9524"/>
                </a:moveTo>
                <a:lnTo>
                  <a:pt x="149" y="143657"/>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4"/>
          <p:cNvSpPr txBox="1"/>
          <p:nvPr/>
        </p:nvSpPr>
        <p:spPr>
          <a:xfrm>
            <a:off x="2798714" y="4239183"/>
            <a:ext cx="15381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387</a:t>
            </a:r>
            <a:endParaRPr sz="800">
              <a:solidFill>
                <a:schemeClr val="dk1"/>
              </a:solidFill>
              <a:latin typeface="Arial"/>
              <a:ea typeface="Arial"/>
              <a:cs typeface="Arial"/>
              <a:sym typeface="Arial"/>
            </a:endParaRPr>
          </a:p>
        </p:txBody>
      </p:sp>
      <p:sp>
        <p:nvSpPr>
          <p:cNvPr id="316" name="Google Shape;316;p14"/>
          <p:cNvSpPr/>
          <p:nvPr/>
        </p:nvSpPr>
        <p:spPr>
          <a:xfrm>
            <a:off x="409550" y="2555694"/>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4"/>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318" name="Google Shape;318;p14"/>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5"/>
          <p:cNvSpPr txBox="1"/>
          <p:nvPr>
            <p:ph type="title"/>
          </p:nvPr>
        </p:nvSpPr>
        <p:spPr>
          <a:xfrm>
            <a:off x="384725" y="505850"/>
            <a:ext cx="3527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7. Matériel d’urgence</a:t>
            </a:r>
            <a:endParaRPr/>
          </a:p>
        </p:txBody>
      </p:sp>
      <p:sp>
        <p:nvSpPr>
          <p:cNvPr id="324" name="Google Shape;324;p15"/>
          <p:cNvSpPr/>
          <p:nvPr/>
        </p:nvSpPr>
        <p:spPr>
          <a:xfrm>
            <a:off x="4572000" y="891875"/>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15"/>
          <p:cNvSpPr/>
          <p:nvPr/>
        </p:nvSpPr>
        <p:spPr>
          <a:xfrm>
            <a:off x="4753424" y="1959424"/>
            <a:ext cx="3527425" cy="2175510"/>
          </a:xfrm>
          <a:custGeom>
            <a:rect b="b" l="l" r="r" t="t"/>
            <a:pathLst>
              <a:path extrusionOk="0" h="2175510" w="3527425">
                <a:moveTo>
                  <a:pt x="0" y="1087649"/>
                </a:moveTo>
                <a:lnTo>
                  <a:pt x="981" y="1051018"/>
                </a:lnTo>
                <a:lnTo>
                  <a:pt x="3904" y="1014689"/>
                </a:lnTo>
                <a:lnTo>
                  <a:pt x="15454" y="943018"/>
                </a:lnTo>
                <a:lnTo>
                  <a:pt x="34401" y="872788"/>
                </a:lnTo>
                <a:lnTo>
                  <a:pt x="60500" y="804152"/>
                </a:lnTo>
                <a:lnTo>
                  <a:pt x="93503" y="737262"/>
                </a:lnTo>
                <a:lnTo>
                  <a:pt x="133163" y="672270"/>
                </a:lnTo>
                <a:lnTo>
                  <a:pt x="155412" y="640533"/>
                </a:lnTo>
                <a:lnTo>
                  <a:pt x="179234" y="609329"/>
                </a:lnTo>
                <a:lnTo>
                  <a:pt x="204596" y="578674"/>
                </a:lnTo>
                <a:lnTo>
                  <a:pt x="231468" y="548590"/>
                </a:lnTo>
                <a:lnTo>
                  <a:pt x="259819" y="519094"/>
                </a:lnTo>
                <a:lnTo>
                  <a:pt x="289619" y="490206"/>
                </a:lnTo>
                <a:lnTo>
                  <a:pt x="320836" y="461945"/>
                </a:lnTo>
                <a:lnTo>
                  <a:pt x="353439" y="434330"/>
                </a:lnTo>
                <a:lnTo>
                  <a:pt x="387399" y="407380"/>
                </a:lnTo>
                <a:lnTo>
                  <a:pt x="422683" y="381114"/>
                </a:lnTo>
                <a:lnTo>
                  <a:pt x="459261" y="355550"/>
                </a:lnTo>
                <a:lnTo>
                  <a:pt x="497103" y="330709"/>
                </a:lnTo>
                <a:lnTo>
                  <a:pt x="536176" y="306608"/>
                </a:lnTo>
                <a:lnTo>
                  <a:pt x="576452" y="283268"/>
                </a:lnTo>
                <a:lnTo>
                  <a:pt x="617897" y="260707"/>
                </a:lnTo>
                <a:lnTo>
                  <a:pt x="660483" y="238944"/>
                </a:lnTo>
                <a:lnTo>
                  <a:pt x="704177" y="217998"/>
                </a:lnTo>
                <a:lnTo>
                  <a:pt x="748949" y="197888"/>
                </a:lnTo>
                <a:lnTo>
                  <a:pt x="794769" y="178634"/>
                </a:lnTo>
                <a:lnTo>
                  <a:pt x="841605" y="160254"/>
                </a:lnTo>
                <a:lnTo>
                  <a:pt x="889426" y="142767"/>
                </a:lnTo>
                <a:lnTo>
                  <a:pt x="938202" y="126193"/>
                </a:lnTo>
                <a:lnTo>
                  <a:pt x="987901" y="110549"/>
                </a:lnTo>
                <a:lnTo>
                  <a:pt x="1038493" y="95857"/>
                </a:lnTo>
                <a:lnTo>
                  <a:pt x="1089947" y="82134"/>
                </a:lnTo>
                <a:lnTo>
                  <a:pt x="1142233" y="69399"/>
                </a:lnTo>
                <a:lnTo>
                  <a:pt x="1195318" y="57671"/>
                </a:lnTo>
                <a:lnTo>
                  <a:pt x="1249173" y="46971"/>
                </a:lnTo>
                <a:lnTo>
                  <a:pt x="1303767" y="37316"/>
                </a:lnTo>
                <a:lnTo>
                  <a:pt x="1359068" y="28725"/>
                </a:lnTo>
                <a:lnTo>
                  <a:pt x="1415046" y="21218"/>
                </a:lnTo>
                <a:lnTo>
                  <a:pt x="1471670" y="14814"/>
                </a:lnTo>
                <a:lnTo>
                  <a:pt x="1528909" y="9532"/>
                </a:lnTo>
                <a:lnTo>
                  <a:pt x="1586733" y="5390"/>
                </a:lnTo>
                <a:lnTo>
                  <a:pt x="1645109" y="2408"/>
                </a:lnTo>
                <a:lnTo>
                  <a:pt x="1704009" y="605"/>
                </a:lnTo>
                <a:lnTo>
                  <a:pt x="1763399" y="0"/>
                </a:lnTo>
                <a:lnTo>
                  <a:pt x="1822790" y="605"/>
                </a:lnTo>
                <a:lnTo>
                  <a:pt x="1881690" y="2408"/>
                </a:lnTo>
                <a:lnTo>
                  <a:pt x="1940066" y="5390"/>
                </a:lnTo>
                <a:lnTo>
                  <a:pt x="1997890" y="9532"/>
                </a:lnTo>
                <a:lnTo>
                  <a:pt x="2055129" y="14814"/>
                </a:lnTo>
                <a:lnTo>
                  <a:pt x="2111753" y="21218"/>
                </a:lnTo>
                <a:lnTo>
                  <a:pt x="2167731" y="28725"/>
                </a:lnTo>
                <a:lnTo>
                  <a:pt x="2223032" y="37316"/>
                </a:lnTo>
                <a:lnTo>
                  <a:pt x="2277626" y="46971"/>
                </a:lnTo>
                <a:lnTo>
                  <a:pt x="2331481" y="57671"/>
                </a:lnTo>
                <a:lnTo>
                  <a:pt x="2384566" y="69399"/>
                </a:lnTo>
                <a:lnTo>
                  <a:pt x="2436852" y="82134"/>
                </a:lnTo>
                <a:lnTo>
                  <a:pt x="2488306" y="95857"/>
                </a:lnTo>
                <a:lnTo>
                  <a:pt x="2538898" y="110549"/>
                </a:lnTo>
                <a:lnTo>
                  <a:pt x="2588598" y="126193"/>
                </a:lnTo>
                <a:lnTo>
                  <a:pt x="2637373" y="142767"/>
                </a:lnTo>
                <a:lnTo>
                  <a:pt x="2685195" y="160254"/>
                </a:lnTo>
                <a:lnTo>
                  <a:pt x="2732030" y="178634"/>
                </a:lnTo>
                <a:lnTo>
                  <a:pt x="2777850" y="197888"/>
                </a:lnTo>
                <a:lnTo>
                  <a:pt x="2822622" y="217998"/>
                </a:lnTo>
                <a:lnTo>
                  <a:pt x="2866316" y="238944"/>
                </a:lnTo>
                <a:lnTo>
                  <a:pt x="2908902" y="260707"/>
                </a:lnTo>
                <a:lnTo>
                  <a:pt x="2950348" y="283268"/>
                </a:lnTo>
                <a:lnTo>
                  <a:pt x="2990623" y="306608"/>
                </a:lnTo>
                <a:lnTo>
                  <a:pt x="3029696" y="330709"/>
                </a:lnTo>
                <a:lnTo>
                  <a:pt x="3067538" y="355550"/>
                </a:lnTo>
                <a:lnTo>
                  <a:pt x="3104116" y="381114"/>
                </a:lnTo>
                <a:lnTo>
                  <a:pt x="3139400" y="407380"/>
                </a:lnTo>
                <a:lnTo>
                  <a:pt x="3173360" y="434330"/>
                </a:lnTo>
                <a:lnTo>
                  <a:pt x="3205963" y="461945"/>
                </a:lnTo>
                <a:lnTo>
                  <a:pt x="3237180" y="490206"/>
                </a:lnTo>
                <a:lnTo>
                  <a:pt x="3266980" y="519094"/>
                </a:lnTo>
                <a:lnTo>
                  <a:pt x="3295331" y="548590"/>
                </a:lnTo>
                <a:lnTo>
                  <a:pt x="3322203" y="578674"/>
                </a:lnTo>
                <a:lnTo>
                  <a:pt x="3347566" y="609329"/>
                </a:lnTo>
                <a:lnTo>
                  <a:pt x="3371387" y="640533"/>
                </a:lnTo>
                <a:lnTo>
                  <a:pt x="3393636" y="672270"/>
                </a:lnTo>
                <a:lnTo>
                  <a:pt x="3414283" y="704519"/>
                </a:lnTo>
                <a:lnTo>
                  <a:pt x="3450645" y="770479"/>
                </a:lnTo>
                <a:lnTo>
                  <a:pt x="3480227" y="838261"/>
                </a:lnTo>
                <a:lnTo>
                  <a:pt x="3502781" y="907713"/>
                </a:lnTo>
                <a:lnTo>
                  <a:pt x="3518060" y="978683"/>
                </a:lnTo>
                <a:lnTo>
                  <a:pt x="3525818" y="1051018"/>
                </a:lnTo>
                <a:lnTo>
                  <a:pt x="3526799" y="1087649"/>
                </a:lnTo>
                <a:lnTo>
                  <a:pt x="3522895" y="1160610"/>
                </a:lnTo>
                <a:lnTo>
                  <a:pt x="3511345" y="1232281"/>
                </a:lnTo>
                <a:lnTo>
                  <a:pt x="3492398" y="1302511"/>
                </a:lnTo>
                <a:lnTo>
                  <a:pt x="3466299" y="1371147"/>
                </a:lnTo>
                <a:lnTo>
                  <a:pt x="3433296" y="1438037"/>
                </a:lnTo>
                <a:lnTo>
                  <a:pt x="3393636" y="1503029"/>
                </a:lnTo>
                <a:lnTo>
                  <a:pt x="3371387" y="1534766"/>
                </a:lnTo>
                <a:lnTo>
                  <a:pt x="3347566" y="1565970"/>
                </a:lnTo>
                <a:lnTo>
                  <a:pt x="3322203" y="1596625"/>
                </a:lnTo>
                <a:lnTo>
                  <a:pt x="3295331" y="1626709"/>
                </a:lnTo>
                <a:lnTo>
                  <a:pt x="3266980" y="1656205"/>
                </a:lnTo>
                <a:lnTo>
                  <a:pt x="3237180" y="1685093"/>
                </a:lnTo>
                <a:lnTo>
                  <a:pt x="3205963" y="1713354"/>
                </a:lnTo>
                <a:lnTo>
                  <a:pt x="3173360" y="1740969"/>
                </a:lnTo>
                <a:lnTo>
                  <a:pt x="3139400" y="1767919"/>
                </a:lnTo>
                <a:lnTo>
                  <a:pt x="3104116" y="1794185"/>
                </a:lnTo>
                <a:lnTo>
                  <a:pt x="3067538" y="1819749"/>
                </a:lnTo>
                <a:lnTo>
                  <a:pt x="3029696" y="1844590"/>
                </a:lnTo>
                <a:lnTo>
                  <a:pt x="2990623" y="1868691"/>
                </a:lnTo>
                <a:lnTo>
                  <a:pt x="2950348" y="1892031"/>
                </a:lnTo>
                <a:lnTo>
                  <a:pt x="2908902" y="1914592"/>
                </a:lnTo>
                <a:lnTo>
                  <a:pt x="2866316" y="1936355"/>
                </a:lnTo>
                <a:lnTo>
                  <a:pt x="2822622" y="1957301"/>
                </a:lnTo>
                <a:lnTo>
                  <a:pt x="2777850" y="1977411"/>
                </a:lnTo>
                <a:lnTo>
                  <a:pt x="2732030" y="1996665"/>
                </a:lnTo>
                <a:lnTo>
                  <a:pt x="2685195" y="2015045"/>
                </a:lnTo>
                <a:lnTo>
                  <a:pt x="2637373" y="2032532"/>
                </a:lnTo>
                <a:lnTo>
                  <a:pt x="2588598" y="2049106"/>
                </a:lnTo>
                <a:lnTo>
                  <a:pt x="2538898" y="2064749"/>
                </a:lnTo>
                <a:lnTo>
                  <a:pt x="2488306" y="2079442"/>
                </a:lnTo>
                <a:lnTo>
                  <a:pt x="2436852" y="2093165"/>
                </a:lnTo>
                <a:lnTo>
                  <a:pt x="2384566" y="2105900"/>
                </a:lnTo>
                <a:lnTo>
                  <a:pt x="2331481" y="2117627"/>
                </a:lnTo>
                <a:lnTo>
                  <a:pt x="2277626" y="2128328"/>
                </a:lnTo>
                <a:lnTo>
                  <a:pt x="2223032" y="2137983"/>
                </a:lnTo>
                <a:lnTo>
                  <a:pt x="2167731" y="2146574"/>
                </a:lnTo>
                <a:lnTo>
                  <a:pt x="2111753" y="2154081"/>
                </a:lnTo>
                <a:lnTo>
                  <a:pt x="2055129" y="2160485"/>
                </a:lnTo>
                <a:lnTo>
                  <a:pt x="1997890" y="2165767"/>
                </a:lnTo>
                <a:lnTo>
                  <a:pt x="1940066" y="2169909"/>
                </a:lnTo>
                <a:lnTo>
                  <a:pt x="1881690" y="2172891"/>
                </a:lnTo>
                <a:lnTo>
                  <a:pt x="1822790" y="2174694"/>
                </a:lnTo>
                <a:lnTo>
                  <a:pt x="1763399" y="2175299"/>
                </a:lnTo>
                <a:lnTo>
                  <a:pt x="1704009" y="2174694"/>
                </a:lnTo>
                <a:lnTo>
                  <a:pt x="1645109" y="2172891"/>
                </a:lnTo>
                <a:lnTo>
                  <a:pt x="1586733" y="2169909"/>
                </a:lnTo>
                <a:lnTo>
                  <a:pt x="1528909" y="2165767"/>
                </a:lnTo>
                <a:lnTo>
                  <a:pt x="1471670" y="2160485"/>
                </a:lnTo>
                <a:lnTo>
                  <a:pt x="1415046" y="2154081"/>
                </a:lnTo>
                <a:lnTo>
                  <a:pt x="1359068" y="2146574"/>
                </a:lnTo>
                <a:lnTo>
                  <a:pt x="1303767" y="2137983"/>
                </a:lnTo>
                <a:lnTo>
                  <a:pt x="1249173" y="2128328"/>
                </a:lnTo>
                <a:lnTo>
                  <a:pt x="1195318" y="2117627"/>
                </a:lnTo>
                <a:lnTo>
                  <a:pt x="1142233" y="2105900"/>
                </a:lnTo>
                <a:lnTo>
                  <a:pt x="1089947" y="2093165"/>
                </a:lnTo>
                <a:lnTo>
                  <a:pt x="1038493" y="2079442"/>
                </a:lnTo>
                <a:lnTo>
                  <a:pt x="987901" y="2064749"/>
                </a:lnTo>
                <a:lnTo>
                  <a:pt x="938202" y="2049106"/>
                </a:lnTo>
                <a:lnTo>
                  <a:pt x="889426" y="2032532"/>
                </a:lnTo>
                <a:lnTo>
                  <a:pt x="841605" y="2015045"/>
                </a:lnTo>
                <a:lnTo>
                  <a:pt x="794769" y="1996665"/>
                </a:lnTo>
                <a:lnTo>
                  <a:pt x="748949" y="1977411"/>
                </a:lnTo>
                <a:lnTo>
                  <a:pt x="704177" y="1957301"/>
                </a:lnTo>
                <a:lnTo>
                  <a:pt x="660483" y="1936355"/>
                </a:lnTo>
                <a:lnTo>
                  <a:pt x="617897" y="1914592"/>
                </a:lnTo>
                <a:lnTo>
                  <a:pt x="576452" y="1892031"/>
                </a:lnTo>
                <a:lnTo>
                  <a:pt x="536176" y="1868691"/>
                </a:lnTo>
                <a:lnTo>
                  <a:pt x="497103" y="1844590"/>
                </a:lnTo>
                <a:lnTo>
                  <a:pt x="459261" y="1819749"/>
                </a:lnTo>
                <a:lnTo>
                  <a:pt x="422683" y="1794185"/>
                </a:lnTo>
                <a:lnTo>
                  <a:pt x="387399" y="1767919"/>
                </a:lnTo>
                <a:lnTo>
                  <a:pt x="353439" y="1740969"/>
                </a:lnTo>
                <a:lnTo>
                  <a:pt x="320836" y="1713354"/>
                </a:lnTo>
                <a:lnTo>
                  <a:pt x="289619" y="1685093"/>
                </a:lnTo>
                <a:lnTo>
                  <a:pt x="259819" y="1656205"/>
                </a:lnTo>
                <a:lnTo>
                  <a:pt x="231468" y="1626709"/>
                </a:lnTo>
                <a:lnTo>
                  <a:pt x="204596" y="1596625"/>
                </a:lnTo>
                <a:lnTo>
                  <a:pt x="179234" y="1565970"/>
                </a:lnTo>
                <a:lnTo>
                  <a:pt x="155412" y="1534766"/>
                </a:lnTo>
                <a:lnTo>
                  <a:pt x="133163" y="1503029"/>
                </a:lnTo>
                <a:lnTo>
                  <a:pt x="112516" y="1470780"/>
                </a:lnTo>
                <a:lnTo>
                  <a:pt x="76154" y="1404820"/>
                </a:lnTo>
                <a:lnTo>
                  <a:pt x="46572" y="1337038"/>
                </a:lnTo>
                <a:lnTo>
                  <a:pt x="24018" y="1267586"/>
                </a:lnTo>
                <a:lnTo>
                  <a:pt x="8739" y="1196616"/>
                </a:lnTo>
                <a:lnTo>
                  <a:pt x="981" y="1124281"/>
                </a:lnTo>
                <a:lnTo>
                  <a:pt x="0" y="10876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5"/>
          <p:cNvSpPr txBox="1"/>
          <p:nvPr/>
        </p:nvSpPr>
        <p:spPr>
          <a:xfrm>
            <a:off x="347825" y="1199555"/>
            <a:ext cx="1176020"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Infraction*:</a:t>
            </a:r>
            <a:endParaRPr sz="1800">
              <a:solidFill>
                <a:schemeClr val="dk1"/>
              </a:solidFill>
              <a:latin typeface="Arial"/>
              <a:ea typeface="Arial"/>
              <a:cs typeface="Arial"/>
              <a:sym typeface="Arial"/>
            </a:endParaRPr>
          </a:p>
        </p:txBody>
      </p:sp>
      <p:sp>
        <p:nvSpPr>
          <p:cNvPr id="327" name="Google Shape;327;p15"/>
          <p:cNvSpPr txBox="1"/>
          <p:nvPr/>
        </p:nvSpPr>
        <p:spPr>
          <a:xfrm>
            <a:off x="805025" y="1755054"/>
            <a:ext cx="3558540" cy="1113155"/>
          </a:xfrm>
          <a:prstGeom prst="rect">
            <a:avLst/>
          </a:prstGeom>
          <a:noFill/>
          <a:ln>
            <a:noFill/>
          </a:ln>
        </p:spPr>
        <p:txBody>
          <a:bodyPr anchorCtr="0" anchor="t" bIns="0" lIns="0" spcFirstLastPara="1" rIns="0" wrap="square" tIns="19675">
            <a:spAutoFit/>
          </a:bodyPr>
          <a:lstStyle/>
          <a:p>
            <a:pPr indent="0" lvl="0" marL="12700" marR="5080" rtl="0" algn="just">
              <a:lnSpc>
                <a:spcPct val="119166"/>
              </a:lnSpc>
              <a:spcBef>
                <a:spcPts val="0"/>
              </a:spcBef>
              <a:spcAft>
                <a:spcPts val="0"/>
              </a:spcAft>
              <a:buNone/>
            </a:pPr>
            <a:r>
              <a:rPr b="1" lang="en-US" sz="1200">
                <a:solidFill>
                  <a:schemeClr val="dk1"/>
                </a:solidFill>
                <a:latin typeface="Arial"/>
                <a:ea typeface="Arial"/>
                <a:cs typeface="Arial"/>
                <a:sym typeface="Arial"/>
              </a:rPr>
              <a:t>si le véhicule n’est pas équipé d’au moins trois  fusées éclairantes, trois réflecteurs triangulaires  ou trois lampes.</a:t>
            </a:r>
            <a:endParaRPr sz="12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200">
              <a:solidFill>
                <a:schemeClr val="dk1"/>
              </a:solidFill>
              <a:latin typeface="Arial"/>
              <a:ea typeface="Arial"/>
              <a:cs typeface="Arial"/>
              <a:sym typeface="Arial"/>
            </a:endParaRPr>
          </a:p>
          <a:p>
            <a:pPr indent="0" lvl="0" marL="12700" marR="13334" rtl="0" algn="just">
              <a:lnSpc>
                <a:spcPct val="119166"/>
              </a:lnSpc>
              <a:spcBef>
                <a:spcPts val="0"/>
              </a:spcBef>
              <a:spcAft>
                <a:spcPts val="0"/>
              </a:spcAft>
              <a:buNone/>
            </a:pPr>
            <a:r>
              <a:rPr b="1" lang="en-US" sz="1200">
                <a:solidFill>
                  <a:srgbClr val="01D1B7"/>
                </a:solidFill>
                <a:latin typeface="Arial"/>
                <a:ea typeface="Arial"/>
                <a:cs typeface="Arial"/>
                <a:sym typeface="Arial"/>
              </a:rPr>
              <a:t>* </a:t>
            </a:r>
            <a:r>
              <a:rPr b="1" lang="en-US" sz="1200">
                <a:solidFill>
                  <a:schemeClr val="dk1"/>
                </a:solidFill>
                <a:latin typeface="Arial"/>
                <a:ea typeface="Arial"/>
                <a:cs typeface="Arial"/>
                <a:sym typeface="Arial"/>
              </a:rPr>
              <a:t>Il s’agit d’une infraction à l’article 225 du Code  de la sécurité routière.</a:t>
            </a:r>
            <a:endParaRPr sz="1200">
              <a:solidFill>
                <a:schemeClr val="dk1"/>
              </a:solidFill>
              <a:latin typeface="Arial"/>
              <a:ea typeface="Arial"/>
              <a:cs typeface="Arial"/>
              <a:sym typeface="Arial"/>
            </a:endParaRPr>
          </a:p>
        </p:txBody>
      </p:sp>
      <p:sp>
        <p:nvSpPr>
          <p:cNvPr id="328" name="Google Shape;328;p15"/>
          <p:cNvSpPr/>
          <p:nvPr/>
        </p:nvSpPr>
        <p:spPr>
          <a:xfrm>
            <a:off x="2406613" y="2986850"/>
            <a:ext cx="1866264" cy="4445"/>
          </a:xfrm>
          <a:custGeom>
            <a:rect b="b" l="l" r="r" t="t"/>
            <a:pathLst>
              <a:path extrusionOk="0" h="4444" w="1866264">
                <a:moveTo>
                  <a:pt x="0" y="0"/>
                </a:moveTo>
                <a:lnTo>
                  <a:pt x="1865699" y="3981"/>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5"/>
          <p:cNvSpPr/>
          <p:nvPr/>
        </p:nvSpPr>
        <p:spPr>
          <a:xfrm>
            <a:off x="4086073" y="2986154"/>
            <a:ext cx="635" cy="134620"/>
          </a:xfrm>
          <a:custGeom>
            <a:rect b="b" l="l" r="r" t="t"/>
            <a:pathLst>
              <a:path extrusionOk="0" h="134619" w="635">
                <a:moveTo>
                  <a:pt x="149" y="-9524"/>
                </a:moveTo>
                <a:lnTo>
                  <a:pt x="149" y="143658"/>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5"/>
          <p:cNvSpPr txBox="1"/>
          <p:nvPr/>
        </p:nvSpPr>
        <p:spPr>
          <a:xfrm>
            <a:off x="2761814" y="2994458"/>
            <a:ext cx="154813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388</a:t>
            </a:r>
            <a:endParaRPr sz="800">
              <a:solidFill>
                <a:schemeClr val="dk1"/>
              </a:solidFill>
              <a:latin typeface="Arial"/>
              <a:ea typeface="Arial"/>
              <a:cs typeface="Arial"/>
              <a:sym typeface="Arial"/>
            </a:endParaRPr>
          </a:p>
        </p:txBody>
      </p:sp>
      <p:sp>
        <p:nvSpPr>
          <p:cNvPr id="331" name="Google Shape;331;p15"/>
          <p:cNvSpPr/>
          <p:nvPr/>
        </p:nvSpPr>
        <p:spPr>
          <a:xfrm>
            <a:off x="201950" y="1760825"/>
            <a:ext cx="509933" cy="50993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5"/>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333" name="Google Shape;333;p15"/>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6"/>
          <p:cNvSpPr txBox="1"/>
          <p:nvPr>
            <p:ph type="title"/>
          </p:nvPr>
        </p:nvSpPr>
        <p:spPr>
          <a:xfrm>
            <a:off x="384725" y="505850"/>
            <a:ext cx="33621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8. Phares et feux</a:t>
            </a:r>
            <a:endParaRPr/>
          </a:p>
        </p:txBody>
      </p:sp>
      <p:sp>
        <p:nvSpPr>
          <p:cNvPr id="339" name="Google Shape;339;p16"/>
          <p:cNvSpPr txBox="1"/>
          <p:nvPr/>
        </p:nvSpPr>
        <p:spPr>
          <a:xfrm>
            <a:off x="384725" y="1817817"/>
            <a:ext cx="25609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340" name="Google Shape;340;p16"/>
          <p:cNvSpPr txBox="1"/>
          <p:nvPr/>
        </p:nvSpPr>
        <p:spPr>
          <a:xfrm>
            <a:off x="841925" y="2373315"/>
            <a:ext cx="3561715" cy="93218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8.1</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Un des phares de croisement, un des feux de  position, un ou les deux feux de changement de  direction, un des feux de freinage ou le feu de la  plaque d’immatriculation qui ne s’allume pas.</a:t>
            </a:r>
            <a:endParaRPr sz="1200">
              <a:solidFill>
                <a:schemeClr val="dk1"/>
              </a:solidFill>
              <a:latin typeface="Arial"/>
              <a:ea typeface="Arial"/>
              <a:cs typeface="Arial"/>
              <a:sym typeface="Arial"/>
            </a:endParaRPr>
          </a:p>
        </p:txBody>
      </p:sp>
      <p:sp>
        <p:nvSpPr>
          <p:cNvPr id="341" name="Google Shape;341;p16"/>
          <p:cNvSpPr/>
          <p:nvPr/>
        </p:nvSpPr>
        <p:spPr>
          <a:xfrm>
            <a:off x="409550" y="2462630"/>
            <a:ext cx="390924" cy="36488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16"/>
          <p:cNvSpPr/>
          <p:nvPr/>
        </p:nvSpPr>
        <p:spPr>
          <a:xfrm>
            <a:off x="4653001" y="941524"/>
            <a:ext cx="3995127" cy="246655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6"/>
          <p:cNvSpPr/>
          <p:nvPr/>
        </p:nvSpPr>
        <p:spPr>
          <a:xfrm>
            <a:off x="2440039" y="3421294"/>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16"/>
          <p:cNvSpPr/>
          <p:nvPr/>
        </p:nvSpPr>
        <p:spPr>
          <a:xfrm>
            <a:off x="4119499" y="3420612"/>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6"/>
          <p:cNvSpPr txBox="1"/>
          <p:nvPr/>
        </p:nvSpPr>
        <p:spPr>
          <a:xfrm>
            <a:off x="2795241" y="3427143"/>
            <a:ext cx="151765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391</a:t>
            </a:r>
            <a:endParaRPr sz="800">
              <a:solidFill>
                <a:schemeClr val="dk1"/>
              </a:solidFill>
              <a:latin typeface="Arial"/>
              <a:ea typeface="Arial"/>
              <a:cs typeface="Arial"/>
              <a:sym typeface="Arial"/>
            </a:endParaRPr>
          </a:p>
        </p:txBody>
      </p:sp>
      <p:sp>
        <p:nvSpPr>
          <p:cNvPr id="346" name="Google Shape;346;p16"/>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347" name="Google Shape;347;p16"/>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
        <p:nvSpPr>
          <p:cNvPr id="348" name="Google Shape;348;p16"/>
          <p:cNvSpPr txBox="1"/>
          <p:nvPr/>
        </p:nvSpPr>
        <p:spPr>
          <a:xfrm>
            <a:off x="384999" y="1059584"/>
            <a:ext cx="3996054" cy="444500"/>
          </a:xfrm>
          <a:prstGeom prst="rect">
            <a:avLst/>
          </a:prstGeom>
          <a:noFill/>
          <a:ln>
            <a:noFill/>
          </a:ln>
        </p:spPr>
        <p:txBody>
          <a:bodyPr anchorCtr="0" anchor="t" bIns="0" lIns="0" spcFirstLastPara="1" rIns="0" wrap="square" tIns="12700">
            <a:spAutoFit/>
          </a:bodyPr>
          <a:lstStyle/>
          <a:p>
            <a:pPr indent="0" lvl="0" marL="12700" marR="5080" rtl="0" algn="l">
              <a:lnSpc>
                <a:spcPct val="114599"/>
              </a:lnSpc>
              <a:spcBef>
                <a:spcPts val="0"/>
              </a:spcBef>
              <a:spcAft>
                <a:spcPts val="0"/>
              </a:spcAft>
              <a:buNone/>
            </a:pPr>
            <a:r>
              <a:rPr lang="en-US" sz="1200">
                <a:solidFill>
                  <a:schemeClr val="dk1"/>
                </a:solidFill>
                <a:latin typeface="Arial"/>
                <a:ea typeface="Arial"/>
                <a:cs typeface="Arial"/>
                <a:sym typeface="Arial"/>
              </a:rPr>
              <a:t>** ATTENTION, les exigences relatives aux feux doivent  être considérés en tout temps et non seulement la nuit.</a:t>
            </a:r>
            <a:endParaRPr sz="12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7"/>
          <p:cNvSpPr txBox="1"/>
          <p:nvPr>
            <p:ph type="title"/>
          </p:nvPr>
        </p:nvSpPr>
        <p:spPr>
          <a:xfrm>
            <a:off x="384725" y="505850"/>
            <a:ext cx="32313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8. Phares et feux</a:t>
            </a:r>
            <a:endParaRPr/>
          </a:p>
        </p:txBody>
      </p:sp>
      <p:sp>
        <p:nvSpPr>
          <p:cNvPr id="354" name="Google Shape;354;p17"/>
          <p:cNvSpPr/>
          <p:nvPr/>
        </p:nvSpPr>
        <p:spPr>
          <a:xfrm>
            <a:off x="4653001" y="941524"/>
            <a:ext cx="3995127" cy="246655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17"/>
          <p:cNvSpPr/>
          <p:nvPr/>
        </p:nvSpPr>
        <p:spPr>
          <a:xfrm>
            <a:off x="311703" y="2043337"/>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7"/>
          <p:cNvSpPr/>
          <p:nvPr/>
        </p:nvSpPr>
        <p:spPr>
          <a:xfrm>
            <a:off x="2524359" y="418298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7"/>
          <p:cNvSpPr/>
          <p:nvPr/>
        </p:nvSpPr>
        <p:spPr>
          <a:xfrm>
            <a:off x="4203819" y="418229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17"/>
          <p:cNvSpPr txBox="1"/>
          <p:nvPr/>
        </p:nvSpPr>
        <p:spPr>
          <a:xfrm>
            <a:off x="2879560" y="4188831"/>
            <a:ext cx="151765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391</a:t>
            </a:r>
            <a:endParaRPr sz="800">
              <a:solidFill>
                <a:schemeClr val="dk1"/>
              </a:solidFill>
              <a:latin typeface="Arial"/>
              <a:ea typeface="Arial"/>
              <a:cs typeface="Arial"/>
              <a:sym typeface="Arial"/>
            </a:endParaRPr>
          </a:p>
        </p:txBody>
      </p:sp>
      <p:sp>
        <p:nvSpPr>
          <p:cNvPr id="359" name="Google Shape;359;p17"/>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360" name="Google Shape;360;p17"/>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
        <p:nvSpPr>
          <p:cNvPr id="361" name="Google Shape;361;p17"/>
          <p:cNvSpPr txBox="1"/>
          <p:nvPr/>
        </p:nvSpPr>
        <p:spPr>
          <a:xfrm>
            <a:off x="384725" y="983384"/>
            <a:ext cx="4017010" cy="2948305"/>
          </a:xfrm>
          <a:prstGeom prst="rect">
            <a:avLst/>
          </a:prstGeom>
          <a:noFill/>
          <a:ln>
            <a:noFill/>
          </a:ln>
        </p:spPr>
        <p:txBody>
          <a:bodyPr anchorCtr="0" anchor="t" bIns="0" lIns="0" spcFirstLastPara="1" rIns="0" wrap="square" tIns="12700">
            <a:spAutoFit/>
          </a:bodyPr>
          <a:lstStyle/>
          <a:p>
            <a:pPr indent="0" lvl="0" marL="12700" marR="26034" rtl="0" algn="l">
              <a:lnSpc>
                <a:spcPct val="114599"/>
              </a:lnSpc>
              <a:spcBef>
                <a:spcPts val="0"/>
              </a:spcBef>
              <a:spcAft>
                <a:spcPts val="0"/>
              </a:spcAft>
              <a:buNone/>
            </a:pPr>
            <a:r>
              <a:rPr lang="en-US" sz="1200">
                <a:solidFill>
                  <a:schemeClr val="dk1"/>
                </a:solidFill>
                <a:latin typeface="Arial"/>
                <a:ea typeface="Arial"/>
                <a:cs typeface="Arial"/>
                <a:sym typeface="Arial"/>
              </a:rPr>
              <a:t>** ATTENTION, les exigences relatives aux feux doivent  être considérés en tout temps et non seulement la nuit.</a:t>
            </a:r>
            <a:endParaRPr sz="1200">
              <a:solidFill>
                <a:schemeClr val="dk1"/>
              </a:solidFill>
              <a:latin typeface="Arial"/>
              <a:ea typeface="Arial"/>
              <a:cs typeface="Arial"/>
              <a:sym typeface="Arial"/>
            </a:endParaRPr>
          </a:p>
          <a:p>
            <a:pPr indent="0" lvl="0" marL="0" marR="0" rtl="0" algn="l">
              <a:lnSpc>
                <a:spcPct val="100000"/>
              </a:lnSpc>
              <a:spcBef>
                <a:spcPts val="25"/>
              </a:spcBef>
              <a:spcAft>
                <a:spcPts val="0"/>
              </a:spcAft>
              <a:buNone/>
            </a:pPr>
            <a:r>
              <a:t/>
            </a:r>
            <a:endParaRPr sz="13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415"/>
              </a:spcBef>
              <a:spcAft>
                <a:spcPts val="0"/>
              </a:spcAft>
              <a:buNone/>
            </a:pPr>
            <a:r>
              <a:rPr b="1" lang="en-US" sz="1200">
                <a:solidFill>
                  <a:schemeClr val="dk1"/>
                </a:solidFill>
                <a:latin typeface="Arial"/>
                <a:ea typeface="Arial"/>
                <a:cs typeface="Arial"/>
                <a:sym typeface="Arial"/>
              </a:rPr>
              <a:t>8.A</a:t>
            </a:r>
            <a:endParaRPr sz="1200">
              <a:solidFill>
                <a:schemeClr val="dk1"/>
              </a:solidFill>
              <a:latin typeface="Arial"/>
              <a:ea typeface="Arial"/>
              <a:cs typeface="Arial"/>
              <a:sym typeface="Arial"/>
            </a:endParaRPr>
          </a:p>
          <a:p>
            <a:pPr indent="0" lvl="0" marL="469900" marR="0" rtl="0" algn="l">
              <a:lnSpc>
                <a:spcPct val="119583"/>
              </a:lnSpc>
              <a:spcBef>
                <a:spcPts val="0"/>
              </a:spcBef>
              <a:spcAft>
                <a:spcPts val="0"/>
              </a:spcAft>
              <a:buNone/>
            </a:pPr>
            <a:r>
              <a:rPr lang="en-US" sz="1200">
                <a:solidFill>
                  <a:schemeClr val="dk1"/>
                </a:solidFill>
                <a:latin typeface="Arial"/>
                <a:ea typeface="Arial"/>
                <a:cs typeface="Arial"/>
                <a:sym typeface="Arial"/>
              </a:rPr>
              <a:t>Aucun phare de croisement ne s’allume.</a:t>
            </a:r>
            <a:endParaRPr sz="12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200">
              <a:solidFill>
                <a:schemeClr val="dk1"/>
              </a:solidFill>
              <a:latin typeface="Arial"/>
              <a:ea typeface="Arial"/>
              <a:cs typeface="Arial"/>
              <a:sym typeface="Arial"/>
            </a:endParaRPr>
          </a:p>
          <a:p>
            <a:pPr indent="0" lvl="0" marL="469900" marR="0" rtl="0" algn="l">
              <a:lnSpc>
                <a:spcPct val="100000"/>
              </a:lnSpc>
              <a:spcBef>
                <a:spcPts val="0"/>
              </a:spcBef>
              <a:spcAft>
                <a:spcPts val="0"/>
              </a:spcAft>
              <a:buNone/>
            </a:pPr>
            <a:r>
              <a:rPr b="1" lang="en-US" sz="1200">
                <a:solidFill>
                  <a:schemeClr val="dk1"/>
                </a:solidFill>
                <a:latin typeface="Arial"/>
                <a:ea typeface="Arial"/>
                <a:cs typeface="Arial"/>
                <a:sym typeface="Arial"/>
              </a:rPr>
              <a:t>8.B</a:t>
            </a:r>
            <a:endParaRPr sz="1200">
              <a:solidFill>
                <a:schemeClr val="dk1"/>
              </a:solidFill>
              <a:latin typeface="Arial"/>
              <a:ea typeface="Arial"/>
              <a:cs typeface="Arial"/>
              <a:sym typeface="Arial"/>
            </a:endParaRPr>
          </a:p>
          <a:p>
            <a:pPr indent="0" lvl="0" marL="469900" marR="417194" rtl="0" algn="l">
              <a:lnSpc>
                <a:spcPct val="114599"/>
              </a:lnSpc>
              <a:spcBef>
                <a:spcPts val="0"/>
              </a:spcBef>
              <a:spcAft>
                <a:spcPts val="0"/>
              </a:spcAft>
              <a:buNone/>
            </a:pPr>
            <a:r>
              <a:rPr lang="en-US" sz="1200">
                <a:solidFill>
                  <a:schemeClr val="dk1"/>
                </a:solidFill>
                <a:latin typeface="Arial"/>
                <a:ea typeface="Arial"/>
                <a:cs typeface="Arial"/>
                <a:sym typeface="Arial"/>
              </a:rPr>
              <a:t>Aucun des feux de position arrière ne s’allume  Aucun feu de freinage ne s’allume.</a:t>
            </a:r>
            <a:endParaRPr sz="1200">
              <a:solidFill>
                <a:schemeClr val="dk1"/>
              </a:solidFill>
              <a:latin typeface="Arial"/>
              <a:ea typeface="Arial"/>
              <a:cs typeface="Arial"/>
              <a:sym typeface="Arial"/>
            </a:endParaRPr>
          </a:p>
          <a:p>
            <a:pPr indent="0" lvl="0" marL="469900" marR="5080" rtl="0" algn="l">
              <a:lnSpc>
                <a:spcPct val="114599"/>
              </a:lnSpc>
              <a:spcBef>
                <a:spcPts val="0"/>
              </a:spcBef>
              <a:spcAft>
                <a:spcPts val="0"/>
              </a:spcAft>
              <a:buNone/>
            </a:pPr>
            <a:r>
              <a:rPr lang="en-US" sz="1200">
                <a:solidFill>
                  <a:schemeClr val="dk1"/>
                </a:solidFill>
                <a:latin typeface="Arial"/>
                <a:ea typeface="Arial"/>
                <a:cs typeface="Arial"/>
                <a:sym typeface="Arial"/>
              </a:rPr>
              <a:t>Aucun feu de changement de direction, situé à  l’arrière droit ne s’allume.</a:t>
            </a:r>
            <a:endParaRPr sz="1200">
              <a:solidFill>
                <a:schemeClr val="dk1"/>
              </a:solidFill>
              <a:latin typeface="Arial"/>
              <a:ea typeface="Arial"/>
              <a:cs typeface="Arial"/>
              <a:sym typeface="Arial"/>
            </a:endParaRPr>
          </a:p>
          <a:p>
            <a:pPr indent="0" lvl="0" marL="469900" marR="5080" rtl="0" algn="l">
              <a:lnSpc>
                <a:spcPct val="114599"/>
              </a:lnSpc>
              <a:spcBef>
                <a:spcPts val="0"/>
              </a:spcBef>
              <a:spcAft>
                <a:spcPts val="0"/>
              </a:spcAft>
              <a:buNone/>
            </a:pPr>
            <a:r>
              <a:rPr lang="en-US" sz="1200">
                <a:solidFill>
                  <a:schemeClr val="dk1"/>
                </a:solidFill>
                <a:latin typeface="Arial"/>
                <a:ea typeface="Arial"/>
                <a:cs typeface="Arial"/>
                <a:sym typeface="Arial"/>
              </a:rPr>
              <a:t>Aucun feu de changement de direction, situé à  l’arrière gauche ne s’allume.</a:t>
            </a:r>
            <a:endParaRPr sz="12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8"/>
          <p:cNvSpPr/>
          <p:nvPr/>
        </p:nvSpPr>
        <p:spPr>
          <a:xfrm>
            <a:off x="6048418" y="2194124"/>
            <a:ext cx="2626895" cy="201481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18"/>
          <p:cNvSpPr/>
          <p:nvPr/>
        </p:nvSpPr>
        <p:spPr>
          <a:xfrm>
            <a:off x="6733245" y="3270847"/>
            <a:ext cx="429259" cy="288925"/>
          </a:xfrm>
          <a:custGeom>
            <a:rect b="b" l="l" r="r" t="t"/>
            <a:pathLst>
              <a:path extrusionOk="0" h="288925" w="429259">
                <a:moveTo>
                  <a:pt x="0" y="288567"/>
                </a:moveTo>
                <a:lnTo>
                  <a:pt x="429003"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18"/>
          <p:cNvSpPr/>
          <p:nvPr/>
        </p:nvSpPr>
        <p:spPr>
          <a:xfrm>
            <a:off x="7108076" y="3155295"/>
            <a:ext cx="216689" cy="18681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18"/>
          <p:cNvSpPr/>
          <p:nvPr/>
        </p:nvSpPr>
        <p:spPr>
          <a:xfrm>
            <a:off x="8133281" y="3769480"/>
            <a:ext cx="358140" cy="328295"/>
          </a:xfrm>
          <a:custGeom>
            <a:rect b="b" l="l" r="r" t="t"/>
            <a:pathLst>
              <a:path extrusionOk="0" h="328295" w="358140">
                <a:moveTo>
                  <a:pt x="357829" y="328129"/>
                </a:moveTo>
                <a:lnTo>
                  <a:pt x="0"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18"/>
          <p:cNvSpPr/>
          <p:nvPr/>
        </p:nvSpPr>
        <p:spPr>
          <a:xfrm>
            <a:off x="7986798" y="3633573"/>
            <a:ext cx="208066" cy="20133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8"/>
          <p:cNvSpPr txBox="1"/>
          <p:nvPr>
            <p:ph type="title"/>
          </p:nvPr>
        </p:nvSpPr>
        <p:spPr>
          <a:xfrm>
            <a:off x="384725" y="440973"/>
            <a:ext cx="2560955" cy="779145"/>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9. Pneus</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372" name="Google Shape;372;p18"/>
          <p:cNvSpPr txBox="1"/>
          <p:nvPr/>
        </p:nvSpPr>
        <p:spPr>
          <a:xfrm>
            <a:off x="841925" y="1475778"/>
            <a:ext cx="3558540"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9.1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Indicateur d’usure d’un pneu touche la chaussée ou  profondeur d’une rainure est égale ou inférieure à  l’indicateur d’usure.</a:t>
            </a:r>
            <a:endParaRPr sz="1200">
              <a:solidFill>
                <a:schemeClr val="dk1"/>
              </a:solidFill>
              <a:latin typeface="Arial"/>
              <a:ea typeface="Arial"/>
              <a:cs typeface="Arial"/>
              <a:sym typeface="Arial"/>
            </a:endParaRPr>
          </a:p>
        </p:txBody>
      </p:sp>
      <p:sp>
        <p:nvSpPr>
          <p:cNvPr id="373" name="Google Shape;373;p18"/>
          <p:cNvSpPr txBox="1"/>
          <p:nvPr/>
        </p:nvSpPr>
        <p:spPr>
          <a:xfrm>
            <a:off x="841925" y="2742604"/>
            <a:ext cx="3561715" cy="93218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9.2</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Un pneu d’un même assemblage de roues présente  une matière étrangère logée dans la bande de  roulement ou dans le flanc et qui peut causer une  crevaison.</a:t>
            </a:r>
            <a:endParaRPr sz="1200">
              <a:solidFill>
                <a:schemeClr val="dk1"/>
              </a:solidFill>
              <a:latin typeface="Arial"/>
              <a:ea typeface="Arial"/>
              <a:cs typeface="Arial"/>
              <a:sym typeface="Arial"/>
            </a:endParaRPr>
          </a:p>
        </p:txBody>
      </p:sp>
      <p:sp>
        <p:nvSpPr>
          <p:cNvPr id="374" name="Google Shape;374;p18"/>
          <p:cNvSpPr/>
          <p:nvPr/>
        </p:nvSpPr>
        <p:spPr>
          <a:xfrm>
            <a:off x="2443513" y="2326575"/>
            <a:ext cx="1866264" cy="4445"/>
          </a:xfrm>
          <a:custGeom>
            <a:rect b="b" l="l" r="r" t="t"/>
            <a:pathLst>
              <a:path extrusionOk="0" h="4444" w="1866264">
                <a:moveTo>
                  <a:pt x="0" y="0"/>
                </a:moveTo>
                <a:lnTo>
                  <a:pt x="1865699" y="3981"/>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18"/>
          <p:cNvSpPr/>
          <p:nvPr/>
        </p:nvSpPr>
        <p:spPr>
          <a:xfrm>
            <a:off x="4122973" y="2325879"/>
            <a:ext cx="635" cy="134620"/>
          </a:xfrm>
          <a:custGeom>
            <a:rect b="b" l="l" r="r" t="t"/>
            <a:pathLst>
              <a:path extrusionOk="0" h="134619" w="635">
                <a:moveTo>
                  <a:pt x="149" y="-9524"/>
                </a:moveTo>
                <a:lnTo>
                  <a:pt x="149" y="143658"/>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18"/>
          <p:cNvSpPr txBox="1"/>
          <p:nvPr/>
        </p:nvSpPr>
        <p:spPr>
          <a:xfrm>
            <a:off x="2798714" y="2334183"/>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396</a:t>
            </a:r>
            <a:endParaRPr sz="800">
              <a:solidFill>
                <a:schemeClr val="dk1"/>
              </a:solidFill>
              <a:latin typeface="Arial"/>
              <a:ea typeface="Arial"/>
              <a:cs typeface="Arial"/>
              <a:sym typeface="Arial"/>
            </a:endParaRPr>
          </a:p>
        </p:txBody>
      </p:sp>
      <p:sp>
        <p:nvSpPr>
          <p:cNvPr id="377" name="Google Shape;377;p18"/>
          <p:cNvSpPr/>
          <p:nvPr/>
        </p:nvSpPr>
        <p:spPr>
          <a:xfrm>
            <a:off x="409550" y="1565094"/>
            <a:ext cx="390924" cy="36488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8"/>
          <p:cNvSpPr/>
          <p:nvPr/>
        </p:nvSpPr>
        <p:spPr>
          <a:xfrm>
            <a:off x="409550" y="2860494"/>
            <a:ext cx="390924" cy="36488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8"/>
          <p:cNvSpPr/>
          <p:nvPr/>
        </p:nvSpPr>
        <p:spPr>
          <a:xfrm>
            <a:off x="4823924" y="336156"/>
            <a:ext cx="3715480" cy="178032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8"/>
          <p:cNvSpPr/>
          <p:nvPr/>
        </p:nvSpPr>
        <p:spPr>
          <a:xfrm>
            <a:off x="2443513" y="3698175"/>
            <a:ext cx="1866264" cy="4445"/>
          </a:xfrm>
          <a:custGeom>
            <a:rect b="b" l="l" r="r" t="t"/>
            <a:pathLst>
              <a:path extrusionOk="0" h="4445" w="1866264">
                <a:moveTo>
                  <a:pt x="0" y="0"/>
                </a:moveTo>
                <a:lnTo>
                  <a:pt x="1865699" y="3980"/>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18"/>
          <p:cNvSpPr/>
          <p:nvPr/>
        </p:nvSpPr>
        <p:spPr>
          <a:xfrm>
            <a:off x="4122973" y="3697479"/>
            <a:ext cx="635" cy="134620"/>
          </a:xfrm>
          <a:custGeom>
            <a:rect b="b" l="l" r="r" t="t"/>
            <a:pathLst>
              <a:path extrusionOk="0" h="134620" w="635">
                <a:moveTo>
                  <a:pt x="149" y="-9524"/>
                </a:moveTo>
                <a:lnTo>
                  <a:pt x="149" y="143657"/>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18"/>
          <p:cNvSpPr txBox="1"/>
          <p:nvPr/>
        </p:nvSpPr>
        <p:spPr>
          <a:xfrm>
            <a:off x="2798714" y="3705783"/>
            <a:ext cx="15360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397</a:t>
            </a:r>
            <a:endParaRPr sz="800">
              <a:solidFill>
                <a:schemeClr val="dk1"/>
              </a:solidFill>
              <a:latin typeface="Arial"/>
              <a:ea typeface="Arial"/>
              <a:cs typeface="Arial"/>
              <a:sym typeface="Arial"/>
            </a:endParaRPr>
          </a:p>
        </p:txBody>
      </p:sp>
      <p:sp>
        <p:nvSpPr>
          <p:cNvPr id="383" name="Google Shape;383;p18"/>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384" name="Google Shape;384;p18"/>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9"/>
          <p:cNvSpPr/>
          <p:nvPr/>
        </p:nvSpPr>
        <p:spPr>
          <a:xfrm>
            <a:off x="5230873" y="445012"/>
            <a:ext cx="3169167" cy="191075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19"/>
          <p:cNvSpPr/>
          <p:nvPr/>
        </p:nvSpPr>
        <p:spPr>
          <a:xfrm>
            <a:off x="6397434" y="487462"/>
            <a:ext cx="486409" cy="296545"/>
          </a:xfrm>
          <a:custGeom>
            <a:rect b="b" l="l" r="r" t="t"/>
            <a:pathLst>
              <a:path extrusionOk="0" h="296545" w="486409">
                <a:moveTo>
                  <a:pt x="0" y="0"/>
                </a:moveTo>
                <a:lnTo>
                  <a:pt x="485884" y="296532"/>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19"/>
          <p:cNvSpPr/>
          <p:nvPr/>
        </p:nvSpPr>
        <p:spPr>
          <a:xfrm>
            <a:off x="6831486" y="711226"/>
            <a:ext cx="218470" cy="18188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9"/>
          <p:cNvSpPr/>
          <p:nvPr/>
        </p:nvSpPr>
        <p:spPr>
          <a:xfrm>
            <a:off x="7625451" y="1369818"/>
            <a:ext cx="447675" cy="654685"/>
          </a:xfrm>
          <a:custGeom>
            <a:rect b="b" l="l" r="r" t="t"/>
            <a:pathLst>
              <a:path extrusionOk="0" h="654685" w="447675">
                <a:moveTo>
                  <a:pt x="447640" y="654111"/>
                </a:moveTo>
                <a:lnTo>
                  <a:pt x="0"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19"/>
          <p:cNvSpPr/>
          <p:nvPr/>
        </p:nvSpPr>
        <p:spPr>
          <a:xfrm>
            <a:off x="7508753" y="1208080"/>
            <a:ext cx="187681" cy="216328"/>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19"/>
          <p:cNvSpPr/>
          <p:nvPr/>
        </p:nvSpPr>
        <p:spPr>
          <a:xfrm>
            <a:off x="6554527" y="797910"/>
            <a:ext cx="487680" cy="268605"/>
          </a:xfrm>
          <a:custGeom>
            <a:rect b="b" l="l" r="r" t="t"/>
            <a:pathLst>
              <a:path extrusionOk="0" h="268605" w="487679">
                <a:moveTo>
                  <a:pt x="0" y="0"/>
                </a:moveTo>
                <a:lnTo>
                  <a:pt x="487104" y="268438"/>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19"/>
          <p:cNvSpPr/>
          <p:nvPr/>
        </p:nvSpPr>
        <p:spPr>
          <a:xfrm>
            <a:off x="6992209" y="992183"/>
            <a:ext cx="219902" cy="176666"/>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19"/>
          <p:cNvSpPr txBox="1"/>
          <p:nvPr>
            <p:ph type="title"/>
          </p:nvPr>
        </p:nvSpPr>
        <p:spPr>
          <a:xfrm>
            <a:off x="384725" y="440973"/>
            <a:ext cx="2560955" cy="779145"/>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9. Pneus</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397" name="Google Shape;397;p19"/>
          <p:cNvSpPr txBox="1"/>
          <p:nvPr/>
        </p:nvSpPr>
        <p:spPr>
          <a:xfrm>
            <a:off x="841925" y="1475778"/>
            <a:ext cx="3561079"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9.3</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Une coupure, de l’usure ou tout autre dommage et  que la toile de renforcement ou la ceinture d’acier  est perceptible.</a:t>
            </a:r>
            <a:endParaRPr sz="1200">
              <a:solidFill>
                <a:schemeClr val="dk1"/>
              </a:solidFill>
              <a:latin typeface="Arial"/>
              <a:ea typeface="Arial"/>
              <a:cs typeface="Arial"/>
              <a:sym typeface="Arial"/>
            </a:endParaRPr>
          </a:p>
        </p:txBody>
      </p:sp>
      <p:sp>
        <p:nvSpPr>
          <p:cNvPr id="398" name="Google Shape;398;p19"/>
          <p:cNvSpPr txBox="1"/>
          <p:nvPr/>
        </p:nvSpPr>
        <p:spPr>
          <a:xfrm>
            <a:off x="841925" y="2380654"/>
            <a:ext cx="237490"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chemeClr val="dk1"/>
                </a:solidFill>
                <a:latin typeface="Arial"/>
                <a:ea typeface="Arial"/>
                <a:cs typeface="Arial"/>
                <a:sym typeface="Arial"/>
              </a:rPr>
              <a:t>9.4</a:t>
            </a:r>
            <a:endParaRPr sz="1200">
              <a:solidFill>
                <a:schemeClr val="dk1"/>
              </a:solidFill>
              <a:latin typeface="Arial"/>
              <a:ea typeface="Arial"/>
              <a:cs typeface="Arial"/>
              <a:sym typeface="Arial"/>
            </a:endParaRPr>
          </a:p>
        </p:txBody>
      </p:sp>
      <p:sp>
        <p:nvSpPr>
          <p:cNvPr id="399" name="Google Shape;399;p19"/>
          <p:cNvSpPr txBox="1"/>
          <p:nvPr/>
        </p:nvSpPr>
        <p:spPr>
          <a:xfrm>
            <a:off x="841925" y="2561629"/>
            <a:ext cx="3560445" cy="389255"/>
          </a:xfrm>
          <a:prstGeom prst="rect">
            <a:avLst/>
          </a:prstGeom>
          <a:noFill/>
          <a:ln>
            <a:noFill/>
          </a:ln>
        </p:spPr>
        <p:txBody>
          <a:bodyPr anchorCtr="0" anchor="t" bIns="0" lIns="0" spcFirstLastPara="1" rIns="0" wrap="square" tIns="19675">
            <a:spAutoFit/>
          </a:bodyPr>
          <a:lstStyle/>
          <a:p>
            <a:pPr indent="0" lvl="0" marL="12700" marR="5080" rtl="0" algn="l">
              <a:lnSpc>
                <a:spcPct val="119166"/>
              </a:lnSpc>
              <a:spcBef>
                <a:spcPts val="0"/>
              </a:spcBef>
              <a:spcAft>
                <a:spcPts val="0"/>
              </a:spcAft>
              <a:buNone/>
            </a:pPr>
            <a:r>
              <a:rPr lang="en-US" sz="1200">
                <a:solidFill>
                  <a:schemeClr val="dk1"/>
                </a:solidFill>
                <a:latin typeface="Arial"/>
                <a:ea typeface="Arial"/>
                <a:cs typeface="Arial"/>
                <a:sym typeface="Arial"/>
              </a:rPr>
              <a:t>Pneu déformé, bande de roulement ou flanc séparé  de la carcasse du pneu.</a:t>
            </a:r>
            <a:endParaRPr sz="1200">
              <a:solidFill>
                <a:schemeClr val="dk1"/>
              </a:solidFill>
              <a:latin typeface="Arial"/>
              <a:ea typeface="Arial"/>
              <a:cs typeface="Arial"/>
              <a:sym typeface="Arial"/>
            </a:endParaRPr>
          </a:p>
        </p:txBody>
      </p:sp>
      <p:sp>
        <p:nvSpPr>
          <p:cNvPr id="400" name="Google Shape;400;p19"/>
          <p:cNvSpPr txBox="1"/>
          <p:nvPr/>
        </p:nvSpPr>
        <p:spPr>
          <a:xfrm>
            <a:off x="841925" y="3285528"/>
            <a:ext cx="3291204" cy="38925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9.5</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Valve usée, endommagée, écorchée ou coupée.</a:t>
            </a:r>
            <a:endParaRPr sz="1200">
              <a:solidFill>
                <a:schemeClr val="dk1"/>
              </a:solidFill>
              <a:latin typeface="Arial"/>
              <a:ea typeface="Arial"/>
              <a:cs typeface="Arial"/>
              <a:sym typeface="Arial"/>
            </a:endParaRPr>
          </a:p>
        </p:txBody>
      </p:sp>
      <p:sp>
        <p:nvSpPr>
          <p:cNvPr id="401" name="Google Shape;401;p19"/>
          <p:cNvSpPr/>
          <p:nvPr/>
        </p:nvSpPr>
        <p:spPr>
          <a:xfrm>
            <a:off x="2509763" y="2377113"/>
            <a:ext cx="1866264" cy="4445"/>
          </a:xfrm>
          <a:custGeom>
            <a:rect b="b" l="l" r="r" t="t"/>
            <a:pathLst>
              <a:path extrusionOk="0" h="4444" w="1866264">
                <a:moveTo>
                  <a:pt x="0" y="0"/>
                </a:moveTo>
                <a:lnTo>
                  <a:pt x="1865699" y="3981"/>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19"/>
          <p:cNvSpPr/>
          <p:nvPr/>
        </p:nvSpPr>
        <p:spPr>
          <a:xfrm>
            <a:off x="4189223" y="2376417"/>
            <a:ext cx="635" cy="134620"/>
          </a:xfrm>
          <a:custGeom>
            <a:rect b="b" l="l" r="r" t="t"/>
            <a:pathLst>
              <a:path extrusionOk="0" h="134619" w="635">
                <a:moveTo>
                  <a:pt x="149" y="-9524"/>
                </a:moveTo>
                <a:lnTo>
                  <a:pt x="149" y="143658"/>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19"/>
          <p:cNvSpPr txBox="1"/>
          <p:nvPr/>
        </p:nvSpPr>
        <p:spPr>
          <a:xfrm>
            <a:off x="2864964" y="2384721"/>
            <a:ext cx="15360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397</a:t>
            </a:r>
            <a:endParaRPr sz="800">
              <a:solidFill>
                <a:schemeClr val="dk1"/>
              </a:solidFill>
              <a:latin typeface="Arial"/>
              <a:ea typeface="Arial"/>
              <a:cs typeface="Arial"/>
              <a:sym typeface="Arial"/>
            </a:endParaRPr>
          </a:p>
        </p:txBody>
      </p:sp>
      <p:sp>
        <p:nvSpPr>
          <p:cNvPr id="404" name="Google Shape;404;p19"/>
          <p:cNvSpPr/>
          <p:nvPr/>
        </p:nvSpPr>
        <p:spPr>
          <a:xfrm>
            <a:off x="409550" y="1518411"/>
            <a:ext cx="390924" cy="364887"/>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19"/>
          <p:cNvSpPr/>
          <p:nvPr/>
        </p:nvSpPr>
        <p:spPr>
          <a:xfrm>
            <a:off x="409550" y="2432811"/>
            <a:ext cx="390924" cy="364887"/>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19"/>
          <p:cNvSpPr/>
          <p:nvPr/>
        </p:nvSpPr>
        <p:spPr>
          <a:xfrm>
            <a:off x="2519713" y="3118093"/>
            <a:ext cx="1866264" cy="4445"/>
          </a:xfrm>
          <a:custGeom>
            <a:rect b="b" l="l" r="r" t="t"/>
            <a:pathLst>
              <a:path extrusionOk="0" h="4444" w="1866264">
                <a:moveTo>
                  <a:pt x="0" y="0"/>
                </a:moveTo>
                <a:lnTo>
                  <a:pt x="1865699" y="3981"/>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9"/>
          <p:cNvSpPr/>
          <p:nvPr/>
        </p:nvSpPr>
        <p:spPr>
          <a:xfrm>
            <a:off x="4199173" y="3117396"/>
            <a:ext cx="635" cy="134620"/>
          </a:xfrm>
          <a:custGeom>
            <a:rect b="b" l="l" r="r" t="t"/>
            <a:pathLst>
              <a:path extrusionOk="0" h="134620" w="635">
                <a:moveTo>
                  <a:pt x="149" y="-9524"/>
                </a:moveTo>
                <a:lnTo>
                  <a:pt x="149" y="143658"/>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19"/>
          <p:cNvSpPr txBox="1"/>
          <p:nvPr/>
        </p:nvSpPr>
        <p:spPr>
          <a:xfrm>
            <a:off x="2874914" y="3125700"/>
            <a:ext cx="15360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397</a:t>
            </a:r>
            <a:endParaRPr sz="800">
              <a:solidFill>
                <a:schemeClr val="dk1"/>
              </a:solidFill>
              <a:latin typeface="Arial"/>
              <a:ea typeface="Arial"/>
              <a:cs typeface="Arial"/>
              <a:sym typeface="Arial"/>
            </a:endParaRPr>
          </a:p>
        </p:txBody>
      </p:sp>
      <p:sp>
        <p:nvSpPr>
          <p:cNvPr id="409" name="Google Shape;409;p19"/>
          <p:cNvSpPr/>
          <p:nvPr/>
        </p:nvSpPr>
        <p:spPr>
          <a:xfrm>
            <a:off x="409550" y="3347211"/>
            <a:ext cx="390924" cy="364887"/>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19"/>
          <p:cNvSpPr/>
          <p:nvPr/>
        </p:nvSpPr>
        <p:spPr>
          <a:xfrm>
            <a:off x="2519713" y="3803893"/>
            <a:ext cx="1866264" cy="4445"/>
          </a:xfrm>
          <a:custGeom>
            <a:rect b="b" l="l" r="r" t="t"/>
            <a:pathLst>
              <a:path extrusionOk="0" h="4445" w="1866264">
                <a:moveTo>
                  <a:pt x="0" y="0"/>
                </a:moveTo>
                <a:lnTo>
                  <a:pt x="1865699" y="3980"/>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19"/>
          <p:cNvSpPr/>
          <p:nvPr/>
        </p:nvSpPr>
        <p:spPr>
          <a:xfrm>
            <a:off x="4199173" y="3803197"/>
            <a:ext cx="635" cy="134620"/>
          </a:xfrm>
          <a:custGeom>
            <a:rect b="b" l="l" r="r" t="t"/>
            <a:pathLst>
              <a:path extrusionOk="0" h="134620" w="635">
                <a:moveTo>
                  <a:pt x="149" y="-9524"/>
                </a:moveTo>
                <a:lnTo>
                  <a:pt x="149" y="143657"/>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19"/>
          <p:cNvSpPr txBox="1"/>
          <p:nvPr/>
        </p:nvSpPr>
        <p:spPr>
          <a:xfrm>
            <a:off x="2874914" y="3811501"/>
            <a:ext cx="154622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398</a:t>
            </a:r>
            <a:endParaRPr sz="800">
              <a:solidFill>
                <a:schemeClr val="dk1"/>
              </a:solidFill>
              <a:latin typeface="Arial"/>
              <a:ea typeface="Arial"/>
              <a:cs typeface="Arial"/>
              <a:sym typeface="Arial"/>
            </a:endParaRPr>
          </a:p>
        </p:txBody>
      </p:sp>
      <p:sp>
        <p:nvSpPr>
          <p:cNvPr id="413" name="Google Shape;413;p19"/>
          <p:cNvSpPr/>
          <p:nvPr/>
        </p:nvSpPr>
        <p:spPr>
          <a:xfrm>
            <a:off x="5743075" y="2481875"/>
            <a:ext cx="2130756" cy="1640124"/>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9"/>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415" name="Google Shape;415;p19"/>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ph type="title"/>
          </p:nvPr>
        </p:nvSpPr>
        <p:spPr>
          <a:xfrm>
            <a:off x="384725" y="277250"/>
            <a:ext cx="43815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LISTES DE DÉFECTUOSITÉS</a:t>
            </a:r>
            <a:endParaRPr/>
          </a:p>
        </p:txBody>
      </p:sp>
      <p:sp>
        <p:nvSpPr>
          <p:cNvPr id="62" name="Google Shape;62;p2"/>
          <p:cNvSpPr txBox="1"/>
          <p:nvPr/>
        </p:nvSpPr>
        <p:spPr>
          <a:xfrm>
            <a:off x="384725" y="798881"/>
            <a:ext cx="6031200" cy="3219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Liste 1 – Véhicule lourd</a:t>
            </a:r>
            <a:endParaRPr sz="1800">
              <a:solidFill>
                <a:schemeClr val="dk1"/>
              </a:solidFill>
              <a:latin typeface="Arial"/>
              <a:ea typeface="Arial"/>
              <a:cs typeface="Arial"/>
              <a:sym typeface="Arial"/>
            </a:endParaRPr>
          </a:p>
          <a:p>
            <a:pPr indent="0" lvl="0" marL="12700" marR="74295" rtl="0" algn="l">
              <a:lnSpc>
                <a:spcPct val="114599"/>
              </a:lnSpc>
              <a:spcBef>
                <a:spcPts val="1400"/>
              </a:spcBef>
              <a:spcAft>
                <a:spcPts val="0"/>
              </a:spcAft>
              <a:buNone/>
            </a:pPr>
            <a:r>
              <a:rPr lang="en-US" sz="1200">
                <a:solidFill>
                  <a:schemeClr val="dk1"/>
                </a:solidFill>
                <a:latin typeface="Arial"/>
                <a:ea typeface="Arial"/>
                <a:cs typeface="Arial"/>
                <a:sym typeface="Arial"/>
              </a:rPr>
              <a:t>Cette liste s’applique aux véhicules lourds, excluant les autobus, les minibus ou les  autocars.</a:t>
            </a:r>
            <a:endParaRPr sz="1200">
              <a:solidFill>
                <a:schemeClr val="dk1"/>
              </a:solidFill>
              <a:latin typeface="Arial"/>
              <a:ea typeface="Arial"/>
              <a:cs typeface="Arial"/>
              <a:sym typeface="Arial"/>
            </a:endParaRPr>
          </a:p>
          <a:p>
            <a:pPr indent="0" lvl="0" marL="0" marR="0" rtl="0" algn="l">
              <a:lnSpc>
                <a:spcPct val="100000"/>
              </a:lnSpc>
              <a:spcBef>
                <a:spcPts val="5"/>
              </a:spcBef>
              <a:spcAft>
                <a:spcPts val="0"/>
              </a:spcAft>
              <a:buNone/>
            </a:pPr>
            <a:r>
              <a:t/>
            </a:r>
            <a:endParaRPr sz="17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Liste 2 – Autobus</a:t>
            </a:r>
            <a:endParaRPr sz="1800">
              <a:solidFill>
                <a:schemeClr val="dk1"/>
              </a:solidFill>
              <a:latin typeface="Arial"/>
              <a:ea typeface="Arial"/>
              <a:cs typeface="Arial"/>
              <a:sym typeface="Arial"/>
            </a:endParaRPr>
          </a:p>
          <a:p>
            <a:pPr indent="0" lvl="0" marL="12700" marR="1682114" rtl="0" algn="just">
              <a:lnSpc>
                <a:spcPct val="119166"/>
              </a:lnSpc>
              <a:spcBef>
                <a:spcPts val="1670"/>
              </a:spcBef>
              <a:spcAft>
                <a:spcPts val="0"/>
              </a:spcAft>
              <a:buNone/>
            </a:pPr>
            <a:r>
              <a:rPr lang="en-US" sz="1200">
                <a:solidFill>
                  <a:schemeClr val="dk1"/>
                </a:solidFill>
                <a:latin typeface="Arial"/>
                <a:ea typeface="Arial"/>
                <a:cs typeface="Arial"/>
                <a:sym typeface="Arial"/>
              </a:rPr>
              <a:t>Cette liste s’applique aux autobus (autre qu’un autocar), aux  minibus ainsi qu’à toute remorque tirée par un autobus, un  minibus ou un autocar.</a:t>
            </a:r>
            <a:endParaRPr sz="1200">
              <a:solidFill>
                <a:schemeClr val="dk1"/>
              </a:solidFill>
              <a:latin typeface="Arial"/>
              <a:ea typeface="Arial"/>
              <a:cs typeface="Arial"/>
              <a:sym typeface="Arial"/>
            </a:endParaRPr>
          </a:p>
          <a:p>
            <a:pPr indent="0" lvl="0" marL="0" marR="0" rtl="0" algn="l">
              <a:lnSpc>
                <a:spcPct val="100000"/>
              </a:lnSpc>
              <a:spcBef>
                <a:spcPts val="15"/>
              </a:spcBef>
              <a:spcAft>
                <a:spcPts val="0"/>
              </a:spcAft>
              <a:buNone/>
            </a:pPr>
            <a:r>
              <a:t/>
            </a:r>
            <a:endParaRPr sz="1400">
              <a:solidFill>
                <a:schemeClr val="dk1"/>
              </a:solidFill>
              <a:latin typeface="Arial"/>
              <a:ea typeface="Arial"/>
              <a:cs typeface="Arial"/>
              <a:sym typeface="Arial"/>
            </a:endParaRPr>
          </a:p>
          <a:p>
            <a:pPr indent="0" lvl="0" marL="12700" marR="0" rtl="0" algn="l">
              <a:lnSpc>
                <a:spcPct val="100000"/>
              </a:lnSpc>
              <a:spcBef>
                <a:spcPts val="5"/>
              </a:spcBef>
              <a:spcAft>
                <a:spcPts val="0"/>
              </a:spcAft>
              <a:buNone/>
            </a:pPr>
            <a:r>
              <a:rPr lang="en-US" sz="1800">
                <a:solidFill>
                  <a:srgbClr val="01D1B7"/>
                </a:solidFill>
                <a:latin typeface="Arial"/>
                <a:ea typeface="Arial"/>
                <a:cs typeface="Arial"/>
                <a:sym typeface="Arial"/>
              </a:rPr>
              <a:t>Liste 3 – Autocar</a:t>
            </a:r>
            <a:endParaRPr sz="1800">
              <a:solidFill>
                <a:schemeClr val="dk1"/>
              </a:solidFill>
              <a:latin typeface="Arial"/>
              <a:ea typeface="Arial"/>
              <a:cs typeface="Arial"/>
              <a:sym typeface="Arial"/>
            </a:endParaRPr>
          </a:p>
          <a:p>
            <a:pPr indent="0" lvl="0" marL="12700" marR="5080" rtl="0" algn="l">
              <a:lnSpc>
                <a:spcPct val="119166"/>
              </a:lnSpc>
              <a:spcBef>
                <a:spcPts val="95"/>
              </a:spcBef>
              <a:spcAft>
                <a:spcPts val="0"/>
              </a:spcAft>
              <a:buNone/>
            </a:pPr>
            <a:r>
              <a:rPr lang="en-US" sz="1200">
                <a:solidFill>
                  <a:schemeClr val="dk1"/>
                </a:solidFill>
                <a:latin typeface="Arial"/>
                <a:ea typeface="Arial"/>
                <a:cs typeface="Arial"/>
                <a:sym typeface="Arial"/>
              </a:rPr>
              <a:t>Cette liste s’applique à un autocar. Toute remorque que tire l’autocar doit faire l’objet  d’une inspection conformément à la liste 2.</a:t>
            </a:r>
            <a:endParaRPr sz="1200">
              <a:solidFill>
                <a:schemeClr val="dk1"/>
              </a:solidFill>
              <a:latin typeface="Arial"/>
              <a:ea typeface="Arial"/>
              <a:cs typeface="Arial"/>
              <a:sym typeface="Arial"/>
            </a:endParaRPr>
          </a:p>
        </p:txBody>
      </p:sp>
      <p:sp>
        <p:nvSpPr>
          <p:cNvPr id="63" name="Google Shape;63;p2"/>
          <p:cNvSpPr/>
          <p:nvPr/>
        </p:nvSpPr>
        <p:spPr>
          <a:xfrm>
            <a:off x="5050795" y="1665112"/>
            <a:ext cx="2314572" cy="114064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2"/>
          <p:cNvSpPr/>
          <p:nvPr/>
        </p:nvSpPr>
        <p:spPr>
          <a:xfrm>
            <a:off x="6656475" y="487125"/>
            <a:ext cx="2314574" cy="112975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2"/>
          <p:cNvSpPr/>
          <p:nvPr/>
        </p:nvSpPr>
        <p:spPr>
          <a:xfrm>
            <a:off x="7156649" y="4114798"/>
            <a:ext cx="1866264" cy="4445"/>
          </a:xfrm>
          <a:custGeom>
            <a:rect b="b" l="l" r="r" t="t"/>
            <a:pathLst>
              <a:path extrusionOk="0" h="4445" w="1866265">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2"/>
          <p:cNvSpPr/>
          <p:nvPr/>
        </p:nvSpPr>
        <p:spPr>
          <a:xfrm>
            <a:off x="8836108" y="4114116"/>
            <a:ext cx="635" cy="131445"/>
          </a:xfrm>
          <a:custGeom>
            <a:rect b="b" l="l" r="r" t="t"/>
            <a:pathLst>
              <a:path extrusionOk="0" h="131445" w="634">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2"/>
          <p:cNvSpPr txBox="1"/>
          <p:nvPr/>
        </p:nvSpPr>
        <p:spPr>
          <a:xfrm>
            <a:off x="7511850" y="4120648"/>
            <a:ext cx="154686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358</a:t>
            </a:r>
            <a:endParaRPr sz="800">
              <a:solidFill>
                <a:schemeClr val="dk1"/>
              </a:solidFill>
              <a:latin typeface="Arial"/>
              <a:ea typeface="Arial"/>
              <a:cs typeface="Arial"/>
              <a:sym typeface="Arial"/>
            </a:endParaRPr>
          </a:p>
        </p:txBody>
      </p:sp>
      <p:sp>
        <p:nvSpPr>
          <p:cNvPr id="68" name="Google Shape;68;p2"/>
          <p:cNvSpPr/>
          <p:nvPr/>
        </p:nvSpPr>
        <p:spPr>
          <a:xfrm>
            <a:off x="6759825" y="2934099"/>
            <a:ext cx="2211224" cy="10516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2"/>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0" name="Google Shape;70;p2"/>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0"/>
          <p:cNvSpPr txBox="1"/>
          <p:nvPr>
            <p:ph type="title"/>
          </p:nvPr>
        </p:nvSpPr>
        <p:spPr>
          <a:xfrm>
            <a:off x="384725" y="505850"/>
            <a:ext cx="17910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9. Pneus</a:t>
            </a:r>
            <a:endParaRPr/>
          </a:p>
        </p:txBody>
      </p:sp>
      <p:sp>
        <p:nvSpPr>
          <p:cNvPr id="421" name="Google Shape;421;p20"/>
          <p:cNvSpPr/>
          <p:nvPr/>
        </p:nvSpPr>
        <p:spPr>
          <a:xfrm>
            <a:off x="6136272" y="2245016"/>
            <a:ext cx="2394054" cy="187202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0"/>
          <p:cNvSpPr/>
          <p:nvPr/>
        </p:nvSpPr>
        <p:spPr>
          <a:xfrm>
            <a:off x="6463720" y="3171156"/>
            <a:ext cx="307975" cy="698500"/>
          </a:xfrm>
          <a:custGeom>
            <a:rect b="b" l="l" r="r" t="t"/>
            <a:pathLst>
              <a:path extrusionOk="0" h="698500" w="307975">
                <a:moveTo>
                  <a:pt x="0" y="698095"/>
                </a:moveTo>
                <a:lnTo>
                  <a:pt x="307577"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0"/>
          <p:cNvSpPr/>
          <p:nvPr/>
        </p:nvSpPr>
        <p:spPr>
          <a:xfrm>
            <a:off x="6694658" y="2993881"/>
            <a:ext cx="165402" cy="22169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20"/>
          <p:cNvSpPr txBox="1"/>
          <p:nvPr/>
        </p:nvSpPr>
        <p:spPr>
          <a:xfrm>
            <a:off x="384725" y="986356"/>
            <a:ext cx="4018915" cy="12115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6985" rtl="0" algn="l">
              <a:lnSpc>
                <a:spcPct val="119166"/>
              </a:lnSpc>
              <a:spcBef>
                <a:spcPts val="95"/>
              </a:spcBef>
              <a:spcAft>
                <a:spcPts val="0"/>
              </a:spcAft>
              <a:buNone/>
            </a:pPr>
            <a:r>
              <a:rPr lang="en-US" sz="1200">
                <a:solidFill>
                  <a:schemeClr val="dk1"/>
                </a:solidFill>
                <a:latin typeface="Arial"/>
                <a:ea typeface="Arial"/>
                <a:cs typeface="Arial"/>
                <a:sym typeface="Arial"/>
              </a:rPr>
              <a:t>Pour un pneu installé sur l’essieu relié à la direction d’un  véhicule motorisé ayant un PNBV de 4 500 kg ou plus,</a:t>
            </a:r>
            <a:endParaRPr sz="1200">
              <a:solidFill>
                <a:schemeClr val="dk1"/>
              </a:solidFill>
              <a:latin typeface="Arial"/>
              <a:ea typeface="Arial"/>
              <a:cs typeface="Arial"/>
              <a:sym typeface="Arial"/>
            </a:endParaRPr>
          </a:p>
          <a:p>
            <a:pPr indent="0" lvl="0" marL="469900" marR="0" rtl="0" algn="l">
              <a:lnSpc>
                <a:spcPct val="113750"/>
              </a:lnSpc>
              <a:spcBef>
                <a:spcPts val="0"/>
              </a:spcBef>
              <a:spcAft>
                <a:spcPts val="0"/>
              </a:spcAft>
              <a:buNone/>
            </a:pPr>
            <a:r>
              <a:rPr b="1" lang="en-US" sz="1200">
                <a:solidFill>
                  <a:schemeClr val="dk1"/>
                </a:solidFill>
                <a:latin typeface="Arial"/>
                <a:ea typeface="Arial"/>
                <a:cs typeface="Arial"/>
                <a:sym typeface="Arial"/>
              </a:rPr>
              <a:t>9.A</a:t>
            </a:r>
            <a:endParaRPr sz="1200">
              <a:solidFill>
                <a:schemeClr val="dk1"/>
              </a:solidFill>
              <a:latin typeface="Arial"/>
              <a:ea typeface="Arial"/>
              <a:cs typeface="Arial"/>
              <a:sym typeface="Arial"/>
            </a:endParaRPr>
          </a:p>
          <a:p>
            <a:pPr indent="0" lvl="0" marL="469900" marR="5080" rtl="0" algn="l">
              <a:lnSpc>
                <a:spcPct val="119166"/>
              </a:lnSpc>
              <a:spcBef>
                <a:spcPts val="45"/>
              </a:spcBef>
              <a:spcAft>
                <a:spcPts val="0"/>
              </a:spcAft>
              <a:buNone/>
            </a:pPr>
            <a:r>
              <a:rPr lang="en-US" sz="1200">
                <a:solidFill>
                  <a:schemeClr val="dk1"/>
                </a:solidFill>
                <a:latin typeface="Arial"/>
                <a:ea typeface="Arial"/>
                <a:cs typeface="Arial"/>
                <a:sym typeface="Arial"/>
              </a:rPr>
              <a:t>La profondeur de deux rainures adjacentes est  égale ou inférieure à l’indicateur d’usure.</a:t>
            </a:r>
            <a:endParaRPr sz="1200">
              <a:solidFill>
                <a:schemeClr val="dk1"/>
              </a:solidFill>
              <a:latin typeface="Arial"/>
              <a:ea typeface="Arial"/>
              <a:cs typeface="Arial"/>
              <a:sym typeface="Arial"/>
            </a:endParaRPr>
          </a:p>
        </p:txBody>
      </p:sp>
      <p:sp>
        <p:nvSpPr>
          <p:cNvPr id="425" name="Google Shape;425;p20"/>
          <p:cNvSpPr txBox="1"/>
          <p:nvPr/>
        </p:nvSpPr>
        <p:spPr>
          <a:xfrm>
            <a:off x="384725" y="2532454"/>
            <a:ext cx="4019550" cy="1294130"/>
          </a:xfrm>
          <a:prstGeom prst="rect">
            <a:avLst/>
          </a:prstGeom>
          <a:noFill/>
          <a:ln>
            <a:noFill/>
          </a:ln>
        </p:spPr>
        <p:txBody>
          <a:bodyPr anchorCtr="0" anchor="t" bIns="0" lIns="0" spcFirstLastPara="1" rIns="0" wrap="square" tIns="19675">
            <a:spAutoFit/>
          </a:bodyPr>
          <a:lstStyle/>
          <a:p>
            <a:pPr indent="0" lvl="0" marL="12700" marR="8255" rtl="0" algn="l">
              <a:lnSpc>
                <a:spcPct val="119166"/>
              </a:lnSpc>
              <a:spcBef>
                <a:spcPts val="0"/>
              </a:spcBef>
              <a:spcAft>
                <a:spcPts val="0"/>
              </a:spcAft>
              <a:buNone/>
            </a:pPr>
            <a:r>
              <a:rPr lang="en-US" sz="1200">
                <a:solidFill>
                  <a:schemeClr val="dk1"/>
                </a:solidFill>
                <a:latin typeface="Arial"/>
                <a:ea typeface="Arial"/>
                <a:cs typeface="Arial"/>
                <a:sym typeface="Arial"/>
              </a:rPr>
              <a:t>S’applique à un pneu simple ou lorsque les deux pneus  jumelés du même assemblage de roues présentent :</a:t>
            </a:r>
            <a:endParaRPr sz="1200">
              <a:solidFill>
                <a:schemeClr val="dk1"/>
              </a:solidFill>
              <a:latin typeface="Arial"/>
              <a:ea typeface="Arial"/>
              <a:cs typeface="Arial"/>
              <a:sym typeface="Arial"/>
            </a:endParaRPr>
          </a:p>
          <a:p>
            <a:pPr indent="0" lvl="0" marL="469900" marR="0" rtl="0" algn="l">
              <a:lnSpc>
                <a:spcPct val="113750"/>
              </a:lnSpc>
              <a:spcBef>
                <a:spcPts val="0"/>
              </a:spcBef>
              <a:spcAft>
                <a:spcPts val="0"/>
              </a:spcAft>
              <a:buNone/>
            </a:pPr>
            <a:r>
              <a:rPr b="1" lang="en-US" sz="1200">
                <a:solidFill>
                  <a:schemeClr val="dk1"/>
                </a:solidFill>
                <a:latin typeface="Arial"/>
                <a:ea typeface="Arial"/>
                <a:cs typeface="Arial"/>
                <a:sym typeface="Arial"/>
              </a:rPr>
              <a:t>9.B</a:t>
            </a:r>
            <a:endParaRPr sz="1200">
              <a:solidFill>
                <a:schemeClr val="dk1"/>
              </a:solidFill>
              <a:latin typeface="Arial"/>
              <a:ea typeface="Arial"/>
              <a:cs typeface="Arial"/>
              <a:sym typeface="Arial"/>
            </a:endParaRPr>
          </a:p>
          <a:p>
            <a:pPr indent="0" lvl="0" marL="469900" marR="5080" rtl="0" algn="just">
              <a:lnSpc>
                <a:spcPct val="119166"/>
              </a:lnSpc>
              <a:spcBef>
                <a:spcPts val="50"/>
              </a:spcBef>
              <a:spcAft>
                <a:spcPts val="0"/>
              </a:spcAft>
              <a:buNone/>
            </a:pPr>
            <a:r>
              <a:rPr lang="en-US" sz="1200">
                <a:solidFill>
                  <a:schemeClr val="dk1"/>
                </a:solidFill>
                <a:latin typeface="Arial"/>
                <a:ea typeface="Arial"/>
                <a:cs typeface="Arial"/>
                <a:sym typeface="Arial"/>
              </a:rPr>
              <a:t>Pneu simple ou les pneus jumelés du même  assemblage de roues présentent une matière  étrangère logée dans la bande de roulement ou le  flanc et qui peut causer une crevaison.</a:t>
            </a:r>
            <a:endParaRPr sz="1200">
              <a:solidFill>
                <a:schemeClr val="dk1"/>
              </a:solidFill>
              <a:latin typeface="Arial"/>
              <a:ea typeface="Arial"/>
              <a:cs typeface="Arial"/>
              <a:sym typeface="Arial"/>
            </a:endParaRPr>
          </a:p>
        </p:txBody>
      </p:sp>
      <p:sp>
        <p:nvSpPr>
          <p:cNvPr id="426" name="Google Shape;426;p20"/>
          <p:cNvSpPr/>
          <p:nvPr/>
        </p:nvSpPr>
        <p:spPr>
          <a:xfrm>
            <a:off x="311703" y="1662337"/>
            <a:ext cx="399188" cy="4272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20"/>
          <p:cNvSpPr/>
          <p:nvPr/>
        </p:nvSpPr>
        <p:spPr>
          <a:xfrm>
            <a:off x="2440039" y="2339434"/>
            <a:ext cx="1866264" cy="4444"/>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20"/>
          <p:cNvSpPr txBox="1"/>
          <p:nvPr/>
        </p:nvSpPr>
        <p:spPr>
          <a:xfrm>
            <a:off x="2795241" y="2345284"/>
            <a:ext cx="15444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396</a:t>
            </a:r>
            <a:endParaRPr sz="800">
              <a:solidFill>
                <a:schemeClr val="dk1"/>
              </a:solidFill>
              <a:latin typeface="Arial"/>
              <a:ea typeface="Arial"/>
              <a:cs typeface="Arial"/>
              <a:sym typeface="Arial"/>
            </a:endParaRPr>
          </a:p>
        </p:txBody>
      </p:sp>
      <p:sp>
        <p:nvSpPr>
          <p:cNvPr id="429" name="Google Shape;429;p20"/>
          <p:cNvSpPr/>
          <p:nvPr/>
        </p:nvSpPr>
        <p:spPr>
          <a:xfrm>
            <a:off x="311703" y="2942326"/>
            <a:ext cx="399188" cy="4272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20"/>
          <p:cNvSpPr/>
          <p:nvPr/>
        </p:nvSpPr>
        <p:spPr>
          <a:xfrm>
            <a:off x="2440039" y="4123957"/>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20"/>
          <p:cNvSpPr txBox="1"/>
          <p:nvPr/>
        </p:nvSpPr>
        <p:spPr>
          <a:xfrm>
            <a:off x="2795241" y="4129807"/>
            <a:ext cx="15360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397</a:t>
            </a:r>
            <a:endParaRPr sz="800">
              <a:solidFill>
                <a:schemeClr val="dk1"/>
              </a:solidFill>
              <a:latin typeface="Arial"/>
              <a:ea typeface="Arial"/>
              <a:cs typeface="Arial"/>
              <a:sym typeface="Arial"/>
            </a:endParaRPr>
          </a:p>
        </p:txBody>
      </p:sp>
      <p:sp>
        <p:nvSpPr>
          <p:cNvPr id="432" name="Google Shape;432;p20"/>
          <p:cNvSpPr/>
          <p:nvPr/>
        </p:nvSpPr>
        <p:spPr>
          <a:xfrm>
            <a:off x="4823924" y="336156"/>
            <a:ext cx="3715480" cy="1780325"/>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0"/>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434" name="Google Shape;434;p20"/>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21"/>
          <p:cNvSpPr txBox="1"/>
          <p:nvPr>
            <p:ph type="title"/>
          </p:nvPr>
        </p:nvSpPr>
        <p:spPr>
          <a:xfrm>
            <a:off x="384725" y="505850"/>
            <a:ext cx="17538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9. Pneus</a:t>
            </a:r>
            <a:endParaRPr/>
          </a:p>
        </p:txBody>
      </p:sp>
      <p:sp>
        <p:nvSpPr>
          <p:cNvPr id="440" name="Google Shape;440;p21"/>
          <p:cNvSpPr/>
          <p:nvPr/>
        </p:nvSpPr>
        <p:spPr>
          <a:xfrm>
            <a:off x="4572000" y="691800"/>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1"/>
          <p:cNvSpPr/>
          <p:nvPr/>
        </p:nvSpPr>
        <p:spPr>
          <a:xfrm>
            <a:off x="4863250" y="2527780"/>
            <a:ext cx="635635" cy="1383665"/>
          </a:xfrm>
          <a:custGeom>
            <a:rect b="b" l="l" r="r" t="t"/>
            <a:pathLst>
              <a:path extrusionOk="0" h="1383664" w="635635">
                <a:moveTo>
                  <a:pt x="0" y="1383168"/>
                </a:moveTo>
                <a:lnTo>
                  <a:pt x="635376"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1"/>
          <p:cNvSpPr/>
          <p:nvPr/>
        </p:nvSpPr>
        <p:spPr>
          <a:xfrm>
            <a:off x="5422389" y="2351613"/>
            <a:ext cx="167459" cy="22148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1"/>
          <p:cNvSpPr txBox="1"/>
          <p:nvPr/>
        </p:nvSpPr>
        <p:spPr>
          <a:xfrm>
            <a:off x="384725" y="986356"/>
            <a:ext cx="4019550" cy="265938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8255" rtl="0" algn="l">
              <a:lnSpc>
                <a:spcPct val="119166"/>
              </a:lnSpc>
              <a:spcBef>
                <a:spcPts val="95"/>
              </a:spcBef>
              <a:spcAft>
                <a:spcPts val="0"/>
              </a:spcAft>
              <a:buNone/>
            </a:pPr>
            <a:r>
              <a:rPr lang="en-US" sz="1200">
                <a:solidFill>
                  <a:schemeClr val="dk1"/>
                </a:solidFill>
                <a:latin typeface="Arial"/>
                <a:ea typeface="Arial"/>
                <a:cs typeface="Arial"/>
                <a:sym typeface="Arial"/>
              </a:rPr>
              <a:t>S’applique à un pneu simple ou lorsque les deux pneus  jumelés du même assemblage de roues présentent :</a:t>
            </a:r>
            <a:endParaRPr sz="12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15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9.C</a:t>
            </a:r>
            <a:endParaRPr sz="1200">
              <a:solidFill>
                <a:schemeClr val="dk1"/>
              </a:solidFill>
              <a:latin typeface="Arial"/>
              <a:ea typeface="Arial"/>
              <a:cs typeface="Arial"/>
              <a:sym typeface="Arial"/>
            </a:endParaRPr>
          </a:p>
          <a:p>
            <a:pPr indent="0" lvl="0" marL="469900" marR="6350" rtl="0" algn="just">
              <a:lnSpc>
                <a:spcPct val="119166"/>
              </a:lnSpc>
              <a:spcBef>
                <a:spcPts val="50"/>
              </a:spcBef>
              <a:spcAft>
                <a:spcPts val="0"/>
              </a:spcAft>
              <a:buNone/>
            </a:pPr>
            <a:r>
              <a:rPr lang="en-US" sz="1200">
                <a:solidFill>
                  <a:schemeClr val="dk1"/>
                </a:solidFill>
                <a:latin typeface="Arial"/>
                <a:ea typeface="Arial"/>
                <a:cs typeface="Arial"/>
                <a:sym typeface="Arial"/>
              </a:rPr>
              <a:t>Une coupure, de l’usure ou tout autre dommage et  que la toile de renforcement ou la ceinture d’acier.</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300">
              <a:solidFill>
                <a:schemeClr val="dk1"/>
              </a:solidFill>
              <a:latin typeface="Arial"/>
              <a:ea typeface="Arial"/>
              <a:cs typeface="Arial"/>
              <a:sym typeface="Arial"/>
            </a:endParaRPr>
          </a:p>
          <a:p>
            <a:pPr indent="0" lvl="0" marL="0" marR="0" rtl="0" algn="l">
              <a:lnSpc>
                <a:spcPct val="100000"/>
              </a:lnSpc>
              <a:spcBef>
                <a:spcPts val="20"/>
              </a:spcBef>
              <a:spcAft>
                <a:spcPts val="0"/>
              </a:spcAft>
              <a:buNone/>
            </a:pPr>
            <a:r>
              <a:t/>
            </a:r>
            <a:endParaRPr sz="1100">
              <a:solidFill>
                <a:schemeClr val="dk1"/>
              </a:solidFill>
              <a:latin typeface="Arial"/>
              <a:ea typeface="Arial"/>
              <a:cs typeface="Arial"/>
              <a:sym typeface="Arial"/>
            </a:endParaRPr>
          </a:p>
          <a:p>
            <a:pPr indent="0" lvl="0" marL="469900" marR="0" rtl="0" algn="l">
              <a:lnSpc>
                <a:spcPct val="119166"/>
              </a:lnSpc>
              <a:spcBef>
                <a:spcPts val="5"/>
              </a:spcBef>
              <a:spcAft>
                <a:spcPts val="0"/>
              </a:spcAft>
              <a:buNone/>
            </a:pPr>
            <a:r>
              <a:rPr b="1" lang="en-US" sz="1200">
                <a:solidFill>
                  <a:schemeClr val="dk1"/>
                </a:solidFill>
                <a:latin typeface="Arial"/>
                <a:ea typeface="Arial"/>
                <a:cs typeface="Arial"/>
                <a:sym typeface="Arial"/>
              </a:rPr>
              <a:t>9.D</a:t>
            </a:r>
            <a:endParaRPr sz="1200">
              <a:solidFill>
                <a:schemeClr val="dk1"/>
              </a:solidFill>
              <a:latin typeface="Arial"/>
              <a:ea typeface="Arial"/>
              <a:cs typeface="Arial"/>
              <a:sym typeface="Arial"/>
            </a:endParaRPr>
          </a:p>
          <a:p>
            <a:pPr indent="0" lvl="0" marL="469900" marR="5080" rtl="0" algn="just">
              <a:lnSpc>
                <a:spcPct val="119166"/>
              </a:lnSpc>
              <a:spcBef>
                <a:spcPts val="45"/>
              </a:spcBef>
              <a:spcAft>
                <a:spcPts val="0"/>
              </a:spcAft>
              <a:buNone/>
            </a:pPr>
            <a:r>
              <a:rPr lang="en-US" sz="1200">
                <a:solidFill>
                  <a:schemeClr val="dk1"/>
                </a:solidFill>
                <a:latin typeface="Arial"/>
                <a:ea typeface="Arial"/>
                <a:cs typeface="Arial"/>
                <a:sym typeface="Arial"/>
              </a:rPr>
              <a:t>Un pneu touche à une partie fixe du véhicule, un  pneu présente une fuite d’air ou est à plat, un pneu  présente un renflement relié à un défaut de la  carcasse.</a:t>
            </a:r>
            <a:endParaRPr sz="1200">
              <a:solidFill>
                <a:schemeClr val="dk1"/>
              </a:solidFill>
              <a:latin typeface="Arial"/>
              <a:ea typeface="Arial"/>
              <a:cs typeface="Arial"/>
              <a:sym typeface="Arial"/>
            </a:endParaRPr>
          </a:p>
        </p:txBody>
      </p:sp>
      <p:sp>
        <p:nvSpPr>
          <p:cNvPr id="444" name="Google Shape;444;p21"/>
          <p:cNvSpPr/>
          <p:nvPr/>
        </p:nvSpPr>
        <p:spPr>
          <a:xfrm>
            <a:off x="311703" y="1814737"/>
            <a:ext cx="399188" cy="4272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1"/>
          <p:cNvSpPr/>
          <p:nvPr/>
        </p:nvSpPr>
        <p:spPr>
          <a:xfrm>
            <a:off x="311703" y="2789926"/>
            <a:ext cx="399188" cy="4272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1"/>
          <p:cNvSpPr/>
          <p:nvPr/>
        </p:nvSpPr>
        <p:spPr>
          <a:xfrm>
            <a:off x="2440039" y="3742957"/>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1"/>
          <p:cNvSpPr/>
          <p:nvPr/>
        </p:nvSpPr>
        <p:spPr>
          <a:xfrm>
            <a:off x="4119499" y="374227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21"/>
          <p:cNvSpPr txBox="1"/>
          <p:nvPr/>
        </p:nvSpPr>
        <p:spPr>
          <a:xfrm>
            <a:off x="2795241" y="3748807"/>
            <a:ext cx="15360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397</a:t>
            </a:r>
            <a:endParaRPr sz="800">
              <a:solidFill>
                <a:schemeClr val="dk1"/>
              </a:solidFill>
              <a:latin typeface="Arial"/>
              <a:ea typeface="Arial"/>
              <a:cs typeface="Arial"/>
              <a:sym typeface="Arial"/>
            </a:endParaRPr>
          </a:p>
        </p:txBody>
      </p:sp>
      <p:sp>
        <p:nvSpPr>
          <p:cNvPr id="449" name="Google Shape;449;p21"/>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450" name="Google Shape;450;p21"/>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2"/>
          <p:cNvSpPr/>
          <p:nvPr/>
        </p:nvSpPr>
        <p:spPr>
          <a:xfrm>
            <a:off x="4767187" y="900316"/>
            <a:ext cx="3940877" cy="28891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2"/>
          <p:cNvSpPr/>
          <p:nvPr/>
        </p:nvSpPr>
        <p:spPr>
          <a:xfrm>
            <a:off x="6187496" y="1548499"/>
            <a:ext cx="747395" cy="1205230"/>
          </a:xfrm>
          <a:custGeom>
            <a:rect b="b" l="l" r="r" t="t"/>
            <a:pathLst>
              <a:path extrusionOk="0" h="1205230" w="747395">
                <a:moveTo>
                  <a:pt x="0" y="602378"/>
                </a:moveTo>
                <a:lnTo>
                  <a:pt x="1709" y="544365"/>
                </a:lnTo>
                <a:lnTo>
                  <a:pt x="6733" y="487912"/>
                </a:lnTo>
                <a:lnTo>
                  <a:pt x="14916" y="433272"/>
                </a:lnTo>
                <a:lnTo>
                  <a:pt x="26101" y="380697"/>
                </a:lnTo>
                <a:lnTo>
                  <a:pt x="40131" y="330439"/>
                </a:lnTo>
                <a:lnTo>
                  <a:pt x="56849" y="282751"/>
                </a:lnTo>
                <a:lnTo>
                  <a:pt x="76100" y="237886"/>
                </a:lnTo>
                <a:lnTo>
                  <a:pt x="97727" y="196095"/>
                </a:lnTo>
                <a:lnTo>
                  <a:pt x="121573" y="157632"/>
                </a:lnTo>
                <a:lnTo>
                  <a:pt x="147482" y="122749"/>
                </a:lnTo>
                <a:lnTo>
                  <a:pt x="175297" y="91697"/>
                </a:lnTo>
                <a:lnTo>
                  <a:pt x="204862" y="64730"/>
                </a:lnTo>
                <a:lnTo>
                  <a:pt x="236021" y="42100"/>
                </a:lnTo>
                <a:lnTo>
                  <a:pt x="302491" y="10861"/>
                </a:lnTo>
                <a:lnTo>
                  <a:pt x="373457" y="0"/>
                </a:lnTo>
                <a:lnTo>
                  <a:pt x="415596" y="3844"/>
                </a:lnTo>
                <a:lnTo>
                  <a:pt x="456873" y="15216"/>
                </a:lnTo>
                <a:lnTo>
                  <a:pt x="496923" y="33871"/>
                </a:lnTo>
                <a:lnTo>
                  <a:pt x="535378" y="59564"/>
                </a:lnTo>
                <a:lnTo>
                  <a:pt x="571875" y="92051"/>
                </a:lnTo>
                <a:lnTo>
                  <a:pt x="606048" y="131089"/>
                </a:lnTo>
                <a:lnTo>
                  <a:pt x="637531" y="176432"/>
                </a:lnTo>
                <a:lnTo>
                  <a:pt x="659728" y="215532"/>
                </a:lnTo>
                <a:lnTo>
                  <a:pt x="679581" y="257337"/>
                </a:lnTo>
                <a:lnTo>
                  <a:pt x="697017" y="301568"/>
                </a:lnTo>
                <a:lnTo>
                  <a:pt x="711967" y="347948"/>
                </a:lnTo>
                <a:lnTo>
                  <a:pt x="724358" y="396200"/>
                </a:lnTo>
                <a:lnTo>
                  <a:pt x="734119" y="446047"/>
                </a:lnTo>
                <a:lnTo>
                  <a:pt x="741180" y="497210"/>
                </a:lnTo>
                <a:lnTo>
                  <a:pt x="745469" y="549413"/>
                </a:lnTo>
                <a:lnTo>
                  <a:pt x="746914" y="602378"/>
                </a:lnTo>
                <a:lnTo>
                  <a:pt x="745204" y="660391"/>
                </a:lnTo>
                <a:lnTo>
                  <a:pt x="740180" y="716844"/>
                </a:lnTo>
                <a:lnTo>
                  <a:pt x="731997" y="771484"/>
                </a:lnTo>
                <a:lnTo>
                  <a:pt x="720813" y="824059"/>
                </a:lnTo>
                <a:lnTo>
                  <a:pt x="706783" y="874317"/>
                </a:lnTo>
                <a:lnTo>
                  <a:pt x="690064" y="922005"/>
                </a:lnTo>
                <a:lnTo>
                  <a:pt x="670813" y="966870"/>
                </a:lnTo>
                <a:lnTo>
                  <a:pt x="649186" y="1008660"/>
                </a:lnTo>
                <a:lnTo>
                  <a:pt x="625340" y="1047124"/>
                </a:lnTo>
                <a:lnTo>
                  <a:pt x="599431" y="1082007"/>
                </a:lnTo>
                <a:lnTo>
                  <a:pt x="571616" y="1113059"/>
                </a:lnTo>
                <a:lnTo>
                  <a:pt x="542051" y="1140026"/>
                </a:lnTo>
                <a:lnTo>
                  <a:pt x="510893" y="1162655"/>
                </a:lnTo>
                <a:lnTo>
                  <a:pt x="444422" y="1193894"/>
                </a:lnTo>
                <a:lnTo>
                  <a:pt x="373457" y="1204756"/>
                </a:lnTo>
                <a:lnTo>
                  <a:pt x="302491" y="1193894"/>
                </a:lnTo>
                <a:lnTo>
                  <a:pt x="236021" y="1162655"/>
                </a:lnTo>
                <a:lnTo>
                  <a:pt x="204862" y="1140026"/>
                </a:lnTo>
                <a:lnTo>
                  <a:pt x="175297" y="1113059"/>
                </a:lnTo>
                <a:lnTo>
                  <a:pt x="147482" y="1082007"/>
                </a:lnTo>
                <a:lnTo>
                  <a:pt x="121573" y="1047124"/>
                </a:lnTo>
                <a:lnTo>
                  <a:pt x="97727" y="1008660"/>
                </a:lnTo>
                <a:lnTo>
                  <a:pt x="76100" y="966870"/>
                </a:lnTo>
                <a:lnTo>
                  <a:pt x="56849" y="922005"/>
                </a:lnTo>
                <a:lnTo>
                  <a:pt x="40131" y="874317"/>
                </a:lnTo>
                <a:lnTo>
                  <a:pt x="26101" y="824059"/>
                </a:lnTo>
                <a:lnTo>
                  <a:pt x="14916" y="771484"/>
                </a:lnTo>
                <a:lnTo>
                  <a:pt x="6733" y="716844"/>
                </a:lnTo>
                <a:lnTo>
                  <a:pt x="1709" y="660391"/>
                </a:lnTo>
                <a:lnTo>
                  <a:pt x="0" y="602378"/>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22"/>
          <p:cNvSpPr txBox="1"/>
          <p:nvPr>
            <p:ph type="title"/>
          </p:nvPr>
        </p:nvSpPr>
        <p:spPr>
          <a:xfrm>
            <a:off x="384725" y="440975"/>
            <a:ext cx="4764900" cy="774000"/>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10. Portières et autres issues</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458" name="Google Shape;458;p22"/>
          <p:cNvSpPr txBox="1"/>
          <p:nvPr/>
        </p:nvSpPr>
        <p:spPr>
          <a:xfrm>
            <a:off x="841925" y="1475778"/>
            <a:ext cx="3561715"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10.1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La portière du conducteur ne s’ouvre pas ou s’ouvre  difficilement de l’intérieur ou de l’extérieur.</a:t>
            </a:r>
            <a:endParaRPr sz="1200">
              <a:solidFill>
                <a:schemeClr val="dk1"/>
              </a:solidFill>
              <a:latin typeface="Arial"/>
              <a:ea typeface="Arial"/>
              <a:cs typeface="Arial"/>
              <a:sym typeface="Arial"/>
            </a:endParaRPr>
          </a:p>
        </p:txBody>
      </p:sp>
      <p:sp>
        <p:nvSpPr>
          <p:cNvPr id="459" name="Google Shape;459;p22"/>
          <p:cNvSpPr/>
          <p:nvPr/>
        </p:nvSpPr>
        <p:spPr>
          <a:xfrm>
            <a:off x="409550" y="1565094"/>
            <a:ext cx="390924" cy="3648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2"/>
          <p:cNvSpPr txBox="1"/>
          <p:nvPr/>
        </p:nvSpPr>
        <p:spPr>
          <a:xfrm>
            <a:off x="384725" y="2510356"/>
            <a:ext cx="25507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461" name="Google Shape;461;p22"/>
          <p:cNvSpPr txBox="1"/>
          <p:nvPr/>
        </p:nvSpPr>
        <p:spPr>
          <a:xfrm>
            <a:off x="841925" y="3065854"/>
            <a:ext cx="3561715"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10.A</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Une portière de l’habitacle ne s’enclenche pas  complètement à la fermeture.</a:t>
            </a:r>
            <a:endParaRPr sz="1200">
              <a:solidFill>
                <a:schemeClr val="dk1"/>
              </a:solidFill>
              <a:latin typeface="Arial"/>
              <a:ea typeface="Arial"/>
              <a:cs typeface="Arial"/>
              <a:sym typeface="Arial"/>
            </a:endParaRPr>
          </a:p>
        </p:txBody>
      </p:sp>
      <p:sp>
        <p:nvSpPr>
          <p:cNvPr id="462" name="Google Shape;462;p22"/>
          <p:cNvSpPr/>
          <p:nvPr/>
        </p:nvSpPr>
        <p:spPr>
          <a:xfrm>
            <a:off x="311703" y="3110137"/>
            <a:ext cx="399188" cy="4272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2"/>
          <p:cNvSpPr/>
          <p:nvPr/>
        </p:nvSpPr>
        <p:spPr>
          <a:xfrm>
            <a:off x="2440039" y="3742957"/>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2"/>
          <p:cNvSpPr/>
          <p:nvPr/>
        </p:nvSpPr>
        <p:spPr>
          <a:xfrm>
            <a:off x="4119499" y="374227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2"/>
          <p:cNvSpPr txBox="1"/>
          <p:nvPr/>
        </p:nvSpPr>
        <p:spPr>
          <a:xfrm>
            <a:off x="2795241" y="3748807"/>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399</a:t>
            </a:r>
            <a:endParaRPr sz="800">
              <a:solidFill>
                <a:schemeClr val="dk1"/>
              </a:solidFill>
              <a:latin typeface="Arial"/>
              <a:ea typeface="Arial"/>
              <a:cs typeface="Arial"/>
              <a:sym typeface="Arial"/>
            </a:endParaRPr>
          </a:p>
        </p:txBody>
      </p:sp>
      <p:sp>
        <p:nvSpPr>
          <p:cNvPr id="466" name="Google Shape;466;p22"/>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467" name="Google Shape;467;p22"/>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3"/>
          <p:cNvSpPr txBox="1"/>
          <p:nvPr>
            <p:ph type="title"/>
          </p:nvPr>
        </p:nvSpPr>
        <p:spPr>
          <a:xfrm>
            <a:off x="384725" y="277250"/>
            <a:ext cx="50268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11. Rétroviseurs et vitrage</a:t>
            </a:r>
            <a:endParaRPr/>
          </a:p>
        </p:txBody>
      </p:sp>
      <p:sp>
        <p:nvSpPr>
          <p:cNvPr id="473" name="Google Shape;473;p23"/>
          <p:cNvSpPr/>
          <p:nvPr/>
        </p:nvSpPr>
        <p:spPr>
          <a:xfrm>
            <a:off x="4548500" y="930487"/>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3"/>
          <p:cNvSpPr/>
          <p:nvPr/>
        </p:nvSpPr>
        <p:spPr>
          <a:xfrm>
            <a:off x="6482524" y="1123612"/>
            <a:ext cx="1339215" cy="1301115"/>
          </a:xfrm>
          <a:custGeom>
            <a:rect b="b" l="l" r="r" t="t"/>
            <a:pathLst>
              <a:path extrusionOk="0" h="1301114" w="1339215">
                <a:moveTo>
                  <a:pt x="0" y="650399"/>
                </a:moveTo>
                <a:lnTo>
                  <a:pt x="1680" y="603951"/>
                </a:lnTo>
                <a:lnTo>
                  <a:pt x="6647" y="558383"/>
                </a:lnTo>
                <a:lnTo>
                  <a:pt x="14787" y="513807"/>
                </a:lnTo>
                <a:lnTo>
                  <a:pt x="25987" y="470333"/>
                </a:lnTo>
                <a:lnTo>
                  <a:pt x="40133" y="428070"/>
                </a:lnTo>
                <a:lnTo>
                  <a:pt x="57112" y="387129"/>
                </a:lnTo>
                <a:lnTo>
                  <a:pt x="76811" y="347620"/>
                </a:lnTo>
                <a:lnTo>
                  <a:pt x="99117" y="309652"/>
                </a:lnTo>
                <a:lnTo>
                  <a:pt x="123915" y="273337"/>
                </a:lnTo>
                <a:lnTo>
                  <a:pt x="151094" y="238783"/>
                </a:lnTo>
                <a:lnTo>
                  <a:pt x="180539" y="206102"/>
                </a:lnTo>
                <a:lnTo>
                  <a:pt x="212138" y="175402"/>
                </a:lnTo>
                <a:lnTo>
                  <a:pt x="245777" y="146795"/>
                </a:lnTo>
                <a:lnTo>
                  <a:pt x="281343" y="120389"/>
                </a:lnTo>
                <a:lnTo>
                  <a:pt x="318722" y="96296"/>
                </a:lnTo>
                <a:lnTo>
                  <a:pt x="357801" y="74626"/>
                </a:lnTo>
                <a:lnTo>
                  <a:pt x="398468" y="55487"/>
                </a:lnTo>
                <a:lnTo>
                  <a:pt x="440608" y="38991"/>
                </a:lnTo>
                <a:lnTo>
                  <a:pt x="484109" y="25248"/>
                </a:lnTo>
                <a:lnTo>
                  <a:pt x="528856" y="14367"/>
                </a:lnTo>
                <a:lnTo>
                  <a:pt x="574738" y="6458"/>
                </a:lnTo>
                <a:lnTo>
                  <a:pt x="621640" y="1633"/>
                </a:lnTo>
                <a:lnTo>
                  <a:pt x="669449" y="0"/>
                </a:lnTo>
                <a:lnTo>
                  <a:pt x="717664" y="1687"/>
                </a:lnTo>
                <a:lnTo>
                  <a:pt x="765348" y="6705"/>
                </a:lnTo>
                <a:lnTo>
                  <a:pt x="812335" y="14984"/>
                </a:lnTo>
                <a:lnTo>
                  <a:pt x="858454" y="26458"/>
                </a:lnTo>
                <a:lnTo>
                  <a:pt x="903537" y="41057"/>
                </a:lnTo>
                <a:lnTo>
                  <a:pt x="947415" y="58715"/>
                </a:lnTo>
                <a:lnTo>
                  <a:pt x="989919" y="79363"/>
                </a:lnTo>
                <a:lnTo>
                  <a:pt x="1030881" y="102933"/>
                </a:lnTo>
                <a:lnTo>
                  <a:pt x="1070131" y="129358"/>
                </a:lnTo>
                <a:lnTo>
                  <a:pt x="1107501" y="158568"/>
                </a:lnTo>
                <a:lnTo>
                  <a:pt x="1142822" y="190497"/>
                </a:lnTo>
                <a:lnTo>
                  <a:pt x="1178820" y="228357"/>
                </a:lnTo>
                <a:lnTo>
                  <a:pt x="1211424" y="268605"/>
                </a:lnTo>
                <a:lnTo>
                  <a:pt x="1240541" y="311025"/>
                </a:lnTo>
                <a:lnTo>
                  <a:pt x="1266077" y="355396"/>
                </a:lnTo>
                <a:lnTo>
                  <a:pt x="1287941" y="401502"/>
                </a:lnTo>
                <a:lnTo>
                  <a:pt x="1306038" y="449124"/>
                </a:lnTo>
                <a:lnTo>
                  <a:pt x="1320275" y="498043"/>
                </a:lnTo>
                <a:lnTo>
                  <a:pt x="1330560" y="548040"/>
                </a:lnTo>
                <a:lnTo>
                  <a:pt x="1336799" y="598899"/>
                </a:lnTo>
                <a:lnTo>
                  <a:pt x="1338899" y="650399"/>
                </a:lnTo>
                <a:lnTo>
                  <a:pt x="1337219" y="696848"/>
                </a:lnTo>
                <a:lnTo>
                  <a:pt x="1332252" y="742416"/>
                </a:lnTo>
                <a:lnTo>
                  <a:pt x="1324112" y="786992"/>
                </a:lnTo>
                <a:lnTo>
                  <a:pt x="1312912" y="830466"/>
                </a:lnTo>
                <a:lnTo>
                  <a:pt x="1298766" y="872729"/>
                </a:lnTo>
                <a:lnTo>
                  <a:pt x="1281787" y="913670"/>
                </a:lnTo>
                <a:lnTo>
                  <a:pt x="1262088" y="953179"/>
                </a:lnTo>
                <a:lnTo>
                  <a:pt x="1239782" y="991147"/>
                </a:lnTo>
                <a:lnTo>
                  <a:pt x="1214984" y="1027462"/>
                </a:lnTo>
                <a:lnTo>
                  <a:pt x="1187805" y="1062016"/>
                </a:lnTo>
                <a:lnTo>
                  <a:pt x="1158360" y="1094697"/>
                </a:lnTo>
                <a:lnTo>
                  <a:pt x="1126761" y="1125397"/>
                </a:lnTo>
                <a:lnTo>
                  <a:pt x="1093122" y="1154004"/>
                </a:lnTo>
                <a:lnTo>
                  <a:pt x="1057556" y="1180410"/>
                </a:lnTo>
                <a:lnTo>
                  <a:pt x="1020177" y="1204503"/>
                </a:lnTo>
                <a:lnTo>
                  <a:pt x="981098" y="1226173"/>
                </a:lnTo>
                <a:lnTo>
                  <a:pt x="940431" y="1245312"/>
                </a:lnTo>
                <a:lnTo>
                  <a:pt x="898291" y="1261808"/>
                </a:lnTo>
                <a:lnTo>
                  <a:pt x="854790" y="1275551"/>
                </a:lnTo>
                <a:lnTo>
                  <a:pt x="810043" y="1286432"/>
                </a:lnTo>
                <a:lnTo>
                  <a:pt x="764161" y="1294341"/>
                </a:lnTo>
                <a:lnTo>
                  <a:pt x="717259" y="1299166"/>
                </a:lnTo>
                <a:lnTo>
                  <a:pt x="669449" y="1300799"/>
                </a:lnTo>
                <a:lnTo>
                  <a:pt x="621640" y="1299166"/>
                </a:lnTo>
                <a:lnTo>
                  <a:pt x="574738" y="1294341"/>
                </a:lnTo>
                <a:lnTo>
                  <a:pt x="528856" y="1286432"/>
                </a:lnTo>
                <a:lnTo>
                  <a:pt x="484109" y="1275551"/>
                </a:lnTo>
                <a:lnTo>
                  <a:pt x="440608" y="1261808"/>
                </a:lnTo>
                <a:lnTo>
                  <a:pt x="398468" y="1245312"/>
                </a:lnTo>
                <a:lnTo>
                  <a:pt x="357801" y="1226173"/>
                </a:lnTo>
                <a:lnTo>
                  <a:pt x="318722" y="1204503"/>
                </a:lnTo>
                <a:lnTo>
                  <a:pt x="281343" y="1180410"/>
                </a:lnTo>
                <a:lnTo>
                  <a:pt x="245777" y="1154004"/>
                </a:lnTo>
                <a:lnTo>
                  <a:pt x="212138" y="1125397"/>
                </a:lnTo>
                <a:lnTo>
                  <a:pt x="180539" y="1094697"/>
                </a:lnTo>
                <a:lnTo>
                  <a:pt x="151094" y="1062016"/>
                </a:lnTo>
                <a:lnTo>
                  <a:pt x="123915" y="1027462"/>
                </a:lnTo>
                <a:lnTo>
                  <a:pt x="99117" y="991147"/>
                </a:lnTo>
                <a:lnTo>
                  <a:pt x="76811" y="953179"/>
                </a:lnTo>
                <a:lnTo>
                  <a:pt x="57112" y="913670"/>
                </a:lnTo>
                <a:lnTo>
                  <a:pt x="40133" y="872729"/>
                </a:lnTo>
                <a:lnTo>
                  <a:pt x="25987" y="830466"/>
                </a:lnTo>
                <a:lnTo>
                  <a:pt x="14787" y="786992"/>
                </a:lnTo>
                <a:lnTo>
                  <a:pt x="6647" y="742416"/>
                </a:lnTo>
                <a:lnTo>
                  <a:pt x="1680" y="696848"/>
                </a:lnTo>
                <a:lnTo>
                  <a:pt x="0" y="65039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23"/>
          <p:cNvSpPr txBox="1"/>
          <p:nvPr/>
        </p:nvSpPr>
        <p:spPr>
          <a:xfrm>
            <a:off x="384725" y="691681"/>
            <a:ext cx="3918000" cy="1145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0" rtl="0" algn="l">
              <a:lnSpc>
                <a:spcPct val="119166"/>
              </a:lnSpc>
              <a:spcBef>
                <a:spcPts val="35"/>
              </a:spcBef>
              <a:spcAft>
                <a:spcPts val="0"/>
              </a:spcAft>
              <a:buNone/>
            </a:pPr>
            <a:r>
              <a:rPr b="1" lang="en-US" sz="1200">
                <a:solidFill>
                  <a:schemeClr val="dk1"/>
                </a:solidFill>
                <a:latin typeface="Arial"/>
                <a:ea typeface="Arial"/>
                <a:cs typeface="Arial"/>
                <a:sym typeface="Arial"/>
              </a:rPr>
              <a:t>11.1</a:t>
            </a:r>
            <a:endParaRPr sz="1200">
              <a:solidFill>
                <a:schemeClr val="dk1"/>
              </a:solidFill>
              <a:latin typeface="Arial"/>
              <a:ea typeface="Arial"/>
              <a:cs typeface="Arial"/>
              <a:sym typeface="Arial"/>
            </a:endParaRPr>
          </a:p>
          <a:p>
            <a:pPr indent="0" lvl="0" marL="469900" marR="5080" rtl="0" algn="l">
              <a:lnSpc>
                <a:spcPct val="119166"/>
              </a:lnSpc>
              <a:spcBef>
                <a:spcPts val="50"/>
              </a:spcBef>
              <a:spcAft>
                <a:spcPts val="0"/>
              </a:spcAft>
              <a:buNone/>
            </a:pPr>
            <a:r>
              <a:rPr lang="en-US" sz="1200">
                <a:solidFill>
                  <a:schemeClr val="dk1"/>
                </a:solidFill>
                <a:latin typeface="Arial"/>
                <a:ea typeface="Arial"/>
                <a:cs typeface="Arial"/>
                <a:sym typeface="Arial"/>
              </a:rPr>
              <a:t>Le pare-brise ou une vitre latérale est terni, brouillé  ou brisé de façon à nuire à la visibilité qu’a le  conducteur de la route ou de la signalisation.</a:t>
            </a:r>
            <a:endParaRPr sz="1200">
              <a:solidFill>
                <a:schemeClr val="dk1"/>
              </a:solidFill>
              <a:latin typeface="Arial"/>
              <a:ea typeface="Arial"/>
              <a:cs typeface="Arial"/>
              <a:sym typeface="Arial"/>
            </a:endParaRPr>
          </a:p>
        </p:txBody>
      </p:sp>
      <p:sp>
        <p:nvSpPr>
          <p:cNvPr id="476" name="Google Shape;476;p23"/>
          <p:cNvSpPr txBox="1"/>
          <p:nvPr/>
        </p:nvSpPr>
        <p:spPr>
          <a:xfrm>
            <a:off x="841925" y="3180754"/>
            <a:ext cx="110934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position choisie.</a:t>
            </a:r>
            <a:endParaRPr sz="1200">
              <a:solidFill>
                <a:schemeClr val="dk1"/>
              </a:solidFill>
              <a:latin typeface="Arial"/>
              <a:ea typeface="Arial"/>
              <a:cs typeface="Arial"/>
              <a:sym typeface="Arial"/>
            </a:endParaRPr>
          </a:p>
        </p:txBody>
      </p:sp>
      <p:sp>
        <p:nvSpPr>
          <p:cNvPr id="477" name="Google Shape;477;p23"/>
          <p:cNvSpPr txBox="1"/>
          <p:nvPr/>
        </p:nvSpPr>
        <p:spPr>
          <a:xfrm>
            <a:off x="841925" y="3542703"/>
            <a:ext cx="3275965" cy="555625"/>
          </a:xfrm>
          <a:prstGeom prst="rect">
            <a:avLst/>
          </a:prstGeom>
          <a:noFill/>
          <a:ln>
            <a:noFill/>
          </a:ln>
        </p:spPr>
        <p:txBody>
          <a:bodyPr anchorCtr="0" anchor="t" bIns="0" lIns="0" spcFirstLastPara="1" rIns="0" wrap="square" tIns="19675">
            <a:spAutoFit/>
          </a:bodyPr>
          <a:lstStyle/>
          <a:p>
            <a:pPr indent="0" lvl="0" marL="12700" marR="956944" rtl="0" algn="l">
              <a:lnSpc>
                <a:spcPct val="119166"/>
              </a:lnSpc>
              <a:spcBef>
                <a:spcPts val="0"/>
              </a:spcBef>
              <a:spcAft>
                <a:spcPts val="0"/>
              </a:spcAft>
              <a:buNone/>
            </a:pPr>
            <a:r>
              <a:rPr b="1" lang="en-US" sz="1200">
                <a:solidFill>
                  <a:schemeClr val="dk1"/>
                </a:solidFill>
                <a:latin typeface="Arial"/>
                <a:ea typeface="Arial"/>
                <a:cs typeface="Arial"/>
                <a:sym typeface="Arial"/>
              </a:rPr>
              <a:t>Tous les rétroviseurs extérieurs  11.3</a:t>
            </a:r>
            <a:endParaRPr sz="1200">
              <a:solidFill>
                <a:schemeClr val="dk1"/>
              </a:solidFill>
              <a:latin typeface="Arial"/>
              <a:ea typeface="Arial"/>
              <a:cs typeface="Arial"/>
              <a:sym typeface="Arial"/>
            </a:endParaRPr>
          </a:p>
          <a:p>
            <a:pPr indent="0" lvl="0" marL="12700" marR="0" rtl="0" algn="l">
              <a:lnSpc>
                <a:spcPct val="114545"/>
              </a:lnSpc>
              <a:spcBef>
                <a:spcPts val="0"/>
              </a:spcBef>
              <a:spcAft>
                <a:spcPts val="0"/>
              </a:spcAft>
              <a:buNone/>
            </a:pPr>
            <a:r>
              <a:rPr lang="en-US" sz="1100">
                <a:solidFill>
                  <a:schemeClr val="dk1"/>
                </a:solidFill>
                <a:latin typeface="Arial"/>
                <a:ea typeface="Arial"/>
                <a:cs typeface="Arial"/>
                <a:sym typeface="Arial"/>
              </a:rPr>
              <a:t>Un rétroviseur extérieur est mal fixé ou présente une</a:t>
            </a:r>
            <a:endParaRPr sz="1100">
              <a:solidFill>
                <a:schemeClr val="dk1"/>
              </a:solidFill>
              <a:latin typeface="Arial"/>
              <a:ea typeface="Arial"/>
              <a:cs typeface="Arial"/>
              <a:sym typeface="Arial"/>
            </a:endParaRPr>
          </a:p>
        </p:txBody>
      </p:sp>
      <p:sp>
        <p:nvSpPr>
          <p:cNvPr id="478" name="Google Shape;478;p23"/>
          <p:cNvSpPr txBox="1"/>
          <p:nvPr/>
        </p:nvSpPr>
        <p:spPr>
          <a:xfrm>
            <a:off x="841925" y="4076612"/>
            <a:ext cx="669925" cy="19304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100">
                <a:solidFill>
                  <a:schemeClr val="dk1"/>
                </a:solidFill>
                <a:latin typeface="Arial"/>
                <a:ea typeface="Arial"/>
                <a:cs typeface="Arial"/>
                <a:sym typeface="Arial"/>
              </a:rPr>
              <a:t>arête vive.</a:t>
            </a:r>
            <a:endParaRPr sz="1100">
              <a:solidFill>
                <a:schemeClr val="dk1"/>
              </a:solidFill>
              <a:latin typeface="Arial"/>
              <a:ea typeface="Arial"/>
              <a:cs typeface="Arial"/>
              <a:sym typeface="Arial"/>
            </a:endParaRPr>
          </a:p>
        </p:txBody>
      </p:sp>
      <p:sp>
        <p:nvSpPr>
          <p:cNvPr id="479" name="Google Shape;479;p23"/>
          <p:cNvSpPr txBox="1"/>
          <p:nvPr/>
        </p:nvSpPr>
        <p:spPr>
          <a:xfrm>
            <a:off x="800463" y="1900749"/>
            <a:ext cx="3563100" cy="1273800"/>
          </a:xfrm>
          <a:prstGeom prst="rect">
            <a:avLst/>
          </a:prstGeom>
          <a:noFill/>
          <a:ln>
            <a:noFill/>
          </a:ln>
        </p:spPr>
        <p:txBody>
          <a:bodyPr anchorCtr="0" anchor="t" bIns="0" lIns="0" spcFirstLastPara="1" rIns="0" wrap="square" tIns="12700">
            <a:spAutoFit/>
          </a:bodyPr>
          <a:lstStyle/>
          <a:p>
            <a:pPr indent="0" lvl="0" marL="12700" marR="0" rtl="0" algn="l">
              <a:lnSpc>
                <a:spcPct val="115909"/>
              </a:lnSpc>
              <a:spcBef>
                <a:spcPts val="0"/>
              </a:spcBef>
              <a:spcAft>
                <a:spcPts val="0"/>
              </a:spcAft>
              <a:buNone/>
            </a:pPr>
            <a:r>
              <a:rPr b="1" lang="en-US" sz="1100">
                <a:solidFill>
                  <a:schemeClr val="dk1"/>
                </a:solidFill>
                <a:latin typeface="Arial"/>
                <a:ea typeface="Arial"/>
                <a:cs typeface="Arial"/>
                <a:sym typeface="Arial"/>
              </a:rPr>
              <a:t>Rétroviseurs obligatoires</a:t>
            </a:r>
            <a:endParaRPr sz="1100">
              <a:solidFill>
                <a:schemeClr val="dk1"/>
              </a:solidFill>
              <a:latin typeface="Arial"/>
              <a:ea typeface="Arial"/>
              <a:cs typeface="Arial"/>
              <a:sym typeface="Arial"/>
            </a:endParaRPr>
          </a:p>
          <a:p>
            <a:pPr indent="0" lvl="0" marL="12700" marR="0" rtl="0" algn="l">
              <a:lnSpc>
                <a:spcPct val="119166"/>
              </a:lnSpc>
              <a:spcBef>
                <a:spcPts val="25"/>
              </a:spcBef>
              <a:spcAft>
                <a:spcPts val="0"/>
              </a:spcAft>
              <a:buNone/>
            </a:pPr>
            <a:r>
              <a:rPr b="1" lang="en-US" sz="1200">
                <a:solidFill>
                  <a:schemeClr val="dk1"/>
                </a:solidFill>
                <a:latin typeface="Arial"/>
                <a:ea typeface="Arial"/>
                <a:cs typeface="Arial"/>
                <a:sym typeface="Arial"/>
              </a:rPr>
              <a:t>11.2</a:t>
            </a:r>
            <a:endParaRPr sz="1200">
              <a:solidFill>
                <a:schemeClr val="dk1"/>
              </a:solidFill>
              <a:latin typeface="Arial"/>
              <a:ea typeface="Arial"/>
              <a:cs typeface="Arial"/>
              <a:sym typeface="Arial"/>
            </a:endParaRPr>
          </a:p>
          <a:p>
            <a:pPr indent="0" lvl="0" marL="12700" marR="5080" rtl="0" algn="l">
              <a:lnSpc>
                <a:spcPct val="119166"/>
              </a:lnSpc>
              <a:spcBef>
                <a:spcPts val="50"/>
              </a:spcBef>
              <a:spcAft>
                <a:spcPts val="0"/>
              </a:spcAft>
              <a:buNone/>
            </a:pPr>
            <a:r>
              <a:rPr lang="en-US" sz="1200">
                <a:solidFill>
                  <a:schemeClr val="dk1"/>
                </a:solidFill>
                <a:latin typeface="Arial"/>
                <a:ea typeface="Arial"/>
                <a:cs typeface="Arial"/>
                <a:sym typeface="Arial"/>
              </a:rPr>
              <a:t>Un rétroviseur extérieur obligatoire est manquant,  cassé, fêlé ou terni;</a:t>
            </a:r>
            <a:endParaRPr sz="1200">
              <a:solidFill>
                <a:schemeClr val="dk1"/>
              </a:solidFill>
              <a:latin typeface="Arial"/>
              <a:ea typeface="Arial"/>
              <a:cs typeface="Arial"/>
              <a:sym typeface="Arial"/>
            </a:endParaRPr>
          </a:p>
          <a:p>
            <a:pPr indent="0" lvl="0" marL="12700" marR="0" rtl="0" algn="l">
              <a:lnSpc>
                <a:spcPct val="113750"/>
              </a:lnSpc>
              <a:spcBef>
                <a:spcPts val="0"/>
              </a:spcBef>
              <a:spcAft>
                <a:spcPts val="0"/>
              </a:spcAft>
              <a:buNone/>
            </a:pPr>
            <a:r>
              <a:rPr lang="en-US" sz="1200">
                <a:solidFill>
                  <a:schemeClr val="dk1"/>
                </a:solidFill>
                <a:latin typeface="Arial"/>
                <a:ea typeface="Arial"/>
                <a:cs typeface="Arial"/>
                <a:sym typeface="Arial"/>
              </a:rPr>
              <a:t>Un  rétroviseur  extérieur  obligatoire  ne  peut  être</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ajusté à la position désirée ou ne demeure pas à la</a:t>
            </a:r>
            <a:endParaRPr sz="1200">
              <a:solidFill>
                <a:schemeClr val="dk1"/>
              </a:solidFill>
              <a:latin typeface="Arial"/>
              <a:ea typeface="Arial"/>
              <a:cs typeface="Arial"/>
              <a:sym typeface="Arial"/>
            </a:endParaRPr>
          </a:p>
        </p:txBody>
      </p:sp>
      <p:sp>
        <p:nvSpPr>
          <p:cNvPr id="480" name="Google Shape;480;p23"/>
          <p:cNvSpPr/>
          <p:nvPr/>
        </p:nvSpPr>
        <p:spPr>
          <a:xfrm>
            <a:off x="409550" y="1289811"/>
            <a:ext cx="390924" cy="3648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3"/>
          <p:cNvSpPr/>
          <p:nvPr/>
        </p:nvSpPr>
        <p:spPr>
          <a:xfrm>
            <a:off x="409550" y="2280411"/>
            <a:ext cx="390924" cy="3648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3"/>
          <p:cNvSpPr/>
          <p:nvPr/>
        </p:nvSpPr>
        <p:spPr>
          <a:xfrm>
            <a:off x="2519713" y="3270493"/>
            <a:ext cx="1866264" cy="4445"/>
          </a:xfrm>
          <a:custGeom>
            <a:rect b="b" l="l" r="r" t="t"/>
            <a:pathLst>
              <a:path extrusionOk="0" h="4445" w="1866264">
                <a:moveTo>
                  <a:pt x="0" y="0"/>
                </a:moveTo>
                <a:lnTo>
                  <a:pt x="1865699" y="3981"/>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3"/>
          <p:cNvSpPr/>
          <p:nvPr/>
        </p:nvSpPr>
        <p:spPr>
          <a:xfrm>
            <a:off x="4199173" y="3269796"/>
            <a:ext cx="635" cy="134620"/>
          </a:xfrm>
          <a:custGeom>
            <a:rect b="b" l="l" r="r" t="t"/>
            <a:pathLst>
              <a:path extrusionOk="0" h="134620" w="635">
                <a:moveTo>
                  <a:pt x="149" y="-9524"/>
                </a:moveTo>
                <a:lnTo>
                  <a:pt x="149" y="143657"/>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3"/>
          <p:cNvSpPr txBox="1"/>
          <p:nvPr/>
        </p:nvSpPr>
        <p:spPr>
          <a:xfrm>
            <a:off x="2874914" y="3278100"/>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403</a:t>
            </a:r>
            <a:endParaRPr sz="800">
              <a:solidFill>
                <a:schemeClr val="dk1"/>
              </a:solidFill>
              <a:latin typeface="Arial"/>
              <a:ea typeface="Arial"/>
              <a:cs typeface="Arial"/>
              <a:sym typeface="Arial"/>
            </a:endParaRPr>
          </a:p>
        </p:txBody>
      </p:sp>
      <p:sp>
        <p:nvSpPr>
          <p:cNvPr id="485" name="Google Shape;485;p23"/>
          <p:cNvSpPr/>
          <p:nvPr/>
        </p:nvSpPr>
        <p:spPr>
          <a:xfrm>
            <a:off x="409550" y="3728211"/>
            <a:ext cx="390924" cy="3648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23"/>
          <p:cNvSpPr/>
          <p:nvPr/>
        </p:nvSpPr>
        <p:spPr>
          <a:xfrm>
            <a:off x="2519713" y="4184893"/>
            <a:ext cx="1866264" cy="4445"/>
          </a:xfrm>
          <a:custGeom>
            <a:rect b="b" l="l" r="r" t="t"/>
            <a:pathLst>
              <a:path extrusionOk="0" h="4445" w="1866264">
                <a:moveTo>
                  <a:pt x="0" y="0"/>
                </a:moveTo>
                <a:lnTo>
                  <a:pt x="1865699" y="3980"/>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3"/>
          <p:cNvSpPr/>
          <p:nvPr/>
        </p:nvSpPr>
        <p:spPr>
          <a:xfrm>
            <a:off x="4199173" y="4184197"/>
            <a:ext cx="635" cy="134620"/>
          </a:xfrm>
          <a:custGeom>
            <a:rect b="b" l="l" r="r" t="t"/>
            <a:pathLst>
              <a:path extrusionOk="0" h="134620" w="635">
                <a:moveTo>
                  <a:pt x="149" y="-9524"/>
                </a:moveTo>
                <a:lnTo>
                  <a:pt x="149" y="143657"/>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3"/>
          <p:cNvSpPr txBox="1"/>
          <p:nvPr/>
        </p:nvSpPr>
        <p:spPr>
          <a:xfrm>
            <a:off x="2874914" y="4192501"/>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403</a:t>
            </a:r>
            <a:endParaRPr sz="800">
              <a:solidFill>
                <a:schemeClr val="dk1"/>
              </a:solidFill>
              <a:latin typeface="Arial"/>
              <a:ea typeface="Arial"/>
              <a:cs typeface="Arial"/>
              <a:sym typeface="Arial"/>
            </a:endParaRPr>
          </a:p>
        </p:txBody>
      </p:sp>
      <p:sp>
        <p:nvSpPr>
          <p:cNvPr id="489" name="Google Shape;489;p23"/>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490" name="Google Shape;490;p23"/>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24"/>
          <p:cNvSpPr txBox="1"/>
          <p:nvPr>
            <p:ph type="title"/>
          </p:nvPr>
        </p:nvSpPr>
        <p:spPr>
          <a:xfrm>
            <a:off x="308525" y="277250"/>
            <a:ext cx="63936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12. Roues, moyeux et pièces de ﬁxation</a:t>
            </a:r>
            <a:endParaRPr/>
          </a:p>
        </p:txBody>
      </p:sp>
      <p:sp>
        <p:nvSpPr>
          <p:cNvPr id="496" name="Google Shape;496;p24"/>
          <p:cNvSpPr/>
          <p:nvPr/>
        </p:nvSpPr>
        <p:spPr>
          <a:xfrm>
            <a:off x="5150125" y="2176725"/>
            <a:ext cx="2340019" cy="205887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4"/>
          <p:cNvSpPr/>
          <p:nvPr/>
        </p:nvSpPr>
        <p:spPr>
          <a:xfrm>
            <a:off x="5842289" y="2963552"/>
            <a:ext cx="329565" cy="264795"/>
          </a:xfrm>
          <a:custGeom>
            <a:rect b="b" l="l" r="r" t="t"/>
            <a:pathLst>
              <a:path extrusionOk="0" h="264794" w="329564">
                <a:moveTo>
                  <a:pt x="0" y="0"/>
                </a:moveTo>
                <a:lnTo>
                  <a:pt x="329422" y="264784"/>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4"/>
          <p:cNvSpPr/>
          <p:nvPr/>
        </p:nvSpPr>
        <p:spPr>
          <a:xfrm>
            <a:off x="6113236" y="3160236"/>
            <a:ext cx="212290" cy="19547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24"/>
          <p:cNvSpPr/>
          <p:nvPr/>
        </p:nvSpPr>
        <p:spPr>
          <a:xfrm>
            <a:off x="6331177" y="3680468"/>
            <a:ext cx="329565" cy="264795"/>
          </a:xfrm>
          <a:custGeom>
            <a:rect b="b" l="l" r="r" t="t"/>
            <a:pathLst>
              <a:path extrusionOk="0" h="264795" w="329565">
                <a:moveTo>
                  <a:pt x="0" y="0"/>
                </a:moveTo>
                <a:lnTo>
                  <a:pt x="329422" y="264783"/>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4"/>
          <p:cNvSpPr/>
          <p:nvPr/>
        </p:nvSpPr>
        <p:spPr>
          <a:xfrm>
            <a:off x="6602124" y="3877152"/>
            <a:ext cx="212289" cy="19547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24"/>
          <p:cNvSpPr/>
          <p:nvPr/>
        </p:nvSpPr>
        <p:spPr>
          <a:xfrm>
            <a:off x="235503" y="1439812"/>
            <a:ext cx="399188" cy="42727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24"/>
          <p:cNvSpPr/>
          <p:nvPr/>
        </p:nvSpPr>
        <p:spPr>
          <a:xfrm>
            <a:off x="2516239" y="2066557"/>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4"/>
          <p:cNvSpPr/>
          <p:nvPr/>
        </p:nvSpPr>
        <p:spPr>
          <a:xfrm>
            <a:off x="4195699" y="2065876"/>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4"/>
          <p:cNvSpPr/>
          <p:nvPr/>
        </p:nvSpPr>
        <p:spPr>
          <a:xfrm>
            <a:off x="235503" y="2320605"/>
            <a:ext cx="399188" cy="42727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4"/>
          <p:cNvSpPr/>
          <p:nvPr/>
        </p:nvSpPr>
        <p:spPr>
          <a:xfrm>
            <a:off x="235503" y="3207378"/>
            <a:ext cx="399188" cy="42727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4"/>
          <p:cNvSpPr/>
          <p:nvPr/>
        </p:nvSpPr>
        <p:spPr>
          <a:xfrm>
            <a:off x="2516239" y="2900428"/>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4"/>
          <p:cNvSpPr/>
          <p:nvPr/>
        </p:nvSpPr>
        <p:spPr>
          <a:xfrm>
            <a:off x="4195699" y="2899746"/>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24"/>
          <p:cNvSpPr/>
          <p:nvPr/>
        </p:nvSpPr>
        <p:spPr>
          <a:xfrm>
            <a:off x="2516239" y="3814828"/>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24"/>
          <p:cNvSpPr/>
          <p:nvPr/>
        </p:nvSpPr>
        <p:spPr>
          <a:xfrm>
            <a:off x="4195699" y="381414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24"/>
          <p:cNvSpPr txBox="1"/>
          <p:nvPr/>
        </p:nvSpPr>
        <p:spPr>
          <a:xfrm>
            <a:off x="308525" y="482576"/>
            <a:ext cx="4114165" cy="3485515"/>
          </a:xfrm>
          <a:prstGeom prst="rect">
            <a:avLst/>
          </a:prstGeom>
          <a:noFill/>
          <a:ln>
            <a:noFill/>
          </a:ln>
        </p:spPr>
        <p:txBody>
          <a:bodyPr anchorCtr="0" anchor="t" bIns="0" lIns="0" spcFirstLastPara="1" rIns="0" wrap="square" tIns="16065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12700" rtl="0" algn="l">
              <a:lnSpc>
                <a:spcPct val="100000"/>
              </a:lnSpc>
              <a:spcBef>
                <a:spcPts val="645"/>
              </a:spcBef>
              <a:spcAft>
                <a:spcPts val="0"/>
              </a:spcAft>
              <a:buNone/>
            </a:pPr>
            <a:r>
              <a:rPr b="1" lang="en-US" sz="1000">
                <a:solidFill>
                  <a:schemeClr val="dk1"/>
                </a:solidFill>
                <a:latin typeface="Arial"/>
                <a:ea typeface="Arial"/>
                <a:cs typeface="Arial"/>
                <a:sym typeface="Arial"/>
              </a:rPr>
              <a:t>*Pour un meilleur suivi, les défectuosités ont été placées par ordre  de pages et non par ordre alphabétique ou numérique.*</a:t>
            </a:r>
            <a:endParaRPr sz="10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10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12.C</a:t>
            </a:r>
            <a:endParaRPr sz="1200">
              <a:solidFill>
                <a:schemeClr val="dk1"/>
              </a:solidFill>
              <a:latin typeface="Arial"/>
              <a:ea typeface="Arial"/>
              <a:cs typeface="Arial"/>
              <a:sym typeface="Arial"/>
            </a:endParaRPr>
          </a:p>
          <a:p>
            <a:pPr indent="0" lvl="0" marL="469900" marR="9525" rtl="0" algn="l">
              <a:lnSpc>
                <a:spcPct val="119166"/>
              </a:lnSpc>
              <a:spcBef>
                <a:spcPts val="50"/>
              </a:spcBef>
              <a:spcAft>
                <a:spcPts val="0"/>
              </a:spcAft>
              <a:buNone/>
            </a:pPr>
            <a:r>
              <a:rPr lang="en-US" sz="1200">
                <a:solidFill>
                  <a:schemeClr val="dk1"/>
                </a:solidFill>
                <a:latin typeface="Arial"/>
                <a:ea typeface="Arial"/>
                <a:cs typeface="Arial"/>
                <a:sym typeface="Arial"/>
              </a:rPr>
              <a:t>Une roue est fissurée, cassée ou porte une marque  de réparation ou de soudage.</a:t>
            </a:r>
            <a:endParaRPr sz="1200">
              <a:solidFill>
                <a:schemeClr val="dk1"/>
              </a:solidFill>
              <a:latin typeface="Arial"/>
              <a:ea typeface="Arial"/>
              <a:cs typeface="Arial"/>
              <a:sym typeface="Arial"/>
            </a:endParaRPr>
          </a:p>
          <a:p>
            <a:pPr indent="0" lvl="0" marL="2575560" marR="0" rtl="0" algn="l">
              <a:lnSpc>
                <a:spcPct val="100000"/>
              </a:lnSpc>
              <a:spcBef>
                <a:spcPts val="615"/>
              </a:spcBef>
              <a:spcAft>
                <a:spcPts val="0"/>
              </a:spcAft>
              <a:buNone/>
            </a:pPr>
            <a:r>
              <a:rPr lang="en-US" sz="800">
                <a:solidFill>
                  <a:srgbClr val="01D1B7"/>
                </a:solidFill>
                <a:latin typeface="Arial"/>
                <a:ea typeface="Arial"/>
                <a:cs typeface="Arial"/>
                <a:sym typeface="Arial"/>
              </a:rPr>
              <a:t>Conduire un véhicule lourd 404</a:t>
            </a:r>
            <a:endParaRPr sz="8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95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12.B</a:t>
            </a:r>
            <a:endParaRPr sz="1200">
              <a:solidFill>
                <a:schemeClr val="dk1"/>
              </a:solidFill>
              <a:latin typeface="Arial"/>
              <a:ea typeface="Arial"/>
              <a:cs typeface="Arial"/>
              <a:sym typeface="Arial"/>
            </a:endParaRPr>
          </a:p>
          <a:p>
            <a:pPr indent="0" lvl="0" marL="469900" marR="10795" rtl="0" algn="l">
              <a:lnSpc>
                <a:spcPct val="119166"/>
              </a:lnSpc>
              <a:spcBef>
                <a:spcPts val="50"/>
              </a:spcBef>
              <a:spcAft>
                <a:spcPts val="0"/>
              </a:spcAft>
              <a:buNone/>
            </a:pPr>
            <a:r>
              <a:rPr lang="en-US" sz="1200">
                <a:solidFill>
                  <a:schemeClr val="dk1"/>
                </a:solidFill>
                <a:latin typeface="Arial"/>
                <a:ea typeface="Arial"/>
                <a:cs typeface="Arial"/>
                <a:sym typeface="Arial"/>
              </a:rPr>
              <a:t>Une pièce de fixation est manquante, fissurée,  cassée ou mal fixée.</a:t>
            </a:r>
            <a:endParaRPr sz="1200">
              <a:solidFill>
                <a:schemeClr val="dk1"/>
              </a:solidFill>
              <a:latin typeface="Arial"/>
              <a:ea typeface="Arial"/>
              <a:cs typeface="Arial"/>
              <a:sym typeface="Arial"/>
            </a:endParaRPr>
          </a:p>
          <a:p>
            <a:pPr indent="0" lvl="0" marL="2575560" marR="0" rtl="0" algn="l">
              <a:lnSpc>
                <a:spcPct val="100000"/>
              </a:lnSpc>
              <a:spcBef>
                <a:spcPts val="130"/>
              </a:spcBef>
              <a:spcAft>
                <a:spcPts val="0"/>
              </a:spcAft>
              <a:buNone/>
            </a:pPr>
            <a:r>
              <a:rPr lang="en-US" sz="800">
                <a:solidFill>
                  <a:srgbClr val="01D1B7"/>
                </a:solidFill>
                <a:latin typeface="Arial"/>
                <a:ea typeface="Arial"/>
                <a:cs typeface="Arial"/>
                <a:sym typeface="Arial"/>
              </a:rPr>
              <a:t>Conduire un véhicule lourd 405</a:t>
            </a:r>
            <a:endParaRPr sz="8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450">
              <a:solidFill>
                <a:schemeClr val="dk1"/>
              </a:solidFill>
              <a:latin typeface="Arial"/>
              <a:ea typeface="Arial"/>
              <a:cs typeface="Arial"/>
              <a:sym typeface="Arial"/>
            </a:endParaRPr>
          </a:p>
          <a:p>
            <a:pPr indent="0" lvl="0" marL="469900" marR="0" rtl="0" algn="l">
              <a:lnSpc>
                <a:spcPct val="100000"/>
              </a:lnSpc>
              <a:spcBef>
                <a:spcPts val="0"/>
              </a:spcBef>
              <a:spcAft>
                <a:spcPts val="0"/>
              </a:spcAft>
              <a:buNone/>
            </a:pPr>
            <a:r>
              <a:rPr b="1" lang="en-US" sz="1100">
                <a:solidFill>
                  <a:schemeClr val="dk1"/>
                </a:solidFill>
                <a:latin typeface="Arial"/>
                <a:ea typeface="Arial"/>
                <a:cs typeface="Arial"/>
                <a:sym typeface="Arial"/>
              </a:rPr>
              <a:t>12.A</a:t>
            </a:r>
            <a:endParaRPr sz="1100">
              <a:solidFill>
                <a:schemeClr val="dk1"/>
              </a:solidFill>
              <a:latin typeface="Arial"/>
              <a:ea typeface="Arial"/>
              <a:cs typeface="Arial"/>
              <a:sym typeface="Arial"/>
            </a:endParaRPr>
          </a:p>
          <a:p>
            <a:pPr indent="0" lvl="0" marL="469900" marR="5080" rtl="0" algn="l">
              <a:lnSpc>
                <a:spcPct val="102299"/>
              </a:lnSpc>
              <a:spcBef>
                <a:spcPts val="0"/>
              </a:spcBef>
              <a:spcAft>
                <a:spcPts val="0"/>
              </a:spcAft>
              <a:buNone/>
            </a:pPr>
            <a:r>
              <a:rPr lang="en-US" sz="1100">
                <a:solidFill>
                  <a:schemeClr val="dk1"/>
                </a:solidFill>
                <a:latin typeface="Arial"/>
                <a:ea typeface="Arial"/>
                <a:cs typeface="Arial"/>
                <a:sym typeface="Arial"/>
              </a:rPr>
              <a:t>Le lubrifiant du roulement de roue n’est pas visible par une  fenêtre d’inspection.</a:t>
            </a:r>
            <a:endParaRPr sz="1100">
              <a:solidFill>
                <a:schemeClr val="dk1"/>
              </a:solidFill>
              <a:latin typeface="Arial"/>
              <a:ea typeface="Arial"/>
              <a:cs typeface="Arial"/>
              <a:sym typeface="Arial"/>
            </a:endParaRPr>
          </a:p>
          <a:p>
            <a:pPr indent="0" lvl="0" marL="2575560" marR="0" rtl="0" algn="l">
              <a:lnSpc>
                <a:spcPct val="100000"/>
              </a:lnSpc>
              <a:spcBef>
                <a:spcPts val="525"/>
              </a:spcBef>
              <a:spcAft>
                <a:spcPts val="0"/>
              </a:spcAft>
              <a:buNone/>
            </a:pPr>
            <a:r>
              <a:rPr lang="en-US" sz="800">
                <a:solidFill>
                  <a:srgbClr val="01D1B7"/>
                </a:solidFill>
                <a:latin typeface="Arial"/>
                <a:ea typeface="Arial"/>
                <a:cs typeface="Arial"/>
                <a:sym typeface="Arial"/>
              </a:rPr>
              <a:t>Conduire un véhicule lourd 405</a:t>
            </a:r>
            <a:endParaRPr sz="800">
              <a:solidFill>
                <a:schemeClr val="dk1"/>
              </a:solidFill>
              <a:latin typeface="Arial"/>
              <a:ea typeface="Arial"/>
              <a:cs typeface="Arial"/>
              <a:sym typeface="Arial"/>
            </a:endParaRPr>
          </a:p>
        </p:txBody>
      </p:sp>
      <p:sp>
        <p:nvSpPr>
          <p:cNvPr id="511" name="Google Shape;511;p24"/>
          <p:cNvSpPr/>
          <p:nvPr/>
        </p:nvSpPr>
        <p:spPr>
          <a:xfrm>
            <a:off x="6892025" y="696925"/>
            <a:ext cx="1537955" cy="136895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4"/>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513" name="Google Shape;513;p24"/>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5"/>
          <p:cNvSpPr/>
          <p:nvPr/>
        </p:nvSpPr>
        <p:spPr>
          <a:xfrm>
            <a:off x="4572000" y="930487"/>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25"/>
          <p:cNvSpPr/>
          <p:nvPr/>
        </p:nvSpPr>
        <p:spPr>
          <a:xfrm>
            <a:off x="5242924" y="1491524"/>
            <a:ext cx="1539240" cy="1097280"/>
          </a:xfrm>
          <a:custGeom>
            <a:rect b="b" l="l" r="r" t="t"/>
            <a:pathLst>
              <a:path extrusionOk="0" h="1097280" w="1539240">
                <a:moveTo>
                  <a:pt x="0" y="0"/>
                </a:moveTo>
                <a:lnTo>
                  <a:pt x="1539129" y="109674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25"/>
          <p:cNvSpPr/>
          <p:nvPr/>
        </p:nvSpPr>
        <p:spPr>
          <a:xfrm>
            <a:off x="6726484" y="2517964"/>
            <a:ext cx="215429" cy="1896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5"/>
          <p:cNvSpPr txBox="1"/>
          <p:nvPr>
            <p:ph type="title"/>
          </p:nvPr>
        </p:nvSpPr>
        <p:spPr>
          <a:xfrm>
            <a:off x="384725" y="440975"/>
            <a:ext cx="6223800" cy="774000"/>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12. Roues, moyeux et pièces de ﬁxation</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522" name="Google Shape;522;p25"/>
          <p:cNvSpPr txBox="1"/>
          <p:nvPr/>
        </p:nvSpPr>
        <p:spPr>
          <a:xfrm>
            <a:off x="841925" y="1399578"/>
            <a:ext cx="3562200" cy="10839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12.1</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Le lubrifiant sous le niveau minimal ou fuite de  lubrifiant du roulement de roue autre qu’un  suintement. Il y a une fuite de lubrifiant du  roulement de roue autre qu’un suintement.</a:t>
            </a:r>
            <a:endParaRPr sz="1200">
              <a:solidFill>
                <a:schemeClr val="dk1"/>
              </a:solidFill>
              <a:latin typeface="Arial"/>
              <a:ea typeface="Arial"/>
              <a:cs typeface="Arial"/>
              <a:sym typeface="Arial"/>
            </a:endParaRPr>
          </a:p>
        </p:txBody>
      </p:sp>
      <p:sp>
        <p:nvSpPr>
          <p:cNvPr id="523" name="Google Shape;523;p25"/>
          <p:cNvSpPr txBox="1"/>
          <p:nvPr/>
        </p:nvSpPr>
        <p:spPr>
          <a:xfrm>
            <a:off x="841925" y="2742604"/>
            <a:ext cx="3560445"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12.2</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Le support ou le montage fixant la roue de secours  est non solidement fixé pour la maintenir.</a:t>
            </a:r>
            <a:endParaRPr sz="1200">
              <a:solidFill>
                <a:schemeClr val="dk1"/>
              </a:solidFill>
              <a:latin typeface="Arial"/>
              <a:ea typeface="Arial"/>
              <a:cs typeface="Arial"/>
              <a:sym typeface="Arial"/>
            </a:endParaRPr>
          </a:p>
        </p:txBody>
      </p:sp>
      <p:sp>
        <p:nvSpPr>
          <p:cNvPr id="524" name="Google Shape;524;p25"/>
          <p:cNvSpPr/>
          <p:nvPr/>
        </p:nvSpPr>
        <p:spPr>
          <a:xfrm>
            <a:off x="2443513" y="2478975"/>
            <a:ext cx="1866264" cy="4445"/>
          </a:xfrm>
          <a:custGeom>
            <a:rect b="b" l="l" r="r" t="t"/>
            <a:pathLst>
              <a:path extrusionOk="0" h="4444" w="1866264">
                <a:moveTo>
                  <a:pt x="0" y="0"/>
                </a:moveTo>
                <a:lnTo>
                  <a:pt x="1865699" y="3981"/>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5"/>
          <p:cNvSpPr/>
          <p:nvPr/>
        </p:nvSpPr>
        <p:spPr>
          <a:xfrm>
            <a:off x="4122973" y="2478279"/>
            <a:ext cx="635" cy="134620"/>
          </a:xfrm>
          <a:custGeom>
            <a:rect b="b" l="l" r="r" t="t"/>
            <a:pathLst>
              <a:path extrusionOk="0" h="134619" w="635">
                <a:moveTo>
                  <a:pt x="149" y="-9524"/>
                </a:moveTo>
                <a:lnTo>
                  <a:pt x="149" y="143658"/>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25"/>
          <p:cNvSpPr txBox="1"/>
          <p:nvPr/>
        </p:nvSpPr>
        <p:spPr>
          <a:xfrm>
            <a:off x="2798714" y="2486583"/>
            <a:ext cx="154940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405</a:t>
            </a:r>
            <a:endParaRPr sz="800">
              <a:solidFill>
                <a:schemeClr val="dk1"/>
              </a:solidFill>
              <a:latin typeface="Arial"/>
              <a:ea typeface="Arial"/>
              <a:cs typeface="Arial"/>
              <a:sym typeface="Arial"/>
            </a:endParaRPr>
          </a:p>
        </p:txBody>
      </p:sp>
      <p:sp>
        <p:nvSpPr>
          <p:cNvPr id="527" name="Google Shape;527;p25"/>
          <p:cNvSpPr/>
          <p:nvPr/>
        </p:nvSpPr>
        <p:spPr>
          <a:xfrm>
            <a:off x="409550" y="1565094"/>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25"/>
          <p:cNvSpPr/>
          <p:nvPr/>
        </p:nvSpPr>
        <p:spPr>
          <a:xfrm>
            <a:off x="409550" y="2784294"/>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25"/>
          <p:cNvSpPr/>
          <p:nvPr/>
        </p:nvSpPr>
        <p:spPr>
          <a:xfrm>
            <a:off x="2443513" y="3393375"/>
            <a:ext cx="1866264" cy="4445"/>
          </a:xfrm>
          <a:custGeom>
            <a:rect b="b" l="l" r="r" t="t"/>
            <a:pathLst>
              <a:path extrusionOk="0" h="4445" w="1866264">
                <a:moveTo>
                  <a:pt x="0" y="0"/>
                </a:moveTo>
                <a:lnTo>
                  <a:pt x="1865699" y="3980"/>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5"/>
          <p:cNvSpPr/>
          <p:nvPr/>
        </p:nvSpPr>
        <p:spPr>
          <a:xfrm>
            <a:off x="4122973" y="3392679"/>
            <a:ext cx="635" cy="134620"/>
          </a:xfrm>
          <a:custGeom>
            <a:rect b="b" l="l" r="r" t="t"/>
            <a:pathLst>
              <a:path extrusionOk="0" h="134620" w="635">
                <a:moveTo>
                  <a:pt x="149" y="-9524"/>
                </a:moveTo>
                <a:lnTo>
                  <a:pt x="149" y="143657"/>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5"/>
          <p:cNvSpPr txBox="1"/>
          <p:nvPr/>
        </p:nvSpPr>
        <p:spPr>
          <a:xfrm>
            <a:off x="2798714" y="3400983"/>
            <a:ext cx="15487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406</a:t>
            </a:r>
            <a:endParaRPr sz="800">
              <a:solidFill>
                <a:schemeClr val="dk1"/>
              </a:solidFill>
              <a:latin typeface="Arial"/>
              <a:ea typeface="Arial"/>
              <a:cs typeface="Arial"/>
              <a:sym typeface="Arial"/>
            </a:endParaRPr>
          </a:p>
        </p:txBody>
      </p:sp>
      <p:sp>
        <p:nvSpPr>
          <p:cNvPr id="532" name="Google Shape;532;p25"/>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533" name="Google Shape;533;p25"/>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26"/>
          <p:cNvSpPr/>
          <p:nvPr/>
        </p:nvSpPr>
        <p:spPr>
          <a:xfrm>
            <a:off x="4572000" y="891875"/>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6"/>
          <p:cNvSpPr txBox="1"/>
          <p:nvPr>
            <p:ph type="title"/>
          </p:nvPr>
        </p:nvSpPr>
        <p:spPr>
          <a:xfrm>
            <a:off x="384725" y="440973"/>
            <a:ext cx="2560955" cy="779145"/>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13. Siège</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540" name="Google Shape;540;p26"/>
          <p:cNvSpPr txBox="1"/>
          <p:nvPr/>
        </p:nvSpPr>
        <p:spPr>
          <a:xfrm>
            <a:off x="841925" y="1475778"/>
            <a:ext cx="3562350"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13.1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Le siège du conducteur inadéquat ou ne demeure  pas dans la position choisie.</a:t>
            </a:r>
            <a:endParaRPr sz="1200">
              <a:solidFill>
                <a:schemeClr val="dk1"/>
              </a:solidFill>
              <a:latin typeface="Arial"/>
              <a:ea typeface="Arial"/>
              <a:cs typeface="Arial"/>
              <a:sym typeface="Arial"/>
            </a:endParaRPr>
          </a:p>
        </p:txBody>
      </p:sp>
      <p:sp>
        <p:nvSpPr>
          <p:cNvPr id="541" name="Google Shape;541;p26"/>
          <p:cNvSpPr/>
          <p:nvPr/>
        </p:nvSpPr>
        <p:spPr>
          <a:xfrm>
            <a:off x="409550" y="1565094"/>
            <a:ext cx="390924" cy="3648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6"/>
          <p:cNvSpPr/>
          <p:nvPr/>
        </p:nvSpPr>
        <p:spPr>
          <a:xfrm>
            <a:off x="311703" y="3110137"/>
            <a:ext cx="399188" cy="42727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6"/>
          <p:cNvSpPr/>
          <p:nvPr/>
        </p:nvSpPr>
        <p:spPr>
          <a:xfrm>
            <a:off x="2440039" y="3742957"/>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26"/>
          <p:cNvSpPr/>
          <p:nvPr/>
        </p:nvSpPr>
        <p:spPr>
          <a:xfrm>
            <a:off x="4119499" y="374227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26"/>
          <p:cNvSpPr txBox="1"/>
          <p:nvPr/>
        </p:nvSpPr>
        <p:spPr>
          <a:xfrm>
            <a:off x="2795241" y="3748807"/>
            <a:ext cx="154051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407</a:t>
            </a:r>
            <a:endParaRPr sz="800">
              <a:solidFill>
                <a:schemeClr val="dk1"/>
              </a:solidFill>
              <a:latin typeface="Arial"/>
              <a:ea typeface="Arial"/>
              <a:cs typeface="Arial"/>
              <a:sym typeface="Arial"/>
            </a:endParaRPr>
          </a:p>
        </p:txBody>
      </p:sp>
      <p:sp>
        <p:nvSpPr>
          <p:cNvPr id="546" name="Google Shape;546;p26"/>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547" name="Google Shape;547;p26"/>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
        <p:nvSpPr>
          <p:cNvPr id="548" name="Google Shape;548;p26"/>
          <p:cNvSpPr txBox="1"/>
          <p:nvPr/>
        </p:nvSpPr>
        <p:spPr>
          <a:xfrm>
            <a:off x="384725" y="2521280"/>
            <a:ext cx="255079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549" name="Google Shape;549;p26"/>
          <p:cNvSpPr txBox="1"/>
          <p:nvPr/>
        </p:nvSpPr>
        <p:spPr>
          <a:xfrm>
            <a:off x="841925" y="3076779"/>
            <a:ext cx="3562985"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13.A</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La ceinture de sécurité du siège du conducteur  manquante, modifiée ou inadéquate.</a:t>
            </a:r>
            <a:endParaRPr sz="12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7"/>
          <p:cNvSpPr/>
          <p:nvPr/>
        </p:nvSpPr>
        <p:spPr>
          <a:xfrm>
            <a:off x="4681123" y="892698"/>
            <a:ext cx="4260298" cy="289297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7"/>
          <p:cNvSpPr txBox="1"/>
          <p:nvPr>
            <p:ph type="title"/>
          </p:nvPr>
        </p:nvSpPr>
        <p:spPr>
          <a:xfrm>
            <a:off x="308525" y="201050"/>
            <a:ext cx="29709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14. Suspension</a:t>
            </a:r>
            <a:endParaRPr/>
          </a:p>
        </p:txBody>
      </p:sp>
      <p:sp>
        <p:nvSpPr>
          <p:cNvPr id="556" name="Google Shape;556;p27"/>
          <p:cNvSpPr txBox="1"/>
          <p:nvPr/>
        </p:nvSpPr>
        <p:spPr>
          <a:xfrm>
            <a:off x="308525" y="482576"/>
            <a:ext cx="4106545" cy="2426335"/>
          </a:xfrm>
          <a:prstGeom prst="rect">
            <a:avLst/>
          </a:prstGeom>
          <a:noFill/>
          <a:ln>
            <a:noFill/>
          </a:ln>
        </p:spPr>
        <p:txBody>
          <a:bodyPr anchorCtr="0" anchor="t" bIns="0" lIns="0" spcFirstLastPara="1" rIns="0" wrap="square" tIns="16065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5080" rtl="0" algn="l">
              <a:lnSpc>
                <a:spcPct val="100000"/>
              </a:lnSpc>
              <a:spcBef>
                <a:spcPts val="645"/>
              </a:spcBef>
              <a:spcAft>
                <a:spcPts val="0"/>
              </a:spcAft>
              <a:buNone/>
            </a:pPr>
            <a:r>
              <a:rPr b="1" lang="en-US" sz="1000">
                <a:solidFill>
                  <a:schemeClr val="dk1"/>
                </a:solidFill>
                <a:latin typeface="Arial"/>
                <a:ea typeface="Arial"/>
                <a:cs typeface="Arial"/>
                <a:sym typeface="Arial"/>
              </a:rPr>
              <a:t>*Pour un meilleur suivi, les défectuosités ont été placées par ordre  de pages et non par ordre alphabétique ou numérique.*</a:t>
            </a:r>
            <a:endParaRPr sz="10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10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14.C</a:t>
            </a:r>
            <a:endParaRPr sz="1200">
              <a:solidFill>
                <a:schemeClr val="dk1"/>
              </a:solidFill>
              <a:latin typeface="Arial"/>
              <a:ea typeface="Arial"/>
              <a:cs typeface="Arial"/>
              <a:sym typeface="Arial"/>
            </a:endParaRPr>
          </a:p>
          <a:p>
            <a:pPr indent="0" lvl="0" marL="469900" marR="548005" rtl="0" algn="l">
              <a:lnSpc>
                <a:spcPct val="119166"/>
              </a:lnSpc>
              <a:spcBef>
                <a:spcPts val="50"/>
              </a:spcBef>
              <a:spcAft>
                <a:spcPts val="0"/>
              </a:spcAft>
              <a:buNone/>
            </a:pPr>
            <a:r>
              <a:rPr lang="en-US" sz="1200">
                <a:solidFill>
                  <a:schemeClr val="dk1"/>
                </a:solidFill>
                <a:latin typeface="Arial"/>
                <a:ea typeface="Arial"/>
                <a:cs typeface="Arial"/>
                <a:sym typeface="Arial"/>
              </a:rPr>
              <a:t>Une bride de fixation (U-bolt ) est manquante,  mal fixée, fissurée ou cassée.</a:t>
            </a:r>
            <a:endParaRPr sz="1200">
              <a:solidFill>
                <a:schemeClr val="dk1"/>
              </a:solidFill>
              <a:latin typeface="Arial"/>
              <a:ea typeface="Arial"/>
              <a:cs typeface="Arial"/>
              <a:sym typeface="Arial"/>
            </a:endParaRPr>
          </a:p>
          <a:p>
            <a:pPr indent="0" lvl="0" marL="0" marR="0" rtl="0" algn="l">
              <a:lnSpc>
                <a:spcPct val="100000"/>
              </a:lnSpc>
              <a:spcBef>
                <a:spcPts val="20"/>
              </a:spcBef>
              <a:spcAft>
                <a:spcPts val="0"/>
              </a:spcAft>
              <a:buNone/>
            </a:pPr>
            <a:r>
              <a:t/>
            </a:r>
            <a:endParaRPr sz="11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14.G</a:t>
            </a:r>
            <a:endParaRPr sz="1200">
              <a:solidFill>
                <a:schemeClr val="dk1"/>
              </a:solidFill>
              <a:latin typeface="Arial"/>
              <a:ea typeface="Arial"/>
              <a:cs typeface="Arial"/>
              <a:sym typeface="Arial"/>
            </a:endParaRPr>
          </a:p>
          <a:p>
            <a:pPr indent="0" lvl="0" marL="469900" marR="0" rtl="0" algn="l">
              <a:lnSpc>
                <a:spcPct val="118750"/>
              </a:lnSpc>
              <a:spcBef>
                <a:spcPts val="0"/>
              </a:spcBef>
              <a:spcAft>
                <a:spcPts val="0"/>
              </a:spcAft>
              <a:buNone/>
            </a:pPr>
            <a:r>
              <a:rPr lang="en-US" sz="1200">
                <a:solidFill>
                  <a:schemeClr val="dk1"/>
                </a:solidFill>
                <a:latin typeface="Arial"/>
                <a:ea typeface="Arial"/>
                <a:cs typeface="Arial"/>
                <a:sym typeface="Arial"/>
              </a:rPr>
              <a:t>Les roues ne sont pas parallèles.</a:t>
            </a:r>
            <a:endParaRPr sz="1200">
              <a:solidFill>
                <a:schemeClr val="dk1"/>
              </a:solidFill>
              <a:latin typeface="Arial"/>
              <a:ea typeface="Arial"/>
              <a:cs typeface="Arial"/>
              <a:sym typeface="Arial"/>
            </a:endParaRPr>
          </a:p>
          <a:p>
            <a:pPr indent="0" lvl="0" marL="469900" marR="123189" rtl="0" algn="l">
              <a:lnSpc>
                <a:spcPct val="119166"/>
              </a:lnSpc>
              <a:spcBef>
                <a:spcPts val="50"/>
              </a:spcBef>
              <a:spcAft>
                <a:spcPts val="0"/>
              </a:spcAft>
              <a:buNone/>
            </a:pPr>
            <a:r>
              <a:rPr lang="en-US" sz="1200">
                <a:solidFill>
                  <a:schemeClr val="dk1"/>
                </a:solidFill>
                <a:latin typeface="Arial"/>
                <a:ea typeface="Arial"/>
                <a:cs typeface="Arial"/>
                <a:sym typeface="Arial"/>
              </a:rPr>
              <a:t>Un des essieux ou une roue est déplacé par rapport  à sa position normale.</a:t>
            </a:r>
            <a:endParaRPr sz="1200">
              <a:solidFill>
                <a:schemeClr val="dk1"/>
              </a:solidFill>
              <a:latin typeface="Arial"/>
              <a:ea typeface="Arial"/>
              <a:cs typeface="Arial"/>
              <a:sym typeface="Arial"/>
            </a:endParaRPr>
          </a:p>
        </p:txBody>
      </p:sp>
      <p:sp>
        <p:nvSpPr>
          <p:cNvPr id="557" name="Google Shape;557;p27"/>
          <p:cNvSpPr txBox="1"/>
          <p:nvPr/>
        </p:nvSpPr>
        <p:spPr>
          <a:xfrm>
            <a:off x="765725" y="3062404"/>
            <a:ext cx="3653154"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14.A</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lang="en-US" sz="1200">
                <a:solidFill>
                  <a:schemeClr val="dk1"/>
                </a:solidFill>
                <a:latin typeface="Arial"/>
                <a:ea typeface="Arial"/>
                <a:cs typeface="Arial"/>
                <a:sym typeface="Arial"/>
              </a:rPr>
              <a:t>Une lame maîtresse est manquante ou cassée.</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25 % et plus des lames d’un ressort de l’assemblage  sont cassées ou manquantes.</a:t>
            </a:r>
            <a:endParaRPr sz="1200">
              <a:solidFill>
                <a:schemeClr val="dk1"/>
              </a:solidFill>
              <a:latin typeface="Arial"/>
              <a:ea typeface="Arial"/>
              <a:cs typeface="Arial"/>
              <a:sym typeface="Arial"/>
            </a:endParaRPr>
          </a:p>
        </p:txBody>
      </p:sp>
      <p:sp>
        <p:nvSpPr>
          <p:cNvPr id="558" name="Google Shape;558;p27"/>
          <p:cNvSpPr/>
          <p:nvPr/>
        </p:nvSpPr>
        <p:spPr>
          <a:xfrm>
            <a:off x="235503" y="1516012"/>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7"/>
          <p:cNvSpPr/>
          <p:nvPr/>
        </p:nvSpPr>
        <p:spPr>
          <a:xfrm>
            <a:off x="235503" y="2244405"/>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27"/>
          <p:cNvSpPr/>
          <p:nvPr/>
        </p:nvSpPr>
        <p:spPr>
          <a:xfrm>
            <a:off x="2516239" y="2976628"/>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7"/>
          <p:cNvSpPr/>
          <p:nvPr/>
        </p:nvSpPr>
        <p:spPr>
          <a:xfrm>
            <a:off x="4195699" y="2975946"/>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7"/>
          <p:cNvSpPr txBox="1"/>
          <p:nvPr/>
        </p:nvSpPr>
        <p:spPr>
          <a:xfrm>
            <a:off x="2871441" y="2982478"/>
            <a:ext cx="155067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408</a:t>
            </a:r>
            <a:endParaRPr sz="800">
              <a:solidFill>
                <a:schemeClr val="dk1"/>
              </a:solidFill>
              <a:latin typeface="Arial"/>
              <a:ea typeface="Arial"/>
              <a:cs typeface="Arial"/>
              <a:sym typeface="Arial"/>
            </a:endParaRPr>
          </a:p>
        </p:txBody>
      </p:sp>
      <p:sp>
        <p:nvSpPr>
          <p:cNvPr id="563" name="Google Shape;563;p27"/>
          <p:cNvSpPr/>
          <p:nvPr/>
        </p:nvSpPr>
        <p:spPr>
          <a:xfrm>
            <a:off x="4722874" y="1945075"/>
            <a:ext cx="1693545" cy="862965"/>
          </a:xfrm>
          <a:custGeom>
            <a:rect b="b" l="l" r="r" t="t"/>
            <a:pathLst>
              <a:path extrusionOk="0" h="862964" w="1693545">
                <a:moveTo>
                  <a:pt x="0" y="0"/>
                </a:moveTo>
                <a:lnTo>
                  <a:pt x="1692926" y="862797"/>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7"/>
          <p:cNvSpPr/>
          <p:nvPr/>
        </p:nvSpPr>
        <p:spPr>
          <a:xfrm>
            <a:off x="6368175" y="2732753"/>
            <a:ext cx="220724" cy="17267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27"/>
          <p:cNvSpPr/>
          <p:nvPr/>
        </p:nvSpPr>
        <p:spPr>
          <a:xfrm>
            <a:off x="6493612" y="3354989"/>
            <a:ext cx="339090" cy="127635"/>
          </a:xfrm>
          <a:custGeom>
            <a:rect b="b" l="l" r="r" t="t"/>
            <a:pathLst>
              <a:path extrusionOk="0" h="127635" w="339090">
                <a:moveTo>
                  <a:pt x="0" y="0"/>
                </a:moveTo>
                <a:lnTo>
                  <a:pt x="338686" y="127338"/>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27"/>
          <p:cNvSpPr/>
          <p:nvPr/>
        </p:nvSpPr>
        <p:spPr>
          <a:xfrm>
            <a:off x="6791102" y="3404372"/>
            <a:ext cx="222087" cy="15785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27"/>
          <p:cNvSpPr/>
          <p:nvPr/>
        </p:nvSpPr>
        <p:spPr>
          <a:xfrm>
            <a:off x="6578491" y="3386920"/>
            <a:ext cx="324485" cy="117475"/>
          </a:xfrm>
          <a:custGeom>
            <a:rect b="b" l="l" r="r" t="t"/>
            <a:pathLst>
              <a:path extrusionOk="0" h="117475" w="324484">
                <a:moveTo>
                  <a:pt x="324088" y="117365"/>
                </a:moveTo>
                <a:lnTo>
                  <a:pt x="0"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27"/>
          <p:cNvSpPr/>
          <p:nvPr/>
        </p:nvSpPr>
        <p:spPr>
          <a:xfrm>
            <a:off x="6396871" y="3308699"/>
            <a:ext cx="222097" cy="15644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27"/>
          <p:cNvSpPr/>
          <p:nvPr/>
        </p:nvSpPr>
        <p:spPr>
          <a:xfrm>
            <a:off x="2516239" y="4043428"/>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27"/>
          <p:cNvSpPr/>
          <p:nvPr/>
        </p:nvSpPr>
        <p:spPr>
          <a:xfrm>
            <a:off x="4195699" y="404274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27"/>
          <p:cNvSpPr txBox="1"/>
          <p:nvPr/>
        </p:nvSpPr>
        <p:spPr>
          <a:xfrm>
            <a:off x="2871441" y="4049278"/>
            <a:ext cx="15487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409</a:t>
            </a:r>
            <a:endParaRPr sz="800">
              <a:solidFill>
                <a:schemeClr val="dk1"/>
              </a:solidFill>
              <a:latin typeface="Arial"/>
              <a:ea typeface="Arial"/>
              <a:cs typeface="Arial"/>
              <a:sym typeface="Arial"/>
            </a:endParaRPr>
          </a:p>
        </p:txBody>
      </p:sp>
      <p:sp>
        <p:nvSpPr>
          <p:cNvPr id="572" name="Google Shape;572;p27"/>
          <p:cNvSpPr/>
          <p:nvPr/>
        </p:nvSpPr>
        <p:spPr>
          <a:xfrm>
            <a:off x="235503" y="3082606"/>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27"/>
          <p:cNvSpPr/>
          <p:nvPr/>
        </p:nvSpPr>
        <p:spPr>
          <a:xfrm>
            <a:off x="4759774" y="3612824"/>
            <a:ext cx="2546350" cy="20320"/>
          </a:xfrm>
          <a:custGeom>
            <a:rect b="b" l="l" r="r" t="t"/>
            <a:pathLst>
              <a:path extrusionOk="0" h="20320" w="2546350">
                <a:moveTo>
                  <a:pt x="0" y="0"/>
                </a:moveTo>
                <a:lnTo>
                  <a:pt x="2546106" y="20095"/>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7"/>
          <p:cNvSpPr/>
          <p:nvPr/>
        </p:nvSpPr>
        <p:spPr>
          <a:xfrm>
            <a:off x="7286335" y="3550941"/>
            <a:ext cx="211492" cy="16395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27"/>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576" name="Google Shape;576;p27"/>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8"/>
          <p:cNvSpPr txBox="1"/>
          <p:nvPr>
            <p:ph type="title"/>
          </p:nvPr>
        </p:nvSpPr>
        <p:spPr>
          <a:xfrm>
            <a:off x="308525" y="277250"/>
            <a:ext cx="2372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14. Suspension</a:t>
            </a:r>
            <a:endParaRPr/>
          </a:p>
        </p:txBody>
      </p:sp>
      <p:sp>
        <p:nvSpPr>
          <p:cNvPr id="582" name="Google Shape;582;p28"/>
          <p:cNvSpPr/>
          <p:nvPr/>
        </p:nvSpPr>
        <p:spPr>
          <a:xfrm>
            <a:off x="235503" y="1668412"/>
            <a:ext cx="399300" cy="427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8"/>
          <p:cNvSpPr/>
          <p:nvPr/>
        </p:nvSpPr>
        <p:spPr>
          <a:xfrm>
            <a:off x="235503" y="2549205"/>
            <a:ext cx="399300" cy="427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8"/>
          <p:cNvSpPr/>
          <p:nvPr/>
        </p:nvSpPr>
        <p:spPr>
          <a:xfrm>
            <a:off x="2516239" y="41565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28"/>
          <p:cNvSpPr/>
          <p:nvPr/>
        </p:nvSpPr>
        <p:spPr>
          <a:xfrm>
            <a:off x="4195699" y="41558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28"/>
          <p:cNvSpPr txBox="1"/>
          <p:nvPr/>
        </p:nvSpPr>
        <p:spPr>
          <a:xfrm>
            <a:off x="308525" y="558775"/>
            <a:ext cx="4113600" cy="4185900"/>
          </a:xfrm>
          <a:prstGeom prst="rect">
            <a:avLst/>
          </a:prstGeom>
          <a:noFill/>
          <a:ln>
            <a:noFill/>
          </a:ln>
        </p:spPr>
        <p:txBody>
          <a:bodyPr anchorCtr="0" anchor="t" bIns="0" lIns="0" spcFirstLastPara="1" rIns="0" wrap="square" tIns="16065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12065" rtl="0" algn="l">
              <a:lnSpc>
                <a:spcPct val="100000"/>
              </a:lnSpc>
              <a:spcBef>
                <a:spcPts val="645"/>
              </a:spcBef>
              <a:spcAft>
                <a:spcPts val="0"/>
              </a:spcAft>
              <a:buNone/>
            </a:pPr>
            <a:r>
              <a:rPr b="1" lang="en-US" sz="1000">
                <a:solidFill>
                  <a:schemeClr val="dk1"/>
                </a:solidFill>
                <a:latin typeface="Arial"/>
                <a:ea typeface="Arial"/>
                <a:cs typeface="Arial"/>
                <a:sym typeface="Arial"/>
              </a:rPr>
              <a:t>*Pour un meilleur suivi, les défectuosités ont été placées par ordre  de pages et non par ordre alphabétique ou numérique.*</a:t>
            </a:r>
            <a:endParaRPr sz="10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10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14.D</a:t>
            </a:r>
            <a:endParaRPr sz="1200">
              <a:solidFill>
                <a:schemeClr val="dk1"/>
              </a:solidFill>
              <a:latin typeface="Arial"/>
              <a:ea typeface="Arial"/>
              <a:cs typeface="Arial"/>
              <a:sym typeface="Arial"/>
            </a:endParaRPr>
          </a:p>
          <a:p>
            <a:pPr indent="0" lvl="0" marL="469900" marR="7620" rtl="0" algn="just">
              <a:lnSpc>
                <a:spcPct val="119166"/>
              </a:lnSpc>
              <a:spcBef>
                <a:spcPts val="50"/>
              </a:spcBef>
              <a:spcAft>
                <a:spcPts val="0"/>
              </a:spcAft>
              <a:buNone/>
            </a:pPr>
            <a:r>
              <a:rPr lang="en-US" sz="1200">
                <a:solidFill>
                  <a:schemeClr val="dk1"/>
                </a:solidFill>
                <a:latin typeface="Arial"/>
                <a:ea typeface="Arial"/>
                <a:cs typeface="Arial"/>
                <a:sym typeface="Arial"/>
              </a:rPr>
              <a:t>Une lame en composite (par exemple, fibre de verre)  est fissurée sur plus de 75 % de sa longueur ou  comporte une intersection* de fissures.</a:t>
            </a:r>
            <a:endParaRPr sz="12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15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14.E</a:t>
            </a:r>
            <a:endParaRPr sz="1200">
              <a:solidFill>
                <a:schemeClr val="dk1"/>
              </a:solidFill>
              <a:latin typeface="Arial"/>
              <a:ea typeface="Arial"/>
              <a:cs typeface="Arial"/>
              <a:sym typeface="Arial"/>
            </a:endParaRPr>
          </a:p>
          <a:p>
            <a:pPr indent="0" lvl="0" marL="469900" marR="6350" rtl="0" algn="just">
              <a:lnSpc>
                <a:spcPct val="119166"/>
              </a:lnSpc>
              <a:spcBef>
                <a:spcPts val="50"/>
              </a:spcBef>
              <a:spcAft>
                <a:spcPts val="0"/>
              </a:spcAft>
              <a:buNone/>
            </a:pPr>
            <a:r>
              <a:rPr lang="en-US" sz="1200">
                <a:solidFill>
                  <a:schemeClr val="dk1"/>
                </a:solidFill>
                <a:latin typeface="Arial"/>
                <a:ea typeface="Arial"/>
                <a:cs typeface="Arial"/>
                <a:sym typeface="Arial"/>
              </a:rPr>
              <a:t>Une lame de ressort ou un ressort hélicoïdal est  déplacé et vient en contact avec une pièce en  mouvement.</a:t>
            </a:r>
            <a:endParaRPr sz="12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150">
              <a:solidFill>
                <a:schemeClr val="dk1"/>
              </a:solidFill>
              <a:latin typeface="Arial"/>
              <a:ea typeface="Arial"/>
              <a:cs typeface="Arial"/>
              <a:sym typeface="Arial"/>
            </a:endParaRPr>
          </a:p>
          <a:p>
            <a:pPr indent="0" lvl="0" marL="469900" marR="0" rtl="0" algn="l">
              <a:lnSpc>
                <a:spcPct val="100000"/>
              </a:lnSpc>
              <a:spcBef>
                <a:spcPts val="0"/>
              </a:spcBef>
              <a:spcAft>
                <a:spcPts val="0"/>
              </a:spcAft>
              <a:buNone/>
            </a:pPr>
            <a:r>
              <a:rPr b="1" lang="en-US" sz="1100">
                <a:solidFill>
                  <a:schemeClr val="dk1"/>
                </a:solidFill>
                <a:latin typeface="Arial"/>
                <a:ea typeface="Arial"/>
                <a:cs typeface="Arial"/>
                <a:sym typeface="Arial"/>
              </a:rPr>
              <a:t>14.F</a:t>
            </a:r>
            <a:endParaRPr sz="1100">
              <a:solidFill>
                <a:schemeClr val="dk1"/>
              </a:solidFill>
              <a:latin typeface="Arial"/>
              <a:ea typeface="Arial"/>
              <a:cs typeface="Arial"/>
              <a:sym typeface="Arial"/>
            </a:endParaRPr>
          </a:p>
          <a:p>
            <a:pPr indent="0" lvl="0" marL="469900" marR="5080" rtl="0" algn="l">
              <a:lnSpc>
                <a:spcPct val="102299"/>
              </a:lnSpc>
              <a:spcBef>
                <a:spcPts val="0"/>
              </a:spcBef>
              <a:spcAft>
                <a:spcPts val="0"/>
              </a:spcAft>
              <a:buNone/>
            </a:pPr>
            <a:r>
              <a:rPr lang="en-US" sz="1100">
                <a:solidFill>
                  <a:schemeClr val="dk1"/>
                </a:solidFill>
                <a:latin typeface="Arial"/>
                <a:ea typeface="Arial"/>
                <a:cs typeface="Arial"/>
                <a:sym typeface="Arial"/>
              </a:rPr>
              <a:t>Un ressort hélicoïdal est cassé au point que le véhicule  est affaissé complètement où se situe ce ressort.Une barre de torsion est cassée.</a:t>
            </a:r>
            <a:endParaRPr sz="1100">
              <a:solidFill>
                <a:schemeClr val="dk1"/>
              </a:solidFill>
            </a:endParaRPr>
          </a:p>
          <a:p>
            <a:pPr indent="0" lvl="0" marL="469900" marR="5080" rtl="0" algn="l">
              <a:lnSpc>
                <a:spcPct val="102299"/>
              </a:lnSpc>
              <a:spcBef>
                <a:spcPts val="0"/>
              </a:spcBef>
              <a:spcAft>
                <a:spcPts val="0"/>
              </a:spcAft>
              <a:buNone/>
            </a:pPr>
            <a:r>
              <a:t/>
            </a:r>
            <a:endParaRPr sz="1100">
              <a:solidFill>
                <a:schemeClr val="dk1"/>
              </a:solidFill>
            </a:endParaRPr>
          </a:p>
          <a:p>
            <a:pPr indent="0" lvl="0" marL="2575560" marR="0" rtl="0" algn="l">
              <a:lnSpc>
                <a:spcPct val="100000"/>
              </a:lnSpc>
              <a:spcBef>
                <a:spcPts val="590"/>
              </a:spcBef>
              <a:spcAft>
                <a:spcPts val="0"/>
              </a:spcAft>
              <a:buNone/>
            </a:pPr>
            <a:r>
              <a:rPr lang="en-US" sz="800">
                <a:solidFill>
                  <a:srgbClr val="01D1B7"/>
                </a:solidFill>
                <a:latin typeface="Arial"/>
                <a:ea typeface="Arial"/>
                <a:cs typeface="Arial"/>
                <a:sym typeface="Arial"/>
              </a:rPr>
              <a:t>Conduire un véhicule lourd 409</a:t>
            </a:r>
            <a:endParaRPr sz="800">
              <a:solidFill>
                <a:schemeClr val="dk1"/>
              </a:solidFill>
              <a:latin typeface="Arial"/>
              <a:ea typeface="Arial"/>
              <a:cs typeface="Arial"/>
              <a:sym typeface="Arial"/>
            </a:endParaRPr>
          </a:p>
        </p:txBody>
      </p:sp>
      <p:sp>
        <p:nvSpPr>
          <p:cNvPr id="587" name="Google Shape;587;p28"/>
          <p:cNvSpPr/>
          <p:nvPr/>
        </p:nvSpPr>
        <p:spPr>
          <a:xfrm>
            <a:off x="235503" y="3463606"/>
            <a:ext cx="399300" cy="427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28"/>
          <p:cNvSpPr/>
          <p:nvPr/>
        </p:nvSpPr>
        <p:spPr>
          <a:xfrm>
            <a:off x="5321564" y="277449"/>
            <a:ext cx="2648235" cy="166582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28"/>
          <p:cNvSpPr/>
          <p:nvPr/>
        </p:nvSpPr>
        <p:spPr>
          <a:xfrm>
            <a:off x="5191848" y="2172016"/>
            <a:ext cx="1108645" cy="110864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8"/>
          <p:cNvSpPr/>
          <p:nvPr/>
        </p:nvSpPr>
        <p:spPr>
          <a:xfrm>
            <a:off x="6687698" y="2693399"/>
            <a:ext cx="2215351" cy="138459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28"/>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592" name="Google Shape;592;p28"/>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29"/>
          <p:cNvSpPr txBox="1"/>
          <p:nvPr>
            <p:ph type="title"/>
          </p:nvPr>
        </p:nvSpPr>
        <p:spPr>
          <a:xfrm>
            <a:off x="384725" y="505850"/>
            <a:ext cx="24831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14. Suspension</a:t>
            </a:r>
            <a:endParaRPr/>
          </a:p>
        </p:txBody>
      </p:sp>
      <p:sp>
        <p:nvSpPr>
          <p:cNvPr id="598" name="Google Shape;598;p29"/>
          <p:cNvSpPr/>
          <p:nvPr/>
        </p:nvSpPr>
        <p:spPr>
          <a:xfrm>
            <a:off x="4572000" y="930474"/>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29"/>
          <p:cNvSpPr/>
          <p:nvPr/>
        </p:nvSpPr>
        <p:spPr>
          <a:xfrm>
            <a:off x="4597424" y="1661161"/>
            <a:ext cx="1617345" cy="634365"/>
          </a:xfrm>
          <a:custGeom>
            <a:rect b="b" l="l" r="r" t="t"/>
            <a:pathLst>
              <a:path extrusionOk="0" h="634364" w="1617345">
                <a:moveTo>
                  <a:pt x="0" y="633863"/>
                </a:moveTo>
                <a:lnTo>
                  <a:pt x="1616870"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29"/>
          <p:cNvSpPr/>
          <p:nvPr/>
        </p:nvSpPr>
        <p:spPr>
          <a:xfrm>
            <a:off x="6172276" y="1579004"/>
            <a:ext cx="222042" cy="15979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29"/>
          <p:cNvSpPr/>
          <p:nvPr/>
        </p:nvSpPr>
        <p:spPr>
          <a:xfrm>
            <a:off x="235503" y="2201812"/>
            <a:ext cx="399300" cy="4272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29"/>
          <p:cNvSpPr/>
          <p:nvPr/>
        </p:nvSpPr>
        <p:spPr>
          <a:xfrm>
            <a:off x="2516239" y="3165925"/>
            <a:ext cx="1866264" cy="4444"/>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29"/>
          <p:cNvSpPr/>
          <p:nvPr/>
        </p:nvSpPr>
        <p:spPr>
          <a:xfrm>
            <a:off x="4195699" y="3165244"/>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29"/>
          <p:cNvSpPr txBox="1"/>
          <p:nvPr/>
        </p:nvSpPr>
        <p:spPr>
          <a:xfrm>
            <a:off x="308525" y="1015976"/>
            <a:ext cx="4111500" cy="2347200"/>
          </a:xfrm>
          <a:prstGeom prst="rect">
            <a:avLst/>
          </a:prstGeom>
          <a:noFill/>
          <a:ln>
            <a:noFill/>
          </a:ln>
        </p:spPr>
        <p:txBody>
          <a:bodyPr anchorCtr="0" anchor="t" bIns="0" lIns="0" spcFirstLastPara="1" rIns="0" wrap="square" tIns="16065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10160" rtl="0" algn="l">
              <a:lnSpc>
                <a:spcPct val="100000"/>
              </a:lnSpc>
              <a:spcBef>
                <a:spcPts val="645"/>
              </a:spcBef>
              <a:spcAft>
                <a:spcPts val="0"/>
              </a:spcAft>
              <a:buNone/>
            </a:pPr>
            <a:r>
              <a:rPr b="1" lang="en-US" sz="1000">
                <a:solidFill>
                  <a:schemeClr val="dk1"/>
                </a:solidFill>
                <a:latin typeface="Arial"/>
                <a:ea typeface="Arial"/>
                <a:cs typeface="Arial"/>
                <a:sym typeface="Arial"/>
              </a:rPr>
              <a:t>*Pour un meilleur suivi, les défectuosités ont été placées par ordre  de pages et non par ordre alphabétique ou numérique.*</a:t>
            </a:r>
            <a:endParaRPr sz="10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10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14.B</a:t>
            </a:r>
            <a:endParaRPr sz="1200">
              <a:solidFill>
                <a:schemeClr val="dk1"/>
              </a:solidFill>
              <a:latin typeface="Arial"/>
              <a:ea typeface="Arial"/>
              <a:cs typeface="Arial"/>
              <a:sym typeface="Arial"/>
            </a:endParaRPr>
          </a:p>
          <a:p>
            <a:pPr indent="0" lvl="0" marL="469900" marR="5080" rtl="0" algn="just">
              <a:lnSpc>
                <a:spcPct val="119166"/>
              </a:lnSpc>
              <a:spcBef>
                <a:spcPts val="50"/>
              </a:spcBef>
              <a:spcAft>
                <a:spcPts val="0"/>
              </a:spcAft>
              <a:buNone/>
            </a:pPr>
            <a:r>
              <a:rPr lang="en-US" sz="1200">
                <a:solidFill>
                  <a:schemeClr val="dk1"/>
                </a:solidFill>
                <a:latin typeface="Arial"/>
                <a:ea typeface="Arial"/>
                <a:cs typeface="Arial"/>
                <a:sym typeface="Arial"/>
              </a:rPr>
              <a:t>Une fuite d’air dans le système d’une suspension  pneumatique ne peut pas être compensée par le  compresseur lorsque le moteur tourne au ralenti.</a:t>
            </a:r>
            <a:endParaRPr sz="1200">
              <a:solidFill>
                <a:schemeClr val="dk1"/>
              </a:solidFill>
              <a:latin typeface="Arial"/>
              <a:ea typeface="Arial"/>
              <a:cs typeface="Arial"/>
              <a:sym typeface="Arial"/>
            </a:endParaRPr>
          </a:p>
          <a:p>
            <a:pPr indent="0" lvl="0" marL="469900" marR="0" rtl="0" algn="just">
              <a:lnSpc>
                <a:spcPct val="114166"/>
              </a:lnSpc>
              <a:spcBef>
                <a:spcPts val="0"/>
              </a:spcBef>
              <a:spcAft>
                <a:spcPts val="0"/>
              </a:spcAft>
              <a:buNone/>
            </a:pPr>
            <a:r>
              <a:rPr lang="en-US" sz="1200">
                <a:solidFill>
                  <a:schemeClr val="dk1"/>
                </a:solidFill>
                <a:latin typeface="Arial"/>
                <a:ea typeface="Arial"/>
                <a:cs typeface="Arial"/>
                <a:sym typeface="Arial"/>
              </a:rPr>
              <a:t>Un ballon est absent ou dégonflé.</a:t>
            </a:r>
            <a:endParaRPr sz="1200">
              <a:solidFill>
                <a:schemeClr val="dk1"/>
              </a:solidFill>
              <a:latin typeface="Arial"/>
              <a:ea typeface="Arial"/>
              <a:cs typeface="Arial"/>
              <a:sym typeface="Arial"/>
            </a:endParaRPr>
          </a:p>
          <a:p>
            <a:pPr indent="0" lvl="0" marL="2575560" marR="0" rtl="0" algn="l">
              <a:lnSpc>
                <a:spcPct val="100000"/>
              </a:lnSpc>
              <a:spcBef>
                <a:spcPts val="1070"/>
              </a:spcBef>
              <a:spcAft>
                <a:spcPts val="0"/>
              </a:spcAft>
              <a:buNone/>
            </a:pPr>
            <a:r>
              <a:rPr lang="en-US" sz="800">
                <a:solidFill>
                  <a:srgbClr val="01D1B7"/>
                </a:solidFill>
                <a:latin typeface="Arial"/>
                <a:ea typeface="Arial"/>
                <a:cs typeface="Arial"/>
                <a:sym typeface="Arial"/>
              </a:rPr>
              <a:t>Conduire un véhicule lourd 411</a:t>
            </a:r>
            <a:endParaRPr sz="800">
              <a:solidFill>
                <a:schemeClr val="dk1"/>
              </a:solidFill>
              <a:latin typeface="Arial"/>
              <a:ea typeface="Arial"/>
              <a:cs typeface="Arial"/>
              <a:sym typeface="Arial"/>
            </a:endParaRPr>
          </a:p>
        </p:txBody>
      </p:sp>
      <p:sp>
        <p:nvSpPr>
          <p:cNvPr id="605" name="Google Shape;605;p29"/>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606" name="Google Shape;606;p29"/>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3"/>
          <p:cNvSpPr txBox="1"/>
          <p:nvPr>
            <p:ph type="title"/>
          </p:nvPr>
        </p:nvSpPr>
        <p:spPr>
          <a:xfrm>
            <a:off x="384725" y="505857"/>
            <a:ext cx="7381240" cy="753110"/>
          </a:xfrm>
          <a:prstGeom prst="rect">
            <a:avLst/>
          </a:prstGeom>
          <a:noFill/>
          <a:ln>
            <a:noFill/>
          </a:ln>
        </p:spPr>
        <p:txBody>
          <a:bodyPr anchorCtr="0" anchor="t" bIns="0" lIns="0" spcFirstLastPara="1" rIns="0" wrap="square" tIns="27925">
            <a:spAutoFit/>
          </a:bodyPr>
          <a:lstStyle/>
          <a:p>
            <a:pPr indent="0" lvl="0" marL="12700" marR="5080" rtl="0" algn="l">
              <a:lnSpc>
                <a:spcPct val="118750"/>
              </a:lnSpc>
              <a:spcBef>
                <a:spcPts val="0"/>
              </a:spcBef>
              <a:spcAft>
                <a:spcPts val="0"/>
              </a:spcAft>
              <a:buNone/>
            </a:pPr>
            <a:r>
              <a:rPr lang="en-US"/>
              <a:t>Pour bien différencier les défectuosités mineures et  majeures ou une infraction:</a:t>
            </a:r>
            <a:endParaRPr/>
          </a:p>
        </p:txBody>
      </p:sp>
      <p:sp>
        <p:nvSpPr>
          <p:cNvPr id="76" name="Google Shape;76;p3"/>
          <p:cNvSpPr txBox="1"/>
          <p:nvPr/>
        </p:nvSpPr>
        <p:spPr>
          <a:xfrm>
            <a:off x="384725" y="1370788"/>
            <a:ext cx="616966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Le code numérique (par exemple 1.1) correspond à une défectuosité mineure;</a:t>
            </a:r>
            <a:endParaRPr sz="1400">
              <a:solidFill>
                <a:schemeClr val="dk1"/>
              </a:solidFill>
              <a:latin typeface="Arial"/>
              <a:ea typeface="Arial"/>
              <a:cs typeface="Arial"/>
              <a:sym typeface="Arial"/>
            </a:endParaRPr>
          </a:p>
        </p:txBody>
      </p:sp>
      <p:sp>
        <p:nvSpPr>
          <p:cNvPr id="77" name="Google Shape;77;p3"/>
          <p:cNvSpPr txBox="1"/>
          <p:nvPr/>
        </p:nvSpPr>
        <p:spPr>
          <a:xfrm>
            <a:off x="384725" y="2266138"/>
            <a:ext cx="6624320"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Le code alphanumérique (par exemple 1.A) correspond à une défectuosité majeure;</a:t>
            </a:r>
            <a:endParaRPr sz="1400">
              <a:solidFill>
                <a:schemeClr val="dk1"/>
              </a:solidFill>
              <a:latin typeface="Arial"/>
              <a:ea typeface="Arial"/>
              <a:cs typeface="Arial"/>
              <a:sym typeface="Arial"/>
            </a:endParaRPr>
          </a:p>
        </p:txBody>
      </p:sp>
      <p:sp>
        <p:nvSpPr>
          <p:cNvPr id="78" name="Google Shape;78;p3"/>
          <p:cNvSpPr txBox="1"/>
          <p:nvPr/>
        </p:nvSpPr>
        <p:spPr>
          <a:xfrm>
            <a:off x="384725" y="3161488"/>
            <a:ext cx="1999614"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La notification: Infraction.</a:t>
            </a:r>
            <a:endParaRPr sz="1400">
              <a:solidFill>
                <a:schemeClr val="dk1"/>
              </a:solidFill>
              <a:latin typeface="Arial"/>
              <a:ea typeface="Arial"/>
              <a:cs typeface="Arial"/>
              <a:sym typeface="Arial"/>
            </a:endParaRPr>
          </a:p>
        </p:txBody>
      </p:sp>
      <p:sp>
        <p:nvSpPr>
          <p:cNvPr id="79" name="Google Shape;79;p3"/>
          <p:cNvSpPr/>
          <p:nvPr/>
        </p:nvSpPr>
        <p:spPr>
          <a:xfrm>
            <a:off x="7118625" y="1510324"/>
            <a:ext cx="506174" cy="46279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3"/>
          <p:cNvSpPr/>
          <p:nvPr/>
        </p:nvSpPr>
        <p:spPr>
          <a:xfrm>
            <a:off x="7118625" y="2385900"/>
            <a:ext cx="456270" cy="48834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3"/>
          <p:cNvSpPr/>
          <p:nvPr/>
        </p:nvSpPr>
        <p:spPr>
          <a:xfrm>
            <a:off x="7118625" y="3134800"/>
            <a:ext cx="462777" cy="46277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3"/>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83" name="Google Shape;83;p3"/>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30"/>
          <p:cNvSpPr/>
          <p:nvPr/>
        </p:nvSpPr>
        <p:spPr>
          <a:xfrm>
            <a:off x="4634325" y="555340"/>
            <a:ext cx="4167599" cy="119818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30"/>
          <p:cNvSpPr/>
          <p:nvPr/>
        </p:nvSpPr>
        <p:spPr>
          <a:xfrm>
            <a:off x="7235190" y="1800753"/>
            <a:ext cx="255270" cy="154940"/>
          </a:xfrm>
          <a:custGeom>
            <a:rect b="b" l="l" r="r" t="t"/>
            <a:pathLst>
              <a:path extrusionOk="0" h="154939" w="255270">
                <a:moveTo>
                  <a:pt x="254934" y="154896"/>
                </a:moveTo>
                <a:lnTo>
                  <a:pt x="0"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30"/>
          <p:cNvSpPr/>
          <p:nvPr/>
        </p:nvSpPr>
        <p:spPr>
          <a:xfrm>
            <a:off x="7068375" y="1691921"/>
            <a:ext cx="218542" cy="18166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30"/>
          <p:cNvSpPr txBox="1"/>
          <p:nvPr>
            <p:ph type="title"/>
          </p:nvPr>
        </p:nvSpPr>
        <p:spPr>
          <a:xfrm>
            <a:off x="384725" y="440973"/>
            <a:ext cx="2560955" cy="779145"/>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14. Suspension</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615" name="Google Shape;615;p30"/>
          <p:cNvSpPr txBox="1"/>
          <p:nvPr/>
        </p:nvSpPr>
        <p:spPr>
          <a:xfrm>
            <a:off x="841925" y="1475778"/>
            <a:ext cx="3561715"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14.1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Une lame de ressort autre qu’une lame maîtresse  ou un ressort hélicoïdal est cassée.</a:t>
            </a:r>
            <a:endParaRPr sz="1200">
              <a:solidFill>
                <a:schemeClr val="dk1"/>
              </a:solidFill>
              <a:latin typeface="Arial"/>
              <a:ea typeface="Arial"/>
              <a:cs typeface="Arial"/>
              <a:sym typeface="Arial"/>
            </a:endParaRPr>
          </a:p>
        </p:txBody>
      </p:sp>
      <p:sp>
        <p:nvSpPr>
          <p:cNvPr id="616" name="Google Shape;616;p30"/>
          <p:cNvSpPr txBox="1"/>
          <p:nvPr/>
        </p:nvSpPr>
        <p:spPr>
          <a:xfrm>
            <a:off x="841925" y="2304454"/>
            <a:ext cx="3561600" cy="12930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14.2</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Une fuite d’air dans le système de suspension  pneumatique.</a:t>
            </a:r>
            <a:endParaRPr sz="1200">
              <a:solidFill>
                <a:schemeClr val="dk1"/>
              </a:solidFill>
              <a:latin typeface="Arial"/>
              <a:ea typeface="Arial"/>
              <a:cs typeface="Arial"/>
              <a:sym typeface="Arial"/>
            </a:endParaRPr>
          </a:p>
          <a:p>
            <a:pPr indent="0" lvl="0" marL="12700" marR="0" rtl="0" algn="l">
              <a:lnSpc>
                <a:spcPct val="113750"/>
              </a:lnSpc>
              <a:spcBef>
                <a:spcPts val="0"/>
              </a:spcBef>
              <a:spcAft>
                <a:spcPts val="0"/>
              </a:spcAft>
              <a:buNone/>
            </a:pPr>
            <a:r>
              <a:rPr lang="en-US" sz="1200">
                <a:solidFill>
                  <a:schemeClr val="dk1"/>
                </a:solidFill>
                <a:latin typeface="Arial"/>
                <a:ea typeface="Arial"/>
                <a:cs typeface="Arial"/>
                <a:sym typeface="Arial"/>
              </a:rPr>
              <a:t>Un ballon est endommagé au point d’exposer la</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lang="en-US" sz="1200">
                <a:solidFill>
                  <a:schemeClr val="dk1"/>
                </a:solidFill>
                <a:latin typeface="Arial"/>
                <a:ea typeface="Arial"/>
                <a:cs typeface="Arial"/>
                <a:sym typeface="Arial"/>
              </a:rPr>
              <a:t>toile.</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Un ballon présente une réparation.</a:t>
            </a:r>
            <a:endParaRPr sz="1200">
              <a:solidFill>
                <a:schemeClr val="dk1"/>
              </a:solidFill>
              <a:latin typeface="Arial"/>
              <a:ea typeface="Arial"/>
              <a:cs typeface="Arial"/>
              <a:sym typeface="Arial"/>
            </a:endParaRPr>
          </a:p>
        </p:txBody>
      </p:sp>
      <p:sp>
        <p:nvSpPr>
          <p:cNvPr id="617" name="Google Shape;617;p30"/>
          <p:cNvSpPr/>
          <p:nvPr/>
        </p:nvSpPr>
        <p:spPr>
          <a:xfrm>
            <a:off x="409550" y="1565094"/>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30"/>
          <p:cNvSpPr/>
          <p:nvPr/>
        </p:nvSpPr>
        <p:spPr>
          <a:xfrm>
            <a:off x="2516239" y="2175325"/>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30"/>
          <p:cNvSpPr/>
          <p:nvPr/>
        </p:nvSpPr>
        <p:spPr>
          <a:xfrm>
            <a:off x="4195699" y="2174644"/>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30"/>
          <p:cNvSpPr txBox="1"/>
          <p:nvPr/>
        </p:nvSpPr>
        <p:spPr>
          <a:xfrm>
            <a:off x="2871441" y="2181175"/>
            <a:ext cx="15487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409</a:t>
            </a:r>
            <a:endParaRPr sz="800">
              <a:solidFill>
                <a:schemeClr val="dk1"/>
              </a:solidFill>
              <a:latin typeface="Arial"/>
              <a:ea typeface="Arial"/>
              <a:cs typeface="Arial"/>
              <a:sym typeface="Arial"/>
            </a:endParaRPr>
          </a:p>
        </p:txBody>
      </p:sp>
      <p:sp>
        <p:nvSpPr>
          <p:cNvPr id="621" name="Google Shape;621;p30"/>
          <p:cNvSpPr/>
          <p:nvPr/>
        </p:nvSpPr>
        <p:spPr>
          <a:xfrm>
            <a:off x="4765424" y="922188"/>
            <a:ext cx="4130040" cy="896619"/>
          </a:xfrm>
          <a:custGeom>
            <a:rect b="b" l="l" r="r" t="t"/>
            <a:pathLst>
              <a:path extrusionOk="0" h="896619" w="4130040">
                <a:moveTo>
                  <a:pt x="4129944" y="0"/>
                </a:moveTo>
                <a:lnTo>
                  <a:pt x="4115732" y="24967"/>
                </a:lnTo>
                <a:lnTo>
                  <a:pt x="4099685" y="49851"/>
                </a:lnTo>
                <a:lnTo>
                  <a:pt x="4062213" y="99311"/>
                </a:lnTo>
                <a:lnTo>
                  <a:pt x="4017775" y="148272"/>
                </a:lnTo>
                <a:lnTo>
                  <a:pt x="3966618" y="196628"/>
                </a:lnTo>
                <a:lnTo>
                  <a:pt x="3908991" y="244273"/>
                </a:lnTo>
                <a:lnTo>
                  <a:pt x="3877827" y="267795"/>
                </a:lnTo>
                <a:lnTo>
                  <a:pt x="3845139" y="291100"/>
                </a:lnTo>
                <a:lnTo>
                  <a:pt x="3810956" y="314173"/>
                </a:lnTo>
                <a:lnTo>
                  <a:pt x="3775310" y="337001"/>
                </a:lnTo>
                <a:lnTo>
                  <a:pt x="3738232" y="359571"/>
                </a:lnTo>
                <a:lnTo>
                  <a:pt x="3699752" y="381871"/>
                </a:lnTo>
                <a:lnTo>
                  <a:pt x="3659902" y="403885"/>
                </a:lnTo>
                <a:lnTo>
                  <a:pt x="3618711" y="425602"/>
                </a:lnTo>
                <a:lnTo>
                  <a:pt x="3576212" y="447007"/>
                </a:lnTo>
                <a:lnTo>
                  <a:pt x="3532436" y="468088"/>
                </a:lnTo>
                <a:lnTo>
                  <a:pt x="3487412" y="488831"/>
                </a:lnTo>
                <a:lnTo>
                  <a:pt x="3441172" y="509222"/>
                </a:lnTo>
                <a:lnTo>
                  <a:pt x="3393747" y="529249"/>
                </a:lnTo>
                <a:lnTo>
                  <a:pt x="3345167" y="548898"/>
                </a:lnTo>
                <a:lnTo>
                  <a:pt x="3295464" y="568156"/>
                </a:lnTo>
                <a:lnTo>
                  <a:pt x="3244669" y="587009"/>
                </a:lnTo>
                <a:lnTo>
                  <a:pt x="3192812" y="605444"/>
                </a:lnTo>
                <a:lnTo>
                  <a:pt x="3139925" y="623448"/>
                </a:lnTo>
                <a:lnTo>
                  <a:pt x="3086037" y="641007"/>
                </a:lnTo>
                <a:lnTo>
                  <a:pt x="3031181" y="658108"/>
                </a:lnTo>
                <a:lnTo>
                  <a:pt x="2975387" y="674738"/>
                </a:lnTo>
                <a:lnTo>
                  <a:pt x="2918686" y="690884"/>
                </a:lnTo>
                <a:lnTo>
                  <a:pt x="2861108" y="706531"/>
                </a:lnTo>
                <a:lnTo>
                  <a:pt x="2802686" y="721667"/>
                </a:lnTo>
                <a:lnTo>
                  <a:pt x="2743449" y="736279"/>
                </a:lnTo>
                <a:lnTo>
                  <a:pt x="2683428" y="750352"/>
                </a:lnTo>
                <a:lnTo>
                  <a:pt x="2622655" y="763874"/>
                </a:lnTo>
                <a:lnTo>
                  <a:pt x="2561160" y="776832"/>
                </a:lnTo>
                <a:lnTo>
                  <a:pt x="2498975" y="789212"/>
                </a:lnTo>
                <a:lnTo>
                  <a:pt x="2436130" y="801000"/>
                </a:lnTo>
                <a:lnTo>
                  <a:pt x="2372655" y="812184"/>
                </a:lnTo>
                <a:lnTo>
                  <a:pt x="2308583" y="822749"/>
                </a:lnTo>
                <a:lnTo>
                  <a:pt x="2243944" y="832684"/>
                </a:lnTo>
                <a:lnTo>
                  <a:pt x="2178768" y="841973"/>
                </a:lnTo>
                <a:lnTo>
                  <a:pt x="2114898" y="850376"/>
                </a:lnTo>
                <a:lnTo>
                  <a:pt x="2051268" y="858059"/>
                </a:lnTo>
                <a:lnTo>
                  <a:pt x="1987910" y="865026"/>
                </a:lnTo>
                <a:lnTo>
                  <a:pt x="1924857" y="871282"/>
                </a:lnTo>
                <a:lnTo>
                  <a:pt x="1862140" y="876831"/>
                </a:lnTo>
                <a:lnTo>
                  <a:pt x="1799793" y="881677"/>
                </a:lnTo>
                <a:lnTo>
                  <a:pt x="1737847" y="885823"/>
                </a:lnTo>
                <a:lnTo>
                  <a:pt x="1676335" y="889274"/>
                </a:lnTo>
                <a:lnTo>
                  <a:pt x="1615288" y="892034"/>
                </a:lnTo>
                <a:lnTo>
                  <a:pt x="1554740" y="894108"/>
                </a:lnTo>
                <a:lnTo>
                  <a:pt x="1494722" y="895498"/>
                </a:lnTo>
                <a:lnTo>
                  <a:pt x="1435267" y="896210"/>
                </a:lnTo>
                <a:lnTo>
                  <a:pt x="1376406" y="896247"/>
                </a:lnTo>
                <a:lnTo>
                  <a:pt x="1318173" y="895614"/>
                </a:lnTo>
                <a:lnTo>
                  <a:pt x="1260599" y="894314"/>
                </a:lnTo>
                <a:lnTo>
                  <a:pt x="1203717" y="892352"/>
                </a:lnTo>
                <a:lnTo>
                  <a:pt x="1147558" y="889731"/>
                </a:lnTo>
                <a:lnTo>
                  <a:pt x="1092156" y="886457"/>
                </a:lnTo>
                <a:lnTo>
                  <a:pt x="1037543" y="882532"/>
                </a:lnTo>
                <a:lnTo>
                  <a:pt x="983750" y="877962"/>
                </a:lnTo>
                <a:lnTo>
                  <a:pt x="930810" y="872749"/>
                </a:lnTo>
                <a:lnTo>
                  <a:pt x="878755" y="866899"/>
                </a:lnTo>
                <a:lnTo>
                  <a:pt x="827617" y="860415"/>
                </a:lnTo>
                <a:lnTo>
                  <a:pt x="777430" y="853301"/>
                </a:lnTo>
                <a:lnTo>
                  <a:pt x="728224" y="845562"/>
                </a:lnTo>
                <a:lnTo>
                  <a:pt x="680032" y="837201"/>
                </a:lnTo>
                <a:lnTo>
                  <a:pt x="632887" y="828223"/>
                </a:lnTo>
                <a:lnTo>
                  <a:pt x="586821" y="818632"/>
                </a:lnTo>
                <a:lnTo>
                  <a:pt x="541866" y="808431"/>
                </a:lnTo>
                <a:lnTo>
                  <a:pt x="498054" y="797625"/>
                </a:lnTo>
                <a:lnTo>
                  <a:pt x="455417" y="786219"/>
                </a:lnTo>
                <a:lnTo>
                  <a:pt x="413989" y="774215"/>
                </a:lnTo>
                <a:lnTo>
                  <a:pt x="373800" y="761619"/>
                </a:lnTo>
                <a:lnTo>
                  <a:pt x="334884" y="748434"/>
                </a:lnTo>
                <a:lnTo>
                  <a:pt x="297272" y="734664"/>
                </a:lnTo>
                <a:lnTo>
                  <a:pt x="260997" y="720314"/>
                </a:lnTo>
                <a:lnTo>
                  <a:pt x="192586" y="689888"/>
                </a:lnTo>
                <a:lnTo>
                  <a:pt x="129910" y="657189"/>
                </a:lnTo>
                <a:lnTo>
                  <a:pt x="73225" y="622250"/>
                </a:lnTo>
                <a:lnTo>
                  <a:pt x="22792" y="585103"/>
                </a:lnTo>
                <a:lnTo>
                  <a:pt x="0" y="565712"/>
                </a:lnTo>
                <a:lnTo>
                  <a:pt x="293322" y="494198"/>
                </a:lnTo>
                <a:lnTo>
                  <a:pt x="319966" y="506878"/>
                </a:lnTo>
                <a:lnTo>
                  <a:pt x="348293" y="519030"/>
                </a:lnTo>
                <a:lnTo>
                  <a:pt x="409837" y="541738"/>
                </a:lnTo>
                <a:lnTo>
                  <a:pt x="477636" y="562306"/>
                </a:lnTo>
                <a:lnTo>
                  <a:pt x="551370" y="580719"/>
                </a:lnTo>
                <a:lnTo>
                  <a:pt x="590362" y="589113"/>
                </a:lnTo>
                <a:lnTo>
                  <a:pt x="630719" y="596961"/>
                </a:lnTo>
                <a:lnTo>
                  <a:pt x="672400" y="604263"/>
                </a:lnTo>
                <a:lnTo>
                  <a:pt x="715364" y="611015"/>
                </a:lnTo>
                <a:lnTo>
                  <a:pt x="759573" y="617217"/>
                </a:lnTo>
                <a:lnTo>
                  <a:pt x="804986" y="622866"/>
                </a:lnTo>
                <a:lnTo>
                  <a:pt x="851564" y="627960"/>
                </a:lnTo>
                <a:lnTo>
                  <a:pt x="899266" y="632497"/>
                </a:lnTo>
                <a:lnTo>
                  <a:pt x="948052" y="636475"/>
                </a:lnTo>
                <a:lnTo>
                  <a:pt x="997883" y="639892"/>
                </a:lnTo>
                <a:lnTo>
                  <a:pt x="1048719" y="642746"/>
                </a:lnTo>
                <a:lnTo>
                  <a:pt x="1100519" y="645036"/>
                </a:lnTo>
                <a:lnTo>
                  <a:pt x="1153244" y="646758"/>
                </a:lnTo>
                <a:lnTo>
                  <a:pt x="1206853" y="647912"/>
                </a:lnTo>
                <a:lnTo>
                  <a:pt x="1261308" y="648495"/>
                </a:lnTo>
                <a:lnTo>
                  <a:pt x="1316567" y="648505"/>
                </a:lnTo>
                <a:lnTo>
                  <a:pt x="1372592" y="647940"/>
                </a:lnTo>
                <a:lnTo>
                  <a:pt x="1429341" y="646798"/>
                </a:lnTo>
                <a:lnTo>
                  <a:pt x="1486776" y="645077"/>
                </a:lnTo>
                <a:lnTo>
                  <a:pt x="1544856" y="642775"/>
                </a:lnTo>
                <a:lnTo>
                  <a:pt x="1603541" y="639890"/>
                </a:lnTo>
                <a:lnTo>
                  <a:pt x="1662792" y="636421"/>
                </a:lnTo>
                <a:lnTo>
                  <a:pt x="1722568" y="632364"/>
                </a:lnTo>
                <a:lnTo>
                  <a:pt x="1782829" y="627719"/>
                </a:lnTo>
                <a:lnTo>
                  <a:pt x="1843536" y="622483"/>
                </a:lnTo>
                <a:lnTo>
                  <a:pt x="1904649" y="616654"/>
                </a:lnTo>
                <a:lnTo>
                  <a:pt x="1966127" y="610230"/>
                </a:lnTo>
                <a:lnTo>
                  <a:pt x="2027932" y="603209"/>
                </a:lnTo>
                <a:lnTo>
                  <a:pt x="2090022" y="595589"/>
                </a:lnTo>
                <a:lnTo>
                  <a:pt x="2152357" y="587368"/>
                </a:lnTo>
                <a:lnTo>
                  <a:pt x="2217994" y="578092"/>
                </a:lnTo>
                <a:lnTo>
                  <a:pt x="2283045" y="568264"/>
                </a:lnTo>
                <a:lnTo>
                  <a:pt x="2347468" y="557898"/>
                </a:lnTo>
                <a:lnTo>
                  <a:pt x="2411221" y="547011"/>
                </a:lnTo>
                <a:lnTo>
                  <a:pt x="2474260" y="535615"/>
                </a:lnTo>
                <a:lnTo>
                  <a:pt x="2536543" y="523725"/>
                </a:lnTo>
                <a:lnTo>
                  <a:pt x="2598027" y="511357"/>
                </a:lnTo>
                <a:lnTo>
                  <a:pt x="2658670" y="498525"/>
                </a:lnTo>
                <a:lnTo>
                  <a:pt x="2718429" y="485242"/>
                </a:lnTo>
                <a:lnTo>
                  <a:pt x="2777261" y="471525"/>
                </a:lnTo>
                <a:lnTo>
                  <a:pt x="2835124" y="457387"/>
                </a:lnTo>
                <a:lnTo>
                  <a:pt x="2891975" y="442844"/>
                </a:lnTo>
                <a:lnTo>
                  <a:pt x="2947771" y="427908"/>
                </a:lnTo>
                <a:lnTo>
                  <a:pt x="3002469" y="412597"/>
                </a:lnTo>
                <a:lnTo>
                  <a:pt x="3056028" y="396922"/>
                </a:lnTo>
                <a:lnTo>
                  <a:pt x="3108403" y="380901"/>
                </a:lnTo>
                <a:lnTo>
                  <a:pt x="3159553" y="364546"/>
                </a:lnTo>
                <a:lnTo>
                  <a:pt x="3209435" y="347873"/>
                </a:lnTo>
                <a:lnTo>
                  <a:pt x="3258006" y="330896"/>
                </a:lnTo>
                <a:lnTo>
                  <a:pt x="3305224" y="313630"/>
                </a:lnTo>
                <a:lnTo>
                  <a:pt x="3351045" y="296089"/>
                </a:lnTo>
                <a:lnTo>
                  <a:pt x="3395428" y="278288"/>
                </a:lnTo>
                <a:lnTo>
                  <a:pt x="3438328" y="260242"/>
                </a:lnTo>
                <a:lnTo>
                  <a:pt x="3479705" y="241965"/>
                </a:lnTo>
                <a:lnTo>
                  <a:pt x="3519515" y="223471"/>
                </a:lnTo>
                <a:lnTo>
                  <a:pt x="3557715" y="204776"/>
                </a:lnTo>
                <a:lnTo>
                  <a:pt x="3594263" y="185893"/>
                </a:lnTo>
                <a:lnTo>
                  <a:pt x="3629116" y="166838"/>
                </a:lnTo>
                <a:lnTo>
                  <a:pt x="3662231" y="147625"/>
                </a:lnTo>
                <a:lnTo>
                  <a:pt x="3723079" y="108784"/>
                </a:lnTo>
                <a:lnTo>
                  <a:pt x="3776463" y="69485"/>
                </a:lnTo>
                <a:lnTo>
                  <a:pt x="3822044" y="29847"/>
                </a:lnTo>
                <a:lnTo>
                  <a:pt x="3841801" y="9937"/>
                </a:lnTo>
                <a:lnTo>
                  <a:pt x="4129944" y="0"/>
                </a:lnTo>
                <a:close/>
              </a:path>
            </a:pathLst>
          </a:custGeom>
          <a:noFill/>
          <a:ln cap="flat" cmpd="sng" w="285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30"/>
          <p:cNvSpPr txBox="1"/>
          <p:nvPr/>
        </p:nvSpPr>
        <p:spPr>
          <a:xfrm>
            <a:off x="5173224" y="394963"/>
            <a:ext cx="129984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Lame maîtresse</a:t>
            </a:r>
            <a:endParaRPr sz="1400">
              <a:solidFill>
                <a:schemeClr val="dk1"/>
              </a:solidFill>
              <a:latin typeface="Arial"/>
              <a:ea typeface="Arial"/>
              <a:cs typeface="Arial"/>
              <a:sym typeface="Arial"/>
            </a:endParaRPr>
          </a:p>
        </p:txBody>
      </p:sp>
      <p:sp>
        <p:nvSpPr>
          <p:cNvPr id="623" name="Google Shape;623;p30"/>
          <p:cNvSpPr/>
          <p:nvPr/>
        </p:nvSpPr>
        <p:spPr>
          <a:xfrm>
            <a:off x="5190520" y="616525"/>
            <a:ext cx="124460" cy="424815"/>
          </a:xfrm>
          <a:custGeom>
            <a:rect b="b" l="l" r="r" t="t"/>
            <a:pathLst>
              <a:path extrusionOk="0" h="424815" w="124460">
                <a:moveTo>
                  <a:pt x="124429" y="0"/>
                </a:moveTo>
                <a:lnTo>
                  <a:pt x="0" y="42472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30"/>
          <p:cNvSpPr/>
          <p:nvPr/>
        </p:nvSpPr>
        <p:spPr>
          <a:xfrm>
            <a:off x="5111077" y="1004502"/>
            <a:ext cx="158885" cy="22172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30"/>
          <p:cNvSpPr txBox="1"/>
          <p:nvPr/>
        </p:nvSpPr>
        <p:spPr>
          <a:xfrm>
            <a:off x="7383025" y="1918963"/>
            <a:ext cx="1398905" cy="2387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400">
                <a:solidFill>
                  <a:schemeClr val="dk1"/>
                </a:solidFill>
                <a:latin typeface="Arial"/>
                <a:ea typeface="Arial"/>
                <a:cs typeface="Arial"/>
                <a:sym typeface="Arial"/>
              </a:rPr>
              <a:t>Lames de ressort</a:t>
            </a:r>
            <a:endParaRPr sz="1400">
              <a:solidFill>
                <a:schemeClr val="dk1"/>
              </a:solidFill>
              <a:latin typeface="Arial"/>
              <a:ea typeface="Arial"/>
              <a:cs typeface="Arial"/>
              <a:sym typeface="Arial"/>
            </a:endParaRPr>
          </a:p>
        </p:txBody>
      </p:sp>
      <p:sp>
        <p:nvSpPr>
          <p:cNvPr id="626" name="Google Shape;626;p30"/>
          <p:cNvSpPr/>
          <p:nvPr/>
        </p:nvSpPr>
        <p:spPr>
          <a:xfrm>
            <a:off x="5242132" y="2358717"/>
            <a:ext cx="2909392" cy="172661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30"/>
          <p:cNvSpPr/>
          <p:nvPr/>
        </p:nvSpPr>
        <p:spPr>
          <a:xfrm>
            <a:off x="5314259" y="2861133"/>
            <a:ext cx="706120" cy="200660"/>
          </a:xfrm>
          <a:custGeom>
            <a:rect b="b" l="l" r="r" t="t"/>
            <a:pathLst>
              <a:path extrusionOk="0" h="200660" w="706120">
                <a:moveTo>
                  <a:pt x="0" y="200206"/>
                </a:moveTo>
                <a:lnTo>
                  <a:pt x="705860"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30"/>
          <p:cNvSpPr/>
          <p:nvPr/>
        </p:nvSpPr>
        <p:spPr>
          <a:xfrm>
            <a:off x="5983897" y="2781541"/>
            <a:ext cx="221611" cy="159185"/>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30"/>
          <p:cNvSpPr/>
          <p:nvPr/>
        </p:nvSpPr>
        <p:spPr>
          <a:xfrm>
            <a:off x="2516239" y="36231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30"/>
          <p:cNvSpPr/>
          <p:nvPr/>
        </p:nvSpPr>
        <p:spPr>
          <a:xfrm>
            <a:off x="4195699" y="36224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30"/>
          <p:cNvSpPr txBox="1"/>
          <p:nvPr/>
        </p:nvSpPr>
        <p:spPr>
          <a:xfrm>
            <a:off x="2871441" y="3628975"/>
            <a:ext cx="149225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411</a:t>
            </a:r>
            <a:endParaRPr sz="800">
              <a:solidFill>
                <a:schemeClr val="dk1"/>
              </a:solidFill>
              <a:latin typeface="Arial"/>
              <a:ea typeface="Arial"/>
              <a:cs typeface="Arial"/>
              <a:sym typeface="Arial"/>
            </a:endParaRPr>
          </a:p>
        </p:txBody>
      </p:sp>
      <p:sp>
        <p:nvSpPr>
          <p:cNvPr id="632" name="Google Shape;632;p30"/>
          <p:cNvSpPr/>
          <p:nvPr/>
        </p:nvSpPr>
        <p:spPr>
          <a:xfrm>
            <a:off x="409550" y="2479494"/>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3" name="Google Shape;633;p30"/>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634" name="Google Shape;634;p30"/>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31"/>
          <p:cNvSpPr txBox="1"/>
          <p:nvPr>
            <p:ph type="title"/>
          </p:nvPr>
        </p:nvSpPr>
        <p:spPr>
          <a:xfrm>
            <a:off x="308525" y="201050"/>
            <a:ext cx="63282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15. Système d’alimentation en carburant</a:t>
            </a:r>
            <a:endParaRPr/>
          </a:p>
        </p:txBody>
      </p:sp>
      <p:sp>
        <p:nvSpPr>
          <p:cNvPr id="640" name="Google Shape;640;p31"/>
          <p:cNvSpPr/>
          <p:nvPr/>
        </p:nvSpPr>
        <p:spPr>
          <a:xfrm>
            <a:off x="4572000" y="1006687"/>
            <a:ext cx="4376700" cy="3282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31"/>
          <p:cNvSpPr/>
          <p:nvPr/>
        </p:nvSpPr>
        <p:spPr>
          <a:xfrm>
            <a:off x="5667824" y="1439899"/>
            <a:ext cx="2957830" cy="2748280"/>
          </a:xfrm>
          <a:custGeom>
            <a:rect b="b" l="l" r="r" t="t"/>
            <a:pathLst>
              <a:path extrusionOk="0" h="2748279" w="2957829">
                <a:moveTo>
                  <a:pt x="0" y="1373999"/>
                </a:moveTo>
                <a:lnTo>
                  <a:pt x="822" y="1327723"/>
                </a:lnTo>
                <a:lnTo>
                  <a:pt x="3274" y="1281831"/>
                </a:lnTo>
                <a:lnTo>
                  <a:pt x="7328" y="1236345"/>
                </a:lnTo>
                <a:lnTo>
                  <a:pt x="12959" y="1191290"/>
                </a:lnTo>
                <a:lnTo>
                  <a:pt x="20140" y="1146691"/>
                </a:lnTo>
                <a:lnTo>
                  <a:pt x="28847" y="1102571"/>
                </a:lnTo>
                <a:lnTo>
                  <a:pt x="39053" y="1058954"/>
                </a:lnTo>
                <a:lnTo>
                  <a:pt x="50732" y="1015864"/>
                </a:lnTo>
                <a:lnTo>
                  <a:pt x="63859" y="973326"/>
                </a:lnTo>
                <a:lnTo>
                  <a:pt x="78407" y="931364"/>
                </a:lnTo>
                <a:lnTo>
                  <a:pt x="94350" y="890001"/>
                </a:lnTo>
                <a:lnTo>
                  <a:pt x="111664" y="849261"/>
                </a:lnTo>
                <a:lnTo>
                  <a:pt x="130321" y="809169"/>
                </a:lnTo>
                <a:lnTo>
                  <a:pt x="150296" y="769749"/>
                </a:lnTo>
                <a:lnTo>
                  <a:pt x="171564" y="731024"/>
                </a:lnTo>
                <a:lnTo>
                  <a:pt x="194097" y="693020"/>
                </a:lnTo>
                <a:lnTo>
                  <a:pt x="217871" y="655758"/>
                </a:lnTo>
                <a:lnTo>
                  <a:pt x="242860" y="619265"/>
                </a:lnTo>
                <a:lnTo>
                  <a:pt x="269037" y="583564"/>
                </a:lnTo>
                <a:lnTo>
                  <a:pt x="296377" y="548678"/>
                </a:lnTo>
                <a:lnTo>
                  <a:pt x="324853" y="514633"/>
                </a:lnTo>
                <a:lnTo>
                  <a:pt x="354441" y="481451"/>
                </a:lnTo>
                <a:lnTo>
                  <a:pt x="385114" y="449157"/>
                </a:lnTo>
                <a:lnTo>
                  <a:pt x="416846" y="417776"/>
                </a:lnTo>
                <a:lnTo>
                  <a:pt x="449611" y="387331"/>
                </a:lnTo>
                <a:lnTo>
                  <a:pt x="483384" y="357845"/>
                </a:lnTo>
                <a:lnTo>
                  <a:pt x="518138" y="329345"/>
                </a:lnTo>
                <a:lnTo>
                  <a:pt x="553848" y="301852"/>
                </a:lnTo>
                <a:lnTo>
                  <a:pt x="590488" y="275392"/>
                </a:lnTo>
                <a:lnTo>
                  <a:pt x="628032" y="249988"/>
                </a:lnTo>
                <a:lnTo>
                  <a:pt x="666454" y="225664"/>
                </a:lnTo>
                <a:lnTo>
                  <a:pt x="705728" y="202445"/>
                </a:lnTo>
                <a:lnTo>
                  <a:pt x="745828" y="180354"/>
                </a:lnTo>
                <a:lnTo>
                  <a:pt x="786729" y="159416"/>
                </a:lnTo>
                <a:lnTo>
                  <a:pt x="828405" y="139654"/>
                </a:lnTo>
                <a:lnTo>
                  <a:pt x="870829" y="121094"/>
                </a:lnTo>
                <a:lnTo>
                  <a:pt x="913976" y="103757"/>
                </a:lnTo>
                <a:lnTo>
                  <a:pt x="957820" y="87670"/>
                </a:lnTo>
                <a:lnTo>
                  <a:pt x="1002335" y="72855"/>
                </a:lnTo>
                <a:lnTo>
                  <a:pt x="1047495" y="59337"/>
                </a:lnTo>
                <a:lnTo>
                  <a:pt x="1093274" y="47140"/>
                </a:lnTo>
                <a:lnTo>
                  <a:pt x="1139647" y="36288"/>
                </a:lnTo>
                <a:lnTo>
                  <a:pt x="1186588" y="26805"/>
                </a:lnTo>
                <a:lnTo>
                  <a:pt x="1234070" y="18714"/>
                </a:lnTo>
                <a:lnTo>
                  <a:pt x="1282068" y="12041"/>
                </a:lnTo>
                <a:lnTo>
                  <a:pt x="1330555" y="6809"/>
                </a:lnTo>
                <a:lnTo>
                  <a:pt x="1379507" y="3042"/>
                </a:lnTo>
                <a:lnTo>
                  <a:pt x="1428897" y="764"/>
                </a:lnTo>
                <a:lnTo>
                  <a:pt x="1478699" y="0"/>
                </a:lnTo>
                <a:lnTo>
                  <a:pt x="1528502" y="764"/>
                </a:lnTo>
                <a:lnTo>
                  <a:pt x="1577892" y="3042"/>
                </a:lnTo>
                <a:lnTo>
                  <a:pt x="1626844" y="6809"/>
                </a:lnTo>
                <a:lnTo>
                  <a:pt x="1675331" y="12041"/>
                </a:lnTo>
                <a:lnTo>
                  <a:pt x="1723329" y="18714"/>
                </a:lnTo>
                <a:lnTo>
                  <a:pt x="1770811" y="26805"/>
                </a:lnTo>
                <a:lnTo>
                  <a:pt x="1817752" y="36288"/>
                </a:lnTo>
                <a:lnTo>
                  <a:pt x="1864125" y="47140"/>
                </a:lnTo>
                <a:lnTo>
                  <a:pt x="1909904" y="59337"/>
                </a:lnTo>
                <a:lnTo>
                  <a:pt x="1955064" y="72855"/>
                </a:lnTo>
                <a:lnTo>
                  <a:pt x="1999579" y="87670"/>
                </a:lnTo>
                <a:lnTo>
                  <a:pt x="2043423" y="103757"/>
                </a:lnTo>
                <a:lnTo>
                  <a:pt x="2086570" y="121094"/>
                </a:lnTo>
                <a:lnTo>
                  <a:pt x="2128994" y="139654"/>
                </a:lnTo>
                <a:lnTo>
                  <a:pt x="2170670" y="159416"/>
                </a:lnTo>
                <a:lnTo>
                  <a:pt x="2211571" y="180354"/>
                </a:lnTo>
                <a:lnTo>
                  <a:pt x="2251671" y="202445"/>
                </a:lnTo>
                <a:lnTo>
                  <a:pt x="2290945" y="225664"/>
                </a:lnTo>
                <a:lnTo>
                  <a:pt x="2329367" y="249988"/>
                </a:lnTo>
                <a:lnTo>
                  <a:pt x="2366911" y="275392"/>
                </a:lnTo>
                <a:lnTo>
                  <a:pt x="2403551" y="301852"/>
                </a:lnTo>
                <a:lnTo>
                  <a:pt x="2439261" y="329345"/>
                </a:lnTo>
                <a:lnTo>
                  <a:pt x="2474015" y="357845"/>
                </a:lnTo>
                <a:lnTo>
                  <a:pt x="2507788" y="387331"/>
                </a:lnTo>
                <a:lnTo>
                  <a:pt x="2540553" y="417776"/>
                </a:lnTo>
                <a:lnTo>
                  <a:pt x="2572285" y="449157"/>
                </a:lnTo>
                <a:lnTo>
                  <a:pt x="2602958" y="481451"/>
                </a:lnTo>
                <a:lnTo>
                  <a:pt x="2632546" y="514633"/>
                </a:lnTo>
                <a:lnTo>
                  <a:pt x="2661022" y="548678"/>
                </a:lnTo>
                <a:lnTo>
                  <a:pt x="2688362" y="583564"/>
                </a:lnTo>
                <a:lnTo>
                  <a:pt x="2714539" y="619265"/>
                </a:lnTo>
                <a:lnTo>
                  <a:pt x="2739528" y="655758"/>
                </a:lnTo>
                <a:lnTo>
                  <a:pt x="2763302" y="693020"/>
                </a:lnTo>
                <a:lnTo>
                  <a:pt x="2785835" y="731024"/>
                </a:lnTo>
                <a:lnTo>
                  <a:pt x="2807103" y="769749"/>
                </a:lnTo>
                <a:lnTo>
                  <a:pt x="2827078" y="809169"/>
                </a:lnTo>
                <a:lnTo>
                  <a:pt x="2845735" y="849261"/>
                </a:lnTo>
                <a:lnTo>
                  <a:pt x="2863049" y="890001"/>
                </a:lnTo>
                <a:lnTo>
                  <a:pt x="2878992" y="931364"/>
                </a:lnTo>
                <a:lnTo>
                  <a:pt x="2893540" y="973326"/>
                </a:lnTo>
                <a:lnTo>
                  <a:pt x="2906667" y="1015864"/>
                </a:lnTo>
                <a:lnTo>
                  <a:pt x="2918346" y="1058954"/>
                </a:lnTo>
                <a:lnTo>
                  <a:pt x="2928552" y="1102571"/>
                </a:lnTo>
                <a:lnTo>
                  <a:pt x="2937259" y="1146691"/>
                </a:lnTo>
                <a:lnTo>
                  <a:pt x="2944440" y="1191290"/>
                </a:lnTo>
                <a:lnTo>
                  <a:pt x="2950071" y="1236345"/>
                </a:lnTo>
                <a:lnTo>
                  <a:pt x="2954125" y="1281831"/>
                </a:lnTo>
                <a:lnTo>
                  <a:pt x="2956577" y="1327723"/>
                </a:lnTo>
                <a:lnTo>
                  <a:pt x="2957399" y="1373999"/>
                </a:lnTo>
                <a:lnTo>
                  <a:pt x="2956577" y="1420275"/>
                </a:lnTo>
                <a:lnTo>
                  <a:pt x="2954125" y="1466168"/>
                </a:lnTo>
                <a:lnTo>
                  <a:pt x="2950071" y="1511654"/>
                </a:lnTo>
                <a:lnTo>
                  <a:pt x="2944440" y="1556709"/>
                </a:lnTo>
                <a:lnTo>
                  <a:pt x="2937259" y="1601308"/>
                </a:lnTo>
                <a:lnTo>
                  <a:pt x="2928552" y="1645428"/>
                </a:lnTo>
                <a:lnTo>
                  <a:pt x="2918346" y="1689045"/>
                </a:lnTo>
                <a:lnTo>
                  <a:pt x="2906667" y="1732134"/>
                </a:lnTo>
                <a:lnTo>
                  <a:pt x="2893540" y="1774672"/>
                </a:lnTo>
                <a:lnTo>
                  <a:pt x="2878992" y="1816635"/>
                </a:lnTo>
                <a:lnTo>
                  <a:pt x="2863049" y="1857998"/>
                </a:lnTo>
                <a:lnTo>
                  <a:pt x="2845735" y="1898738"/>
                </a:lnTo>
                <a:lnTo>
                  <a:pt x="2827078" y="1938829"/>
                </a:lnTo>
                <a:lnTo>
                  <a:pt x="2807103" y="1978250"/>
                </a:lnTo>
                <a:lnTo>
                  <a:pt x="2785835" y="2016974"/>
                </a:lnTo>
                <a:lnTo>
                  <a:pt x="2763302" y="2054979"/>
                </a:lnTo>
                <a:lnTo>
                  <a:pt x="2739528" y="2092240"/>
                </a:lnTo>
                <a:lnTo>
                  <a:pt x="2714539" y="2128734"/>
                </a:lnTo>
                <a:lnTo>
                  <a:pt x="2688362" y="2164435"/>
                </a:lnTo>
                <a:lnTo>
                  <a:pt x="2661022" y="2199321"/>
                </a:lnTo>
                <a:lnTo>
                  <a:pt x="2632546" y="2233366"/>
                </a:lnTo>
                <a:lnTo>
                  <a:pt x="2602958" y="2266548"/>
                </a:lnTo>
                <a:lnTo>
                  <a:pt x="2572285" y="2298841"/>
                </a:lnTo>
                <a:lnTo>
                  <a:pt x="2540553" y="2330223"/>
                </a:lnTo>
                <a:lnTo>
                  <a:pt x="2507788" y="2360668"/>
                </a:lnTo>
                <a:lnTo>
                  <a:pt x="2474015" y="2390153"/>
                </a:lnTo>
                <a:lnTo>
                  <a:pt x="2439261" y="2418654"/>
                </a:lnTo>
                <a:lnTo>
                  <a:pt x="2403551" y="2446147"/>
                </a:lnTo>
                <a:lnTo>
                  <a:pt x="2366911" y="2472607"/>
                </a:lnTo>
                <a:lnTo>
                  <a:pt x="2329367" y="2498011"/>
                </a:lnTo>
                <a:lnTo>
                  <a:pt x="2290945" y="2522335"/>
                </a:lnTo>
                <a:lnTo>
                  <a:pt x="2251671" y="2545554"/>
                </a:lnTo>
                <a:lnTo>
                  <a:pt x="2211571" y="2567645"/>
                </a:lnTo>
                <a:lnTo>
                  <a:pt x="2170670" y="2588583"/>
                </a:lnTo>
                <a:lnTo>
                  <a:pt x="2128994" y="2608345"/>
                </a:lnTo>
                <a:lnTo>
                  <a:pt x="2086570" y="2626905"/>
                </a:lnTo>
                <a:lnTo>
                  <a:pt x="2043423" y="2644242"/>
                </a:lnTo>
                <a:lnTo>
                  <a:pt x="1999579" y="2660329"/>
                </a:lnTo>
                <a:lnTo>
                  <a:pt x="1955064" y="2675144"/>
                </a:lnTo>
                <a:lnTo>
                  <a:pt x="1909904" y="2688662"/>
                </a:lnTo>
                <a:lnTo>
                  <a:pt x="1864125" y="2700859"/>
                </a:lnTo>
                <a:lnTo>
                  <a:pt x="1817752" y="2711711"/>
                </a:lnTo>
                <a:lnTo>
                  <a:pt x="1770811" y="2721194"/>
                </a:lnTo>
                <a:lnTo>
                  <a:pt x="1723329" y="2729285"/>
                </a:lnTo>
                <a:lnTo>
                  <a:pt x="1675331" y="2735958"/>
                </a:lnTo>
                <a:lnTo>
                  <a:pt x="1626844" y="2741190"/>
                </a:lnTo>
                <a:lnTo>
                  <a:pt x="1577892" y="2744957"/>
                </a:lnTo>
                <a:lnTo>
                  <a:pt x="1528502" y="2747235"/>
                </a:lnTo>
                <a:lnTo>
                  <a:pt x="1478699" y="2747999"/>
                </a:lnTo>
                <a:lnTo>
                  <a:pt x="1428897" y="2747235"/>
                </a:lnTo>
                <a:lnTo>
                  <a:pt x="1379507" y="2744957"/>
                </a:lnTo>
                <a:lnTo>
                  <a:pt x="1330555" y="2741190"/>
                </a:lnTo>
                <a:lnTo>
                  <a:pt x="1282068" y="2735958"/>
                </a:lnTo>
                <a:lnTo>
                  <a:pt x="1234070" y="2729285"/>
                </a:lnTo>
                <a:lnTo>
                  <a:pt x="1186588" y="2721194"/>
                </a:lnTo>
                <a:lnTo>
                  <a:pt x="1139647" y="2711711"/>
                </a:lnTo>
                <a:lnTo>
                  <a:pt x="1093274" y="2700859"/>
                </a:lnTo>
                <a:lnTo>
                  <a:pt x="1047495" y="2688662"/>
                </a:lnTo>
                <a:lnTo>
                  <a:pt x="1002335" y="2675144"/>
                </a:lnTo>
                <a:lnTo>
                  <a:pt x="957820" y="2660329"/>
                </a:lnTo>
                <a:lnTo>
                  <a:pt x="913976" y="2644242"/>
                </a:lnTo>
                <a:lnTo>
                  <a:pt x="870829" y="2626905"/>
                </a:lnTo>
                <a:lnTo>
                  <a:pt x="828405" y="2608345"/>
                </a:lnTo>
                <a:lnTo>
                  <a:pt x="786729" y="2588583"/>
                </a:lnTo>
                <a:lnTo>
                  <a:pt x="745828" y="2567645"/>
                </a:lnTo>
                <a:lnTo>
                  <a:pt x="705728" y="2545554"/>
                </a:lnTo>
                <a:lnTo>
                  <a:pt x="666454" y="2522335"/>
                </a:lnTo>
                <a:lnTo>
                  <a:pt x="628032" y="2498011"/>
                </a:lnTo>
                <a:lnTo>
                  <a:pt x="590488" y="2472607"/>
                </a:lnTo>
                <a:lnTo>
                  <a:pt x="553848" y="2446147"/>
                </a:lnTo>
                <a:lnTo>
                  <a:pt x="518138" y="2418654"/>
                </a:lnTo>
                <a:lnTo>
                  <a:pt x="483384" y="2390153"/>
                </a:lnTo>
                <a:lnTo>
                  <a:pt x="449611" y="2360668"/>
                </a:lnTo>
                <a:lnTo>
                  <a:pt x="416846" y="2330223"/>
                </a:lnTo>
                <a:lnTo>
                  <a:pt x="385114" y="2298841"/>
                </a:lnTo>
                <a:lnTo>
                  <a:pt x="354441" y="2266548"/>
                </a:lnTo>
                <a:lnTo>
                  <a:pt x="324853" y="2233366"/>
                </a:lnTo>
                <a:lnTo>
                  <a:pt x="296377" y="2199321"/>
                </a:lnTo>
                <a:lnTo>
                  <a:pt x="269037" y="2164435"/>
                </a:lnTo>
                <a:lnTo>
                  <a:pt x="242860" y="2128734"/>
                </a:lnTo>
                <a:lnTo>
                  <a:pt x="217871" y="2092240"/>
                </a:lnTo>
                <a:lnTo>
                  <a:pt x="194097" y="2054979"/>
                </a:lnTo>
                <a:lnTo>
                  <a:pt x="171564" y="2016974"/>
                </a:lnTo>
                <a:lnTo>
                  <a:pt x="150296" y="1978250"/>
                </a:lnTo>
                <a:lnTo>
                  <a:pt x="130321" y="1938829"/>
                </a:lnTo>
                <a:lnTo>
                  <a:pt x="111664" y="1898738"/>
                </a:lnTo>
                <a:lnTo>
                  <a:pt x="94350" y="1857998"/>
                </a:lnTo>
                <a:lnTo>
                  <a:pt x="78407" y="1816635"/>
                </a:lnTo>
                <a:lnTo>
                  <a:pt x="63859" y="1774672"/>
                </a:lnTo>
                <a:lnTo>
                  <a:pt x="50732" y="1732134"/>
                </a:lnTo>
                <a:lnTo>
                  <a:pt x="39053" y="1689045"/>
                </a:lnTo>
                <a:lnTo>
                  <a:pt x="28847" y="1645428"/>
                </a:lnTo>
                <a:lnTo>
                  <a:pt x="20140" y="1601308"/>
                </a:lnTo>
                <a:lnTo>
                  <a:pt x="12959" y="1556709"/>
                </a:lnTo>
                <a:lnTo>
                  <a:pt x="7328" y="1511654"/>
                </a:lnTo>
                <a:lnTo>
                  <a:pt x="3274" y="1466168"/>
                </a:lnTo>
                <a:lnTo>
                  <a:pt x="822" y="1420275"/>
                </a:lnTo>
                <a:lnTo>
                  <a:pt x="0" y="137399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31"/>
          <p:cNvSpPr txBox="1"/>
          <p:nvPr/>
        </p:nvSpPr>
        <p:spPr>
          <a:xfrm>
            <a:off x="308525" y="859080"/>
            <a:ext cx="4112400" cy="3069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1840"/>
              </a:spcBef>
              <a:spcAft>
                <a:spcPts val="0"/>
              </a:spcAft>
              <a:buNone/>
            </a:pPr>
            <a:r>
              <a:rPr b="1" lang="en-US" sz="1200">
                <a:solidFill>
                  <a:schemeClr val="dk1"/>
                </a:solidFill>
                <a:latin typeface="Arial"/>
                <a:ea typeface="Arial"/>
                <a:cs typeface="Arial"/>
                <a:sym typeface="Arial"/>
              </a:rPr>
              <a:t>15.A</a:t>
            </a:r>
            <a:endParaRPr sz="12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lang="en-US" sz="1200">
                <a:solidFill>
                  <a:schemeClr val="dk1"/>
                </a:solidFill>
                <a:latin typeface="Arial"/>
                <a:ea typeface="Arial"/>
                <a:cs typeface="Arial"/>
                <a:sym typeface="Arial"/>
              </a:rPr>
              <a:t>Le réservoir est mal fixé et il y a risque de séparation.</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300">
              <a:solidFill>
                <a:schemeClr val="dk1"/>
              </a:solidFill>
              <a:latin typeface="Arial"/>
              <a:ea typeface="Arial"/>
              <a:cs typeface="Arial"/>
              <a:sym typeface="Arial"/>
            </a:endParaRPr>
          </a:p>
          <a:p>
            <a:pPr indent="0" lvl="0" marL="0" marR="0" rtl="0" algn="l">
              <a:lnSpc>
                <a:spcPct val="100000"/>
              </a:lnSpc>
              <a:spcBef>
                <a:spcPts val="15"/>
              </a:spcBef>
              <a:spcAft>
                <a:spcPts val="0"/>
              </a:spcAft>
              <a:buNone/>
            </a:pPr>
            <a:r>
              <a:t/>
            </a:r>
            <a:endParaRPr sz="115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b="1" lang="en-US" sz="1200">
                <a:solidFill>
                  <a:schemeClr val="dk1"/>
                </a:solidFill>
                <a:latin typeface="Arial"/>
                <a:ea typeface="Arial"/>
                <a:cs typeface="Arial"/>
                <a:sym typeface="Arial"/>
              </a:rPr>
              <a:t>15.B</a:t>
            </a:r>
            <a:endParaRPr sz="1200">
              <a:solidFill>
                <a:schemeClr val="dk1"/>
              </a:solidFill>
              <a:latin typeface="Arial"/>
              <a:ea typeface="Arial"/>
              <a:cs typeface="Arial"/>
              <a:sym typeface="Arial"/>
            </a:endParaRPr>
          </a:p>
          <a:p>
            <a:pPr indent="0" lvl="0" marL="469900" marR="290830" rtl="0" algn="l">
              <a:lnSpc>
                <a:spcPct val="119166"/>
              </a:lnSpc>
              <a:spcBef>
                <a:spcPts val="50"/>
              </a:spcBef>
              <a:spcAft>
                <a:spcPts val="0"/>
              </a:spcAft>
              <a:buNone/>
            </a:pPr>
            <a:r>
              <a:rPr lang="en-US" sz="1200">
                <a:solidFill>
                  <a:schemeClr val="dk1"/>
                </a:solidFill>
                <a:latin typeface="Arial"/>
                <a:ea typeface="Arial"/>
                <a:cs typeface="Arial"/>
                <a:sym typeface="Arial"/>
              </a:rPr>
              <a:t>Le réservoir à essence ou à diesel n’est pas muni  d’un bouchon.</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300">
              <a:solidFill>
                <a:schemeClr val="dk1"/>
              </a:solidFill>
              <a:latin typeface="Arial"/>
              <a:ea typeface="Arial"/>
              <a:cs typeface="Arial"/>
              <a:sym typeface="Arial"/>
            </a:endParaRPr>
          </a:p>
          <a:p>
            <a:pPr indent="0" lvl="0" marL="0" marR="0" rtl="0" algn="l">
              <a:lnSpc>
                <a:spcPct val="100000"/>
              </a:lnSpc>
              <a:spcBef>
                <a:spcPts val="25"/>
              </a:spcBef>
              <a:spcAft>
                <a:spcPts val="0"/>
              </a:spcAft>
              <a:buNone/>
            </a:pPr>
            <a:r>
              <a:t/>
            </a:r>
            <a:endParaRPr sz="1100">
              <a:solidFill>
                <a:schemeClr val="dk1"/>
              </a:solidFill>
              <a:latin typeface="Arial"/>
              <a:ea typeface="Arial"/>
              <a:cs typeface="Arial"/>
              <a:sym typeface="Arial"/>
            </a:endParaRPr>
          </a:p>
          <a:p>
            <a:pPr indent="0" lvl="0" marL="469900" marR="0" rtl="0" algn="l">
              <a:lnSpc>
                <a:spcPct val="100000"/>
              </a:lnSpc>
              <a:spcBef>
                <a:spcPts val="0"/>
              </a:spcBef>
              <a:spcAft>
                <a:spcPts val="0"/>
              </a:spcAft>
              <a:buNone/>
            </a:pPr>
            <a:r>
              <a:rPr b="1" lang="en-US" sz="1100">
                <a:solidFill>
                  <a:schemeClr val="dk1"/>
                </a:solidFill>
                <a:latin typeface="Arial"/>
                <a:ea typeface="Arial"/>
                <a:cs typeface="Arial"/>
                <a:sym typeface="Arial"/>
              </a:rPr>
              <a:t>15.C</a:t>
            </a:r>
            <a:endParaRPr sz="1100">
              <a:solidFill>
                <a:schemeClr val="dk1"/>
              </a:solidFill>
              <a:latin typeface="Arial"/>
              <a:ea typeface="Arial"/>
              <a:cs typeface="Arial"/>
              <a:sym typeface="Arial"/>
            </a:endParaRPr>
          </a:p>
          <a:p>
            <a:pPr indent="0" lvl="0" marL="469900" marR="0" rtl="0" algn="l">
              <a:lnSpc>
                <a:spcPct val="100000"/>
              </a:lnSpc>
              <a:spcBef>
                <a:spcPts val="30"/>
              </a:spcBef>
              <a:spcAft>
                <a:spcPts val="0"/>
              </a:spcAft>
              <a:buNone/>
            </a:pPr>
            <a:r>
              <a:rPr lang="en-US" sz="1100">
                <a:solidFill>
                  <a:schemeClr val="dk1"/>
                </a:solidFill>
                <a:latin typeface="Arial"/>
                <a:ea typeface="Arial"/>
                <a:cs typeface="Arial"/>
                <a:sym typeface="Arial"/>
              </a:rPr>
              <a:t>Un réservoir présente une fuite autre qu’un suintement.</a:t>
            </a:r>
            <a:endParaRPr sz="1100">
              <a:solidFill>
                <a:schemeClr val="dk1"/>
              </a:solidFill>
              <a:latin typeface="Arial"/>
              <a:ea typeface="Arial"/>
              <a:cs typeface="Arial"/>
              <a:sym typeface="Arial"/>
            </a:endParaRPr>
          </a:p>
          <a:p>
            <a:pPr indent="0" lvl="0" marL="469900" marR="5080" rtl="0" algn="l">
              <a:lnSpc>
                <a:spcPct val="102299"/>
              </a:lnSpc>
              <a:spcBef>
                <a:spcPts val="0"/>
              </a:spcBef>
              <a:spcAft>
                <a:spcPts val="0"/>
              </a:spcAft>
              <a:buNone/>
            </a:pPr>
            <a:r>
              <a:rPr lang="en-US" sz="1100">
                <a:solidFill>
                  <a:schemeClr val="dk1"/>
                </a:solidFill>
                <a:latin typeface="Arial"/>
                <a:ea typeface="Arial"/>
                <a:cs typeface="Arial"/>
                <a:sym typeface="Arial"/>
              </a:rPr>
              <a:t>Il y a fuite de carburant autre qu’un suintement le long du  système d’alimentation.</a:t>
            </a:r>
            <a:endParaRPr sz="1100">
              <a:solidFill>
                <a:schemeClr val="dk1"/>
              </a:solidFill>
              <a:latin typeface="Arial"/>
              <a:ea typeface="Arial"/>
              <a:cs typeface="Arial"/>
              <a:sym typeface="Arial"/>
            </a:endParaRPr>
          </a:p>
        </p:txBody>
      </p:sp>
      <p:sp>
        <p:nvSpPr>
          <p:cNvPr id="643" name="Google Shape;643;p31"/>
          <p:cNvSpPr/>
          <p:nvPr/>
        </p:nvSpPr>
        <p:spPr>
          <a:xfrm>
            <a:off x="235503" y="1363612"/>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31"/>
          <p:cNvSpPr/>
          <p:nvPr/>
        </p:nvSpPr>
        <p:spPr>
          <a:xfrm>
            <a:off x="235503" y="2092005"/>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31"/>
          <p:cNvSpPr/>
          <p:nvPr/>
        </p:nvSpPr>
        <p:spPr>
          <a:xfrm>
            <a:off x="2516239" y="41565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31"/>
          <p:cNvSpPr/>
          <p:nvPr/>
        </p:nvSpPr>
        <p:spPr>
          <a:xfrm>
            <a:off x="4195699" y="41558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31"/>
          <p:cNvSpPr txBox="1"/>
          <p:nvPr/>
        </p:nvSpPr>
        <p:spPr>
          <a:xfrm>
            <a:off x="2871441" y="4162375"/>
            <a:ext cx="151574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412</a:t>
            </a:r>
            <a:endParaRPr sz="800">
              <a:solidFill>
                <a:schemeClr val="dk1"/>
              </a:solidFill>
              <a:latin typeface="Arial"/>
              <a:ea typeface="Arial"/>
              <a:cs typeface="Arial"/>
              <a:sym typeface="Arial"/>
            </a:endParaRPr>
          </a:p>
        </p:txBody>
      </p:sp>
      <p:sp>
        <p:nvSpPr>
          <p:cNvPr id="648" name="Google Shape;648;p31"/>
          <p:cNvSpPr/>
          <p:nvPr/>
        </p:nvSpPr>
        <p:spPr>
          <a:xfrm>
            <a:off x="235503" y="3006406"/>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31"/>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650" name="Google Shape;650;p31"/>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32"/>
          <p:cNvSpPr txBox="1"/>
          <p:nvPr>
            <p:ph type="title"/>
          </p:nvPr>
        </p:nvSpPr>
        <p:spPr>
          <a:xfrm>
            <a:off x="384725" y="505850"/>
            <a:ext cx="44190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16. Système d’échappement</a:t>
            </a:r>
            <a:endParaRPr/>
          </a:p>
        </p:txBody>
      </p:sp>
      <p:sp>
        <p:nvSpPr>
          <p:cNvPr id="656" name="Google Shape;656;p32"/>
          <p:cNvSpPr/>
          <p:nvPr/>
        </p:nvSpPr>
        <p:spPr>
          <a:xfrm>
            <a:off x="4857750" y="1065074"/>
            <a:ext cx="3974549" cy="314795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32"/>
          <p:cNvSpPr/>
          <p:nvPr/>
        </p:nvSpPr>
        <p:spPr>
          <a:xfrm>
            <a:off x="6873925" y="1196014"/>
            <a:ext cx="446405" cy="2644140"/>
          </a:xfrm>
          <a:custGeom>
            <a:rect b="b" l="l" r="r" t="t"/>
            <a:pathLst>
              <a:path extrusionOk="0" h="2644140" w="446404">
                <a:moveTo>
                  <a:pt x="0" y="0"/>
                </a:moveTo>
                <a:lnTo>
                  <a:pt x="445799" y="0"/>
                </a:lnTo>
                <a:lnTo>
                  <a:pt x="445799" y="2643600"/>
                </a:lnTo>
                <a:lnTo>
                  <a:pt x="0" y="2643600"/>
                </a:lnTo>
                <a:lnTo>
                  <a:pt x="0" y="0"/>
                </a:lnTo>
                <a:close/>
              </a:path>
            </a:pathLst>
          </a:custGeom>
          <a:noFill/>
          <a:ln cap="flat" cmpd="sng" w="285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32"/>
          <p:cNvSpPr txBox="1"/>
          <p:nvPr/>
        </p:nvSpPr>
        <p:spPr>
          <a:xfrm>
            <a:off x="384725" y="2690818"/>
            <a:ext cx="25611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659" name="Google Shape;659;p32"/>
          <p:cNvSpPr txBox="1"/>
          <p:nvPr/>
        </p:nvSpPr>
        <p:spPr>
          <a:xfrm>
            <a:off x="841925" y="3246316"/>
            <a:ext cx="3560400" cy="8637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16.1</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Une fuite de gaz d’échappement s’infiltre ailleurs  que par les trous prévus par le fabricant du système  d’échappement.</a:t>
            </a:r>
            <a:endParaRPr sz="1200">
              <a:solidFill>
                <a:schemeClr val="dk1"/>
              </a:solidFill>
              <a:latin typeface="Arial"/>
              <a:ea typeface="Arial"/>
              <a:cs typeface="Arial"/>
              <a:sym typeface="Arial"/>
            </a:endParaRPr>
          </a:p>
        </p:txBody>
      </p:sp>
      <p:sp>
        <p:nvSpPr>
          <p:cNvPr id="660" name="Google Shape;660;p32"/>
          <p:cNvSpPr/>
          <p:nvPr/>
        </p:nvSpPr>
        <p:spPr>
          <a:xfrm>
            <a:off x="409550" y="3367694"/>
            <a:ext cx="390900" cy="364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32"/>
          <p:cNvSpPr txBox="1"/>
          <p:nvPr/>
        </p:nvSpPr>
        <p:spPr>
          <a:xfrm>
            <a:off x="384725" y="1225880"/>
            <a:ext cx="25509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662" name="Google Shape;662;p32"/>
          <p:cNvSpPr txBox="1"/>
          <p:nvPr/>
        </p:nvSpPr>
        <p:spPr>
          <a:xfrm>
            <a:off x="841925" y="1781378"/>
            <a:ext cx="3561600" cy="864300"/>
          </a:xfrm>
          <a:prstGeom prst="rect">
            <a:avLst/>
          </a:prstGeom>
          <a:noFill/>
          <a:ln>
            <a:noFill/>
          </a:ln>
        </p:spPr>
        <p:txBody>
          <a:bodyPr anchorCtr="0" anchor="t" bIns="0" lIns="0" spcFirstLastPara="1" rIns="0" wrap="square" tIns="12700">
            <a:spAutoFit/>
          </a:bodyPr>
          <a:lstStyle/>
          <a:p>
            <a:pPr indent="0" lvl="0" marL="12700" marR="0" rtl="0" algn="l">
              <a:lnSpc>
                <a:spcPct val="119583"/>
              </a:lnSpc>
              <a:spcBef>
                <a:spcPts val="0"/>
              </a:spcBef>
              <a:spcAft>
                <a:spcPts val="0"/>
              </a:spcAft>
              <a:buNone/>
            </a:pPr>
            <a:r>
              <a:rPr b="1" lang="en-US" sz="1200">
                <a:solidFill>
                  <a:schemeClr val="dk1"/>
                </a:solidFill>
                <a:latin typeface="Arial"/>
                <a:ea typeface="Arial"/>
                <a:cs typeface="Arial"/>
                <a:sym typeface="Arial"/>
              </a:rPr>
              <a:t>16.A</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Une fuite de gaz d’échappement du moteur qui  s’infiltre dans l’habitacle lorsque le plancher est  perforé.</a:t>
            </a:r>
            <a:endParaRPr sz="1200">
              <a:solidFill>
                <a:schemeClr val="dk1"/>
              </a:solidFill>
              <a:latin typeface="Arial"/>
              <a:ea typeface="Arial"/>
              <a:cs typeface="Arial"/>
              <a:sym typeface="Arial"/>
            </a:endParaRPr>
          </a:p>
        </p:txBody>
      </p:sp>
      <p:sp>
        <p:nvSpPr>
          <p:cNvPr id="663" name="Google Shape;663;p32"/>
          <p:cNvSpPr/>
          <p:nvPr/>
        </p:nvSpPr>
        <p:spPr>
          <a:xfrm>
            <a:off x="387903" y="1794835"/>
            <a:ext cx="399300" cy="4272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32"/>
          <p:cNvSpPr/>
          <p:nvPr/>
        </p:nvSpPr>
        <p:spPr>
          <a:xfrm>
            <a:off x="2516239" y="40803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32"/>
          <p:cNvSpPr/>
          <p:nvPr/>
        </p:nvSpPr>
        <p:spPr>
          <a:xfrm>
            <a:off x="4195699" y="40796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32"/>
          <p:cNvSpPr txBox="1"/>
          <p:nvPr/>
        </p:nvSpPr>
        <p:spPr>
          <a:xfrm>
            <a:off x="2871441" y="4086175"/>
            <a:ext cx="15150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413</a:t>
            </a:r>
            <a:endParaRPr sz="800">
              <a:solidFill>
                <a:schemeClr val="dk1"/>
              </a:solidFill>
              <a:latin typeface="Arial"/>
              <a:ea typeface="Arial"/>
              <a:cs typeface="Arial"/>
              <a:sym typeface="Arial"/>
            </a:endParaRPr>
          </a:p>
        </p:txBody>
      </p:sp>
      <p:sp>
        <p:nvSpPr>
          <p:cNvPr id="667" name="Google Shape;667;p32"/>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668" name="Google Shape;668;p32"/>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33"/>
          <p:cNvSpPr txBox="1"/>
          <p:nvPr>
            <p:ph type="title"/>
          </p:nvPr>
        </p:nvSpPr>
        <p:spPr>
          <a:xfrm>
            <a:off x="384725" y="505850"/>
            <a:ext cx="50268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17. Système de freins électriques</a:t>
            </a:r>
            <a:endParaRPr/>
          </a:p>
        </p:txBody>
      </p:sp>
      <p:sp>
        <p:nvSpPr>
          <p:cNvPr id="674" name="Google Shape;674;p33"/>
          <p:cNvSpPr/>
          <p:nvPr/>
        </p:nvSpPr>
        <p:spPr>
          <a:xfrm>
            <a:off x="5334000" y="1281974"/>
            <a:ext cx="3362849" cy="24604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33"/>
          <p:cNvSpPr txBox="1"/>
          <p:nvPr/>
        </p:nvSpPr>
        <p:spPr>
          <a:xfrm>
            <a:off x="384725" y="1243018"/>
            <a:ext cx="25611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676" name="Google Shape;676;p33"/>
          <p:cNvSpPr txBox="1"/>
          <p:nvPr/>
        </p:nvSpPr>
        <p:spPr>
          <a:xfrm>
            <a:off x="841925" y="1798516"/>
            <a:ext cx="3559800" cy="6435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17.1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Un raccord ou un câble électrique est mal fixé à un  point d’attache ou de connexion.</a:t>
            </a:r>
            <a:endParaRPr sz="1200">
              <a:solidFill>
                <a:schemeClr val="dk1"/>
              </a:solidFill>
              <a:latin typeface="Arial"/>
              <a:ea typeface="Arial"/>
              <a:cs typeface="Arial"/>
              <a:sym typeface="Arial"/>
            </a:endParaRPr>
          </a:p>
        </p:txBody>
      </p:sp>
      <p:sp>
        <p:nvSpPr>
          <p:cNvPr id="677" name="Google Shape;677;p33"/>
          <p:cNvSpPr/>
          <p:nvPr/>
        </p:nvSpPr>
        <p:spPr>
          <a:xfrm>
            <a:off x="409550" y="1919894"/>
            <a:ext cx="390900" cy="364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33"/>
          <p:cNvSpPr txBox="1"/>
          <p:nvPr/>
        </p:nvSpPr>
        <p:spPr>
          <a:xfrm>
            <a:off x="384725" y="2509158"/>
            <a:ext cx="25509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679" name="Google Shape;679;p33"/>
          <p:cNvSpPr txBox="1"/>
          <p:nvPr/>
        </p:nvSpPr>
        <p:spPr>
          <a:xfrm>
            <a:off x="841925" y="3064656"/>
            <a:ext cx="3561000" cy="6435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17.A</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Il y a une réduction importante de la capacité de  freinage.</a:t>
            </a:r>
            <a:endParaRPr sz="1200">
              <a:solidFill>
                <a:schemeClr val="dk1"/>
              </a:solidFill>
              <a:latin typeface="Arial"/>
              <a:ea typeface="Arial"/>
              <a:cs typeface="Arial"/>
              <a:sym typeface="Arial"/>
            </a:endParaRPr>
          </a:p>
        </p:txBody>
      </p:sp>
      <p:sp>
        <p:nvSpPr>
          <p:cNvPr id="680" name="Google Shape;680;p33"/>
          <p:cNvSpPr/>
          <p:nvPr/>
        </p:nvSpPr>
        <p:spPr>
          <a:xfrm>
            <a:off x="387903" y="3078112"/>
            <a:ext cx="399300" cy="4272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33"/>
          <p:cNvSpPr/>
          <p:nvPr/>
        </p:nvSpPr>
        <p:spPr>
          <a:xfrm>
            <a:off x="2516239" y="38517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33"/>
          <p:cNvSpPr/>
          <p:nvPr/>
        </p:nvSpPr>
        <p:spPr>
          <a:xfrm>
            <a:off x="4195699" y="36986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33"/>
          <p:cNvSpPr txBox="1"/>
          <p:nvPr/>
        </p:nvSpPr>
        <p:spPr>
          <a:xfrm>
            <a:off x="2871441" y="3857575"/>
            <a:ext cx="15156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414</a:t>
            </a:r>
            <a:endParaRPr sz="800">
              <a:solidFill>
                <a:schemeClr val="dk1"/>
              </a:solidFill>
              <a:latin typeface="Arial"/>
              <a:ea typeface="Arial"/>
              <a:cs typeface="Arial"/>
              <a:sym typeface="Arial"/>
            </a:endParaRPr>
          </a:p>
        </p:txBody>
      </p:sp>
      <p:sp>
        <p:nvSpPr>
          <p:cNvPr id="684" name="Google Shape;684;p33"/>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685" name="Google Shape;685;p33"/>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4"/>
          <p:cNvSpPr txBox="1"/>
          <p:nvPr>
            <p:ph type="title"/>
          </p:nvPr>
        </p:nvSpPr>
        <p:spPr>
          <a:xfrm>
            <a:off x="384725" y="353450"/>
            <a:ext cx="53823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18. Système de freins hydrauliques</a:t>
            </a:r>
            <a:endParaRPr/>
          </a:p>
        </p:txBody>
      </p:sp>
      <p:sp>
        <p:nvSpPr>
          <p:cNvPr id="691" name="Google Shape;691;p34"/>
          <p:cNvSpPr/>
          <p:nvPr/>
        </p:nvSpPr>
        <p:spPr>
          <a:xfrm>
            <a:off x="4572000" y="891875"/>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4"/>
          <p:cNvSpPr/>
          <p:nvPr/>
        </p:nvSpPr>
        <p:spPr>
          <a:xfrm>
            <a:off x="5972624" y="2035624"/>
            <a:ext cx="2398395" cy="1996439"/>
          </a:xfrm>
          <a:custGeom>
            <a:rect b="b" l="l" r="r" t="t"/>
            <a:pathLst>
              <a:path extrusionOk="0" h="1996439" w="2398395">
                <a:moveTo>
                  <a:pt x="0" y="997949"/>
                </a:moveTo>
                <a:lnTo>
                  <a:pt x="1107" y="954661"/>
                </a:lnTo>
                <a:lnTo>
                  <a:pt x="4400" y="911843"/>
                </a:lnTo>
                <a:lnTo>
                  <a:pt x="9834" y="869533"/>
                </a:lnTo>
                <a:lnTo>
                  <a:pt x="17363" y="827770"/>
                </a:lnTo>
                <a:lnTo>
                  <a:pt x="26943" y="786589"/>
                </a:lnTo>
                <a:lnTo>
                  <a:pt x="38528" y="746030"/>
                </a:lnTo>
                <a:lnTo>
                  <a:pt x="52073" y="706129"/>
                </a:lnTo>
                <a:lnTo>
                  <a:pt x="67534" y="666924"/>
                </a:lnTo>
                <a:lnTo>
                  <a:pt x="84866" y="628452"/>
                </a:lnTo>
                <a:lnTo>
                  <a:pt x="104023" y="590750"/>
                </a:lnTo>
                <a:lnTo>
                  <a:pt x="124961" y="553857"/>
                </a:lnTo>
                <a:lnTo>
                  <a:pt x="147634" y="517809"/>
                </a:lnTo>
                <a:lnTo>
                  <a:pt x="171998" y="482644"/>
                </a:lnTo>
                <a:lnTo>
                  <a:pt x="198007" y="448399"/>
                </a:lnTo>
                <a:lnTo>
                  <a:pt x="225617" y="415112"/>
                </a:lnTo>
                <a:lnTo>
                  <a:pt x="254783" y="382821"/>
                </a:lnTo>
                <a:lnTo>
                  <a:pt x="285459" y="351562"/>
                </a:lnTo>
                <a:lnTo>
                  <a:pt x="317601" y="321373"/>
                </a:lnTo>
                <a:lnTo>
                  <a:pt x="351164" y="292292"/>
                </a:lnTo>
                <a:lnTo>
                  <a:pt x="386102" y="264356"/>
                </a:lnTo>
                <a:lnTo>
                  <a:pt x="422371" y="237603"/>
                </a:lnTo>
                <a:lnTo>
                  <a:pt x="459926" y="212069"/>
                </a:lnTo>
                <a:lnTo>
                  <a:pt x="498721" y="187793"/>
                </a:lnTo>
                <a:lnTo>
                  <a:pt x="538713" y="164812"/>
                </a:lnTo>
                <a:lnTo>
                  <a:pt x="579855" y="143163"/>
                </a:lnTo>
                <a:lnTo>
                  <a:pt x="622102" y="122883"/>
                </a:lnTo>
                <a:lnTo>
                  <a:pt x="665411" y="104011"/>
                </a:lnTo>
                <a:lnTo>
                  <a:pt x="709735" y="86584"/>
                </a:lnTo>
                <a:lnTo>
                  <a:pt x="755030" y="70638"/>
                </a:lnTo>
                <a:lnTo>
                  <a:pt x="801251" y="56212"/>
                </a:lnTo>
                <a:lnTo>
                  <a:pt x="848353" y="43343"/>
                </a:lnTo>
                <a:lnTo>
                  <a:pt x="896290" y="32068"/>
                </a:lnTo>
                <a:lnTo>
                  <a:pt x="945019" y="22426"/>
                </a:lnTo>
                <a:lnTo>
                  <a:pt x="994493" y="14452"/>
                </a:lnTo>
                <a:lnTo>
                  <a:pt x="1044668" y="8185"/>
                </a:lnTo>
                <a:lnTo>
                  <a:pt x="1095500" y="3663"/>
                </a:lnTo>
                <a:lnTo>
                  <a:pt x="1146942" y="922"/>
                </a:lnTo>
                <a:lnTo>
                  <a:pt x="1198949" y="0"/>
                </a:lnTo>
                <a:lnTo>
                  <a:pt x="1250957" y="922"/>
                </a:lnTo>
                <a:lnTo>
                  <a:pt x="1302399" y="3663"/>
                </a:lnTo>
                <a:lnTo>
                  <a:pt x="1353231" y="8185"/>
                </a:lnTo>
                <a:lnTo>
                  <a:pt x="1403406" y="14452"/>
                </a:lnTo>
                <a:lnTo>
                  <a:pt x="1452880" y="22426"/>
                </a:lnTo>
                <a:lnTo>
                  <a:pt x="1501609" y="32068"/>
                </a:lnTo>
                <a:lnTo>
                  <a:pt x="1549546" y="43343"/>
                </a:lnTo>
                <a:lnTo>
                  <a:pt x="1596648" y="56212"/>
                </a:lnTo>
                <a:lnTo>
                  <a:pt x="1642869" y="70638"/>
                </a:lnTo>
                <a:lnTo>
                  <a:pt x="1688164" y="86584"/>
                </a:lnTo>
                <a:lnTo>
                  <a:pt x="1732488" y="104011"/>
                </a:lnTo>
                <a:lnTo>
                  <a:pt x="1775797" y="122883"/>
                </a:lnTo>
                <a:lnTo>
                  <a:pt x="1818044" y="143163"/>
                </a:lnTo>
                <a:lnTo>
                  <a:pt x="1859186" y="164812"/>
                </a:lnTo>
                <a:lnTo>
                  <a:pt x="1899178" y="187793"/>
                </a:lnTo>
                <a:lnTo>
                  <a:pt x="1937973" y="212069"/>
                </a:lnTo>
                <a:lnTo>
                  <a:pt x="1975528" y="237603"/>
                </a:lnTo>
                <a:lnTo>
                  <a:pt x="2011797" y="264356"/>
                </a:lnTo>
                <a:lnTo>
                  <a:pt x="2046735" y="292292"/>
                </a:lnTo>
                <a:lnTo>
                  <a:pt x="2080298" y="321373"/>
                </a:lnTo>
                <a:lnTo>
                  <a:pt x="2112440" y="351562"/>
                </a:lnTo>
                <a:lnTo>
                  <a:pt x="2143116" y="382821"/>
                </a:lnTo>
                <a:lnTo>
                  <a:pt x="2172282" y="415112"/>
                </a:lnTo>
                <a:lnTo>
                  <a:pt x="2199892" y="448399"/>
                </a:lnTo>
                <a:lnTo>
                  <a:pt x="2225901" y="482644"/>
                </a:lnTo>
                <a:lnTo>
                  <a:pt x="2250265" y="517809"/>
                </a:lnTo>
                <a:lnTo>
                  <a:pt x="2272938" y="553857"/>
                </a:lnTo>
                <a:lnTo>
                  <a:pt x="2293876" y="590750"/>
                </a:lnTo>
                <a:lnTo>
                  <a:pt x="2313033" y="628452"/>
                </a:lnTo>
                <a:lnTo>
                  <a:pt x="2330365" y="666924"/>
                </a:lnTo>
                <a:lnTo>
                  <a:pt x="2345826" y="706129"/>
                </a:lnTo>
                <a:lnTo>
                  <a:pt x="2359371" y="746030"/>
                </a:lnTo>
                <a:lnTo>
                  <a:pt x="2370956" y="786589"/>
                </a:lnTo>
                <a:lnTo>
                  <a:pt x="2380536" y="827770"/>
                </a:lnTo>
                <a:lnTo>
                  <a:pt x="2388065" y="869533"/>
                </a:lnTo>
                <a:lnTo>
                  <a:pt x="2393499" y="911843"/>
                </a:lnTo>
                <a:lnTo>
                  <a:pt x="2396792" y="954661"/>
                </a:lnTo>
                <a:lnTo>
                  <a:pt x="2397899" y="997949"/>
                </a:lnTo>
                <a:lnTo>
                  <a:pt x="2396792" y="1041239"/>
                </a:lnTo>
                <a:lnTo>
                  <a:pt x="2393499" y="1084056"/>
                </a:lnTo>
                <a:lnTo>
                  <a:pt x="2388065" y="1126366"/>
                </a:lnTo>
                <a:lnTo>
                  <a:pt x="2380536" y="1168129"/>
                </a:lnTo>
                <a:lnTo>
                  <a:pt x="2370956" y="1209310"/>
                </a:lnTo>
                <a:lnTo>
                  <a:pt x="2359371" y="1249869"/>
                </a:lnTo>
                <a:lnTo>
                  <a:pt x="2345826" y="1289770"/>
                </a:lnTo>
                <a:lnTo>
                  <a:pt x="2330365" y="1328975"/>
                </a:lnTo>
                <a:lnTo>
                  <a:pt x="2313033" y="1367447"/>
                </a:lnTo>
                <a:lnTo>
                  <a:pt x="2293876" y="1405149"/>
                </a:lnTo>
                <a:lnTo>
                  <a:pt x="2272938" y="1442042"/>
                </a:lnTo>
                <a:lnTo>
                  <a:pt x="2250265" y="1478090"/>
                </a:lnTo>
                <a:lnTo>
                  <a:pt x="2225901" y="1513255"/>
                </a:lnTo>
                <a:lnTo>
                  <a:pt x="2199892" y="1547500"/>
                </a:lnTo>
                <a:lnTo>
                  <a:pt x="2172282" y="1580787"/>
                </a:lnTo>
                <a:lnTo>
                  <a:pt x="2143116" y="1613078"/>
                </a:lnTo>
                <a:lnTo>
                  <a:pt x="2112440" y="1644337"/>
                </a:lnTo>
                <a:lnTo>
                  <a:pt x="2080298" y="1674526"/>
                </a:lnTo>
                <a:lnTo>
                  <a:pt x="2046735" y="1703607"/>
                </a:lnTo>
                <a:lnTo>
                  <a:pt x="2011797" y="1731543"/>
                </a:lnTo>
                <a:lnTo>
                  <a:pt x="1975528" y="1758296"/>
                </a:lnTo>
                <a:lnTo>
                  <a:pt x="1937973" y="1783830"/>
                </a:lnTo>
                <a:lnTo>
                  <a:pt x="1899178" y="1808106"/>
                </a:lnTo>
                <a:lnTo>
                  <a:pt x="1859186" y="1831087"/>
                </a:lnTo>
                <a:lnTo>
                  <a:pt x="1818044" y="1852736"/>
                </a:lnTo>
                <a:lnTo>
                  <a:pt x="1775797" y="1873016"/>
                </a:lnTo>
                <a:lnTo>
                  <a:pt x="1732488" y="1891888"/>
                </a:lnTo>
                <a:lnTo>
                  <a:pt x="1688164" y="1909315"/>
                </a:lnTo>
                <a:lnTo>
                  <a:pt x="1642869" y="1925261"/>
                </a:lnTo>
                <a:lnTo>
                  <a:pt x="1596648" y="1939687"/>
                </a:lnTo>
                <a:lnTo>
                  <a:pt x="1549546" y="1952556"/>
                </a:lnTo>
                <a:lnTo>
                  <a:pt x="1501609" y="1963831"/>
                </a:lnTo>
                <a:lnTo>
                  <a:pt x="1452880" y="1973473"/>
                </a:lnTo>
                <a:lnTo>
                  <a:pt x="1403406" y="1981447"/>
                </a:lnTo>
                <a:lnTo>
                  <a:pt x="1353231" y="1987714"/>
                </a:lnTo>
                <a:lnTo>
                  <a:pt x="1302399" y="1992236"/>
                </a:lnTo>
                <a:lnTo>
                  <a:pt x="1250957" y="1994977"/>
                </a:lnTo>
                <a:lnTo>
                  <a:pt x="1198949" y="1995899"/>
                </a:lnTo>
                <a:lnTo>
                  <a:pt x="1146942" y="1994977"/>
                </a:lnTo>
                <a:lnTo>
                  <a:pt x="1095500" y="1992236"/>
                </a:lnTo>
                <a:lnTo>
                  <a:pt x="1044668" y="1987714"/>
                </a:lnTo>
                <a:lnTo>
                  <a:pt x="994493" y="1981447"/>
                </a:lnTo>
                <a:lnTo>
                  <a:pt x="945019" y="1973473"/>
                </a:lnTo>
                <a:lnTo>
                  <a:pt x="896290" y="1963831"/>
                </a:lnTo>
                <a:lnTo>
                  <a:pt x="848353" y="1952556"/>
                </a:lnTo>
                <a:lnTo>
                  <a:pt x="801251" y="1939687"/>
                </a:lnTo>
                <a:lnTo>
                  <a:pt x="755030" y="1925261"/>
                </a:lnTo>
                <a:lnTo>
                  <a:pt x="709735" y="1909315"/>
                </a:lnTo>
                <a:lnTo>
                  <a:pt x="665411" y="1891888"/>
                </a:lnTo>
                <a:lnTo>
                  <a:pt x="622102" y="1873016"/>
                </a:lnTo>
                <a:lnTo>
                  <a:pt x="579855" y="1852736"/>
                </a:lnTo>
                <a:lnTo>
                  <a:pt x="538713" y="1831087"/>
                </a:lnTo>
                <a:lnTo>
                  <a:pt x="498721" y="1808106"/>
                </a:lnTo>
                <a:lnTo>
                  <a:pt x="459926" y="1783830"/>
                </a:lnTo>
                <a:lnTo>
                  <a:pt x="422371" y="1758296"/>
                </a:lnTo>
                <a:lnTo>
                  <a:pt x="386102" y="1731543"/>
                </a:lnTo>
                <a:lnTo>
                  <a:pt x="351164" y="1703607"/>
                </a:lnTo>
                <a:lnTo>
                  <a:pt x="317601" y="1674526"/>
                </a:lnTo>
                <a:lnTo>
                  <a:pt x="285459" y="1644337"/>
                </a:lnTo>
                <a:lnTo>
                  <a:pt x="254783" y="1613078"/>
                </a:lnTo>
                <a:lnTo>
                  <a:pt x="225617" y="1580787"/>
                </a:lnTo>
                <a:lnTo>
                  <a:pt x="198007" y="1547500"/>
                </a:lnTo>
                <a:lnTo>
                  <a:pt x="171998" y="1513255"/>
                </a:lnTo>
                <a:lnTo>
                  <a:pt x="147634" y="1478090"/>
                </a:lnTo>
                <a:lnTo>
                  <a:pt x="124961" y="1442042"/>
                </a:lnTo>
                <a:lnTo>
                  <a:pt x="104023" y="1405149"/>
                </a:lnTo>
                <a:lnTo>
                  <a:pt x="84866" y="1367447"/>
                </a:lnTo>
                <a:lnTo>
                  <a:pt x="67534" y="1328975"/>
                </a:lnTo>
                <a:lnTo>
                  <a:pt x="52073" y="1289770"/>
                </a:lnTo>
                <a:lnTo>
                  <a:pt x="38528" y="1249869"/>
                </a:lnTo>
                <a:lnTo>
                  <a:pt x="26943" y="1209310"/>
                </a:lnTo>
                <a:lnTo>
                  <a:pt x="17363" y="1168129"/>
                </a:lnTo>
                <a:lnTo>
                  <a:pt x="9834" y="1126366"/>
                </a:lnTo>
                <a:lnTo>
                  <a:pt x="4400" y="1084056"/>
                </a:lnTo>
                <a:lnTo>
                  <a:pt x="1107" y="1041239"/>
                </a:lnTo>
                <a:lnTo>
                  <a:pt x="0" y="9979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34"/>
          <p:cNvSpPr txBox="1"/>
          <p:nvPr/>
        </p:nvSpPr>
        <p:spPr>
          <a:xfrm>
            <a:off x="384725" y="1061355"/>
            <a:ext cx="25509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p:txBody>
      </p:sp>
      <p:sp>
        <p:nvSpPr>
          <p:cNvPr id="694" name="Google Shape;694;p34"/>
          <p:cNvSpPr txBox="1"/>
          <p:nvPr/>
        </p:nvSpPr>
        <p:spPr>
          <a:xfrm>
            <a:off x="863400" y="1534075"/>
            <a:ext cx="3616800" cy="8637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18.A</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Le</a:t>
            </a:r>
            <a:r>
              <a:rPr lang="en-US" sz="1200">
                <a:solidFill>
                  <a:schemeClr val="dk1"/>
                </a:solidFill>
              </a:rPr>
              <a:t> </a:t>
            </a:r>
            <a:r>
              <a:rPr lang="en-US" sz="1200">
                <a:solidFill>
                  <a:schemeClr val="dk1"/>
                </a:solidFill>
                <a:latin typeface="Arial"/>
                <a:ea typeface="Arial"/>
                <a:cs typeface="Arial"/>
                <a:sym typeface="Arial"/>
              </a:rPr>
              <a:t>niveau </a:t>
            </a:r>
            <a:r>
              <a:rPr lang="en-US" sz="1200">
                <a:solidFill>
                  <a:schemeClr val="dk1"/>
                </a:solidFill>
              </a:rPr>
              <a:t> </a:t>
            </a:r>
            <a:r>
              <a:rPr lang="en-US" sz="1200">
                <a:solidFill>
                  <a:schemeClr val="dk1"/>
                </a:solidFill>
                <a:latin typeface="Arial"/>
                <a:ea typeface="Arial"/>
                <a:cs typeface="Arial"/>
                <a:sym typeface="Arial"/>
              </a:rPr>
              <a:t>du</a:t>
            </a:r>
            <a:r>
              <a:rPr lang="en-US" sz="1200">
                <a:solidFill>
                  <a:schemeClr val="dk1"/>
                </a:solidFill>
              </a:rPr>
              <a:t> </a:t>
            </a:r>
            <a:r>
              <a:rPr lang="en-US" sz="1200">
                <a:solidFill>
                  <a:schemeClr val="dk1"/>
                </a:solidFill>
                <a:latin typeface="Arial"/>
                <a:ea typeface="Arial"/>
                <a:cs typeface="Arial"/>
                <a:sym typeface="Arial"/>
              </a:rPr>
              <a:t>liquide</a:t>
            </a:r>
            <a:r>
              <a:rPr lang="en-US" sz="1200">
                <a:solidFill>
                  <a:schemeClr val="dk1"/>
                </a:solidFill>
              </a:rPr>
              <a:t> </a:t>
            </a:r>
            <a:r>
              <a:rPr lang="en-US" sz="1200">
                <a:solidFill>
                  <a:schemeClr val="dk1"/>
                </a:solidFill>
                <a:latin typeface="Arial"/>
                <a:ea typeface="Arial"/>
                <a:cs typeface="Arial"/>
                <a:sym typeface="Arial"/>
              </a:rPr>
              <a:t>dans </a:t>
            </a:r>
            <a:r>
              <a:rPr lang="en-US" sz="1200">
                <a:solidFill>
                  <a:schemeClr val="dk1"/>
                </a:solidFill>
              </a:rPr>
              <a:t>le réservoir</a:t>
            </a:r>
            <a:r>
              <a:rPr lang="en-US" sz="1200">
                <a:solidFill>
                  <a:schemeClr val="dk1"/>
                </a:solidFill>
                <a:latin typeface="Arial"/>
                <a:ea typeface="Arial"/>
                <a:cs typeface="Arial"/>
                <a:sym typeface="Arial"/>
              </a:rPr>
              <a:t>  maître-cylindre est inférieur du quart au  </a:t>
            </a:r>
            <a:r>
              <a:rPr lang="en-US" sz="1200">
                <a:solidFill>
                  <a:schemeClr val="dk1"/>
                </a:solidFill>
              </a:rPr>
              <a:t>maximum</a:t>
            </a:r>
            <a:r>
              <a:rPr lang="en-US" sz="1200">
                <a:solidFill>
                  <a:schemeClr val="dk1"/>
                </a:solidFill>
                <a:latin typeface="Arial"/>
                <a:ea typeface="Arial"/>
                <a:cs typeface="Arial"/>
                <a:sym typeface="Arial"/>
              </a:rPr>
              <a:t> du niveau indiqué par le fabricant.</a:t>
            </a:r>
            <a:endParaRPr sz="1200">
              <a:solidFill>
                <a:schemeClr val="dk1"/>
              </a:solidFill>
              <a:latin typeface="Arial"/>
              <a:ea typeface="Arial"/>
              <a:cs typeface="Arial"/>
              <a:sym typeface="Arial"/>
            </a:endParaRPr>
          </a:p>
        </p:txBody>
      </p:sp>
      <p:sp>
        <p:nvSpPr>
          <p:cNvPr id="695" name="Google Shape;695;p34"/>
          <p:cNvSpPr/>
          <p:nvPr/>
        </p:nvSpPr>
        <p:spPr>
          <a:xfrm>
            <a:off x="387903" y="1630312"/>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34"/>
          <p:cNvSpPr txBox="1"/>
          <p:nvPr/>
        </p:nvSpPr>
        <p:spPr>
          <a:xfrm>
            <a:off x="384725" y="2462218"/>
            <a:ext cx="25611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697" name="Google Shape;697;p34"/>
          <p:cNvSpPr txBox="1"/>
          <p:nvPr/>
        </p:nvSpPr>
        <p:spPr>
          <a:xfrm>
            <a:off x="841925" y="3017716"/>
            <a:ext cx="3562200" cy="13038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18.1</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Le niveau de liquide dans le réservoir du  maître-cylindre est inférieur au niveau minimal  indiqué par le fabricant ou, à défaut d’indication, est  à plus de 12,5 mm au-dessous du col de l’orifice</a:t>
            </a:r>
            <a:endParaRPr sz="1200">
              <a:solidFill>
                <a:schemeClr val="dk1"/>
              </a:solidFill>
              <a:latin typeface="Arial"/>
              <a:ea typeface="Arial"/>
              <a:cs typeface="Arial"/>
              <a:sym typeface="Arial"/>
            </a:endParaRPr>
          </a:p>
          <a:p>
            <a:pPr indent="0" lvl="0" marL="12700" marR="0" rtl="0" algn="just">
              <a:lnSpc>
                <a:spcPct val="113750"/>
              </a:lnSpc>
              <a:spcBef>
                <a:spcPts val="0"/>
              </a:spcBef>
              <a:spcAft>
                <a:spcPts val="0"/>
              </a:spcAft>
              <a:buNone/>
            </a:pPr>
            <a:r>
              <a:rPr lang="en-US" sz="1200">
                <a:solidFill>
                  <a:schemeClr val="dk1"/>
                </a:solidFill>
                <a:latin typeface="Arial"/>
                <a:ea typeface="Arial"/>
                <a:cs typeface="Arial"/>
                <a:sym typeface="Arial"/>
              </a:rPr>
              <a:t>de remplissage.</a:t>
            </a:r>
            <a:endParaRPr sz="1200">
              <a:solidFill>
                <a:schemeClr val="dk1"/>
              </a:solidFill>
              <a:latin typeface="Arial"/>
              <a:ea typeface="Arial"/>
              <a:cs typeface="Arial"/>
              <a:sym typeface="Arial"/>
            </a:endParaRPr>
          </a:p>
        </p:txBody>
      </p:sp>
      <p:sp>
        <p:nvSpPr>
          <p:cNvPr id="698" name="Google Shape;698;p34"/>
          <p:cNvSpPr/>
          <p:nvPr/>
        </p:nvSpPr>
        <p:spPr>
          <a:xfrm>
            <a:off x="409550" y="3139094"/>
            <a:ext cx="390900" cy="364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34"/>
          <p:cNvSpPr/>
          <p:nvPr/>
        </p:nvSpPr>
        <p:spPr>
          <a:xfrm>
            <a:off x="2516239" y="41565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34"/>
          <p:cNvSpPr/>
          <p:nvPr/>
        </p:nvSpPr>
        <p:spPr>
          <a:xfrm>
            <a:off x="4195699" y="41558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34"/>
          <p:cNvSpPr txBox="1"/>
          <p:nvPr/>
        </p:nvSpPr>
        <p:spPr>
          <a:xfrm>
            <a:off x="2871441" y="4162375"/>
            <a:ext cx="15195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415</a:t>
            </a:r>
            <a:endParaRPr sz="800">
              <a:solidFill>
                <a:schemeClr val="dk1"/>
              </a:solidFill>
              <a:latin typeface="Arial"/>
              <a:ea typeface="Arial"/>
              <a:cs typeface="Arial"/>
              <a:sym typeface="Arial"/>
            </a:endParaRPr>
          </a:p>
        </p:txBody>
      </p:sp>
      <p:sp>
        <p:nvSpPr>
          <p:cNvPr id="702" name="Google Shape;702;p34"/>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03" name="Google Shape;703;p34"/>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35"/>
          <p:cNvSpPr txBox="1"/>
          <p:nvPr>
            <p:ph type="title"/>
          </p:nvPr>
        </p:nvSpPr>
        <p:spPr>
          <a:xfrm>
            <a:off x="384725" y="201050"/>
            <a:ext cx="51576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18. Système de freins hydrauliques</a:t>
            </a:r>
            <a:endParaRPr/>
          </a:p>
        </p:txBody>
      </p:sp>
      <p:sp>
        <p:nvSpPr>
          <p:cNvPr id="709" name="Google Shape;709;p35"/>
          <p:cNvSpPr/>
          <p:nvPr/>
        </p:nvSpPr>
        <p:spPr>
          <a:xfrm>
            <a:off x="6080242" y="2609850"/>
            <a:ext cx="2752200" cy="154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35"/>
          <p:cNvSpPr txBox="1"/>
          <p:nvPr/>
        </p:nvSpPr>
        <p:spPr>
          <a:xfrm>
            <a:off x="384725" y="757053"/>
            <a:ext cx="5157600" cy="1741500"/>
          </a:xfrm>
          <a:prstGeom prst="rect">
            <a:avLst/>
          </a:prstGeom>
          <a:noFill/>
          <a:ln>
            <a:noFill/>
          </a:ln>
        </p:spPr>
        <p:txBody>
          <a:bodyPr anchorCtr="0" anchor="t" bIns="0" lIns="0" spcFirstLastPara="1" rIns="0" wrap="square" tIns="14605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00000"/>
              </a:lnSpc>
              <a:spcBef>
                <a:spcPts val="645"/>
              </a:spcBef>
              <a:spcAft>
                <a:spcPts val="0"/>
              </a:spcAft>
              <a:buNone/>
            </a:pPr>
            <a:r>
              <a:rPr b="1" lang="en-US" sz="1100">
                <a:solidFill>
                  <a:schemeClr val="dk1"/>
                </a:solidFill>
                <a:latin typeface="Arial"/>
                <a:ea typeface="Arial"/>
                <a:cs typeface="Arial"/>
                <a:sym typeface="Arial"/>
              </a:rPr>
              <a:t>Servofrein à dépression</a:t>
            </a:r>
            <a:endParaRPr sz="1100">
              <a:solidFill>
                <a:schemeClr val="dk1"/>
              </a:solidFill>
              <a:latin typeface="Arial"/>
              <a:ea typeface="Arial"/>
              <a:cs typeface="Arial"/>
              <a:sym typeface="Arial"/>
            </a:endParaRPr>
          </a:p>
          <a:p>
            <a:pPr indent="0" lvl="0" marL="469900" marR="0" rtl="0" algn="l">
              <a:lnSpc>
                <a:spcPct val="119166"/>
              </a:lnSpc>
              <a:spcBef>
                <a:spcPts val="25"/>
              </a:spcBef>
              <a:spcAft>
                <a:spcPts val="0"/>
              </a:spcAft>
              <a:buNone/>
            </a:pPr>
            <a:r>
              <a:rPr b="1" lang="en-US" sz="1200">
                <a:solidFill>
                  <a:schemeClr val="dk1"/>
                </a:solidFill>
                <a:latin typeface="Arial"/>
                <a:ea typeface="Arial"/>
                <a:cs typeface="Arial"/>
                <a:sym typeface="Arial"/>
              </a:rPr>
              <a:t>18.C</a:t>
            </a:r>
            <a:endParaRPr sz="1200">
              <a:solidFill>
                <a:schemeClr val="dk1"/>
              </a:solidFill>
              <a:latin typeface="Arial"/>
              <a:ea typeface="Arial"/>
              <a:cs typeface="Arial"/>
              <a:sym typeface="Arial"/>
            </a:endParaRPr>
          </a:p>
          <a:p>
            <a:pPr indent="0" lvl="0" marL="469900" marR="5080" rtl="0" algn="l">
              <a:lnSpc>
                <a:spcPct val="119166"/>
              </a:lnSpc>
              <a:spcBef>
                <a:spcPts val="50"/>
              </a:spcBef>
              <a:spcAft>
                <a:spcPts val="0"/>
              </a:spcAft>
              <a:buNone/>
            </a:pPr>
            <a:r>
              <a:rPr lang="en-US" sz="1200">
                <a:solidFill>
                  <a:schemeClr val="dk1"/>
                </a:solidFill>
                <a:latin typeface="Arial"/>
                <a:ea typeface="Arial"/>
                <a:cs typeface="Arial"/>
                <a:sym typeface="Arial"/>
              </a:rPr>
              <a:t>La pédale de frein ne descend pas légèrement après avoir  redémarré le moteur.</a:t>
            </a:r>
            <a:endParaRPr sz="1200">
              <a:solidFill>
                <a:schemeClr val="dk1"/>
              </a:solidFill>
              <a:latin typeface="Arial"/>
              <a:ea typeface="Arial"/>
              <a:cs typeface="Arial"/>
              <a:sym typeface="Arial"/>
            </a:endParaRPr>
          </a:p>
          <a:p>
            <a:pPr indent="0" lvl="0" marL="469900" marR="0" rtl="0" algn="l">
              <a:lnSpc>
                <a:spcPct val="113750"/>
              </a:lnSpc>
              <a:spcBef>
                <a:spcPts val="0"/>
              </a:spcBef>
              <a:spcAft>
                <a:spcPts val="0"/>
              </a:spcAft>
              <a:buNone/>
            </a:pPr>
            <a:r>
              <a:rPr b="1" lang="en-US" sz="1200">
                <a:solidFill>
                  <a:schemeClr val="dk1"/>
                </a:solidFill>
                <a:latin typeface="Arial"/>
                <a:ea typeface="Arial"/>
                <a:cs typeface="Arial"/>
                <a:sym typeface="Arial"/>
              </a:rPr>
              <a:t>Servofrein hydraulique (pompe électrique)</a:t>
            </a:r>
            <a:endParaRPr sz="1200">
              <a:solidFill>
                <a:schemeClr val="dk1"/>
              </a:solidFill>
              <a:latin typeface="Arial"/>
              <a:ea typeface="Arial"/>
              <a:cs typeface="Arial"/>
              <a:sym typeface="Arial"/>
            </a:endParaRPr>
          </a:p>
          <a:p>
            <a:pPr indent="0" lvl="0" marL="469900" marR="0" rtl="0" algn="l">
              <a:lnSpc>
                <a:spcPct val="119583"/>
              </a:lnSpc>
              <a:spcBef>
                <a:spcPts val="0"/>
              </a:spcBef>
              <a:spcAft>
                <a:spcPts val="0"/>
              </a:spcAft>
              <a:buNone/>
            </a:pPr>
            <a:r>
              <a:rPr lang="en-US" sz="1200">
                <a:solidFill>
                  <a:schemeClr val="dk1"/>
                </a:solidFill>
                <a:latin typeface="Arial"/>
                <a:ea typeface="Arial"/>
                <a:cs typeface="Arial"/>
                <a:sym typeface="Arial"/>
              </a:rPr>
              <a:t>La pompe électrique ne fonctionne pas lorsque le moteur est arrêté.</a:t>
            </a:r>
            <a:endParaRPr sz="1200">
              <a:solidFill>
                <a:schemeClr val="dk1"/>
              </a:solidFill>
              <a:latin typeface="Arial"/>
              <a:ea typeface="Arial"/>
              <a:cs typeface="Arial"/>
              <a:sym typeface="Arial"/>
            </a:endParaRPr>
          </a:p>
        </p:txBody>
      </p:sp>
      <p:sp>
        <p:nvSpPr>
          <p:cNvPr id="711" name="Google Shape;711;p35"/>
          <p:cNvSpPr/>
          <p:nvPr/>
        </p:nvSpPr>
        <p:spPr>
          <a:xfrm>
            <a:off x="387903" y="1325512"/>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2" name="Google Shape;712;p35"/>
          <p:cNvSpPr/>
          <p:nvPr/>
        </p:nvSpPr>
        <p:spPr>
          <a:xfrm>
            <a:off x="6247975" y="863349"/>
            <a:ext cx="1425600" cy="1437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35"/>
          <p:cNvSpPr/>
          <p:nvPr/>
        </p:nvSpPr>
        <p:spPr>
          <a:xfrm>
            <a:off x="3583039" y="2473198"/>
            <a:ext cx="1866264" cy="4444"/>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35"/>
          <p:cNvSpPr/>
          <p:nvPr/>
        </p:nvSpPr>
        <p:spPr>
          <a:xfrm>
            <a:off x="5262499" y="2472516"/>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35"/>
          <p:cNvSpPr txBox="1"/>
          <p:nvPr/>
        </p:nvSpPr>
        <p:spPr>
          <a:xfrm>
            <a:off x="3938241" y="2479048"/>
            <a:ext cx="15189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416</a:t>
            </a:r>
            <a:endParaRPr sz="800">
              <a:solidFill>
                <a:schemeClr val="dk1"/>
              </a:solidFill>
              <a:latin typeface="Arial"/>
              <a:ea typeface="Arial"/>
              <a:cs typeface="Arial"/>
              <a:sym typeface="Arial"/>
            </a:endParaRPr>
          </a:p>
        </p:txBody>
      </p:sp>
      <p:sp>
        <p:nvSpPr>
          <p:cNvPr id="716" name="Google Shape;716;p35"/>
          <p:cNvSpPr txBox="1"/>
          <p:nvPr/>
        </p:nvSpPr>
        <p:spPr>
          <a:xfrm>
            <a:off x="384725" y="2538431"/>
            <a:ext cx="2561100" cy="2898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717" name="Google Shape;717;p35"/>
          <p:cNvSpPr txBox="1"/>
          <p:nvPr/>
        </p:nvSpPr>
        <p:spPr>
          <a:xfrm>
            <a:off x="841925" y="2817703"/>
            <a:ext cx="4698900" cy="86370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18.3</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Le témoin lumineux ne s’allume pas lorsque la clé de contact est à la  position « marche » ou « démarrage ».</a:t>
            </a:r>
            <a:endParaRPr sz="1200">
              <a:solidFill>
                <a:schemeClr val="dk1"/>
              </a:solidFill>
              <a:latin typeface="Arial"/>
              <a:ea typeface="Arial"/>
              <a:cs typeface="Arial"/>
              <a:sym typeface="Arial"/>
            </a:endParaRPr>
          </a:p>
          <a:p>
            <a:pPr indent="0" lvl="0" marL="12700" marR="0" rtl="0" algn="l">
              <a:lnSpc>
                <a:spcPct val="114583"/>
              </a:lnSpc>
              <a:spcBef>
                <a:spcPts val="0"/>
              </a:spcBef>
              <a:spcAft>
                <a:spcPts val="0"/>
              </a:spcAft>
              <a:buNone/>
            </a:pPr>
            <a:r>
              <a:rPr lang="en-US" sz="1200">
                <a:solidFill>
                  <a:schemeClr val="dk1"/>
                </a:solidFill>
                <a:latin typeface="Arial"/>
                <a:ea typeface="Arial"/>
                <a:cs typeface="Arial"/>
                <a:sym typeface="Arial"/>
              </a:rPr>
              <a:t>Le témoin lumineux est allumé pendant que le moteur est en marche.</a:t>
            </a:r>
            <a:endParaRPr sz="1200">
              <a:solidFill>
                <a:schemeClr val="dk1"/>
              </a:solidFill>
              <a:latin typeface="Arial"/>
              <a:ea typeface="Arial"/>
              <a:cs typeface="Arial"/>
              <a:sym typeface="Arial"/>
            </a:endParaRPr>
          </a:p>
        </p:txBody>
      </p:sp>
      <p:sp>
        <p:nvSpPr>
          <p:cNvPr id="718" name="Google Shape;718;p35"/>
          <p:cNvSpPr/>
          <p:nvPr/>
        </p:nvSpPr>
        <p:spPr>
          <a:xfrm>
            <a:off x="409550" y="2910494"/>
            <a:ext cx="390900" cy="3648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35"/>
          <p:cNvSpPr/>
          <p:nvPr/>
        </p:nvSpPr>
        <p:spPr>
          <a:xfrm>
            <a:off x="3583039" y="3699325"/>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p35"/>
          <p:cNvSpPr/>
          <p:nvPr/>
        </p:nvSpPr>
        <p:spPr>
          <a:xfrm>
            <a:off x="5262499" y="43082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1" name="Google Shape;721;p35"/>
          <p:cNvSpPr txBox="1"/>
          <p:nvPr/>
        </p:nvSpPr>
        <p:spPr>
          <a:xfrm>
            <a:off x="3938241" y="3705175"/>
            <a:ext cx="15108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417</a:t>
            </a:r>
            <a:endParaRPr sz="800">
              <a:solidFill>
                <a:schemeClr val="dk1"/>
              </a:solidFill>
              <a:latin typeface="Arial"/>
              <a:ea typeface="Arial"/>
              <a:cs typeface="Arial"/>
              <a:sym typeface="Arial"/>
            </a:endParaRPr>
          </a:p>
        </p:txBody>
      </p:sp>
      <p:sp>
        <p:nvSpPr>
          <p:cNvPr id="722" name="Google Shape;722;p35"/>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23" name="Google Shape;723;p35"/>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36"/>
          <p:cNvSpPr txBox="1"/>
          <p:nvPr>
            <p:ph type="title"/>
          </p:nvPr>
        </p:nvSpPr>
        <p:spPr>
          <a:xfrm>
            <a:off x="384725" y="201050"/>
            <a:ext cx="54195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18. Système de freins hydrauliques</a:t>
            </a:r>
            <a:endParaRPr/>
          </a:p>
        </p:txBody>
      </p:sp>
      <p:sp>
        <p:nvSpPr>
          <p:cNvPr id="729" name="Google Shape;729;p36"/>
          <p:cNvSpPr/>
          <p:nvPr/>
        </p:nvSpPr>
        <p:spPr>
          <a:xfrm>
            <a:off x="6080242" y="2381250"/>
            <a:ext cx="2752058" cy="154114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36"/>
          <p:cNvSpPr txBox="1"/>
          <p:nvPr/>
        </p:nvSpPr>
        <p:spPr>
          <a:xfrm>
            <a:off x="384725" y="540351"/>
            <a:ext cx="5157600" cy="1556100"/>
          </a:xfrm>
          <a:prstGeom prst="rect">
            <a:avLst/>
          </a:prstGeom>
          <a:noFill/>
          <a:ln>
            <a:noFill/>
          </a:ln>
        </p:spPr>
        <p:txBody>
          <a:bodyPr anchorCtr="0" anchor="t" bIns="0" lIns="0" spcFirstLastPara="1" rIns="0" wrap="square" tIns="133975">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640"/>
              </a:spcBef>
              <a:spcAft>
                <a:spcPts val="0"/>
              </a:spcAft>
              <a:buNone/>
            </a:pPr>
            <a:r>
              <a:rPr b="1" lang="en-US" sz="1200">
                <a:solidFill>
                  <a:schemeClr val="dk1"/>
                </a:solidFill>
                <a:latin typeface="Arial"/>
                <a:ea typeface="Arial"/>
                <a:cs typeface="Arial"/>
                <a:sym typeface="Arial"/>
              </a:rPr>
              <a:t>18.B</a:t>
            </a:r>
            <a:endParaRPr sz="1200">
              <a:solidFill>
                <a:schemeClr val="dk1"/>
              </a:solidFill>
              <a:latin typeface="Arial"/>
              <a:ea typeface="Arial"/>
              <a:cs typeface="Arial"/>
              <a:sym typeface="Arial"/>
            </a:endParaRPr>
          </a:p>
          <a:p>
            <a:pPr indent="0" lvl="0" marL="469900" marR="5080" rtl="0" algn="l">
              <a:lnSpc>
                <a:spcPct val="119166"/>
              </a:lnSpc>
              <a:spcBef>
                <a:spcPts val="50"/>
              </a:spcBef>
              <a:spcAft>
                <a:spcPts val="0"/>
              </a:spcAft>
              <a:buNone/>
            </a:pPr>
            <a:r>
              <a:rPr lang="en-US" sz="1200">
                <a:solidFill>
                  <a:schemeClr val="dk1"/>
                </a:solidFill>
                <a:latin typeface="Arial"/>
                <a:ea typeface="Arial"/>
                <a:cs typeface="Arial"/>
                <a:sym typeface="Arial"/>
              </a:rPr>
              <a:t>La pédale de frein ne descend pas légèrement après avoir  redémarré le moteur.</a:t>
            </a:r>
            <a:endParaRPr sz="1200">
              <a:solidFill>
                <a:schemeClr val="dk1"/>
              </a:solidFill>
              <a:latin typeface="Arial"/>
              <a:ea typeface="Arial"/>
              <a:cs typeface="Arial"/>
              <a:sym typeface="Arial"/>
            </a:endParaRPr>
          </a:p>
          <a:p>
            <a:pPr indent="0" lvl="0" marL="469900" marR="0" rtl="0" algn="l">
              <a:lnSpc>
                <a:spcPct val="113750"/>
              </a:lnSpc>
              <a:spcBef>
                <a:spcPts val="0"/>
              </a:spcBef>
              <a:spcAft>
                <a:spcPts val="0"/>
              </a:spcAft>
              <a:buNone/>
            </a:pPr>
            <a:r>
              <a:rPr lang="en-US" sz="1200">
                <a:solidFill>
                  <a:schemeClr val="dk1"/>
                </a:solidFill>
                <a:latin typeface="Arial"/>
                <a:ea typeface="Arial"/>
                <a:cs typeface="Arial"/>
                <a:sym typeface="Arial"/>
              </a:rPr>
              <a:t>Il faut appuyer à plusieurs reprises sur la pédale de frein avant</a:t>
            </a:r>
            <a:endParaRPr sz="12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lang="en-US" sz="1200">
                <a:solidFill>
                  <a:schemeClr val="dk1"/>
                </a:solidFill>
                <a:latin typeface="Arial"/>
                <a:ea typeface="Arial"/>
                <a:cs typeface="Arial"/>
                <a:sym typeface="Arial"/>
              </a:rPr>
              <a:t>d’avoir une pression dans le circuit, laquelle se manifeste par une</a:t>
            </a:r>
            <a:endParaRPr sz="1200">
              <a:solidFill>
                <a:schemeClr val="dk1"/>
              </a:solidFill>
              <a:latin typeface="Arial"/>
              <a:ea typeface="Arial"/>
              <a:cs typeface="Arial"/>
              <a:sym typeface="Arial"/>
            </a:endParaRPr>
          </a:p>
        </p:txBody>
      </p:sp>
      <p:sp>
        <p:nvSpPr>
          <p:cNvPr id="731" name="Google Shape;731;p36"/>
          <p:cNvSpPr txBox="1"/>
          <p:nvPr/>
        </p:nvSpPr>
        <p:spPr>
          <a:xfrm>
            <a:off x="841925" y="2151028"/>
            <a:ext cx="1634400" cy="418500"/>
          </a:xfrm>
          <a:prstGeom prst="rect">
            <a:avLst/>
          </a:prstGeom>
          <a:noFill/>
          <a:ln>
            <a:noFill/>
          </a:ln>
        </p:spPr>
        <p:txBody>
          <a:bodyPr anchorCtr="0" anchor="t" bIns="0" lIns="0" spcFirstLastPara="1" rIns="0" wrap="square" tIns="12700">
            <a:spAutoFit/>
          </a:bodyPr>
          <a:lstStyle/>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résistance de la pédale.</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b="1" lang="en-US" sz="1200">
                <a:solidFill>
                  <a:schemeClr val="dk1"/>
                </a:solidFill>
                <a:latin typeface="Arial"/>
                <a:ea typeface="Arial"/>
                <a:cs typeface="Arial"/>
                <a:sym typeface="Arial"/>
              </a:rPr>
              <a:t>18.D</a:t>
            </a:r>
            <a:endParaRPr sz="1200">
              <a:solidFill>
                <a:schemeClr val="dk1"/>
              </a:solidFill>
              <a:latin typeface="Arial"/>
              <a:ea typeface="Arial"/>
              <a:cs typeface="Arial"/>
              <a:sym typeface="Arial"/>
            </a:endParaRPr>
          </a:p>
        </p:txBody>
      </p:sp>
      <p:sp>
        <p:nvSpPr>
          <p:cNvPr id="732" name="Google Shape;732;p36"/>
          <p:cNvSpPr txBox="1"/>
          <p:nvPr/>
        </p:nvSpPr>
        <p:spPr>
          <a:xfrm>
            <a:off x="841925" y="2512979"/>
            <a:ext cx="39021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Il y a une réduction importante de la capacité de freinage.</a:t>
            </a:r>
            <a:endParaRPr sz="1200">
              <a:solidFill>
                <a:schemeClr val="dk1"/>
              </a:solidFill>
              <a:latin typeface="Arial"/>
              <a:ea typeface="Arial"/>
              <a:cs typeface="Arial"/>
              <a:sym typeface="Arial"/>
            </a:endParaRPr>
          </a:p>
        </p:txBody>
      </p:sp>
      <p:sp>
        <p:nvSpPr>
          <p:cNvPr id="733" name="Google Shape;733;p36"/>
          <p:cNvSpPr/>
          <p:nvPr/>
        </p:nvSpPr>
        <p:spPr>
          <a:xfrm>
            <a:off x="387903" y="1325512"/>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36"/>
          <p:cNvSpPr/>
          <p:nvPr/>
        </p:nvSpPr>
        <p:spPr>
          <a:xfrm>
            <a:off x="6247975" y="634749"/>
            <a:ext cx="1425749" cy="143734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36"/>
          <p:cNvSpPr txBox="1"/>
          <p:nvPr/>
        </p:nvSpPr>
        <p:spPr>
          <a:xfrm>
            <a:off x="384725" y="2919431"/>
            <a:ext cx="5155500" cy="1356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0" rtl="0" algn="l">
              <a:lnSpc>
                <a:spcPct val="119166"/>
              </a:lnSpc>
              <a:spcBef>
                <a:spcPts val="40"/>
              </a:spcBef>
              <a:spcAft>
                <a:spcPts val="0"/>
              </a:spcAft>
              <a:buNone/>
            </a:pPr>
            <a:r>
              <a:rPr b="1" lang="en-US" sz="1200">
                <a:solidFill>
                  <a:schemeClr val="dk1"/>
                </a:solidFill>
                <a:latin typeface="Arial"/>
                <a:ea typeface="Arial"/>
                <a:cs typeface="Arial"/>
                <a:sym typeface="Arial"/>
              </a:rPr>
              <a:t>18.4</a:t>
            </a:r>
            <a:endParaRPr sz="1200">
              <a:solidFill>
                <a:schemeClr val="dk1"/>
              </a:solidFill>
              <a:latin typeface="Arial"/>
              <a:ea typeface="Arial"/>
              <a:cs typeface="Arial"/>
              <a:sym typeface="Arial"/>
            </a:endParaRPr>
          </a:p>
          <a:p>
            <a:pPr indent="0" lvl="0" marL="469900" marR="5080" rtl="0" algn="l">
              <a:lnSpc>
                <a:spcPct val="119166"/>
              </a:lnSpc>
              <a:spcBef>
                <a:spcPts val="45"/>
              </a:spcBef>
              <a:spcAft>
                <a:spcPts val="0"/>
              </a:spcAft>
              <a:buNone/>
            </a:pPr>
            <a:r>
              <a:rPr lang="en-US" sz="1200">
                <a:solidFill>
                  <a:schemeClr val="dk1"/>
                </a:solidFill>
                <a:latin typeface="Arial"/>
                <a:ea typeface="Arial"/>
                <a:cs typeface="Arial"/>
                <a:sym typeface="Arial"/>
              </a:rPr>
              <a:t>Le témoin lumineux ne s’allume pas lorsque le frein de stationnement  est serré.</a:t>
            </a:r>
            <a:endParaRPr sz="1200">
              <a:solidFill>
                <a:schemeClr val="dk1"/>
              </a:solidFill>
              <a:latin typeface="Arial"/>
              <a:ea typeface="Arial"/>
              <a:cs typeface="Arial"/>
              <a:sym typeface="Arial"/>
            </a:endParaRPr>
          </a:p>
          <a:p>
            <a:pPr indent="0" lvl="0" marL="469900" marR="0" rtl="0" algn="l">
              <a:lnSpc>
                <a:spcPct val="113750"/>
              </a:lnSpc>
              <a:spcBef>
                <a:spcPts val="0"/>
              </a:spcBef>
              <a:spcAft>
                <a:spcPts val="0"/>
              </a:spcAft>
              <a:buNone/>
            </a:pPr>
            <a:r>
              <a:rPr lang="en-US" sz="1200">
                <a:solidFill>
                  <a:schemeClr val="dk1"/>
                </a:solidFill>
                <a:latin typeface="Arial"/>
                <a:ea typeface="Arial"/>
                <a:cs typeface="Arial"/>
                <a:sym typeface="Arial"/>
              </a:rPr>
              <a:t>Le témoin lumineux ne s’éteint pas lorsque le frein de stationnement</a:t>
            </a:r>
            <a:endParaRPr sz="1200">
              <a:solidFill>
                <a:schemeClr val="dk1"/>
              </a:solidFill>
              <a:latin typeface="Arial"/>
              <a:ea typeface="Arial"/>
              <a:cs typeface="Arial"/>
              <a:sym typeface="Arial"/>
            </a:endParaRPr>
          </a:p>
          <a:p>
            <a:pPr indent="0" lvl="0" marL="469900" marR="0" rtl="0" algn="l">
              <a:lnSpc>
                <a:spcPct val="119583"/>
              </a:lnSpc>
              <a:spcBef>
                <a:spcPts val="0"/>
              </a:spcBef>
              <a:spcAft>
                <a:spcPts val="0"/>
              </a:spcAft>
              <a:buNone/>
            </a:pPr>
            <a:r>
              <a:rPr lang="en-US" sz="1200">
                <a:solidFill>
                  <a:schemeClr val="dk1"/>
                </a:solidFill>
                <a:latin typeface="Arial"/>
                <a:ea typeface="Arial"/>
                <a:cs typeface="Arial"/>
                <a:sym typeface="Arial"/>
              </a:rPr>
              <a:t>est desserré.</a:t>
            </a:r>
            <a:endParaRPr sz="1200">
              <a:solidFill>
                <a:schemeClr val="dk1"/>
              </a:solidFill>
              <a:latin typeface="Arial"/>
              <a:ea typeface="Arial"/>
              <a:cs typeface="Arial"/>
              <a:sym typeface="Arial"/>
            </a:endParaRPr>
          </a:p>
        </p:txBody>
      </p:sp>
      <p:sp>
        <p:nvSpPr>
          <p:cNvPr id="736" name="Google Shape;736;p36"/>
          <p:cNvSpPr/>
          <p:nvPr/>
        </p:nvSpPr>
        <p:spPr>
          <a:xfrm>
            <a:off x="409550" y="3367694"/>
            <a:ext cx="390900" cy="3648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36"/>
          <p:cNvSpPr/>
          <p:nvPr/>
        </p:nvSpPr>
        <p:spPr>
          <a:xfrm>
            <a:off x="3583039" y="4232725"/>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36"/>
          <p:cNvSpPr/>
          <p:nvPr/>
        </p:nvSpPr>
        <p:spPr>
          <a:xfrm>
            <a:off x="5262499" y="42320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36"/>
          <p:cNvSpPr txBox="1"/>
          <p:nvPr/>
        </p:nvSpPr>
        <p:spPr>
          <a:xfrm>
            <a:off x="3938241" y="4238575"/>
            <a:ext cx="15207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418</a:t>
            </a:r>
            <a:endParaRPr sz="800">
              <a:solidFill>
                <a:schemeClr val="dk1"/>
              </a:solidFill>
              <a:latin typeface="Arial"/>
              <a:ea typeface="Arial"/>
              <a:cs typeface="Arial"/>
              <a:sym typeface="Arial"/>
            </a:endParaRPr>
          </a:p>
        </p:txBody>
      </p:sp>
      <p:sp>
        <p:nvSpPr>
          <p:cNvPr id="740" name="Google Shape;740;p36"/>
          <p:cNvSpPr/>
          <p:nvPr/>
        </p:nvSpPr>
        <p:spPr>
          <a:xfrm>
            <a:off x="3583039" y="2320798"/>
            <a:ext cx="1866264" cy="4444"/>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36"/>
          <p:cNvSpPr/>
          <p:nvPr/>
        </p:nvSpPr>
        <p:spPr>
          <a:xfrm>
            <a:off x="5262499" y="2320116"/>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2" name="Google Shape;742;p36"/>
          <p:cNvSpPr txBox="1"/>
          <p:nvPr/>
        </p:nvSpPr>
        <p:spPr>
          <a:xfrm>
            <a:off x="3938241" y="2326648"/>
            <a:ext cx="15108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417</a:t>
            </a:r>
            <a:endParaRPr sz="800">
              <a:solidFill>
                <a:schemeClr val="dk1"/>
              </a:solidFill>
              <a:latin typeface="Arial"/>
              <a:ea typeface="Arial"/>
              <a:cs typeface="Arial"/>
              <a:sym typeface="Arial"/>
            </a:endParaRPr>
          </a:p>
        </p:txBody>
      </p:sp>
      <p:sp>
        <p:nvSpPr>
          <p:cNvPr id="743" name="Google Shape;743;p36"/>
          <p:cNvSpPr/>
          <p:nvPr/>
        </p:nvSpPr>
        <p:spPr>
          <a:xfrm>
            <a:off x="387903" y="2316112"/>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36"/>
          <p:cNvSpPr/>
          <p:nvPr/>
        </p:nvSpPr>
        <p:spPr>
          <a:xfrm>
            <a:off x="3583039" y="2777998"/>
            <a:ext cx="1866264" cy="4444"/>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5" name="Google Shape;745;p36"/>
          <p:cNvSpPr/>
          <p:nvPr/>
        </p:nvSpPr>
        <p:spPr>
          <a:xfrm>
            <a:off x="5262499" y="2777316"/>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36"/>
          <p:cNvSpPr txBox="1"/>
          <p:nvPr/>
        </p:nvSpPr>
        <p:spPr>
          <a:xfrm>
            <a:off x="3938241" y="2783848"/>
            <a:ext cx="15207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418</a:t>
            </a:r>
            <a:endParaRPr sz="800">
              <a:solidFill>
                <a:schemeClr val="dk1"/>
              </a:solidFill>
              <a:latin typeface="Arial"/>
              <a:ea typeface="Arial"/>
              <a:cs typeface="Arial"/>
              <a:sym typeface="Arial"/>
            </a:endParaRPr>
          </a:p>
        </p:txBody>
      </p:sp>
      <p:sp>
        <p:nvSpPr>
          <p:cNvPr id="747" name="Google Shape;747;p36"/>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48" name="Google Shape;748;p36"/>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37"/>
          <p:cNvSpPr txBox="1"/>
          <p:nvPr>
            <p:ph type="title"/>
          </p:nvPr>
        </p:nvSpPr>
        <p:spPr>
          <a:xfrm>
            <a:off x="384725" y="353450"/>
            <a:ext cx="52701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18. Système de freins hydrauliques</a:t>
            </a:r>
            <a:endParaRPr/>
          </a:p>
        </p:txBody>
      </p:sp>
      <p:sp>
        <p:nvSpPr>
          <p:cNvPr id="754" name="Google Shape;754;p37"/>
          <p:cNvSpPr/>
          <p:nvPr/>
        </p:nvSpPr>
        <p:spPr>
          <a:xfrm>
            <a:off x="6901274" y="1466850"/>
            <a:ext cx="1333499" cy="154115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37"/>
          <p:cNvSpPr txBox="1"/>
          <p:nvPr/>
        </p:nvSpPr>
        <p:spPr>
          <a:xfrm>
            <a:off x="384725" y="1166831"/>
            <a:ext cx="25609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756" name="Google Shape;756;p37"/>
          <p:cNvSpPr txBox="1"/>
          <p:nvPr/>
        </p:nvSpPr>
        <p:spPr>
          <a:xfrm>
            <a:off x="841925" y="1722328"/>
            <a:ext cx="4700905" cy="111315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18.5</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Le frein de stationnement ne retient pas le véhicule lorsque le  conducteur tente de le faire avancer.</a:t>
            </a:r>
            <a:endParaRPr sz="1200">
              <a:solidFill>
                <a:schemeClr val="dk1"/>
              </a:solidFill>
              <a:latin typeface="Arial"/>
              <a:ea typeface="Arial"/>
              <a:cs typeface="Arial"/>
              <a:sym typeface="Arial"/>
            </a:endParaRPr>
          </a:p>
          <a:p>
            <a:pPr indent="0" lvl="0" marL="0" marR="0" rtl="0" algn="l">
              <a:lnSpc>
                <a:spcPct val="100000"/>
              </a:lnSpc>
              <a:spcBef>
                <a:spcPts val="35"/>
              </a:spcBef>
              <a:spcAft>
                <a:spcPts val="0"/>
              </a:spcAft>
              <a:buNone/>
            </a:pPr>
            <a:r>
              <a:t/>
            </a:r>
            <a:endParaRPr sz="1200">
              <a:solidFill>
                <a:schemeClr val="dk1"/>
              </a:solidFill>
              <a:latin typeface="Arial"/>
              <a:ea typeface="Arial"/>
              <a:cs typeface="Arial"/>
              <a:sym typeface="Arial"/>
            </a:endParaRPr>
          </a:p>
          <a:p>
            <a:pPr indent="0" lvl="0" marL="12700" marR="77470" rtl="0" algn="l">
              <a:lnSpc>
                <a:spcPct val="119166"/>
              </a:lnSpc>
              <a:spcBef>
                <a:spcPts val="0"/>
              </a:spcBef>
              <a:spcAft>
                <a:spcPts val="0"/>
              </a:spcAft>
              <a:buNone/>
            </a:pPr>
            <a:r>
              <a:rPr lang="en-US" sz="1200">
                <a:solidFill>
                  <a:schemeClr val="dk1"/>
                </a:solidFill>
                <a:latin typeface="Arial"/>
                <a:ea typeface="Arial"/>
                <a:cs typeface="Arial"/>
                <a:sym typeface="Arial"/>
              </a:rPr>
              <a:t>Le frein de stationnement ne libère pas totalement les roues lorsqu’il  est desserré.</a:t>
            </a:r>
            <a:endParaRPr sz="1200">
              <a:solidFill>
                <a:schemeClr val="dk1"/>
              </a:solidFill>
              <a:latin typeface="Arial"/>
              <a:ea typeface="Arial"/>
              <a:cs typeface="Arial"/>
              <a:sym typeface="Arial"/>
            </a:endParaRPr>
          </a:p>
        </p:txBody>
      </p:sp>
      <p:sp>
        <p:nvSpPr>
          <p:cNvPr id="757" name="Google Shape;757;p37"/>
          <p:cNvSpPr/>
          <p:nvPr/>
        </p:nvSpPr>
        <p:spPr>
          <a:xfrm>
            <a:off x="409550" y="1767494"/>
            <a:ext cx="390924" cy="36488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37"/>
          <p:cNvSpPr/>
          <p:nvPr/>
        </p:nvSpPr>
        <p:spPr>
          <a:xfrm>
            <a:off x="3583039" y="3242125"/>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9" name="Google Shape;759;p37"/>
          <p:cNvSpPr/>
          <p:nvPr/>
        </p:nvSpPr>
        <p:spPr>
          <a:xfrm>
            <a:off x="5262499" y="3241444"/>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0" name="Google Shape;760;p37"/>
          <p:cNvSpPr txBox="1"/>
          <p:nvPr/>
        </p:nvSpPr>
        <p:spPr>
          <a:xfrm>
            <a:off x="3938241" y="3247975"/>
            <a:ext cx="15189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419</a:t>
            </a:r>
            <a:endParaRPr sz="800">
              <a:solidFill>
                <a:schemeClr val="dk1"/>
              </a:solidFill>
              <a:latin typeface="Arial"/>
              <a:ea typeface="Arial"/>
              <a:cs typeface="Arial"/>
              <a:sym typeface="Arial"/>
            </a:endParaRPr>
          </a:p>
        </p:txBody>
      </p:sp>
      <p:sp>
        <p:nvSpPr>
          <p:cNvPr id="761" name="Google Shape;761;p37"/>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62" name="Google Shape;762;p37"/>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38"/>
          <p:cNvSpPr txBox="1"/>
          <p:nvPr>
            <p:ph type="title"/>
          </p:nvPr>
        </p:nvSpPr>
        <p:spPr>
          <a:xfrm>
            <a:off x="384725" y="277250"/>
            <a:ext cx="53733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19. Système de freins pneumatiques</a:t>
            </a:r>
            <a:endParaRPr/>
          </a:p>
        </p:txBody>
      </p:sp>
      <p:sp>
        <p:nvSpPr>
          <p:cNvPr id="768" name="Google Shape;768;p38"/>
          <p:cNvSpPr/>
          <p:nvPr/>
        </p:nvSpPr>
        <p:spPr>
          <a:xfrm>
            <a:off x="5758137" y="1161198"/>
            <a:ext cx="3158664" cy="242545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38"/>
          <p:cNvSpPr/>
          <p:nvPr/>
        </p:nvSpPr>
        <p:spPr>
          <a:xfrm>
            <a:off x="6902987" y="2006315"/>
            <a:ext cx="589280" cy="596900"/>
          </a:xfrm>
          <a:custGeom>
            <a:rect b="b" l="l" r="r" t="t"/>
            <a:pathLst>
              <a:path extrusionOk="0" h="596900" w="589279">
                <a:moveTo>
                  <a:pt x="0" y="298256"/>
                </a:moveTo>
                <a:lnTo>
                  <a:pt x="3855" y="249878"/>
                </a:lnTo>
                <a:lnTo>
                  <a:pt x="15016" y="203984"/>
                </a:lnTo>
                <a:lnTo>
                  <a:pt x="32878" y="161190"/>
                </a:lnTo>
                <a:lnTo>
                  <a:pt x="56833" y="122110"/>
                </a:lnTo>
                <a:lnTo>
                  <a:pt x="86275" y="87357"/>
                </a:lnTo>
                <a:lnTo>
                  <a:pt x="120597" y="57546"/>
                </a:lnTo>
                <a:lnTo>
                  <a:pt x="159193" y="33290"/>
                </a:lnTo>
                <a:lnTo>
                  <a:pt x="201457" y="15205"/>
                </a:lnTo>
                <a:lnTo>
                  <a:pt x="246782" y="3903"/>
                </a:lnTo>
                <a:lnTo>
                  <a:pt x="294561" y="0"/>
                </a:lnTo>
                <a:lnTo>
                  <a:pt x="340919" y="3715"/>
                </a:lnTo>
                <a:lnTo>
                  <a:pt x="385717" y="14640"/>
                </a:lnTo>
                <a:lnTo>
                  <a:pt x="428166" y="32444"/>
                </a:lnTo>
                <a:lnTo>
                  <a:pt x="467473" y="56793"/>
                </a:lnTo>
                <a:lnTo>
                  <a:pt x="502848" y="87357"/>
                </a:lnTo>
                <a:lnTo>
                  <a:pt x="533033" y="123175"/>
                </a:lnTo>
                <a:lnTo>
                  <a:pt x="557081" y="162975"/>
                </a:lnTo>
                <a:lnTo>
                  <a:pt x="574664" y="205956"/>
                </a:lnTo>
                <a:lnTo>
                  <a:pt x="585454" y="251317"/>
                </a:lnTo>
                <a:lnTo>
                  <a:pt x="589123" y="298256"/>
                </a:lnTo>
                <a:lnTo>
                  <a:pt x="585268" y="346635"/>
                </a:lnTo>
                <a:lnTo>
                  <a:pt x="574106" y="392529"/>
                </a:lnTo>
                <a:lnTo>
                  <a:pt x="556245" y="435323"/>
                </a:lnTo>
                <a:lnTo>
                  <a:pt x="532290" y="474403"/>
                </a:lnTo>
                <a:lnTo>
                  <a:pt x="502848" y="509156"/>
                </a:lnTo>
                <a:lnTo>
                  <a:pt x="468526" y="538967"/>
                </a:lnTo>
                <a:lnTo>
                  <a:pt x="429929" y="563222"/>
                </a:lnTo>
                <a:lnTo>
                  <a:pt x="387666" y="581308"/>
                </a:lnTo>
                <a:lnTo>
                  <a:pt x="342341" y="592610"/>
                </a:lnTo>
                <a:lnTo>
                  <a:pt x="294561" y="596513"/>
                </a:lnTo>
                <a:lnTo>
                  <a:pt x="246782" y="592610"/>
                </a:lnTo>
                <a:lnTo>
                  <a:pt x="201457" y="581308"/>
                </a:lnTo>
                <a:lnTo>
                  <a:pt x="159193" y="563222"/>
                </a:lnTo>
                <a:lnTo>
                  <a:pt x="120597" y="538967"/>
                </a:lnTo>
                <a:lnTo>
                  <a:pt x="86275" y="509156"/>
                </a:lnTo>
                <a:lnTo>
                  <a:pt x="56833" y="474403"/>
                </a:lnTo>
                <a:lnTo>
                  <a:pt x="32878" y="435323"/>
                </a:lnTo>
                <a:lnTo>
                  <a:pt x="15016" y="392529"/>
                </a:lnTo>
                <a:lnTo>
                  <a:pt x="3855" y="346635"/>
                </a:lnTo>
                <a:lnTo>
                  <a:pt x="0" y="298256"/>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38"/>
          <p:cNvSpPr/>
          <p:nvPr/>
        </p:nvSpPr>
        <p:spPr>
          <a:xfrm>
            <a:off x="387903" y="1401712"/>
            <a:ext cx="399300" cy="427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38"/>
          <p:cNvSpPr txBox="1"/>
          <p:nvPr/>
        </p:nvSpPr>
        <p:spPr>
          <a:xfrm>
            <a:off x="384725" y="845151"/>
            <a:ext cx="5158200" cy="3551100"/>
          </a:xfrm>
          <a:prstGeom prst="rect">
            <a:avLst/>
          </a:prstGeom>
          <a:noFill/>
          <a:ln>
            <a:noFill/>
          </a:ln>
        </p:spPr>
        <p:txBody>
          <a:bodyPr anchorCtr="0" anchor="t" bIns="0" lIns="0" spcFirstLastPara="1" rIns="0" wrap="square" tIns="133975">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640"/>
              </a:spcBef>
              <a:spcAft>
                <a:spcPts val="0"/>
              </a:spcAft>
              <a:buNone/>
            </a:pPr>
            <a:r>
              <a:rPr b="1" lang="en-US" sz="1200">
                <a:solidFill>
                  <a:schemeClr val="dk1"/>
                </a:solidFill>
                <a:latin typeface="Arial"/>
                <a:ea typeface="Arial"/>
                <a:cs typeface="Arial"/>
                <a:sym typeface="Arial"/>
              </a:rPr>
              <a:t>19.A</a:t>
            </a:r>
            <a:endParaRPr sz="1200">
              <a:solidFill>
                <a:schemeClr val="dk1"/>
              </a:solidFill>
              <a:latin typeface="Arial"/>
              <a:ea typeface="Arial"/>
              <a:cs typeface="Arial"/>
              <a:sym typeface="Arial"/>
            </a:endParaRPr>
          </a:p>
          <a:p>
            <a:pPr indent="0" lvl="0" marL="469900" marR="67945" rtl="0" algn="l">
              <a:lnSpc>
                <a:spcPct val="119166"/>
              </a:lnSpc>
              <a:spcBef>
                <a:spcPts val="50"/>
              </a:spcBef>
              <a:spcAft>
                <a:spcPts val="0"/>
              </a:spcAft>
              <a:buNone/>
            </a:pPr>
            <a:r>
              <a:rPr lang="en-US" sz="1200">
                <a:solidFill>
                  <a:schemeClr val="dk1"/>
                </a:solidFill>
                <a:latin typeface="Arial"/>
                <a:ea typeface="Arial"/>
                <a:cs typeface="Arial"/>
                <a:sym typeface="Arial"/>
              </a:rPr>
              <a:t>Aucun avertisseur (visuel, lumineux et sonore) de basse pression ne  fonctionne lorsque la pression d’air dans le système est inférieure à  380 kPa (55 lb/po²).</a:t>
            </a:r>
            <a:endParaRPr sz="1200">
              <a:solidFill>
                <a:schemeClr val="dk1"/>
              </a:solidFill>
              <a:latin typeface="Arial"/>
              <a:ea typeface="Arial"/>
              <a:cs typeface="Arial"/>
              <a:sym typeface="Arial"/>
            </a:endParaRPr>
          </a:p>
          <a:p>
            <a:pPr indent="0" lvl="0" marL="0" marR="0" rtl="0" algn="l">
              <a:lnSpc>
                <a:spcPct val="100000"/>
              </a:lnSpc>
              <a:spcBef>
                <a:spcPts val="25"/>
              </a:spcBef>
              <a:spcAft>
                <a:spcPts val="0"/>
              </a:spcAft>
              <a:buNone/>
            </a:pPr>
            <a:r>
              <a:t/>
            </a:r>
            <a:endParaRPr sz="12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0" rtl="0" algn="l">
              <a:lnSpc>
                <a:spcPct val="119166"/>
              </a:lnSpc>
              <a:spcBef>
                <a:spcPts val="40"/>
              </a:spcBef>
              <a:spcAft>
                <a:spcPts val="0"/>
              </a:spcAft>
              <a:buNone/>
            </a:pPr>
            <a:r>
              <a:rPr b="1" lang="en-US" sz="1200">
                <a:solidFill>
                  <a:schemeClr val="dk1"/>
                </a:solidFill>
                <a:latin typeface="Arial"/>
                <a:ea typeface="Arial"/>
                <a:cs typeface="Arial"/>
                <a:sym typeface="Arial"/>
              </a:rPr>
              <a:t>19.1</a:t>
            </a:r>
            <a:endParaRPr sz="1200">
              <a:solidFill>
                <a:schemeClr val="dk1"/>
              </a:solidFill>
              <a:latin typeface="Arial"/>
              <a:ea typeface="Arial"/>
              <a:cs typeface="Arial"/>
              <a:sym typeface="Arial"/>
            </a:endParaRPr>
          </a:p>
          <a:p>
            <a:pPr indent="0" lvl="0" marL="469900" marR="6985" rtl="0" algn="just">
              <a:lnSpc>
                <a:spcPct val="119166"/>
              </a:lnSpc>
              <a:spcBef>
                <a:spcPts val="45"/>
              </a:spcBef>
              <a:spcAft>
                <a:spcPts val="0"/>
              </a:spcAft>
              <a:buNone/>
            </a:pPr>
            <a:r>
              <a:rPr lang="en-US" sz="1200">
                <a:solidFill>
                  <a:schemeClr val="dk1"/>
                </a:solidFill>
                <a:latin typeface="Arial"/>
                <a:ea typeface="Arial"/>
                <a:cs typeface="Arial"/>
                <a:sym typeface="Arial"/>
              </a:rPr>
              <a:t>L’avertisseur sonore de basse pression dont est muni le véhicule ne  fonctionne pas lorsque la pression d’air dans le système est  inférieure à 380 kPa (55 lb/po²).</a:t>
            </a:r>
            <a:endParaRPr sz="12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200">
              <a:solidFill>
                <a:schemeClr val="dk1"/>
              </a:solidFill>
              <a:latin typeface="Arial"/>
              <a:ea typeface="Arial"/>
              <a:cs typeface="Arial"/>
              <a:sym typeface="Arial"/>
            </a:endParaRPr>
          </a:p>
          <a:p>
            <a:pPr indent="0" lvl="0" marL="469900" marR="5080" rtl="0" algn="just">
              <a:lnSpc>
                <a:spcPct val="119166"/>
              </a:lnSpc>
              <a:spcBef>
                <a:spcPts val="0"/>
              </a:spcBef>
              <a:spcAft>
                <a:spcPts val="0"/>
              </a:spcAft>
              <a:buNone/>
            </a:pPr>
            <a:r>
              <a:rPr lang="en-US" sz="1200">
                <a:solidFill>
                  <a:schemeClr val="dk1"/>
                </a:solidFill>
                <a:latin typeface="Arial"/>
                <a:ea typeface="Arial"/>
                <a:cs typeface="Arial"/>
                <a:sym typeface="Arial"/>
              </a:rPr>
              <a:t>Les avertisseurs visuel et lumineux de basse pression dont est muni  le véhicule ne fonctionnent pas lorsque la pression d’air dans le  système est inférieure à 380 kPa (55 lb/po²).</a:t>
            </a:r>
            <a:endParaRPr sz="1200">
              <a:solidFill>
                <a:schemeClr val="dk1"/>
              </a:solidFill>
              <a:latin typeface="Arial"/>
              <a:ea typeface="Arial"/>
              <a:cs typeface="Arial"/>
              <a:sym typeface="Arial"/>
            </a:endParaRPr>
          </a:p>
        </p:txBody>
      </p:sp>
      <p:sp>
        <p:nvSpPr>
          <p:cNvPr id="772" name="Google Shape;772;p38"/>
          <p:cNvSpPr/>
          <p:nvPr/>
        </p:nvSpPr>
        <p:spPr>
          <a:xfrm>
            <a:off x="409550" y="2605694"/>
            <a:ext cx="390900" cy="364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38"/>
          <p:cNvSpPr/>
          <p:nvPr/>
        </p:nvSpPr>
        <p:spPr>
          <a:xfrm>
            <a:off x="3583039" y="4385125"/>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38"/>
          <p:cNvSpPr/>
          <p:nvPr/>
        </p:nvSpPr>
        <p:spPr>
          <a:xfrm>
            <a:off x="5262499" y="43844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p38"/>
          <p:cNvSpPr txBox="1"/>
          <p:nvPr/>
        </p:nvSpPr>
        <p:spPr>
          <a:xfrm>
            <a:off x="3938241" y="4390975"/>
            <a:ext cx="15456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420</a:t>
            </a:r>
            <a:endParaRPr sz="800">
              <a:solidFill>
                <a:schemeClr val="dk1"/>
              </a:solidFill>
              <a:latin typeface="Arial"/>
              <a:ea typeface="Arial"/>
              <a:cs typeface="Arial"/>
              <a:sym typeface="Arial"/>
            </a:endParaRPr>
          </a:p>
        </p:txBody>
      </p:sp>
      <p:sp>
        <p:nvSpPr>
          <p:cNvPr id="776" name="Google Shape;776;p38"/>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77" name="Google Shape;777;p38"/>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9"/>
          <p:cNvSpPr txBox="1"/>
          <p:nvPr>
            <p:ph type="title"/>
          </p:nvPr>
        </p:nvSpPr>
        <p:spPr>
          <a:xfrm>
            <a:off x="384725" y="277250"/>
            <a:ext cx="5438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19. Système de freins pneumatiques</a:t>
            </a:r>
            <a:endParaRPr/>
          </a:p>
        </p:txBody>
      </p:sp>
      <p:sp>
        <p:nvSpPr>
          <p:cNvPr id="783" name="Google Shape;783;p39"/>
          <p:cNvSpPr txBox="1"/>
          <p:nvPr/>
        </p:nvSpPr>
        <p:spPr>
          <a:xfrm>
            <a:off x="384725" y="845151"/>
            <a:ext cx="5062800" cy="1125900"/>
          </a:xfrm>
          <a:prstGeom prst="rect">
            <a:avLst/>
          </a:prstGeom>
          <a:noFill/>
          <a:ln>
            <a:noFill/>
          </a:ln>
        </p:spPr>
        <p:txBody>
          <a:bodyPr anchorCtr="0" anchor="t" bIns="0" lIns="0" spcFirstLastPara="1" rIns="0" wrap="square" tIns="133975">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640"/>
              </a:spcBef>
              <a:spcAft>
                <a:spcPts val="0"/>
              </a:spcAft>
              <a:buNone/>
            </a:pPr>
            <a:r>
              <a:rPr b="1" lang="en-US" sz="1200">
                <a:solidFill>
                  <a:schemeClr val="dk1"/>
                </a:solidFill>
                <a:latin typeface="Arial"/>
                <a:ea typeface="Arial"/>
                <a:cs typeface="Arial"/>
                <a:sym typeface="Arial"/>
              </a:rPr>
              <a:t>19.B</a:t>
            </a:r>
            <a:endParaRPr sz="1200">
              <a:solidFill>
                <a:schemeClr val="dk1"/>
              </a:solidFill>
              <a:latin typeface="Arial"/>
              <a:ea typeface="Arial"/>
              <a:cs typeface="Arial"/>
              <a:sym typeface="Arial"/>
            </a:endParaRPr>
          </a:p>
          <a:p>
            <a:pPr indent="0" lvl="0" marL="469900" marR="5080" rtl="0" algn="l">
              <a:lnSpc>
                <a:spcPct val="119166"/>
              </a:lnSpc>
              <a:spcBef>
                <a:spcPts val="50"/>
              </a:spcBef>
              <a:spcAft>
                <a:spcPts val="0"/>
              </a:spcAft>
              <a:buNone/>
            </a:pPr>
            <a:r>
              <a:rPr lang="en-US" sz="1200">
                <a:solidFill>
                  <a:schemeClr val="dk1"/>
                </a:solidFill>
                <a:latin typeface="Arial"/>
                <a:ea typeface="Arial"/>
                <a:cs typeface="Arial"/>
                <a:sym typeface="Arial"/>
              </a:rPr>
              <a:t>Le compresseur d’air ne permet pas d’atteindre ou de maintenir une  pression d’air d’au moins 620 kPa (90 lb/po²).</a:t>
            </a:r>
            <a:endParaRPr sz="1200">
              <a:solidFill>
                <a:schemeClr val="dk1"/>
              </a:solidFill>
              <a:latin typeface="Arial"/>
              <a:ea typeface="Arial"/>
              <a:cs typeface="Arial"/>
              <a:sym typeface="Arial"/>
            </a:endParaRPr>
          </a:p>
        </p:txBody>
      </p:sp>
      <p:sp>
        <p:nvSpPr>
          <p:cNvPr id="784" name="Google Shape;784;p39"/>
          <p:cNvSpPr/>
          <p:nvPr/>
        </p:nvSpPr>
        <p:spPr>
          <a:xfrm>
            <a:off x="387903" y="1477912"/>
            <a:ext cx="399300" cy="427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39"/>
          <p:cNvSpPr/>
          <p:nvPr/>
        </p:nvSpPr>
        <p:spPr>
          <a:xfrm>
            <a:off x="409550" y="2834294"/>
            <a:ext cx="390900" cy="364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39"/>
          <p:cNvSpPr/>
          <p:nvPr/>
        </p:nvSpPr>
        <p:spPr>
          <a:xfrm>
            <a:off x="3583039" y="2022925"/>
            <a:ext cx="1866264" cy="4444"/>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39"/>
          <p:cNvSpPr/>
          <p:nvPr/>
        </p:nvSpPr>
        <p:spPr>
          <a:xfrm>
            <a:off x="5262499" y="2022244"/>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39"/>
          <p:cNvSpPr txBox="1"/>
          <p:nvPr/>
        </p:nvSpPr>
        <p:spPr>
          <a:xfrm>
            <a:off x="3938241" y="2028775"/>
            <a:ext cx="15156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421</a:t>
            </a:r>
            <a:endParaRPr sz="800">
              <a:solidFill>
                <a:schemeClr val="dk1"/>
              </a:solidFill>
              <a:latin typeface="Arial"/>
              <a:ea typeface="Arial"/>
              <a:cs typeface="Arial"/>
              <a:sym typeface="Arial"/>
            </a:endParaRPr>
          </a:p>
        </p:txBody>
      </p:sp>
      <p:sp>
        <p:nvSpPr>
          <p:cNvPr id="789" name="Google Shape;789;p39"/>
          <p:cNvSpPr/>
          <p:nvPr/>
        </p:nvSpPr>
        <p:spPr>
          <a:xfrm>
            <a:off x="5720050" y="1140700"/>
            <a:ext cx="3219599" cy="243974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39"/>
          <p:cNvSpPr/>
          <p:nvPr/>
        </p:nvSpPr>
        <p:spPr>
          <a:xfrm>
            <a:off x="5585124" y="1989554"/>
            <a:ext cx="657225" cy="426720"/>
          </a:xfrm>
          <a:custGeom>
            <a:rect b="b" l="l" r="r" t="t"/>
            <a:pathLst>
              <a:path extrusionOk="0" h="426719" w="657225">
                <a:moveTo>
                  <a:pt x="0" y="426320"/>
                </a:moveTo>
                <a:lnTo>
                  <a:pt x="656663" y="0"/>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39"/>
          <p:cNvSpPr/>
          <p:nvPr/>
        </p:nvSpPr>
        <p:spPr>
          <a:xfrm>
            <a:off x="6188470" y="1876354"/>
            <a:ext cx="217387" cy="185032"/>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39"/>
          <p:cNvSpPr/>
          <p:nvPr/>
        </p:nvSpPr>
        <p:spPr>
          <a:xfrm>
            <a:off x="3583039" y="3470725"/>
            <a:ext cx="1866264" cy="4444"/>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39"/>
          <p:cNvSpPr/>
          <p:nvPr/>
        </p:nvSpPr>
        <p:spPr>
          <a:xfrm>
            <a:off x="5262499" y="3470044"/>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39"/>
          <p:cNvSpPr/>
          <p:nvPr/>
        </p:nvSpPr>
        <p:spPr>
          <a:xfrm>
            <a:off x="3583039" y="4156525"/>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5" name="Google Shape;795;p39"/>
          <p:cNvSpPr/>
          <p:nvPr/>
        </p:nvSpPr>
        <p:spPr>
          <a:xfrm>
            <a:off x="5262499" y="41558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6" name="Google Shape;796;p39"/>
          <p:cNvSpPr txBox="1"/>
          <p:nvPr/>
        </p:nvSpPr>
        <p:spPr>
          <a:xfrm>
            <a:off x="384725" y="2157431"/>
            <a:ext cx="5158200" cy="22323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2820035" rtl="0" algn="l">
              <a:lnSpc>
                <a:spcPct val="119166"/>
              </a:lnSpc>
              <a:spcBef>
                <a:spcPts val="95"/>
              </a:spcBef>
              <a:spcAft>
                <a:spcPts val="0"/>
              </a:spcAft>
              <a:buNone/>
            </a:pPr>
            <a:r>
              <a:rPr b="1" lang="en-US" sz="1200">
                <a:solidFill>
                  <a:schemeClr val="dk1"/>
                </a:solidFill>
                <a:latin typeface="Arial"/>
                <a:ea typeface="Arial"/>
                <a:cs typeface="Arial"/>
                <a:sym typeface="Arial"/>
              </a:rPr>
              <a:t>Le régulateur de pression  19.3</a:t>
            </a:r>
            <a:endParaRPr sz="1200">
              <a:solidFill>
                <a:schemeClr val="dk1"/>
              </a:solidFill>
              <a:latin typeface="Arial"/>
              <a:ea typeface="Arial"/>
              <a:cs typeface="Arial"/>
              <a:sym typeface="Arial"/>
            </a:endParaRPr>
          </a:p>
          <a:p>
            <a:pPr indent="0" lvl="0" marL="469900" marR="0" rtl="0" algn="l">
              <a:lnSpc>
                <a:spcPct val="113750"/>
              </a:lnSpc>
              <a:spcBef>
                <a:spcPts val="0"/>
              </a:spcBef>
              <a:spcAft>
                <a:spcPts val="0"/>
              </a:spcAft>
              <a:buNone/>
            </a:pPr>
            <a:r>
              <a:rPr lang="en-US" sz="1200">
                <a:solidFill>
                  <a:schemeClr val="dk1"/>
                </a:solidFill>
                <a:latin typeface="Arial"/>
                <a:ea typeface="Arial"/>
                <a:cs typeface="Arial"/>
                <a:sym typeface="Arial"/>
              </a:rPr>
              <a:t>Le compresseur n’arrête pas de fonctionner lorsque la pression d’air</a:t>
            </a:r>
            <a:endParaRPr sz="1200">
              <a:solidFill>
                <a:schemeClr val="dk1"/>
              </a:solidFill>
              <a:latin typeface="Arial"/>
              <a:ea typeface="Arial"/>
              <a:cs typeface="Arial"/>
              <a:sym typeface="Arial"/>
            </a:endParaRPr>
          </a:p>
          <a:p>
            <a:pPr indent="0" lvl="0" marL="469900" marR="0" rtl="0" algn="l">
              <a:lnSpc>
                <a:spcPct val="119583"/>
              </a:lnSpc>
              <a:spcBef>
                <a:spcPts val="0"/>
              </a:spcBef>
              <a:spcAft>
                <a:spcPts val="0"/>
              </a:spcAft>
              <a:buNone/>
            </a:pPr>
            <a:r>
              <a:rPr lang="en-US" sz="1200">
                <a:solidFill>
                  <a:schemeClr val="dk1"/>
                </a:solidFill>
                <a:latin typeface="Arial"/>
                <a:ea typeface="Arial"/>
                <a:cs typeface="Arial"/>
                <a:sym typeface="Arial"/>
              </a:rPr>
              <a:t>se situe entre 805 kPa (117 lb/po²) et 945 kPa (137 lb/po²).</a:t>
            </a:r>
            <a:endParaRPr sz="1200">
              <a:solidFill>
                <a:schemeClr val="dk1"/>
              </a:solidFill>
              <a:latin typeface="Arial"/>
              <a:ea typeface="Arial"/>
              <a:cs typeface="Arial"/>
              <a:sym typeface="Arial"/>
            </a:endParaRPr>
          </a:p>
          <a:p>
            <a:pPr indent="0" lvl="0" marL="0" marR="0" rtl="0" algn="l">
              <a:lnSpc>
                <a:spcPct val="100000"/>
              </a:lnSpc>
              <a:spcBef>
                <a:spcPts val="5"/>
              </a:spcBef>
              <a:spcAft>
                <a:spcPts val="0"/>
              </a:spcAft>
              <a:buNone/>
            </a:pPr>
            <a:r>
              <a:t/>
            </a:r>
            <a:endParaRPr sz="1100">
              <a:solidFill>
                <a:schemeClr val="dk1"/>
              </a:solidFill>
              <a:latin typeface="Arial"/>
              <a:ea typeface="Arial"/>
              <a:cs typeface="Arial"/>
              <a:sym typeface="Arial"/>
            </a:endParaRPr>
          </a:p>
          <a:p>
            <a:pPr indent="0" lvl="0" marL="3566159"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422</a:t>
            </a:r>
            <a:endParaRPr sz="800">
              <a:solidFill>
                <a:schemeClr val="dk1"/>
              </a:solidFill>
              <a:latin typeface="Arial"/>
              <a:ea typeface="Arial"/>
              <a:cs typeface="Arial"/>
              <a:sym typeface="Arial"/>
            </a:endParaRPr>
          </a:p>
          <a:p>
            <a:pPr indent="0" lvl="0" marL="469900" marR="5080" rtl="0" algn="l">
              <a:lnSpc>
                <a:spcPct val="119166"/>
              </a:lnSpc>
              <a:spcBef>
                <a:spcPts val="660"/>
              </a:spcBef>
              <a:spcAft>
                <a:spcPts val="0"/>
              </a:spcAft>
              <a:buNone/>
            </a:pPr>
            <a:r>
              <a:rPr lang="en-US" sz="1200">
                <a:solidFill>
                  <a:schemeClr val="dk1"/>
                </a:solidFill>
                <a:latin typeface="Arial"/>
                <a:ea typeface="Arial"/>
                <a:cs typeface="Arial"/>
                <a:sym typeface="Arial"/>
              </a:rPr>
              <a:t>Le compresseur se met en marche à une pression inférieure ou  égale à 550 kPa (80 lb/po²).</a:t>
            </a:r>
            <a:endParaRPr sz="1200">
              <a:solidFill>
                <a:schemeClr val="dk1"/>
              </a:solidFill>
              <a:latin typeface="Arial"/>
              <a:ea typeface="Arial"/>
              <a:cs typeface="Arial"/>
              <a:sym typeface="Arial"/>
            </a:endParaRPr>
          </a:p>
          <a:p>
            <a:pPr indent="0" lvl="0" marL="3566159" marR="0" rtl="0" algn="l">
              <a:lnSpc>
                <a:spcPct val="100000"/>
              </a:lnSpc>
              <a:spcBef>
                <a:spcPts val="919"/>
              </a:spcBef>
              <a:spcAft>
                <a:spcPts val="0"/>
              </a:spcAft>
              <a:buNone/>
            </a:pPr>
            <a:r>
              <a:rPr lang="en-US" sz="800">
                <a:solidFill>
                  <a:srgbClr val="01D1B7"/>
                </a:solidFill>
                <a:latin typeface="Arial"/>
                <a:ea typeface="Arial"/>
                <a:cs typeface="Arial"/>
                <a:sym typeface="Arial"/>
              </a:rPr>
              <a:t>Conduire un véhicule lourd 423</a:t>
            </a:r>
            <a:endParaRPr sz="800">
              <a:solidFill>
                <a:schemeClr val="dk1"/>
              </a:solidFill>
              <a:latin typeface="Arial"/>
              <a:ea typeface="Arial"/>
              <a:cs typeface="Arial"/>
              <a:sym typeface="Arial"/>
            </a:endParaRPr>
          </a:p>
        </p:txBody>
      </p:sp>
      <p:sp>
        <p:nvSpPr>
          <p:cNvPr id="797" name="Google Shape;797;p39"/>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798" name="Google Shape;798;p39"/>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4"/>
          <p:cNvSpPr/>
          <p:nvPr/>
        </p:nvSpPr>
        <p:spPr>
          <a:xfrm>
            <a:off x="5640975" y="1977450"/>
            <a:ext cx="2837819" cy="225912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4"/>
          <p:cNvSpPr txBox="1"/>
          <p:nvPr>
            <p:ph type="title"/>
          </p:nvPr>
        </p:nvSpPr>
        <p:spPr>
          <a:xfrm>
            <a:off x="428629" y="505850"/>
            <a:ext cx="23550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	Attelage</a:t>
            </a:r>
            <a:endParaRPr/>
          </a:p>
        </p:txBody>
      </p:sp>
      <p:sp>
        <p:nvSpPr>
          <p:cNvPr id="90" name="Google Shape;90;p4"/>
          <p:cNvSpPr txBox="1"/>
          <p:nvPr/>
        </p:nvSpPr>
        <p:spPr>
          <a:xfrm>
            <a:off x="384725" y="1225081"/>
            <a:ext cx="25609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91" name="Google Shape;91;p4"/>
          <p:cNvSpPr txBox="1"/>
          <p:nvPr/>
        </p:nvSpPr>
        <p:spPr>
          <a:xfrm>
            <a:off x="841925" y="1780579"/>
            <a:ext cx="3653790"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1.1</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b="1" lang="en-US" sz="1200">
                <a:solidFill>
                  <a:schemeClr val="dk1"/>
                </a:solidFill>
                <a:latin typeface="Arial"/>
                <a:ea typeface="Arial"/>
                <a:cs typeface="Arial"/>
                <a:sym typeface="Arial"/>
              </a:rPr>
              <a:t>Lorsque le véhicule n’est pas accouplé, </a:t>
            </a:r>
            <a:r>
              <a:rPr lang="en-US" sz="1200">
                <a:solidFill>
                  <a:schemeClr val="dk1"/>
                </a:solidFill>
                <a:latin typeface="Arial"/>
                <a:ea typeface="Arial"/>
                <a:cs typeface="Arial"/>
                <a:sym typeface="Arial"/>
              </a:rPr>
              <a:t>un ou des  éléments de fixation de la sellette sont manquants,  cassés ou desserrés.</a:t>
            </a:r>
            <a:endParaRPr sz="1200">
              <a:solidFill>
                <a:schemeClr val="dk1"/>
              </a:solidFill>
              <a:latin typeface="Arial"/>
              <a:ea typeface="Arial"/>
              <a:cs typeface="Arial"/>
              <a:sym typeface="Arial"/>
            </a:endParaRPr>
          </a:p>
        </p:txBody>
      </p:sp>
      <p:sp>
        <p:nvSpPr>
          <p:cNvPr id="92" name="Google Shape;92;p4"/>
          <p:cNvSpPr txBox="1"/>
          <p:nvPr/>
        </p:nvSpPr>
        <p:spPr>
          <a:xfrm>
            <a:off x="841925" y="2685454"/>
            <a:ext cx="3654425"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1.2</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Une attache de sûreté ou un raccord est manquant,  détérioré* ou mal fixé.</a:t>
            </a:r>
            <a:endParaRPr sz="1200">
              <a:solidFill>
                <a:schemeClr val="dk1"/>
              </a:solidFill>
              <a:latin typeface="Arial"/>
              <a:ea typeface="Arial"/>
              <a:cs typeface="Arial"/>
              <a:sym typeface="Arial"/>
            </a:endParaRPr>
          </a:p>
        </p:txBody>
      </p:sp>
      <p:sp>
        <p:nvSpPr>
          <p:cNvPr id="93" name="Google Shape;93;p4"/>
          <p:cNvSpPr/>
          <p:nvPr/>
        </p:nvSpPr>
        <p:spPr>
          <a:xfrm>
            <a:off x="7020121" y="2524793"/>
            <a:ext cx="624205" cy="655320"/>
          </a:xfrm>
          <a:custGeom>
            <a:rect b="b" l="l" r="r" t="t"/>
            <a:pathLst>
              <a:path extrusionOk="0" h="655319" w="624204">
                <a:moveTo>
                  <a:pt x="0" y="327449"/>
                </a:moveTo>
                <a:lnTo>
                  <a:pt x="3381" y="279061"/>
                </a:lnTo>
                <a:lnTo>
                  <a:pt x="13203" y="232878"/>
                </a:lnTo>
                <a:lnTo>
                  <a:pt x="28984" y="189405"/>
                </a:lnTo>
                <a:lnTo>
                  <a:pt x="50241" y="149150"/>
                </a:lnTo>
                <a:lnTo>
                  <a:pt x="76491" y="112618"/>
                </a:lnTo>
                <a:lnTo>
                  <a:pt x="107253" y="80317"/>
                </a:lnTo>
                <a:lnTo>
                  <a:pt x="142044" y="52754"/>
                </a:lnTo>
                <a:lnTo>
                  <a:pt x="180382" y="30434"/>
                </a:lnTo>
                <a:lnTo>
                  <a:pt x="221783" y="13863"/>
                </a:lnTo>
                <a:lnTo>
                  <a:pt x="265767" y="3550"/>
                </a:lnTo>
                <a:lnTo>
                  <a:pt x="311849" y="0"/>
                </a:lnTo>
                <a:lnTo>
                  <a:pt x="360928" y="4079"/>
                </a:lnTo>
                <a:lnTo>
                  <a:pt x="408356" y="16073"/>
                </a:lnTo>
                <a:lnTo>
                  <a:pt x="453296" y="35619"/>
                </a:lnTo>
                <a:lnTo>
                  <a:pt x="494910" y="62352"/>
                </a:lnTo>
                <a:lnTo>
                  <a:pt x="532360" y="95907"/>
                </a:lnTo>
                <a:lnTo>
                  <a:pt x="564317" y="135232"/>
                </a:lnTo>
                <a:lnTo>
                  <a:pt x="589777" y="178928"/>
                </a:lnTo>
                <a:lnTo>
                  <a:pt x="608391" y="226115"/>
                </a:lnTo>
                <a:lnTo>
                  <a:pt x="619815" y="275916"/>
                </a:lnTo>
                <a:lnTo>
                  <a:pt x="623699" y="327449"/>
                </a:lnTo>
                <a:lnTo>
                  <a:pt x="620318" y="375838"/>
                </a:lnTo>
                <a:lnTo>
                  <a:pt x="610496" y="422021"/>
                </a:lnTo>
                <a:lnTo>
                  <a:pt x="594715" y="465494"/>
                </a:lnTo>
                <a:lnTo>
                  <a:pt x="573458" y="505749"/>
                </a:lnTo>
                <a:lnTo>
                  <a:pt x="547208" y="542281"/>
                </a:lnTo>
                <a:lnTo>
                  <a:pt x="516446" y="574582"/>
                </a:lnTo>
                <a:lnTo>
                  <a:pt x="481655" y="602145"/>
                </a:lnTo>
                <a:lnTo>
                  <a:pt x="443317" y="624465"/>
                </a:lnTo>
                <a:lnTo>
                  <a:pt x="401916" y="641036"/>
                </a:lnTo>
                <a:lnTo>
                  <a:pt x="357932" y="651349"/>
                </a:lnTo>
                <a:lnTo>
                  <a:pt x="311849" y="654899"/>
                </a:lnTo>
                <a:lnTo>
                  <a:pt x="265767" y="651349"/>
                </a:lnTo>
                <a:lnTo>
                  <a:pt x="221783" y="641036"/>
                </a:lnTo>
                <a:lnTo>
                  <a:pt x="180382" y="624465"/>
                </a:lnTo>
                <a:lnTo>
                  <a:pt x="142044" y="602145"/>
                </a:lnTo>
                <a:lnTo>
                  <a:pt x="107253" y="574582"/>
                </a:lnTo>
                <a:lnTo>
                  <a:pt x="76491" y="542281"/>
                </a:lnTo>
                <a:lnTo>
                  <a:pt x="50241" y="505749"/>
                </a:lnTo>
                <a:lnTo>
                  <a:pt x="28984" y="465494"/>
                </a:lnTo>
                <a:lnTo>
                  <a:pt x="13203" y="422021"/>
                </a:lnTo>
                <a:lnTo>
                  <a:pt x="3381" y="375838"/>
                </a:lnTo>
                <a:lnTo>
                  <a:pt x="0" y="3274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4"/>
          <p:cNvSpPr/>
          <p:nvPr/>
        </p:nvSpPr>
        <p:spPr>
          <a:xfrm>
            <a:off x="7926321" y="2885760"/>
            <a:ext cx="624205" cy="655320"/>
          </a:xfrm>
          <a:custGeom>
            <a:rect b="b" l="l" r="r" t="t"/>
            <a:pathLst>
              <a:path extrusionOk="0" h="655320" w="624204">
                <a:moveTo>
                  <a:pt x="0" y="327449"/>
                </a:moveTo>
                <a:lnTo>
                  <a:pt x="3381" y="279061"/>
                </a:lnTo>
                <a:lnTo>
                  <a:pt x="13203" y="232878"/>
                </a:lnTo>
                <a:lnTo>
                  <a:pt x="28984" y="189405"/>
                </a:lnTo>
                <a:lnTo>
                  <a:pt x="50240" y="149150"/>
                </a:lnTo>
                <a:lnTo>
                  <a:pt x="76491" y="112618"/>
                </a:lnTo>
                <a:lnTo>
                  <a:pt x="107253" y="80317"/>
                </a:lnTo>
                <a:lnTo>
                  <a:pt x="142044" y="52754"/>
                </a:lnTo>
                <a:lnTo>
                  <a:pt x="180381" y="30434"/>
                </a:lnTo>
                <a:lnTo>
                  <a:pt x="221783" y="13863"/>
                </a:lnTo>
                <a:lnTo>
                  <a:pt x="265766" y="3550"/>
                </a:lnTo>
                <a:lnTo>
                  <a:pt x="311849" y="0"/>
                </a:lnTo>
                <a:lnTo>
                  <a:pt x="360928" y="4079"/>
                </a:lnTo>
                <a:lnTo>
                  <a:pt x="408355" y="16073"/>
                </a:lnTo>
                <a:lnTo>
                  <a:pt x="453295" y="35619"/>
                </a:lnTo>
                <a:lnTo>
                  <a:pt x="494909" y="62352"/>
                </a:lnTo>
                <a:lnTo>
                  <a:pt x="532360" y="95907"/>
                </a:lnTo>
                <a:lnTo>
                  <a:pt x="564317" y="135232"/>
                </a:lnTo>
                <a:lnTo>
                  <a:pt x="589776" y="178927"/>
                </a:lnTo>
                <a:lnTo>
                  <a:pt x="608391" y="226115"/>
                </a:lnTo>
                <a:lnTo>
                  <a:pt x="619815" y="275916"/>
                </a:lnTo>
                <a:lnTo>
                  <a:pt x="623699" y="327449"/>
                </a:lnTo>
                <a:lnTo>
                  <a:pt x="620318" y="375838"/>
                </a:lnTo>
                <a:lnTo>
                  <a:pt x="610496" y="422021"/>
                </a:lnTo>
                <a:lnTo>
                  <a:pt x="594715" y="465494"/>
                </a:lnTo>
                <a:lnTo>
                  <a:pt x="573458" y="505749"/>
                </a:lnTo>
                <a:lnTo>
                  <a:pt x="547208" y="542281"/>
                </a:lnTo>
                <a:lnTo>
                  <a:pt x="516446" y="574582"/>
                </a:lnTo>
                <a:lnTo>
                  <a:pt x="481655" y="602145"/>
                </a:lnTo>
                <a:lnTo>
                  <a:pt x="443317" y="624466"/>
                </a:lnTo>
                <a:lnTo>
                  <a:pt x="401916" y="641036"/>
                </a:lnTo>
                <a:lnTo>
                  <a:pt x="357932" y="651349"/>
                </a:lnTo>
                <a:lnTo>
                  <a:pt x="311849" y="654900"/>
                </a:lnTo>
                <a:lnTo>
                  <a:pt x="265766" y="651349"/>
                </a:lnTo>
                <a:lnTo>
                  <a:pt x="221783" y="641036"/>
                </a:lnTo>
                <a:lnTo>
                  <a:pt x="180381" y="624466"/>
                </a:lnTo>
                <a:lnTo>
                  <a:pt x="142044" y="602145"/>
                </a:lnTo>
                <a:lnTo>
                  <a:pt x="107253" y="574582"/>
                </a:lnTo>
                <a:lnTo>
                  <a:pt x="76491" y="542281"/>
                </a:lnTo>
                <a:lnTo>
                  <a:pt x="50240" y="505749"/>
                </a:lnTo>
                <a:lnTo>
                  <a:pt x="28984" y="465494"/>
                </a:lnTo>
                <a:lnTo>
                  <a:pt x="13203" y="422021"/>
                </a:lnTo>
                <a:lnTo>
                  <a:pt x="3381" y="375838"/>
                </a:lnTo>
                <a:lnTo>
                  <a:pt x="0" y="3274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4"/>
          <p:cNvSpPr/>
          <p:nvPr/>
        </p:nvSpPr>
        <p:spPr>
          <a:xfrm>
            <a:off x="5982322" y="2678960"/>
            <a:ext cx="624205" cy="655320"/>
          </a:xfrm>
          <a:custGeom>
            <a:rect b="b" l="l" r="r" t="t"/>
            <a:pathLst>
              <a:path extrusionOk="0" h="655320" w="624204">
                <a:moveTo>
                  <a:pt x="0" y="327449"/>
                </a:moveTo>
                <a:lnTo>
                  <a:pt x="3381" y="279061"/>
                </a:lnTo>
                <a:lnTo>
                  <a:pt x="13203" y="232878"/>
                </a:lnTo>
                <a:lnTo>
                  <a:pt x="28984" y="189405"/>
                </a:lnTo>
                <a:lnTo>
                  <a:pt x="50240" y="149149"/>
                </a:lnTo>
                <a:lnTo>
                  <a:pt x="76491" y="112618"/>
                </a:lnTo>
                <a:lnTo>
                  <a:pt x="107253" y="80317"/>
                </a:lnTo>
                <a:lnTo>
                  <a:pt x="142044" y="52754"/>
                </a:lnTo>
                <a:lnTo>
                  <a:pt x="180381" y="30434"/>
                </a:lnTo>
                <a:lnTo>
                  <a:pt x="221783" y="13863"/>
                </a:lnTo>
                <a:lnTo>
                  <a:pt x="265767" y="3550"/>
                </a:lnTo>
                <a:lnTo>
                  <a:pt x="311849" y="0"/>
                </a:lnTo>
                <a:lnTo>
                  <a:pt x="360928" y="4079"/>
                </a:lnTo>
                <a:lnTo>
                  <a:pt x="408356" y="16073"/>
                </a:lnTo>
                <a:lnTo>
                  <a:pt x="453296" y="35619"/>
                </a:lnTo>
                <a:lnTo>
                  <a:pt x="494910" y="62352"/>
                </a:lnTo>
                <a:lnTo>
                  <a:pt x="532361" y="95907"/>
                </a:lnTo>
                <a:lnTo>
                  <a:pt x="564317" y="135232"/>
                </a:lnTo>
                <a:lnTo>
                  <a:pt x="589777" y="178927"/>
                </a:lnTo>
                <a:lnTo>
                  <a:pt x="608391" y="226115"/>
                </a:lnTo>
                <a:lnTo>
                  <a:pt x="619814" y="275916"/>
                </a:lnTo>
                <a:lnTo>
                  <a:pt x="623699" y="327449"/>
                </a:lnTo>
                <a:lnTo>
                  <a:pt x="620318" y="375838"/>
                </a:lnTo>
                <a:lnTo>
                  <a:pt x="610496" y="422021"/>
                </a:lnTo>
                <a:lnTo>
                  <a:pt x="594715" y="465494"/>
                </a:lnTo>
                <a:lnTo>
                  <a:pt x="573458" y="505749"/>
                </a:lnTo>
                <a:lnTo>
                  <a:pt x="547208" y="542281"/>
                </a:lnTo>
                <a:lnTo>
                  <a:pt x="516446" y="574581"/>
                </a:lnTo>
                <a:lnTo>
                  <a:pt x="481655" y="602145"/>
                </a:lnTo>
                <a:lnTo>
                  <a:pt x="443318" y="624465"/>
                </a:lnTo>
                <a:lnTo>
                  <a:pt x="401916" y="641036"/>
                </a:lnTo>
                <a:lnTo>
                  <a:pt x="357932" y="651349"/>
                </a:lnTo>
                <a:lnTo>
                  <a:pt x="311849" y="654899"/>
                </a:lnTo>
                <a:lnTo>
                  <a:pt x="265767" y="651349"/>
                </a:lnTo>
                <a:lnTo>
                  <a:pt x="221783" y="641036"/>
                </a:lnTo>
                <a:lnTo>
                  <a:pt x="180381" y="624465"/>
                </a:lnTo>
                <a:lnTo>
                  <a:pt x="142044" y="602145"/>
                </a:lnTo>
                <a:lnTo>
                  <a:pt x="107253" y="574581"/>
                </a:lnTo>
                <a:lnTo>
                  <a:pt x="76491" y="542281"/>
                </a:lnTo>
                <a:lnTo>
                  <a:pt x="50240" y="505749"/>
                </a:lnTo>
                <a:lnTo>
                  <a:pt x="28984" y="465494"/>
                </a:lnTo>
                <a:lnTo>
                  <a:pt x="13203" y="422021"/>
                </a:lnTo>
                <a:lnTo>
                  <a:pt x="3381" y="375838"/>
                </a:lnTo>
                <a:lnTo>
                  <a:pt x="0" y="3274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4"/>
          <p:cNvSpPr/>
          <p:nvPr/>
        </p:nvSpPr>
        <p:spPr>
          <a:xfrm>
            <a:off x="2611498" y="253155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4"/>
          <p:cNvSpPr/>
          <p:nvPr/>
        </p:nvSpPr>
        <p:spPr>
          <a:xfrm>
            <a:off x="4290958" y="253086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4"/>
          <p:cNvSpPr txBox="1"/>
          <p:nvPr/>
        </p:nvSpPr>
        <p:spPr>
          <a:xfrm>
            <a:off x="2966700" y="2537400"/>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369</a:t>
            </a:r>
            <a:endParaRPr sz="800">
              <a:solidFill>
                <a:schemeClr val="dk1"/>
              </a:solidFill>
              <a:latin typeface="Arial"/>
              <a:ea typeface="Arial"/>
              <a:cs typeface="Arial"/>
              <a:sym typeface="Arial"/>
            </a:endParaRPr>
          </a:p>
        </p:txBody>
      </p:sp>
      <p:sp>
        <p:nvSpPr>
          <p:cNvPr id="99" name="Google Shape;99;p4"/>
          <p:cNvSpPr/>
          <p:nvPr/>
        </p:nvSpPr>
        <p:spPr>
          <a:xfrm>
            <a:off x="409550" y="1878804"/>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4"/>
          <p:cNvSpPr/>
          <p:nvPr/>
        </p:nvSpPr>
        <p:spPr>
          <a:xfrm>
            <a:off x="409550" y="2869404"/>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4"/>
          <p:cNvSpPr/>
          <p:nvPr/>
        </p:nvSpPr>
        <p:spPr>
          <a:xfrm>
            <a:off x="2611498" y="329355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4"/>
          <p:cNvSpPr/>
          <p:nvPr/>
        </p:nvSpPr>
        <p:spPr>
          <a:xfrm>
            <a:off x="4290958" y="329286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4"/>
          <p:cNvSpPr txBox="1"/>
          <p:nvPr/>
        </p:nvSpPr>
        <p:spPr>
          <a:xfrm>
            <a:off x="2966700" y="3299400"/>
            <a:ext cx="153606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376</a:t>
            </a:r>
            <a:endParaRPr sz="800">
              <a:solidFill>
                <a:schemeClr val="dk1"/>
              </a:solidFill>
              <a:latin typeface="Arial"/>
              <a:ea typeface="Arial"/>
              <a:cs typeface="Arial"/>
              <a:sym typeface="Arial"/>
            </a:endParaRPr>
          </a:p>
        </p:txBody>
      </p:sp>
      <p:sp>
        <p:nvSpPr>
          <p:cNvPr id="104" name="Google Shape;104;p4"/>
          <p:cNvSpPr/>
          <p:nvPr/>
        </p:nvSpPr>
        <p:spPr>
          <a:xfrm>
            <a:off x="5640975" y="91425"/>
            <a:ext cx="2837825" cy="207966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4"/>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106" name="Google Shape;106;p4"/>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40"/>
          <p:cNvSpPr txBox="1"/>
          <p:nvPr>
            <p:ph type="title"/>
          </p:nvPr>
        </p:nvSpPr>
        <p:spPr>
          <a:xfrm>
            <a:off x="384725" y="124850"/>
            <a:ext cx="55038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19. Système de freins pneumatiques</a:t>
            </a:r>
            <a:endParaRPr/>
          </a:p>
        </p:txBody>
      </p:sp>
      <p:sp>
        <p:nvSpPr>
          <p:cNvPr id="804" name="Google Shape;804;p40"/>
          <p:cNvSpPr/>
          <p:nvPr/>
        </p:nvSpPr>
        <p:spPr>
          <a:xfrm>
            <a:off x="6078535" y="545415"/>
            <a:ext cx="2796710" cy="180112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5" name="Google Shape;805;p40"/>
          <p:cNvSpPr/>
          <p:nvPr/>
        </p:nvSpPr>
        <p:spPr>
          <a:xfrm>
            <a:off x="6946120" y="1089368"/>
            <a:ext cx="1104265" cy="936625"/>
          </a:xfrm>
          <a:custGeom>
            <a:rect b="b" l="l" r="r" t="t"/>
            <a:pathLst>
              <a:path extrusionOk="0" h="936625" w="1104265">
                <a:moveTo>
                  <a:pt x="0" y="468233"/>
                </a:moveTo>
                <a:lnTo>
                  <a:pt x="2526" y="423139"/>
                </a:lnTo>
                <a:lnTo>
                  <a:pt x="9953" y="379257"/>
                </a:lnTo>
                <a:lnTo>
                  <a:pt x="22048" y="336785"/>
                </a:lnTo>
                <a:lnTo>
                  <a:pt x="38579" y="295918"/>
                </a:lnTo>
                <a:lnTo>
                  <a:pt x="59317" y="256853"/>
                </a:lnTo>
                <a:lnTo>
                  <a:pt x="84028" y="219785"/>
                </a:lnTo>
                <a:lnTo>
                  <a:pt x="112483" y="184910"/>
                </a:lnTo>
                <a:lnTo>
                  <a:pt x="144449" y="152426"/>
                </a:lnTo>
                <a:lnTo>
                  <a:pt x="179696" y="122529"/>
                </a:lnTo>
                <a:lnTo>
                  <a:pt x="217991" y="95413"/>
                </a:lnTo>
                <a:lnTo>
                  <a:pt x="259104" y="71277"/>
                </a:lnTo>
                <a:lnTo>
                  <a:pt x="302804" y="50315"/>
                </a:lnTo>
                <a:lnTo>
                  <a:pt x="348858" y="32725"/>
                </a:lnTo>
                <a:lnTo>
                  <a:pt x="397037" y="18702"/>
                </a:lnTo>
                <a:lnTo>
                  <a:pt x="447107" y="8442"/>
                </a:lnTo>
                <a:lnTo>
                  <a:pt x="498839" y="2143"/>
                </a:lnTo>
                <a:lnTo>
                  <a:pt x="552000" y="0"/>
                </a:lnTo>
                <a:lnTo>
                  <a:pt x="605162" y="2143"/>
                </a:lnTo>
                <a:lnTo>
                  <a:pt x="656893" y="8442"/>
                </a:lnTo>
                <a:lnTo>
                  <a:pt x="706964" y="18702"/>
                </a:lnTo>
                <a:lnTo>
                  <a:pt x="755142" y="32725"/>
                </a:lnTo>
                <a:lnTo>
                  <a:pt x="801196" y="50315"/>
                </a:lnTo>
                <a:lnTo>
                  <a:pt x="844896" y="71277"/>
                </a:lnTo>
                <a:lnTo>
                  <a:pt x="886009" y="95413"/>
                </a:lnTo>
                <a:lnTo>
                  <a:pt x="924304" y="122529"/>
                </a:lnTo>
                <a:lnTo>
                  <a:pt x="959551" y="152426"/>
                </a:lnTo>
                <a:lnTo>
                  <a:pt x="991517" y="184910"/>
                </a:lnTo>
                <a:lnTo>
                  <a:pt x="1019972" y="219785"/>
                </a:lnTo>
                <a:lnTo>
                  <a:pt x="1044683" y="256853"/>
                </a:lnTo>
                <a:lnTo>
                  <a:pt x="1065421" y="295918"/>
                </a:lnTo>
                <a:lnTo>
                  <a:pt x="1081952" y="336785"/>
                </a:lnTo>
                <a:lnTo>
                  <a:pt x="1094047" y="379257"/>
                </a:lnTo>
                <a:lnTo>
                  <a:pt x="1101474" y="423139"/>
                </a:lnTo>
                <a:lnTo>
                  <a:pt x="1104000" y="468233"/>
                </a:lnTo>
                <a:lnTo>
                  <a:pt x="1101474" y="513327"/>
                </a:lnTo>
                <a:lnTo>
                  <a:pt x="1094047" y="557208"/>
                </a:lnTo>
                <a:lnTo>
                  <a:pt x="1081952" y="599680"/>
                </a:lnTo>
                <a:lnTo>
                  <a:pt x="1065421" y="640547"/>
                </a:lnTo>
                <a:lnTo>
                  <a:pt x="1044683" y="679613"/>
                </a:lnTo>
                <a:lnTo>
                  <a:pt x="1019972" y="716681"/>
                </a:lnTo>
                <a:lnTo>
                  <a:pt x="991517" y="751555"/>
                </a:lnTo>
                <a:lnTo>
                  <a:pt x="959551" y="784039"/>
                </a:lnTo>
                <a:lnTo>
                  <a:pt x="924304" y="813937"/>
                </a:lnTo>
                <a:lnTo>
                  <a:pt x="886009" y="841052"/>
                </a:lnTo>
                <a:lnTo>
                  <a:pt x="844896" y="865189"/>
                </a:lnTo>
                <a:lnTo>
                  <a:pt x="801196" y="886150"/>
                </a:lnTo>
                <a:lnTo>
                  <a:pt x="755142" y="903741"/>
                </a:lnTo>
                <a:lnTo>
                  <a:pt x="706964" y="917764"/>
                </a:lnTo>
                <a:lnTo>
                  <a:pt x="656893" y="928023"/>
                </a:lnTo>
                <a:lnTo>
                  <a:pt x="605162" y="934322"/>
                </a:lnTo>
                <a:lnTo>
                  <a:pt x="552000" y="936466"/>
                </a:lnTo>
                <a:lnTo>
                  <a:pt x="498839" y="934322"/>
                </a:lnTo>
                <a:lnTo>
                  <a:pt x="447107" y="928023"/>
                </a:lnTo>
                <a:lnTo>
                  <a:pt x="397037" y="917764"/>
                </a:lnTo>
                <a:lnTo>
                  <a:pt x="348858" y="903741"/>
                </a:lnTo>
                <a:lnTo>
                  <a:pt x="302804" y="886150"/>
                </a:lnTo>
                <a:lnTo>
                  <a:pt x="259104" y="865189"/>
                </a:lnTo>
                <a:lnTo>
                  <a:pt x="217991" y="841052"/>
                </a:lnTo>
                <a:lnTo>
                  <a:pt x="179696" y="813937"/>
                </a:lnTo>
                <a:lnTo>
                  <a:pt x="144449" y="784039"/>
                </a:lnTo>
                <a:lnTo>
                  <a:pt x="112483" y="751555"/>
                </a:lnTo>
                <a:lnTo>
                  <a:pt x="84028" y="716681"/>
                </a:lnTo>
                <a:lnTo>
                  <a:pt x="59317" y="679613"/>
                </a:lnTo>
                <a:lnTo>
                  <a:pt x="38579" y="640547"/>
                </a:lnTo>
                <a:lnTo>
                  <a:pt x="22048" y="599680"/>
                </a:lnTo>
                <a:lnTo>
                  <a:pt x="9953" y="557208"/>
                </a:lnTo>
                <a:lnTo>
                  <a:pt x="2526" y="513327"/>
                </a:lnTo>
                <a:lnTo>
                  <a:pt x="0" y="468233"/>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40"/>
          <p:cNvSpPr/>
          <p:nvPr/>
        </p:nvSpPr>
        <p:spPr>
          <a:xfrm>
            <a:off x="7704849" y="2393225"/>
            <a:ext cx="685799" cy="175259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7" name="Google Shape;807;p40"/>
          <p:cNvSpPr txBox="1"/>
          <p:nvPr/>
        </p:nvSpPr>
        <p:spPr>
          <a:xfrm>
            <a:off x="841925" y="788878"/>
            <a:ext cx="4925060" cy="21990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19.4 Fuite d’air audible</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Défectuosité mineure (a) ou majeure (b) si la perte de pression en une  minute dépasse, pour un véhicule de :</a:t>
            </a:r>
            <a:endParaRPr sz="1200">
              <a:solidFill>
                <a:schemeClr val="dk1"/>
              </a:solidFill>
              <a:latin typeface="Arial"/>
              <a:ea typeface="Arial"/>
              <a:cs typeface="Arial"/>
              <a:sym typeface="Arial"/>
            </a:endParaRPr>
          </a:p>
          <a:p>
            <a:pPr indent="0" lvl="0" marL="12700" marR="0" rtl="0" algn="l">
              <a:lnSpc>
                <a:spcPct val="113750"/>
              </a:lnSpc>
              <a:spcBef>
                <a:spcPts val="0"/>
              </a:spcBef>
              <a:spcAft>
                <a:spcPts val="0"/>
              </a:spcAft>
              <a:buNone/>
            </a:pPr>
            <a:r>
              <a:rPr b="1" lang="en-US" sz="1200">
                <a:solidFill>
                  <a:schemeClr val="dk1"/>
                </a:solidFill>
                <a:latin typeface="Arial"/>
                <a:ea typeface="Arial"/>
                <a:cs typeface="Arial"/>
                <a:sym typeface="Arial"/>
              </a:rPr>
              <a:t>Une seule unité</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lang="en-US" sz="1200">
                <a:solidFill>
                  <a:schemeClr val="dk1"/>
                </a:solidFill>
                <a:latin typeface="Arial"/>
                <a:ea typeface="Arial"/>
                <a:cs typeface="Arial"/>
                <a:sym typeface="Arial"/>
              </a:rPr>
              <a:t>(par exemple, autobus, camion porteur, tracteur routier)</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b="1" lang="en-US" sz="1200">
                <a:solidFill>
                  <a:schemeClr val="dk1"/>
                </a:solidFill>
                <a:latin typeface="Arial"/>
                <a:ea typeface="Arial"/>
                <a:cs typeface="Arial"/>
                <a:sym typeface="Arial"/>
              </a:rPr>
              <a:t>19.4</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a) 20 kPa (3 lb/po²)	</a:t>
            </a:r>
            <a:r>
              <a:rPr b="1" lang="en-US" sz="1200">
                <a:solidFill>
                  <a:schemeClr val="dk1"/>
                </a:solidFill>
                <a:latin typeface="Arial"/>
                <a:ea typeface="Arial"/>
                <a:cs typeface="Arial"/>
                <a:sym typeface="Arial"/>
              </a:rPr>
              <a:t>19.C </a:t>
            </a:r>
            <a:r>
              <a:rPr lang="en-US" sz="1200">
                <a:solidFill>
                  <a:schemeClr val="dk1"/>
                </a:solidFill>
                <a:latin typeface="Arial"/>
                <a:ea typeface="Arial"/>
                <a:cs typeface="Arial"/>
                <a:sym typeface="Arial"/>
              </a:rPr>
              <a:t>b) 40 kPa (6 lb/po²)</a:t>
            </a:r>
            <a:endParaRPr sz="1200">
              <a:solidFill>
                <a:schemeClr val="dk1"/>
              </a:solidFill>
              <a:latin typeface="Arial"/>
              <a:ea typeface="Arial"/>
              <a:cs typeface="Arial"/>
              <a:sym typeface="Arial"/>
            </a:endParaRPr>
          </a:p>
          <a:p>
            <a:pPr indent="0" lvl="0" marL="0" marR="0" rtl="0" algn="l">
              <a:lnSpc>
                <a:spcPct val="100000"/>
              </a:lnSpc>
              <a:spcBef>
                <a:spcPts val="30"/>
              </a:spcBef>
              <a:spcAft>
                <a:spcPts val="0"/>
              </a:spcAft>
              <a:buNone/>
            </a:pPr>
            <a:r>
              <a:t/>
            </a:r>
            <a:endParaRPr sz="1200">
              <a:solidFill>
                <a:schemeClr val="dk1"/>
              </a:solidFill>
              <a:latin typeface="Arial"/>
              <a:ea typeface="Arial"/>
              <a:cs typeface="Arial"/>
              <a:sym typeface="Arial"/>
            </a:endParaRPr>
          </a:p>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Deux unités</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lang="en-US" sz="1200">
                <a:solidFill>
                  <a:schemeClr val="dk1"/>
                </a:solidFill>
                <a:latin typeface="Arial"/>
                <a:ea typeface="Arial"/>
                <a:cs typeface="Arial"/>
                <a:sym typeface="Arial"/>
              </a:rPr>
              <a:t>(par exemple, camion porteur avec remorque, tracteur semi-remorque)</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b="1" lang="en-US" sz="1200">
                <a:solidFill>
                  <a:schemeClr val="dk1"/>
                </a:solidFill>
                <a:latin typeface="Arial"/>
                <a:ea typeface="Arial"/>
                <a:cs typeface="Arial"/>
                <a:sym typeface="Arial"/>
              </a:rPr>
              <a:t>19.4</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a) 28 kPa (4 lb/po²)	</a:t>
            </a:r>
            <a:r>
              <a:rPr b="1" lang="en-US" sz="1200">
                <a:solidFill>
                  <a:schemeClr val="dk1"/>
                </a:solidFill>
                <a:latin typeface="Arial"/>
                <a:ea typeface="Arial"/>
                <a:cs typeface="Arial"/>
                <a:sym typeface="Arial"/>
              </a:rPr>
              <a:t>19.C </a:t>
            </a:r>
            <a:r>
              <a:rPr lang="en-US" sz="1200">
                <a:solidFill>
                  <a:schemeClr val="dk1"/>
                </a:solidFill>
                <a:latin typeface="Arial"/>
                <a:ea typeface="Arial"/>
                <a:cs typeface="Arial"/>
                <a:sym typeface="Arial"/>
              </a:rPr>
              <a:t>b) 48 kPa (7 lb/po²)</a:t>
            </a:r>
            <a:endParaRPr sz="1200">
              <a:solidFill>
                <a:schemeClr val="dk1"/>
              </a:solidFill>
              <a:latin typeface="Arial"/>
              <a:ea typeface="Arial"/>
              <a:cs typeface="Arial"/>
              <a:sym typeface="Arial"/>
            </a:endParaRPr>
          </a:p>
        </p:txBody>
      </p:sp>
      <p:sp>
        <p:nvSpPr>
          <p:cNvPr id="808" name="Google Shape;808;p40"/>
          <p:cNvSpPr txBox="1"/>
          <p:nvPr/>
        </p:nvSpPr>
        <p:spPr>
          <a:xfrm>
            <a:off x="841925" y="3141553"/>
            <a:ext cx="1844675"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Trois unités</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lang="en-US" sz="1200">
                <a:solidFill>
                  <a:schemeClr val="dk1"/>
                </a:solidFill>
                <a:latin typeface="Arial"/>
                <a:ea typeface="Arial"/>
                <a:cs typeface="Arial"/>
                <a:sym typeface="Arial"/>
              </a:rPr>
              <a:t>(par exemple, train double)</a:t>
            </a:r>
            <a:endParaRPr sz="1200">
              <a:solidFill>
                <a:schemeClr val="dk1"/>
              </a:solidFill>
              <a:latin typeface="Arial"/>
              <a:ea typeface="Arial"/>
              <a:cs typeface="Arial"/>
              <a:sym typeface="Arial"/>
            </a:endParaRPr>
          </a:p>
          <a:p>
            <a:pPr indent="0" lvl="0" marL="12700" marR="0" rtl="0" algn="l">
              <a:lnSpc>
                <a:spcPct val="118750"/>
              </a:lnSpc>
              <a:spcBef>
                <a:spcPts val="0"/>
              </a:spcBef>
              <a:spcAft>
                <a:spcPts val="0"/>
              </a:spcAft>
              <a:buNone/>
            </a:pPr>
            <a:r>
              <a:rPr b="1" lang="en-US" sz="1200">
                <a:solidFill>
                  <a:schemeClr val="dk1"/>
                </a:solidFill>
                <a:latin typeface="Arial"/>
                <a:ea typeface="Arial"/>
                <a:cs typeface="Arial"/>
                <a:sym typeface="Arial"/>
              </a:rPr>
              <a:t>19.4</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a) 35 kPa (5 lb/po²)</a:t>
            </a:r>
            <a:endParaRPr sz="1200">
              <a:solidFill>
                <a:schemeClr val="dk1"/>
              </a:solidFill>
              <a:latin typeface="Arial"/>
              <a:ea typeface="Arial"/>
              <a:cs typeface="Arial"/>
              <a:sym typeface="Arial"/>
            </a:endParaRPr>
          </a:p>
        </p:txBody>
      </p:sp>
      <p:sp>
        <p:nvSpPr>
          <p:cNvPr id="809" name="Google Shape;809;p40"/>
          <p:cNvSpPr txBox="1"/>
          <p:nvPr/>
        </p:nvSpPr>
        <p:spPr>
          <a:xfrm>
            <a:off x="2950894" y="3684478"/>
            <a:ext cx="1736089"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chemeClr val="dk1"/>
                </a:solidFill>
                <a:latin typeface="Arial"/>
                <a:ea typeface="Arial"/>
                <a:cs typeface="Arial"/>
                <a:sym typeface="Arial"/>
              </a:rPr>
              <a:t>19.C </a:t>
            </a:r>
            <a:r>
              <a:rPr lang="en-US" sz="1200">
                <a:solidFill>
                  <a:schemeClr val="dk1"/>
                </a:solidFill>
                <a:latin typeface="Arial"/>
                <a:ea typeface="Arial"/>
                <a:cs typeface="Arial"/>
                <a:sym typeface="Arial"/>
              </a:rPr>
              <a:t>b) 62 kPa (9 lb/po²)</a:t>
            </a:r>
            <a:endParaRPr sz="1200">
              <a:solidFill>
                <a:schemeClr val="dk1"/>
              </a:solidFill>
              <a:latin typeface="Arial"/>
              <a:ea typeface="Arial"/>
              <a:cs typeface="Arial"/>
              <a:sym typeface="Arial"/>
            </a:endParaRPr>
          </a:p>
        </p:txBody>
      </p:sp>
      <p:sp>
        <p:nvSpPr>
          <p:cNvPr id="810" name="Google Shape;810;p40"/>
          <p:cNvSpPr/>
          <p:nvPr/>
        </p:nvSpPr>
        <p:spPr>
          <a:xfrm>
            <a:off x="518654" y="1827306"/>
            <a:ext cx="284149" cy="26524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1" name="Google Shape;811;p40"/>
          <p:cNvSpPr/>
          <p:nvPr/>
        </p:nvSpPr>
        <p:spPr>
          <a:xfrm>
            <a:off x="2609711" y="1815609"/>
            <a:ext cx="256135" cy="27414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2" name="Google Shape;812;p40"/>
          <p:cNvSpPr/>
          <p:nvPr/>
        </p:nvSpPr>
        <p:spPr>
          <a:xfrm>
            <a:off x="3894764" y="4063000"/>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40"/>
          <p:cNvSpPr/>
          <p:nvPr/>
        </p:nvSpPr>
        <p:spPr>
          <a:xfrm>
            <a:off x="5574224" y="4062318"/>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40"/>
          <p:cNvSpPr txBox="1"/>
          <p:nvPr/>
        </p:nvSpPr>
        <p:spPr>
          <a:xfrm>
            <a:off x="4249966" y="4068850"/>
            <a:ext cx="153924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424</a:t>
            </a:r>
            <a:endParaRPr sz="800">
              <a:solidFill>
                <a:schemeClr val="dk1"/>
              </a:solidFill>
              <a:latin typeface="Arial"/>
              <a:ea typeface="Arial"/>
              <a:cs typeface="Arial"/>
              <a:sym typeface="Arial"/>
            </a:endParaRPr>
          </a:p>
        </p:txBody>
      </p:sp>
      <p:sp>
        <p:nvSpPr>
          <p:cNvPr id="815" name="Google Shape;815;p40"/>
          <p:cNvSpPr/>
          <p:nvPr/>
        </p:nvSpPr>
        <p:spPr>
          <a:xfrm>
            <a:off x="518654" y="2752556"/>
            <a:ext cx="284149" cy="26524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6" name="Google Shape;816;p40"/>
          <p:cNvSpPr/>
          <p:nvPr/>
        </p:nvSpPr>
        <p:spPr>
          <a:xfrm>
            <a:off x="2609711" y="2740859"/>
            <a:ext cx="256135" cy="27414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40"/>
          <p:cNvSpPr/>
          <p:nvPr/>
        </p:nvSpPr>
        <p:spPr>
          <a:xfrm>
            <a:off x="518654" y="3666956"/>
            <a:ext cx="284149" cy="26524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40"/>
          <p:cNvSpPr/>
          <p:nvPr/>
        </p:nvSpPr>
        <p:spPr>
          <a:xfrm>
            <a:off x="2609711" y="3655259"/>
            <a:ext cx="256135" cy="274149"/>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40"/>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820" name="Google Shape;820;p40"/>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41"/>
          <p:cNvSpPr txBox="1"/>
          <p:nvPr>
            <p:ph type="title"/>
          </p:nvPr>
        </p:nvSpPr>
        <p:spPr>
          <a:xfrm>
            <a:off x="384725" y="201050"/>
            <a:ext cx="5369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19. Système de freins pneumatiques</a:t>
            </a:r>
            <a:endParaRPr/>
          </a:p>
        </p:txBody>
      </p:sp>
      <p:sp>
        <p:nvSpPr>
          <p:cNvPr id="826" name="Google Shape;826;p41"/>
          <p:cNvSpPr txBox="1"/>
          <p:nvPr/>
        </p:nvSpPr>
        <p:spPr>
          <a:xfrm>
            <a:off x="384725" y="845151"/>
            <a:ext cx="4359275" cy="866775"/>
          </a:xfrm>
          <a:prstGeom prst="rect">
            <a:avLst/>
          </a:prstGeom>
          <a:noFill/>
          <a:ln>
            <a:noFill/>
          </a:ln>
        </p:spPr>
        <p:txBody>
          <a:bodyPr anchorCtr="0" anchor="t" bIns="0" lIns="0" spcFirstLastPara="1" rIns="0" wrap="square" tIns="133975">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469900" marR="0" rtl="0" algn="l">
              <a:lnSpc>
                <a:spcPct val="119166"/>
              </a:lnSpc>
              <a:spcBef>
                <a:spcPts val="640"/>
              </a:spcBef>
              <a:spcAft>
                <a:spcPts val="0"/>
              </a:spcAft>
              <a:buNone/>
            </a:pPr>
            <a:r>
              <a:rPr b="1" lang="en-US" sz="1200">
                <a:solidFill>
                  <a:schemeClr val="dk1"/>
                </a:solidFill>
                <a:latin typeface="Arial"/>
                <a:ea typeface="Arial"/>
                <a:cs typeface="Arial"/>
                <a:sym typeface="Arial"/>
              </a:rPr>
              <a:t>19.D</a:t>
            </a:r>
            <a:endParaRPr sz="12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lang="en-US" sz="1200">
                <a:solidFill>
                  <a:schemeClr val="dk1"/>
                </a:solidFill>
                <a:latin typeface="Arial"/>
                <a:ea typeface="Arial"/>
                <a:cs typeface="Arial"/>
                <a:sym typeface="Arial"/>
              </a:rPr>
              <a:t>Il y a une réduction importante de la capacité de freinage.</a:t>
            </a:r>
            <a:endParaRPr sz="1200">
              <a:solidFill>
                <a:schemeClr val="dk1"/>
              </a:solidFill>
              <a:latin typeface="Arial"/>
              <a:ea typeface="Arial"/>
              <a:cs typeface="Arial"/>
              <a:sym typeface="Arial"/>
            </a:endParaRPr>
          </a:p>
        </p:txBody>
      </p:sp>
      <p:sp>
        <p:nvSpPr>
          <p:cNvPr id="827" name="Google Shape;827;p41"/>
          <p:cNvSpPr/>
          <p:nvPr/>
        </p:nvSpPr>
        <p:spPr>
          <a:xfrm>
            <a:off x="387903" y="1401712"/>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8" name="Google Shape;828;p41"/>
          <p:cNvSpPr/>
          <p:nvPr/>
        </p:nvSpPr>
        <p:spPr>
          <a:xfrm>
            <a:off x="6946120" y="1089368"/>
            <a:ext cx="1104265" cy="936625"/>
          </a:xfrm>
          <a:custGeom>
            <a:rect b="b" l="l" r="r" t="t"/>
            <a:pathLst>
              <a:path extrusionOk="0" h="936625" w="1104265">
                <a:moveTo>
                  <a:pt x="0" y="468299"/>
                </a:moveTo>
                <a:lnTo>
                  <a:pt x="2526" y="423199"/>
                </a:lnTo>
                <a:lnTo>
                  <a:pt x="9953" y="379312"/>
                </a:lnTo>
                <a:lnTo>
                  <a:pt x="22048" y="336833"/>
                </a:lnTo>
                <a:lnTo>
                  <a:pt x="38579" y="295960"/>
                </a:lnTo>
                <a:lnTo>
                  <a:pt x="59317" y="256889"/>
                </a:lnTo>
                <a:lnTo>
                  <a:pt x="84028" y="219816"/>
                </a:lnTo>
                <a:lnTo>
                  <a:pt x="112483" y="184937"/>
                </a:lnTo>
                <a:lnTo>
                  <a:pt x="144449" y="152448"/>
                </a:lnTo>
                <a:lnTo>
                  <a:pt x="179695" y="122546"/>
                </a:lnTo>
                <a:lnTo>
                  <a:pt x="217991" y="95427"/>
                </a:lnTo>
                <a:lnTo>
                  <a:pt x="259104" y="71287"/>
                </a:lnTo>
                <a:lnTo>
                  <a:pt x="302804" y="50322"/>
                </a:lnTo>
                <a:lnTo>
                  <a:pt x="348858" y="32729"/>
                </a:lnTo>
                <a:lnTo>
                  <a:pt x="397036" y="18704"/>
                </a:lnTo>
                <a:lnTo>
                  <a:pt x="447107" y="8444"/>
                </a:lnTo>
                <a:lnTo>
                  <a:pt x="498838" y="2143"/>
                </a:lnTo>
                <a:lnTo>
                  <a:pt x="551999" y="0"/>
                </a:lnTo>
                <a:lnTo>
                  <a:pt x="605161" y="2143"/>
                </a:lnTo>
                <a:lnTo>
                  <a:pt x="656892" y="8444"/>
                </a:lnTo>
                <a:lnTo>
                  <a:pt x="706963" y="18704"/>
                </a:lnTo>
                <a:lnTo>
                  <a:pt x="755141" y="32729"/>
                </a:lnTo>
                <a:lnTo>
                  <a:pt x="801196" y="50322"/>
                </a:lnTo>
                <a:lnTo>
                  <a:pt x="844895" y="71287"/>
                </a:lnTo>
                <a:lnTo>
                  <a:pt x="886008" y="95427"/>
                </a:lnTo>
                <a:lnTo>
                  <a:pt x="924304" y="122546"/>
                </a:lnTo>
                <a:lnTo>
                  <a:pt x="959550" y="152448"/>
                </a:lnTo>
                <a:lnTo>
                  <a:pt x="991516" y="184937"/>
                </a:lnTo>
                <a:lnTo>
                  <a:pt x="1019971" y="219816"/>
                </a:lnTo>
                <a:lnTo>
                  <a:pt x="1044682" y="256889"/>
                </a:lnTo>
                <a:lnTo>
                  <a:pt x="1065420" y="295960"/>
                </a:lnTo>
                <a:lnTo>
                  <a:pt x="1081951" y="336833"/>
                </a:lnTo>
                <a:lnTo>
                  <a:pt x="1094046" y="379312"/>
                </a:lnTo>
                <a:lnTo>
                  <a:pt x="1101473" y="423199"/>
                </a:lnTo>
                <a:lnTo>
                  <a:pt x="1103999" y="468299"/>
                </a:lnTo>
                <a:lnTo>
                  <a:pt x="1101473" y="513400"/>
                </a:lnTo>
                <a:lnTo>
                  <a:pt x="1094046" y="557287"/>
                </a:lnTo>
                <a:lnTo>
                  <a:pt x="1081951" y="599766"/>
                </a:lnTo>
                <a:lnTo>
                  <a:pt x="1065420" y="640639"/>
                </a:lnTo>
                <a:lnTo>
                  <a:pt x="1044682" y="679710"/>
                </a:lnTo>
                <a:lnTo>
                  <a:pt x="1019971" y="716783"/>
                </a:lnTo>
                <a:lnTo>
                  <a:pt x="991516" y="751662"/>
                </a:lnTo>
                <a:lnTo>
                  <a:pt x="959550" y="784151"/>
                </a:lnTo>
                <a:lnTo>
                  <a:pt x="924304" y="814053"/>
                </a:lnTo>
                <a:lnTo>
                  <a:pt x="886008" y="841172"/>
                </a:lnTo>
                <a:lnTo>
                  <a:pt x="844895" y="865312"/>
                </a:lnTo>
                <a:lnTo>
                  <a:pt x="801196" y="886277"/>
                </a:lnTo>
                <a:lnTo>
                  <a:pt x="755141" y="903870"/>
                </a:lnTo>
                <a:lnTo>
                  <a:pt x="706963" y="917895"/>
                </a:lnTo>
                <a:lnTo>
                  <a:pt x="656892" y="928155"/>
                </a:lnTo>
                <a:lnTo>
                  <a:pt x="605161" y="934456"/>
                </a:lnTo>
                <a:lnTo>
                  <a:pt x="551999" y="936599"/>
                </a:lnTo>
                <a:lnTo>
                  <a:pt x="498838" y="934456"/>
                </a:lnTo>
                <a:lnTo>
                  <a:pt x="447107" y="928155"/>
                </a:lnTo>
                <a:lnTo>
                  <a:pt x="397036" y="917895"/>
                </a:lnTo>
                <a:lnTo>
                  <a:pt x="348858" y="903870"/>
                </a:lnTo>
                <a:lnTo>
                  <a:pt x="302804" y="886277"/>
                </a:lnTo>
                <a:lnTo>
                  <a:pt x="259104" y="865312"/>
                </a:lnTo>
                <a:lnTo>
                  <a:pt x="217991" y="841172"/>
                </a:lnTo>
                <a:lnTo>
                  <a:pt x="179695" y="814053"/>
                </a:lnTo>
                <a:lnTo>
                  <a:pt x="144449" y="784151"/>
                </a:lnTo>
                <a:lnTo>
                  <a:pt x="112483" y="751662"/>
                </a:lnTo>
                <a:lnTo>
                  <a:pt x="84028" y="716783"/>
                </a:lnTo>
                <a:lnTo>
                  <a:pt x="59317" y="679710"/>
                </a:lnTo>
                <a:lnTo>
                  <a:pt x="38579" y="640639"/>
                </a:lnTo>
                <a:lnTo>
                  <a:pt x="22048" y="599766"/>
                </a:lnTo>
                <a:lnTo>
                  <a:pt x="9953" y="557287"/>
                </a:lnTo>
                <a:lnTo>
                  <a:pt x="2526" y="513400"/>
                </a:lnTo>
                <a:lnTo>
                  <a:pt x="0" y="46829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41"/>
          <p:cNvSpPr/>
          <p:nvPr/>
        </p:nvSpPr>
        <p:spPr>
          <a:xfrm>
            <a:off x="6078535" y="545415"/>
            <a:ext cx="2796710" cy="180112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0" name="Google Shape;830;p41"/>
          <p:cNvSpPr/>
          <p:nvPr/>
        </p:nvSpPr>
        <p:spPr>
          <a:xfrm>
            <a:off x="6946120" y="1089368"/>
            <a:ext cx="1104265" cy="936625"/>
          </a:xfrm>
          <a:custGeom>
            <a:rect b="b" l="l" r="r" t="t"/>
            <a:pathLst>
              <a:path extrusionOk="0" h="936625" w="1104265">
                <a:moveTo>
                  <a:pt x="0" y="468233"/>
                </a:moveTo>
                <a:lnTo>
                  <a:pt x="2526" y="423139"/>
                </a:lnTo>
                <a:lnTo>
                  <a:pt x="9953" y="379257"/>
                </a:lnTo>
                <a:lnTo>
                  <a:pt x="22048" y="336785"/>
                </a:lnTo>
                <a:lnTo>
                  <a:pt x="38579" y="295918"/>
                </a:lnTo>
                <a:lnTo>
                  <a:pt x="59317" y="256853"/>
                </a:lnTo>
                <a:lnTo>
                  <a:pt x="84028" y="219785"/>
                </a:lnTo>
                <a:lnTo>
                  <a:pt x="112483" y="184910"/>
                </a:lnTo>
                <a:lnTo>
                  <a:pt x="144449" y="152426"/>
                </a:lnTo>
                <a:lnTo>
                  <a:pt x="179696" y="122529"/>
                </a:lnTo>
                <a:lnTo>
                  <a:pt x="217991" y="95413"/>
                </a:lnTo>
                <a:lnTo>
                  <a:pt x="259104" y="71277"/>
                </a:lnTo>
                <a:lnTo>
                  <a:pt x="302804" y="50315"/>
                </a:lnTo>
                <a:lnTo>
                  <a:pt x="348858" y="32725"/>
                </a:lnTo>
                <a:lnTo>
                  <a:pt x="397037" y="18702"/>
                </a:lnTo>
                <a:lnTo>
                  <a:pt x="447107" y="8442"/>
                </a:lnTo>
                <a:lnTo>
                  <a:pt x="498839" y="2143"/>
                </a:lnTo>
                <a:lnTo>
                  <a:pt x="552000" y="0"/>
                </a:lnTo>
                <a:lnTo>
                  <a:pt x="605162" y="2143"/>
                </a:lnTo>
                <a:lnTo>
                  <a:pt x="656893" y="8442"/>
                </a:lnTo>
                <a:lnTo>
                  <a:pt x="706964" y="18702"/>
                </a:lnTo>
                <a:lnTo>
                  <a:pt x="755142" y="32725"/>
                </a:lnTo>
                <a:lnTo>
                  <a:pt x="801196" y="50315"/>
                </a:lnTo>
                <a:lnTo>
                  <a:pt x="844896" y="71277"/>
                </a:lnTo>
                <a:lnTo>
                  <a:pt x="886009" y="95413"/>
                </a:lnTo>
                <a:lnTo>
                  <a:pt x="924304" y="122529"/>
                </a:lnTo>
                <a:lnTo>
                  <a:pt x="959551" y="152426"/>
                </a:lnTo>
                <a:lnTo>
                  <a:pt x="991517" y="184910"/>
                </a:lnTo>
                <a:lnTo>
                  <a:pt x="1019972" y="219785"/>
                </a:lnTo>
                <a:lnTo>
                  <a:pt x="1044683" y="256853"/>
                </a:lnTo>
                <a:lnTo>
                  <a:pt x="1065421" y="295918"/>
                </a:lnTo>
                <a:lnTo>
                  <a:pt x="1081952" y="336785"/>
                </a:lnTo>
                <a:lnTo>
                  <a:pt x="1094047" y="379257"/>
                </a:lnTo>
                <a:lnTo>
                  <a:pt x="1101474" y="423139"/>
                </a:lnTo>
                <a:lnTo>
                  <a:pt x="1104000" y="468233"/>
                </a:lnTo>
                <a:lnTo>
                  <a:pt x="1101474" y="513327"/>
                </a:lnTo>
                <a:lnTo>
                  <a:pt x="1094047" y="557208"/>
                </a:lnTo>
                <a:lnTo>
                  <a:pt x="1081952" y="599680"/>
                </a:lnTo>
                <a:lnTo>
                  <a:pt x="1065421" y="640547"/>
                </a:lnTo>
                <a:lnTo>
                  <a:pt x="1044683" y="679613"/>
                </a:lnTo>
                <a:lnTo>
                  <a:pt x="1019972" y="716681"/>
                </a:lnTo>
                <a:lnTo>
                  <a:pt x="991517" y="751555"/>
                </a:lnTo>
                <a:lnTo>
                  <a:pt x="959551" y="784039"/>
                </a:lnTo>
                <a:lnTo>
                  <a:pt x="924304" y="813937"/>
                </a:lnTo>
                <a:lnTo>
                  <a:pt x="886009" y="841052"/>
                </a:lnTo>
                <a:lnTo>
                  <a:pt x="844896" y="865189"/>
                </a:lnTo>
                <a:lnTo>
                  <a:pt x="801196" y="886150"/>
                </a:lnTo>
                <a:lnTo>
                  <a:pt x="755142" y="903741"/>
                </a:lnTo>
                <a:lnTo>
                  <a:pt x="706964" y="917764"/>
                </a:lnTo>
                <a:lnTo>
                  <a:pt x="656893" y="928023"/>
                </a:lnTo>
                <a:lnTo>
                  <a:pt x="605162" y="934322"/>
                </a:lnTo>
                <a:lnTo>
                  <a:pt x="552000" y="936466"/>
                </a:lnTo>
                <a:lnTo>
                  <a:pt x="498839" y="934322"/>
                </a:lnTo>
                <a:lnTo>
                  <a:pt x="447107" y="928023"/>
                </a:lnTo>
                <a:lnTo>
                  <a:pt x="397037" y="917764"/>
                </a:lnTo>
                <a:lnTo>
                  <a:pt x="348858" y="903741"/>
                </a:lnTo>
                <a:lnTo>
                  <a:pt x="302804" y="886150"/>
                </a:lnTo>
                <a:lnTo>
                  <a:pt x="259104" y="865189"/>
                </a:lnTo>
                <a:lnTo>
                  <a:pt x="217991" y="841052"/>
                </a:lnTo>
                <a:lnTo>
                  <a:pt x="179696" y="813937"/>
                </a:lnTo>
                <a:lnTo>
                  <a:pt x="144449" y="784039"/>
                </a:lnTo>
                <a:lnTo>
                  <a:pt x="112483" y="751555"/>
                </a:lnTo>
                <a:lnTo>
                  <a:pt x="84028" y="716681"/>
                </a:lnTo>
                <a:lnTo>
                  <a:pt x="59317" y="679613"/>
                </a:lnTo>
                <a:lnTo>
                  <a:pt x="38579" y="640547"/>
                </a:lnTo>
                <a:lnTo>
                  <a:pt x="22048" y="599680"/>
                </a:lnTo>
                <a:lnTo>
                  <a:pt x="9953" y="557208"/>
                </a:lnTo>
                <a:lnTo>
                  <a:pt x="2526" y="513327"/>
                </a:lnTo>
                <a:lnTo>
                  <a:pt x="0" y="468233"/>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41"/>
          <p:cNvSpPr/>
          <p:nvPr/>
        </p:nvSpPr>
        <p:spPr>
          <a:xfrm>
            <a:off x="3894764" y="1853200"/>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41"/>
          <p:cNvSpPr/>
          <p:nvPr/>
        </p:nvSpPr>
        <p:spPr>
          <a:xfrm>
            <a:off x="5574224" y="1852518"/>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3" name="Google Shape;833;p41"/>
          <p:cNvSpPr txBox="1"/>
          <p:nvPr/>
        </p:nvSpPr>
        <p:spPr>
          <a:xfrm>
            <a:off x="4249966" y="1859050"/>
            <a:ext cx="154305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425</a:t>
            </a:r>
            <a:endParaRPr sz="800">
              <a:solidFill>
                <a:schemeClr val="dk1"/>
              </a:solidFill>
              <a:latin typeface="Arial"/>
              <a:ea typeface="Arial"/>
              <a:cs typeface="Arial"/>
              <a:sym typeface="Arial"/>
            </a:endParaRPr>
          </a:p>
        </p:txBody>
      </p:sp>
      <p:sp>
        <p:nvSpPr>
          <p:cNvPr id="834" name="Google Shape;834;p41"/>
          <p:cNvSpPr txBox="1"/>
          <p:nvPr>
            <p:ph idx="1" type="body"/>
          </p:nvPr>
        </p:nvSpPr>
        <p:spPr>
          <a:xfrm>
            <a:off x="384725" y="1928831"/>
            <a:ext cx="5462270" cy="1392554"/>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Défectuosités mineures:</a:t>
            </a:r>
            <a:endParaRPr/>
          </a:p>
          <a:p>
            <a:pPr indent="0" lvl="0" marL="469900" rtl="0" algn="l">
              <a:lnSpc>
                <a:spcPct val="119166"/>
              </a:lnSpc>
              <a:spcBef>
                <a:spcPts val="1460"/>
              </a:spcBef>
              <a:spcAft>
                <a:spcPts val="0"/>
              </a:spcAft>
              <a:buNone/>
            </a:pPr>
            <a:r>
              <a:rPr b="1" lang="en-US" sz="1200">
                <a:solidFill>
                  <a:srgbClr val="000000"/>
                </a:solidFill>
                <a:latin typeface="Arial"/>
                <a:ea typeface="Arial"/>
                <a:cs typeface="Arial"/>
                <a:sym typeface="Arial"/>
              </a:rPr>
              <a:t>19.5</a:t>
            </a:r>
            <a:endParaRPr sz="1200">
              <a:latin typeface="Arial"/>
              <a:ea typeface="Arial"/>
              <a:cs typeface="Arial"/>
              <a:sym typeface="Arial"/>
            </a:endParaRPr>
          </a:p>
          <a:p>
            <a:pPr indent="0" lvl="0" marL="469900" marR="5080" rtl="0" algn="l">
              <a:lnSpc>
                <a:spcPct val="119166"/>
              </a:lnSpc>
              <a:spcBef>
                <a:spcPts val="50"/>
              </a:spcBef>
              <a:spcAft>
                <a:spcPts val="0"/>
              </a:spcAft>
              <a:buNone/>
            </a:pPr>
            <a:r>
              <a:rPr lang="en-US" sz="1200">
                <a:solidFill>
                  <a:srgbClr val="000000"/>
                </a:solidFill>
              </a:rPr>
              <a:t>Le frein de stationnement ne retient pas le véhicule lorsque le conducteur  tente de le faire avancer.</a:t>
            </a:r>
            <a:endParaRPr sz="1200"/>
          </a:p>
          <a:p>
            <a:pPr indent="0" lvl="0" marL="469900" rtl="0" algn="l">
              <a:lnSpc>
                <a:spcPct val="113750"/>
              </a:lnSpc>
              <a:spcBef>
                <a:spcPts val="0"/>
              </a:spcBef>
              <a:spcAft>
                <a:spcPts val="0"/>
              </a:spcAft>
              <a:buNone/>
            </a:pPr>
            <a:r>
              <a:rPr lang="en-US" sz="1200">
                <a:solidFill>
                  <a:srgbClr val="000000"/>
                </a:solidFill>
              </a:rPr>
              <a:t>Le frein de stationnement ne libère pas totalement les roues lorsqu’il est</a:t>
            </a:r>
            <a:endParaRPr sz="1200"/>
          </a:p>
          <a:p>
            <a:pPr indent="0" lvl="0" marL="469900" rtl="0" algn="l">
              <a:lnSpc>
                <a:spcPct val="119583"/>
              </a:lnSpc>
              <a:spcBef>
                <a:spcPts val="0"/>
              </a:spcBef>
              <a:spcAft>
                <a:spcPts val="0"/>
              </a:spcAft>
              <a:buNone/>
            </a:pPr>
            <a:r>
              <a:rPr lang="en-US" sz="1200">
                <a:solidFill>
                  <a:srgbClr val="000000"/>
                </a:solidFill>
              </a:rPr>
              <a:t>desserré.</a:t>
            </a:r>
            <a:endParaRPr sz="1200"/>
          </a:p>
        </p:txBody>
      </p:sp>
      <p:sp>
        <p:nvSpPr>
          <p:cNvPr id="835" name="Google Shape;835;p41"/>
          <p:cNvSpPr/>
          <p:nvPr/>
        </p:nvSpPr>
        <p:spPr>
          <a:xfrm>
            <a:off x="409550" y="2453294"/>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41"/>
          <p:cNvSpPr/>
          <p:nvPr/>
        </p:nvSpPr>
        <p:spPr>
          <a:xfrm>
            <a:off x="3887839" y="3394525"/>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7" name="Google Shape;837;p41"/>
          <p:cNvSpPr/>
          <p:nvPr/>
        </p:nvSpPr>
        <p:spPr>
          <a:xfrm>
            <a:off x="5567299" y="33938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41"/>
          <p:cNvSpPr txBox="1"/>
          <p:nvPr/>
        </p:nvSpPr>
        <p:spPr>
          <a:xfrm>
            <a:off x="4243041" y="3400375"/>
            <a:ext cx="15424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426</a:t>
            </a:r>
            <a:endParaRPr sz="800">
              <a:solidFill>
                <a:schemeClr val="dk1"/>
              </a:solidFill>
              <a:latin typeface="Arial"/>
              <a:ea typeface="Arial"/>
              <a:cs typeface="Arial"/>
              <a:sym typeface="Arial"/>
            </a:endParaRPr>
          </a:p>
        </p:txBody>
      </p:sp>
      <p:sp>
        <p:nvSpPr>
          <p:cNvPr id="839" name="Google Shape;839;p41"/>
          <p:cNvSpPr/>
          <p:nvPr/>
        </p:nvSpPr>
        <p:spPr>
          <a:xfrm>
            <a:off x="6303825" y="2528450"/>
            <a:ext cx="2263869" cy="1684574"/>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41"/>
          <p:cNvSpPr/>
          <p:nvPr/>
        </p:nvSpPr>
        <p:spPr>
          <a:xfrm>
            <a:off x="8106005" y="2552781"/>
            <a:ext cx="328295" cy="690245"/>
          </a:xfrm>
          <a:custGeom>
            <a:rect b="b" l="l" r="r" t="t"/>
            <a:pathLst>
              <a:path extrusionOk="0" h="690244" w="328295">
                <a:moveTo>
                  <a:pt x="328095" y="0"/>
                </a:moveTo>
                <a:lnTo>
                  <a:pt x="0" y="689669"/>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41"/>
          <p:cNvSpPr/>
          <p:nvPr/>
        </p:nvSpPr>
        <p:spPr>
          <a:xfrm>
            <a:off x="8012679" y="3196366"/>
            <a:ext cx="169205" cy="221268"/>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41"/>
          <p:cNvSpPr/>
          <p:nvPr/>
        </p:nvSpPr>
        <p:spPr>
          <a:xfrm>
            <a:off x="7160049" y="2552781"/>
            <a:ext cx="328295" cy="690245"/>
          </a:xfrm>
          <a:custGeom>
            <a:rect b="b" l="l" r="r" t="t"/>
            <a:pathLst>
              <a:path extrusionOk="0" h="690244" w="328295">
                <a:moveTo>
                  <a:pt x="328094" y="0"/>
                </a:moveTo>
                <a:lnTo>
                  <a:pt x="0" y="689669"/>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41"/>
          <p:cNvSpPr/>
          <p:nvPr/>
        </p:nvSpPr>
        <p:spPr>
          <a:xfrm>
            <a:off x="7066722" y="3196366"/>
            <a:ext cx="169205" cy="221268"/>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41"/>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845" name="Google Shape;845;p41"/>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42"/>
          <p:cNvSpPr txBox="1"/>
          <p:nvPr>
            <p:ph type="title"/>
          </p:nvPr>
        </p:nvSpPr>
        <p:spPr>
          <a:xfrm>
            <a:off x="384725" y="277250"/>
            <a:ext cx="41478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20. Transport de passagers</a:t>
            </a:r>
            <a:endParaRPr/>
          </a:p>
        </p:txBody>
      </p:sp>
      <p:sp>
        <p:nvSpPr>
          <p:cNvPr id="851" name="Google Shape;851;p42"/>
          <p:cNvSpPr/>
          <p:nvPr/>
        </p:nvSpPr>
        <p:spPr>
          <a:xfrm>
            <a:off x="4724400" y="2622400"/>
            <a:ext cx="2161676" cy="14411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42"/>
          <p:cNvSpPr/>
          <p:nvPr/>
        </p:nvSpPr>
        <p:spPr>
          <a:xfrm>
            <a:off x="6054150" y="664675"/>
            <a:ext cx="1715449" cy="179449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42"/>
          <p:cNvSpPr/>
          <p:nvPr/>
        </p:nvSpPr>
        <p:spPr>
          <a:xfrm>
            <a:off x="6985569" y="2613500"/>
            <a:ext cx="1943405" cy="144112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42"/>
          <p:cNvSpPr txBox="1"/>
          <p:nvPr/>
        </p:nvSpPr>
        <p:spPr>
          <a:xfrm>
            <a:off x="384725" y="615481"/>
            <a:ext cx="4019700" cy="18747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a:p>
            <a:pPr indent="0" lvl="0" marL="469900" marR="0" rtl="0" algn="l">
              <a:lnSpc>
                <a:spcPct val="119166"/>
              </a:lnSpc>
              <a:spcBef>
                <a:spcPts val="35"/>
              </a:spcBef>
              <a:spcAft>
                <a:spcPts val="0"/>
              </a:spcAft>
              <a:buNone/>
            </a:pPr>
            <a:r>
              <a:rPr b="1" lang="en-US" sz="1200">
                <a:solidFill>
                  <a:schemeClr val="dk1"/>
                </a:solidFill>
                <a:latin typeface="Arial"/>
                <a:ea typeface="Arial"/>
                <a:cs typeface="Arial"/>
                <a:sym typeface="Arial"/>
              </a:rPr>
              <a:t>20.1</a:t>
            </a:r>
            <a:endParaRPr sz="1200">
              <a:solidFill>
                <a:schemeClr val="dk1"/>
              </a:solidFill>
              <a:latin typeface="Arial"/>
              <a:ea typeface="Arial"/>
              <a:cs typeface="Arial"/>
              <a:sym typeface="Arial"/>
            </a:endParaRPr>
          </a:p>
          <a:p>
            <a:pPr indent="0" lvl="0" marL="469900" marR="10795" rtl="0" algn="l">
              <a:lnSpc>
                <a:spcPct val="119166"/>
              </a:lnSpc>
              <a:spcBef>
                <a:spcPts val="50"/>
              </a:spcBef>
              <a:spcAft>
                <a:spcPts val="0"/>
              </a:spcAft>
              <a:buNone/>
            </a:pPr>
            <a:r>
              <a:rPr lang="en-US" sz="1200">
                <a:solidFill>
                  <a:schemeClr val="dk1"/>
                </a:solidFill>
                <a:latin typeface="Arial"/>
                <a:ea typeface="Arial"/>
                <a:cs typeface="Arial"/>
                <a:sym typeface="Arial"/>
              </a:rPr>
              <a:t>Tige verticale, barre horizontale, poignée d’appui ou  panneaux protecteur</a:t>
            </a:r>
            <a:r>
              <a:rPr lang="en-US" sz="1200">
                <a:solidFill>
                  <a:schemeClr val="dk1"/>
                </a:solidFill>
              </a:rPr>
              <a:t>s</a:t>
            </a:r>
            <a:r>
              <a:rPr lang="en-US" sz="1200">
                <a:solidFill>
                  <a:schemeClr val="dk1"/>
                </a:solidFill>
                <a:latin typeface="Arial"/>
                <a:ea typeface="Arial"/>
                <a:cs typeface="Arial"/>
                <a:sym typeface="Arial"/>
              </a:rPr>
              <a:t> </a:t>
            </a:r>
            <a:r>
              <a:rPr lang="en-US" sz="1200">
                <a:solidFill>
                  <a:schemeClr val="dk1"/>
                </a:solidFill>
              </a:rPr>
              <a:t>ne sont pas solidement</a:t>
            </a:r>
            <a:r>
              <a:rPr lang="en-US" sz="1200">
                <a:solidFill>
                  <a:schemeClr val="dk1"/>
                </a:solidFill>
                <a:latin typeface="Arial"/>
                <a:ea typeface="Arial"/>
                <a:cs typeface="Arial"/>
                <a:sym typeface="Arial"/>
              </a:rPr>
              <a:t> fixé.</a:t>
            </a:r>
            <a:endParaRPr sz="1200">
              <a:solidFill>
                <a:schemeClr val="dk1"/>
              </a:solidFill>
              <a:latin typeface="Arial"/>
              <a:ea typeface="Arial"/>
              <a:cs typeface="Arial"/>
              <a:sym typeface="Arial"/>
            </a:endParaRPr>
          </a:p>
          <a:p>
            <a:pPr indent="0" lvl="0" marL="469900" marR="0" rtl="0" algn="l">
              <a:lnSpc>
                <a:spcPct val="119166"/>
              </a:lnSpc>
              <a:spcBef>
                <a:spcPts val="535"/>
              </a:spcBef>
              <a:spcAft>
                <a:spcPts val="0"/>
              </a:spcAft>
              <a:buNone/>
            </a:pPr>
            <a:r>
              <a:rPr b="1" lang="en-US" sz="1200">
                <a:solidFill>
                  <a:schemeClr val="dk1"/>
                </a:solidFill>
                <a:latin typeface="Arial"/>
                <a:ea typeface="Arial"/>
                <a:cs typeface="Arial"/>
                <a:sym typeface="Arial"/>
              </a:rPr>
              <a:t>20.2</a:t>
            </a:r>
            <a:endParaRPr sz="1200">
              <a:solidFill>
                <a:schemeClr val="dk1"/>
              </a:solidFill>
              <a:latin typeface="Arial"/>
              <a:ea typeface="Arial"/>
              <a:cs typeface="Arial"/>
              <a:sym typeface="Arial"/>
            </a:endParaRPr>
          </a:p>
          <a:p>
            <a:pPr indent="0" lvl="0" marL="469900" marR="0" rtl="0" algn="l">
              <a:lnSpc>
                <a:spcPct val="119166"/>
              </a:lnSpc>
              <a:spcBef>
                <a:spcPts val="0"/>
              </a:spcBef>
              <a:spcAft>
                <a:spcPts val="0"/>
              </a:spcAft>
              <a:buNone/>
            </a:pPr>
            <a:r>
              <a:rPr lang="en-US" sz="1200">
                <a:solidFill>
                  <a:schemeClr val="dk1"/>
                </a:solidFill>
                <a:latin typeface="Arial"/>
                <a:ea typeface="Arial"/>
                <a:cs typeface="Arial"/>
                <a:sym typeface="Arial"/>
              </a:rPr>
              <a:t>Matériau</a:t>
            </a:r>
            <a:r>
              <a:rPr lang="en-US" sz="1200">
                <a:solidFill>
                  <a:schemeClr val="dk1"/>
                </a:solidFill>
              </a:rPr>
              <a:t> </a:t>
            </a:r>
            <a:r>
              <a:rPr lang="en-US" sz="1200">
                <a:solidFill>
                  <a:schemeClr val="dk1"/>
                </a:solidFill>
                <a:latin typeface="Arial"/>
                <a:ea typeface="Arial"/>
                <a:cs typeface="Arial"/>
                <a:sym typeface="Arial"/>
              </a:rPr>
              <a:t>d’absorption</a:t>
            </a:r>
            <a:r>
              <a:rPr lang="en-US" sz="1200">
                <a:solidFill>
                  <a:schemeClr val="dk1"/>
                </a:solidFill>
              </a:rPr>
              <a:t> </a:t>
            </a:r>
            <a:r>
              <a:rPr lang="en-US" sz="1200">
                <a:solidFill>
                  <a:schemeClr val="dk1"/>
                </a:solidFill>
                <a:latin typeface="Arial"/>
                <a:ea typeface="Arial"/>
                <a:cs typeface="Arial"/>
                <a:sym typeface="Arial"/>
              </a:rPr>
              <a:t>de</a:t>
            </a:r>
            <a:r>
              <a:rPr lang="en-US" sz="1200">
                <a:solidFill>
                  <a:schemeClr val="dk1"/>
                </a:solidFill>
              </a:rPr>
              <a:t> </a:t>
            </a:r>
            <a:r>
              <a:rPr lang="en-US" sz="1200">
                <a:solidFill>
                  <a:schemeClr val="dk1"/>
                </a:solidFill>
                <a:latin typeface="Arial"/>
                <a:ea typeface="Arial"/>
                <a:cs typeface="Arial"/>
                <a:sym typeface="Arial"/>
              </a:rPr>
              <a:t>chocs</a:t>
            </a:r>
            <a:r>
              <a:rPr lang="en-US" sz="1200">
                <a:solidFill>
                  <a:schemeClr val="dk1"/>
                </a:solidFill>
              </a:rPr>
              <a:t> </a:t>
            </a:r>
            <a:r>
              <a:rPr lang="en-US" sz="1200">
                <a:solidFill>
                  <a:schemeClr val="dk1"/>
                </a:solidFill>
                <a:latin typeface="Arial"/>
                <a:ea typeface="Arial"/>
                <a:cs typeface="Arial"/>
                <a:sym typeface="Arial"/>
              </a:rPr>
              <a:t>prévu</a:t>
            </a:r>
            <a:r>
              <a:rPr lang="en-US" sz="1200">
                <a:solidFill>
                  <a:schemeClr val="dk1"/>
                </a:solidFill>
              </a:rPr>
              <a:t> </a:t>
            </a:r>
            <a:r>
              <a:rPr lang="en-US" sz="1200">
                <a:solidFill>
                  <a:schemeClr val="dk1"/>
                </a:solidFill>
                <a:latin typeface="Arial"/>
                <a:ea typeface="Arial"/>
                <a:cs typeface="Arial"/>
                <a:sym typeface="Arial"/>
              </a:rPr>
              <a:t>par</a:t>
            </a:r>
            <a:r>
              <a:rPr lang="en-US" sz="1200">
                <a:solidFill>
                  <a:schemeClr val="dk1"/>
                </a:solidFill>
              </a:rPr>
              <a:t> </a:t>
            </a:r>
            <a:r>
              <a:rPr lang="en-US" sz="1200">
                <a:solidFill>
                  <a:schemeClr val="dk1"/>
                </a:solidFill>
                <a:latin typeface="Arial"/>
                <a:ea typeface="Arial"/>
                <a:cs typeface="Arial"/>
                <a:sym typeface="Arial"/>
              </a:rPr>
              <a:t>le </a:t>
            </a:r>
            <a:r>
              <a:rPr lang="en-US" sz="1200">
                <a:solidFill>
                  <a:schemeClr val="dk1"/>
                </a:solidFill>
              </a:rPr>
              <a:t>fabricant  inadéquat sur les tiges verticales	absent ou inadéquat.</a:t>
            </a:r>
            <a:endParaRPr sz="1200">
              <a:solidFill>
                <a:schemeClr val="dk1"/>
              </a:solidFill>
              <a:latin typeface="Arial"/>
              <a:ea typeface="Arial"/>
              <a:cs typeface="Arial"/>
              <a:sym typeface="Arial"/>
            </a:endParaRPr>
          </a:p>
        </p:txBody>
      </p:sp>
      <p:sp>
        <p:nvSpPr>
          <p:cNvPr id="855" name="Google Shape;855;p42"/>
          <p:cNvSpPr txBox="1"/>
          <p:nvPr/>
        </p:nvSpPr>
        <p:spPr>
          <a:xfrm>
            <a:off x="841925" y="2156626"/>
            <a:ext cx="737100" cy="493200"/>
          </a:xfrm>
          <a:prstGeom prst="rect">
            <a:avLst/>
          </a:prstGeom>
          <a:noFill/>
          <a:ln>
            <a:noFill/>
          </a:ln>
        </p:spPr>
        <p:txBody>
          <a:bodyPr anchorCtr="0" anchor="t" bIns="0" lIns="0" spcFirstLastPara="1" rIns="0" wrap="square" tIns="19675">
            <a:spAutoFit/>
          </a:bodyPr>
          <a:lstStyle/>
          <a:p>
            <a:pPr indent="0" lvl="0" marL="12700" marR="5080" rtl="0" algn="l">
              <a:lnSpc>
                <a:spcPct val="119166"/>
              </a:lnSpc>
              <a:spcBef>
                <a:spcPts val="0"/>
              </a:spcBef>
              <a:spcAft>
                <a:spcPts val="0"/>
              </a:spcAft>
              <a:buNone/>
            </a:pPr>
            <a:r>
              <a:rPr lang="en-US" sz="1200">
                <a:solidFill>
                  <a:schemeClr val="dk1"/>
                </a:solidFill>
                <a:latin typeface="Arial"/>
                <a:ea typeface="Arial"/>
                <a:cs typeface="Arial"/>
                <a:sym typeface="Arial"/>
              </a:rPr>
              <a:t>.</a:t>
            </a:r>
            <a:endParaRPr sz="1200">
              <a:solidFill>
                <a:schemeClr val="dk1"/>
              </a:solidFill>
              <a:latin typeface="Arial"/>
              <a:ea typeface="Arial"/>
              <a:cs typeface="Arial"/>
              <a:sym typeface="Arial"/>
            </a:endParaRPr>
          </a:p>
          <a:p>
            <a:pPr indent="0" lvl="0" marL="12700" marR="0" rtl="0" algn="l">
              <a:lnSpc>
                <a:spcPct val="100000"/>
              </a:lnSpc>
              <a:spcBef>
                <a:spcPts val="535"/>
              </a:spcBef>
              <a:spcAft>
                <a:spcPts val="0"/>
              </a:spcAft>
              <a:buNone/>
            </a:pPr>
            <a:r>
              <a:rPr b="1" lang="en-US" sz="1200">
                <a:solidFill>
                  <a:schemeClr val="dk1"/>
                </a:solidFill>
                <a:latin typeface="Arial"/>
                <a:ea typeface="Arial"/>
                <a:cs typeface="Arial"/>
                <a:sym typeface="Arial"/>
              </a:rPr>
              <a:t>20.3</a:t>
            </a:r>
            <a:endParaRPr sz="1200">
              <a:solidFill>
                <a:schemeClr val="dk1"/>
              </a:solidFill>
              <a:latin typeface="Arial"/>
              <a:ea typeface="Arial"/>
              <a:cs typeface="Arial"/>
              <a:sym typeface="Arial"/>
            </a:endParaRPr>
          </a:p>
        </p:txBody>
      </p:sp>
      <p:sp>
        <p:nvSpPr>
          <p:cNvPr id="856" name="Google Shape;856;p42"/>
          <p:cNvSpPr txBox="1"/>
          <p:nvPr/>
        </p:nvSpPr>
        <p:spPr>
          <a:xfrm>
            <a:off x="841925" y="2573059"/>
            <a:ext cx="3559200" cy="752400"/>
          </a:xfrm>
          <a:prstGeom prst="rect">
            <a:avLst/>
          </a:prstGeom>
          <a:noFill/>
          <a:ln>
            <a:noFill/>
          </a:ln>
        </p:spPr>
        <p:txBody>
          <a:bodyPr anchorCtr="0" anchor="t" bIns="0" lIns="0" spcFirstLastPara="1" rIns="0" wrap="square" tIns="86975">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Plancher ou marche de l’habitacle endommagé.</a:t>
            </a:r>
            <a:endParaRPr sz="1200">
              <a:solidFill>
                <a:schemeClr val="dk1"/>
              </a:solidFill>
              <a:latin typeface="Arial"/>
              <a:ea typeface="Arial"/>
              <a:cs typeface="Arial"/>
              <a:sym typeface="Arial"/>
            </a:endParaRPr>
          </a:p>
          <a:p>
            <a:pPr indent="0" lvl="0" marL="12700" marR="0" rtl="0" algn="l">
              <a:lnSpc>
                <a:spcPct val="119166"/>
              </a:lnSpc>
              <a:spcBef>
                <a:spcPts val="585"/>
              </a:spcBef>
              <a:spcAft>
                <a:spcPts val="0"/>
              </a:spcAft>
              <a:buNone/>
            </a:pPr>
            <a:r>
              <a:rPr b="1" lang="en-US" sz="1200">
                <a:solidFill>
                  <a:schemeClr val="dk1"/>
                </a:solidFill>
                <a:latin typeface="Arial"/>
                <a:ea typeface="Arial"/>
                <a:cs typeface="Arial"/>
                <a:sym typeface="Arial"/>
              </a:rPr>
              <a:t>20.4</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Éclairage d’accès des passagers ou de l’allée ne</a:t>
            </a:r>
            <a:endParaRPr sz="1200">
              <a:solidFill>
                <a:schemeClr val="dk1"/>
              </a:solidFill>
              <a:latin typeface="Arial"/>
              <a:ea typeface="Arial"/>
              <a:cs typeface="Arial"/>
              <a:sym typeface="Arial"/>
            </a:endParaRPr>
          </a:p>
        </p:txBody>
      </p:sp>
      <p:sp>
        <p:nvSpPr>
          <p:cNvPr id="857" name="Google Shape;857;p42"/>
          <p:cNvSpPr txBox="1"/>
          <p:nvPr/>
        </p:nvSpPr>
        <p:spPr>
          <a:xfrm>
            <a:off x="841925" y="3192175"/>
            <a:ext cx="3690600" cy="1194900"/>
          </a:xfrm>
          <a:prstGeom prst="rect">
            <a:avLst/>
          </a:prstGeom>
          <a:noFill/>
          <a:ln>
            <a:noFill/>
          </a:ln>
        </p:spPr>
        <p:txBody>
          <a:bodyPr anchorCtr="0" anchor="t" bIns="0" lIns="0" spcFirstLastPara="1" rIns="0" wrap="square" tIns="86975">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fonctionne pas.</a:t>
            </a:r>
            <a:endParaRPr sz="1200">
              <a:solidFill>
                <a:schemeClr val="dk1"/>
              </a:solidFill>
              <a:latin typeface="Arial"/>
              <a:ea typeface="Arial"/>
              <a:cs typeface="Arial"/>
              <a:sym typeface="Arial"/>
            </a:endParaRPr>
          </a:p>
          <a:p>
            <a:pPr indent="0" lvl="0" marL="12700" marR="0" rtl="0" algn="l">
              <a:lnSpc>
                <a:spcPct val="119583"/>
              </a:lnSpc>
              <a:spcBef>
                <a:spcPts val="585"/>
              </a:spcBef>
              <a:spcAft>
                <a:spcPts val="0"/>
              </a:spcAft>
              <a:buNone/>
            </a:pPr>
            <a:r>
              <a:rPr b="1" lang="en-US" sz="1200">
                <a:solidFill>
                  <a:schemeClr val="dk1"/>
                </a:solidFill>
                <a:latin typeface="Arial"/>
                <a:ea typeface="Arial"/>
                <a:cs typeface="Arial"/>
                <a:sym typeface="Arial"/>
              </a:rPr>
              <a:t>20.5</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Porte-bagages supérieur </a:t>
            </a:r>
            <a:r>
              <a:rPr lang="en-US" sz="1200">
                <a:solidFill>
                  <a:schemeClr val="dk1"/>
                </a:solidFill>
              </a:rPr>
              <a:t>ou le compartiment à bagages supérieur est mal fixé ou ne peut retenir les bagages.</a:t>
            </a:r>
            <a:endParaRPr sz="1200">
              <a:solidFill>
                <a:schemeClr val="dk1"/>
              </a:solidFill>
              <a:latin typeface="Arial"/>
              <a:ea typeface="Arial"/>
              <a:cs typeface="Arial"/>
              <a:sym typeface="Arial"/>
            </a:endParaRPr>
          </a:p>
        </p:txBody>
      </p:sp>
      <p:sp>
        <p:nvSpPr>
          <p:cNvPr id="858" name="Google Shape;858;p42"/>
          <p:cNvSpPr/>
          <p:nvPr/>
        </p:nvSpPr>
        <p:spPr>
          <a:xfrm>
            <a:off x="409550" y="1232001"/>
            <a:ext cx="390900" cy="4362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p42"/>
          <p:cNvSpPr/>
          <p:nvPr/>
        </p:nvSpPr>
        <p:spPr>
          <a:xfrm>
            <a:off x="2516239" y="43089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p42"/>
          <p:cNvSpPr/>
          <p:nvPr/>
        </p:nvSpPr>
        <p:spPr>
          <a:xfrm>
            <a:off x="4195699" y="43082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p42"/>
          <p:cNvSpPr txBox="1"/>
          <p:nvPr/>
        </p:nvSpPr>
        <p:spPr>
          <a:xfrm>
            <a:off x="2871441" y="4314775"/>
            <a:ext cx="15423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429</a:t>
            </a:r>
            <a:endParaRPr sz="800">
              <a:solidFill>
                <a:schemeClr val="dk1"/>
              </a:solidFill>
              <a:latin typeface="Arial"/>
              <a:ea typeface="Arial"/>
              <a:cs typeface="Arial"/>
              <a:sym typeface="Arial"/>
            </a:endParaRPr>
          </a:p>
        </p:txBody>
      </p:sp>
      <p:sp>
        <p:nvSpPr>
          <p:cNvPr id="862" name="Google Shape;862;p42"/>
          <p:cNvSpPr/>
          <p:nvPr/>
        </p:nvSpPr>
        <p:spPr>
          <a:xfrm>
            <a:off x="409550" y="1946094"/>
            <a:ext cx="390900" cy="3648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42"/>
          <p:cNvSpPr/>
          <p:nvPr/>
        </p:nvSpPr>
        <p:spPr>
          <a:xfrm>
            <a:off x="2516239" y="2556325"/>
            <a:ext cx="1866264" cy="4444"/>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42"/>
          <p:cNvSpPr/>
          <p:nvPr/>
        </p:nvSpPr>
        <p:spPr>
          <a:xfrm>
            <a:off x="4195699" y="2555644"/>
            <a:ext cx="635" cy="131444"/>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42"/>
          <p:cNvSpPr txBox="1"/>
          <p:nvPr/>
        </p:nvSpPr>
        <p:spPr>
          <a:xfrm>
            <a:off x="2871441" y="2562175"/>
            <a:ext cx="15342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427</a:t>
            </a:r>
            <a:endParaRPr sz="800">
              <a:solidFill>
                <a:schemeClr val="dk1"/>
              </a:solidFill>
              <a:latin typeface="Arial"/>
              <a:ea typeface="Arial"/>
              <a:cs typeface="Arial"/>
              <a:sym typeface="Arial"/>
            </a:endParaRPr>
          </a:p>
        </p:txBody>
      </p:sp>
      <p:sp>
        <p:nvSpPr>
          <p:cNvPr id="866" name="Google Shape;866;p42"/>
          <p:cNvSpPr/>
          <p:nvPr/>
        </p:nvSpPr>
        <p:spPr>
          <a:xfrm>
            <a:off x="2516239" y="36231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42"/>
          <p:cNvSpPr/>
          <p:nvPr/>
        </p:nvSpPr>
        <p:spPr>
          <a:xfrm>
            <a:off x="4195699" y="36224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42"/>
          <p:cNvSpPr txBox="1"/>
          <p:nvPr/>
        </p:nvSpPr>
        <p:spPr>
          <a:xfrm>
            <a:off x="2871441" y="3628975"/>
            <a:ext cx="1544400" cy="1359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428</a:t>
            </a:r>
            <a:endParaRPr sz="800">
              <a:solidFill>
                <a:schemeClr val="dk1"/>
              </a:solidFill>
              <a:latin typeface="Arial"/>
              <a:ea typeface="Arial"/>
              <a:cs typeface="Arial"/>
              <a:sym typeface="Arial"/>
            </a:endParaRPr>
          </a:p>
        </p:txBody>
      </p:sp>
      <p:sp>
        <p:nvSpPr>
          <p:cNvPr id="869" name="Google Shape;869;p42"/>
          <p:cNvSpPr/>
          <p:nvPr/>
        </p:nvSpPr>
        <p:spPr>
          <a:xfrm>
            <a:off x="409550" y="2631894"/>
            <a:ext cx="390900" cy="3648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0" name="Google Shape;870;p42"/>
          <p:cNvSpPr/>
          <p:nvPr/>
        </p:nvSpPr>
        <p:spPr>
          <a:xfrm>
            <a:off x="409550" y="3165294"/>
            <a:ext cx="390900" cy="3648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1" name="Google Shape;871;p42"/>
          <p:cNvSpPr/>
          <p:nvPr/>
        </p:nvSpPr>
        <p:spPr>
          <a:xfrm>
            <a:off x="409550" y="3774894"/>
            <a:ext cx="390900" cy="3648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42"/>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873" name="Google Shape;873;p42"/>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43"/>
          <p:cNvSpPr/>
          <p:nvPr/>
        </p:nvSpPr>
        <p:spPr>
          <a:xfrm>
            <a:off x="5385950" y="2040950"/>
            <a:ext cx="3386824" cy="223658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9" name="Google Shape;879;p43"/>
          <p:cNvSpPr/>
          <p:nvPr/>
        </p:nvSpPr>
        <p:spPr>
          <a:xfrm>
            <a:off x="4990225" y="287475"/>
            <a:ext cx="1677274" cy="167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43"/>
          <p:cNvSpPr txBox="1"/>
          <p:nvPr>
            <p:ph type="title"/>
          </p:nvPr>
        </p:nvSpPr>
        <p:spPr>
          <a:xfrm>
            <a:off x="384725" y="440975"/>
            <a:ext cx="4241400" cy="774000"/>
          </a:xfrm>
          <a:prstGeom prst="rect">
            <a:avLst/>
          </a:prstGeom>
          <a:noFill/>
          <a:ln>
            <a:noFill/>
          </a:ln>
        </p:spPr>
        <p:txBody>
          <a:bodyPr anchorCtr="0" anchor="t" bIns="0" lIns="0" spcFirstLastPara="1" rIns="0" wrap="square" tIns="77450">
            <a:spAutoFit/>
          </a:bodyPr>
          <a:lstStyle/>
          <a:p>
            <a:pPr indent="0" lvl="0" marL="12700" rtl="0" algn="l">
              <a:lnSpc>
                <a:spcPct val="100000"/>
              </a:lnSpc>
              <a:spcBef>
                <a:spcPts val="0"/>
              </a:spcBef>
              <a:spcAft>
                <a:spcPts val="0"/>
              </a:spcAft>
              <a:buNone/>
            </a:pPr>
            <a:r>
              <a:rPr lang="en-US"/>
              <a:t>20. Transport de passagers</a:t>
            </a:r>
            <a:endParaRPr/>
          </a:p>
          <a:p>
            <a:pPr indent="0" lvl="0" marL="12700" rtl="0" algn="l">
              <a:lnSpc>
                <a:spcPct val="100000"/>
              </a:lnSpc>
              <a:spcBef>
                <a:spcPts val="384"/>
              </a:spcBef>
              <a:spcAft>
                <a:spcPts val="0"/>
              </a:spcAft>
              <a:buNone/>
            </a:pPr>
            <a:r>
              <a:rPr b="0" lang="en-US" sz="1800">
                <a:latin typeface="Arial"/>
                <a:ea typeface="Arial"/>
                <a:cs typeface="Arial"/>
                <a:sym typeface="Arial"/>
              </a:rPr>
              <a:t>Défectuosités mineures:</a:t>
            </a:r>
            <a:endParaRPr sz="1800">
              <a:latin typeface="Arial"/>
              <a:ea typeface="Arial"/>
              <a:cs typeface="Arial"/>
              <a:sym typeface="Arial"/>
            </a:endParaRPr>
          </a:p>
        </p:txBody>
      </p:sp>
      <p:sp>
        <p:nvSpPr>
          <p:cNvPr id="881" name="Google Shape;881;p43"/>
          <p:cNvSpPr txBox="1"/>
          <p:nvPr/>
        </p:nvSpPr>
        <p:spPr>
          <a:xfrm>
            <a:off x="841925" y="1475778"/>
            <a:ext cx="2811780" cy="38925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20.6</a:t>
            </a:r>
            <a:endParaRPr sz="1200">
              <a:solidFill>
                <a:schemeClr val="dk1"/>
              </a:solidFill>
              <a:latin typeface="Arial"/>
              <a:ea typeface="Arial"/>
              <a:cs typeface="Arial"/>
              <a:sym typeface="Arial"/>
            </a:endParaRPr>
          </a:p>
          <a:p>
            <a:pPr indent="0" lvl="0" marL="12700" marR="0" rtl="0" algn="l">
              <a:lnSpc>
                <a:spcPct val="119166"/>
              </a:lnSpc>
              <a:spcBef>
                <a:spcPts val="0"/>
              </a:spcBef>
              <a:spcAft>
                <a:spcPts val="0"/>
              </a:spcAft>
              <a:buNone/>
            </a:pPr>
            <a:r>
              <a:rPr lang="en-US" sz="1200">
                <a:solidFill>
                  <a:schemeClr val="dk1"/>
                </a:solidFill>
                <a:latin typeface="Arial"/>
                <a:ea typeface="Arial"/>
                <a:cs typeface="Arial"/>
                <a:sym typeface="Arial"/>
              </a:rPr>
              <a:t>Un siège ou une banquette est inadéquat</a:t>
            </a:r>
            <a:endParaRPr sz="1200">
              <a:solidFill>
                <a:schemeClr val="dk1"/>
              </a:solidFill>
              <a:latin typeface="Arial"/>
              <a:ea typeface="Arial"/>
              <a:cs typeface="Arial"/>
              <a:sym typeface="Arial"/>
            </a:endParaRPr>
          </a:p>
        </p:txBody>
      </p:sp>
      <p:sp>
        <p:nvSpPr>
          <p:cNvPr id="882" name="Google Shape;882;p43"/>
          <p:cNvSpPr txBox="1"/>
          <p:nvPr/>
        </p:nvSpPr>
        <p:spPr>
          <a:xfrm>
            <a:off x="841925" y="1913929"/>
            <a:ext cx="3562350" cy="38925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20.7</a:t>
            </a:r>
            <a:endParaRPr sz="1200">
              <a:solidFill>
                <a:schemeClr val="dk1"/>
              </a:solidFill>
              <a:latin typeface="Arial"/>
              <a:ea typeface="Arial"/>
              <a:cs typeface="Arial"/>
              <a:sym typeface="Arial"/>
            </a:endParaRPr>
          </a:p>
          <a:p>
            <a:pPr indent="0" lvl="0" marL="12700" marR="0" rtl="0" algn="l">
              <a:lnSpc>
                <a:spcPct val="119583"/>
              </a:lnSpc>
              <a:spcBef>
                <a:spcPts val="0"/>
              </a:spcBef>
              <a:spcAft>
                <a:spcPts val="0"/>
              </a:spcAft>
              <a:buNone/>
            </a:pPr>
            <a:r>
              <a:rPr lang="en-US" sz="1200">
                <a:solidFill>
                  <a:schemeClr val="dk1"/>
                </a:solidFill>
                <a:latin typeface="Arial"/>
                <a:ea typeface="Arial"/>
                <a:cs typeface="Arial"/>
                <a:sym typeface="Arial"/>
              </a:rPr>
              <a:t>Le	panneau	d’arrêt	ne	se	place	pas</a:t>
            </a:r>
            <a:endParaRPr sz="1200">
              <a:solidFill>
                <a:schemeClr val="dk1"/>
              </a:solidFill>
              <a:latin typeface="Arial"/>
              <a:ea typeface="Arial"/>
              <a:cs typeface="Arial"/>
              <a:sym typeface="Arial"/>
            </a:endParaRPr>
          </a:p>
        </p:txBody>
      </p:sp>
      <p:sp>
        <p:nvSpPr>
          <p:cNvPr id="883" name="Google Shape;883;p43"/>
          <p:cNvSpPr txBox="1"/>
          <p:nvPr/>
        </p:nvSpPr>
        <p:spPr>
          <a:xfrm>
            <a:off x="841925" y="2275879"/>
            <a:ext cx="3562350" cy="751205"/>
          </a:xfrm>
          <a:prstGeom prst="rect">
            <a:avLst/>
          </a:prstGeom>
          <a:noFill/>
          <a:ln>
            <a:noFill/>
          </a:ln>
        </p:spPr>
        <p:txBody>
          <a:bodyPr anchorCtr="0" anchor="t" bIns="0" lIns="0" spcFirstLastPara="1" rIns="0" wrap="square" tIns="19675">
            <a:spAutoFit/>
          </a:bodyPr>
          <a:lstStyle/>
          <a:p>
            <a:pPr indent="0" lvl="0" marL="12700" marR="5080" rtl="0" algn="just">
              <a:lnSpc>
                <a:spcPct val="119166"/>
              </a:lnSpc>
              <a:spcBef>
                <a:spcPts val="0"/>
              </a:spcBef>
              <a:spcAft>
                <a:spcPts val="0"/>
              </a:spcAft>
              <a:buNone/>
            </a:pPr>
            <a:r>
              <a:rPr lang="en-US" sz="1200">
                <a:solidFill>
                  <a:schemeClr val="dk1"/>
                </a:solidFill>
                <a:latin typeface="Arial"/>
                <a:ea typeface="Arial"/>
                <a:cs typeface="Arial"/>
                <a:sym typeface="Arial"/>
              </a:rPr>
              <a:t>perpendiculairement au côté de l’autobus. Un ou  plusieurs des feux clignotants alternatifs ne  s’allument pas lorsque le panneau d’arrêt est  perpendiculaire au véhicule.</a:t>
            </a:r>
            <a:endParaRPr sz="1200">
              <a:solidFill>
                <a:schemeClr val="dk1"/>
              </a:solidFill>
              <a:latin typeface="Arial"/>
              <a:ea typeface="Arial"/>
              <a:cs typeface="Arial"/>
              <a:sym typeface="Arial"/>
            </a:endParaRPr>
          </a:p>
        </p:txBody>
      </p:sp>
      <p:sp>
        <p:nvSpPr>
          <p:cNvPr id="884" name="Google Shape;884;p43"/>
          <p:cNvSpPr txBox="1"/>
          <p:nvPr/>
        </p:nvSpPr>
        <p:spPr>
          <a:xfrm>
            <a:off x="841925" y="3152179"/>
            <a:ext cx="321900" cy="1974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200">
                <a:solidFill>
                  <a:schemeClr val="dk1"/>
                </a:solidFill>
                <a:latin typeface="Arial"/>
                <a:ea typeface="Arial"/>
                <a:cs typeface="Arial"/>
                <a:sym typeface="Arial"/>
              </a:rPr>
              <a:t>20.8</a:t>
            </a:r>
            <a:endParaRPr sz="1200">
              <a:solidFill>
                <a:schemeClr val="dk1"/>
              </a:solidFill>
              <a:latin typeface="Arial"/>
              <a:ea typeface="Arial"/>
              <a:cs typeface="Arial"/>
              <a:sym typeface="Arial"/>
            </a:endParaRPr>
          </a:p>
        </p:txBody>
      </p:sp>
      <p:sp>
        <p:nvSpPr>
          <p:cNvPr id="885" name="Google Shape;885;p43"/>
          <p:cNvSpPr txBox="1"/>
          <p:nvPr/>
        </p:nvSpPr>
        <p:spPr>
          <a:xfrm>
            <a:off x="841925" y="3333153"/>
            <a:ext cx="3560400" cy="424800"/>
          </a:xfrm>
          <a:prstGeom prst="rect">
            <a:avLst/>
          </a:prstGeom>
          <a:noFill/>
          <a:ln>
            <a:noFill/>
          </a:ln>
        </p:spPr>
        <p:txBody>
          <a:bodyPr anchorCtr="0" anchor="t" bIns="0" lIns="0" spcFirstLastPara="1" rIns="0" wrap="square" tIns="19675">
            <a:spAutoFit/>
          </a:bodyPr>
          <a:lstStyle/>
          <a:p>
            <a:pPr indent="0" lvl="0" marL="12700" marR="5080" rtl="0" algn="l">
              <a:lnSpc>
                <a:spcPct val="119166"/>
              </a:lnSpc>
              <a:spcBef>
                <a:spcPts val="0"/>
              </a:spcBef>
              <a:spcAft>
                <a:spcPts val="0"/>
              </a:spcAft>
              <a:buNone/>
            </a:pPr>
            <a:r>
              <a:rPr lang="en-US" sz="1200">
                <a:solidFill>
                  <a:schemeClr val="dk1"/>
                </a:solidFill>
                <a:latin typeface="Arial"/>
                <a:ea typeface="Arial"/>
                <a:cs typeface="Arial"/>
                <a:sym typeface="Arial"/>
              </a:rPr>
              <a:t>Un ou des feux intermittents avant ou arrière ne  s’allument pas lorsque l’interrupteur est actionné.</a:t>
            </a:r>
            <a:endParaRPr sz="1200">
              <a:solidFill>
                <a:schemeClr val="dk1"/>
              </a:solidFill>
              <a:latin typeface="Arial"/>
              <a:ea typeface="Arial"/>
              <a:cs typeface="Arial"/>
              <a:sym typeface="Arial"/>
            </a:endParaRPr>
          </a:p>
        </p:txBody>
      </p:sp>
      <p:sp>
        <p:nvSpPr>
          <p:cNvPr id="886" name="Google Shape;886;p43"/>
          <p:cNvSpPr/>
          <p:nvPr/>
        </p:nvSpPr>
        <p:spPr>
          <a:xfrm>
            <a:off x="409550" y="1506212"/>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7" name="Google Shape;887;p43"/>
          <p:cNvSpPr/>
          <p:nvPr/>
        </p:nvSpPr>
        <p:spPr>
          <a:xfrm>
            <a:off x="409550" y="2010369"/>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8" name="Google Shape;888;p43"/>
          <p:cNvSpPr/>
          <p:nvPr/>
        </p:nvSpPr>
        <p:spPr>
          <a:xfrm>
            <a:off x="2516239" y="1913821"/>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9" name="Google Shape;889;p43"/>
          <p:cNvSpPr/>
          <p:nvPr/>
        </p:nvSpPr>
        <p:spPr>
          <a:xfrm>
            <a:off x="4195699" y="191313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0" name="Google Shape;890;p43"/>
          <p:cNvSpPr txBox="1"/>
          <p:nvPr/>
        </p:nvSpPr>
        <p:spPr>
          <a:xfrm>
            <a:off x="2871441" y="1919671"/>
            <a:ext cx="1542415"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429</a:t>
            </a:r>
            <a:endParaRPr sz="800">
              <a:solidFill>
                <a:schemeClr val="dk1"/>
              </a:solidFill>
              <a:latin typeface="Arial"/>
              <a:ea typeface="Arial"/>
              <a:cs typeface="Arial"/>
              <a:sym typeface="Arial"/>
            </a:endParaRPr>
          </a:p>
        </p:txBody>
      </p:sp>
      <p:sp>
        <p:nvSpPr>
          <p:cNvPr id="891" name="Google Shape;891;p43"/>
          <p:cNvSpPr/>
          <p:nvPr/>
        </p:nvSpPr>
        <p:spPr>
          <a:xfrm>
            <a:off x="2516239" y="3851725"/>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43"/>
          <p:cNvSpPr/>
          <p:nvPr/>
        </p:nvSpPr>
        <p:spPr>
          <a:xfrm>
            <a:off x="4195699" y="3851043"/>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3" name="Google Shape;893;p43"/>
          <p:cNvSpPr txBox="1"/>
          <p:nvPr/>
        </p:nvSpPr>
        <p:spPr>
          <a:xfrm>
            <a:off x="2871441" y="3857575"/>
            <a:ext cx="151511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431</a:t>
            </a:r>
            <a:endParaRPr sz="800">
              <a:solidFill>
                <a:schemeClr val="dk1"/>
              </a:solidFill>
              <a:latin typeface="Arial"/>
              <a:ea typeface="Arial"/>
              <a:cs typeface="Arial"/>
              <a:sym typeface="Arial"/>
            </a:endParaRPr>
          </a:p>
        </p:txBody>
      </p:sp>
      <p:sp>
        <p:nvSpPr>
          <p:cNvPr id="894" name="Google Shape;894;p43"/>
          <p:cNvSpPr/>
          <p:nvPr/>
        </p:nvSpPr>
        <p:spPr>
          <a:xfrm>
            <a:off x="409550" y="3177419"/>
            <a:ext cx="390924" cy="3648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43"/>
          <p:cNvSpPr/>
          <p:nvPr/>
        </p:nvSpPr>
        <p:spPr>
          <a:xfrm>
            <a:off x="2516239" y="3081066"/>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6" name="Google Shape;896;p43"/>
          <p:cNvSpPr/>
          <p:nvPr/>
        </p:nvSpPr>
        <p:spPr>
          <a:xfrm>
            <a:off x="4195699" y="3080384"/>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43"/>
          <p:cNvSpPr txBox="1"/>
          <p:nvPr/>
        </p:nvSpPr>
        <p:spPr>
          <a:xfrm>
            <a:off x="2871441" y="3086916"/>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430</a:t>
            </a:r>
            <a:endParaRPr sz="800">
              <a:solidFill>
                <a:schemeClr val="dk1"/>
              </a:solidFill>
              <a:latin typeface="Arial"/>
              <a:ea typeface="Arial"/>
              <a:cs typeface="Arial"/>
              <a:sym typeface="Arial"/>
            </a:endParaRPr>
          </a:p>
        </p:txBody>
      </p:sp>
      <p:sp>
        <p:nvSpPr>
          <p:cNvPr id="898" name="Google Shape;898;p43"/>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899" name="Google Shape;899;p43"/>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5"/>
          <p:cNvSpPr txBox="1"/>
          <p:nvPr>
            <p:ph type="title"/>
          </p:nvPr>
        </p:nvSpPr>
        <p:spPr>
          <a:xfrm>
            <a:off x="352431" y="201050"/>
            <a:ext cx="26652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	Attelage</a:t>
            </a:r>
            <a:endParaRPr/>
          </a:p>
        </p:txBody>
      </p:sp>
      <p:sp>
        <p:nvSpPr>
          <p:cNvPr id="112" name="Google Shape;112;p5"/>
          <p:cNvSpPr txBox="1"/>
          <p:nvPr/>
        </p:nvSpPr>
        <p:spPr>
          <a:xfrm>
            <a:off x="308525" y="691681"/>
            <a:ext cx="5201920" cy="115443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12065" rtl="0" algn="l">
              <a:lnSpc>
                <a:spcPct val="100000"/>
              </a:lnSpc>
              <a:spcBef>
                <a:spcPts val="45"/>
              </a:spcBef>
              <a:spcAft>
                <a:spcPts val="0"/>
              </a:spcAft>
              <a:buNone/>
            </a:pPr>
            <a:r>
              <a:rPr b="1" lang="en-US" sz="1000">
                <a:solidFill>
                  <a:schemeClr val="dk1"/>
                </a:solidFill>
                <a:latin typeface="Arial"/>
                <a:ea typeface="Arial"/>
                <a:cs typeface="Arial"/>
                <a:sym typeface="Arial"/>
              </a:rPr>
              <a:t>*Pour un meilleur suivi, les défectuosités ont été placées par ordre de pages et non  par ordre alphabétique ou numérique.*</a:t>
            </a:r>
            <a:endParaRPr sz="1000">
              <a:solidFill>
                <a:schemeClr val="dk1"/>
              </a:solidFill>
              <a:latin typeface="Arial"/>
              <a:ea typeface="Arial"/>
              <a:cs typeface="Arial"/>
              <a:sym typeface="Arial"/>
            </a:endParaRPr>
          </a:p>
          <a:p>
            <a:pPr indent="0" lvl="0" marL="469900" marR="0" rtl="0" algn="l">
              <a:lnSpc>
                <a:spcPct val="118750"/>
              </a:lnSpc>
              <a:spcBef>
                <a:spcPts val="0"/>
              </a:spcBef>
              <a:spcAft>
                <a:spcPts val="0"/>
              </a:spcAft>
              <a:buNone/>
            </a:pPr>
            <a:r>
              <a:rPr b="1" lang="en-US" sz="1200">
                <a:solidFill>
                  <a:schemeClr val="dk1"/>
                </a:solidFill>
                <a:latin typeface="Arial"/>
                <a:ea typeface="Arial"/>
                <a:cs typeface="Arial"/>
                <a:sym typeface="Arial"/>
              </a:rPr>
              <a:t>1.B</a:t>
            </a:r>
            <a:endParaRPr sz="1200">
              <a:solidFill>
                <a:schemeClr val="dk1"/>
              </a:solidFill>
              <a:latin typeface="Arial"/>
              <a:ea typeface="Arial"/>
              <a:cs typeface="Arial"/>
              <a:sym typeface="Arial"/>
            </a:endParaRPr>
          </a:p>
          <a:p>
            <a:pPr indent="0" lvl="0" marL="469900" marR="5080" rtl="0" algn="l">
              <a:lnSpc>
                <a:spcPct val="119166"/>
              </a:lnSpc>
              <a:spcBef>
                <a:spcPts val="50"/>
              </a:spcBef>
              <a:spcAft>
                <a:spcPts val="0"/>
              </a:spcAft>
              <a:buNone/>
            </a:pPr>
            <a:r>
              <a:rPr b="1" lang="en-US" sz="1200">
                <a:solidFill>
                  <a:schemeClr val="dk1"/>
                </a:solidFill>
                <a:latin typeface="Arial"/>
                <a:ea typeface="Arial"/>
                <a:cs typeface="Arial"/>
                <a:sym typeface="Arial"/>
              </a:rPr>
              <a:t>Lorsque le véhicule est accouplé, </a:t>
            </a:r>
            <a:r>
              <a:rPr lang="en-US" sz="1200">
                <a:solidFill>
                  <a:schemeClr val="dk1"/>
                </a:solidFill>
                <a:latin typeface="Arial"/>
                <a:ea typeface="Arial"/>
                <a:cs typeface="Arial"/>
                <a:sym typeface="Arial"/>
              </a:rPr>
              <a:t>il y a un déplacement entre un  élément d’assemblage de la sellette d’attelage (cornière) et le châssis</a:t>
            </a:r>
            <a:endParaRPr sz="1200">
              <a:solidFill>
                <a:schemeClr val="dk1"/>
              </a:solidFill>
              <a:latin typeface="Arial"/>
              <a:ea typeface="Arial"/>
              <a:cs typeface="Arial"/>
              <a:sym typeface="Arial"/>
            </a:endParaRPr>
          </a:p>
        </p:txBody>
      </p:sp>
      <p:sp>
        <p:nvSpPr>
          <p:cNvPr id="113" name="Google Shape;113;p5"/>
          <p:cNvSpPr txBox="1"/>
          <p:nvPr/>
        </p:nvSpPr>
        <p:spPr>
          <a:xfrm>
            <a:off x="765725" y="1818679"/>
            <a:ext cx="838835" cy="20827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200">
                <a:solidFill>
                  <a:schemeClr val="dk1"/>
                </a:solidFill>
                <a:latin typeface="Arial"/>
                <a:ea typeface="Arial"/>
                <a:cs typeface="Arial"/>
                <a:sym typeface="Arial"/>
              </a:rPr>
              <a:t>du véhicule.</a:t>
            </a:r>
            <a:endParaRPr sz="1200">
              <a:solidFill>
                <a:schemeClr val="dk1"/>
              </a:solidFill>
              <a:latin typeface="Arial"/>
              <a:ea typeface="Arial"/>
              <a:cs typeface="Arial"/>
              <a:sym typeface="Arial"/>
            </a:endParaRPr>
          </a:p>
        </p:txBody>
      </p:sp>
      <p:sp>
        <p:nvSpPr>
          <p:cNvPr id="114" name="Google Shape;114;p5"/>
          <p:cNvSpPr txBox="1"/>
          <p:nvPr/>
        </p:nvSpPr>
        <p:spPr>
          <a:xfrm>
            <a:off x="765725" y="2180629"/>
            <a:ext cx="4745355"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1.C</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lang="en-US" sz="1200">
                <a:solidFill>
                  <a:schemeClr val="dk1"/>
                </a:solidFill>
                <a:latin typeface="Arial"/>
                <a:ea typeface="Arial"/>
                <a:cs typeface="Arial"/>
                <a:sym typeface="Arial"/>
              </a:rPr>
              <a:t>Lorsque le véhicule est accouplé, plus de 20 % des éléments de  fixation de la sellette au cadre de châssis du tracteur sont manquants,  cassés ou desserrés sur un élément d’ancrage.</a:t>
            </a:r>
            <a:endParaRPr sz="1200">
              <a:solidFill>
                <a:schemeClr val="dk1"/>
              </a:solidFill>
              <a:latin typeface="Arial"/>
              <a:ea typeface="Arial"/>
              <a:cs typeface="Arial"/>
              <a:sym typeface="Arial"/>
            </a:endParaRPr>
          </a:p>
        </p:txBody>
      </p:sp>
      <p:sp>
        <p:nvSpPr>
          <p:cNvPr id="115" name="Google Shape;115;p5"/>
          <p:cNvSpPr txBox="1"/>
          <p:nvPr/>
        </p:nvSpPr>
        <p:spPr>
          <a:xfrm>
            <a:off x="765725" y="3085504"/>
            <a:ext cx="4745990" cy="75120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1.D</a:t>
            </a:r>
            <a:endParaRPr sz="1200">
              <a:solidFill>
                <a:schemeClr val="dk1"/>
              </a:solidFill>
              <a:latin typeface="Arial"/>
              <a:ea typeface="Arial"/>
              <a:cs typeface="Arial"/>
              <a:sym typeface="Arial"/>
            </a:endParaRPr>
          </a:p>
          <a:p>
            <a:pPr indent="0" lvl="0" marL="12700" marR="5080" rtl="0" algn="just">
              <a:lnSpc>
                <a:spcPct val="119166"/>
              </a:lnSpc>
              <a:spcBef>
                <a:spcPts val="45"/>
              </a:spcBef>
              <a:spcAft>
                <a:spcPts val="0"/>
              </a:spcAft>
              <a:buNone/>
            </a:pPr>
            <a:r>
              <a:rPr b="1" lang="en-US" sz="1200">
                <a:solidFill>
                  <a:schemeClr val="dk1"/>
                </a:solidFill>
                <a:latin typeface="Arial"/>
                <a:ea typeface="Arial"/>
                <a:cs typeface="Arial"/>
                <a:sym typeface="Arial"/>
              </a:rPr>
              <a:t>Lorsque le véhicule est accouplé, </a:t>
            </a:r>
            <a:r>
              <a:rPr lang="en-US" sz="1200">
                <a:solidFill>
                  <a:schemeClr val="dk1"/>
                </a:solidFill>
                <a:latin typeface="Arial"/>
                <a:ea typeface="Arial"/>
                <a:cs typeface="Arial"/>
                <a:sym typeface="Arial"/>
              </a:rPr>
              <a:t>25 % ou plus des goupilles de  blocage d’une sellette d’attelage coulissante sont manquantes ou  inopérante.</a:t>
            </a:r>
            <a:endParaRPr sz="1200">
              <a:solidFill>
                <a:schemeClr val="dk1"/>
              </a:solidFill>
              <a:latin typeface="Arial"/>
              <a:ea typeface="Arial"/>
              <a:cs typeface="Arial"/>
              <a:sym typeface="Arial"/>
            </a:endParaRPr>
          </a:p>
        </p:txBody>
      </p:sp>
      <p:sp>
        <p:nvSpPr>
          <p:cNvPr id="116" name="Google Shape;116;p5"/>
          <p:cNvSpPr/>
          <p:nvPr/>
        </p:nvSpPr>
        <p:spPr>
          <a:xfrm>
            <a:off x="307166" y="1352862"/>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5"/>
          <p:cNvSpPr/>
          <p:nvPr/>
        </p:nvSpPr>
        <p:spPr>
          <a:xfrm>
            <a:off x="307166" y="2270280"/>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5"/>
          <p:cNvSpPr/>
          <p:nvPr/>
        </p:nvSpPr>
        <p:spPr>
          <a:xfrm>
            <a:off x="3602098" y="192195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5"/>
          <p:cNvSpPr/>
          <p:nvPr/>
        </p:nvSpPr>
        <p:spPr>
          <a:xfrm>
            <a:off x="5281558" y="192126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5"/>
          <p:cNvSpPr txBox="1"/>
          <p:nvPr/>
        </p:nvSpPr>
        <p:spPr>
          <a:xfrm>
            <a:off x="3957300" y="1927800"/>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369</a:t>
            </a:r>
            <a:endParaRPr sz="800">
              <a:solidFill>
                <a:schemeClr val="dk1"/>
              </a:solidFill>
              <a:latin typeface="Arial"/>
              <a:ea typeface="Arial"/>
              <a:cs typeface="Arial"/>
              <a:sym typeface="Arial"/>
            </a:endParaRPr>
          </a:p>
        </p:txBody>
      </p:sp>
      <p:sp>
        <p:nvSpPr>
          <p:cNvPr id="121" name="Google Shape;121;p5"/>
          <p:cNvSpPr/>
          <p:nvPr/>
        </p:nvSpPr>
        <p:spPr>
          <a:xfrm>
            <a:off x="5797433" y="251649"/>
            <a:ext cx="2815457" cy="212595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5"/>
          <p:cNvSpPr/>
          <p:nvPr/>
        </p:nvSpPr>
        <p:spPr>
          <a:xfrm>
            <a:off x="3602098" y="298875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5"/>
          <p:cNvSpPr/>
          <p:nvPr/>
        </p:nvSpPr>
        <p:spPr>
          <a:xfrm>
            <a:off x="5281558" y="298806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5"/>
          <p:cNvSpPr txBox="1"/>
          <p:nvPr/>
        </p:nvSpPr>
        <p:spPr>
          <a:xfrm>
            <a:off x="3957300" y="2994600"/>
            <a:ext cx="154432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369</a:t>
            </a:r>
            <a:endParaRPr sz="800">
              <a:solidFill>
                <a:schemeClr val="dk1"/>
              </a:solidFill>
              <a:latin typeface="Arial"/>
              <a:ea typeface="Arial"/>
              <a:cs typeface="Arial"/>
              <a:sym typeface="Arial"/>
            </a:endParaRPr>
          </a:p>
        </p:txBody>
      </p:sp>
      <p:sp>
        <p:nvSpPr>
          <p:cNvPr id="125" name="Google Shape;125;p5"/>
          <p:cNvSpPr/>
          <p:nvPr/>
        </p:nvSpPr>
        <p:spPr>
          <a:xfrm>
            <a:off x="6111663" y="2642208"/>
            <a:ext cx="2272633" cy="149294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5"/>
          <p:cNvSpPr/>
          <p:nvPr/>
        </p:nvSpPr>
        <p:spPr>
          <a:xfrm>
            <a:off x="6517949" y="3285163"/>
            <a:ext cx="864869" cy="577850"/>
          </a:xfrm>
          <a:custGeom>
            <a:rect b="b" l="l" r="r" t="t"/>
            <a:pathLst>
              <a:path extrusionOk="0" h="577850" w="864870">
                <a:moveTo>
                  <a:pt x="0" y="288804"/>
                </a:moveTo>
                <a:lnTo>
                  <a:pt x="3945" y="249615"/>
                </a:lnTo>
                <a:lnTo>
                  <a:pt x="15437" y="212028"/>
                </a:lnTo>
                <a:lnTo>
                  <a:pt x="33962" y="176388"/>
                </a:lnTo>
                <a:lnTo>
                  <a:pt x="59004" y="143039"/>
                </a:lnTo>
                <a:lnTo>
                  <a:pt x="90048" y="112324"/>
                </a:lnTo>
                <a:lnTo>
                  <a:pt x="126580" y="84588"/>
                </a:lnTo>
                <a:lnTo>
                  <a:pt x="168085" y="60176"/>
                </a:lnTo>
                <a:lnTo>
                  <a:pt x="214047" y="39430"/>
                </a:lnTo>
                <a:lnTo>
                  <a:pt x="263951" y="22695"/>
                </a:lnTo>
                <a:lnTo>
                  <a:pt x="317284" y="10316"/>
                </a:lnTo>
                <a:lnTo>
                  <a:pt x="373529" y="2636"/>
                </a:lnTo>
                <a:lnTo>
                  <a:pt x="432173" y="0"/>
                </a:lnTo>
                <a:lnTo>
                  <a:pt x="490816" y="2636"/>
                </a:lnTo>
                <a:lnTo>
                  <a:pt x="547061" y="10316"/>
                </a:lnTo>
                <a:lnTo>
                  <a:pt x="600394" y="22695"/>
                </a:lnTo>
                <a:lnTo>
                  <a:pt x="650299" y="39430"/>
                </a:lnTo>
                <a:lnTo>
                  <a:pt x="696261" y="60176"/>
                </a:lnTo>
                <a:lnTo>
                  <a:pt x="737765" y="84588"/>
                </a:lnTo>
                <a:lnTo>
                  <a:pt x="774297" y="112324"/>
                </a:lnTo>
                <a:lnTo>
                  <a:pt x="805341" y="143039"/>
                </a:lnTo>
                <a:lnTo>
                  <a:pt x="830383" y="176388"/>
                </a:lnTo>
                <a:lnTo>
                  <a:pt x="848908" y="212028"/>
                </a:lnTo>
                <a:lnTo>
                  <a:pt x="860400" y="249615"/>
                </a:lnTo>
                <a:lnTo>
                  <a:pt x="864345" y="288804"/>
                </a:lnTo>
                <a:lnTo>
                  <a:pt x="860400" y="327993"/>
                </a:lnTo>
                <a:lnTo>
                  <a:pt x="848908" y="365579"/>
                </a:lnTo>
                <a:lnTo>
                  <a:pt x="830383" y="401219"/>
                </a:lnTo>
                <a:lnTo>
                  <a:pt x="805341" y="434569"/>
                </a:lnTo>
                <a:lnTo>
                  <a:pt x="774297" y="465283"/>
                </a:lnTo>
                <a:lnTo>
                  <a:pt x="737765" y="493019"/>
                </a:lnTo>
                <a:lnTo>
                  <a:pt x="696261" y="517432"/>
                </a:lnTo>
                <a:lnTo>
                  <a:pt x="650299" y="538178"/>
                </a:lnTo>
                <a:lnTo>
                  <a:pt x="600394" y="554912"/>
                </a:lnTo>
                <a:lnTo>
                  <a:pt x="547061" y="567292"/>
                </a:lnTo>
                <a:lnTo>
                  <a:pt x="490816" y="574972"/>
                </a:lnTo>
                <a:lnTo>
                  <a:pt x="432173" y="577608"/>
                </a:lnTo>
                <a:lnTo>
                  <a:pt x="373529" y="574972"/>
                </a:lnTo>
                <a:lnTo>
                  <a:pt x="317284" y="567292"/>
                </a:lnTo>
                <a:lnTo>
                  <a:pt x="263951" y="554912"/>
                </a:lnTo>
                <a:lnTo>
                  <a:pt x="214047" y="538178"/>
                </a:lnTo>
                <a:lnTo>
                  <a:pt x="168085" y="517432"/>
                </a:lnTo>
                <a:lnTo>
                  <a:pt x="126580" y="493019"/>
                </a:lnTo>
                <a:lnTo>
                  <a:pt x="90048" y="465283"/>
                </a:lnTo>
                <a:lnTo>
                  <a:pt x="59004" y="434569"/>
                </a:lnTo>
                <a:lnTo>
                  <a:pt x="33962" y="401219"/>
                </a:lnTo>
                <a:lnTo>
                  <a:pt x="15437" y="365579"/>
                </a:lnTo>
                <a:lnTo>
                  <a:pt x="3945" y="327993"/>
                </a:lnTo>
                <a:lnTo>
                  <a:pt x="0" y="288804"/>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5"/>
          <p:cNvSpPr/>
          <p:nvPr/>
        </p:nvSpPr>
        <p:spPr>
          <a:xfrm>
            <a:off x="307166" y="3160868"/>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5"/>
          <p:cNvSpPr/>
          <p:nvPr/>
        </p:nvSpPr>
        <p:spPr>
          <a:xfrm>
            <a:off x="3602098" y="375075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5"/>
          <p:cNvSpPr/>
          <p:nvPr/>
        </p:nvSpPr>
        <p:spPr>
          <a:xfrm>
            <a:off x="5281558" y="375006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5"/>
          <p:cNvSpPr txBox="1"/>
          <p:nvPr/>
        </p:nvSpPr>
        <p:spPr>
          <a:xfrm>
            <a:off x="3957300" y="3756600"/>
            <a:ext cx="153924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370</a:t>
            </a:r>
            <a:endParaRPr sz="800">
              <a:solidFill>
                <a:schemeClr val="dk1"/>
              </a:solidFill>
              <a:latin typeface="Arial"/>
              <a:ea typeface="Arial"/>
              <a:cs typeface="Arial"/>
              <a:sym typeface="Arial"/>
            </a:endParaRPr>
          </a:p>
        </p:txBody>
      </p:sp>
      <p:sp>
        <p:nvSpPr>
          <p:cNvPr id="131" name="Google Shape;131;p5"/>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132" name="Google Shape;132;p5"/>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type="title"/>
          </p:nvPr>
        </p:nvSpPr>
        <p:spPr>
          <a:xfrm>
            <a:off x="270205" y="112550"/>
            <a:ext cx="24294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1.	Attelage</a:t>
            </a:r>
            <a:endParaRPr/>
          </a:p>
        </p:txBody>
      </p:sp>
      <p:sp>
        <p:nvSpPr>
          <p:cNvPr id="138" name="Google Shape;138;p6"/>
          <p:cNvSpPr/>
          <p:nvPr/>
        </p:nvSpPr>
        <p:spPr>
          <a:xfrm>
            <a:off x="2516239" y="2326330"/>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6"/>
          <p:cNvSpPr/>
          <p:nvPr/>
        </p:nvSpPr>
        <p:spPr>
          <a:xfrm>
            <a:off x="4195699" y="2325648"/>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6"/>
          <p:cNvSpPr/>
          <p:nvPr/>
        </p:nvSpPr>
        <p:spPr>
          <a:xfrm>
            <a:off x="235503" y="1287412"/>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6"/>
          <p:cNvSpPr/>
          <p:nvPr/>
        </p:nvSpPr>
        <p:spPr>
          <a:xfrm>
            <a:off x="5628875" y="725087"/>
            <a:ext cx="1991950" cy="114225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6"/>
          <p:cNvSpPr/>
          <p:nvPr/>
        </p:nvSpPr>
        <p:spPr>
          <a:xfrm>
            <a:off x="2516239" y="3209557"/>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6"/>
          <p:cNvSpPr/>
          <p:nvPr/>
        </p:nvSpPr>
        <p:spPr>
          <a:xfrm>
            <a:off x="4195699" y="3208876"/>
            <a:ext cx="635" cy="131445"/>
          </a:xfrm>
          <a:custGeom>
            <a:rect b="b" l="l" r="r" t="t"/>
            <a:pathLst>
              <a:path extrusionOk="0" h="131445" w="635">
                <a:moveTo>
                  <a:pt x="149" y="-9524"/>
                </a:moveTo>
                <a:lnTo>
                  <a:pt x="149" y="140925"/>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6"/>
          <p:cNvSpPr/>
          <p:nvPr/>
        </p:nvSpPr>
        <p:spPr>
          <a:xfrm>
            <a:off x="235503" y="2473005"/>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6"/>
          <p:cNvSpPr/>
          <p:nvPr/>
        </p:nvSpPr>
        <p:spPr>
          <a:xfrm>
            <a:off x="235503" y="3359778"/>
            <a:ext cx="399188" cy="4272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6"/>
          <p:cNvSpPr/>
          <p:nvPr/>
        </p:nvSpPr>
        <p:spPr>
          <a:xfrm>
            <a:off x="2516239" y="4043428"/>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6"/>
          <p:cNvSpPr/>
          <p:nvPr/>
        </p:nvSpPr>
        <p:spPr>
          <a:xfrm>
            <a:off x="4195699" y="404274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6"/>
          <p:cNvSpPr txBox="1"/>
          <p:nvPr/>
        </p:nvSpPr>
        <p:spPr>
          <a:xfrm>
            <a:off x="308525" y="630480"/>
            <a:ext cx="4114165" cy="3566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majeures:</a:t>
            </a:r>
            <a:endParaRPr sz="1800">
              <a:solidFill>
                <a:schemeClr val="dk1"/>
              </a:solidFill>
              <a:latin typeface="Arial"/>
              <a:ea typeface="Arial"/>
              <a:cs typeface="Arial"/>
              <a:sym typeface="Arial"/>
            </a:endParaRPr>
          </a:p>
          <a:p>
            <a:pPr indent="0" lvl="0" marL="12700" marR="12700" rtl="0" algn="l">
              <a:lnSpc>
                <a:spcPct val="100000"/>
              </a:lnSpc>
              <a:spcBef>
                <a:spcPts val="45"/>
              </a:spcBef>
              <a:spcAft>
                <a:spcPts val="0"/>
              </a:spcAft>
              <a:buNone/>
            </a:pPr>
            <a:r>
              <a:rPr b="1" lang="en-US" sz="1000">
                <a:solidFill>
                  <a:schemeClr val="dk1"/>
                </a:solidFill>
                <a:latin typeface="Arial"/>
                <a:ea typeface="Arial"/>
                <a:cs typeface="Arial"/>
                <a:sym typeface="Arial"/>
              </a:rPr>
              <a:t>*Pour un meilleur suivi, les défectuosités ont été placées par ordre  de pages et non par ordre alphabétique ou numérique.*</a:t>
            </a:r>
            <a:endParaRPr sz="1000">
              <a:solidFill>
                <a:schemeClr val="dk1"/>
              </a:solidFill>
              <a:latin typeface="Arial"/>
              <a:ea typeface="Arial"/>
              <a:cs typeface="Arial"/>
              <a:sym typeface="Arial"/>
            </a:endParaRPr>
          </a:p>
          <a:p>
            <a:pPr indent="0" lvl="0" marL="469900" marR="0" rtl="0" algn="l">
              <a:lnSpc>
                <a:spcPct val="118750"/>
              </a:lnSpc>
              <a:spcBef>
                <a:spcPts val="0"/>
              </a:spcBef>
              <a:spcAft>
                <a:spcPts val="0"/>
              </a:spcAft>
              <a:buNone/>
            </a:pPr>
            <a:r>
              <a:rPr b="1" lang="en-US" sz="1200">
                <a:solidFill>
                  <a:schemeClr val="dk1"/>
                </a:solidFill>
                <a:latin typeface="Arial"/>
                <a:ea typeface="Arial"/>
                <a:cs typeface="Arial"/>
                <a:sym typeface="Arial"/>
              </a:rPr>
              <a:t>1.F</a:t>
            </a:r>
            <a:endParaRPr sz="1200">
              <a:solidFill>
                <a:schemeClr val="dk1"/>
              </a:solidFill>
              <a:latin typeface="Arial"/>
              <a:ea typeface="Arial"/>
              <a:cs typeface="Arial"/>
              <a:sym typeface="Arial"/>
            </a:endParaRPr>
          </a:p>
          <a:p>
            <a:pPr indent="0" lvl="0" marL="469900" marR="6985" rtl="0" algn="just">
              <a:lnSpc>
                <a:spcPct val="119166"/>
              </a:lnSpc>
              <a:spcBef>
                <a:spcPts val="50"/>
              </a:spcBef>
              <a:spcAft>
                <a:spcPts val="0"/>
              </a:spcAft>
              <a:buNone/>
            </a:pPr>
            <a:r>
              <a:rPr b="1" lang="en-US" sz="1200">
                <a:solidFill>
                  <a:schemeClr val="dk1"/>
                </a:solidFill>
                <a:latin typeface="Arial"/>
                <a:ea typeface="Arial"/>
                <a:cs typeface="Arial"/>
                <a:sym typeface="Arial"/>
              </a:rPr>
              <a:t>Lorsque le véhicule est accouplé, </a:t>
            </a:r>
            <a:r>
              <a:rPr lang="en-US" sz="1200">
                <a:solidFill>
                  <a:schemeClr val="dk1"/>
                </a:solidFill>
                <a:latin typeface="Arial"/>
                <a:ea typeface="Arial"/>
                <a:cs typeface="Arial"/>
                <a:sym typeface="Arial"/>
              </a:rPr>
              <a:t>un élément de la  sellette d’attelage est fissuré, déformé ou détérioré</a:t>
            </a:r>
            <a:r>
              <a:rPr b="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au point qu’il y a risque de rupture ou de séparation  de l’ensemble de véhicules.</a:t>
            </a:r>
            <a:endParaRPr sz="1200">
              <a:solidFill>
                <a:schemeClr val="dk1"/>
              </a:solidFill>
              <a:latin typeface="Arial"/>
              <a:ea typeface="Arial"/>
              <a:cs typeface="Arial"/>
              <a:sym typeface="Arial"/>
            </a:endParaRPr>
          </a:p>
          <a:p>
            <a:pPr indent="0" lvl="0" marL="469900" marR="0" rtl="0" algn="just">
              <a:lnSpc>
                <a:spcPct val="113750"/>
              </a:lnSpc>
              <a:spcBef>
                <a:spcPts val="0"/>
              </a:spcBef>
              <a:spcAft>
                <a:spcPts val="0"/>
              </a:spcAft>
              <a:buNone/>
            </a:pPr>
            <a:r>
              <a:rPr b="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Par exemple, cassé ou usé.</a:t>
            </a:r>
            <a:endParaRPr sz="1200">
              <a:solidFill>
                <a:schemeClr val="dk1"/>
              </a:solidFill>
              <a:latin typeface="Arial"/>
              <a:ea typeface="Arial"/>
              <a:cs typeface="Arial"/>
              <a:sym typeface="Arial"/>
            </a:endParaRPr>
          </a:p>
          <a:p>
            <a:pPr indent="0" lvl="0" marL="2575560" marR="0" rtl="0" algn="l">
              <a:lnSpc>
                <a:spcPct val="100000"/>
              </a:lnSpc>
              <a:spcBef>
                <a:spcPts val="235"/>
              </a:spcBef>
              <a:spcAft>
                <a:spcPts val="0"/>
              </a:spcAft>
              <a:buNone/>
            </a:pPr>
            <a:r>
              <a:rPr lang="en-US" sz="800">
                <a:solidFill>
                  <a:srgbClr val="01D1B7"/>
                </a:solidFill>
                <a:latin typeface="Arial"/>
                <a:ea typeface="Arial"/>
                <a:cs typeface="Arial"/>
                <a:sym typeface="Arial"/>
              </a:rPr>
              <a:t>Conduire un véhicule lourd 370</a:t>
            </a:r>
            <a:endParaRPr sz="800">
              <a:solidFill>
                <a:schemeClr val="dk1"/>
              </a:solidFill>
              <a:latin typeface="Arial"/>
              <a:ea typeface="Arial"/>
              <a:cs typeface="Arial"/>
              <a:sym typeface="Arial"/>
            </a:endParaRPr>
          </a:p>
          <a:p>
            <a:pPr indent="0" lvl="0" marL="469900" marR="0" rtl="0" algn="l">
              <a:lnSpc>
                <a:spcPct val="119166"/>
              </a:lnSpc>
              <a:spcBef>
                <a:spcPts val="140"/>
              </a:spcBef>
              <a:spcAft>
                <a:spcPts val="0"/>
              </a:spcAft>
              <a:buNone/>
            </a:pPr>
            <a:r>
              <a:rPr b="1" lang="en-US" sz="1200">
                <a:solidFill>
                  <a:schemeClr val="dk1"/>
                </a:solidFill>
                <a:latin typeface="Arial"/>
                <a:ea typeface="Arial"/>
                <a:cs typeface="Arial"/>
                <a:sym typeface="Arial"/>
              </a:rPr>
              <a:t>1.A</a:t>
            </a:r>
            <a:endParaRPr sz="1200">
              <a:solidFill>
                <a:schemeClr val="dk1"/>
              </a:solidFill>
              <a:latin typeface="Arial"/>
              <a:ea typeface="Arial"/>
              <a:cs typeface="Arial"/>
              <a:sym typeface="Arial"/>
            </a:endParaRPr>
          </a:p>
          <a:p>
            <a:pPr indent="0" lvl="0" marL="469900" marR="8255" rtl="0" algn="just">
              <a:lnSpc>
                <a:spcPct val="119166"/>
              </a:lnSpc>
              <a:spcBef>
                <a:spcPts val="50"/>
              </a:spcBef>
              <a:spcAft>
                <a:spcPts val="0"/>
              </a:spcAft>
              <a:buNone/>
            </a:pPr>
            <a:r>
              <a:rPr lang="en-US" sz="1200">
                <a:solidFill>
                  <a:schemeClr val="dk1"/>
                </a:solidFill>
                <a:latin typeface="Arial"/>
                <a:ea typeface="Arial"/>
                <a:cs typeface="Arial"/>
                <a:sym typeface="Arial"/>
              </a:rPr>
              <a:t>La plaque d’attelage ou le pivot d’attelage est  déformé de façon à nuire à l’attelage, fissuré ou mal  fixé.</a:t>
            </a:r>
            <a:endParaRPr sz="1200">
              <a:solidFill>
                <a:schemeClr val="dk1"/>
              </a:solidFill>
              <a:latin typeface="Arial"/>
              <a:ea typeface="Arial"/>
              <a:cs typeface="Arial"/>
              <a:sym typeface="Arial"/>
            </a:endParaRPr>
          </a:p>
          <a:p>
            <a:pPr indent="0" lvl="0" marL="2575560" marR="0" rtl="0" algn="l">
              <a:lnSpc>
                <a:spcPct val="100000"/>
              </a:lnSpc>
              <a:spcBef>
                <a:spcPts val="80"/>
              </a:spcBef>
              <a:spcAft>
                <a:spcPts val="0"/>
              </a:spcAft>
              <a:buNone/>
            </a:pPr>
            <a:r>
              <a:rPr lang="en-US" sz="800">
                <a:solidFill>
                  <a:srgbClr val="01D1B7"/>
                </a:solidFill>
                <a:latin typeface="Arial"/>
                <a:ea typeface="Arial"/>
                <a:cs typeface="Arial"/>
                <a:sym typeface="Arial"/>
              </a:rPr>
              <a:t>Conduire un véhicule lourd 371</a:t>
            </a:r>
            <a:endParaRPr sz="800">
              <a:solidFill>
                <a:schemeClr val="dk1"/>
              </a:solidFill>
              <a:latin typeface="Arial"/>
              <a:ea typeface="Arial"/>
              <a:cs typeface="Arial"/>
              <a:sym typeface="Arial"/>
            </a:endParaRPr>
          </a:p>
          <a:p>
            <a:pPr indent="0" lvl="0" marL="469900" marR="0" rtl="0" algn="l">
              <a:lnSpc>
                <a:spcPct val="100000"/>
              </a:lnSpc>
              <a:spcBef>
                <a:spcPts val="315"/>
              </a:spcBef>
              <a:spcAft>
                <a:spcPts val="0"/>
              </a:spcAft>
              <a:buNone/>
            </a:pPr>
            <a:r>
              <a:rPr b="1" lang="en-US" sz="1100">
                <a:solidFill>
                  <a:schemeClr val="dk1"/>
                </a:solidFill>
                <a:latin typeface="Arial"/>
                <a:ea typeface="Arial"/>
                <a:cs typeface="Arial"/>
                <a:sym typeface="Arial"/>
              </a:rPr>
              <a:t>1.E</a:t>
            </a:r>
            <a:endParaRPr sz="1100">
              <a:solidFill>
                <a:schemeClr val="dk1"/>
              </a:solidFill>
              <a:latin typeface="Arial"/>
              <a:ea typeface="Arial"/>
              <a:cs typeface="Arial"/>
              <a:sym typeface="Arial"/>
            </a:endParaRPr>
          </a:p>
          <a:p>
            <a:pPr indent="0" lvl="0" marL="469900" marR="5080" rtl="0" algn="just">
              <a:lnSpc>
                <a:spcPct val="102299"/>
              </a:lnSpc>
              <a:spcBef>
                <a:spcPts val="0"/>
              </a:spcBef>
              <a:spcAft>
                <a:spcPts val="0"/>
              </a:spcAft>
              <a:buNone/>
            </a:pPr>
            <a:r>
              <a:rPr b="1" lang="en-US" sz="1100">
                <a:solidFill>
                  <a:schemeClr val="dk1"/>
                </a:solidFill>
                <a:latin typeface="Arial"/>
                <a:ea typeface="Arial"/>
                <a:cs typeface="Arial"/>
                <a:sym typeface="Arial"/>
              </a:rPr>
              <a:t>Lorsque le véhicule est accouplé, </a:t>
            </a:r>
            <a:r>
              <a:rPr lang="en-US" sz="1100">
                <a:solidFill>
                  <a:schemeClr val="dk1"/>
                </a:solidFill>
                <a:latin typeface="Arial"/>
                <a:ea typeface="Arial"/>
                <a:cs typeface="Arial"/>
                <a:sym typeface="Arial"/>
              </a:rPr>
              <a:t>les mâchoires ne sont  pas complètement fermées derrière le pivot d’attelage.</a:t>
            </a:r>
            <a:endParaRPr sz="1100">
              <a:solidFill>
                <a:schemeClr val="dk1"/>
              </a:solidFill>
              <a:latin typeface="Arial"/>
              <a:ea typeface="Arial"/>
              <a:cs typeface="Arial"/>
              <a:sym typeface="Arial"/>
            </a:endParaRPr>
          </a:p>
          <a:p>
            <a:pPr indent="0" lvl="0" marL="0" marR="0" rtl="0" algn="l">
              <a:lnSpc>
                <a:spcPct val="100000"/>
              </a:lnSpc>
              <a:spcBef>
                <a:spcPts val="5"/>
              </a:spcBef>
              <a:spcAft>
                <a:spcPts val="0"/>
              </a:spcAft>
              <a:buNone/>
            </a:pPr>
            <a:r>
              <a:t/>
            </a:r>
            <a:endParaRPr sz="1100">
              <a:solidFill>
                <a:schemeClr val="dk1"/>
              </a:solidFill>
              <a:latin typeface="Arial"/>
              <a:ea typeface="Arial"/>
              <a:cs typeface="Arial"/>
              <a:sym typeface="Arial"/>
            </a:endParaRPr>
          </a:p>
          <a:p>
            <a:pPr indent="0" lvl="0" marL="257556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372</a:t>
            </a:r>
            <a:endParaRPr sz="800">
              <a:solidFill>
                <a:schemeClr val="dk1"/>
              </a:solidFill>
              <a:latin typeface="Arial"/>
              <a:ea typeface="Arial"/>
              <a:cs typeface="Arial"/>
              <a:sym typeface="Arial"/>
            </a:endParaRPr>
          </a:p>
        </p:txBody>
      </p:sp>
      <p:sp>
        <p:nvSpPr>
          <p:cNvPr id="149" name="Google Shape;149;p6"/>
          <p:cNvSpPr/>
          <p:nvPr/>
        </p:nvSpPr>
        <p:spPr>
          <a:xfrm>
            <a:off x="5008950" y="1944642"/>
            <a:ext cx="1517100" cy="115135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6"/>
          <p:cNvSpPr/>
          <p:nvPr/>
        </p:nvSpPr>
        <p:spPr>
          <a:xfrm>
            <a:off x="6652900" y="1968010"/>
            <a:ext cx="1517099" cy="11010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6"/>
          <p:cNvSpPr/>
          <p:nvPr/>
        </p:nvSpPr>
        <p:spPr>
          <a:xfrm>
            <a:off x="5889806" y="3170404"/>
            <a:ext cx="1470097" cy="1100999"/>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6"/>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153" name="Google Shape;153;p6"/>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7"/>
          <p:cNvSpPr/>
          <p:nvPr/>
        </p:nvSpPr>
        <p:spPr>
          <a:xfrm>
            <a:off x="5728189" y="2540574"/>
            <a:ext cx="2384502" cy="166771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7"/>
          <p:cNvSpPr/>
          <p:nvPr/>
        </p:nvSpPr>
        <p:spPr>
          <a:xfrm>
            <a:off x="6240781" y="2975954"/>
            <a:ext cx="599440" cy="541655"/>
          </a:xfrm>
          <a:custGeom>
            <a:rect b="b" l="l" r="r" t="t"/>
            <a:pathLst>
              <a:path extrusionOk="0" h="541654" w="599440">
                <a:moveTo>
                  <a:pt x="0" y="270619"/>
                </a:moveTo>
                <a:lnTo>
                  <a:pt x="3922" y="226723"/>
                </a:lnTo>
                <a:lnTo>
                  <a:pt x="15278" y="185082"/>
                </a:lnTo>
                <a:lnTo>
                  <a:pt x="33450" y="146254"/>
                </a:lnTo>
                <a:lnTo>
                  <a:pt x="57821" y="110795"/>
                </a:lnTo>
                <a:lnTo>
                  <a:pt x="87775" y="79262"/>
                </a:lnTo>
                <a:lnTo>
                  <a:pt x="122695" y="52213"/>
                </a:lnTo>
                <a:lnTo>
                  <a:pt x="161962" y="30206"/>
                </a:lnTo>
                <a:lnTo>
                  <a:pt x="204961" y="13796"/>
                </a:lnTo>
                <a:lnTo>
                  <a:pt x="251075" y="3541"/>
                </a:lnTo>
                <a:lnTo>
                  <a:pt x="299685" y="0"/>
                </a:lnTo>
                <a:lnTo>
                  <a:pt x="348296" y="3541"/>
                </a:lnTo>
                <a:lnTo>
                  <a:pt x="394409" y="13796"/>
                </a:lnTo>
                <a:lnTo>
                  <a:pt x="437409" y="30206"/>
                </a:lnTo>
                <a:lnTo>
                  <a:pt x="476676" y="52213"/>
                </a:lnTo>
                <a:lnTo>
                  <a:pt x="511596" y="79262"/>
                </a:lnTo>
                <a:lnTo>
                  <a:pt x="541550" y="110795"/>
                </a:lnTo>
                <a:lnTo>
                  <a:pt x="565921" y="146254"/>
                </a:lnTo>
                <a:lnTo>
                  <a:pt x="584094" y="185082"/>
                </a:lnTo>
                <a:lnTo>
                  <a:pt x="595449" y="226723"/>
                </a:lnTo>
                <a:lnTo>
                  <a:pt x="599372" y="270619"/>
                </a:lnTo>
                <a:lnTo>
                  <a:pt x="595449" y="314515"/>
                </a:lnTo>
                <a:lnTo>
                  <a:pt x="584094" y="356156"/>
                </a:lnTo>
                <a:lnTo>
                  <a:pt x="565921" y="394985"/>
                </a:lnTo>
                <a:lnTo>
                  <a:pt x="541550" y="430444"/>
                </a:lnTo>
                <a:lnTo>
                  <a:pt x="511596" y="461976"/>
                </a:lnTo>
                <a:lnTo>
                  <a:pt x="476676" y="489025"/>
                </a:lnTo>
                <a:lnTo>
                  <a:pt x="437409" y="511033"/>
                </a:lnTo>
                <a:lnTo>
                  <a:pt x="394409" y="527443"/>
                </a:lnTo>
                <a:lnTo>
                  <a:pt x="348296" y="537697"/>
                </a:lnTo>
                <a:lnTo>
                  <a:pt x="299685" y="541239"/>
                </a:lnTo>
                <a:lnTo>
                  <a:pt x="251075" y="537697"/>
                </a:lnTo>
                <a:lnTo>
                  <a:pt x="204961" y="527443"/>
                </a:lnTo>
                <a:lnTo>
                  <a:pt x="161962" y="511033"/>
                </a:lnTo>
                <a:lnTo>
                  <a:pt x="122695" y="489025"/>
                </a:lnTo>
                <a:lnTo>
                  <a:pt x="87775" y="461976"/>
                </a:lnTo>
                <a:lnTo>
                  <a:pt x="57821" y="430444"/>
                </a:lnTo>
                <a:lnTo>
                  <a:pt x="33450" y="394985"/>
                </a:lnTo>
                <a:lnTo>
                  <a:pt x="15278" y="356156"/>
                </a:lnTo>
                <a:lnTo>
                  <a:pt x="3922" y="314515"/>
                </a:lnTo>
                <a:lnTo>
                  <a:pt x="0" y="27061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7"/>
          <p:cNvSpPr/>
          <p:nvPr/>
        </p:nvSpPr>
        <p:spPr>
          <a:xfrm>
            <a:off x="7101384" y="3051981"/>
            <a:ext cx="461009" cy="425450"/>
          </a:xfrm>
          <a:custGeom>
            <a:rect b="b" l="l" r="r" t="t"/>
            <a:pathLst>
              <a:path extrusionOk="0" h="425450" w="461009">
                <a:moveTo>
                  <a:pt x="0" y="212562"/>
                </a:moveTo>
                <a:lnTo>
                  <a:pt x="4682" y="169723"/>
                </a:lnTo>
                <a:lnTo>
                  <a:pt x="18112" y="129823"/>
                </a:lnTo>
                <a:lnTo>
                  <a:pt x="39362" y="93716"/>
                </a:lnTo>
                <a:lnTo>
                  <a:pt x="67506" y="62258"/>
                </a:lnTo>
                <a:lnTo>
                  <a:pt x="101617" y="36302"/>
                </a:lnTo>
                <a:lnTo>
                  <a:pt x="140768" y="16704"/>
                </a:lnTo>
                <a:lnTo>
                  <a:pt x="184031" y="4318"/>
                </a:lnTo>
                <a:lnTo>
                  <a:pt x="230481" y="0"/>
                </a:lnTo>
                <a:lnTo>
                  <a:pt x="276932" y="4318"/>
                </a:lnTo>
                <a:lnTo>
                  <a:pt x="320196" y="16704"/>
                </a:lnTo>
                <a:lnTo>
                  <a:pt x="359347" y="36302"/>
                </a:lnTo>
                <a:lnTo>
                  <a:pt x="393457" y="62258"/>
                </a:lnTo>
                <a:lnTo>
                  <a:pt x="421601" y="93716"/>
                </a:lnTo>
                <a:lnTo>
                  <a:pt x="442852" y="129823"/>
                </a:lnTo>
                <a:lnTo>
                  <a:pt x="456282" y="169723"/>
                </a:lnTo>
                <a:lnTo>
                  <a:pt x="460964" y="212562"/>
                </a:lnTo>
                <a:lnTo>
                  <a:pt x="456282" y="255400"/>
                </a:lnTo>
                <a:lnTo>
                  <a:pt x="442852" y="295300"/>
                </a:lnTo>
                <a:lnTo>
                  <a:pt x="421601" y="331407"/>
                </a:lnTo>
                <a:lnTo>
                  <a:pt x="393457" y="362866"/>
                </a:lnTo>
                <a:lnTo>
                  <a:pt x="359347" y="388821"/>
                </a:lnTo>
                <a:lnTo>
                  <a:pt x="320196" y="408420"/>
                </a:lnTo>
                <a:lnTo>
                  <a:pt x="276932" y="420805"/>
                </a:lnTo>
                <a:lnTo>
                  <a:pt x="230481" y="425124"/>
                </a:lnTo>
                <a:lnTo>
                  <a:pt x="184031" y="420805"/>
                </a:lnTo>
                <a:lnTo>
                  <a:pt x="140768" y="408420"/>
                </a:lnTo>
                <a:lnTo>
                  <a:pt x="101617" y="388821"/>
                </a:lnTo>
                <a:lnTo>
                  <a:pt x="67506" y="362866"/>
                </a:lnTo>
                <a:lnTo>
                  <a:pt x="39362" y="331407"/>
                </a:lnTo>
                <a:lnTo>
                  <a:pt x="18112" y="295300"/>
                </a:lnTo>
                <a:lnTo>
                  <a:pt x="4682" y="255400"/>
                </a:lnTo>
                <a:lnTo>
                  <a:pt x="0" y="212562"/>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7"/>
          <p:cNvSpPr txBox="1"/>
          <p:nvPr>
            <p:ph type="title"/>
          </p:nvPr>
        </p:nvSpPr>
        <p:spPr>
          <a:xfrm>
            <a:off x="308525" y="454475"/>
            <a:ext cx="4175700" cy="749700"/>
          </a:xfrm>
          <a:prstGeom prst="rect">
            <a:avLst/>
          </a:prstGeom>
          <a:noFill/>
          <a:ln>
            <a:noFill/>
          </a:ln>
        </p:spPr>
        <p:txBody>
          <a:bodyPr anchorCtr="0" anchor="t" bIns="0" lIns="0" spcFirstLastPara="1" rIns="0" wrap="square" tIns="64125">
            <a:spAutoFit/>
          </a:bodyPr>
          <a:lstStyle/>
          <a:p>
            <a:pPr indent="0" lvl="0" marL="12700" rtl="0" algn="l">
              <a:lnSpc>
                <a:spcPct val="100000"/>
              </a:lnSpc>
              <a:spcBef>
                <a:spcPts val="0"/>
              </a:spcBef>
              <a:spcAft>
                <a:spcPts val="0"/>
              </a:spcAft>
              <a:buNone/>
            </a:pPr>
            <a:r>
              <a:rPr lang="en-US"/>
              <a:t>2. Châssis et carrosserie</a:t>
            </a:r>
            <a:endParaRPr/>
          </a:p>
          <a:p>
            <a:pPr indent="0" lvl="0" marL="12700" rtl="0" algn="l">
              <a:lnSpc>
                <a:spcPct val="100000"/>
              </a:lnSpc>
              <a:spcBef>
                <a:spcPts val="300"/>
              </a:spcBef>
              <a:spcAft>
                <a:spcPts val="0"/>
              </a:spcAft>
              <a:buNone/>
            </a:pPr>
            <a:r>
              <a:rPr b="0" lang="en-US" sz="1800">
                <a:latin typeface="Arial"/>
                <a:ea typeface="Arial"/>
                <a:cs typeface="Arial"/>
                <a:sym typeface="Arial"/>
              </a:rPr>
              <a:t>Défectuosités majeures:</a:t>
            </a:r>
            <a:endParaRPr sz="1800">
              <a:latin typeface="Arial"/>
              <a:ea typeface="Arial"/>
              <a:cs typeface="Arial"/>
              <a:sym typeface="Arial"/>
            </a:endParaRPr>
          </a:p>
        </p:txBody>
      </p:sp>
      <p:sp>
        <p:nvSpPr>
          <p:cNvPr id="162" name="Google Shape;162;p7"/>
          <p:cNvSpPr txBox="1"/>
          <p:nvPr/>
        </p:nvSpPr>
        <p:spPr>
          <a:xfrm>
            <a:off x="765725" y="1465653"/>
            <a:ext cx="2049145" cy="389255"/>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2.A</a:t>
            </a:r>
            <a:endParaRPr sz="1200">
              <a:solidFill>
                <a:schemeClr val="dk1"/>
              </a:solidFill>
              <a:latin typeface="Arial"/>
              <a:ea typeface="Arial"/>
              <a:cs typeface="Arial"/>
              <a:sym typeface="Arial"/>
            </a:endParaRPr>
          </a:p>
          <a:p>
            <a:pPr indent="0" lvl="0" marL="12700" marR="0" rtl="0" algn="l">
              <a:lnSpc>
                <a:spcPct val="119166"/>
              </a:lnSpc>
              <a:spcBef>
                <a:spcPts val="0"/>
              </a:spcBef>
              <a:spcAft>
                <a:spcPts val="0"/>
              </a:spcAft>
              <a:buNone/>
            </a:pPr>
            <a:r>
              <a:rPr lang="en-US" sz="1200">
                <a:solidFill>
                  <a:schemeClr val="dk1"/>
                </a:solidFill>
                <a:latin typeface="Arial"/>
                <a:ea typeface="Arial"/>
                <a:cs typeface="Arial"/>
                <a:sym typeface="Arial"/>
              </a:rPr>
              <a:t>Un longeron risque de casser.</a:t>
            </a:r>
            <a:endParaRPr sz="1200">
              <a:solidFill>
                <a:schemeClr val="dk1"/>
              </a:solidFill>
              <a:latin typeface="Arial"/>
              <a:ea typeface="Arial"/>
              <a:cs typeface="Arial"/>
              <a:sym typeface="Arial"/>
            </a:endParaRPr>
          </a:p>
        </p:txBody>
      </p:sp>
      <p:sp>
        <p:nvSpPr>
          <p:cNvPr id="163" name="Google Shape;163;p7"/>
          <p:cNvSpPr/>
          <p:nvPr/>
        </p:nvSpPr>
        <p:spPr>
          <a:xfrm>
            <a:off x="235503" y="1509937"/>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7"/>
          <p:cNvSpPr/>
          <p:nvPr/>
        </p:nvSpPr>
        <p:spPr>
          <a:xfrm>
            <a:off x="235503" y="2043337"/>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7"/>
          <p:cNvSpPr/>
          <p:nvPr/>
        </p:nvSpPr>
        <p:spPr>
          <a:xfrm>
            <a:off x="235503" y="2897123"/>
            <a:ext cx="399188" cy="4272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7"/>
          <p:cNvSpPr/>
          <p:nvPr/>
        </p:nvSpPr>
        <p:spPr>
          <a:xfrm>
            <a:off x="2516239" y="3438157"/>
            <a:ext cx="1866264" cy="4445"/>
          </a:xfrm>
          <a:custGeom>
            <a:rect b="b" l="l" r="r" t="t"/>
            <a:pathLst>
              <a:path extrusionOk="0" h="4445"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7"/>
          <p:cNvSpPr/>
          <p:nvPr/>
        </p:nvSpPr>
        <p:spPr>
          <a:xfrm>
            <a:off x="4195699" y="3437476"/>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7"/>
          <p:cNvSpPr/>
          <p:nvPr/>
        </p:nvSpPr>
        <p:spPr>
          <a:xfrm>
            <a:off x="2516239" y="1914157"/>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7"/>
          <p:cNvSpPr/>
          <p:nvPr/>
        </p:nvSpPr>
        <p:spPr>
          <a:xfrm>
            <a:off x="4195699" y="1913476"/>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7"/>
          <p:cNvSpPr txBox="1"/>
          <p:nvPr/>
        </p:nvSpPr>
        <p:spPr>
          <a:xfrm>
            <a:off x="2871441" y="1920007"/>
            <a:ext cx="152781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377</a:t>
            </a:r>
            <a:endParaRPr sz="800">
              <a:solidFill>
                <a:schemeClr val="dk1"/>
              </a:solidFill>
              <a:latin typeface="Arial"/>
              <a:ea typeface="Arial"/>
              <a:cs typeface="Arial"/>
              <a:sym typeface="Arial"/>
            </a:endParaRPr>
          </a:p>
        </p:txBody>
      </p:sp>
      <p:sp>
        <p:nvSpPr>
          <p:cNvPr id="171" name="Google Shape;171;p7"/>
          <p:cNvSpPr/>
          <p:nvPr/>
        </p:nvSpPr>
        <p:spPr>
          <a:xfrm>
            <a:off x="2516239" y="2752357"/>
            <a:ext cx="1866264" cy="4445"/>
          </a:xfrm>
          <a:custGeom>
            <a:rect b="b" l="l" r="r" t="t"/>
            <a:pathLst>
              <a:path extrusionOk="0" h="4444" w="1866264">
                <a:moveTo>
                  <a:pt x="0" y="0"/>
                </a:moveTo>
                <a:lnTo>
                  <a:pt x="1865700"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7"/>
          <p:cNvSpPr/>
          <p:nvPr/>
        </p:nvSpPr>
        <p:spPr>
          <a:xfrm>
            <a:off x="4195699" y="2751676"/>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7"/>
          <p:cNvSpPr txBox="1"/>
          <p:nvPr/>
        </p:nvSpPr>
        <p:spPr>
          <a:xfrm>
            <a:off x="765725" y="2009087"/>
            <a:ext cx="3718560" cy="15824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b="1" lang="en-US" sz="1100">
                <a:solidFill>
                  <a:schemeClr val="dk1"/>
                </a:solidFill>
                <a:latin typeface="Arial"/>
                <a:ea typeface="Arial"/>
                <a:cs typeface="Arial"/>
                <a:sym typeface="Arial"/>
              </a:rPr>
              <a:t>2.B</a:t>
            </a:r>
            <a:endParaRPr sz="1100">
              <a:solidFill>
                <a:schemeClr val="dk1"/>
              </a:solidFill>
              <a:latin typeface="Arial"/>
              <a:ea typeface="Arial"/>
              <a:cs typeface="Arial"/>
              <a:sym typeface="Arial"/>
            </a:endParaRPr>
          </a:p>
          <a:p>
            <a:pPr indent="0" lvl="0" marL="12700" marR="265430" rtl="0" algn="l">
              <a:lnSpc>
                <a:spcPct val="102299"/>
              </a:lnSpc>
              <a:spcBef>
                <a:spcPts val="0"/>
              </a:spcBef>
              <a:spcAft>
                <a:spcPts val="0"/>
              </a:spcAft>
              <a:buNone/>
            </a:pPr>
            <a:r>
              <a:rPr lang="en-US" sz="1100">
                <a:solidFill>
                  <a:schemeClr val="dk1"/>
                </a:solidFill>
                <a:latin typeface="Arial"/>
                <a:ea typeface="Arial"/>
                <a:cs typeface="Arial"/>
                <a:sym typeface="Arial"/>
              </a:rPr>
              <a:t>Un longeron ou une traverse est affaissé et provoque le  contact d’une pièce mobile</a:t>
            </a:r>
            <a:r>
              <a:rPr b="1" lang="en-US" sz="1100">
                <a:solidFill>
                  <a:schemeClr val="dk1"/>
                </a:solidFill>
                <a:latin typeface="Arial"/>
                <a:ea typeface="Arial"/>
                <a:cs typeface="Arial"/>
                <a:sym typeface="Arial"/>
              </a:rPr>
              <a:t>* </a:t>
            </a:r>
            <a:r>
              <a:rPr lang="en-US" sz="1100">
                <a:solidFill>
                  <a:schemeClr val="dk1"/>
                </a:solidFill>
                <a:latin typeface="Arial"/>
                <a:ea typeface="Arial"/>
                <a:cs typeface="Arial"/>
                <a:sym typeface="Arial"/>
              </a:rPr>
              <a:t>avec la carrosserie.</a:t>
            </a:r>
            <a:endParaRPr sz="1100">
              <a:solidFill>
                <a:schemeClr val="dk1"/>
              </a:solidFill>
              <a:latin typeface="Arial"/>
              <a:ea typeface="Arial"/>
              <a:cs typeface="Arial"/>
              <a:sym typeface="Arial"/>
            </a:endParaRPr>
          </a:p>
          <a:p>
            <a:pPr indent="0" lvl="0" marL="12700" marR="0" rtl="0" algn="l">
              <a:lnSpc>
                <a:spcPct val="100000"/>
              </a:lnSpc>
              <a:spcBef>
                <a:spcPts val="30"/>
              </a:spcBef>
              <a:spcAft>
                <a:spcPts val="0"/>
              </a:spcAft>
              <a:buNone/>
            </a:pPr>
            <a:r>
              <a:rPr b="1" lang="en-US" sz="1100">
                <a:solidFill>
                  <a:schemeClr val="dk1"/>
                </a:solidFill>
                <a:latin typeface="Arial"/>
                <a:ea typeface="Arial"/>
                <a:cs typeface="Arial"/>
                <a:sym typeface="Arial"/>
              </a:rPr>
              <a:t>* </a:t>
            </a:r>
            <a:r>
              <a:rPr lang="en-US" sz="1100">
                <a:solidFill>
                  <a:schemeClr val="dk1"/>
                </a:solidFill>
                <a:latin typeface="Arial"/>
                <a:ea typeface="Arial"/>
                <a:cs typeface="Arial"/>
                <a:sym typeface="Arial"/>
              </a:rPr>
              <a:t>Par exemple, pneus, roues, direction ou suspension.</a:t>
            </a:r>
            <a:endParaRPr sz="1100">
              <a:solidFill>
                <a:schemeClr val="dk1"/>
              </a:solidFill>
              <a:latin typeface="Arial"/>
              <a:ea typeface="Arial"/>
              <a:cs typeface="Arial"/>
              <a:sym typeface="Arial"/>
            </a:endParaRPr>
          </a:p>
          <a:p>
            <a:pPr indent="0" lvl="0" marL="2118360" marR="0" rtl="0" algn="l">
              <a:lnSpc>
                <a:spcPct val="117999"/>
              </a:lnSpc>
              <a:spcBef>
                <a:spcPts val="525"/>
              </a:spcBef>
              <a:spcAft>
                <a:spcPts val="0"/>
              </a:spcAft>
              <a:buNone/>
            </a:pPr>
            <a:r>
              <a:rPr lang="en-US" sz="800">
                <a:solidFill>
                  <a:srgbClr val="01D1B7"/>
                </a:solidFill>
                <a:latin typeface="Arial"/>
                <a:ea typeface="Arial"/>
                <a:cs typeface="Arial"/>
                <a:sym typeface="Arial"/>
              </a:rPr>
              <a:t>Conduire un véhicule lourd 377</a:t>
            </a:r>
            <a:endParaRPr sz="800">
              <a:solidFill>
                <a:schemeClr val="dk1"/>
              </a:solidFill>
              <a:latin typeface="Arial"/>
              <a:ea typeface="Arial"/>
              <a:cs typeface="Arial"/>
              <a:sym typeface="Arial"/>
            </a:endParaRPr>
          </a:p>
          <a:p>
            <a:pPr indent="0" lvl="0" marL="12700" marR="0" rtl="0" algn="l">
              <a:lnSpc>
                <a:spcPct val="118636"/>
              </a:lnSpc>
              <a:spcBef>
                <a:spcPts val="0"/>
              </a:spcBef>
              <a:spcAft>
                <a:spcPts val="0"/>
              </a:spcAft>
              <a:buNone/>
            </a:pPr>
            <a:r>
              <a:rPr b="1" lang="en-US" sz="1100">
                <a:solidFill>
                  <a:schemeClr val="dk1"/>
                </a:solidFill>
                <a:latin typeface="Arial"/>
                <a:ea typeface="Arial"/>
                <a:cs typeface="Arial"/>
                <a:sym typeface="Arial"/>
              </a:rPr>
              <a:t>2.C</a:t>
            </a:r>
            <a:endParaRPr sz="1100">
              <a:solidFill>
                <a:schemeClr val="dk1"/>
              </a:solidFill>
              <a:latin typeface="Arial"/>
              <a:ea typeface="Arial"/>
              <a:cs typeface="Arial"/>
              <a:sym typeface="Arial"/>
            </a:endParaRPr>
          </a:p>
          <a:p>
            <a:pPr indent="0" lvl="0" marL="12700" marR="5080" rtl="0" algn="l">
              <a:lnSpc>
                <a:spcPct val="102299"/>
              </a:lnSpc>
              <a:spcBef>
                <a:spcPts val="0"/>
              </a:spcBef>
              <a:spcAft>
                <a:spcPts val="0"/>
              </a:spcAft>
              <a:buNone/>
            </a:pPr>
            <a:r>
              <a:rPr lang="en-US" sz="1100">
                <a:solidFill>
                  <a:schemeClr val="dk1"/>
                </a:solidFill>
                <a:latin typeface="Arial"/>
                <a:ea typeface="Arial"/>
                <a:cs typeface="Arial"/>
                <a:sym typeface="Arial"/>
              </a:rPr>
              <a:t>Plus de 25 % des goupilles de blocage sont absentes ou ne  sont pas en position bloquée.</a:t>
            </a:r>
            <a:endParaRPr sz="1100">
              <a:solidFill>
                <a:schemeClr val="dk1"/>
              </a:solidFill>
              <a:latin typeface="Arial"/>
              <a:ea typeface="Arial"/>
              <a:cs typeface="Arial"/>
              <a:sym typeface="Arial"/>
            </a:endParaRPr>
          </a:p>
          <a:p>
            <a:pPr indent="0" lvl="0" marL="2118360" marR="0" rtl="0" algn="l">
              <a:lnSpc>
                <a:spcPct val="100000"/>
              </a:lnSpc>
              <a:spcBef>
                <a:spcPts val="455"/>
              </a:spcBef>
              <a:spcAft>
                <a:spcPts val="0"/>
              </a:spcAft>
              <a:buNone/>
            </a:pPr>
            <a:r>
              <a:rPr lang="en-US" sz="800">
                <a:solidFill>
                  <a:srgbClr val="01D1B7"/>
                </a:solidFill>
                <a:latin typeface="Arial"/>
                <a:ea typeface="Arial"/>
                <a:cs typeface="Arial"/>
                <a:sym typeface="Arial"/>
              </a:rPr>
              <a:t>Conduire un véhicule lourd 378</a:t>
            </a:r>
            <a:endParaRPr sz="800">
              <a:solidFill>
                <a:schemeClr val="dk1"/>
              </a:solidFill>
              <a:latin typeface="Arial"/>
              <a:ea typeface="Arial"/>
              <a:cs typeface="Arial"/>
              <a:sym typeface="Arial"/>
            </a:endParaRPr>
          </a:p>
        </p:txBody>
      </p:sp>
      <p:sp>
        <p:nvSpPr>
          <p:cNvPr id="174" name="Google Shape;174;p7"/>
          <p:cNvSpPr/>
          <p:nvPr/>
        </p:nvSpPr>
        <p:spPr>
          <a:xfrm>
            <a:off x="5620923" y="238300"/>
            <a:ext cx="1294401" cy="1698899"/>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 name="Google Shape;175;p7"/>
          <p:cNvSpPr/>
          <p:nvPr/>
        </p:nvSpPr>
        <p:spPr>
          <a:xfrm>
            <a:off x="7057075" y="1079599"/>
            <a:ext cx="1741425" cy="131119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7"/>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177" name="Google Shape;177;p7"/>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8"/>
          <p:cNvSpPr txBox="1"/>
          <p:nvPr>
            <p:ph type="title"/>
          </p:nvPr>
        </p:nvSpPr>
        <p:spPr>
          <a:xfrm>
            <a:off x="384725" y="505850"/>
            <a:ext cx="43161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2. Châssis et carrosserie</a:t>
            </a:r>
            <a:endParaRPr/>
          </a:p>
        </p:txBody>
      </p:sp>
      <p:sp>
        <p:nvSpPr>
          <p:cNvPr id="183" name="Google Shape;183;p8"/>
          <p:cNvSpPr/>
          <p:nvPr/>
        </p:nvSpPr>
        <p:spPr>
          <a:xfrm>
            <a:off x="5762256" y="1834121"/>
            <a:ext cx="2890791" cy="21598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8"/>
          <p:cNvSpPr/>
          <p:nvPr/>
        </p:nvSpPr>
        <p:spPr>
          <a:xfrm>
            <a:off x="7310735" y="2226663"/>
            <a:ext cx="363220" cy="445770"/>
          </a:xfrm>
          <a:custGeom>
            <a:rect b="b" l="l" r="r" t="t"/>
            <a:pathLst>
              <a:path extrusionOk="0" h="445769" w="363220">
                <a:moveTo>
                  <a:pt x="362890" y="0"/>
                </a:moveTo>
                <a:lnTo>
                  <a:pt x="0" y="445377"/>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8"/>
          <p:cNvSpPr/>
          <p:nvPr/>
        </p:nvSpPr>
        <p:spPr>
          <a:xfrm>
            <a:off x="7182469" y="2613239"/>
            <a:ext cx="196102" cy="21189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8"/>
          <p:cNvSpPr/>
          <p:nvPr/>
        </p:nvSpPr>
        <p:spPr>
          <a:xfrm>
            <a:off x="6618536" y="2291453"/>
            <a:ext cx="363220" cy="445770"/>
          </a:xfrm>
          <a:custGeom>
            <a:rect b="b" l="l" r="r" t="t"/>
            <a:pathLst>
              <a:path extrusionOk="0" h="445769" w="363220">
                <a:moveTo>
                  <a:pt x="362890" y="0"/>
                </a:moveTo>
                <a:lnTo>
                  <a:pt x="0" y="445377"/>
                </a:lnTo>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8"/>
          <p:cNvSpPr/>
          <p:nvPr/>
        </p:nvSpPr>
        <p:spPr>
          <a:xfrm>
            <a:off x="6490270" y="2678029"/>
            <a:ext cx="196101" cy="21189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8"/>
          <p:cNvSpPr txBox="1"/>
          <p:nvPr/>
        </p:nvSpPr>
        <p:spPr>
          <a:xfrm>
            <a:off x="384725" y="1225081"/>
            <a:ext cx="25609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189" name="Google Shape;189;p8"/>
          <p:cNvSpPr txBox="1"/>
          <p:nvPr/>
        </p:nvSpPr>
        <p:spPr>
          <a:xfrm>
            <a:off x="841925" y="1780579"/>
            <a:ext cx="3638550"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2.1</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L’âme et la semelle du longeron présente une fissure.  Une traverse est fissurée ou cassée.</a:t>
            </a:r>
            <a:endParaRPr sz="1200">
              <a:solidFill>
                <a:schemeClr val="dk1"/>
              </a:solidFill>
              <a:latin typeface="Arial"/>
              <a:ea typeface="Arial"/>
              <a:cs typeface="Arial"/>
              <a:sym typeface="Arial"/>
            </a:endParaRPr>
          </a:p>
        </p:txBody>
      </p:sp>
      <p:sp>
        <p:nvSpPr>
          <p:cNvPr id="190" name="Google Shape;190;p8"/>
          <p:cNvSpPr txBox="1"/>
          <p:nvPr/>
        </p:nvSpPr>
        <p:spPr>
          <a:xfrm>
            <a:off x="841925" y="2685454"/>
            <a:ext cx="3653154" cy="570230"/>
          </a:xfrm>
          <a:prstGeom prst="rect">
            <a:avLst/>
          </a:prstGeom>
          <a:noFill/>
          <a:ln>
            <a:noFill/>
          </a:ln>
        </p:spPr>
        <p:txBody>
          <a:bodyPr anchorCtr="0" anchor="t" bIns="0" lIns="0" spcFirstLastPara="1" rIns="0" wrap="square" tIns="12700">
            <a:spAutoFit/>
          </a:bodyPr>
          <a:lstStyle/>
          <a:p>
            <a:pPr indent="0" lvl="0" marL="12700" marR="0" rtl="0" algn="l">
              <a:lnSpc>
                <a:spcPct val="119166"/>
              </a:lnSpc>
              <a:spcBef>
                <a:spcPts val="0"/>
              </a:spcBef>
              <a:spcAft>
                <a:spcPts val="0"/>
              </a:spcAft>
              <a:buNone/>
            </a:pPr>
            <a:r>
              <a:rPr b="1" lang="en-US" sz="1200">
                <a:solidFill>
                  <a:schemeClr val="dk1"/>
                </a:solidFill>
                <a:latin typeface="Arial"/>
                <a:ea typeface="Arial"/>
                <a:cs typeface="Arial"/>
                <a:sym typeface="Arial"/>
              </a:rPr>
              <a:t>2.2</a:t>
            </a:r>
            <a:endParaRPr sz="1200">
              <a:solidFill>
                <a:schemeClr val="dk1"/>
              </a:solidFill>
              <a:latin typeface="Arial"/>
              <a:ea typeface="Arial"/>
              <a:cs typeface="Arial"/>
              <a:sym typeface="Arial"/>
            </a:endParaRPr>
          </a:p>
          <a:p>
            <a:pPr indent="0" lvl="0" marL="12700" marR="5080" rtl="0" algn="l">
              <a:lnSpc>
                <a:spcPct val="119166"/>
              </a:lnSpc>
              <a:spcBef>
                <a:spcPts val="45"/>
              </a:spcBef>
              <a:spcAft>
                <a:spcPts val="0"/>
              </a:spcAft>
              <a:buNone/>
            </a:pPr>
            <a:r>
              <a:rPr lang="en-US" sz="1200">
                <a:solidFill>
                  <a:schemeClr val="dk1"/>
                </a:solidFill>
                <a:latin typeface="Arial"/>
                <a:ea typeface="Arial"/>
                <a:cs typeface="Arial"/>
                <a:sym typeface="Arial"/>
              </a:rPr>
              <a:t>Un élément fixe de la carrosserie est absent ou mal  fixé.</a:t>
            </a:r>
            <a:endParaRPr sz="1200">
              <a:solidFill>
                <a:schemeClr val="dk1"/>
              </a:solidFill>
              <a:latin typeface="Arial"/>
              <a:ea typeface="Arial"/>
              <a:cs typeface="Arial"/>
              <a:sym typeface="Arial"/>
            </a:endParaRPr>
          </a:p>
        </p:txBody>
      </p:sp>
      <p:sp>
        <p:nvSpPr>
          <p:cNvPr id="191" name="Google Shape;191;p8"/>
          <p:cNvSpPr/>
          <p:nvPr/>
        </p:nvSpPr>
        <p:spPr>
          <a:xfrm>
            <a:off x="2611498" y="253155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8"/>
          <p:cNvSpPr/>
          <p:nvPr/>
        </p:nvSpPr>
        <p:spPr>
          <a:xfrm>
            <a:off x="4290958" y="253086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8"/>
          <p:cNvSpPr txBox="1"/>
          <p:nvPr/>
        </p:nvSpPr>
        <p:spPr>
          <a:xfrm>
            <a:off x="2966700" y="2537400"/>
            <a:ext cx="152781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377</a:t>
            </a:r>
            <a:endParaRPr sz="800">
              <a:solidFill>
                <a:schemeClr val="dk1"/>
              </a:solidFill>
              <a:latin typeface="Arial"/>
              <a:ea typeface="Arial"/>
              <a:cs typeface="Arial"/>
              <a:sym typeface="Arial"/>
            </a:endParaRPr>
          </a:p>
        </p:txBody>
      </p:sp>
      <p:sp>
        <p:nvSpPr>
          <p:cNvPr id="194" name="Google Shape;194;p8"/>
          <p:cNvSpPr/>
          <p:nvPr/>
        </p:nvSpPr>
        <p:spPr>
          <a:xfrm>
            <a:off x="409550" y="1878804"/>
            <a:ext cx="390924" cy="35743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8"/>
          <p:cNvSpPr/>
          <p:nvPr/>
        </p:nvSpPr>
        <p:spPr>
          <a:xfrm>
            <a:off x="409550" y="2869404"/>
            <a:ext cx="390924" cy="357437"/>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8"/>
          <p:cNvSpPr/>
          <p:nvPr/>
        </p:nvSpPr>
        <p:spPr>
          <a:xfrm>
            <a:off x="2611498" y="3293551"/>
            <a:ext cx="1866264" cy="4445"/>
          </a:xfrm>
          <a:custGeom>
            <a:rect b="b" l="l" r="r" t="t"/>
            <a:pathLst>
              <a:path extrusionOk="0" h="4445"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8"/>
          <p:cNvSpPr/>
          <p:nvPr/>
        </p:nvSpPr>
        <p:spPr>
          <a:xfrm>
            <a:off x="4290958" y="3292869"/>
            <a:ext cx="635" cy="131445"/>
          </a:xfrm>
          <a:custGeom>
            <a:rect b="b" l="l" r="r" t="t"/>
            <a:pathLst>
              <a:path extrusionOk="0" h="131445"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8"/>
          <p:cNvSpPr txBox="1"/>
          <p:nvPr/>
        </p:nvSpPr>
        <p:spPr>
          <a:xfrm>
            <a:off x="2966700" y="3299400"/>
            <a:ext cx="1537970" cy="1473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378</a:t>
            </a:r>
            <a:endParaRPr sz="800">
              <a:solidFill>
                <a:schemeClr val="dk1"/>
              </a:solidFill>
              <a:latin typeface="Arial"/>
              <a:ea typeface="Arial"/>
              <a:cs typeface="Arial"/>
              <a:sym typeface="Arial"/>
            </a:endParaRPr>
          </a:p>
        </p:txBody>
      </p:sp>
      <p:sp>
        <p:nvSpPr>
          <p:cNvPr id="199" name="Google Shape;199;p8"/>
          <p:cNvSpPr/>
          <p:nvPr/>
        </p:nvSpPr>
        <p:spPr>
          <a:xfrm>
            <a:off x="5174537" y="678077"/>
            <a:ext cx="1930729" cy="903075"/>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8"/>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201" name="Google Shape;201;p8"/>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9"/>
          <p:cNvSpPr txBox="1"/>
          <p:nvPr>
            <p:ph type="title"/>
          </p:nvPr>
        </p:nvSpPr>
        <p:spPr>
          <a:xfrm>
            <a:off x="384725" y="505850"/>
            <a:ext cx="4334700" cy="382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3. Chauffage et dégivrage</a:t>
            </a:r>
            <a:endParaRPr/>
          </a:p>
        </p:txBody>
      </p:sp>
      <p:sp>
        <p:nvSpPr>
          <p:cNvPr id="207" name="Google Shape;207;p9"/>
          <p:cNvSpPr/>
          <p:nvPr/>
        </p:nvSpPr>
        <p:spPr>
          <a:xfrm>
            <a:off x="4572000" y="891875"/>
            <a:ext cx="4376699" cy="328252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9"/>
          <p:cNvSpPr/>
          <p:nvPr/>
        </p:nvSpPr>
        <p:spPr>
          <a:xfrm>
            <a:off x="7268025" y="2035624"/>
            <a:ext cx="1292860" cy="1224280"/>
          </a:xfrm>
          <a:custGeom>
            <a:rect b="b" l="l" r="r" t="t"/>
            <a:pathLst>
              <a:path extrusionOk="0" h="1224279" w="1292859">
                <a:moveTo>
                  <a:pt x="0" y="611849"/>
                </a:moveTo>
                <a:lnTo>
                  <a:pt x="1772" y="566186"/>
                </a:lnTo>
                <a:lnTo>
                  <a:pt x="7006" y="521435"/>
                </a:lnTo>
                <a:lnTo>
                  <a:pt x="15577" y="477713"/>
                </a:lnTo>
                <a:lnTo>
                  <a:pt x="27359" y="435139"/>
                </a:lnTo>
                <a:lnTo>
                  <a:pt x="42228" y="393832"/>
                </a:lnTo>
                <a:lnTo>
                  <a:pt x="60059" y="353909"/>
                </a:lnTo>
                <a:lnTo>
                  <a:pt x="80727" y="315489"/>
                </a:lnTo>
                <a:lnTo>
                  <a:pt x="104106" y="278691"/>
                </a:lnTo>
                <a:lnTo>
                  <a:pt x="130073" y="243632"/>
                </a:lnTo>
                <a:lnTo>
                  <a:pt x="158501" y="210431"/>
                </a:lnTo>
                <a:lnTo>
                  <a:pt x="189267" y="179206"/>
                </a:lnTo>
                <a:lnTo>
                  <a:pt x="222245" y="150076"/>
                </a:lnTo>
                <a:lnTo>
                  <a:pt x="257310" y="123159"/>
                </a:lnTo>
                <a:lnTo>
                  <a:pt x="294337" y="98572"/>
                </a:lnTo>
                <a:lnTo>
                  <a:pt x="333201" y="76435"/>
                </a:lnTo>
                <a:lnTo>
                  <a:pt x="373778" y="56866"/>
                </a:lnTo>
                <a:lnTo>
                  <a:pt x="415942" y="39983"/>
                </a:lnTo>
                <a:lnTo>
                  <a:pt x="459568" y="25905"/>
                </a:lnTo>
                <a:lnTo>
                  <a:pt x="504532" y="14749"/>
                </a:lnTo>
                <a:lnTo>
                  <a:pt x="550709" y="6634"/>
                </a:lnTo>
                <a:lnTo>
                  <a:pt x="597973" y="1678"/>
                </a:lnTo>
                <a:lnTo>
                  <a:pt x="646199" y="0"/>
                </a:lnTo>
                <a:lnTo>
                  <a:pt x="697368" y="1919"/>
                </a:lnTo>
                <a:lnTo>
                  <a:pt x="747897" y="7622"/>
                </a:lnTo>
                <a:lnTo>
                  <a:pt x="797572" y="17021"/>
                </a:lnTo>
                <a:lnTo>
                  <a:pt x="846175" y="30034"/>
                </a:lnTo>
                <a:lnTo>
                  <a:pt x="893489" y="46574"/>
                </a:lnTo>
                <a:lnTo>
                  <a:pt x="939297" y="66556"/>
                </a:lnTo>
                <a:lnTo>
                  <a:pt x="983382" y="89895"/>
                </a:lnTo>
                <a:lnTo>
                  <a:pt x="1025528" y="116507"/>
                </a:lnTo>
                <a:lnTo>
                  <a:pt x="1065517" y="146306"/>
                </a:lnTo>
                <a:lnTo>
                  <a:pt x="1103131" y="179206"/>
                </a:lnTo>
                <a:lnTo>
                  <a:pt x="1137879" y="214822"/>
                </a:lnTo>
                <a:lnTo>
                  <a:pt x="1169351" y="252685"/>
                </a:lnTo>
                <a:lnTo>
                  <a:pt x="1197457" y="292590"/>
                </a:lnTo>
                <a:lnTo>
                  <a:pt x="1222107" y="334332"/>
                </a:lnTo>
                <a:lnTo>
                  <a:pt x="1243211" y="377705"/>
                </a:lnTo>
                <a:lnTo>
                  <a:pt x="1260679" y="422504"/>
                </a:lnTo>
                <a:lnTo>
                  <a:pt x="1274422" y="468523"/>
                </a:lnTo>
                <a:lnTo>
                  <a:pt x="1284350" y="515557"/>
                </a:lnTo>
                <a:lnTo>
                  <a:pt x="1290372" y="563401"/>
                </a:lnTo>
                <a:lnTo>
                  <a:pt x="1292399" y="611849"/>
                </a:lnTo>
                <a:lnTo>
                  <a:pt x="1290627" y="657513"/>
                </a:lnTo>
                <a:lnTo>
                  <a:pt x="1285393" y="702264"/>
                </a:lnTo>
                <a:lnTo>
                  <a:pt x="1276822" y="745986"/>
                </a:lnTo>
                <a:lnTo>
                  <a:pt x="1265040" y="788560"/>
                </a:lnTo>
                <a:lnTo>
                  <a:pt x="1250171" y="829867"/>
                </a:lnTo>
                <a:lnTo>
                  <a:pt x="1232340" y="869790"/>
                </a:lnTo>
                <a:lnTo>
                  <a:pt x="1211672" y="908210"/>
                </a:lnTo>
                <a:lnTo>
                  <a:pt x="1188293" y="945008"/>
                </a:lnTo>
                <a:lnTo>
                  <a:pt x="1162326" y="980067"/>
                </a:lnTo>
                <a:lnTo>
                  <a:pt x="1133898" y="1013268"/>
                </a:lnTo>
                <a:lnTo>
                  <a:pt x="1103132" y="1044493"/>
                </a:lnTo>
                <a:lnTo>
                  <a:pt x="1070154" y="1073623"/>
                </a:lnTo>
                <a:lnTo>
                  <a:pt x="1035089" y="1100540"/>
                </a:lnTo>
                <a:lnTo>
                  <a:pt x="998062" y="1125127"/>
                </a:lnTo>
                <a:lnTo>
                  <a:pt x="959198" y="1147264"/>
                </a:lnTo>
                <a:lnTo>
                  <a:pt x="918621" y="1166833"/>
                </a:lnTo>
                <a:lnTo>
                  <a:pt x="876457" y="1183716"/>
                </a:lnTo>
                <a:lnTo>
                  <a:pt x="832831" y="1197794"/>
                </a:lnTo>
                <a:lnTo>
                  <a:pt x="787867" y="1208950"/>
                </a:lnTo>
                <a:lnTo>
                  <a:pt x="741690" y="1217065"/>
                </a:lnTo>
                <a:lnTo>
                  <a:pt x="694426" y="1222021"/>
                </a:lnTo>
                <a:lnTo>
                  <a:pt x="646199" y="1223699"/>
                </a:lnTo>
                <a:lnTo>
                  <a:pt x="597973" y="1222021"/>
                </a:lnTo>
                <a:lnTo>
                  <a:pt x="550709" y="1217065"/>
                </a:lnTo>
                <a:lnTo>
                  <a:pt x="504532" y="1208950"/>
                </a:lnTo>
                <a:lnTo>
                  <a:pt x="459568" y="1197794"/>
                </a:lnTo>
                <a:lnTo>
                  <a:pt x="415942" y="1183716"/>
                </a:lnTo>
                <a:lnTo>
                  <a:pt x="373778" y="1166833"/>
                </a:lnTo>
                <a:lnTo>
                  <a:pt x="333201" y="1147264"/>
                </a:lnTo>
                <a:lnTo>
                  <a:pt x="294337" y="1125127"/>
                </a:lnTo>
                <a:lnTo>
                  <a:pt x="257310" y="1100540"/>
                </a:lnTo>
                <a:lnTo>
                  <a:pt x="222245" y="1073623"/>
                </a:lnTo>
                <a:lnTo>
                  <a:pt x="189267" y="1044493"/>
                </a:lnTo>
                <a:lnTo>
                  <a:pt x="158501" y="1013268"/>
                </a:lnTo>
                <a:lnTo>
                  <a:pt x="130073" y="980067"/>
                </a:lnTo>
                <a:lnTo>
                  <a:pt x="104106" y="945008"/>
                </a:lnTo>
                <a:lnTo>
                  <a:pt x="80727" y="908210"/>
                </a:lnTo>
                <a:lnTo>
                  <a:pt x="60059" y="869790"/>
                </a:lnTo>
                <a:lnTo>
                  <a:pt x="42228" y="829867"/>
                </a:lnTo>
                <a:lnTo>
                  <a:pt x="27359" y="788560"/>
                </a:lnTo>
                <a:lnTo>
                  <a:pt x="15577" y="745986"/>
                </a:lnTo>
                <a:lnTo>
                  <a:pt x="7006" y="702264"/>
                </a:lnTo>
                <a:lnTo>
                  <a:pt x="1772" y="657513"/>
                </a:lnTo>
                <a:lnTo>
                  <a:pt x="0" y="611849"/>
                </a:lnTo>
                <a:close/>
              </a:path>
            </a:pathLst>
          </a:custGeom>
          <a:noFill/>
          <a:ln cap="flat" cmpd="sng" w="3807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9"/>
          <p:cNvSpPr txBox="1"/>
          <p:nvPr/>
        </p:nvSpPr>
        <p:spPr>
          <a:xfrm>
            <a:off x="384725" y="1225081"/>
            <a:ext cx="256095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None/>
            </a:pPr>
            <a:r>
              <a:rPr lang="en-US" sz="1800">
                <a:solidFill>
                  <a:srgbClr val="01D1B7"/>
                </a:solidFill>
                <a:latin typeface="Arial"/>
                <a:ea typeface="Arial"/>
                <a:cs typeface="Arial"/>
                <a:sym typeface="Arial"/>
              </a:rPr>
              <a:t>Défectuosités mineures:</a:t>
            </a:r>
            <a:endParaRPr sz="1800">
              <a:solidFill>
                <a:schemeClr val="dk1"/>
              </a:solidFill>
              <a:latin typeface="Arial"/>
              <a:ea typeface="Arial"/>
              <a:cs typeface="Arial"/>
              <a:sym typeface="Arial"/>
            </a:endParaRPr>
          </a:p>
        </p:txBody>
      </p:sp>
      <p:sp>
        <p:nvSpPr>
          <p:cNvPr id="210" name="Google Shape;210;p9"/>
          <p:cNvSpPr/>
          <p:nvPr/>
        </p:nvSpPr>
        <p:spPr>
          <a:xfrm>
            <a:off x="2306698" y="2455351"/>
            <a:ext cx="1866264" cy="4445"/>
          </a:xfrm>
          <a:custGeom>
            <a:rect b="b" l="l" r="r" t="t"/>
            <a:pathLst>
              <a:path extrusionOk="0" h="4444" w="1866264">
                <a:moveTo>
                  <a:pt x="0" y="0"/>
                </a:moveTo>
                <a:lnTo>
                  <a:pt x="1865699" y="3899"/>
                </a:lnTo>
              </a:path>
            </a:pathLst>
          </a:custGeom>
          <a:noFill/>
          <a:ln cap="flat" cmpd="sng" w="190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9"/>
          <p:cNvSpPr/>
          <p:nvPr/>
        </p:nvSpPr>
        <p:spPr>
          <a:xfrm>
            <a:off x="3986158" y="2454669"/>
            <a:ext cx="635" cy="131445"/>
          </a:xfrm>
          <a:custGeom>
            <a:rect b="b" l="l" r="r" t="t"/>
            <a:pathLst>
              <a:path extrusionOk="0" h="131444" w="635">
                <a:moveTo>
                  <a:pt x="149" y="-9524"/>
                </a:moveTo>
                <a:lnTo>
                  <a:pt x="149" y="140924"/>
                </a:lnTo>
              </a:path>
            </a:pathLst>
          </a:custGeom>
          <a:noFill/>
          <a:ln cap="flat" cmpd="sng" w="19325">
            <a:solidFill>
              <a:srgbClr val="01D1B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9"/>
          <p:cNvSpPr txBox="1"/>
          <p:nvPr/>
        </p:nvSpPr>
        <p:spPr>
          <a:xfrm>
            <a:off x="841925" y="1780579"/>
            <a:ext cx="3404870" cy="828040"/>
          </a:xfrm>
          <a:prstGeom prst="rect">
            <a:avLst/>
          </a:prstGeom>
          <a:noFill/>
          <a:ln>
            <a:noFill/>
          </a:ln>
        </p:spPr>
        <p:txBody>
          <a:bodyPr anchorCtr="0" anchor="t" bIns="0" lIns="0" spcFirstLastPara="1" rIns="0" wrap="square" tIns="12700">
            <a:spAutoFit/>
          </a:bodyPr>
          <a:lstStyle/>
          <a:p>
            <a:pPr indent="0" lvl="0" marL="12700" marR="0" rtl="0" algn="l">
              <a:lnSpc>
                <a:spcPct val="119583"/>
              </a:lnSpc>
              <a:spcBef>
                <a:spcPts val="0"/>
              </a:spcBef>
              <a:spcAft>
                <a:spcPts val="0"/>
              </a:spcAft>
              <a:buNone/>
            </a:pPr>
            <a:r>
              <a:rPr b="1" lang="en-US" sz="1200">
                <a:solidFill>
                  <a:schemeClr val="dk1"/>
                </a:solidFill>
                <a:latin typeface="Arial"/>
                <a:ea typeface="Arial"/>
                <a:cs typeface="Arial"/>
                <a:sym typeface="Arial"/>
              </a:rPr>
              <a:t>3.1</a:t>
            </a:r>
            <a:endParaRPr sz="1200">
              <a:solidFill>
                <a:schemeClr val="dk1"/>
              </a:solidFill>
              <a:latin typeface="Arial"/>
              <a:ea typeface="Arial"/>
              <a:cs typeface="Arial"/>
              <a:sym typeface="Arial"/>
            </a:endParaRPr>
          </a:p>
          <a:p>
            <a:pPr indent="0" lvl="0" marL="12700" marR="5080" rtl="0" algn="l">
              <a:lnSpc>
                <a:spcPct val="122727"/>
              </a:lnSpc>
              <a:spcBef>
                <a:spcPts val="15"/>
              </a:spcBef>
              <a:spcAft>
                <a:spcPts val="0"/>
              </a:spcAft>
              <a:buNone/>
            </a:pPr>
            <a:r>
              <a:rPr lang="en-US" sz="1100">
                <a:solidFill>
                  <a:schemeClr val="dk1"/>
                </a:solidFill>
                <a:latin typeface="Arial"/>
                <a:ea typeface="Arial"/>
                <a:cs typeface="Arial"/>
                <a:sym typeface="Arial"/>
              </a:rPr>
              <a:t>La soufflerie prévue pour le pare-brise ne fonctionne  pas.</a:t>
            </a:r>
            <a:endParaRPr sz="11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050">
              <a:solidFill>
                <a:schemeClr val="dk1"/>
              </a:solidFill>
              <a:latin typeface="Arial"/>
              <a:ea typeface="Arial"/>
              <a:cs typeface="Arial"/>
              <a:sym typeface="Arial"/>
            </a:endParaRPr>
          </a:p>
          <a:p>
            <a:pPr indent="0" lvl="0" marL="1832610" marR="0" rtl="0" algn="l">
              <a:lnSpc>
                <a:spcPct val="100000"/>
              </a:lnSpc>
              <a:spcBef>
                <a:spcPts val="0"/>
              </a:spcBef>
              <a:spcAft>
                <a:spcPts val="0"/>
              </a:spcAft>
              <a:buNone/>
            </a:pPr>
            <a:r>
              <a:rPr lang="en-US" sz="800">
                <a:solidFill>
                  <a:srgbClr val="01D1B7"/>
                </a:solidFill>
                <a:latin typeface="Arial"/>
                <a:ea typeface="Arial"/>
                <a:cs typeface="Arial"/>
                <a:sym typeface="Arial"/>
              </a:rPr>
              <a:t>Conduire un véhicule lourd 380</a:t>
            </a:r>
            <a:endParaRPr sz="800">
              <a:solidFill>
                <a:schemeClr val="dk1"/>
              </a:solidFill>
              <a:latin typeface="Arial"/>
              <a:ea typeface="Arial"/>
              <a:cs typeface="Arial"/>
              <a:sym typeface="Arial"/>
            </a:endParaRPr>
          </a:p>
        </p:txBody>
      </p:sp>
      <p:sp>
        <p:nvSpPr>
          <p:cNvPr id="213" name="Google Shape;213;p9"/>
          <p:cNvSpPr/>
          <p:nvPr/>
        </p:nvSpPr>
        <p:spPr>
          <a:xfrm>
            <a:off x="409550" y="1855425"/>
            <a:ext cx="390924" cy="35743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9"/>
          <p:cNvSpPr txBox="1"/>
          <p:nvPr>
            <p:ph idx="11" type="ftr"/>
          </p:nvPr>
        </p:nvSpPr>
        <p:spPr>
          <a:xfrm>
            <a:off x="8159211" y="4790867"/>
            <a:ext cx="808990" cy="229235"/>
          </a:xfrm>
          <a:prstGeom prst="rect">
            <a:avLst/>
          </a:prstGeom>
          <a:noFill/>
          <a:ln>
            <a:noFill/>
          </a:ln>
        </p:spPr>
        <p:txBody>
          <a:bodyPr anchorCtr="0" anchor="t" bIns="0" lIns="0" spcFirstLastPara="1" rIns="0" wrap="square" tIns="7600">
            <a:spAutoFit/>
          </a:bodyPr>
          <a:lstStyle/>
          <a:p>
            <a:pPr indent="17780" lvl="0" marL="12700" marR="5080" rtl="0" algn="l">
              <a:lnSpc>
                <a:spcPct val="118571"/>
              </a:lnSpc>
              <a:spcBef>
                <a:spcPts val="0"/>
              </a:spcBef>
              <a:spcAft>
                <a:spcPts val="0"/>
              </a:spcAft>
              <a:buNone/>
            </a:pPr>
            <a:r>
              <a:rPr lang="en-US"/>
              <a:t>Commission scolaire  de la Rivière-du-Nord</a:t>
            </a:r>
            <a:endParaRPr/>
          </a:p>
        </p:txBody>
      </p:sp>
      <p:sp>
        <p:nvSpPr>
          <p:cNvPr id="215" name="Google Shape;215;p9"/>
          <p:cNvSpPr txBox="1"/>
          <p:nvPr>
            <p:ph idx="10" type="dt"/>
          </p:nvPr>
        </p:nvSpPr>
        <p:spPr>
          <a:xfrm>
            <a:off x="660015" y="4865278"/>
            <a:ext cx="405765" cy="11683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a:t>ÇA ROULE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2023-11-29T13:47:46Z</dcterms:created>
  <dc:creator>Desbiens, André</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