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Exo 2 SemiBold"/>
      <p:regular r:id="rId18"/>
      <p:bold r:id="rId19"/>
      <p:italic r:id="rId20"/>
      <p:boldItalic r:id="rId21"/>
    </p:embeddedFont>
    <p:embeddedFont>
      <p:font typeface="Exo 2"/>
      <p:regular r:id="rId22"/>
      <p:bold r:id="rId23"/>
      <p:italic r:id="rId24"/>
      <p:boldItalic r:id="rId25"/>
    </p:embeddedFont>
    <p:embeddedFont>
      <p:font typeface="Oswa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xo2SemiBold-italic.fntdata"/><Relationship Id="rId22" Type="http://schemas.openxmlformats.org/officeDocument/2006/relationships/font" Target="fonts/Exo2-regular.fntdata"/><Relationship Id="rId21" Type="http://schemas.openxmlformats.org/officeDocument/2006/relationships/font" Target="fonts/Exo2SemiBold-boldItalic.fntdata"/><Relationship Id="rId24" Type="http://schemas.openxmlformats.org/officeDocument/2006/relationships/font" Target="fonts/Exo2-italic.fntdata"/><Relationship Id="rId23" Type="http://schemas.openxmlformats.org/officeDocument/2006/relationships/font" Target="fonts/Exo2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regular.fntdata"/><Relationship Id="rId25" Type="http://schemas.openxmlformats.org/officeDocument/2006/relationships/font" Target="fonts/Exo2-boldItalic.fntdata"/><Relationship Id="rId27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Exo2SemiBold-bold.fntdata"/><Relationship Id="rId18" Type="http://schemas.openxmlformats.org/officeDocument/2006/relationships/font" Target="fonts/Exo2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6739fed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6739fed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6739fed2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6739fed2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6d7ac1b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6d7ac1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66c0265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66c0265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Réf: CVL p.154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portion de “Les freins complémentaires” est pertinente.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portion “ Ralentir dans une côte en utilisant la transmission et la compression du moteur” est nettement exagérée, il serait approprié de mentionner aux élèves que le premier rapport n’est pas utile.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247fbc19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247fbc1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66c02653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66c02653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66c02653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66c02653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66c02653f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66c02653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e8359bd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e8359bd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6739fed2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6739fed2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665700" y="4288500"/>
            <a:ext cx="2612400" cy="905600"/>
            <a:chOff x="3665700" y="4288500"/>
            <a:chExt cx="2612400" cy="905600"/>
          </a:xfrm>
        </p:grpSpPr>
        <p:sp>
          <p:nvSpPr>
            <p:cNvPr id="17" name="Google Shape;17;p2"/>
            <p:cNvSpPr txBox="1"/>
            <p:nvPr/>
          </p:nvSpPr>
          <p:spPr>
            <a:xfrm>
              <a:off x="3665700" y="4288500"/>
              <a:ext cx="2612400" cy="85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fr" sz="3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ÇA ROULE !</a:t>
              </a:r>
              <a:endParaRPr b="1" i="1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8" name="Google Shape;18;p2"/>
            <p:cNvSpPr txBox="1"/>
            <p:nvPr/>
          </p:nvSpPr>
          <p:spPr>
            <a:xfrm>
              <a:off x="4166850" y="4800500"/>
              <a:ext cx="1610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DEPUIS 40 ANS</a:t>
              </a:r>
              <a:endParaRPr i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19" name="Google Shape;19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20" name="Google Shape;2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2450" y="100439"/>
            <a:ext cx="1799851" cy="7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4" name="Google Shape;24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6" name="Google Shape;26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" name="Google Shape;2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29" name="Google Shape;2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3100" y="4563038"/>
            <a:ext cx="1014674" cy="434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4" name="Google Shape;34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5" name="Google Shape;35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6" name="Google Shape;36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" name="Google Shape;3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39" name="Google Shape;3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3100" y="4563038"/>
            <a:ext cx="1014674" cy="434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3" name="Google Shape;43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5" name="Google Shape;45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" name="Google Shape;4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48" name="Google Shape;4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3100" y="4563038"/>
            <a:ext cx="1014674" cy="434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2" name="Google Shape;52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3" name="Google Shape;53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4" name="Google Shape;54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5" name="Google Shape;55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6" name="Google Shape;56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6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59" name="Google Shape;59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3100" y="4563038"/>
            <a:ext cx="1014674" cy="434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6" name="Google Shape;66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7" name="Google Shape;67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8" name="Google Shape;68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7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71" name="Google Shape;71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3100" y="4563038"/>
            <a:ext cx="1014674" cy="434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4" name="Google Shape;74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75" name="Google Shape;75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76" name="Google Shape;76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8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79" name="Google Shape;7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3100" y="4563038"/>
            <a:ext cx="1014674" cy="434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1.gif"/><Relationship Id="rId6" Type="http://schemas.openxmlformats.org/officeDocument/2006/relationships/image" Target="../media/image16.png"/><Relationship Id="rId7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hY_GaBmqn68" TargetMode="Externa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>
            <a:off x="5237250" y="1239725"/>
            <a:ext cx="32940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Leçon 2.2.6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Les freins moteurs et freins auxiliaires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/>
          <p:nvPr>
            <p:ph type="title"/>
          </p:nvPr>
        </p:nvSpPr>
        <p:spPr>
          <a:xfrm>
            <a:off x="142875" y="157600"/>
            <a:ext cx="4429200" cy="422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000"/>
              <a:t>UTILISATION RISQUÉE</a:t>
            </a:r>
            <a:endParaRPr b="1" sz="20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fr" sz="1200"/>
            </a:br>
            <a:r>
              <a:rPr b="1" lang="fr" sz="1200">
                <a:solidFill>
                  <a:srgbClr val="FF0000"/>
                </a:solidFill>
                <a:highlight>
                  <a:srgbClr val="FFFF00"/>
                </a:highlight>
              </a:rPr>
              <a:t>ATTENTION</a:t>
            </a:r>
            <a:r>
              <a:rPr b="1" lang="fr" sz="1200"/>
              <a:t>: </a:t>
            </a:r>
            <a:r>
              <a:rPr lang="fr" sz="1200"/>
              <a:t>Lors de la conduite d’un véhicule équipé d’une transmission automatisée, il faut être très vigilant avant de choisir le niveau </a:t>
            </a:r>
            <a:r>
              <a:rPr b="1" lang="fr" sz="1200" u="sng">
                <a:solidFill>
                  <a:srgbClr val="FF0000"/>
                </a:solidFill>
              </a:rPr>
              <a:t>maximum</a:t>
            </a:r>
            <a:r>
              <a:rPr lang="fr" sz="1200">
                <a:solidFill>
                  <a:srgbClr val="FF0000"/>
                </a:solidFill>
              </a:rPr>
              <a:t> </a:t>
            </a:r>
            <a:r>
              <a:rPr lang="fr" sz="1200"/>
              <a:t>de retenue. En effet, ce niveau peut </a:t>
            </a:r>
            <a:r>
              <a:rPr b="1" lang="fr" sz="1200"/>
              <a:t>occasionner des rétrogradations </a:t>
            </a:r>
            <a:r>
              <a:rPr b="1" lang="fr" sz="1200">
                <a:solidFill>
                  <a:srgbClr val="FF0000"/>
                </a:solidFill>
              </a:rPr>
              <a:t>intenses</a:t>
            </a:r>
            <a:r>
              <a:rPr lang="fr" sz="1200"/>
              <a:t> qui pourrait surprendre le conducteur, et surtout compromettre le comportement du véhicule. </a:t>
            </a:r>
            <a:r>
              <a:rPr b="1" lang="fr" sz="1200">
                <a:highlight>
                  <a:srgbClr val="FFFF00"/>
                </a:highlight>
              </a:rPr>
              <a:t>Et ce, même si le véhicule est équipé d’un système anti-bloquage ABS.</a:t>
            </a:r>
            <a:endParaRPr b="1" sz="1200">
              <a:highlight>
                <a:srgbClr val="FFFF00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/>
              <a:t>Ainsi, sur une chaussée </a:t>
            </a:r>
            <a:r>
              <a:rPr b="1" lang="fr" sz="1200" u="sng">
                <a:solidFill>
                  <a:srgbClr val="FF0000"/>
                </a:solidFill>
              </a:rPr>
              <a:t>glissante</a:t>
            </a:r>
            <a:r>
              <a:rPr lang="fr" sz="1200"/>
              <a:t>, la restriction offerte par les roues motrices du camion pourrait entraîner une </a:t>
            </a:r>
            <a:r>
              <a:rPr b="1" lang="fr" sz="1200">
                <a:solidFill>
                  <a:srgbClr val="FF0000"/>
                </a:solidFill>
              </a:rPr>
              <a:t>perte de contrôle</a:t>
            </a:r>
            <a:r>
              <a:rPr lang="fr" sz="1200"/>
              <a:t> du véhicule. En fait, plus la puissance de retenue </a:t>
            </a:r>
            <a:r>
              <a:rPr b="1" lang="fr" sz="1200"/>
              <a:t>demandée est élevée</a:t>
            </a:r>
            <a:r>
              <a:rPr lang="fr" sz="1200"/>
              <a:t>, plus le </a:t>
            </a:r>
            <a:r>
              <a:rPr b="1" lang="fr" sz="1200"/>
              <a:t>risque de dérapage</a:t>
            </a:r>
            <a:r>
              <a:rPr lang="fr" sz="1200"/>
              <a:t> causé par le blocage des roues est </a:t>
            </a:r>
            <a:r>
              <a:rPr b="1" lang="fr" sz="1200" u="sng">
                <a:solidFill>
                  <a:srgbClr val="FF0000"/>
                </a:solidFill>
              </a:rPr>
              <a:t>augmenté</a:t>
            </a:r>
            <a:r>
              <a:rPr lang="fr" sz="1200">
                <a:solidFill>
                  <a:srgbClr val="FF0000"/>
                </a:solidFill>
              </a:rPr>
              <a:t>.</a:t>
            </a:r>
            <a:r>
              <a:rPr lang="fr" sz="1200"/>
              <a:t> </a:t>
            </a:r>
            <a:r>
              <a:rPr lang="fr" sz="1200"/>
              <a:t> 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/>
              <a:t>C’est pourquoi, dans ces conditions, les fabricants </a:t>
            </a:r>
            <a:r>
              <a:rPr b="1" lang="fr" sz="1200"/>
              <a:t>déconseille</a:t>
            </a:r>
            <a:r>
              <a:rPr b="1" lang="fr" sz="1200"/>
              <a:t>nt l’usage du </a:t>
            </a:r>
            <a:r>
              <a:rPr b="1" lang="fr" sz="1200">
                <a:solidFill>
                  <a:srgbClr val="FF0000"/>
                </a:solidFill>
              </a:rPr>
              <a:t>niveau maximum</a:t>
            </a:r>
            <a:r>
              <a:rPr b="1" lang="fr" sz="1200"/>
              <a:t>.</a:t>
            </a:r>
            <a:endParaRPr b="1" sz="1000">
              <a:highlight>
                <a:srgbClr val="FFFF00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pic>
        <p:nvPicPr>
          <p:cNvPr id="161" name="Google Shape;16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6300" y="643923"/>
            <a:ext cx="4350000" cy="308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7362" y="1118325"/>
            <a:ext cx="1033450" cy="4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>
            <p:ph type="title"/>
          </p:nvPr>
        </p:nvSpPr>
        <p:spPr>
          <a:xfrm>
            <a:off x="246775" y="2996050"/>
            <a:ext cx="8689500" cy="12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400">
                <a:highlight>
                  <a:srgbClr val="FFFF00"/>
                </a:highlight>
              </a:rPr>
              <a:t>IMPORTANT</a:t>
            </a:r>
            <a:r>
              <a:rPr lang="fr" sz="1400"/>
              <a:t>: Au début d’un dérapage occasionné par l’action d’un </a:t>
            </a:r>
            <a:r>
              <a:rPr b="1" lang="fr" sz="1400"/>
              <a:t>frein moteur</a:t>
            </a:r>
            <a:r>
              <a:rPr lang="fr" sz="1400"/>
              <a:t>, comme pour un dérapage occasionné par une </a:t>
            </a:r>
            <a:r>
              <a:rPr b="1" lang="fr" sz="1400" u="sng">
                <a:solidFill>
                  <a:srgbClr val="FF0000"/>
                </a:solidFill>
              </a:rPr>
              <a:t>rétrogradation</a:t>
            </a:r>
            <a:r>
              <a:rPr lang="fr" sz="1400"/>
              <a:t>, le premier geste à poser, tout en contre-braquant, est </a:t>
            </a:r>
            <a:r>
              <a:rPr b="1" lang="fr" sz="1400"/>
              <a:t>d’appuyer sur la pédale de débrayage</a:t>
            </a:r>
            <a:r>
              <a:rPr lang="fr" sz="1400"/>
              <a:t> pour </a:t>
            </a:r>
            <a:r>
              <a:rPr b="1" lang="fr" sz="1400"/>
              <a:t>couper la restriction</a:t>
            </a:r>
            <a:r>
              <a:rPr lang="fr" sz="1400"/>
              <a:t> offerte aux roues motrices et ainsi garder le </a:t>
            </a:r>
            <a:r>
              <a:rPr b="1" lang="fr" sz="1400" u="sng">
                <a:solidFill>
                  <a:srgbClr val="FF0000"/>
                </a:solidFill>
              </a:rPr>
              <a:t>contrôle</a:t>
            </a:r>
            <a:r>
              <a:rPr lang="fr" sz="1400">
                <a:solidFill>
                  <a:srgbClr val="FF0000"/>
                </a:solidFill>
              </a:rPr>
              <a:t> </a:t>
            </a:r>
            <a:r>
              <a:rPr lang="fr" sz="1400"/>
              <a:t>du véhicule.</a:t>
            </a:r>
            <a:endParaRPr sz="1400"/>
          </a:p>
        </p:txBody>
      </p:sp>
      <p:pic>
        <p:nvPicPr>
          <p:cNvPr id="168" name="Google Shape;16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9850" y="329100"/>
            <a:ext cx="4803349" cy="273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 txBox="1"/>
          <p:nvPr/>
        </p:nvSpPr>
        <p:spPr>
          <a:xfrm>
            <a:off x="0" y="304800"/>
            <a:ext cx="4190100" cy="8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0"/>
          <p:cNvSpPr txBox="1"/>
          <p:nvPr/>
        </p:nvSpPr>
        <p:spPr>
          <a:xfrm>
            <a:off x="152400" y="533400"/>
            <a:ext cx="43914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La poussée de la semi-remorque, due à l’énergie cinétique, pourrait finalement occasionner une </a:t>
            </a:r>
            <a:r>
              <a:rPr b="1" lang="fr">
                <a:solidFill>
                  <a:srgbClr val="FF0000"/>
                </a:solidFill>
                <a:highlight>
                  <a:srgbClr val="FFFF00"/>
                </a:highlight>
              </a:rPr>
              <a:t>mise en </a:t>
            </a:r>
            <a:r>
              <a:rPr b="1" lang="fr" u="sng">
                <a:solidFill>
                  <a:srgbClr val="FF0000"/>
                </a:solidFill>
                <a:highlight>
                  <a:srgbClr val="FFFF00"/>
                </a:highlight>
              </a:rPr>
              <a:t>portefeuille</a:t>
            </a:r>
            <a:r>
              <a:rPr b="1" lang="fr">
                <a:solidFill>
                  <a:srgbClr val="FF0000"/>
                </a:solidFill>
                <a:highlight>
                  <a:srgbClr val="FFFF00"/>
                </a:highlight>
              </a:rPr>
              <a:t>.</a:t>
            </a:r>
            <a:endParaRPr sz="1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Merci pour votre participation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type="title"/>
          </p:nvPr>
        </p:nvSpPr>
        <p:spPr>
          <a:xfrm>
            <a:off x="311700" y="197525"/>
            <a:ext cx="8520600" cy="21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Objectif(s) de la leçon: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-381000" lvl="0" marL="269999" rtl="0" algn="just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Déterminer l’utilité des systèmes de freins moteurs et auxiliaires</a:t>
            </a:r>
            <a:endParaRPr sz="2400"/>
          </a:p>
          <a:p>
            <a:pPr indent="-381000" lvl="0" marL="269999" rtl="0" algn="just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Connaître le rôle de la compression du moteur</a:t>
            </a:r>
            <a:endParaRPr sz="2400"/>
          </a:p>
          <a:p>
            <a:pPr indent="-381000" lvl="0" marL="269999" rtl="0" algn="just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Établir le rendement optimum lors de l’utilisation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/>
          <p:nvPr>
            <p:ph idx="1" type="body"/>
          </p:nvPr>
        </p:nvSpPr>
        <p:spPr>
          <a:xfrm>
            <a:off x="152400" y="27800"/>
            <a:ext cx="8861700" cy="14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>
                <a:solidFill>
                  <a:schemeClr val="dk1"/>
                </a:solidFill>
              </a:rPr>
              <a:t>LES FREINS AUXILIAIRES (SAAQ: Complémentaires)</a:t>
            </a:r>
            <a:br>
              <a:rPr b="1" lang="fr" sz="1200">
                <a:solidFill>
                  <a:schemeClr val="dk1"/>
                </a:solidFill>
              </a:rPr>
            </a:br>
            <a:r>
              <a:rPr lang="fr" sz="1200">
                <a:solidFill>
                  <a:schemeClr val="dk1"/>
                </a:solidFill>
              </a:rPr>
              <a:t>Un outil précieux. </a:t>
            </a:r>
            <a:br>
              <a:rPr lang="fr" sz="1200">
                <a:solidFill>
                  <a:schemeClr val="dk1"/>
                </a:solidFill>
              </a:rPr>
            </a:br>
            <a:r>
              <a:rPr lang="fr" sz="1200">
                <a:solidFill>
                  <a:schemeClr val="dk1"/>
                </a:solidFill>
              </a:rPr>
              <a:t>Ils permettent de </a:t>
            </a:r>
            <a:r>
              <a:rPr b="1" lang="fr" sz="1200">
                <a:solidFill>
                  <a:schemeClr val="dk1"/>
                </a:solidFill>
              </a:rPr>
              <a:t>réduire la sollicitation</a:t>
            </a:r>
            <a:r>
              <a:rPr lang="fr" sz="1200">
                <a:solidFill>
                  <a:schemeClr val="dk1"/>
                </a:solidFill>
              </a:rPr>
              <a:t> des freins de service et offrent une capacité de freinage additionnelle.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</a:rPr>
              <a:t>Par exemple, la majorité des</a:t>
            </a:r>
            <a:r>
              <a:rPr lang="fr" sz="1200">
                <a:solidFill>
                  <a:schemeClr val="dk1"/>
                </a:solidFill>
              </a:rPr>
              <a:t> sorties </a:t>
            </a:r>
            <a:r>
              <a:rPr lang="fr" sz="1200">
                <a:solidFill>
                  <a:schemeClr val="dk1"/>
                </a:solidFill>
              </a:rPr>
              <a:t>d’autoroute bien anticipées pourraient être négociées sans utiliser le frein de </a:t>
            </a:r>
            <a:r>
              <a:rPr b="1" lang="fr" sz="1200" u="sng">
                <a:solidFill>
                  <a:srgbClr val="FF0000"/>
                </a:solidFill>
              </a:rPr>
              <a:t>service</a:t>
            </a:r>
            <a:r>
              <a:rPr lang="fr" sz="1200">
                <a:solidFill>
                  <a:srgbClr val="FF0000"/>
                </a:solidFill>
              </a:rPr>
              <a:t>.</a:t>
            </a:r>
            <a:r>
              <a:rPr lang="fr" sz="1200">
                <a:solidFill>
                  <a:schemeClr val="dk1"/>
                </a:solidFill>
              </a:rPr>
              <a:t> De même, l’usage des freins auxiliaires fait partie </a:t>
            </a:r>
            <a:r>
              <a:rPr b="1" lang="fr" sz="1200">
                <a:solidFill>
                  <a:schemeClr val="dk1"/>
                </a:solidFill>
              </a:rPr>
              <a:t>des procédures</a:t>
            </a:r>
            <a:r>
              <a:rPr lang="fr" sz="1200">
                <a:solidFill>
                  <a:schemeClr val="dk1"/>
                </a:solidFill>
              </a:rPr>
              <a:t> dans la </a:t>
            </a:r>
            <a:r>
              <a:rPr b="1" lang="fr" sz="1200">
                <a:solidFill>
                  <a:schemeClr val="dk1"/>
                </a:solidFill>
              </a:rPr>
              <a:t>gestion de descente</a:t>
            </a:r>
            <a:r>
              <a:rPr lang="fr" sz="1200">
                <a:solidFill>
                  <a:schemeClr val="dk1"/>
                </a:solidFill>
              </a:rPr>
              <a:t> de longues pentes en toute sécurité.</a:t>
            </a:r>
            <a:r>
              <a:rPr lang="fr" sz="1100">
                <a:solidFill>
                  <a:schemeClr val="dk1"/>
                </a:solidFill>
              </a:rPr>
              <a:t>  </a:t>
            </a:r>
            <a:endParaRPr/>
          </a:p>
        </p:txBody>
      </p:sp>
      <p:pic>
        <p:nvPicPr>
          <p:cNvPr id="97" name="Google Shape;9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375" y="1561950"/>
            <a:ext cx="3863550" cy="269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8275" y="1463791"/>
            <a:ext cx="1450598" cy="279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6050" y="1502675"/>
            <a:ext cx="1332079" cy="26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type="title"/>
          </p:nvPr>
        </p:nvSpPr>
        <p:spPr>
          <a:xfrm>
            <a:off x="220800" y="49926"/>
            <a:ext cx="8741400" cy="428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000"/>
              <a:t>PRINCIPE DE FONCTIONNEMENT</a:t>
            </a:r>
            <a:endParaRPr b="1" sz="20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/>
              <a:t>Le moteur, même sans système de frein auxiliaire, peut servir de système de freinage. On constate son effet lorsque l’on pratique une </a:t>
            </a:r>
            <a:r>
              <a:rPr b="1" lang="fr" sz="1200" u="sng">
                <a:solidFill>
                  <a:srgbClr val="FF0000"/>
                </a:solidFill>
              </a:rPr>
              <a:t>rétrogradation</a:t>
            </a:r>
            <a:r>
              <a:rPr lang="fr" sz="1200"/>
              <a:t>. C’est ce que l’on nomme le ralentissement par compression du moteur.</a:t>
            </a:r>
            <a:br>
              <a:rPr lang="fr" sz="1200"/>
            </a:br>
            <a:br>
              <a:rPr lang="fr" sz="1200"/>
            </a:br>
            <a:r>
              <a:rPr lang="fr" sz="1200"/>
              <a:t>Il existe principalement deux types de freins auxiliaires aussi appelés frein moteur. Ces systèmes travaillent de pairs avec le ralentissement par compression. 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fr" sz="1200"/>
            </a:br>
            <a:r>
              <a:rPr lang="fr" sz="1200"/>
              <a:t>1. Un de ces systèmes agit par restriction de la sortie des gaz d’échappement. Il est installé à la sortie du turbocompresseur.	</a:t>
            </a:r>
            <a:br>
              <a:rPr lang="fr" sz="1200"/>
            </a:br>
            <a:r>
              <a:rPr lang="fr" sz="1200"/>
              <a:t>2. L’autre système agit par augmentation de la compression (nom commun: </a:t>
            </a:r>
            <a:r>
              <a:rPr b="1" i="1" lang="fr" sz="1200"/>
              <a:t>Jacob brake</a:t>
            </a:r>
            <a:r>
              <a:rPr lang="fr" sz="1200"/>
              <a:t>).  Il s’agit d’un système optionnel intégré au moteur. De plus, le </a:t>
            </a:r>
            <a:r>
              <a:rPr b="1" lang="fr" sz="1200"/>
              <a:t>ventilateur thermostatique</a:t>
            </a:r>
            <a:r>
              <a:rPr lang="fr" sz="1200"/>
              <a:t> est parfois utilisé afin d'accroître davantage la force de ralentissement. 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/>
              <a:t>Le fondement de ces deux systèmes est de rendre la rotation du moteur plus </a:t>
            </a:r>
            <a:r>
              <a:rPr b="1" lang="fr" sz="1200" u="sng">
                <a:solidFill>
                  <a:srgbClr val="FF0000"/>
                </a:solidFill>
              </a:rPr>
              <a:t>difficile</a:t>
            </a:r>
            <a:r>
              <a:rPr lang="fr" sz="1200">
                <a:solidFill>
                  <a:srgbClr val="FF0000"/>
                </a:solidFill>
              </a:rPr>
              <a:t> </a:t>
            </a:r>
            <a:r>
              <a:rPr lang="fr" sz="1200"/>
              <a:t>et ainsi provoquer le ralentissement du véhicule. Le moteur agit alors à titre de </a:t>
            </a:r>
            <a:r>
              <a:rPr b="1" lang="fr" sz="1200"/>
              <a:t>ralentisseur</a:t>
            </a:r>
            <a:r>
              <a:rPr lang="fr" sz="1200"/>
              <a:t> plutôt qu’à titre d’accélérateur.</a:t>
            </a:r>
            <a:br>
              <a:rPr lang="fr" sz="1200"/>
            </a:b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/>
              <a:t>Dans les deux cas, plus le régime moteur est </a:t>
            </a:r>
            <a:r>
              <a:rPr b="1" lang="fr" sz="1200" u="sng">
                <a:solidFill>
                  <a:srgbClr val="FF0000"/>
                </a:solidFill>
              </a:rPr>
              <a:t>élevé</a:t>
            </a:r>
            <a:r>
              <a:rPr lang="fr" sz="1200">
                <a:solidFill>
                  <a:srgbClr val="FF0000"/>
                </a:solidFill>
              </a:rPr>
              <a:t> </a:t>
            </a:r>
            <a:r>
              <a:rPr lang="fr" sz="1200"/>
              <a:t>à  l’utilisation, plus le ralentisseur sera efficace.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rgbClr val="FF0000"/>
                </a:solidFill>
                <a:highlight>
                  <a:srgbClr val="FFFF00"/>
                </a:highlight>
              </a:rPr>
              <a:t>Attention!</a:t>
            </a:r>
            <a:r>
              <a:rPr lang="fr" sz="1200"/>
              <a:t> Il est cependant </a:t>
            </a:r>
            <a:r>
              <a:rPr b="1" lang="fr" sz="1200"/>
              <a:t>primordial</a:t>
            </a:r>
            <a:r>
              <a:rPr lang="fr" sz="1200"/>
              <a:t> de respecter le régime </a:t>
            </a:r>
            <a:r>
              <a:rPr b="1" lang="fr" sz="1200" u="sng">
                <a:solidFill>
                  <a:srgbClr val="FF0000"/>
                </a:solidFill>
              </a:rPr>
              <a:t>maximal</a:t>
            </a:r>
            <a:r>
              <a:rPr lang="fr" sz="1200">
                <a:solidFill>
                  <a:srgbClr val="FF0000"/>
                </a:solidFill>
              </a:rPr>
              <a:t> </a:t>
            </a:r>
            <a:r>
              <a:rPr lang="fr" sz="1200"/>
              <a:t>du moteur.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/>
          <p:nvPr>
            <p:ph type="title"/>
          </p:nvPr>
        </p:nvSpPr>
        <p:spPr>
          <a:xfrm>
            <a:off x="1465200" y="81250"/>
            <a:ext cx="6403500" cy="80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3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000"/>
              <a:t>Quelques types d’interrupteurs et leviers associés au fonctionnement du ralentisseur.</a:t>
            </a:r>
            <a:endParaRPr sz="2000"/>
          </a:p>
        </p:txBody>
      </p: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50" y="1776550"/>
            <a:ext cx="1447800" cy="117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3762650" y="886125"/>
            <a:ext cx="16806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dk1"/>
                </a:solidFill>
              </a:rPr>
              <a:t>Pictogramme associé:</a:t>
            </a:r>
            <a:endParaRPr/>
          </a:p>
        </p:txBody>
      </p:sp>
      <p:pic>
        <p:nvPicPr>
          <p:cNvPr id="112" name="Google Shape;11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5250" y="1513200"/>
            <a:ext cx="1447800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0800" y="1598925"/>
            <a:ext cx="2038350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 txBox="1"/>
          <p:nvPr/>
        </p:nvSpPr>
        <p:spPr>
          <a:xfrm>
            <a:off x="169400" y="3512750"/>
            <a:ext cx="37098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Interrupteur unique à 2 niveaux de retenue</a:t>
            </a:r>
            <a:r>
              <a:rPr lang="fr" sz="1100">
                <a:solidFill>
                  <a:schemeClr val="dk1"/>
                </a:solidFill>
              </a:rPr>
              <a:t>. </a:t>
            </a:r>
            <a:endParaRPr/>
          </a:p>
        </p:txBody>
      </p:sp>
      <p:sp>
        <p:nvSpPr>
          <p:cNvPr id="115" name="Google Shape;115;p14"/>
          <p:cNvSpPr txBox="1"/>
          <p:nvPr/>
        </p:nvSpPr>
        <p:spPr>
          <a:xfrm>
            <a:off x="5595650" y="3492975"/>
            <a:ext cx="35322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 D</a:t>
            </a:r>
            <a:r>
              <a:rPr lang="fr">
                <a:solidFill>
                  <a:schemeClr val="dk1"/>
                </a:solidFill>
              </a:rPr>
              <a:t>oubles interrupteurs à 3 niveaux de retenue</a:t>
            </a:r>
            <a:r>
              <a:rPr lang="fr" sz="1200">
                <a:solidFill>
                  <a:schemeClr val="dk1"/>
                </a:solidFill>
              </a:rPr>
              <a:t>.</a:t>
            </a:r>
            <a:endParaRPr sz="1200"/>
          </a:p>
        </p:txBody>
      </p:sp>
      <p:cxnSp>
        <p:nvCxnSpPr>
          <p:cNvPr id="116" name="Google Shape;116;p14"/>
          <p:cNvCxnSpPr>
            <a:stCxn id="110" idx="1"/>
          </p:cNvCxnSpPr>
          <p:nvPr/>
        </p:nvCxnSpPr>
        <p:spPr>
          <a:xfrm flipH="1">
            <a:off x="2219750" y="2362338"/>
            <a:ext cx="1659300" cy="426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" name="Google Shape;117;p14"/>
          <p:cNvCxnSpPr>
            <a:stCxn id="110" idx="3"/>
          </p:cNvCxnSpPr>
          <p:nvPr/>
        </p:nvCxnSpPr>
        <p:spPr>
          <a:xfrm flipH="1" rot="10800000">
            <a:off x="5326850" y="2092638"/>
            <a:ext cx="1170300" cy="269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 txBox="1"/>
          <p:nvPr>
            <p:ph type="title"/>
          </p:nvPr>
        </p:nvSpPr>
        <p:spPr>
          <a:xfrm>
            <a:off x="272750" y="211175"/>
            <a:ext cx="8613000" cy="10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183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400"/>
              <a:t>Le levier de la transmission automatisée peut également servir à contrôler </a:t>
            </a:r>
            <a:r>
              <a:rPr b="1" lang="fr" sz="1400"/>
              <a:t>la mise en marche</a:t>
            </a:r>
            <a:r>
              <a:rPr lang="fr" sz="1400"/>
              <a:t> ainsi que </a:t>
            </a:r>
            <a:r>
              <a:rPr b="1" lang="fr" sz="1400"/>
              <a:t>les différentes puissances</a:t>
            </a:r>
            <a:r>
              <a:rPr lang="fr" sz="1400"/>
              <a:t> de ralentissement. Un témoin s’illumine dans le tableau de bord dès l’activation. </a:t>
            </a:r>
            <a:endParaRPr sz="1400"/>
          </a:p>
        </p:txBody>
      </p:sp>
      <p:pic>
        <p:nvPicPr>
          <p:cNvPr id="123" name="Google Shape;12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25" y="1209475"/>
            <a:ext cx="252412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3050" y="1209475"/>
            <a:ext cx="26289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6300" y="1985963"/>
            <a:ext cx="1447800" cy="1171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5"/>
          <p:cNvCxnSpPr>
            <a:stCxn id="125" idx="1"/>
          </p:cNvCxnSpPr>
          <p:nvPr/>
        </p:nvCxnSpPr>
        <p:spPr>
          <a:xfrm rot="10800000">
            <a:off x="1392100" y="2080650"/>
            <a:ext cx="1984200" cy="491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" name="Google Shape;127;p15"/>
          <p:cNvCxnSpPr>
            <a:stCxn id="125" idx="3"/>
          </p:cNvCxnSpPr>
          <p:nvPr/>
        </p:nvCxnSpPr>
        <p:spPr>
          <a:xfrm flipH="1" rot="10800000">
            <a:off x="4824100" y="1881150"/>
            <a:ext cx="967200" cy="690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8" name="Google Shape;128;p15"/>
          <p:cNvSpPr txBox="1"/>
          <p:nvPr/>
        </p:nvSpPr>
        <p:spPr>
          <a:xfrm>
            <a:off x="272750" y="3294475"/>
            <a:ext cx="87024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La pédale de débrayage ainsi que l’accélérateur sont aussi munis d’interrupteurs.  Ceux-ci permettent </a:t>
            </a:r>
            <a:r>
              <a:rPr b="1" lang="fr">
                <a:solidFill>
                  <a:schemeClr val="dk1"/>
                </a:solidFill>
              </a:rPr>
              <a:t>d’interrompre le frein moteur</a:t>
            </a:r>
            <a:r>
              <a:rPr lang="fr">
                <a:solidFill>
                  <a:schemeClr val="dk1"/>
                </a:solidFill>
              </a:rPr>
              <a:t> dès que l’une ou l’autre des pédales est sollicitée. De plus, le ralentisseur ne peut entrer en action à un régime moteur inférieur à </a:t>
            </a:r>
            <a:r>
              <a:rPr b="1" lang="fr">
                <a:solidFill>
                  <a:schemeClr val="dk1"/>
                </a:solidFill>
              </a:rPr>
              <a:t>1000 tr/min</a:t>
            </a:r>
            <a:r>
              <a:rPr lang="fr">
                <a:solidFill>
                  <a:schemeClr val="dk1"/>
                </a:solidFill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/>
          <p:nvPr>
            <p:ph type="title"/>
          </p:nvPr>
        </p:nvSpPr>
        <p:spPr>
          <a:xfrm>
            <a:off x="1066350" y="112175"/>
            <a:ext cx="7011300" cy="88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/>
              <a:t>Freins de service vs freins auxiliaires</a:t>
            </a:r>
            <a:endParaRPr sz="2400"/>
          </a:p>
        </p:txBody>
      </p:sp>
      <p:pic>
        <p:nvPicPr>
          <p:cNvPr id="134" name="Google Shape;13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50" y="817600"/>
            <a:ext cx="5943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200" y="2666450"/>
            <a:ext cx="5648325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6"/>
          <p:cNvSpPr txBox="1"/>
          <p:nvPr/>
        </p:nvSpPr>
        <p:spPr>
          <a:xfrm>
            <a:off x="2469425" y="1921663"/>
            <a:ext cx="13041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Freins de service</a:t>
            </a:r>
            <a:endParaRPr/>
          </a:p>
        </p:txBody>
      </p:sp>
      <p:sp>
        <p:nvSpPr>
          <p:cNvPr id="137" name="Google Shape;137;p16"/>
          <p:cNvSpPr txBox="1"/>
          <p:nvPr/>
        </p:nvSpPr>
        <p:spPr>
          <a:xfrm>
            <a:off x="2234400" y="3699275"/>
            <a:ext cx="14379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Freins auxiliaires</a:t>
            </a:r>
            <a:endParaRPr/>
          </a:p>
        </p:txBody>
      </p:sp>
      <p:cxnSp>
        <p:nvCxnSpPr>
          <p:cNvPr id="138" name="Google Shape;138;p16"/>
          <p:cNvCxnSpPr/>
          <p:nvPr/>
        </p:nvCxnSpPr>
        <p:spPr>
          <a:xfrm>
            <a:off x="309375" y="2173425"/>
            <a:ext cx="5507100" cy="1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16"/>
          <p:cNvCxnSpPr/>
          <p:nvPr/>
        </p:nvCxnSpPr>
        <p:spPr>
          <a:xfrm rot="10800000">
            <a:off x="2428525" y="3991175"/>
            <a:ext cx="1895100" cy="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/>
          <p:nvPr/>
        </p:nvSpPr>
        <p:spPr>
          <a:xfrm>
            <a:off x="122100" y="247234"/>
            <a:ext cx="6370200" cy="8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I</a:t>
            </a:r>
            <a:r>
              <a:rPr lang="fr" sz="1200">
                <a:solidFill>
                  <a:schemeClr val="dk1"/>
                </a:solidFill>
              </a:rPr>
              <a:t>déalement, </a:t>
            </a:r>
            <a:r>
              <a:rPr b="1" lang="fr" sz="1200">
                <a:solidFill>
                  <a:schemeClr val="dk1"/>
                </a:solidFill>
              </a:rPr>
              <a:t>on ne devrait pas</a:t>
            </a:r>
            <a:r>
              <a:rPr lang="fr" sz="1200">
                <a:solidFill>
                  <a:schemeClr val="dk1"/>
                </a:solidFill>
              </a:rPr>
              <a:t> utiliser le frein moteur à l’approche des villes ou villages. </a:t>
            </a:r>
            <a:r>
              <a:rPr lang="fr" sz="1200">
                <a:solidFill>
                  <a:schemeClr val="dk1"/>
                </a:solidFill>
                <a:highlight>
                  <a:srgbClr val="FFFF00"/>
                </a:highlight>
              </a:rPr>
              <a:t>Malgré que les freins auxiliaires d'aujourd'hui soient </a:t>
            </a:r>
            <a:r>
              <a:rPr b="1" lang="fr" sz="1200">
                <a:solidFill>
                  <a:schemeClr val="dk1"/>
                </a:solidFill>
                <a:highlight>
                  <a:srgbClr val="FFFF00"/>
                </a:highlight>
              </a:rPr>
              <a:t>plus silencieux et plus performant</a:t>
            </a:r>
            <a:r>
              <a:rPr lang="fr" sz="1200">
                <a:solidFill>
                  <a:schemeClr val="dk1"/>
                </a:solidFill>
                <a:highlight>
                  <a:srgbClr val="FFFF00"/>
                </a:highlight>
              </a:rPr>
              <a:t> que par le passé,</a:t>
            </a:r>
            <a:r>
              <a:rPr lang="fr" sz="1200">
                <a:solidFill>
                  <a:schemeClr val="dk1"/>
                </a:solidFill>
              </a:rPr>
              <a:t> même aux endroits où l’utilisation du frein moteur ne semble </a:t>
            </a:r>
            <a:r>
              <a:rPr b="1" lang="fr" sz="1200">
                <a:solidFill>
                  <a:schemeClr val="dk1"/>
                </a:solidFill>
              </a:rPr>
              <a:t>pas restreinte</a:t>
            </a:r>
            <a:r>
              <a:rPr lang="fr" sz="1200">
                <a:solidFill>
                  <a:schemeClr val="dk1"/>
                </a:solidFill>
              </a:rPr>
              <a:t>, on doit user de jugement pour permettre la quiétude de la population environnante. </a:t>
            </a:r>
            <a:endParaRPr sz="1200"/>
          </a:p>
        </p:txBody>
      </p:sp>
      <p:sp>
        <p:nvSpPr>
          <p:cNvPr id="145" name="Google Shape;145;p17"/>
          <p:cNvSpPr txBox="1"/>
          <p:nvPr/>
        </p:nvSpPr>
        <p:spPr>
          <a:xfrm>
            <a:off x="122100" y="-82250"/>
            <a:ext cx="30810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/>
              <a:t>Utilisation adéquate</a:t>
            </a:r>
            <a:endParaRPr b="1" sz="2000"/>
          </a:p>
        </p:txBody>
      </p:sp>
      <p:pic>
        <p:nvPicPr>
          <p:cNvPr id="146" name="Google Shape;14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7614" y="310697"/>
            <a:ext cx="2392250" cy="361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6586" y="1353916"/>
            <a:ext cx="1870729" cy="230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250" y="1388509"/>
            <a:ext cx="1870725" cy="187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11628" y="1907096"/>
            <a:ext cx="1538832" cy="230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73150" y="2479391"/>
            <a:ext cx="1538825" cy="1873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tte vidéo a été réalisée dans le cadre d'un partenariat entre Camo Route, le Centre de formation en transport de Charlesbourg et le Centre de formation du transport routier de Saint-Jérôme, en collaboration avec le ministère des Transports, de la Mobilité Durable et de l'Électrification des Transports." id="155" name="Google Shape;155;p18" title="Utilisation adéquate du frein moteur - Sensibilisation au bruit routi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1000" y="184875"/>
            <a:ext cx="5211475" cy="390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