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Roboto"/>
      <p:regular r:id="rId33"/>
      <p:bold r:id="rId34"/>
      <p:italic r:id="rId35"/>
      <p:boldItalic r:id="rId36"/>
    </p:embeddedFont>
    <p:embeddedFont>
      <p:font typeface="Exo 2"/>
      <p:regular r:id="rId37"/>
      <p:bold r:id="rId38"/>
      <p:italic r:id="rId39"/>
      <p:boldItalic r:id="rId40"/>
    </p:embeddedFont>
    <p:embeddedFont>
      <p:font typeface="Oswald"/>
      <p:regular r:id="rId41"/>
      <p:bold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3" Type="http://schemas.openxmlformats.org/officeDocument/2006/relationships/slide" Target="slides/slide8.xml"/><Relationship Id="rId39" Type="http://schemas.openxmlformats.org/officeDocument/2006/relationships/font" Target="fonts/Exo2-italic.fntdata"/><Relationship Id="rId18" Type="http://schemas.openxmlformats.org/officeDocument/2006/relationships/slide" Target="slides/slide13.xml"/><Relationship Id="rId42" Type="http://schemas.openxmlformats.org/officeDocument/2006/relationships/font" Target="fonts/Oswald-bold.fntdata"/><Relationship Id="rId21" Type="http://schemas.openxmlformats.org/officeDocument/2006/relationships/slide" Target="slides/slide16.xml"/><Relationship Id="rId34" Type="http://schemas.openxmlformats.org/officeDocument/2006/relationships/font" Target="fonts/Roboto-bold.fntdata"/><Relationship Id="rId7" Type="http://schemas.openxmlformats.org/officeDocument/2006/relationships/slide" Target="slides/slide2.xml"/><Relationship Id="rId20" Type="http://schemas.openxmlformats.org/officeDocument/2006/relationships/slide" Target="slides/slide15.xml"/><Relationship Id="rId41" Type="http://schemas.openxmlformats.org/officeDocument/2006/relationships/font" Target="fonts/Oswald-regular.fntdata"/><Relationship Id="rId2" Type="http://schemas.openxmlformats.org/officeDocument/2006/relationships/viewProps" Target="view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40" Type="http://schemas.openxmlformats.org/officeDocument/2006/relationships/font" Target="fonts/Exo2-boldItalic.fntdata"/><Relationship Id="rId24" Type="http://schemas.openxmlformats.org/officeDocument/2006/relationships/slide" Target="slides/slide19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font" Target="fonts/Exo2-regular.fntdata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6" Type="http://schemas.openxmlformats.org/officeDocument/2006/relationships/font" Target="fonts/Roboto-boldItalic.fntdata"/><Relationship Id="rId31" Type="http://schemas.openxmlformats.org/officeDocument/2006/relationships/slide" Target="slides/slide2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4" Type="http://schemas.openxmlformats.org/officeDocument/2006/relationships/customXml" Target="../customXml/item2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Roboto-italic.fntdata"/><Relationship Id="rId14" Type="http://schemas.openxmlformats.org/officeDocument/2006/relationships/slide" Target="slides/slide9.xml"/><Relationship Id="rId43" Type="http://schemas.openxmlformats.org/officeDocument/2006/relationships/customXml" Target="../customXml/item1.xml"/><Relationship Id="rId8" Type="http://schemas.openxmlformats.org/officeDocument/2006/relationships/slide" Target="slides/slide3.xml"/><Relationship Id="rId3" Type="http://schemas.openxmlformats.org/officeDocument/2006/relationships/presProps" Target="presProps.xml"/><Relationship Id="rId25" Type="http://schemas.openxmlformats.org/officeDocument/2006/relationships/slide" Target="slides/slide20.xml"/><Relationship Id="rId33" Type="http://schemas.openxmlformats.org/officeDocument/2006/relationships/font" Target="fonts/Roboto-regular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8" Type="http://schemas.openxmlformats.org/officeDocument/2006/relationships/font" Target="fonts/Exo2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7c94205e3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7c94205e3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4a4098f1f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Voir la légende du livre Montréal &amp; Environs. Elle se retrouve au tout début du document.</a:t>
            </a:r>
            <a:endParaRPr/>
          </a:p>
        </p:txBody>
      </p:sp>
      <p:sp>
        <p:nvSpPr>
          <p:cNvPr id="158" name="Google Shape;158;g24a4098f1fb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4a4098f1f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Voir la légende du livre Montréal &amp; Environs. Elle se retrouve au tout début du document.</a:t>
            </a:r>
            <a:endParaRPr/>
          </a:p>
        </p:txBody>
      </p:sp>
      <p:sp>
        <p:nvSpPr>
          <p:cNvPr id="168" name="Google Shape;168;g24a4098f1fb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4a4098f1f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Pages 125 de votre livre Montréal &amp; Environs. </a:t>
            </a:r>
            <a:endParaRPr/>
          </a:p>
        </p:txBody>
      </p:sp>
      <p:sp>
        <p:nvSpPr>
          <p:cNvPr id="178" name="Google Shape;178;g24a4098f1f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4a4098f1f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Voir à la page 213 du livre Montréal &amp; Environs. </a:t>
            </a:r>
            <a:endParaRPr/>
          </a:p>
        </p:txBody>
      </p:sp>
      <p:sp>
        <p:nvSpPr>
          <p:cNvPr id="188" name="Google Shape;188;g24a4098f1fb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4a4098f1f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Pages 125 de votre livre Montréal &amp; Environs. </a:t>
            </a:r>
            <a:endParaRPr/>
          </a:p>
        </p:txBody>
      </p:sp>
      <p:sp>
        <p:nvSpPr>
          <p:cNvPr id="199" name="Google Shape;199;g24a4098f1fb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4a4098f1fb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Exemple à la p</a:t>
            </a:r>
            <a:r>
              <a:rPr b="1" lang="fr">
                <a:solidFill>
                  <a:schemeClr val="dk1"/>
                </a:solidFill>
              </a:rPr>
              <a:t>ages 125 de votre livre Montréal &amp; Environs ou 1e page du guide</a:t>
            </a:r>
            <a:endParaRPr/>
          </a:p>
        </p:txBody>
      </p:sp>
      <p:sp>
        <p:nvSpPr>
          <p:cNvPr id="209" name="Google Shape;209;g24a4098f1fb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4a4098f1fb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Livre Montréal &amp; Environs P.II et III ou VIII et IX.</a:t>
            </a:r>
            <a:endParaRPr/>
          </a:p>
        </p:txBody>
      </p:sp>
      <p:sp>
        <p:nvSpPr>
          <p:cNvPr id="219" name="Google Shape;219;g24a4098f1fb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4a4098f1fb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Boul. des sciences page 70, rue de La Vérendrye page 13</a:t>
            </a:r>
            <a:endParaRPr/>
          </a:p>
        </p:txBody>
      </p:sp>
      <p:sp>
        <p:nvSpPr>
          <p:cNvPr id="226" name="Google Shape;226;g24a4098f1fb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49739e7f24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Livre Montréal &amp; Environs P.II et III ou VIII et IX.</a:t>
            </a:r>
            <a:endParaRPr/>
          </a:p>
        </p:txBody>
      </p:sp>
      <p:sp>
        <p:nvSpPr>
          <p:cNvPr id="236" name="Google Shape;236;g249739e7f24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c5b92960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5c5b92960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Page II et III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2c10106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2c10106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/>
              <a:t>Utilisation du guide MTL &amp; environs version 2020</a:t>
            </a:r>
            <a:endParaRPr b="1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49739dc703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Livre Montréal &amp; Environs page 70 et page 13</a:t>
            </a:r>
            <a:endParaRPr/>
          </a:p>
        </p:txBody>
      </p:sp>
      <p:sp>
        <p:nvSpPr>
          <p:cNvPr id="256" name="Google Shape;256;g249739dc703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4a4098f1fb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En utilisant la carte du Québec (Réseau de camionnage) et votre livre Montréal et les environs ainsi qu’en empruntant seulement les grandes artères.</a:t>
            </a:r>
            <a:endParaRPr/>
          </a:p>
        </p:txBody>
      </p:sp>
      <p:sp>
        <p:nvSpPr>
          <p:cNvPr id="268" name="Google Shape;268;g24a4098f1fb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4a4098f1fb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En utilisant la carte du Québec (Réseau de camionnage) agrandissement de Sherbrooke. </a:t>
            </a:r>
            <a:endParaRPr/>
          </a:p>
        </p:txBody>
      </p:sp>
      <p:sp>
        <p:nvSpPr>
          <p:cNvPr id="277" name="Google Shape;277;g24a4098f1fb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4a4098f1fb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En utilisant la carte du Québec (Réseau de camionnage)</a:t>
            </a:r>
            <a:endParaRPr/>
          </a:p>
        </p:txBody>
      </p:sp>
      <p:sp>
        <p:nvSpPr>
          <p:cNvPr id="288" name="Google Shape;288;g24a4098f1fb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4a4098f1fb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En utilisant le guide Mtl &amp; environs carte localisatrice II et III</a:t>
            </a:r>
            <a:endParaRPr/>
          </a:p>
        </p:txBody>
      </p:sp>
      <p:sp>
        <p:nvSpPr>
          <p:cNvPr id="298" name="Google Shape;298;g24a4098f1fb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4a4098f1fb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En utilisant le guide Mtl &amp; environs page 80</a:t>
            </a:r>
            <a:endParaRPr/>
          </a:p>
        </p:txBody>
      </p:sp>
      <p:sp>
        <p:nvSpPr>
          <p:cNvPr id="312" name="Google Shape;312;g24a4098f1fb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4a4098f1fb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En comparaison avec les cartes que vous possédez depuis longtemps</a:t>
            </a:r>
            <a:r>
              <a:rPr lang="fr">
                <a:solidFill>
                  <a:schemeClr val="dk1"/>
                </a:solidFill>
              </a:rPr>
              <a:t>.</a:t>
            </a:r>
            <a:endParaRPr/>
          </a:p>
        </p:txBody>
      </p:sp>
      <p:sp>
        <p:nvSpPr>
          <p:cNvPr id="324" name="Google Shape;324;g24a4098f1fb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46d7ac1b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46d7ac1b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49739e7f2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Les noms des rues sont en ordre alphabétique de la page 144 à 212. Pour vous aider avec les abréviations des villes, vérifiez la page 143.</a:t>
            </a:r>
            <a:endParaRPr/>
          </a:p>
        </p:txBody>
      </p:sp>
      <p:sp>
        <p:nvSpPr>
          <p:cNvPr id="92" name="Google Shape;92;g249739e7f2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49739e7f2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Vous avez toutes les abréviations des villes dans le bas de la page 143.</a:t>
            </a:r>
            <a:endParaRPr/>
          </a:p>
        </p:txBody>
      </p:sp>
      <p:sp>
        <p:nvSpPr>
          <p:cNvPr id="101" name="Google Shape;101;g249739e7f24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49739e7f2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49739e7f2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C’est à la page 214 de l’atlas que vous retrouvez certaines distances entre les villes du Québec, même si ce livre est une carte municipale. C’est à la page 213 de l’édition 2020.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49739e7f24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Voir la légende, au verso de la page couverture.</a:t>
            </a:r>
            <a:endParaRPr/>
          </a:p>
        </p:txBody>
      </p:sp>
      <p:sp>
        <p:nvSpPr>
          <p:cNvPr id="118" name="Google Shape;118;g249739e7f24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49739e7f2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Voir à la page 143 du livre Montréal &amp; Environs.</a:t>
            </a:r>
            <a:endParaRPr/>
          </a:p>
        </p:txBody>
      </p:sp>
      <p:sp>
        <p:nvSpPr>
          <p:cNvPr id="128" name="Google Shape;128;g249739e7f2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4a4098f1f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Voir à la page 191 du Montréal &amp; Environs, 3e colonne. S’assurer de choisir le boulevard Mountainview à Longueuil LGL.</a:t>
            </a:r>
            <a:endParaRPr/>
          </a:p>
        </p:txBody>
      </p:sp>
      <p:sp>
        <p:nvSpPr>
          <p:cNvPr id="138" name="Google Shape;138;g24a4098f1f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4a4098f1f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Voir à l’annexe IV du livre Montréal &amp; Environs section </a:t>
            </a:r>
            <a:r>
              <a:rPr b="1" lang="fr" sz="1050">
                <a:solidFill>
                  <a:srgbClr val="4D5156"/>
                </a:solidFill>
                <a:highlight>
                  <a:schemeClr val="lt1"/>
                </a:highlight>
              </a:rPr>
              <a:t>« </a:t>
            </a:r>
            <a:r>
              <a:rPr b="1" lang="fr">
                <a:solidFill>
                  <a:schemeClr val="dk1"/>
                </a:solidFill>
              </a:rPr>
              <a:t>Points d’intérêt </a:t>
            </a:r>
            <a:r>
              <a:rPr b="1" lang="fr" sz="1050">
                <a:solidFill>
                  <a:srgbClr val="4D5156"/>
                </a:solidFill>
                <a:highlight>
                  <a:schemeClr val="lt1"/>
                </a:highlight>
              </a:rPr>
              <a:t>» 2e pages au début du guide</a:t>
            </a:r>
            <a:endParaRPr/>
          </a:p>
        </p:txBody>
      </p:sp>
      <p:sp>
        <p:nvSpPr>
          <p:cNvPr id="148" name="Google Shape;148;g24a4098f1f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Présentation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27933" t="0"/>
          <a:stretch/>
        </p:blipFill>
        <p:spPr>
          <a:xfrm>
            <a:off x="-53150" y="425300"/>
            <a:ext cx="9214800" cy="47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 rot="10800000">
            <a:off x="-58250" y="-106150"/>
            <a:ext cx="9225000" cy="1297575"/>
          </a:xfrm>
          <a:prstGeom prst="flowChartManualInpu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6200" y="76204"/>
            <a:ext cx="2449718" cy="819858"/>
            <a:chOff x="-58250" y="-38001"/>
            <a:chExt cx="3035209" cy="1148421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58250" y="-38001"/>
              <a:ext cx="2324650" cy="1020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 txBox="1"/>
            <p:nvPr/>
          </p:nvSpPr>
          <p:spPr>
            <a:xfrm>
              <a:off x="652259" y="596220"/>
              <a:ext cx="23247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CENTRE DE FORMATION 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DU TRANSPORT ROUTIER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DE SAINT-JÉRÔME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sp>
        <p:nvSpPr>
          <p:cNvPr id="16" name="Google Shape;16;p2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defRPr b="1" sz="36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7350" y="-1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1" name="Google Shape;21;p3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32" name="Google Shape;32;p4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" name="Google Shape;3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8" name="Google Shape;38;p5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40" name="Google Shape;40;p5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6" name="Google Shape;46;p6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7" name="Google Shape;47;p6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8" name="Google Shape;48;p6"/>
          <p:cNvSpPr txBox="1"/>
          <p:nvPr>
            <p:ph idx="4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" name="Google Shape;5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6" name="Google Shape;56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7" name="Google Shape;57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9" name="Google Shape;59;p7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0" name="Google Shape;60;p7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1" name="Google Shape;61;p7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6" name="Google Shape;66;p8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8" name="Google Shape;68;p8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 2">
  <p:cSld name="CUSTOM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0" type="dt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0"/>
          <p:cNvSpPr txBox="1"/>
          <p:nvPr>
            <p:ph idx="11" type="ftr"/>
          </p:nvPr>
        </p:nvSpPr>
        <p:spPr>
          <a:xfrm>
            <a:off x="3581400" y="57150"/>
            <a:ext cx="28956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8229601" y="4855369"/>
            <a:ext cx="7587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Relationship Id="rId4" Type="http://schemas.openxmlformats.org/officeDocument/2006/relationships/image" Target="../media/image1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Relationship Id="rId4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g"/><Relationship Id="rId4" Type="http://schemas.openxmlformats.org/officeDocument/2006/relationships/image" Target="../media/image2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Relationship Id="rId4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jpg"/><Relationship Id="rId4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2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g"/><Relationship Id="rId4" Type="http://schemas.openxmlformats.org/officeDocument/2006/relationships/image" Target="../media/image2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Relationship Id="rId4" Type="http://schemas.openxmlformats.org/officeDocument/2006/relationships/image" Target="../media/image1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>
            <p:ph type="title"/>
          </p:nvPr>
        </p:nvSpPr>
        <p:spPr>
          <a:xfrm>
            <a:off x="4949000" y="1359900"/>
            <a:ext cx="35706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Compétence 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6.4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dk1"/>
                </a:solidFill>
              </a:rPr>
              <a:t>Cartes municipales traditionnelles 2/2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84" name="Google Shape;84;p11"/>
          <p:cNvSpPr txBox="1"/>
          <p:nvPr/>
        </p:nvSpPr>
        <p:spPr>
          <a:xfrm>
            <a:off x="6298164" y="4609322"/>
            <a:ext cx="258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FFFFFF"/>
                </a:solidFill>
              </a:rPr>
              <a:t>Par: </a:t>
            </a:r>
            <a:r>
              <a:rPr b="0" i="0" lang="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Alain Lévesque</a:t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61" name="Google Shape;161;p20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62" name="Google Shape;162;p20"/>
          <p:cNvSpPr txBox="1"/>
          <p:nvPr/>
        </p:nvSpPr>
        <p:spPr>
          <a:xfrm>
            <a:off x="259250" y="0"/>
            <a:ext cx="8525100" cy="24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8 - </a:t>
            </a:r>
            <a:r>
              <a:rPr b="1" lang="fr" sz="2400">
                <a:solidFill>
                  <a:schemeClr val="dk1"/>
                </a:solidFill>
              </a:rPr>
              <a:t>À Longueuil, le boulevard Mountainview est traversé par le boulevard Cousineau. Selon la légende, quelle est la couleur utilisée pour </a:t>
            </a:r>
            <a:r>
              <a:rPr b="1" lang="fr" sz="2400">
                <a:solidFill>
                  <a:schemeClr val="dk1"/>
                </a:solidFill>
              </a:rPr>
              <a:t>représenter</a:t>
            </a:r>
            <a:r>
              <a:rPr b="1" lang="fr" sz="2400">
                <a:solidFill>
                  <a:schemeClr val="dk1"/>
                </a:solidFill>
              </a:rPr>
              <a:t> le boulevard Cousineau selon le type de route?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2726" y="1435500"/>
            <a:ext cx="1960404" cy="30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 txBox="1"/>
          <p:nvPr/>
        </p:nvSpPr>
        <p:spPr>
          <a:xfrm>
            <a:off x="2054825" y="1853100"/>
            <a:ext cx="3062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Route principale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5506650" y="2521800"/>
            <a:ext cx="814800" cy="99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71" name="Google Shape;171;p21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72" name="Google Shape;172;p21"/>
          <p:cNvSpPr txBox="1"/>
          <p:nvPr/>
        </p:nvSpPr>
        <p:spPr>
          <a:xfrm>
            <a:off x="259250" y="0"/>
            <a:ext cx="8525100" cy="19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9- Le boulevard Mountainview à Longueuil se termine à la croisée du chemin De Chambly. De quel type de route est le chemin </a:t>
            </a:r>
            <a:r>
              <a:rPr b="1" lang="fr" sz="2400">
                <a:solidFill>
                  <a:schemeClr val="dk1"/>
                </a:solidFill>
              </a:rPr>
              <a:t>de Chambly</a:t>
            </a:r>
            <a:r>
              <a:rPr b="1" lang="fr" sz="2400">
                <a:solidFill>
                  <a:schemeClr val="dk1"/>
                </a:solidFill>
              </a:rPr>
              <a:t>?</a:t>
            </a:r>
            <a:endParaRPr b="1" sz="3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73" name="Google Shape;17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2726" y="1435500"/>
            <a:ext cx="1960404" cy="30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1"/>
          <p:cNvSpPr txBox="1"/>
          <p:nvPr/>
        </p:nvSpPr>
        <p:spPr>
          <a:xfrm>
            <a:off x="1945750" y="1391625"/>
            <a:ext cx="3062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Route secondaire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75" name="Google Shape;175;p21"/>
          <p:cNvSpPr/>
          <p:nvPr/>
        </p:nvSpPr>
        <p:spPr>
          <a:xfrm>
            <a:off x="5523425" y="2890650"/>
            <a:ext cx="814800" cy="99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81" name="Google Shape;181;p22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82" name="Google Shape;182;p22"/>
          <p:cNvSpPr txBox="1"/>
          <p:nvPr/>
        </p:nvSpPr>
        <p:spPr>
          <a:xfrm>
            <a:off x="259250" y="0"/>
            <a:ext cx="8525100" cy="15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10- Quel est le nom de l’autoroute qui passe la plus proche du boulevard Mountainview à Longueuil?</a:t>
            </a:r>
            <a:endParaRPr b="1" sz="5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1861850" y="1018400"/>
            <a:ext cx="2357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Autoroute 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de l’Acier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184" name="Google Shape;18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2675" y="1391625"/>
            <a:ext cx="5421324" cy="245624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/>
          <p:nvPr/>
        </p:nvSpPr>
        <p:spPr>
          <a:xfrm>
            <a:off x="6421200" y="1941800"/>
            <a:ext cx="814800" cy="90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91" name="Google Shape;191;p23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92" name="Google Shape;192;p23"/>
          <p:cNvSpPr txBox="1"/>
          <p:nvPr/>
        </p:nvSpPr>
        <p:spPr>
          <a:xfrm>
            <a:off x="259250" y="0"/>
            <a:ext cx="8525100" cy="23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11 </a:t>
            </a:r>
            <a:r>
              <a:rPr b="1" lang="fr" sz="2600">
                <a:solidFill>
                  <a:schemeClr val="dk1"/>
                </a:solidFill>
              </a:rPr>
              <a:t>-</a:t>
            </a:r>
            <a:r>
              <a:rPr b="1" lang="fr" sz="3700">
                <a:solidFill>
                  <a:schemeClr val="dk1"/>
                </a:solidFill>
              </a:rPr>
              <a:t> </a:t>
            </a:r>
            <a:r>
              <a:rPr b="1" lang="fr" sz="2400">
                <a:solidFill>
                  <a:schemeClr val="dk1"/>
                </a:solidFill>
              </a:rPr>
              <a:t>Quelle est la distance entre Saint-Jean-sur-Richelieu             et Mirabel?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193" name="Google Shape;193;p23"/>
          <p:cNvSpPr txBox="1"/>
          <p:nvPr/>
        </p:nvSpPr>
        <p:spPr>
          <a:xfrm>
            <a:off x="1870250" y="1763750"/>
            <a:ext cx="156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97 km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194" name="Google Shape;19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4650" y="776826"/>
            <a:ext cx="3292076" cy="351784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3"/>
          <p:cNvSpPr/>
          <p:nvPr/>
        </p:nvSpPr>
        <p:spPr>
          <a:xfrm>
            <a:off x="7515900" y="2136200"/>
            <a:ext cx="310500" cy="2724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4751450" y="2226950"/>
            <a:ext cx="814800" cy="90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02" name="Google Shape;202;p24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203" name="Google Shape;203;p24"/>
          <p:cNvSpPr txBox="1"/>
          <p:nvPr/>
        </p:nvSpPr>
        <p:spPr>
          <a:xfrm>
            <a:off x="259250" y="0"/>
            <a:ext cx="8525100" cy="15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12- Quel est le numéro de sortie de l’autoroute 30, pour se rendre au boulevard Mountainview à Longueuil?</a:t>
            </a:r>
            <a:endParaRPr b="1" sz="5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04" name="Google Shape;204;p24"/>
          <p:cNvSpPr txBox="1"/>
          <p:nvPr/>
        </p:nvSpPr>
        <p:spPr>
          <a:xfrm>
            <a:off x="1861850" y="1018400"/>
            <a:ext cx="2357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73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205" name="Google Shape;2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2675" y="1391625"/>
            <a:ext cx="5421324" cy="245624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4"/>
          <p:cNvSpPr/>
          <p:nvPr/>
        </p:nvSpPr>
        <p:spPr>
          <a:xfrm>
            <a:off x="4826975" y="1992150"/>
            <a:ext cx="814800" cy="90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12" name="Google Shape;212;p25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213" name="Google Shape;213;p25"/>
          <p:cNvSpPr txBox="1"/>
          <p:nvPr/>
        </p:nvSpPr>
        <p:spPr>
          <a:xfrm>
            <a:off x="259250" y="0"/>
            <a:ext cx="8525100" cy="15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13- Quelle est la couleur de fond d’une zone industrielle, lorsque vous consultez votre carte?</a:t>
            </a:r>
            <a:endParaRPr b="1" sz="6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14" name="Google Shape;214;p25"/>
          <p:cNvSpPr txBox="1"/>
          <p:nvPr/>
        </p:nvSpPr>
        <p:spPr>
          <a:xfrm>
            <a:off x="1861850" y="1018400"/>
            <a:ext cx="2357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Beige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215" name="Google Shape;2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9550" y="1279688"/>
            <a:ext cx="4876249" cy="291972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6" name="Google Shape;216;p25"/>
          <p:cNvSpPr/>
          <p:nvPr/>
        </p:nvSpPr>
        <p:spPr>
          <a:xfrm>
            <a:off x="5036775" y="2571750"/>
            <a:ext cx="814800" cy="90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6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22" name="Google Shape;222;p26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223" name="Google Shape;223;p26"/>
          <p:cNvSpPr txBox="1"/>
          <p:nvPr/>
        </p:nvSpPr>
        <p:spPr>
          <a:xfrm>
            <a:off x="259250" y="0"/>
            <a:ext cx="8525100" cy="50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300">
                <a:solidFill>
                  <a:schemeClr val="dk1"/>
                </a:solidFill>
              </a:rPr>
              <a:t>14 -</a:t>
            </a:r>
            <a:r>
              <a:rPr b="1" lang="fr" sz="3600">
                <a:solidFill>
                  <a:schemeClr val="dk1"/>
                </a:solidFill>
              </a:rPr>
              <a:t> </a:t>
            </a:r>
            <a:r>
              <a:rPr b="1" lang="fr" sz="2300">
                <a:solidFill>
                  <a:schemeClr val="dk1"/>
                </a:solidFill>
              </a:rPr>
              <a:t>Vous êtes au volant d’un tracteur semi-remorque et vous quittez le 9601, boul. des Sciences à Montréal (coin rue des Bâtisseurs) pour vous rendre au 3780, rue la Vérendrye à Boisbriand (coin rue </a:t>
            </a:r>
            <a:r>
              <a:rPr b="1" lang="fr" sz="22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Alfred- Laliberté</a:t>
            </a:r>
            <a:r>
              <a:rPr b="1" lang="fr" sz="2300">
                <a:solidFill>
                  <a:schemeClr val="dk1"/>
                </a:solidFill>
              </a:rPr>
              <a:t>).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>
                <a:solidFill>
                  <a:schemeClr val="dk1"/>
                </a:solidFill>
              </a:rPr>
              <a:t>Sans considérer le trafic habituel, déterminez parmi les choix ci-dessous quelles seraient les meilleures routes à utiliser?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>
                <a:solidFill>
                  <a:schemeClr val="dk1"/>
                </a:solidFill>
              </a:rPr>
              <a:t>N.B. </a:t>
            </a:r>
            <a:r>
              <a:rPr b="1" lang="fr" sz="2300" u="sng">
                <a:solidFill>
                  <a:schemeClr val="dk1"/>
                </a:solidFill>
              </a:rPr>
              <a:t>Votre transporteur ne vous permet pas</a:t>
            </a:r>
            <a:r>
              <a:rPr b="1" lang="fr" sz="2300">
                <a:solidFill>
                  <a:schemeClr val="dk1"/>
                </a:solidFill>
              </a:rPr>
              <a:t> d’utiliser de routes à péage.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29" name="Google Shape;229;p27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pic>
        <p:nvPicPr>
          <p:cNvPr id="230" name="Google Shape;23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850" y="655825"/>
            <a:ext cx="3402626" cy="2773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2551" y="152400"/>
            <a:ext cx="3804280" cy="338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/>
          <p:nvPr/>
        </p:nvSpPr>
        <p:spPr>
          <a:xfrm>
            <a:off x="4521750" y="1396425"/>
            <a:ext cx="788700" cy="12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7"/>
          <p:cNvSpPr/>
          <p:nvPr/>
        </p:nvSpPr>
        <p:spPr>
          <a:xfrm>
            <a:off x="41100" y="1691450"/>
            <a:ext cx="655800" cy="12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39" name="Google Shape;239;p28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grpSp>
        <p:nvGrpSpPr>
          <p:cNvPr id="240" name="Google Shape;240;p28"/>
          <p:cNvGrpSpPr/>
          <p:nvPr/>
        </p:nvGrpSpPr>
        <p:grpSpPr>
          <a:xfrm>
            <a:off x="559275" y="96750"/>
            <a:ext cx="7838150" cy="4391575"/>
            <a:chOff x="152400" y="751925"/>
            <a:chExt cx="7838150" cy="4391575"/>
          </a:xfrm>
        </p:grpSpPr>
        <p:pic>
          <p:nvPicPr>
            <p:cNvPr id="241" name="Google Shape;241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751925"/>
              <a:ext cx="3995646" cy="439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48047" y="751925"/>
              <a:ext cx="3842503" cy="4391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3" name="Google Shape;243;p28"/>
          <p:cNvSpPr/>
          <p:nvPr/>
        </p:nvSpPr>
        <p:spPr>
          <a:xfrm>
            <a:off x="5090975" y="2799075"/>
            <a:ext cx="345600" cy="27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4" name="Google Shape;244;p28"/>
          <p:cNvSpPr/>
          <p:nvPr/>
        </p:nvSpPr>
        <p:spPr>
          <a:xfrm>
            <a:off x="3246400" y="2943075"/>
            <a:ext cx="345600" cy="27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29"/>
          <p:cNvGrpSpPr/>
          <p:nvPr/>
        </p:nvGrpSpPr>
        <p:grpSpPr>
          <a:xfrm>
            <a:off x="990596" y="689728"/>
            <a:ext cx="7045689" cy="4373375"/>
            <a:chOff x="990596" y="689728"/>
            <a:chExt cx="7045689" cy="4373375"/>
          </a:xfrm>
        </p:grpSpPr>
        <p:pic>
          <p:nvPicPr>
            <p:cNvPr id="250" name="Google Shape;25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90596" y="689728"/>
              <a:ext cx="3468491" cy="4373375"/>
            </a:xfrm>
            <a:prstGeom prst="rect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pic>
        <p:pic>
          <p:nvPicPr>
            <p:cNvPr id="251" name="Google Shape;251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66525" y="689728"/>
              <a:ext cx="3569760" cy="4373375"/>
            </a:xfrm>
            <a:prstGeom prst="rect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pic>
      </p:grpSp>
      <p:sp>
        <p:nvSpPr>
          <p:cNvPr id="252" name="Google Shape;252;p29"/>
          <p:cNvSpPr/>
          <p:nvPr/>
        </p:nvSpPr>
        <p:spPr>
          <a:xfrm>
            <a:off x="5394425" y="2531925"/>
            <a:ext cx="345600" cy="27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3" name="Google Shape;253;p29"/>
          <p:cNvSpPr/>
          <p:nvPr/>
        </p:nvSpPr>
        <p:spPr>
          <a:xfrm>
            <a:off x="4162375" y="1350225"/>
            <a:ext cx="345600" cy="27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/>
          <p:nvPr>
            <p:ph idx="1" type="body"/>
          </p:nvPr>
        </p:nvSpPr>
        <p:spPr>
          <a:xfrm>
            <a:off x="282750" y="1504825"/>
            <a:ext cx="8578500" cy="12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Objectif(s) de la leçon: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-Connaître le fonctionnement d’une carte municipale.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-Établir un trajet simple.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Aide à l’apprentissage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0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59" name="Google Shape;259;p30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pic>
        <p:nvPicPr>
          <p:cNvPr id="260" name="Google Shape;26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2699" y="102050"/>
            <a:ext cx="3564825" cy="415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142" y="412500"/>
            <a:ext cx="4343859" cy="273612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0"/>
          <p:cNvSpPr/>
          <p:nvPr/>
        </p:nvSpPr>
        <p:spPr>
          <a:xfrm>
            <a:off x="1185000" y="1892825"/>
            <a:ext cx="655800" cy="12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0"/>
          <p:cNvSpPr/>
          <p:nvPr/>
        </p:nvSpPr>
        <p:spPr>
          <a:xfrm>
            <a:off x="5832050" y="2246625"/>
            <a:ext cx="655800" cy="12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0"/>
          <p:cNvSpPr txBox="1"/>
          <p:nvPr/>
        </p:nvSpPr>
        <p:spPr>
          <a:xfrm>
            <a:off x="1056375" y="3207375"/>
            <a:ext cx="132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0000FF"/>
                </a:solidFill>
              </a:rPr>
              <a:t>Autoroute 40 ouest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265" name="Google Shape;265;p30"/>
          <p:cNvSpPr txBox="1"/>
          <p:nvPr/>
        </p:nvSpPr>
        <p:spPr>
          <a:xfrm>
            <a:off x="4120350" y="3860225"/>
            <a:ext cx="132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0000FF"/>
                </a:solidFill>
              </a:rPr>
              <a:t>Autoroute 15 Nord</a:t>
            </a:r>
            <a:endParaRPr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71" name="Google Shape;271;p31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272" name="Google Shape;272;p31"/>
          <p:cNvSpPr txBox="1"/>
          <p:nvPr/>
        </p:nvSpPr>
        <p:spPr>
          <a:xfrm>
            <a:off x="310450" y="-43600"/>
            <a:ext cx="8599500" cy="45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chemeClr val="dk1"/>
                </a:solidFill>
              </a:rPr>
              <a:t>15 - </a:t>
            </a:r>
            <a:r>
              <a:rPr b="1" lang="fr" sz="2200">
                <a:solidFill>
                  <a:schemeClr val="dk1"/>
                </a:solidFill>
              </a:rPr>
              <a:t>Utilisez la carte Réseau de camionnage en plus 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chemeClr val="dk1"/>
                </a:solidFill>
              </a:rPr>
              <a:t>de la carte municipale de Montréal et environ pour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chemeClr val="dk1"/>
                </a:solidFill>
              </a:rPr>
              <a:t>la question suivante.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chemeClr val="dk1"/>
                </a:solidFill>
              </a:rPr>
              <a:t>Au volant d’un tracteur semi-remorque, vous êtes chez votre client sur le Boul. Industriel (route 220) à Sherbrooke. Vous aurez à faire une livraison chez Trans-West au 1900, 52e Avenue à Montréal (coin rue François Cusson). 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chemeClr val="dk1"/>
                </a:solidFill>
              </a:rPr>
              <a:t>En prévoyant emprunter le pont Samuel-De Champlain, déterminez l’itinéraire optimal à partir de Sherbrooke pour vous rendre à votre adresse de livraison?</a:t>
            </a:r>
            <a:endParaRPr b="1" sz="2200">
              <a:solidFill>
                <a:schemeClr val="dk1"/>
              </a:solidFill>
            </a:endParaRPr>
          </a:p>
        </p:txBody>
      </p:sp>
      <p:pic>
        <p:nvPicPr>
          <p:cNvPr id="273" name="Google Shape;2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7491" y="165116"/>
            <a:ext cx="648650" cy="143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4427" y="330088"/>
            <a:ext cx="889577" cy="1104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80" name="Google Shape;280;p32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pic>
        <p:nvPicPr>
          <p:cNvPr id="281" name="Google Shape;28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2091" y="1012566"/>
            <a:ext cx="648650" cy="143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125" y="-12"/>
            <a:ext cx="5982702" cy="449223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2"/>
          <p:cNvSpPr/>
          <p:nvPr/>
        </p:nvSpPr>
        <p:spPr>
          <a:xfrm>
            <a:off x="1351500" y="2239650"/>
            <a:ext cx="345600" cy="27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4" name="Google Shape;284;p32"/>
          <p:cNvSpPr/>
          <p:nvPr/>
        </p:nvSpPr>
        <p:spPr>
          <a:xfrm rot="-1884299">
            <a:off x="526643" y="1772094"/>
            <a:ext cx="828466" cy="49496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5" name="Google Shape;285;p32"/>
          <p:cNvSpPr txBox="1"/>
          <p:nvPr/>
        </p:nvSpPr>
        <p:spPr>
          <a:xfrm>
            <a:off x="6331650" y="2704925"/>
            <a:ext cx="2393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Route 220 est,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10 ouest,</a:t>
            </a:r>
            <a:endParaRPr b="1" sz="24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3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91" name="Google Shape;291;p33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pic>
        <p:nvPicPr>
          <p:cNvPr id="292" name="Google Shape;29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2091" y="1012566"/>
            <a:ext cx="648650" cy="143404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3"/>
          <p:cNvSpPr txBox="1"/>
          <p:nvPr/>
        </p:nvSpPr>
        <p:spPr>
          <a:xfrm>
            <a:off x="3523225" y="3292300"/>
            <a:ext cx="5268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Autoroute 10 ouest,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Pont Samuel-De-Champlain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294" name="Google Shape;29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448" y="96900"/>
            <a:ext cx="6750249" cy="255569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3"/>
          <p:cNvSpPr/>
          <p:nvPr/>
        </p:nvSpPr>
        <p:spPr>
          <a:xfrm>
            <a:off x="3617000" y="1543200"/>
            <a:ext cx="345600" cy="27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4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301" name="Google Shape;301;p34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302" name="Google Shape;302;p34"/>
          <p:cNvSpPr/>
          <p:nvPr/>
        </p:nvSpPr>
        <p:spPr>
          <a:xfrm>
            <a:off x="2249325" y="3802600"/>
            <a:ext cx="345600" cy="27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03" name="Google Shape;303;p34"/>
          <p:cNvGrpSpPr/>
          <p:nvPr/>
        </p:nvGrpSpPr>
        <p:grpSpPr>
          <a:xfrm>
            <a:off x="42346" y="3"/>
            <a:ext cx="7045689" cy="4373375"/>
            <a:chOff x="990596" y="689728"/>
            <a:chExt cx="7045689" cy="4373375"/>
          </a:xfrm>
        </p:grpSpPr>
        <p:pic>
          <p:nvPicPr>
            <p:cNvPr id="304" name="Google Shape;304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90596" y="689728"/>
              <a:ext cx="3468491" cy="4373375"/>
            </a:xfrm>
            <a:prstGeom prst="rect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pic>
        <p:pic>
          <p:nvPicPr>
            <p:cNvPr id="305" name="Google Shape;305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66525" y="689728"/>
              <a:ext cx="3569760" cy="4373375"/>
            </a:xfrm>
            <a:prstGeom prst="rect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pic>
      </p:grpSp>
      <p:sp>
        <p:nvSpPr>
          <p:cNvPr id="306" name="Google Shape;306;p34"/>
          <p:cNvSpPr txBox="1"/>
          <p:nvPr/>
        </p:nvSpPr>
        <p:spPr>
          <a:xfrm>
            <a:off x="4689550" y="909375"/>
            <a:ext cx="4404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Pont Samuel-De-Champlain,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52e avenue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307" name="Google Shape;307;p34"/>
          <p:cNvSpPr/>
          <p:nvPr/>
        </p:nvSpPr>
        <p:spPr>
          <a:xfrm rot="959973">
            <a:off x="2646980" y="2502122"/>
            <a:ext cx="828285" cy="49491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8" name="Google Shape;308;p34"/>
          <p:cNvSpPr/>
          <p:nvPr/>
        </p:nvSpPr>
        <p:spPr>
          <a:xfrm rot="2526542">
            <a:off x="3859099" y="3180186"/>
            <a:ext cx="828582" cy="494901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09" name="Google Shape;30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7952" y="1748138"/>
            <a:ext cx="889577" cy="1104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5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315" name="Google Shape;315;p35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316" name="Google Shape;316;p35"/>
          <p:cNvSpPr txBox="1"/>
          <p:nvPr/>
        </p:nvSpPr>
        <p:spPr>
          <a:xfrm>
            <a:off x="3774950" y="1252438"/>
            <a:ext cx="4404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20 ouest, sortie 58,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à droite 55e avenue,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à droite François-Cusson,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à droite 52e avenue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317" name="Google Shape;3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6002" y="1505762"/>
            <a:ext cx="889577" cy="110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2917750" cy="4231977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5"/>
          <p:cNvSpPr/>
          <p:nvPr/>
        </p:nvSpPr>
        <p:spPr>
          <a:xfrm>
            <a:off x="2551350" y="4264100"/>
            <a:ext cx="345600" cy="27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0" name="Google Shape;320;p35"/>
          <p:cNvSpPr/>
          <p:nvPr/>
        </p:nvSpPr>
        <p:spPr>
          <a:xfrm rot="959961">
            <a:off x="396674" y="1111145"/>
            <a:ext cx="437549" cy="49491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1" name="Google Shape;321;p35"/>
          <p:cNvSpPr/>
          <p:nvPr/>
        </p:nvSpPr>
        <p:spPr>
          <a:xfrm rot="-2917600">
            <a:off x="939125" y="784052"/>
            <a:ext cx="828337" cy="49484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6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327" name="Google Shape;327;p36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328" name="Google Shape;328;p36"/>
          <p:cNvSpPr txBox="1"/>
          <p:nvPr/>
        </p:nvSpPr>
        <p:spPr>
          <a:xfrm>
            <a:off x="259250" y="0"/>
            <a:ext cx="8525100" cy="27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16 - </a:t>
            </a:r>
            <a:r>
              <a:rPr b="1" lang="fr" sz="2400">
                <a:solidFill>
                  <a:schemeClr val="dk1"/>
                </a:solidFill>
              </a:rPr>
              <a:t>Les légendes des cartes routières conventionnelles sont identiques, peu importe le fabricant de la carte routière.</a:t>
            </a:r>
            <a:endParaRPr b="1" sz="3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329" name="Google Shape;329;p36"/>
          <p:cNvSpPr txBox="1"/>
          <p:nvPr/>
        </p:nvSpPr>
        <p:spPr>
          <a:xfrm>
            <a:off x="1870250" y="2237400"/>
            <a:ext cx="156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Faux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330" name="Google Shape;33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3875" y="866150"/>
            <a:ext cx="1560600" cy="338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1801" y="1009350"/>
            <a:ext cx="1960404" cy="30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6"/>
          <p:cNvSpPr txBox="1"/>
          <p:nvPr/>
        </p:nvSpPr>
        <p:spPr>
          <a:xfrm>
            <a:off x="3791700" y="3933700"/>
            <a:ext cx="156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2020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333" name="Google Shape;333;p36"/>
          <p:cNvSpPr txBox="1"/>
          <p:nvPr/>
        </p:nvSpPr>
        <p:spPr>
          <a:xfrm>
            <a:off x="7108775" y="3933700"/>
            <a:ext cx="156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2009</a:t>
            </a:r>
            <a:endParaRPr b="1" sz="24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7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Bon travail!!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96" name="Google Shape;96;p13"/>
          <p:cNvSpPr txBox="1"/>
          <p:nvPr/>
        </p:nvSpPr>
        <p:spPr>
          <a:xfrm>
            <a:off x="237750" y="164125"/>
            <a:ext cx="83061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b="1" lang="fr" sz="2400">
                <a:solidFill>
                  <a:schemeClr val="dk1"/>
                </a:solidFill>
              </a:rPr>
              <a:t>Dans quelle section du livre Montréal &amp; environs, peut-on retrouver les coordonnées d’une rue ou d’un boulevard?</a:t>
            </a:r>
            <a:endParaRPr b="1" sz="24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 Réponse: </a:t>
            </a:r>
            <a:endParaRPr b="1" sz="2400">
              <a:solidFill>
                <a:srgbClr val="0000FF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97" name="Google Shape;9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3850" y="2228475"/>
            <a:ext cx="7145874" cy="216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/>
          <p:nvPr/>
        </p:nvSpPr>
        <p:spPr>
          <a:xfrm>
            <a:off x="2264375" y="1605950"/>
            <a:ext cx="2077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Page 144</a:t>
            </a:r>
            <a:endParaRPr b="1" sz="24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04" name="Google Shape;104;p14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116225" y="240300"/>
            <a:ext cx="83061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2. À quelle page retrouve t-on</a:t>
            </a:r>
            <a:endParaRPr b="1"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la signification de      </a:t>
            </a:r>
            <a:endParaRPr b="1"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l’abréviation HA?</a:t>
            </a:r>
            <a:endParaRPr b="1" sz="24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    Réponse: 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06" name="Google Shape;106;p14"/>
          <p:cNvPicPr preferRelativeResize="0"/>
          <p:nvPr/>
        </p:nvPicPr>
        <p:blipFill rotWithShape="1">
          <a:blip r:embed="rId3">
            <a:alphaModFix/>
          </a:blip>
          <a:srcRect b="99" l="0" r="0" t="109"/>
          <a:stretch/>
        </p:blipFill>
        <p:spPr>
          <a:xfrm>
            <a:off x="5538975" y="0"/>
            <a:ext cx="3605033" cy="475445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07" name="Google Shape;107;p14"/>
          <p:cNvSpPr txBox="1"/>
          <p:nvPr/>
        </p:nvSpPr>
        <p:spPr>
          <a:xfrm>
            <a:off x="2485650" y="1682575"/>
            <a:ext cx="2248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rgbClr val="0000FF"/>
                </a:solidFill>
              </a:rPr>
              <a:t>Page 143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/>
          <p:nvPr/>
        </p:nvSpPr>
        <p:spPr>
          <a:xfrm>
            <a:off x="493275" y="1830275"/>
            <a:ext cx="163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FF0000"/>
                </a:solidFill>
              </a:rPr>
              <a:t> </a:t>
            </a:r>
            <a:r>
              <a:rPr b="1" lang="fr" sz="2400">
                <a:solidFill>
                  <a:srgbClr val="0000FF"/>
                </a:solidFill>
              </a:rPr>
              <a:t>1353</a:t>
            </a:r>
            <a:r>
              <a:rPr b="1" lang="fr" sz="2400">
                <a:solidFill>
                  <a:schemeClr val="dk1"/>
                </a:solidFill>
              </a:rPr>
              <a:t> </a:t>
            </a:r>
            <a:r>
              <a:rPr b="1" lang="fr" sz="2400">
                <a:solidFill>
                  <a:srgbClr val="0000FF"/>
                </a:solidFill>
              </a:rPr>
              <a:t>km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113" name="Google Shape;11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782888" y="-120413"/>
            <a:ext cx="4345350" cy="61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5"/>
          <p:cNvSpPr/>
          <p:nvPr/>
        </p:nvSpPr>
        <p:spPr>
          <a:xfrm>
            <a:off x="1700875" y="5030400"/>
            <a:ext cx="1104000" cy="113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5"/>
          <p:cNvSpPr txBox="1"/>
          <p:nvPr/>
        </p:nvSpPr>
        <p:spPr>
          <a:xfrm>
            <a:off x="39575" y="71725"/>
            <a:ext cx="83061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3. Quelle est la distance entre Baie-Comeau et Ville-Marie?</a:t>
            </a:r>
            <a:endParaRPr b="1" sz="24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 Réponse: </a:t>
            </a:r>
            <a:endParaRPr b="1" sz="24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27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21" name="Google Shape;121;p16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22" name="Google Shape;122;p16"/>
          <p:cNvSpPr txBox="1"/>
          <p:nvPr/>
        </p:nvSpPr>
        <p:spPr>
          <a:xfrm>
            <a:off x="116225" y="240300"/>
            <a:ext cx="83061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4. Quelle est la couleur des </a:t>
            </a:r>
            <a:endParaRPr b="1"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numéros civiques </a:t>
            </a:r>
            <a:endParaRPr b="1"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(numéro dans la voie)?</a:t>
            </a:r>
            <a:endParaRPr b="1" sz="24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 Réponse: 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descr="9200langelier" id="123" name="Google Shape;12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2300" y="1468200"/>
            <a:ext cx="6131699" cy="27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/>
          <p:nvPr/>
        </p:nvSpPr>
        <p:spPr>
          <a:xfrm>
            <a:off x="6542325" y="2983075"/>
            <a:ext cx="1104000" cy="113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6"/>
          <p:cNvSpPr txBox="1"/>
          <p:nvPr/>
        </p:nvSpPr>
        <p:spPr>
          <a:xfrm>
            <a:off x="2072525" y="1711700"/>
            <a:ext cx="1082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Bleu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31" name="Google Shape;131;p17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32" name="Google Shape;132;p17"/>
          <p:cNvSpPr txBox="1"/>
          <p:nvPr/>
        </p:nvSpPr>
        <p:spPr>
          <a:xfrm>
            <a:off x="116225" y="240300"/>
            <a:ext cx="46068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5. Quel est l’abréviation de </a:t>
            </a:r>
            <a:endParaRPr b="1"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la ville de Longueuil?</a:t>
            </a:r>
            <a:endParaRPr b="1" sz="37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 Réponse: 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33" name="Google Shape;133;p17"/>
          <p:cNvPicPr preferRelativeResize="0"/>
          <p:nvPr/>
        </p:nvPicPr>
        <p:blipFill rotWithShape="1">
          <a:blip r:embed="rId3">
            <a:alphaModFix/>
          </a:blip>
          <a:srcRect b="99" l="0" r="0" t="109"/>
          <a:stretch/>
        </p:blipFill>
        <p:spPr>
          <a:xfrm>
            <a:off x="5383725" y="0"/>
            <a:ext cx="3760275" cy="4959174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34" name="Google Shape;134;p17"/>
          <p:cNvSpPr txBox="1"/>
          <p:nvPr/>
        </p:nvSpPr>
        <p:spPr>
          <a:xfrm>
            <a:off x="2091200" y="1306800"/>
            <a:ext cx="118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FF0000"/>
                </a:solidFill>
              </a:rPr>
              <a:t> </a:t>
            </a:r>
            <a:r>
              <a:rPr b="1" lang="fr" sz="2400">
                <a:solidFill>
                  <a:srgbClr val="0000FF"/>
                </a:solidFill>
              </a:rPr>
              <a:t>LGL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35" name="Google Shape;135;p17"/>
          <p:cNvSpPr/>
          <p:nvPr/>
        </p:nvSpPr>
        <p:spPr>
          <a:xfrm>
            <a:off x="5266950" y="3864100"/>
            <a:ext cx="1104000" cy="113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41" name="Google Shape;141;p18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42" name="Google Shape;142;p18"/>
          <p:cNvSpPr txBox="1"/>
          <p:nvPr/>
        </p:nvSpPr>
        <p:spPr>
          <a:xfrm>
            <a:off x="116225" y="240300"/>
            <a:ext cx="48249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6. Quel est l’abréviation de </a:t>
            </a:r>
            <a:endParaRPr b="1"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la ville de Longueuil?</a:t>
            </a:r>
            <a:endParaRPr b="1" sz="37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 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2110300" y="1365525"/>
            <a:ext cx="1035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FF0000"/>
                </a:solidFill>
              </a:rPr>
              <a:t> </a:t>
            </a:r>
            <a:r>
              <a:rPr b="1" lang="fr" sz="2400">
                <a:solidFill>
                  <a:srgbClr val="0000FF"/>
                </a:solidFill>
              </a:rPr>
              <a:t>LGL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9823" y="378439"/>
            <a:ext cx="4306001" cy="348823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/>
          <p:nvPr/>
        </p:nvSpPr>
        <p:spPr>
          <a:xfrm>
            <a:off x="4739825" y="1443375"/>
            <a:ext cx="1104000" cy="113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51" name="Google Shape;151;p19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52" name="Google Shape;152;p19"/>
          <p:cNvSpPr txBox="1"/>
          <p:nvPr/>
        </p:nvSpPr>
        <p:spPr>
          <a:xfrm>
            <a:off x="151025" y="0"/>
            <a:ext cx="4102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7- Quel est l’emplacement 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(page et coordonnée) 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du centre des Congrès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de Laval?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Réponse? </a:t>
            </a:r>
            <a:r>
              <a:rPr b="1" lang="fr" sz="2400">
                <a:solidFill>
                  <a:srgbClr val="FF0000"/>
                </a:solidFill>
              </a:rPr>
              <a:t> 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53" name="Google Shape;15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9425" y="12"/>
            <a:ext cx="4964576" cy="478617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9"/>
          <p:cNvSpPr/>
          <p:nvPr/>
        </p:nvSpPr>
        <p:spPr>
          <a:xfrm>
            <a:off x="3489650" y="2111000"/>
            <a:ext cx="814800" cy="99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9"/>
          <p:cNvSpPr txBox="1"/>
          <p:nvPr/>
        </p:nvSpPr>
        <p:spPr>
          <a:xfrm>
            <a:off x="1983225" y="1810350"/>
            <a:ext cx="1745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rgbClr val="0000FF"/>
                </a:solidFill>
              </a:rPr>
              <a:t>page IV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A058AFAC4ECD40A62F099AA74D6315" ma:contentTypeVersion="13" ma:contentTypeDescription="Crée un document." ma:contentTypeScope="" ma:versionID="eb45218e5d816f3671979fd0418cdc2c">
  <xsd:schema xmlns:xsd="http://www.w3.org/2001/XMLSchema" xmlns:xs="http://www.w3.org/2001/XMLSchema" xmlns:p="http://schemas.microsoft.com/office/2006/metadata/properties" xmlns:ns2="0fcec828-1626-48b7-8c79-bd8fbf620289" xmlns:ns3="ea3555d2-3589-4a06-9423-01f6fdf781d4" targetNamespace="http://schemas.microsoft.com/office/2006/metadata/properties" ma:root="true" ma:fieldsID="b08f7bc70117dbbc0df3dc8d520fd4bd" ns2:_="" ns3:_="">
    <xsd:import namespace="0fcec828-1626-48b7-8c79-bd8fbf620289"/>
    <xsd:import namespace="ea3555d2-3589-4a06-9423-01f6fdf781d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cec828-1626-48b7-8c79-bd8fbf6202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be27902-d95e-44e2-bfca-c04c9b8555b6}" ma:internalName="TaxCatchAll" ma:showField="CatchAllData" ma:web="0fcec828-1626-48b7-8c79-bd8fbf6202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555d2-3589-4a06-9423-01f6fdf781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alises d’images" ma:readOnly="false" ma:fieldId="{5cf76f15-5ced-4ddc-b409-7134ff3c332f}" ma:taxonomyMulti="true" ma:sspId="cdfe4dc5-eb46-4b6f-86f8-cb08bb4782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B75E3B-D1E6-4314-A416-948ABF8B8556}"/>
</file>

<file path=customXml/itemProps2.xml><?xml version="1.0" encoding="utf-8"?>
<ds:datastoreItem xmlns:ds="http://schemas.openxmlformats.org/officeDocument/2006/customXml" ds:itemID="{CF8E69DF-198D-4741-92D5-310E5E66BA44}"/>
</file>