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9.xml" ContentType="application/vnd.openxmlformats-officedocument.presentationml.tags+xml"/>
  <Override PartName="/ppt/tags/tag80.xml" ContentType="application/vnd.openxmlformats-officedocument.presentationml.tags+xml"/>
  <Override PartName="/ppt/notesSlides/notesSlide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6.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1.xml" ContentType="application/vnd.openxmlformats-officedocument.presentationml.notesSlide+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notesSlides/notesSlide13.xml" ContentType="application/vnd.openxmlformats-officedocument.presentationml.notesSlide+xml"/>
  <Override PartName="/ppt/tags/tag106.xml" ContentType="application/vnd.openxmlformats-officedocument.presentationml.tags+xml"/>
  <Override PartName="/ppt/notesSlides/notesSlide14.xml" ContentType="application/vnd.openxmlformats-officedocument.presentationml.notesSlide+xml"/>
  <Override PartName="/ppt/tags/tag107.xml" ContentType="application/vnd.openxmlformats-officedocument.presentationml.tags+xml"/>
  <Override PartName="/ppt/notesSlides/notesSlide15.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6.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8.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9.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1.xml" ContentType="application/vnd.openxmlformats-officedocument.presentationml.notesSlide+xml"/>
  <Override PartName="/ppt/tags/tag156.xml" ContentType="application/vnd.openxmlformats-officedocument.presentationml.tags+xml"/>
  <Override PartName="/ppt/notesSlides/notesSlide22.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3.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4.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5.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6.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8.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9.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2.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5.xml" ContentType="application/vnd.openxmlformats-officedocument.presentationml.notesSlide+xml"/>
  <Override PartName="/ppt/comments/comment1.xml" ContentType="application/vnd.openxmlformats-officedocument.presentationml.comment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7.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40.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41.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4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4.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46.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8.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49.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0.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1.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2.xml" ContentType="application/vnd.openxmlformats-officedocument.presentationml.notesSlide+xml"/>
  <Override PartName="/ppt/tags/tag339.xml" ContentType="application/vnd.openxmlformats-officedocument.presentationml.tags+xml"/>
  <Override PartName="/ppt/notesSlides/notesSlide53.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4.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5.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7.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60.xml" ContentType="application/vnd.openxmlformats-officedocument.presentationml.notesSlide+xml"/>
  <Override PartName="/ppt/tags/tag372.xml" ContentType="application/vnd.openxmlformats-officedocument.presentationml.tags+xml"/>
  <Override PartName="/ppt/notesSlides/notesSlide61.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notesSlides/notesSlide62.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notesSlides/notesSlide63.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76"/>
  </p:notesMasterIdLst>
  <p:handoutMasterIdLst>
    <p:handoutMasterId r:id="rId77"/>
  </p:handoutMasterIdLst>
  <p:sldIdLst>
    <p:sldId id="314" r:id="rId5"/>
    <p:sldId id="320" r:id="rId6"/>
    <p:sldId id="367" r:id="rId7"/>
    <p:sldId id="273" r:id="rId8"/>
    <p:sldId id="321" r:id="rId9"/>
    <p:sldId id="322" r:id="rId10"/>
    <p:sldId id="309" r:id="rId11"/>
    <p:sldId id="358" r:id="rId12"/>
    <p:sldId id="343" r:id="rId13"/>
    <p:sldId id="323" r:id="rId14"/>
    <p:sldId id="386" r:id="rId15"/>
    <p:sldId id="384" r:id="rId16"/>
    <p:sldId id="385" r:id="rId17"/>
    <p:sldId id="347" r:id="rId18"/>
    <p:sldId id="306" r:id="rId19"/>
    <p:sldId id="277" r:id="rId20"/>
    <p:sldId id="380" r:id="rId21"/>
    <p:sldId id="369" r:id="rId22"/>
    <p:sldId id="381" r:id="rId23"/>
    <p:sldId id="389" r:id="rId24"/>
    <p:sldId id="371" r:id="rId25"/>
    <p:sldId id="337" r:id="rId26"/>
    <p:sldId id="360" r:id="rId27"/>
    <p:sldId id="308" r:id="rId28"/>
    <p:sldId id="288" r:id="rId29"/>
    <p:sldId id="348" r:id="rId30"/>
    <p:sldId id="354" r:id="rId31"/>
    <p:sldId id="290" r:id="rId32"/>
    <p:sldId id="349" r:id="rId33"/>
    <p:sldId id="357" r:id="rId34"/>
    <p:sldId id="338" r:id="rId35"/>
    <p:sldId id="374" r:id="rId36"/>
    <p:sldId id="325" r:id="rId37"/>
    <p:sldId id="340" r:id="rId38"/>
    <p:sldId id="298" r:id="rId39"/>
    <p:sldId id="359" r:id="rId40"/>
    <p:sldId id="333" r:id="rId41"/>
    <p:sldId id="398" r:id="rId42"/>
    <p:sldId id="361" r:id="rId43"/>
    <p:sldId id="391" r:id="rId44"/>
    <p:sldId id="387" r:id="rId45"/>
    <p:sldId id="375" r:id="rId46"/>
    <p:sldId id="365" r:id="rId47"/>
    <p:sldId id="376" r:id="rId48"/>
    <p:sldId id="379" r:id="rId49"/>
    <p:sldId id="392" r:id="rId50"/>
    <p:sldId id="363" r:id="rId51"/>
    <p:sldId id="364" r:id="rId52"/>
    <p:sldId id="296" r:id="rId53"/>
    <p:sldId id="291" r:id="rId54"/>
    <p:sldId id="292" r:id="rId55"/>
    <p:sldId id="393" r:id="rId56"/>
    <p:sldId id="351" r:id="rId57"/>
    <p:sldId id="353" r:id="rId58"/>
    <p:sldId id="294" r:id="rId59"/>
    <p:sldId id="295" r:id="rId60"/>
    <p:sldId id="373" r:id="rId61"/>
    <p:sldId id="399" r:id="rId62"/>
    <p:sldId id="394" r:id="rId63"/>
    <p:sldId id="390" r:id="rId64"/>
    <p:sldId id="377" r:id="rId65"/>
    <p:sldId id="388" r:id="rId66"/>
    <p:sldId id="397" r:id="rId67"/>
    <p:sldId id="307" r:id="rId68"/>
    <p:sldId id="282" r:id="rId69"/>
    <p:sldId id="311" r:id="rId70"/>
    <p:sldId id="299" r:id="rId71"/>
    <p:sldId id="327" r:id="rId72"/>
    <p:sldId id="341" r:id="rId73"/>
    <p:sldId id="342" r:id="rId74"/>
    <p:sldId id="332" r:id="rId75"/>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8856B6E-ADF3-45C7-82DD-84F8290C28ED}">
          <p14:sldIdLst>
            <p14:sldId id="314"/>
            <p14:sldId id="320"/>
            <p14:sldId id="367"/>
            <p14:sldId id="273"/>
            <p14:sldId id="321"/>
            <p14:sldId id="322"/>
            <p14:sldId id="309"/>
            <p14:sldId id="358"/>
            <p14:sldId id="343"/>
            <p14:sldId id="323"/>
            <p14:sldId id="386"/>
            <p14:sldId id="384"/>
            <p14:sldId id="385"/>
            <p14:sldId id="347"/>
            <p14:sldId id="306"/>
            <p14:sldId id="277"/>
            <p14:sldId id="380"/>
            <p14:sldId id="369"/>
            <p14:sldId id="381"/>
            <p14:sldId id="389"/>
            <p14:sldId id="371"/>
            <p14:sldId id="337"/>
            <p14:sldId id="360"/>
            <p14:sldId id="308"/>
            <p14:sldId id="288"/>
            <p14:sldId id="348"/>
            <p14:sldId id="354"/>
            <p14:sldId id="290"/>
            <p14:sldId id="349"/>
            <p14:sldId id="357"/>
            <p14:sldId id="338"/>
            <p14:sldId id="374"/>
            <p14:sldId id="325"/>
            <p14:sldId id="340"/>
            <p14:sldId id="298"/>
            <p14:sldId id="359"/>
            <p14:sldId id="333"/>
            <p14:sldId id="398"/>
            <p14:sldId id="361"/>
            <p14:sldId id="391"/>
            <p14:sldId id="387"/>
            <p14:sldId id="375"/>
            <p14:sldId id="365"/>
            <p14:sldId id="376"/>
            <p14:sldId id="379"/>
            <p14:sldId id="392"/>
            <p14:sldId id="363"/>
            <p14:sldId id="364"/>
            <p14:sldId id="296"/>
            <p14:sldId id="291"/>
            <p14:sldId id="292"/>
            <p14:sldId id="393"/>
            <p14:sldId id="351"/>
            <p14:sldId id="353"/>
            <p14:sldId id="294"/>
            <p14:sldId id="295"/>
            <p14:sldId id="373"/>
            <p14:sldId id="399"/>
            <p14:sldId id="394"/>
            <p14:sldId id="390"/>
            <p14:sldId id="377"/>
            <p14:sldId id="388"/>
            <p14:sldId id="397"/>
            <p14:sldId id="307"/>
            <p14:sldId id="282"/>
            <p14:sldId id="311"/>
            <p14:sldId id="299"/>
            <p14:sldId id="327"/>
            <p14:sldId id="341"/>
            <p14:sldId id="342"/>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ouin-Mohin Sylvie" initials="SS" lastIdx="1" clrIdx="0">
    <p:extLst>
      <p:ext uri="{19B8F6BF-5375-455C-9EA6-DF929625EA0E}">
        <p15:presenceInfo xmlns:p15="http://schemas.microsoft.com/office/powerpoint/2012/main" userId="S-1-5-21-1799102757-531825770-621696214-650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666699"/>
    <a:srgbClr val="FEC4BE"/>
    <a:srgbClr val="FEDDDA"/>
    <a:srgbClr val="FAFAC8"/>
    <a:srgbClr val="EEE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418" autoAdjust="0"/>
  </p:normalViewPr>
  <p:slideViewPr>
    <p:cSldViewPr snapToGrid="0">
      <p:cViewPr>
        <p:scale>
          <a:sx n="66" d="100"/>
          <a:sy n="66" d="100"/>
        </p:scale>
        <p:origin x="942" y="768"/>
      </p:cViewPr>
      <p:guideLst/>
    </p:cSldViewPr>
  </p:slideViewPr>
  <p:notesTextViewPr>
    <p:cViewPr>
      <p:scale>
        <a:sx n="1" d="1"/>
        <a:sy n="1" d="1"/>
      </p:scale>
      <p:origin x="0" y="0"/>
    </p:cViewPr>
  </p:notesTextViewPr>
  <p:notesViewPr>
    <p:cSldViewPr snapToGrid="0">
      <p:cViewPr>
        <p:scale>
          <a:sx n="150" d="100"/>
          <a:sy n="150" d="100"/>
        </p:scale>
        <p:origin x="654" y="-56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2T11:12:24.109"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1D050-CDB5-40F4-AABE-6DAF1ABF926A}"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fr-FR"/>
        </a:p>
      </dgm:t>
    </dgm:pt>
    <dgm:pt modelId="{5FE609BF-9C17-4CD0-8C5E-311240BD65C7}">
      <dgm:prSet/>
      <dgm:spPr>
        <a:ln>
          <a:solidFill>
            <a:srgbClr val="C00000"/>
          </a:solidFill>
        </a:ln>
      </dgm:spPr>
      <dgm:t>
        <a:bodyPr/>
        <a:lstStyle/>
        <a:p>
          <a:pPr rtl="0"/>
          <a:r>
            <a:rPr lang="fr-CA" b="1" dirty="0">
              <a:solidFill>
                <a:schemeClr val="accent3">
                  <a:lumMod val="75000"/>
                </a:schemeClr>
              </a:solidFill>
            </a:rPr>
            <a:t>Prendre conscience des défis reliés à l’insertion professionnelle </a:t>
          </a:r>
        </a:p>
      </dgm:t>
    </dgm:pt>
    <dgm:pt modelId="{6085CF3F-C752-487C-AB84-B5DD62A29DCC}" type="parTrans" cxnId="{6F3BE4E1-4611-4141-8BA4-F1D8EAA5A403}">
      <dgm:prSet/>
      <dgm:spPr/>
      <dgm:t>
        <a:bodyPr/>
        <a:lstStyle/>
        <a:p>
          <a:endParaRPr lang="fr-FR"/>
        </a:p>
      </dgm:t>
    </dgm:pt>
    <dgm:pt modelId="{83EC0370-F9C2-429E-B4C7-7618CF056E85}" type="sibTrans" cxnId="{6F3BE4E1-4611-4141-8BA4-F1D8EAA5A403}">
      <dgm:prSet/>
      <dgm:spPr/>
      <dgm:t>
        <a:bodyPr/>
        <a:lstStyle/>
        <a:p>
          <a:endParaRPr lang="fr-FR"/>
        </a:p>
      </dgm:t>
    </dgm:pt>
    <dgm:pt modelId="{1B230846-1EB7-4392-9EE4-1A3AB75CF8EC}">
      <dgm:prSet/>
      <dgm:spPr>
        <a:ln>
          <a:solidFill>
            <a:srgbClr val="C00000"/>
          </a:solidFill>
        </a:ln>
      </dgm:spPr>
      <dgm:t>
        <a:bodyPr/>
        <a:lstStyle/>
        <a:p>
          <a:pPr rtl="0"/>
          <a:r>
            <a:rPr lang="fr-CA" b="1" dirty="0">
              <a:solidFill>
                <a:schemeClr val="accent3">
                  <a:lumMod val="75000"/>
                </a:schemeClr>
              </a:solidFill>
            </a:rPr>
            <a:t>Clarifier les rôles des acteurs IPE</a:t>
          </a:r>
        </a:p>
      </dgm:t>
    </dgm:pt>
    <dgm:pt modelId="{479207F8-40BC-41E8-9BAF-8D8813861A59}" type="parTrans" cxnId="{B19FE6F5-58E0-4726-BDFD-0C843462640B}">
      <dgm:prSet/>
      <dgm:spPr/>
      <dgm:t>
        <a:bodyPr/>
        <a:lstStyle/>
        <a:p>
          <a:endParaRPr lang="fr-FR"/>
        </a:p>
      </dgm:t>
    </dgm:pt>
    <dgm:pt modelId="{998FDFBD-4CF2-437C-9CFE-8A03A472180E}" type="sibTrans" cxnId="{B19FE6F5-58E0-4726-BDFD-0C843462640B}">
      <dgm:prSet/>
      <dgm:spPr/>
      <dgm:t>
        <a:bodyPr/>
        <a:lstStyle/>
        <a:p>
          <a:endParaRPr lang="fr-FR"/>
        </a:p>
      </dgm:t>
    </dgm:pt>
    <dgm:pt modelId="{189909D6-C227-4A3F-9059-6E78E9C5CC84}">
      <dgm:prSet/>
      <dgm:spPr>
        <a:ln>
          <a:solidFill>
            <a:srgbClr val="C00000"/>
          </a:solidFill>
        </a:ln>
      </dgm:spPr>
      <dgm:t>
        <a:bodyPr/>
        <a:lstStyle/>
        <a:p>
          <a:pPr rtl="0"/>
          <a:r>
            <a:rPr lang="fr-CA" b="1" dirty="0">
              <a:solidFill>
                <a:schemeClr val="accent3">
                  <a:lumMod val="75000"/>
                </a:schemeClr>
              </a:solidFill>
            </a:rPr>
            <a:t>Soutenir la mise en place de moyens d'accompagnement réflexifs pour les enseignants</a:t>
          </a:r>
          <a:br>
            <a:rPr lang="fr-CA" b="1" dirty="0">
              <a:solidFill>
                <a:schemeClr val="accent3">
                  <a:lumMod val="75000"/>
                </a:schemeClr>
              </a:solidFill>
            </a:rPr>
          </a:br>
          <a:r>
            <a:rPr lang="fr-CA" b="1" dirty="0">
              <a:solidFill>
                <a:schemeClr val="accent3">
                  <a:lumMod val="75000"/>
                </a:schemeClr>
              </a:solidFill>
            </a:rPr>
            <a:t>en insertion professionnelle</a:t>
          </a:r>
        </a:p>
      </dgm:t>
    </dgm:pt>
    <dgm:pt modelId="{8D4AE35A-808F-4F15-8BBA-699092FBD760}" type="parTrans" cxnId="{660C1CC5-8DD1-4C54-ADD0-7A23A24820EB}">
      <dgm:prSet/>
      <dgm:spPr/>
      <dgm:t>
        <a:bodyPr/>
        <a:lstStyle/>
        <a:p>
          <a:endParaRPr lang="fr-FR"/>
        </a:p>
      </dgm:t>
    </dgm:pt>
    <dgm:pt modelId="{F21FBFD9-2B6F-4695-A119-6F4F59B56B47}" type="sibTrans" cxnId="{660C1CC5-8DD1-4C54-ADD0-7A23A24820EB}">
      <dgm:prSet/>
      <dgm:spPr/>
      <dgm:t>
        <a:bodyPr/>
        <a:lstStyle/>
        <a:p>
          <a:endParaRPr lang="fr-FR"/>
        </a:p>
      </dgm:t>
    </dgm:pt>
    <dgm:pt modelId="{5CED015C-3298-44E7-949B-4D71C10AB49F}" type="pres">
      <dgm:prSet presAssocID="{8AD1D050-CDB5-40F4-AABE-6DAF1ABF926A}" presName="Name0" presStyleCnt="0">
        <dgm:presLayoutVars>
          <dgm:chMax val="7"/>
          <dgm:dir/>
          <dgm:animLvl val="lvl"/>
          <dgm:resizeHandles val="exact"/>
        </dgm:presLayoutVars>
      </dgm:prSet>
      <dgm:spPr/>
    </dgm:pt>
    <dgm:pt modelId="{6F5F08AF-974F-4324-8653-1DA7B86EFD4E}" type="pres">
      <dgm:prSet presAssocID="{5FE609BF-9C17-4CD0-8C5E-311240BD65C7}" presName="circle1" presStyleLbl="node1" presStyleIdx="0" presStyleCnt="3"/>
      <dgm:spPr>
        <a:solidFill>
          <a:srgbClr val="C00000"/>
        </a:solidFill>
      </dgm:spPr>
    </dgm:pt>
    <dgm:pt modelId="{1525331C-9FC1-4962-8D49-7946ECF63F9B}" type="pres">
      <dgm:prSet presAssocID="{5FE609BF-9C17-4CD0-8C5E-311240BD65C7}" presName="space" presStyleCnt="0"/>
      <dgm:spPr/>
    </dgm:pt>
    <dgm:pt modelId="{BBBFC64B-197E-4694-BC0E-30259798855D}" type="pres">
      <dgm:prSet presAssocID="{5FE609BF-9C17-4CD0-8C5E-311240BD65C7}" presName="rect1" presStyleLbl="alignAcc1" presStyleIdx="0" presStyleCnt="3" custLinFactNeighborX="1473" custLinFactNeighborY="-11291"/>
      <dgm:spPr/>
    </dgm:pt>
    <dgm:pt modelId="{E7C4B509-1E5A-4EE8-AD39-68208028B0CE}" type="pres">
      <dgm:prSet presAssocID="{1B230846-1EB7-4392-9EE4-1A3AB75CF8EC}" presName="vertSpace2" presStyleLbl="node1" presStyleIdx="0" presStyleCnt="3"/>
      <dgm:spPr/>
    </dgm:pt>
    <dgm:pt modelId="{BB284EBC-A352-474C-8581-3D52AAA0027F}" type="pres">
      <dgm:prSet presAssocID="{1B230846-1EB7-4392-9EE4-1A3AB75CF8EC}" presName="circle2" presStyleLbl="node1" presStyleIdx="1" presStyleCnt="3"/>
      <dgm:spPr>
        <a:solidFill>
          <a:srgbClr val="C00000"/>
        </a:solidFill>
      </dgm:spPr>
    </dgm:pt>
    <dgm:pt modelId="{FB9D0980-FC01-40B0-BB3C-7EFB2B9B4D90}" type="pres">
      <dgm:prSet presAssocID="{1B230846-1EB7-4392-9EE4-1A3AB75CF8EC}" presName="rect2" presStyleLbl="alignAcc1" presStyleIdx="1" presStyleCnt="3"/>
      <dgm:spPr/>
    </dgm:pt>
    <dgm:pt modelId="{53FB89CA-6218-4D4E-87B0-3BF43DDBFC5B}" type="pres">
      <dgm:prSet presAssocID="{189909D6-C227-4A3F-9059-6E78E9C5CC84}" presName="vertSpace3" presStyleLbl="node1" presStyleIdx="1" presStyleCnt="3"/>
      <dgm:spPr/>
    </dgm:pt>
    <dgm:pt modelId="{F0EF095D-C56F-4DEA-AAC6-D3A476FC523C}" type="pres">
      <dgm:prSet presAssocID="{189909D6-C227-4A3F-9059-6E78E9C5CC84}" presName="circle3" presStyleLbl="node1" presStyleIdx="2" presStyleCnt="3"/>
      <dgm:spPr>
        <a:solidFill>
          <a:srgbClr val="C00000"/>
        </a:solidFill>
      </dgm:spPr>
    </dgm:pt>
    <dgm:pt modelId="{0C98AFDA-0390-4D93-8905-094B1A777E83}" type="pres">
      <dgm:prSet presAssocID="{189909D6-C227-4A3F-9059-6E78E9C5CC84}" presName="rect3" presStyleLbl="alignAcc1" presStyleIdx="2" presStyleCnt="3"/>
      <dgm:spPr/>
    </dgm:pt>
    <dgm:pt modelId="{DCA48FE6-99AE-43FC-B958-A9AEA9341440}" type="pres">
      <dgm:prSet presAssocID="{5FE609BF-9C17-4CD0-8C5E-311240BD65C7}" presName="rect1ParTxNoCh" presStyleLbl="alignAcc1" presStyleIdx="2" presStyleCnt="3">
        <dgm:presLayoutVars>
          <dgm:chMax val="1"/>
          <dgm:bulletEnabled val="1"/>
        </dgm:presLayoutVars>
      </dgm:prSet>
      <dgm:spPr/>
    </dgm:pt>
    <dgm:pt modelId="{390F7B52-044E-4164-896F-121FC98FCD6D}" type="pres">
      <dgm:prSet presAssocID="{1B230846-1EB7-4392-9EE4-1A3AB75CF8EC}" presName="rect2ParTxNoCh" presStyleLbl="alignAcc1" presStyleIdx="2" presStyleCnt="3">
        <dgm:presLayoutVars>
          <dgm:chMax val="1"/>
          <dgm:bulletEnabled val="1"/>
        </dgm:presLayoutVars>
      </dgm:prSet>
      <dgm:spPr/>
    </dgm:pt>
    <dgm:pt modelId="{39F7E204-4CBD-4ED0-864C-4EA60FCEFE0F}" type="pres">
      <dgm:prSet presAssocID="{189909D6-C227-4A3F-9059-6E78E9C5CC84}" presName="rect3ParTxNoCh" presStyleLbl="alignAcc1" presStyleIdx="2" presStyleCnt="3">
        <dgm:presLayoutVars>
          <dgm:chMax val="1"/>
          <dgm:bulletEnabled val="1"/>
        </dgm:presLayoutVars>
      </dgm:prSet>
      <dgm:spPr/>
    </dgm:pt>
  </dgm:ptLst>
  <dgm:cxnLst>
    <dgm:cxn modelId="{5C3A033A-BAD9-406B-B46D-31140C72137C}" type="presOf" srcId="{5FE609BF-9C17-4CD0-8C5E-311240BD65C7}" destId="{DCA48FE6-99AE-43FC-B958-A9AEA9341440}" srcOrd="1" destOrd="0" presId="urn:microsoft.com/office/officeart/2005/8/layout/target3"/>
    <dgm:cxn modelId="{7F7E3671-38F7-48CC-BD17-B47909A4B1D3}" type="presOf" srcId="{8AD1D050-CDB5-40F4-AABE-6DAF1ABF926A}" destId="{5CED015C-3298-44E7-949B-4D71C10AB49F}" srcOrd="0" destOrd="0" presId="urn:microsoft.com/office/officeart/2005/8/layout/target3"/>
    <dgm:cxn modelId="{AA1E3D52-C6E0-4598-8923-87242876F64C}" type="presOf" srcId="{1B230846-1EB7-4392-9EE4-1A3AB75CF8EC}" destId="{FB9D0980-FC01-40B0-BB3C-7EFB2B9B4D90}" srcOrd="0" destOrd="0" presId="urn:microsoft.com/office/officeart/2005/8/layout/target3"/>
    <dgm:cxn modelId="{A1237F9A-70A2-43B9-A636-F53D71646AB8}" type="presOf" srcId="{1B230846-1EB7-4392-9EE4-1A3AB75CF8EC}" destId="{390F7B52-044E-4164-896F-121FC98FCD6D}" srcOrd="1" destOrd="0" presId="urn:microsoft.com/office/officeart/2005/8/layout/target3"/>
    <dgm:cxn modelId="{74E6689F-7905-4282-87ED-713F88D81AD5}" type="presOf" srcId="{189909D6-C227-4A3F-9059-6E78E9C5CC84}" destId="{0C98AFDA-0390-4D93-8905-094B1A777E83}" srcOrd="0" destOrd="0" presId="urn:microsoft.com/office/officeart/2005/8/layout/target3"/>
    <dgm:cxn modelId="{256FCEAC-423C-47C3-A705-4B50ADF151A7}" type="presOf" srcId="{5FE609BF-9C17-4CD0-8C5E-311240BD65C7}" destId="{BBBFC64B-197E-4694-BC0E-30259798855D}" srcOrd="0" destOrd="0" presId="urn:microsoft.com/office/officeart/2005/8/layout/target3"/>
    <dgm:cxn modelId="{660C1CC5-8DD1-4C54-ADD0-7A23A24820EB}" srcId="{8AD1D050-CDB5-40F4-AABE-6DAF1ABF926A}" destId="{189909D6-C227-4A3F-9059-6E78E9C5CC84}" srcOrd="2" destOrd="0" parTransId="{8D4AE35A-808F-4F15-8BBA-699092FBD760}" sibTransId="{F21FBFD9-2B6F-4695-A119-6F4F59B56B47}"/>
    <dgm:cxn modelId="{07AAD7D0-FDC2-4227-8EB2-AF421A42973D}" type="presOf" srcId="{189909D6-C227-4A3F-9059-6E78E9C5CC84}" destId="{39F7E204-4CBD-4ED0-864C-4EA60FCEFE0F}" srcOrd="1" destOrd="0" presId="urn:microsoft.com/office/officeart/2005/8/layout/target3"/>
    <dgm:cxn modelId="{6F3BE4E1-4611-4141-8BA4-F1D8EAA5A403}" srcId="{8AD1D050-CDB5-40F4-AABE-6DAF1ABF926A}" destId="{5FE609BF-9C17-4CD0-8C5E-311240BD65C7}" srcOrd="0" destOrd="0" parTransId="{6085CF3F-C752-487C-AB84-B5DD62A29DCC}" sibTransId="{83EC0370-F9C2-429E-B4C7-7618CF056E85}"/>
    <dgm:cxn modelId="{B19FE6F5-58E0-4726-BDFD-0C843462640B}" srcId="{8AD1D050-CDB5-40F4-AABE-6DAF1ABF926A}" destId="{1B230846-1EB7-4392-9EE4-1A3AB75CF8EC}" srcOrd="1" destOrd="0" parTransId="{479207F8-40BC-41E8-9BAF-8D8813861A59}" sibTransId="{998FDFBD-4CF2-437C-9CFE-8A03A472180E}"/>
    <dgm:cxn modelId="{72D00F07-C425-4579-A263-391CDB9C9CB1}" type="presParOf" srcId="{5CED015C-3298-44E7-949B-4D71C10AB49F}" destId="{6F5F08AF-974F-4324-8653-1DA7B86EFD4E}" srcOrd="0" destOrd="0" presId="urn:microsoft.com/office/officeart/2005/8/layout/target3"/>
    <dgm:cxn modelId="{165249E7-8D47-4E56-8AEC-6C618BCD2E47}" type="presParOf" srcId="{5CED015C-3298-44E7-949B-4D71C10AB49F}" destId="{1525331C-9FC1-4962-8D49-7946ECF63F9B}" srcOrd="1" destOrd="0" presId="urn:microsoft.com/office/officeart/2005/8/layout/target3"/>
    <dgm:cxn modelId="{C9D826A9-626D-4EF2-B4BB-4DABFD5FBC4D}" type="presParOf" srcId="{5CED015C-3298-44E7-949B-4D71C10AB49F}" destId="{BBBFC64B-197E-4694-BC0E-30259798855D}" srcOrd="2" destOrd="0" presId="urn:microsoft.com/office/officeart/2005/8/layout/target3"/>
    <dgm:cxn modelId="{23D90743-8783-4AEA-B421-4B5CE548914D}" type="presParOf" srcId="{5CED015C-3298-44E7-949B-4D71C10AB49F}" destId="{E7C4B509-1E5A-4EE8-AD39-68208028B0CE}" srcOrd="3" destOrd="0" presId="urn:microsoft.com/office/officeart/2005/8/layout/target3"/>
    <dgm:cxn modelId="{62DA5653-89D1-46A9-A71E-7D5BFC66398B}" type="presParOf" srcId="{5CED015C-3298-44E7-949B-4D71C10AB49F}" destId="{BB284EBC-A352-474C-8581-3D52AAA0027F}" srcOrd="4" destOrd="0" presId="urn:microsoft.com/office/officeart/2005/8/layout/target3"/>
    <dgm:cxn modelId="{F686F1C1-E4E6-494E-8BAB-F6DA9660E8B9}" type="presParOf" srcId="{5CED015C-3298-44E7-949B-4D71C10AB49F}" destId="{FB9D0980-FC01-40B0-BB3C-7EFB2B9B4D90}" srcOrd="5" destOrd="0" presId="urn:microsoft.com/office/officeart/2005/8/layout/target3"/>
    <dgm:cxn modelId="{7EEF97DC-9DF3-4225-8AA1-EF035F11ABC4}" type="presParOf" srcId="{5CED015C-3298-44E7-949B-4D71C10AB49F}" destId="{53FB89CA-6218-4D4E-87B0-3BF43DDBFC5B}" srcOrd="6" destOrd="0" presId="urn:microsoft.com/office/officeart/2005/8/layout/target3"/>
    <dgm:cxn modelId="{7FB26182-3FC0-4FED-993C-4D658EA9D6CC}" type="presParOf" srcId="{5CED015C-3298-44E7-949B-4D71C10AB49F}" destId="{F0EF095D-C56F-4DEA-AAC6-D3A476FC523C}" srcOrd="7" destOrd="0" presId="urn:microsoft.com/office/officeart/2005/8/layout/target3"/>
    <dgm:cxn modelId="{47CF35E9-0A21-48DD-89C6-15AF16A0E4E8}" type="presParOf" srcId="{5CED015C-3298-44E7-949B-4D71C10AB49F}" destId="{0C98AFDA-0390-4D93-8905-094B1A777E83}" srcOrd="8" destOrd="0" presId="urn:microsoft.com/office/officeart/2005/8/layout/target3"/>
    <dgm:cxn modelId="{6C83D9A7-8EF8-418B-B4E4-D6F3BBE05896}" type="presParOf" srcId="{5CED015C-3298-44E7-949B-4D71C10AB49F}" destId="{DCA48FE6-99AE-43FC-B958-A9AEA9341440}" srcOrd="9" destOrd="0" presId="urn:microsoft.com/office/officeart/2005/8/layout/target3"/>
    <dgm:cxn modelId="{E1D9638C-9FC7-4023-AFBD-F8B15D704E5F}" type="presParOf" srcId="{5CED015C-3298-44E7-949B-4D71C10AB49F}" destId="{390F7B52-044E-4164-896F-121FC98FCD6D}" srcOrd="10" destOrd="0" presId="urn:microsoft.com/office/officeart/2005/8/layout/target3"/>
    <dgm:cxn modelId="{7CF21CDE-82A1-4727-8AB9-415B9844953B}" type="presParOf" srcId="{5CED015C-3298-44E7-949B-4D71C10AB49F}" destId="{39F7E204-4CBD-4ED0-864C-4EA60FCEFE0F}" srcOrd="11" destOrd="0" presId="urn:microsoft.com/office/officeart/2005/8/layout/targe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0890F-737C-420A-9EC5-72AB19DDCFA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fr-CA"/>
        </a:p>
      </dgm:t>
    </dgm:pt>
    <dgm:pt modelId="{F5E21A5B-8004-4224-AFC9-3895DD4C1E9E}">
      <dgm:prSet/>
      <dgm:spPr>
        <a:solidFill>
          <a:srgbClr val="C00000"/>
        </a:solidFill>
      </dgm:spPr>
      <dgm:t>
        <a:bodyPr/>
        <a:lstStyle/>
        <a:p>
          <a:r>
            <a:rPr lang="fr-CA" dirty="0">
              <a:solidFill>
                <a:schemeClr val="bg1"/>
              </a:solidFill>
            </a:rPr>
            <a:t>Conseillance pédagogique</a:t>
          </a:r>
        </a:p>
      </dgm:t>
    </dgm:pt>
    <dgm:pt modelId="{51F572AB-6EEA-464A-9B04-10998D7900CA}" type="parTrans" cxnId="{F0EAEF99-EA52-4BEE-AF8E-753E371A3F0C}">
      <dgm:prSet/>
      <dgm:spPr/>
      <dgm:t>
        <a:bodyPr/>
        <a:lstStyle/>
        <a:p>
          <a:endParaRPr lang="fr-CA"/>
        </a:p>
      </dgm:t>
    </dgm:pt>
    <dgm:pt modelId="{A870B047-F538-4EFD-B60C-1ED0540A7AFE}" type="sibTrans" cxnId="{F0EAEF99-EA52-4BEE-AF8E-753E371A3F0C}">
      <dgm:prSet/>
      <dgm:spPr/>
      <dgm:t>
        <a:bodyPr/>
        <a:lstStyle/>
        <a:p>
          <a:endParaRPr lang="fr-CA"/>
        </a:p>
      </dgm:t>
    </dgm:pt>
    <dgm:pt modelId="{CD01D6CC-41E7-4FD2-A427-1C51CFD4FECE}">
      <dgm:prSet/>
      <dgm:spPr>
        <a:gradFill flip="none" rotWithShape="0">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dgm:spPr>
      <dgm:t>
        <a:bodyPr/>
        <a:lstStyle/>
        <a:p>
          <a:r>
            <a:rPr lang="fr-CA" dirty="0">
              <a:solidFill>
                <a:schemeClr val="tx1"/>
              </a:solidFill>
            </a:rPr>
            <a:t>Soutenir les mentors et les accompagnateurs dans leurs accompagnements</a:t>
          </a:r>
          <a:br>
            <a:rPr lang="fr-CA" dirty="0">
              <a:solidFill>
                <a:schemeClr val="tx1"/>
              </a:solidFill>
            </a:rPr>
          </a:br>
          <a:br>
            <a:rPr lang="fr-CA" dirty="0">
              <a:solidFill>
                <a:schemeClr val="tx1"/>
              </a:solidFill>
            </a:rPr>
          </a:br>
          <a:r>
            <a:rPr lang="fr-CA" dirty="0">
              <a:solidFill>
                <a:schemeClr val="tx1"/>
              </a:solidFill>
            </a:rPr>
            <a:t>Conseiller les nouveaux enseignants relativement</a:t>
          </a:r>
        </a:p>
      </dgm:t>
    </dgm:pt>
    <dgm:pt modelId="{22D8610F-0A54-4D73-A861-2BBB26A0197B}" type="parTrans" cxnId="{6ECD7335-4219-4A59-A4C9-11466E9C81AC}">
      <dgm:prSet/>
      <dgm:spPr/>
      <dgm:t>
        <a:bodyPr/>
        <a:lstStyle/>
        <a:p>
          <a:endParaRPr lang="fr-CA"/>
        </a:p>
      </dgm:t>
    </dgm:pt>
    <dgm:pt modelId="{07BE8D59-0A82-4078-8B15-47511DAB3319}" type="sibTrans" cxnId="{6ECD7335-4219-4A59-A4C9-11466E9C81AC}">
      <dgm:prSet/>
      <dgm:spPr/>
      <dgm:t>
        <a:bodyPr/>
        <a:lstStyle/>
        <a:p>
          <a:endParaRPr lang="fr-CA"/>
        </a:p>
      </dgm:t>
    </dgm:pt>
    <dgm:pt modelId="{5299D83E-F1E1-4943-B2AC-03B8154D72B6}">
      <dgm:prSet custT="1"/>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sz="1600" dirty="0">
              <a:solidFill>
                <a:schemeClr val="tx1"/>
              </a:solidFill>
            </a:rPr>
            <a:t>À leurs questionnements en lien avec l’enseignement</a:t>
          </a:r>
        </a:p>
      </dgm:t>
    </dgm:pt>
    <dgm:pt modelId="{AE22F185-7B7C-4003-BE65-78FCA9F4A355}" type="parTrans" cxnId="{97EE2F01-60C2-4780-B483-D90B784539E1}">
      <dgm:prSet/>
      <dgm:spPr/>
      <dgm:t>
        <a:bodyPr/>
        <a:lstStyle/>
        <a:p>
          <a:endParaRPr lang="fr-CA"/>
        </a:p>
      </dgm:t>
    </dgm:pt>
    <dgm:pt modelId="{FF9D2A78-164E-47F9-80D1-6B8077F7D04D}" type="sibTrans" cxnId="{97EE2F01-60C2-4780-B483-D90B784539E1}">
      <dgm:prSet/>
      <dgm:spPr/>
      <dgm:t>
        <a:bodyPr/>
        <a:lstStyle/>
        <a:p>
          <a:endParaRPr lang="fr-CA"/>
        </a:p>
      </dgm:t>
    </dgm:pt>
    <dgm:pt modelId="{363C5BED-6AEA-4018-BCC7-BBFD8A63313F}">
      <dgm:prSet custT="1"/>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sz="1600" dirty="0">
              <a:solidFill>
                <a:schemeClr val="tx1"/>
              </a:solidFill>
            </a:rPr>
            <a:t>Au matériel qui vise à enseigner (didactique) </a:t>
          </a:r>
        </a:p>
      </dgm:t>
    </dgm:pt>
    <dgm:pt modelId="{C7D60DFB-7679-4EE6-8788-FCC15D549946}" type="parTrans" cxnId="{68DB8E7A-7F06-4ECC-9865-F8CDCC60499D}">
      <dgm:prSet/>
      <dgm:spPr/>
      <dgm:t>
        <a:bodyPr/>
        <a:lstStyle/>
        <a:p>
          <a:endParaRPr lang="fr-CA"/>
        </a:p>
      </dgm:t>
    </dgm:pt>
    <dgm:pt modelId="{A2A741C7-1248-42E7-ADAF-2722C74B83C8}" type="sibTrans" cxnId="{68DB8E7A-7F06-4ECC-9865-F8CDCC60499D}">
      <dgm:prSet/>
      <dgm:spPr/>
      <dgm:t>
        <a:bodyPr/>
        <a:lstStyle/>
        <a:p>
          <a:endParaRPr lang="fr-CA"/>
        </a:p>
      </dgm:t>
    </dgm:pt>
    <dgm:pt modelId="{9D31A6E4-369E-48C8-8B80-475A8F577DE2}">
      <dgm:prSet/>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dirty="0">
              <a:solidFill>
                <a:schemeClr val="tx1"/>
              </a:solidFill>
            </a:rPr>
            <a:t>À l'évaluation des programmes d'études</a:t>
          </a:r>
          <a:br>
            <a:rPr lang="fr-CA" dirty="0">
              <a:solidFill>
                <a:schemeClr val="tx1"/>
              </a:solidFill>
            </a:rPr>
          </a:br>
          <a:r>
            <a:rPr lang="fr-CA" dirty="0">
              <a:solidFill>
                <a:schemeClr val="tx1"/>
              </a:solidFill>
            </a:rPr>
            <a:t>(sanction) </a:t>
          </a:r>
        </a:p>
      </dgm:t>
    </dgm:pt>
    <dgm:pt modelId="{0F4E2B16-365E-49B8-B78D-5291B6B6FB95}" type="parTrans" cxnId="{7AA8C9A9-DF3F-4C9B-B589-BB73356520FE}">
      <dgm:prSet/>
      <dgm:spPr/>
      <dgm:t>
        <a:bodyPr/>
        <a:lstStyle/>
        <a:p>
          <a:endParaRPr lang="fr-CA"/>
        </a:p>
      </dgm:t>
    </dgm:pt>
    <dgm:pt modelId="{930FCE8F-658A-4EF7-AEBB-2BA2231689F4}" type="sibTrans" cxnId="{7AA8C9A9-DF3F-4C9B-B589-BB73356520FE}">
      <dgm:prSet/>
      <dgm:spPr/>
      <dgm:t>
        <a:bodyPr/>
        <a:lstStyle/>
        <a:p>
          <a:endParaRPr lang="fr-CA"/>
        </a:p>
      </dgm:t>
    </dgm:pt>
    <dgm:pt modelId="{1EE04B7D-A2F9-4751-8CDF-7B01810CF1A6}">
      <dgm:prSet/>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dirty="0">
              <a:solidFill>
                <a:schemeClr val="tx1"/>
              </a:solidFill>
            </a:rPr>
            <a:t>À la gestion de classe problématique, à la différenciation pédagogique (EBP)</a:t>
          </a:r>
        </a:p>
      </dgm:t>
    </dgm:pt>
    <dgm:pt modelId="{AF514299-DB44-4E28-AB92-30F9BE19498E}" type="parTrans" cxnId="{0DDA498B-075F-4365-9DCC-677E32D23852}">
      <dgm:prSet/>
      <dgm:spPr/>
      <dgm:t>
        <a:bodyPr/>
        <a:lstStyle/>
        <a:p>
          <a:endParaRPr lang="fr-CA"/>
        </a:p>
      </dgm:t>
    </dgm:pt>
    <dgm:pt modelId="{483E4A48-6B05-4408-905B-EBFC22F1E08E}" type="sibTrans" cxnId="{0DDA498B-075F-4365-9DCC-677E32D23852}">
      <dgm:prSet/>
      <dgm:spPr/>
      <dgm:t>
        <a:bodyPr/>
        <a:lstStyle/>
        <a:p>
          <a:endParaRPr lang="fr-CA"/>
        </a:p>
      </dgm:t>
    </dgm:pt>
    <dgm:pt modelId="{1AB7F8F4-594A-48B3-A11D-AE99CBDB907D}" type="pres">
      <dgm:prSet presAssocID="{6CE0890F-737C-420A-9EC5-72AB19DDCFA1}" presName="Name0" presStyleCnt="0">
        <dgm:presLayoutVars>
          <dgm:chPref val="1"/>
          <dgm:dir/>
          <dgm:animOne val="branch"/>
          <dgm:animLvl val="lvl"/>
          <dgm:resizeHandles/>
        </dgm:presLayoutVars>
      </dgm:prSet>
      <dgm:spPr/>
    </dgm:pt>
    <dgm:pt modelId="{64189730-DB74-4F09-A676-ED7EE9372D1D}" type="pres">
      <dgm:prSet presAssocID="{F5E21A5B-8004-4224-AFC9-3895DD4C1E9E}" presName="vertOne" presStyleCnt="0"/>
      <dgm:spPr/>
    </dgm:pt>
    <dgm:pt modelId="{18A254DB-1770-41AA-858A-E6B9C4345792}" type="pres">
      <dgm:prSet presAssocID="{F5E21A5B-8004-4224-AFC9-3895DD4C1E9E}" presName="txOne" presStyleLbl="node0" presStyleIdx="0" presStyleCnt="2" custScaleX="136163" custScaleY="217677">
        <dgm:presLayoutVars>
          <dgm:chPref val="3"/>
        </dgm:presLayoutVars>
      </dgm:prSet>
      <dgm:spPr/>
    </dgm:pt>
    <dgm:pt modelId="{749165F7-1257-4018-AF25-533DD4E7DDE2}" type="pres">
      <dgm:prSet presAssocID="{F5E21A5B-8004-4224-AFC9-3895DD4C1E9E}" presName="horzOne" presStyleCnt="0"/>
      <dgm:spPr/>
    </dgm:pt>
    <dgm:pt modelId="{64760C98-BE68-48B9-93EB-F13C5721E0B2}" type="pres">
      <dgm:prSet presAssocID="{A870B047-F538-4EFD-B60C-1ED0540A7AFE}" presName="sibSpaceOne" presStyleCnt="0"/>
      <dgm:spPr/>
    </dgm:pt>
    <dgm:pt modelId="{010C5234-95CB-4E26-A89F-821EA70B7B9B}" type="pres">
      <dgm:prSet presAssocID="{CD01D6CC-41E7-4FD2-A427-1C51CFD4FECE}" presName="vertOne" presStyleCnt="0"/>
      <dgm:spPr/>
    </dgm:pt>
    <dgm:pt modelId="{B89A2712-9CD2-4985-8B95-F3933CF70F91}" type="pres">
      <dgm:prSet presAssocID="{CD01D6CC-41E7-4FD2-A427-1C51CFD4FECE}" presName="txOne" presStyleLbl="node0" presStyleIdx="1" presStyleCnt="2">
        <dgm:presLayoutVars>
          <dgm:chPref val="3"/>
        </dgm:presLayoutVars>
      </dgm:prSet>
      <dgm:spPr/>
    </dgm:pt>
    <dgm:pt modelId="{336D797E-FA0A-4C6E-B017-39970B952BFD}" type="pres">
      <dgm:prSet presAssocID="{CD01D6CC-41E7-4FD2-A427-1C51CFD4FECE}" presName="parTransOne" presStyleCnt="0"/>
      <dgm:spPr/>
    </dgm:pt>
    <dgm:pt modelId="{371895AB-F60E-4768-A94F-8DF44963B05D}" type="pres">
      <dgm:prSet presAssocID="{CD01D6CC-41E7-4FD2-A427-1C51CFD4FECE}" presName="horzOne" presStyleCnt="0"/>
      <dgm:spPr/>
    </dgm:pt>
    <dgm:pt modelId="{87FC21A7-E092-4764-A76B-79EB4C89624C}" type="pres">
      <dgm:prSet presAssocID="{5299D83E-F1E1-4943-B2AC-03B8154D72B6}" presName="vertTwo" presStyleCnt="0"/>
      <dgm:spPr/>
    </dgm:pt>
    <dgm:pt modelId="{DA588282-9A58-4B9D-8B7F-DB6D88254DAC}" type="pres">
      <dgm:prSet presAssocID="{5299D83E-F1E1-4943-B2AC-03B8154D72B6}" presName="txTwo" presStyleLbl="node2" presStyleIdx="0" presStyleCnt="4" custScaleX="116982">
        <dgm:presLayoutVars>
          <dgm:chPref val="3"/>
        </dgm:presLayoutVars>
      </dgm:prSet>
      <dgm:spPr/>
    </dgm:pt>
    <dgm:pt modelId="{B3410A0B-8389-4CEB-8B39-2803706BE574}" type="pres">
      <dgm:prSet presAssocID="{5299D83E-F1E1-4943-B2AC-03B8154D72B6}" presName="horzTwo" presStyleCnt="0"/>
      <dgm:spPr/>
    </dgm:pt>
    <dgm:pt modelId="{493E453B-73D5-45D2-A401-7228DBFC5B85}" type="pres">
      <dgm:prSet presAssocID="{FF9D2A78-164E-47F9-80D1-6B8077F7D04D}" presName="sibSpaceTwo" presStyleCnt="0"/>
      <dgm:spPr/>
    </dgm:pt>
    <dgm:pt modelId="{36DF1892-93FE-4A37-B18B-E102C4923EC9}" type="pres">
      <dgm:prSet presAssocID="{363C5BED-6AEA-4018-BCC7-BBFD8A63313F}" presName="vertTwo" presStyleCnt="0"/>
      <dgm:spPr/>
    </dgm:pt>
    <dgm:pt modelId="{26D9FDC1-82CE-4A83-88FA-BDC01C35B62F}" type="pres">
      <dgm:prSet presAssocID="{363C5BED-6AEA-4018-BCC7-BBFD8A63313F}" presName="txTwo" presStyleLbl="node2" presStyleIdx="1" presStyleCnt="4" custScaleX="111070">
        <dgm:presLayoutVars>
          <dgm:chPref val="3"/>
        </dgm:presLayoutVars>
      </dgm:prSet>
      <dgm:spPr/>
    </dgm:pt>
    <dgm:pt modelId="{A365FBD5-F312-4FD4-BD86-8E61EDE49FC1}" type="pres">
      <dgm:prSet presAssocID="{363C5BED-6AEA-4018-BCC7-BBFD8A63313F}" presName="horzTwo" presStyleCnt="0"/>
      <dgm:spPr/>
    </dgm:pt>
    <dgm:pt modelId="{C446DFFE-6578-43FB-A6AD-1F397F5B70F4}" type="pres">
      <dgm:prSet presAssocID="{A2A741C7-1248-42E7-ADAF-2722C74B83C8}" presName="sibSpaceTwo" presStyleCnt="0"/>
      <dgm:spPr/>
    </dgm:pt>
    <dgm:pt modelId="{F7748C6C-0497-4655-9290-A698A6F85A5E}" type="pres">
      <dgm:prSet presAssocID="{9D31A6E4-369E-48C8-8B80-475A8F577DE2}" presName="vertTwo" presStyleCnt="0"/>
      <dgm:spPr/>
    </dgm:pt>
    <dgm:pt modelId="{DD6BA616-EE69-4D9F-BA18-BA13536CDFB0}" type="pres">
      <dgm:prSet presAssocID="{9D31A6E4-369E-48C8-8B80-475A8F577DE2}" presName="txTwo" presStyleLbl="node2" presStyleIdx="2" presStyleCnt="4">
        <dgm:presLayoutVars>
          <dgm:chPref val="3"/>
        </dgm:presLayoutVars>
      </dgm:prSet>
      <dgm:spPr/>
    </dgm:pt>
    <dgm:pt modelId="{32325A37-6300-4C49-8DBC-A1726377C716}" type="pres">
      <dgm:prSet presAssocID="{9D31A6E4-369E-48C8-8B80-475A8F577DE2}" presName="horzTwo" presStyleCnt="0"/>
      <dgm:spPr/>
    </dgm:pt>
    <dgm:pt modelId="{2B900442-621C-481A-9629-2B51A1785B41}" type="pres">
      <dgm:prSet presAssocID="{930FCE8F-658A-4EF7-AEBB-2BA2231689F4}" presName="sibSpaceTwo" presStyleCnt="0"/>
      <dgm:spPr/>
    </dgm:pt>
    <dgm:pt modelId="{B594EE3E-D6D2-4095-A9CE-E69A5263589A}" type="pres">
      <dgm:prSet presAssocID="{1EE04B7D-A2F9-4751-8CDF-7B01810CF1A6}" presName="vertTwo" presStyleCnt="0"/>
      <dgm:spPr/>
    </dgm:pt>
    <dgm:pt modelId="{4EA94DA3-13E7-4826-AEC3-2E891C68B611}" type="pres">
      <dgm:prSet presAssocID="{1EE04B7D-A2F9-4751-8CDF-7B01810CF1A6}" presName="txTwo" presStyleLbl="node2" presStyleIdx="3" presStyleCnt="4">
        <dgm:presLayoutVars>
          <dgm:chPref val="3"/>
        </dgm:presLayoutVars>
      </dgm:prSet>
      <dgm:spPr/>
    </dgm:pt>
    <dgm:pt modelId="{6A27B8A0-A36E-4AE5-B7BE-FDE7E98DFEAF}" type="pres">
      <dgm:prSet presAssocID="{1EE04B7D-A2F9-4751-8CDF-7B01810CF1A6}" presName="horzTwo" presStyleCnt="0"/>
      <dgm:spPr/>
    </dgm:pt>
  </dgm:ptLst>
  <dgm:cxnLst>
    <dgm:cxn modelId="{97EE2F01-60C2-4780-B483-D90B784539E1}" srcId="{CD01D6CC-41E7-4FD2-A427-1C51CFD4FECE}" destId="{5299D83E-F1E1-4943-B2AC-03B8154D72B6}" srcOrd="0" destOrd="0" parTransId="{AE22F185-7B7C-4003-BE65-78FCA9F4A355}" sibTransId="{FF9D2A78-164E-47F9-80D1-6B8077F7D04D}"/>
    <dgm:cxn modelId="{6ECD7335-4219-4A59-A4C9-11466E9C81AC}" srcId="{6CE0890F-737C-420A-9EC5-72AB19DDCFA1}" destId="{CD01D6CC-41E7-4FD2-A427-1C51CFD4FECE}" srcOrd="1" destOrd="0" parTransId="{22D8610F-0A54-4D73-A861-2BBB26A0197B}" sibTransId="{07BE8D59-0A82-4078-8B15-47511DAB3319}"/>
    <dgm:cxn modelId="{9441F760-0FEB-42B8-A471-8170E2F09E63}" type="presOf" srcId="{6CE0890F-737C-420A-9EC5-72AB19DDCFA1}" destId="{1AB7F8F4-594A-48B3-A11D-AE99CBDB907D}" srcOrd="0" destOrd="0" presId="urn:microsoft.com/office/officeart/2005/8/layout/hierarchy4"/>
    <dgm:cxn modelId="{3AFD144E-3C39-46B3-9764-884B9EDA32A9}" type="presOf" srcId="{1EE04B7D-A2F9-4751-8CDF-7B01810CF1A6}" destId="{4EA94DA3-13E7-4826-AEC3-2E891C68B611}" srcOrd="0" destOrd="0" presId="urn:microsoft.com/office/officeart/2005/8/layout/hierarchy4"/>
    <dgm:cxn modelId="{CC6B1D78-29AD-4801-ABFF-5C5ACF616F4B}" type="presOf" srcId="{363C5BED-6AEA-4018-BCC7-BBFD8A63313F}" destId="{26D9FDC1-82CE-4A83-88FA-BDC01C35B62F}" srcOrd="0" destOrd="0" presId="urn:microsoft.com/office/officeart/2005/8/layout/hierarchy4"/>
    <dgm:cxn modelId="{68DB8E7A-7F06-4ECC-9865-F8CDCC60499D}" srcId="{CD01D6CC-41E7-4FD2-A427-1C51CFD4FECE}" destId="{363C5BED-6AEA-4018-BCC7-BBFD8A63313F}" srcOrd="1" destOrd="0" parTransId="{C7D60DFB-7679-4EE6-8788-FCC15D549946}" sibTransId="{A2A741C7-1248-42E7-ADAF-2722C74B83C8}"/>
    <dgm:cxn modelId="{3C77FB88-CD5D-4FC6-95DD-0F71AC67A670}" type="presOf" srcId="{F5E21A5B-8004-4224-AFC9-3895DD4C1E9E}" destId="{18A254DB-1770-41AA-858A-E6B9C4345792}" srcOrd="0" destOrd="0" presId="urn:microsoft.com/office/officeart/2005/8/layout/hierarchy4"/>
    <dgm:cxn modelId="{0DDA498B-075F-4365-9DCC-677E32D23852}" srcId="{CD01D6CC-41E7-4FD2-A427-1C51CFD4FECE}" destId="{1EE04B7D-A2F9-4751-8CDF-7B01810CF1A6}" srcOrd="3" destOrd="0" parTransId="{AF514299-DB44-4E28-AB92-30F9BE19498E}" sibTransId="{483E4A48-6B05-4408-905B-EBFC22F1E08E}"/>
    <dgm:cxn modelId="{F0EAEF99-EA52-4BEE-AF8E-753E371A3F0C}" srcId="{6CE0890F-737C-420A-9EC5-72AB19DDCFA1}" destId="{F5E21A5B-8004-4224-AFC9-3895DD4C1E9E}" srcOrd="0" destOrd="0" parTransId="{51F572AB-6EEA-464A-9B04-10998D7900CA}" sibTransId="{A870B047-F538-4EFD-B60C-1ED0540A7AFE}"/>
    <dgm:cxn modelId="{26A60EA4-1490-4E94-84B9-2E248B1181D9}" type="presOf" srcId="{CD01D6CC-41E7-4FD2-A427-1C51CFD4FECE}" destId="{B89A2712-9CD2-4985-8B95-F3933CF70F91}" srcOrd="0" destOrd="0" presId="urn:microsoft.com/office/officeart/2005/8/layout/hierarchy4"/>
    <dgm:cxn modelId="{7AA8C9A9-DF3F-4C9B-B589-BB73356520FE}" srcId="{CD01D6CC-41E7-4FD2-A427-1C51CFD4FECE}" destId="{9D31A6E4-369E-48C8-8B80-475A8F577DE2}" srcOrd="2" destOrd="0" parTransId="{0F4E2B16-365E-49B8-B78D-5291B6B6FB95}" sibTransId="{930FCE8F-658A-4EF7-AEBB-2BA2231689F4}"/>
    <dgm:cxn modelId="{355458C5-E5A0-4A30-B9BA-732CF697BC4F}" type="presOf" srcId="{9D31A6E4-369E-48C8-8B80-475A8F577DE2}" destId="{DD6BA616-EE69-4D9F-BA18-BA13536CDFB0}" srcOrd="0" destOrd="0" presId="urn:microsoft.com/office/officeart/2005/8/layout/hierarchy4"/>
    <dgm:cxn modelId="{1A424CFB-2E32-4483-86F6-DD7869EC955A}" type="presOf" srcId="{5299D83E-F1E1-4943-B2AC-03B8154D72B6}" destId="{DA588282-9A58-4B9D-8B7F-DB6D88254DAC}" srcOrd="0" destOrd="0" presId="urn:microsoft.com/office/officeart/2005/8/layout/hierarchy4"/>
    <dgm:cxn modelId="{A6489EAE-9293-45B9-9741-9A23F5D2FA1D}" type="presParOf" srcId="{1AB7F8F4-594A-48B3-A11D-AE99CBDB907D}" destId="{64189730-DB74-4F09-A676-ED7EE9372D1D}" srcOrd="0" destOrd="0" presId="urn:microsoft.com/office/officeart/2005/8/layout/hierarchy4"/>
    <dgm:cxn modelId="{17CDEC00-7DB9-44B9-99DA-CE8CEC852F3B}" type="presParOf" srcId="{64189730-DB74-4F09-A676-ED7EE9372D1D}" destId="{18A254DB-1770-41AA-858A-E6B9C4345792}" srcOrd="0" destOrd="0" presId="urn:microsoft.com/office/officeart/2005/8/layout/hierarchy4"/>
    <dgm:cxn modelId="{21461B1A-8376-4EA8-8F57-1A61196D661F}" type="presParOf" srcId="{64189730-DB74-4F09-A676-ED7EE9372D1D}" destId="{749165F7-1257-4018-AF25-533DD4E7DDE2}" srcOrd="1" destOrd="0" presId="urn:microsoft.com/office/officeart/2005/8/layout/hierarchy4"/>
    <dgm:cxn modelId="{8FC8EE97-7D77-44B0-8A50-94F0CD786563}" type="presParOf" srcId="{1AB7F8F4-594A-48B3-A11D-AE99CBDB907D}" destId="{64760C98-BE68-48B9-93EB-F13C5721E0B2}" srcOrd="1" destOrd="0" presId="urn:microsoft.com/office/officeart/2005/8/layout/hierarchy4"/>
    <dgm:cxn modelId="{5DE462B8-69C4-4AE1-9A16-759CBB81EFAD}" type="presParOf" srcId="{1AB7F8F4-594A-48B3-A11D-AE99CBDB907D}" destId="{010C5234-95CB-4E26-A89F-821EA70B7B9B}" srcOrd="2" destOrd="0" presId="urn:microsoft.com/office/officeart/2005/8/layout/hierarchy4"/>
    <dgm:cxn modelId="{E6332631-6323-44E9-A0F0-B7B9E578DD73}" type="presParOf" srcId="{010C5234-95CB-4E26-A89F-821EA70B7B9B}" destId="{B89A2712-9CD2-4985-8B95-F3933CF70F91}" srcOrd="0" destOrd="0" presId="urn:microsoft.com/office/officeart/2005/8/layout/hierarchy4"/>
    <dgm:cxn modelId="{6A974D1D-5A74-42AA-AB01-40612E9E5EB3}" type="presParOf" srcId="{010C5234-95CB-4E26-A89F-821EA70B7B9B}" destId="{336D797E-FA0A-4C6E-B017-39970B952BFD}" srcOrd="1" destOrd="0" presId="urn:microsoft.com/office/officeart/2005/8/layout/hierarchy4"/>
    <dgm:cxn modelId="{E6775D20-B00E-4164-BEDB-B608780F8160}" type="presParOf" srcId="{010C5234-95CB-4E26-A89F-821EA70B7B9B}" destId="{371895AB-F60E-4768-A94F-8DF44963B05D}" srcOrd="2" destOrd="0" presId="urn:microsoft.com/office/officeart/2005/8/layout/hierarchy4"/>
    <dgm:cxn modelId="{E443EAA1-E69E-4F2E-B949-EDF6C4C7321B}" type="presParOf" srcId="{371895AB-F60E-4768-A94F-8DF44963B05D}" destId="{87FC21A7-E092-4764-A76B-79EB4C89624C}" srcOrd="0" destOrd="0" presId="urn:microsoft.com/office/officeart/2005/8/layout/hierarchy4"/>
    <dgm:cxn modelId="{22E183CD-234E-4CAB-9C11-75231A2B317F}" type="presParOf" srcId="{87FC21A7-E092-4764-A76B-79EB4C89624C}" destId="{DA588282-9A58-4B9D-8B7F-DB6D88254DAC}" srcOrd="0" destOrd="0" presId="urn:microsoft.com/office/officeart/2005/8/layout/hierarchy4"/>
    <dgm:cxn modelId="{FF8EB1C3-A07D-4901-BCEF-5B4BDBE72AC6}" type="presParOf" srcId="{87FC21A7-E092-4764-A76B-79EB4C89624C}" destId="{B3410A0B-8389-4CEB-8B39-2803706BE574}" srcOrd="1" destOrd="0" presId="urn:microsoft.com/office/officeart/2005/8/layout/hierarchy4"/>
    <dgm:cxn modelId="{EC1A079D-D7F4-4E84-839B-73339EE064E9}" type="presParOf" srcId="{371895AB-F60E-4768-A94F-8DF44963B05D}" destId="{493E453B-73D5-45D2-A401-7228DBFC5B85}" srcOrd="1" destOrd="0" presId="urn:microsoft.com/office/officeart/2005/8/layout/hierarchy4"/>
    <dgm:cxn modelId="{7F75ACFA-8041-4F17-AD33-7D221B031B94}" type="presParOf" srcId="{371895AB-F60E-4768-A94F-8DF44963B05D}" destId="{36DF1892-93FE-4A37-B18B-E102C4923EC9}" srcOrd="2" destOrd="0" presId="urn:microsoft.com/office/officeart/2005/8/layout/hierarchy4"/>
    <dgm:cxn modelId="{B8C9C192-B871-4F31-9C98-77C722056458}" type="presParOf" srcId="{36DF1892-93FE-4A37-B18B-E102C4923EC9}" destId="{26D9FDC1-82CE-4A83-88FA-BDC01C35B62F}" srcOrd="0" destOrd="0" presId="urn:microsoft.com/office/officeart/2005/8/layout/hierarchy4"/>
    <dgm:cxn modelId="{AEA602AF-6EE4-481E-BCED-B56A8B4E2201}" type="presParOf" srcId="{36DF1892-93FE-4A37-B18B-E102C4923EC9}" destId="{A365FBD5-F312-4FD4-BD86-8E61EDE49FC1}" srcOrd="1" destOrd="0" presId="urn:microsoft.com/office/officeart/2005/8/layout/hierarchy4"/>
    <dgm:cxn modelId="{D69AF624-833E-4ED5-9F0F-3AEA86523D8C}" type="presParOf" srcId="{371895AB-F60E-4768-A94F-8DF44963B05D}" destId="{C446DFFE-6578-43FB-A6AD-1F397F5B70F4}" srcOrd="3" destOrd="0" presId="urn:microsoft.com/office/officeart/2005/8/layout/hierarchy4"/>
    <dgm:cxn modelId="{DFADF73B-393B-4A35-8611-04EE869256AB}" type="presParOf" srcId="{371895AB-F60E-4768-A94F-8DF44963B05D}" destId="{F7748C6C-0497-4655-9290-A698A6F85A5E}" srcOrd="4" destOrd="0" presId="urn:microsoft.com/office/officeart/2005/8/layout/hierarchy4"/>
    <dgm:cxn modelId="{76E6773C-1B5C-40D4-9304-CE8878E9BD51}" type="presParOf" srcId="{F7748C6C-0497-4655-9290-A698A6F85A5E}" destId="{DD6BA616-EE69-4D9F-BA18-BA13536CDFB0}" srcOrd="0" destOrd="0" presId="urn:microsoft.com/office/officeart/2005/8/layout/hierarchy4"/>
    <dgm:cxn modelId="{7F5C4974-AF46-40E7-B8B6-222F7A3A83C7}" type="presParOf" srcId="{F7748C6C-0497-4655-9290-A698A6F85A5E}" destId="{32325A37-6300-4C49-8DBC-A1726377C716}" srcOrd="1" destOrd="0" presId="urn:microsoft.com/office/officeart/2005/8/layout/hierarchy4"/>
    <dgm:cxn modelId="{2B31746E-D43A-4A3C-BB29-3807626E98B2}" type="presParOf" srcId="{371895AB-F60E-4768-A94F-8DF44963B05D}" destId="{2B900442-621C-481A-9629-2B51A1785B41}" srcOrd="5" destOrd="0" presId="urn:microsoft.com/office/officeart/2005/8/layout/hierarchy4"/>
    <dgm:cxn modelId="{11337266-5A29-4504-BBBE-9D7931D78515}" type="presParOf" srcId="{371895AB-F60E-4768-A94F-8DF44963B05D}" destId="{B594EE3E-D6D2-4095-A9CE-E69A5263589A}" srcOrd="6" destOrd="0" presId="urn:microsoft.com/office/officeart/2005/8/layout/hierarchy4"/>
    <dgm:cxn modelId="{291337BC-9E29-41F7-9CCD-9074F9DBB975}" type="presParOf" srcId="{B594EE3E-D6D2-4095-A9CE-E69A5263589A}" destId="{4EA94DA3-13E7-4826-AEC3-2E891C68B611}" srcOrd="0" destOrd="0" presId="urn:microsoft.com/office/officeart/2005/8/layout/hierarchy4"/>
    <dgm:cxn modelId="{D21111B5-5BA2-4A3F-9E86-7E5AB984F0DC}" type="presParOf" srcId="{B594EE3E-D6D2-4095-A9CE-E69A5263589A}" destId="{6A27B8A0-A36E-4AE5-B7BE-FDE7E98DFEAF}" srcOrd="1" destOrd="0" presId="urn:microsoft.com/office/officeart/2005/8/layout/hierarchy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8FFE8C-1EC1-4CB1-A7EA-84B945EF4FE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D7D2B89A-9B9E-44AF-B340-3C566279E639}">
      <dgm:prSet/>
      <dgm:spPr>
        <a:solidFill>
          <a:srgbClr val="C00000"/>
        </a:solidFill>
      </dgm:spPr>
      <dgm:t>
        <a:bodyPr/>
        <a:lstStyle/>
        <a:p>
          <a:pPr rtl="0"/>
          <a:r>
            <a:rPr lang="fr-CA" dirty="0"/>
            <a:t>Quelles pratiques réflexives ont été gagnantes?</a:t>
          </a:r>
        </a:p>
      </dgm:t>
    </dgm:pt>
    <dgm:pt modelId="{44D7B30F-8D83-488B-9276-E7C326BF3A3B}" type="parTrans" cxnId="{9DC505E2-DC69-435B-B032-2DD1B496853C}">
      <dgm:prSet/>
      <dgm:spPr/>
      <dgm:t>
        <a:bodyPr/>
        <a:lstStyle/>
        <a:p>
          <a:endParaRPr lang="fr-FR"/>
        </a:p>
      </dgm:t>
    </dgm:pt>
    <dgm:pt modelId="{F0EC1C92-ACC8-4986-9187-657C90E3E420}" type="sibTrans" cxnId="{9DC505E2-DC69-435B-B032-2DD1B496853C}">
      <dgm:prSet/>
      <dgm:spPr/>
      <dgm:t>
        <a:bodyPr/>
        <a:lstStyle/>
        <a:p>
          <a:endParaRPr lang="fr-FR"/>
        </a:p>
      </dgm:t>
    </dgm:pt>
    <dgm:pt modelId="{C011BF6B-C61B-4E3B-A252-541D8365EFDF}" type="pres">
      <dgm:prSet presAssocID="{E28FFE8C-1EC1-4CB1-A7EA-84B945EF4FE1}" presName="CompostProcess" presStyleCnt="0">
        <dgm:presLayoutVars>
          <dgm:dir/>
          <dgm:resizeHandles val="exact"/>
        </dgm:presLayoutVars>
      </dgm:prSet>
      <dgm:spPr/>
    </dgm:pt>
    <dgm:pt modelId="{ECADC7AA-0A8A-4153-A0FE-F380DE6D2BCA}" type="pres">
      <dgm:prSet presAssocID="{E28FFE8C-1EC1-4CB1-A7EA-84B945EF4FE1}" presName="arrow" presStyleLbl="bgShp" presStyleIdx="0" presStyleCnt="1"/>
      <dgm:spPr/>
    </dgm:pt>
    <dgm:pt modelId="{C4ECC1FD-B9EF-470C-BA50-9ADA8B8FD6F7}" type="pres">
      <dgm:prSet presAssocID="{E28FFE8C-1EC1-4CB1-A7EA-84B945EF4FE1}" presName="linearProcess" presStyleCnt="0"/>
      <dgm:spPr/>
    </dgm:pt>
    <dgm:pt modelId="{70375975-8B2C-4CDD-89B6-2E2F79366C20}" type="pres">
      <dgm:prSet presAssocID="{D7D2B89A-9B9E-44AF-B340-3C566279E639}" presName="textNode" presStyleLbl="node1" presStyleIdx="0" presStyleCnt="1">
        <dgm:presLayoutVars>
          <dgm:bulletEnabled val="1"/>
        </dgm:presLayoutVars>
      </dgm:prSet>
      <dgm:spPr/>
    </dgm:pt>
  </dgm:ptLst>
  <dgm:cxnLst>
    <dgm:cxn modelId="{BFD71A02-AAC2-45DF-B218-7561227F3967}" type="presOf" srcId="{E28FFE8C-1EC1-4CB1-A7EA-84B945EF4FE1}" destId="{C011BF6B-C61B-4E3B-A252-541D8365EFDF}" srcOrd="0" destOrd="0" presId="urn:microsoft.com/office/officeart/2005/8/layout/hProcess9"/>
    <dgm:cxn modelId="{98A682CA-A33C-4F95-8045-183408C27D03}" type="presOf" srcId="{D7D2B89A-9B9E-44AF-B340-3C566279E639}" destId="{70375975-8B2C-4CDD-89B6-2E2F79366C20}" srcOrd="0" destOrd="0" presId="urn:microsoft.com/office/officeart/2005/8/layout/hProcess9"/>
    <dgm:cxn modelId="{9DC505E2-DC69-435B-B032-2DD1B496853C}" srcId="{E28FFE8C-1EC1-4CB1-A7EA-84B945EF4FE1}" destId="{D7D2B89A-9B9E-44AF-B340-3C566279E639}" srcOrd="0" destOrd="0" parTransId="{44D7B30F-8D83-488B-9276-E7C326BF3A3B}" sibTransId="{F0EC1C92-ACC8-4986-9187-657C90E3E420}"/>
    <dgm:cxn modelId="{998A703F-C0DE-4561-AC1A-7AD2229DBF14}" type="presParOf" srcId="{C011BF6B-C61B-4E3B-A252-541D8365EFDF}" destId="{ECADC7AA-0A8A-4153-A0FE-F380DE6D2BCA}" srcOrd="0" destOrd="0" presId="urn:microsoft.com/office/officeart/2005/8/layout/hProcess9"/>
    <dgm:cxn modelId="{1D4924E7-D43A-440B-A456-FD64F401A3AA}" type="presParOf" srcId="{C011BF6B-C61B-4E3B-A252-541D8365EFDF}" destId="{C4ECC1FD-B9EF-470C-BA50-9ADA8B8FD6F7}" srcOrd="1" destOrd="0" presId="urn:microsoft.com/office/officeart/2005/8/layout/hProcess9"/>
    <dgm:cxn modelId="{85D3CAA8-7B22-4D48-A42E-A5438C5BB129}" type="presParOf" srcId="{C4ECC1FD-B9EF-470C-BA50-9ADA8B8FD6F7}" destId="{70375975-8B2C-4CDD-89B6-2E2F79366C20}"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F08AF-974F-4324-8653-1DA7B86EFD4E}">
      <dsp:nvSpPr>
        <dsp:cNvPr id="0" name=""/>
        <dsp:cNvSpPr/>
      </dsp:nvSpPr>
      <dsp:spPr>
        <a:xfrm>
          <a:off x="0" y="0"/>
          <a:ext cx="4351338" cy="4351338"/>
        </a:xfrm>
        <a:prstGeom prst="pie">
          <a:avLst>
            <a:gd name="adj1" fmla="val 54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FC64B-197E-4694-BC0E-30259798855D}">
      <dsp:nvSpPr>
        <dsp:cNvPr id="0" name=""/>
        <dsp:cNvSpPr/>
      </dsp:nvSpPr>
      <dsp:spPr>
        <a:xfrm>
          <a:off x="2175669" y="0"/>
          <a:ext cx="7496968" cy="4351338"/>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accent3">
                  <a:lumMod val="75000"/>
                </a:schemeClr>
              </a:solidFill>
            </a:rPr>
            <a:t>Prendre conscience des défis reliés à l’insertion professionnelle </a:t>
          </a:r>
        </a:p>
      </dsp:txBody>
      <dsp:txXfrm>
        <a:off x="2175669" y="0"/>
        <a:ext cx="7496968" cy="1305404"/>
      </dsp:txXfrm>
    </dsp:sp>
    <dsp:sp modelId="{BB284EBC-A352-474C-8581-3D52AAA0027F}">
      <dsp:nvSpPr>
        <dsp:cNvPr id="0" name=""/>
        <dsp:cNvSpPr/>
      </dsp:nvSpPr>
      <dsp:spPr>
        <a:xfrm>
          <a:off x="761485" y="1305404"/>
          <a:ext cx="2828366" cy="2828366"/>
        </a:xfrm>
        <a:prstGeom prst="pie">
          <a:avLst>
            <a:gd name="adj1" fmla="val 54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D0980-FC01-40B0-BB3C-7EFB2B9B4D90}">
      <dsp:nvSpPr>
        <dsp:cNvPr id="0" name=""/>
        <dsp:cNvSpPr/>
      </dsp:nvSpPr>
      <dsp:spPr>
        <a:xfrm>
          <a:off x="2175669" y="1305404"/>
          <a:ext cx="7496968" cy="2828366"/>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accent3">
                  <a:lumMod val="75000"/>
                </a:schemeClr>
              </a:solidFill>
            </a:rPr>
            <a:t>Clarifier les rôles des acteurs IPE</a:t>
          </a:r>
        </a:p>
      </dsp:txBody>
      <dsp:txXfrm>
        <a:off x="2175669" y="1305404"/>
        <a:ext cx="7496968" cy="1305399"/>
      </dsp:txXfrm>
    </dsp:sp>
    <dsp:sp modelId="{F0EF095D-C56F-4DEA-AAC6-D3A476FC523C}">
      <dsp:nvSpPr>
        <dsp:cNvPr id="0" name=""/>
        <dsp:cNvSpPr/>
      </dsp:nvSpPr>
      <dsp:spPr>
        <a:xfrm>
          <a:off x="1522968" y="2610804"/>
          <a:ext cx="1305400" cy="1305400"/>
        </a:xfrm>
        <a:prstGeom prst="pie">
          <a:avLst>
            <a:gd name="adj1" fmla="val 54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98AFDA-0390-4D93-8905-094B1A777E83}">
      <dsp:nvSpPr>
        <dsp:cNvPr id="0" name=""/>
        <dsp:cNvSpPr/>
      </dsp:nvSpPr>
      <dsp:spPr>
        <a:xfrm>
          <a:off x="2175669" y="2610804"/>
          <a:ext cx="7496968" cy="13054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accent3">
                  <a:lumMod val="75000"/>
                </a:schemeClr>
              </a:solidFill>
            </a:rPr>
            <a:t>Soutenir la mise en place de moyens d'accompagnement réflexifs pour les enseignants</a:t>
          </a:r>
          <a:br>
            <a:rPr lang="fr-CA" sz="2600" b="1" kern="1200" dirty="0">
              <a:solidFill>
                <a:schemeClr val="accent3">
                  <a:lumMod val="75000"/>
                </a:schemeClr>
              </a:solidFill>
            </a:rPr>
          </a:br>
          <a:r>
            <a:rPr lang="fr-CA" sz="2600" b="1" kern="1200" dirty="0">
              <a:solidFill>
                <a:schemeClr val="accent3">
                  <a:lumMod val="75000"/>
                </a:schemeClr>
              </a:solidFill>
            </a:rPr>
            <a:t>en insertion professionnelle</a:t>
          </a:r>
        </a:p>
      </dsp:txBody>
      <dsp:txXfrm>
        <a:off x="2175669" y="2610804"/>
        <a:ext cx="7496968" cy="1305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254DB-1770-41AA-858A-E6B9C4345792}">
      <dsp:nvSpPr>
        <dsp:cNvPr id="0" name=""/>
        <dsp:cNvSpPr/>
      </dsp:nvSpPr>
      <dsp:spPr>
        <a:xfrm>
          <a:off x="4451" y="601"/>
          <a:ext cx="2021260" cy="5256497"/>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dirty="0">
              <a:solidFill>
                <a:schemeClr val="bg1"/>
              </a:solidFill>
            </a:rPr>
            <a:t>Conseillance pédagogique</a:t>
          </a:r>
        </a:p>
      </dsp:txBody>
      <dsp:txXfrm>
        <a:off x="63652" y="59802"/>
        <a:ext cx="1902858" cy="5138095"/>
      </dsp:txXfrm>
    </dsp:sp>
    <dsp:sp modelId="{B89A2712-9CD2-4985-8B95-F3933CF70F91}">
      <dsp:nvSpPr>
        <dsp:cNvPr id="0" name=""/>
        <dsp:cNvSpPr/>
      </dsp:nvSpPr>
      <dsp:spPr>
        <a:xfrm>
          <a:off x="2275098" y="601"/>
          <a:ext cx="6728262" cy="2414815"/>
        </a:xfrm>
        <a:prstGeom prst="roundRect">
          <a:avLst>
            <a:gd name="adj" fmla="val 10000"/>
          </a:avLst>
        </a:prstGeom>
        <a:gradFill flip="none" rotWithShape="0">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dirty="0">
              <a:solidFill>
                <a:schemeClr val="tx1"/>
              </a:solidFill>
            </a:rPr>
            <a:t>Soutenir les mentors et les accompagnateurs dans leurs accompagnements</a:t>
          </a:r>
          <a:br>
            <a:rPr lang="fr-CA" sz="2500" kern="1200" dirty="0">
              <a:solidFill>
                <a:schemeClr val="tx1"/>
              </a:solidFill>
            </a:rPr>
          </a:br>
          <a:br>
            <a:rPr lang="fr-CA" sz="2500" kern="1200" dirty="0">
              <a:solidFill>
                <a:schemeClr val="tx1"/>
              </a:solidFill>
            </a:rPr>
          </a:br>
          <a:r>
            <a:rPr lang="fr-CA" sz="2500" kern="1200" dirty="0">
              <a:solidFill>
                <a:schemeClr val="tx1"/>
              </a:solidFill>
            </a:rPr>
            <a:t>Conseiller les nouveaux enseignants relativement</a:t>
          </a:r>
        </a:p>
      </dsp:txBody>
      <dsp:txXfrm>
        <a:off x="2345826" y="71329"/>
        <a:ext cx="6586806" cy="2273359"/>
      </dsp:txXfrm>
    </dsp:sp>
    <dsp:sp modelId="{DA588282-9A58-4B9D-8B7F-DB6D88254DAC}">
      <dsp:nvSpPr>
        <dsp:cNvPr id="0" name=""/>
        <dsp:cNvSpPr/>
      </dsp:nvSpPr>
      <dsp:spPr>
        <a:xfrm>
          <a:off x="2275098" y="2913449"/>
          <a:ext cx="1736529"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leurs questionnements en lien avec l’enseignement</a:t>
          </a:r>
        </a:p>
      </dsp:txBody>
      <dsp:txXfrm>
        <a:off x="2325959" y="2964310"/>
        <a:ext cx="1634807" cy="2313093"/>
      </dsp:txXfrm>
    </dsp:sp>
    <dsp:sp modelId="{26D9FDC1-82CE-4A83-88FA-BDC01C35B62F}">
      <dsp:nvSpPr>
        <dsp:cNvPr id="0" name=""/>
        <dsp:cNvSpPr/>
      </dsp:nvSpPr>
      <dsp:spPr>
        <a:xfrm>
          <a:off x="4136321" y="2913449"/>
          <a:ext cx="1648769"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Au matériel qui vise à enseigner (didactique) </a:t>
          </a:r>
        </a:p>
      </dsp:txBody>
      <dsp:txXfrm>
        <a:off x="4184612" y="2961740"/>
        <a:ext cx="1552187" cy="2318233"/>
      </dsp:txXfrm>
    </dsp:sp>
    <dsp:sp modelId="{DD6BA616-EE69-4D9F-BA18-BA13536CDFB0}">
      <dsp:nvSpPr>
        <dsp:cNvPr id="0" name=""/>
        <dsp:cNvSpPr/>
      </dsp:nvSpPr>
      <dsp:spPr>
        <a:xfrm>
          <a:off x="5909784" y="2913449"/>
          <a:ext cx="1484441"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l'évaluation des programmes d'études</a:t>
          </a:r>
          <a:br>
            <a:rPr lang="fr-CA" sz="1600" kern="1200" dirty="0">
              <a:solidFill>
                <a:schemeClr val="tx1"/>
              </a:solidFill>
            </a:rPr>
          </a:br>
          <a:r>
            <a:rPr lang="fr-CA" sz="1600" kern="1200" dirty="0">
              <a:solidFill>
                <a:schemeClr val="tx1"/>
              </a:solidFill>
            </a:rPr>
            <a:t>(sanction) </a:t>
          </a:r>
        </a:p>
      </dsp:txBody>
      <dsp:txXfrm>
        <a:off x="5953262" y="2956927"/>
        <a:ext cx="1397485" cy="2327859"/>
      </dsp:txXfrm>
    </dsp:sp>
    <dsp:sp modelId="{4EA94DA3-13E7-4826-AEC3-2E891C68B611}">
      <dsp:nvSpPr>
        <dsp:cNvPr id="0" name=""/>
        <dsp:cNvSpPr/>
      </dsp:nvSpPr>
      <dsp:spPr>
        <a:xfrm>
          <a:off x="7518919" y="2913449"/>
          <a:ext cx="1484441"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la gestion de classe problématique, à la différenciation pédagogique (EBP)</a:t>
          </a:r>
        </a:p>
      </dsp:txBody>
      <dsp:txXfrm>
        <a:off x="7562397" y="2956927"/>
        <a:ext cx="1397485" cy="2327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DC7AA-0A8A-4153-A0FE-F380DE6D2BCA}">
      <dsp:nvSpPr>
        <dsp:cNvPr id="0" name=""/>
        <dsp:cNvSpPr/>
      </dsp:nvSpPr>
      <dsp:spPr>
        <a:xfrm>
          <a:off x="725414" y="0"/>
          <a:ext cx="8221362"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75975-8B2C-4CDD-89B6-2E2F79366C20}">
      <dsp:nvSpPr>
        <dsp:cNvPr id="0" name=""/>
        <dsp:cNvSpPr/>
      </dsp:nvSpPr>
      <dsp:spPr>
        <a:xfrm>
          <a:off x="1375264" y="1305401"/>
          <a:ext cx="6921661" cy="174053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fr-CA" sz="4400" kern="1200" dirty="0"/>
            <a:t>Quelles pratiques réflexives ont été gagnantes?</a:t>
          </a:r>
        </a:p>
      </dsp:txBody>
      <dsp:txXfrm>
        <a:off x="1460230" y="1390367"/>
        <a:ext cx="6751729"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fr-CA"/>
          </a:p>
        </p:txBody>
      </p:sp>
      <p:sp>
        <p:nvSpPr>
          <p:cNvPr id="3" name="Espace réservé de la date 2"/>
          <p:cNvSpPr>
            <a:spLocks noGrp="1"/>
          </p:cNvSpPr>
          <p:nvPr>
            <p:ph type="dt" sz="quarter" idx="1"/>
          </p:nvPr>
        </p:nvSpPr>
        <p:spPr>
          <a:xfrm>
            <a:off x="3971292" y="1"/>
            <a:ext cx="3037523" cy="466247"/>
          </a:xfrm>
          <a:prstGeom prst="rect">
            <a:avLst/>
          </a:prstGeom>
        </p:spPr>
        <p:txBody>
          <a:bodyPr vert="horz" lIns="91330" tIns="45665" rIns="91330" bIns="45665" rtlCol="0"/>
          <a:lstStyle>
            <a:lvl1pPr algn="r">
              <a:defRPr sz="1200"/>
            </a:lvl1pPr>
          </a:lstStyle>
          <a:p>
            <a:fld id="{1DBC8306-1E99-4225-A9FB-675C862F97AE}" type="datetimeFigureOut">
              <a:rPr lang="fr-CA" smtClean="0"/>
              <a:t>2024-05-17</a:t>
            </a:fld>
            <a:endParaRPr lang="fr-CA"/>
          </a:p>
        </p:txBody>
      </p:sp>
      <p:sp>
        <p:nvSpPr>
          <p:cNvPr id="4" name="Espace réservé du pied de page 3"/>
          <p:cNvSpPr>
            <a:spLocks noGrp="1"/>
          </p:cNvSpPr>
          <p:nvPr>
            <p:ph type="ftr" sz="quarter" idx="2"/>
          </p:nvPr>
        </p:nvSpPr>
        <p:spPr>
          <a:xfrm>
            <a:off x="0" y="8830153"/>
            <a:ext cx="3037523" cy="466247"/>
          </a:xfrm>
          <a:prstGeom prst="rect">
            <a:avLst/>
          </a:prstGeom>
        </p:spPr>
        <p:txBody>
          <a:bodyPr vert="horz" lIns="91330" tIns="45665" rIns="91330" bIns="45665"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1292" y="8830153"/>
            <a:ext cx="3037523" cy="466247"/>
          </a:xfrm>
          <a:prstGeom prst="rect">
            <a:avLst/>
          </a:prstGeom>
        </p:spPr>
        <p:txBody>
          <a:bodyPr vert="horz" lIns="91330" tIns="45665" rIns="91330" bIns="45665" rtlCol="0" anchor="b"/>
          <a:lstStyle>
            <a:lvl1pPr algn="r">
              <a:defRPr sz="1200"/>
            </a:lvl1pPr>
          </a:lstStyle>
          <a:p>
            <a:fld id="{201701E3-E5E0-426C-8B4D-4EE8050C52F9}" type="slidenum">
              <a:rPr lang="fr-CA" smtClean="0"/>
              <a:t>‹N°›</a:t>
            </a:fld>
            <a:endParaRPr lang="fr-CA"/>
          </a:p>
        </p:txBody>
      </p:sp>
    </p:spTree>
    <p:extLst>
      <p:ext uri="{BB962C8B-B14F-4D97-AF65-F5344CB8AC3E}">
        <p14:creationId xmlns:p14="http://schemas.microsoft.com/office/powerpoint/2010/main" val="1536607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fr-CA"/>
          </a:p>
        </p:txBody>
      </p:sp>
      <p:sp>
        <p:nvSpPr>
          <p:cNvPr id="3" name="Espace réservé de la date 2"/>
          <p:cNvSpPr>
            <a:spLocks noGrp="1"/>
          </p:cNvSpPr>
          <p:nvPr>
            <p:ph type="dt" idx="1"/>
          </p:nvPr>
        </p:nvSpPr>
        <p:spPr>
          <a:xfrm>
            <a:off x="3971292" y="1"/>
            <a:ext cx="3037523" cy="466247"/>
          </a:xfrm>
          <a:prstGeom prst="rect">
            <a:avLst/>
          </a:prstGeom>
        </p:spPr>
        <p:txBody>
          <a:bodyPr vert="horz" lIns="91330" tIns="45665" rIns="91330" bIns="45665" rtlCol="0"/>
          <a:lstStyle>
            <a:lvl1pPr algn="r">
              <a:defRPr sz="1200"/>
            </a:lvl1pPr>
          </a:lstStyle>
          <a:p>
            <a:fld id="{99C3AF64-1286-40C2-A2D1-550EACAC912F}" type="datetimeFigureOut">
              <a:rPr lang="fr-CA" smtClean="0"/>
              <a:t>2024-05-17</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330" tIns="45665" rIns="91330" bIns="45665" rtlCol="0" anchor="ctr"/>
          <a:lstStyle/>
          <a:p>
            <a:endParaRPr lang="fr-CA"/>
          </a:p>
        </p:txBody>
      </p:sp>
      <p:sp>
        <p:nvSpPr>
          <p:cNvPr id="5" name="Espace réservé des notes 4"/>
          <p:cNvSpPr>
            <a:spLocks noGrp="1"/>
          </p:cNvSpPr>
          <p:nvPr>
            <p:ph type="body" sz="quarter" idx="3"/>
          </p:nvPr>
        </p:nvSpPr>
        <p:spPr>
          <a:xfrm>
            <a:off x="700723" y="4473754"/>
            <a:ext cx="5608954" cy="3660200"/>
          </a:xfrm>
          <a:prstGeom prst="rect">
            <a:avLst/>
          </a:prstGeom>
        </p:spPr>
        <p:txBody>
          <a:bodyPr vert="horz" lIns="91330" tIns="45665" rIns="91330" bIns="45665"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30153"/>
            <a:ext cx="3037523" cy="466247"/>
          </a:xfrm>
          <a:prstGeom prst="rect">
            <a:avLst/>
          </a:prstGeom>
        </p:spPr>
        <p:txBody>
          <a:bodyPr vert="horz" lIns="91330" tIns="45665" rIns="91330" bIns="45665"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1292" y="8830153"/>
            <a:ext cx="3037523" cy="466247"/>
          </a:xfrm>
          <a:prstGeom prst="rect">
            <a:avLst/>
          </a:prstGeom>
        </p:spPr>
        <p:txBody>
          <a:bodyPr vert="horz" lIns="91330" tIns="45665" rIns="91330" bIns="45665" rtlCol="0" anchor="b"/>
          <a:lstStyle>
            <a:lvl1pPr algn="r">
              <a:defRPr sz="1200"/>
            </a:lvl1pPr>
          </a:lstStyle>
          <a:p>
            <a:fld id="{07E82FB6-0215-4058-BCCF-9FFB27F548A0}" type="slidenum">
              <a:rPr lang="fr-CA" smtClean="0"/>
              <a:t>‹N°›</a:t>
            </a:fld>
            <a:endParaRPr lang="fr-CA"/>
          </a:p>
        </p:txBody>
      </p:sp>
    </p:spTree>
    <p:extLst>
      <p:ext uri="{BB962C8B-B14F-4D97-AF65-F5344CB8AC3E}">
        <p14:creationId xmlns:p14="http://schemas.microsoft.com/office/powerpoint/2010/main" val="182301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1</a:t>
            </a:fld>
            <a:endParaRPr lang="fr-CA"/>
          </a:p>
        </p:txBody>
      </p:sp>
    </p:spTree>
    <p:extLst>
      <p:ext uri="{BB962C8B-B14F-4D97-AF65-F5344CB8AC3E}">
        <p14:creationId xmlns:p14="http://schemas.microsoft.com/office/powerpoint/2010/main" val="1858681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9656">
              <a:defRPr/>
            </a:pPr>
            <a:r>
              <a:rPr lang="fr-CA" sz="1200" kern="1200" dirty="0">
                <a:solidFill>
                  <a:schemeClr val="tx1"/>
                </a:solidFill>
                <a:effectLst/>
                <a:latin typeface="+mn-lt"/>
                <a:ea typeface="+mn-ea"/>
                <a:cs typeface="+mn-cs"/>
              </a:rPr>
              <a:t>Sylvie</a:t>
            </a:r>
            <a:endParaRPr lang="fr-CA" dirty="0"/>
          </a:p>
          <a:p>
            <a:pPr defTabSz="919656">
              <a:defRPr/>
            </a:pPr>
            <a:r>
              <a:rPr lang="fr-CA" dirty="0"/>
              <a:t>2 min</a:t>
            </a:r>
            <a:br>
              <a:rPr lang="fr-CA" dirty="0"/>
            </a:br>
            <a:r>
              <a:rPr lang="fr-CA" b="1" dirty="0"/>
              <a:t>Conçut par la CSDM, ce programme institutionnel </a:t>
            </a:r>
          </a:p>
          <a:p>
            <a:pPr marL="285750" indent="-285750">
              <a:spcBef>
                <a:spcPts val="2400"/>
              </a:spcBef>
            </a:pPr>
            <a:r>
              <a:rPr lang="fr-CA" dirty="0"/>
              <a:t>Programme volontaire</a:t>
            </a:r>
          </a:p>
          <a:p>
            <a:pPr marL="285750" indent="-285750"/>
            <a:r>
              <a:rPr lang="fr-CA" dirty="0"/>
              <a:t>Favorise l’accueil dans les milieux</a:t>
            </a:r>
          </a:p>
          <a:p>
            <a:pPr marL="285750" indent="-285750"/>
            <a:r>
              <a:rPr lang="fr-CA" dirty="0"/>
              <a:t>Offre des formations ciblées sur les base de l’enseignement</a:t>
            </a:r>
          </a:p>
          <a:p>
            <a:pPr marL="285750" indent="-285750"/>
            <a:r>
              <a:rPr lang="fr-CA" dirty="0"/>
              <a:t>Accompagnement par les pairs</a:t>
            </a:r>
          </a:p>
          <a:p>
            <a:pPr marL="285750" indent="-285750"/>
            <a:r>
              <a:rPr lang="fr-CA" dirty="0"/>
              <a:t>Soutien andragogique</a:t>
            </a:r>
          </a:p>
          <a:p>
            <a:pPr defTabSz="919656">
              <a:defRPr/>
            </a:pPr>
            <a:endParaRPr lang="fr-CA" dirty="0"/>
          </a:p>
          <a:p>
            <a:pPr defTabSz="919656">
              <a:defRPr/>
            </a:pPr>
            <a:r>
              <a:rPr lang="fr-CA" dirty="0"/>
              <a:t>s’adresse au nouveau personnel bénéficiant d’un premier contrat ou à taux horaire</a:t>
            </a:r>
            <a:endParaRPr lang="fr-CA" dirty="0">
              <a:effectLst/>
            </a:endParaRPr>
          </a:p>
          <a:p>
            <a:pPr marL="0" marR="0" lvl="0" indent="0" algn="l" defTabSz="919656" rtl="0" eaLnBrk="1" fontAlgn="auto" latinLnBrk="0" hangingPunct="1">
              <a:lnSpc>
                <a:spcPct val="100000"/>
              </a:lnSpc>
              <a:spcBef>
                <a:spcPts val="0"/>
              </a:spcBef>
              <a:spcAft>
                <a:spcPts val="0"/>
              </a:spcAft>
              <a:buClrTx/>
              <a:buSzTx/>
              <a:buFontTx/>
              <a:buNone/>
              <a:tabLst/>
              <a:defRPr/>
            </a:pPr>
            <a:r>
              <a:rPr lang="fr-CA" dirty="0"/>
              <a:t>Facilite l’intégration des nouveaux enseignants</a:t>
            </a:r>
          </a:p>
          <a:p>
            <a:pPr defTabSz="919656">
              <a:defRPr/>
            </a:pPr>
            <a:r>
              <a:rPr lang="fr-CA" dirty="0"/>
              <a:t>Fournit rapidement les bases de l’enseignement comme pas de BAC</a:t>
            </a:r>
          </a:p>
          <a:p>
            <a:pPr defTabSz="919656">
              <a:defRPr/>
            </a:pPr>
            <a:r>
              <a:rPr lang="fr-CA" dirty="0"/>
              <a:t>Reconnaissance de crédits universitaires</a:t>
            </a:r>
          </a:p>
          <a:p>
            <a:pPr defTabSz="919656">
              <a:defRPr/>
            </a:pPr>
            <a:r>
              <a:rPr lang="fr-CA" dirty="0"/>
              <a:t>Contribue à améliorer les pratiques et à collaborer à la réussite de l’élève</a:t>
            </a:r>
          </a:p>
          <a:p>
            <a:pPr defTabSz="919656">
              <a:defRPr/>
            </a:pPr>
            <a:endParaRPr lang="fr-CA" dirty="0"/>
          </a:p>
          <a:p>
            <a:pPr defTabSz="919656">
              <a:defRPr/>
            </a:pPr>
            <a:r>
              <a:rPr lang="fr-CA" dirty="0"/>
              <a:t>Par un jumelage volontaire (par</a:t>
            </a:r>
            <a:r>
              <a:rPr lang="fr-CA" baseline="0" dirty="0"/>
              <a:t> affinité)</a:t>
            </a:r>
            <a:endParaRPr lang="fr-CA" dirty="0"/>
          </a:p>
          <a:p>
            <a:pPr defTabSz="919656">
              <a:defRPr/>
            </a:pPr>
            <a:r>
              <a:rPr lang="fr-CA" dirty="0"/>
              <a:t>Dès l’arrivée du nouvel enseignant conjointement avec le CP</a:t>
            </a:r>
          </a:p>
          <a:p>
            <a:pPr defTabSz="919656">
              <a:defRPr/>
            </a:pPr>
            <a:r>
              <a:rPr lang="fr-CA" dirty="0"/>
              <a:t>Avec les formations ciblées IPE et universitaires</a:t>
            </a:r>
          </a:p>
          <a:p>
            <a:pPr defTabSz="919656">
              <a:defRPr/>
            </a:pPr>
            <a:r>
              <a:rPr lang="fr-CA" dirty="0"/>
              <a:t>Accompagné par vous les accompagnateurs</a:t>
            </a:r>
          </a:p>
          <a:p>
            <a:pPr defTabSz="919656">
              <a:defRPr/>
            </a:pPr>
            <a:r>
              <a:rPr lang="fr-CA" dirty="0"/>
              <a:t>Pour</a:t>
            </a:r>
            <a:r>
              <a:rPr lang="fr-CA" baseline="0" dirty="0"/>
              <a:t> un soutien régulier, aide aux travaux et observation (2 observation pour l’accompagné et 1 observation pour vous)</a:t>
            </a:r>
            <a:endParaRPr lang="fr-CA" dirty="0"/>
          </a:p>
          <a:p>
            <a:pPr defTabSz="919656">
              <a:defRPr/>
            </a:pPr>
            <a:r>
              <a:rPr lang="fr-CA" dirty="0"/>
              <a:t>Avec un soutien</a:t>
            </a:r>
            <a:r>
              <a:rPr lang="fr-CA" baseline="0" dirty="0"/>
              <a:t> andragogique</a:t>
            </a:r>
            <a:endParaRPr lang="fr-CA" dirty="0"/>
          </a:p>
          <a:p>
            <a:pPr defTabSz="919656">
              <a:defRPr/>
            </a:pPr>
            <a:endParaRPr lang="fr-CA" b="1" u="sng" dirty="0">
              <a:solidFill>
                <a:schemeClr val="accent3">
                  <a:lumMod val="75000"/>
                </a:schemeClr>
              </a:solidFill>
            </a:endParaRPr>
          </a:p>
          <a:p>
            <a:pPr defTabSz="919656">
              <a:defRPr/>
            </a:pPr>
            <a:r>
              <a:rPr lang="fr-CA" b="1" u="sng" dirty="0">
                <a:solidFill>
                  <a:schemeClr val="accent3">
                    <a:lumMod val="75000"/>
                  </a:schemeClr>
                </a:solidFill>
              </a:rPr>
              <a:t>Andragogie</a:t>
            </a:r>
            <a:r>
              <a:rPr lang="fr-CA" dirty="0">
                <a:solidFill>
                  <a:schemeClr val="accent3">
                    <a:lumMod val="75000"/>
                  </a:schemeClr>
                </a:solidFill>
              </a:rPr>
              <a:t>:</a:t>
            </a:r>
            <a:r>
              <a:rPr lang="fr-CA" baseline="0" dirty="0">
                <a:solidFill>
                  <a:schemeClr val="accent3">
                    <a:lumMod val="75000"/>
                  </a:schemeClr>
                </a:solidFill>
              </a:rPr>
              <a:t> </a:t>
            </a:r>
            <a:r>
              <a:rPr lang="fr-CA" dirty="0"/>
              <a:t>les adultes ont besoin de connaître le pourquoi d’un apprentissage. L’expérience est la base de toute activité d’apprentissage pour les adultes, ils doivent pouvoir être impliqués dans les décisions liées à leur éducation.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10</a:t>
            </a:fld>
            <a:endParaRPr lang="fr-CA"/>
          </a:p>
        </p:txBody>
      </p:sp>
    </p:spTree>
    <p:extLst>
      <p:ext uri="{BB962C8B-B14F-4D97-AF65-F5344CB8AC3E}">
        <p14:creationId xmlns:p14="http://schemas.microsoft.com/office/powerpoint/2010/main" val="22807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Titre du document, de la section, etc.</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7B799-4AC9-8E44-80D1-05CDA431C7E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208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27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87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 (Lire seulement les 6 principes)</a:t>
            </a:r>
          </a:p>
          <a:p>
            <a:endParaRPr lang="fr-CA" dirty="0"/>
          </a:p>
          <a:p>
            <a:r>
              <a:rPr lang="fr-CA" dirty="0"/>
              <a:t>Plus</a:t>
            </a:r>
            <a:r>
              <a:rPr lang="fr-CA" baseline="0" dirty="0"/>
              <a:t> de détails dans Moodle sur l’andragogie :</a:t>
            </a:r>
          </a:p>
          <a:p>
            <a:r>
              <a:rPr lang="fr-CA" dirty="0"/>
              <a:t>https://le-cours.ca/2016/12/03/andragogie-ou-les-principes-de-leducation-aux-adultes/</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14</a:t>
            </a:fld>
            <a:endParaRPr lang="fr-CA"/>
          </a:p>
        </p:txBody>
      </p:sp>
    </p:spTree>
    <p:extLst>
      <p:ext uri="{BB962C8B-B14F-4D97-AF65-F5344CB8AC3E}">
        <p14:creationId xmlns:p14="http://schemas.microsoft.com/office/powerpoint/2010/main" val="283865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2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15</a:t>
            </a:fld>
            <a:endParaRPr lang="fr-CA"/>
          </a:p>
        </p:txBody>
      </p:sp>
    </p:spTree>
    <p:extLst>
      <p:ext uri="{BB962C8B-B14F-4D97-AF65-F5344CB8AC3E}">
        <p14:creationId xmlns:p14="http://schemas.microsoft.com/office/powerpoint/2010/main" val="475836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effectLst/>
            </a:endParaRPr>
          </a:p>
          <a:p>
            <a:pPr defTabSz="913303">
              <a:defRPr/>
            </a:pPr>
            <a:endParaRPr lang="fr-CA" dirty="0"/>
          </a:p>
          <a:p>
            <a:pPr defTabSz="913303">
              <a:defRPr/>
            </a:pPr>
            <a:r>
              <a:rPr lang="fr-CA" dirty="0"/>
              <a:t>2 min</a:t>
            </a:r>
          </a:p>
          <a:p>
            <a:r>
              <a:rPr lang="fr-CA" b="1" u="sng" dirty="0"/>
              <a:t>Demander ce qu’est l’accompagnement </a:t>
            </a:r>
            <a:r>
              <a:rPr lang="fr-CA" dirty="0"/>
              <a:t>avant de donner les réponses.</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16</a:t>
            </a:fld>
            <a:endParaRPr lang="fr-CA"/>
          </a:p>
        </p:txBody>
      </p:sp>
    </p:spTree>
    <p:extLst>
      <p:ext uri="{BB962C8B-B14F-4D97-AF65-F5344CB8AC3E}">
        <p14:creationId xmlns:p14="http://schemas.microsoft.com/office/powerpoint/2010/main" val="98108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a:t>
            </a:r>
          </a:p>
          <a:p>
            <a:r>
              <a:rPr lang="fr-CA" b="1" dirty="0"/>
              <a:t>AFFICHER</a:t>
            </a:r>
            <a:r>
              <a:rPr lang="fr-CA" b="1" baseline="0" dirty="0"/>
              <a:t> LA VERSION DU MOODLE</a:t>
            </a:r>
            <a:endParaRPr lang="fr-CA" b="1" dirty="0"/>
          </a:p>
          <a:p>
            <a:r>
              <a:rPr lang="fr-CA" dirty="0"/>
              <a:t>Cliquer sut l’image  pour accéder au document dans Moodle. </a:t>
            </a:r>
          </a:p>
          <a:p>
            <a:endParaRPr lang="fr-CA" dirty="0"/>
          </a:p>
          <a:p>
            <a:r>
              <a:rPr lang="fr-CA" dirty="0"/>
              <a:t>https://fad.csdm.ca/pluginfile.php/169488/mod_resource/content/0/R%C3%B4les%20et%20responsabilit%C3%A9s_CP_Mentor_Accompagnateur%20%28approuv%C3%A9%29.pdf</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17</a:t>
            </a:fld>
            <a:endParaRPr lang="fr-FR"/>
          </a:p>
        </p:txBody>
      </p:sp>
    </p:spTree>
    <p:extLst>
      <p:ext uri="{BB962C8B-B14F-4D97-AF65-F5344CB8AC3E}">
        <p14:creationId xmlns:p14="http://schemas.microsoft.com/office/powerpoint/2010/main" val="2307900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18</a:t>
            </a:fld>
            <a:endParaRPr lang="fr-CA"/>
          </a:p>
        </p:txBody>
      </p:sp>
    </p:spTree>
    <p:extLst>
      <p:ext uri="{BB962C8B-B14F-4D97-AF65-F5344CB8AC3E}">
        <p14:creationId xmlns:p14="http://schemas.microsoft.com/office/powerpoint/2010/main" val="421575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endParaRPr lang="fr-CA" dirty="0">
              <a:effectLst/>
            </a:endParaRPr>
          </a:p>
          <a:p>
            <a:r>
              <a:rPr lang="fr-CA" dirty="0">
                <a:cs typeface="Calibri"/>
              </a:rPr>
              <a:t>2e rôle: s'acquitter de son rôle d'enseignant mentor???</a:t>
            </a:r>
          </a:p>
          <a:p>
            <a:r>
              <a:rPr lang="fr-CA" dirty="0">
                <a:cs typeface="Calibri"/>
              </a:rPr>
              <a:t>3e rôle: Il ne s'occupe pas juste des enseignants admissibles en IPE???</a:t>
            </a:r>
          </a:p>
          <a:p>
            <a:endParaRPr lang="fr-CA" dirty="0">
              <a:cs typeface="Calibri"/>
            </a:endParaRPr>
          </a:p>
          <a:p>
            <a:r>
              <a:rPr lang="fr-CA" dirty="0"/>
              <a:t>Dédié à l’accompagnement et au soutien de ses pairs dans le développement de leurs compétences professionnelles et dans l’exercice de leurs fonctions d’enseignement, notamment au regard de la dispensation d’activités d’apprentissage et de formation.</a:t>
            </a:r>
          </a:p>
          <a:p>
            <a:r>
              <a:rPr lang="fr-CA" dirty="0"/>
              <a:t>Le mentor partage ses savoirs, issus de sa pratique d’enseignement, et de son expertise.</a:t>
            </a:r>
            <a:endParaRPr lang="fr-CA" dirty="0">
              <a:cs typeface="Calibri"/>
            </a:endParaRPr>
          </a:p>
          <a:p>
            <a:r>
              <a:rPr lang="fr-CA" dirty="0">
                <a:cs typeface="Calibri"/>
              </a:rPr>
              <a:t>Voici les quatre mandats généraux:</a:t>
            </a:r>
          </a:p>
          <a:p>
            <a:pPr defTabSz="915656">
              <a:defRPr/>
            </a:pPr>
            <a:endParaRPr lang="fr-CA" dirty="0">
              <a:solidFill>
                <a:sysClr val="windowText" lastClr="000000"/>
              </a:solidFill>
            </a:endParaRPr>
          </a:p>
          <a:p>
            <a:pPr defTabSz="915656">
              <a:defRPr/>
            </a:pPr>
            <a:endParaRPr lang="fr-CA" dirty="0">
              <a:solidFill>
                <a:sysClr val="windowText" lastClr="000000"/>
              </a:solidFill>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19</a:t>
            </a:fld>
            <a:endParaRPr lang="fr-CA"/>
          </a:p>
        </p:txBody>
      </p:sp>
    </p:spTree>
    <p:extLst>
      <p:ext uri="{BB962C8B-B14F-4D97-AF65-F5344CB8AC3E}">
        <p14:creationId xmlns:p14="http://schemas.microsoft.com/office/powerpoint/2010/main" val="173754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Écrire dans le fil de discussion</a:t>
            </a:r>
          </a:p>
          <a:p>
            <a:r>
              <a:rPr lang="fr-CA" dirty="0"/>
              <a:t>20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a:t>
            </a:fld>
            <a:endParaRPr lang="fr-CA"/>
          </a:p>
        </p:txBody>
      </p:sp>
    </p:spTree>
    <p:extLst>
      <p:ext uri="{BB962C8B-B14F-4D97-AF65-F5344CB8AC3E}">
        <p14:creationId xmlns:p14="http://schemas.microsoft.com/office/powerpoint/2010/main" val="3687657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p>
          <a:p>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20</a:t>
            </a:fld>
            <a:endParaRPr lang="fr-FR"/>
          </a:p>
        </p:txBody>
      </p:sp>
    </p:spTree>
    <p:extLst>
      <p:ext uri="{BB962C8B-B14F-4D97-AF65-F5344CB8AC3E}">
        <p14:creationId xmlns:p14="http://schemas.microsoft.com/office/powerpoint/2010/main" val="86392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1791">
              <a:defRPr/>
            </a:pPr>
            <a:r>
              <a:rPr lang="fr-CA" sz="1200" kern="1200" dirty="0">
                <a:solidFill>
                  <a:schemeClr val="tx1"/>
                </a:solidFill>
                <a:effectLst/>
                <a:latin typeface="+mn-lt"/>
                <a:ea typeface="+mn-ea"/>
                <a:cs typeface="+mn-cs"/>
              </a:rPr>
              <a:t>Sylvie</a:t>
            </a:r>
            <a:endParaRPr lang="fr-CA" dirty="0"/>
          </a:p>
          <a:p>
            <a:pPr defTabSz="911791">
              <a:defRPr/>
            </a:pPr>
            <a:endParaRPr lang="fr-CA" dirty="0"/>
          </a:p>
          <a:p>
            <a:pPr defTabSz="911791">
              <a:defRPr/>
            </a:pPr>
            <a:r>
              <a:rPr lang="fr-CA" dirty="0"/>
              <a:t>Développer des connaissances, des attitudes et des habiletés nécessaires à la profession</a:t>
            </a:r>
            <a:endParaRPr lang="fr-CA" b="1" dirty="0"/>
          </a:p>
          <a:p>
            <a:r>
              <a:rPr lang="fr-CA" b="1" dirty="0"/>
              <a:t>2 min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21</a:t>
            </a:fld>
            <a:endParaRPr lang="fr-CA"/>
          </a:p>
        </p:txBody>
      </p:sp>
    </p:spTree>
    <p:extLst>
      <p:ext uri="{BB962C8B-B14F-4D97-AF65-F5344CB8AC3E}">
        <p14:creationId xmlns:p14="http://schemas.microsoft.com/office/powerpoint/2010/main" val="726358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22</a:t>
            </a:fld>
            <a:endParaRPr lang="fr-CA"/>
          </a:p>
        </p:txBody>
      </p:sp>
    </p:spTree>
    <p:extLst>
      <p:ext uri="{BB962C8B-B14F-4D97-AF65-F5344CB8AC3E}">
        <p14:creationId xmlns:p14="http://schemas.microsoft.com/office/powerpoint/2010/main" val="400307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r>
              <a:rPr lang="fr-CA" dirty="0"/>
              <a:t>10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23</a:t>
            </a:fld>
            <a:endParaRPr lang="fr-CA"/>
          </a:p>
        </p:txBody>
      </p:sp>
    </p:spTree>
    <p:extLst>
      <p:ext uri="{BB962C8B-B14F-4D97-AF65-F5344CB8AC3E}">
        <p14:creationId xmlns:p14="http://schemas.microsoft.com/office/powerpoint/2010/main" val="1966026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3 </a:t>
            </a:r>
            <a:r>
              <a:rPr lang="fr-CA" baseline="0" dirty="0"/>
              <a:t>équipes de 3 – Fichier collaboratif Moodle</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20 min + 10 min plénière</a:t>
            </a:r>
          </a:p>
          <a:p>
            <a:r>
              <a:rPr lang="fr-CA" dirty="0"/>
              <a:t>Nombre</a:t>
            </a:r>
            <a:r>
              <a:rPr lang="fr-CA" baseline="0" dirty="0"/>
              <a:t> pair équipe de deux</a:t>
            </a:r>
          </a:p>
          <a:p>
            <a:r>
              <a:rPr lang="fr-CA" baseline="0" dirty="0"/>
              <a:t>Nombre impair équipe de trois</a:t>
            </a:r>
          </a:p>
          <a:p>
            <a:r>
              <a:rPr lang="fr-CA" baseline="0" dirty="0"/>
              <a:t>https://csdma.sharepoint.com/:p:/s/BEPGP/EVUbxEe3PMBBlGp6TxyUqFgBq7P3I7JXoO3GllxPfHzE8Q?e=ROgQVa</a:t>
            </a:r>
          </a:p>
          <a:p>
            <a:endParaRPr lang="fr-CA" baseline="0"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24</a:t>
            </a:fld>
            <a:endParaRPr lang="fr-CA"/>
          </a:p>
        </p:txBody>
      </p:sp>
    </p:spTree>
    <p:extLst>
      <p:ext uri="{BB962C8B-B14F-4D97-AF65-F5344CB8AC3E}">
        <p14:creationId xmlns:p14="http://schemas.microsoft.com/office/powerpoint/2010/main" val="3627755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endParaRPr lang="fr-CA" dirty="0"/>
          </a:p>
          <a:p>
            <a:r>
              <a:rPr lang="fr-CA" dirty="0"/>
              <a:t>Terrain de jeu</a:t>
            </a:r>
            <a:r>
              <a:rPr lang="fr-CA" baseline="0" dirty="0"/>
              <a:t> commun, = l’accompagnateur vise à ce l’accompagné développe les 13 </a:t>
            </a:r>
            <a:r>
              <a:rPr lang="fr-CA" baseline="0" dirty="0" err="1"/>
              <a:t>compt</a:t>
            </a:r>
            <a:r>
              <a:rPr lang="fr-CA" baseline="0" dirty="0"/>
              <a:t> prof.</a:t>
            </a:r>
            <a:br>
              <a:rPr lang="fr-CA" baseline="0" dirty="0"/>
            </a:br>
            <a:r>
              <a:rPr lang="fr-CA" baseline="0" dirty="0"/>
              <a:t>4 d’entre-elles nous concerne plus particulièrement comme accompagnateur </a:t>
            </a:r>
          </a:p>
          <a:p>
            <a:r>
              <a:rPr lang="fr-CA" sz="1200" i="1" kern="1200" dirty="0">
                <a:solidFill>
                  <a:schemeClr val="tx1"/>
                </a:solidFill>
                <a:effectLst/>
                <a:latin typeface="+mn-lt"/>
                <a:ea typeface="+mn-ea"/>
                <a:cs typeface="+mn-cs"/>
              </a:rPr>
              <a:t>1- 	</a:t>
            </a:r>
            <a:r>
              <a:rPr lang="fr-CA" dirty="0"/>
              <a:t>Agir en tant que professionnelle ou professionnel cultivé, à la fois interprète, médiateur et critique d’éléments de culture dans l’exercice de ses fonctions.</a:t>
            </a:r>
            <a:endParaRPr lang="fr-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9- 	</a:t>
            </a:r>
            <a:r>
              <a:rPr lang="fr-CA" dirty="0"/>
              <a:t>Inscrire son intervention dans un cadre collectif, au service de la complémentarité et de la continuité des enseignements comme des actions éducatives.</a:t>
            </a:r>
          </a:p>
          <a:p>
            <a:r>
              <a:rPr lang="fr-CA" sz="1200" i="1" kern="1200" dirty="0">
                <a:solidFill>
                  <a:schemeClr val="tx1"/>
                </a:solidFill>
                <a:effectLst/>
                <a:latin typeface="+mn-lt"/>
                <a:ea typeface="+mn-ea"/>
                <a:cs typeface="+mn-cs"/>
              </a:rPr>
              <a:t>11- 	</a:t>
            </a:r>
            <a:r>
              <a:rPr lang="fr-CA" dirty="0"/>
              <a:t>…favoriser la reconnaissance et le rayonnement de la profession enseignante en participant à la valorisation d’une culture professionnelle commune fondée sur l’entraide et la coopération.</a:t>
            </a:r>
            <a:r>
              <a:rPr lang="fr-CA" sz="1200" i="1"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13- 	</a:t>
            </a:r>
            <a:r>
              <a:rPr lang="fr-CA" dirty="0"/>
              <a:t>Agir en accord avec les principes éthiques de la profession</a:t>
            </a:r>
          </a:p>
          <a:p>
            <a:r>
              <a:rPr lang="fr-CA" dirty="0"/>
              <a:t>5 min avec la suivante</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25</a:t>
            </a:fld>
            <a:endParaRPr lang="fr-CA"/>
          </a:p>
        </p:txBody>
      </p:sp>
    </p:spTree>
    <p:extLst>
      <p:ext uri="{BB962C8B-B14F-4D97-AF65-F5344CB8AC3E}">
        <p14:creationId xmlns:p14="http://schemas.microsoft.com/office/powerpoint/2010/main" val="60317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 mêmes équipes de 4</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https://csdma.sharepoint.com/:p:/s/BEPGP/EQIqPvEb_ApCo-CbKX91BdUBTgC1aWh9DpbWcuVm8kHg7w?e=3mB3E1</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26</a:t>
            </a:fld>
            <a:endParaRPr lang="fr-CA"/>
          </a:p>
        </p:txBody>
      </p:sp>
    </p:spTree>
    <p:extLst>
      <p:ext uri="{BB962C8B-B14F-4D97-AF65-F5344CB8AC3E}">
        <p14:creationId xmlns:p14="http://schemas.microsoft.com/office/powerpoint/2010/main" val="2370408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b="1" u="sng" baseline="0" dirty="0"/>
          </a:p>
          <a:p>
            <a:endParaRPr lang="fr-CA" b="1" u="sng" baseline="0" dirty="0"/>
          </a:p>
          <a:p>
            <a:r>
              <a:rPr lang="fr-CA" b="1" u="sng" baseline="0" dirty="0"/>
              <a:t>4 d’entre-elles nous concerne plus particulièrement comme accompagnateur </a:t>
            </a:r>
          </a:p>
          <a:p>
            <a:pPr marL="712788" indent="-598488">
              <a:buFont typeface="+mj-lt"/>
              <a:buAutoNum type="arabicPeriod"/>
            </a:pPr>
            <a:r>
              <a:rPr lang="fr-CA" sz="1200" i="1" kern="1200" dirty="0">
                <a:solidFill>
                  <a:schemeClr val="tx1"/>
                </a:solidFill>
                <a:effectLst/>
                <a:latin typeface="+mn-lt"/>
                <a:ea typeface="+mn-ea"/>
                <a:cs typeface="+mn-cs"/>
              </a:rPr>
              <a:t>1- 	</a:t>
            </a:r>
            <a:r>
              <a:rPr lang="fr-CA" dirty="0">
                <a:solidFill>
                  <a:srgbClr val="000000"/>
                </a:solidFill>
              </a:rPr>
              <a:t>Agir en tant que médiateur d’éléments de culture</a:t>
            </a:r>
          </a:p>
          <a:p>
            <a:pPr marL="712788" indent="-598488">
              <a:buFont typeface="+mj-lt"/>
              <a:buAutoNum type="arabicPeriod"/>
            </a:pPr>
            <a:r>
              <a:rPr lang="fr-CA" sz="1200" i="1" kern="1200" dirty="0">
                <a:solidFill>
                  <a:schemeClr val="tx1"/>
                </a:solidFill>
                <a:effectLst/>
                <a:latin typeface="+mn-lt"/>
                <a:ea typeface="+mn-ea"/>
                <a:cs typeface="+mn-cs"/>
              </a:rPr>
              <a:t>9- 	</a:t>
            </a:r>
            <a:r>
              <a:rPr lang="fr-CA" dirty="0">
                <a:solidFill>
                  <a:srgbClr val="000000"/>
                </a:solidFill>
              </a:rPr>
              <a:t>S’impliquer activement au sein de l’équipe-école</a:t>
            </a:r>
          </a:p>
          <a:p>
            <a:pPr marL="712788" indent="-598488">
              <a:buFont typeface="+mj-lt"/>
              <a:buAutoNum type="arabicPeriod"/>
            </a:pPr>
            <a:r>
              <a:rPr lang="fr-CA" sz="1200" i="1" kern="1200" dirty="0">
                <a:solidFill>
                  <a:schemeClr val="tx1"/>
                </a:solidFill>
                <a:effectLst/>
                <a:latin typeface="+mn-lt"/>
                <a:ea typeface="+mn-ea"/>
                <a:cs typeface="+mn-cs"/>
              </a:rPr>
              <a:t>11- </a:t>
            </a:r>
            <a:r>
              <a:rPr lang="fr-CA" dirty="0">
                <a:solidFill>
                  <a:srgbClr val="000000"/>
                </a:solidFill>
              </a:rPr>
              <a:t>S’engager dans un développement professionnel continu et dans la vie de la profession</a:t>
            </a:r>
          </a:p>
          <a:p>
            <a:pPr marL="712788" indent="-598488">
              <a:buFont typeface="+mj-lt"/>
              <a:buAutoNum type="arabicPeriod"/>
            </a:pPr>
            <a:r>
              <a:rPr lang="fr-CA" sz="1200" i="1" kern="1200" dirty="0">
                <a:solidFill>
                  <a:schemeClr val="tx1"/>
                </a:solidFill>
                <a:effectLst/>
                <a:latin typeface="+mn-lt"/>
                <a:ea typeface="+mn-ea"/>
                <a:cs typeface="+mn-cs"/>
              </a:rPr>
              <a:t>13- </a:t>
            </a:r>
            <a:r>
              <a:rPr lang="fr-CA" dirty="0">
                <a:solidFill>
                  <a:srgbClr val="000000"/>
                </a:solidFill>
              </a:rPr>
              <a:t>Agir en accord avec les principes éthiques de la profession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27</a:t>
            </a:fld>
            <a:endParaRPr lang="fr-CA"/>
          </a:p>
        </p:txBody>
      </p:sp>
    </p:spTree>
    <p:extLst>
      <p:ext uri="{BB962C8B-B14F-4D97-AF65-F5344CB8AC3E}">
        <p14:creationId xmlns:p14="http://schemas.microsoft.com/office/powerpoint/2010/main" val="544435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endParaRPr lang="fr-CA" dirty="0"/>
          </a:p>
          <a:p>
            <a:pPr defTabSz="913303">
              <a:defRPr/>
            </a:pPr>
            <a:r>
              <a:rPr lang="fr-CA" dirty="0"/>
              <a:t>5 min</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28</a:t>
            </a:fld>
            <a:endParaRPr lang="fr-CA"/>
          </a:p>
        </p:txBody>
      </p:sp>
    </p:spTree>
    <p:extLst>
      <p:ext uri="{BB962C8B-B14F-4D97-AF65-F5344CB8AC3E}">
        <p14:creationId xmlns:p14="http://schemas.microsoft.com/office/powerpoint/2010/main" val="3809212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30</a:t>
            </a:fld>
            <a:endParaRPr lang="fr-CA"/>
          </a:p>
        </p:txBody>
      </p:sp>
    </p:spTree>
    <p:extLst>
      <p:ext uri="{BB962C8B-B14F-4D97-AF65-F5344CB8AC3E}">
        <p14:creationId xmlns:p14="http://schemas.microsoft.com/office/powerpoint/2010/main" val="353824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3</a:t>
            </a:fld>
            <a:endParaRPr lang="fr-CA"/>
          </a:p>
        </p:txBody>
      </p:sp>
    </p:spTree>
    <p:extLst>
      <p:ext uri="{BB962C8B-B14F-4D97-AF65-F5344CB8AC3E}">
        <p14:creationId xmlns:p14="http://schemas.microsoft.com/office/powerpoint/2010/main" val="38912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r>
              <a:rPr lang="fr-CA" sz="1200" kern="1200" dirty="0">
                <a:solidFill>
                  <a:schemeClr val="tx1"/>
                </a:solidFill>
                <a:effectLst/>
                <a:latin typeface="+mn-lt"/>
                <a:ea typeface="+mn-ea"/>
                <a:cs typeface="+mn-cs"/>
              </a:rPr>
              <a:t>Sylvie</a:t>
            </a:r>
            <a:endParaRPr lang="fr-CA" dirty="0"/>
          </a:p>
          <a:p>
            <a:pPr marL="0" indent="0">
              <a:buFont typeface="+mj-lt"/>
              <a:buNone/>
            </a:pPr>
            <a:endParaRPr lang="fr-CA" dirty="0"/>
          </a:p>
          <a:p>
            <a:pPr marL="0" indent="0">
              <a:buFont typeface="+mj-lt"/>
              <a:buNone/>
            </a:pPr>
            <a:r>
              <a:rPr lang="fr-CA" dirty="0"/>
              <a:t>En grand groupe : </a:t>
            </a:r>
          </a:p>
          <a:p>
            <a:pPr marL="0" indent="0">
              <a:buFont typeface="+mj-lt"/>
              <a:buNone/>
            </a:pPr>
            <a:r>
              <a:rPr lang="fr-CA" b="1" u="sng" dirty="0"/>
              <a:t>Qu’est-ce qu’une question réflexives</a:t>
            </a:r>
            <a:r>
              <a:rPr lang="fr-CA" b="1" u="sng" baseline="0" dirty="0"/>
              <a:t> pour vous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fr-CA" dirty="0"/>
              <a:t>Poser des </a:t>
            </a:r>
            <a:r>
              <a:rPr lang="fr-CA" b="1" dirty="0"/>
              <a:t>questions ouvertes</a:t>
            </a:r>
            <a:r>
              <a:rPr lang="fr-CA" dirty="0"/>
              <a:t>, auxquelles il faut répondre</a:t>
            </a:r>
          </a:p>
          <a:p>
            <a:pPr marL="514350" indent="-514350">
              <a:buFont typeface="+mj-lt"/>
              <a:buAutoNum type="arabicPeriod"/>
            </a:pPr>
            <a:r>
              <a:rPr lang="fr-CA" b="1" dirty="0"/>
              <a:t>Éviter les questions *rhétoriques,</a:t>
            </a:r>
            <a:r>
              <a:rPr lang="fr-CA" b="1" baseline="0" dirty="0"/>
              <a:t> </a:t>
            </a:r>
            <a:r>
              <a:rPr lang="fr-CA" dirty="0"/>
              <a:t>ne permet pas de s’engager dans leur propre réflexion</a:t>
            </a:r>
          </a:p>
          <a:p>
            <a:pPr marL="514350" indent="-514350">
              <a:buFont typeface="+mj-lt"/>
              <a:buAutoNum type="arabicPeriod"/>
            </a:pPr>
            <a:r>
              <a:rPr lang="fr-CA" dirty="0"/>
              <a:t>Incorporer des </a:t>
            </a:r>
            <a:r>
              <a:rPr lang="fr-CA" b="1" dirty="0"/>
              <a:t>verbes d’action élevés (Bloom)</a:t>
            </a:r>
          </a:p>
          <a:p>
            <a:pPr marL="671513" lvl="1" indent="0">
              <a:buNone/>
            </a:pPr>
            <a:r>
              <a:rPr lang="fr-CA" dirty="0"/>
              <a:t>Des verbes tels que </a:t>
            </a:r>
            <a:r>
              <a:rPr lang="fr-CA" b="1" dirty="0"/>
              <a:t>créer</a:t>
            </a:r>
            <a:r>
              <a:rPr lang="fr-CA" dirty="0"/>
              <a:t>, </a:t>
            </a:r>
            <a:r>
              <a:rPr lang="fr-CA" b="1" dirty="0"/>
              <a:t>analyser</a:t>
            </a:r>
            <a:r>
              <a:rPr lang="fr-CA" dirty="0"/>
              <a:t>, </a:t>
            </a:r>
            <a:r>
              <a:rPr lang="fr-CA" b="1" dirty="0"/>
              <a:t>élaborer</a:t>
            </a:r>
            <a:r>
              <a:rPr lang="fr-CA" dirty="0"/>
              <a:t>, </a:t>
            </a:r>
            <a:r>
              <a:rPr lang="fr-CA" b="1" dirty="0"/>
              <a:t>évaluer</a:t>
            </a:r>
            <a:r>
              <a:rPr lang="fr-CA" dirty="0"/>
              <a:t> et </a:t>
            </a:r>
            <a:r>
              <a:rPr lang="fr-CA" b="1" dirty="0"/>
              <a:t>justifier</a:t>
            </a:r>
            <a:r>
              <a:rPr lang="fr-CA" dirty="0"/>
              <a:t> incitent à </a:t>
            </a:r>
            <a:r>
              <a:rPr lang="fr-CA" b="1" dirty="0"/>
              <a:t>communiquer leur raisonnement, </a:t>
            </a:r>
          </a:p>
          <a:p>
            <a:pPr marL="514350" indent="-514350">
              <a:buFont typeface="+mj-lt"/>
              <a:buAutoNum type="arabicPeriod"/>
            </a:pPr>
            <a:r>
              <a:rPr lang="fr-CA" dirty="0"/>
              <a:t>Garder les </a:t>
            </a:r>
            <a:r>
              <a:rPr lang="fr-CA" b="1" dirty="0"/>
              <a:t>questions neutres</a:t>
            </a:r>
          </a:p>
          <a:p>
            <a:pPr marL="671513" lvl="1" indent="0">
              <a:buNone/>
            </a:pPr>
            <a:r>
              <a:rPr lang="fr-CA" dirty="0"/>
              <a:t>Des qualificatifs tels que </a:t>
            </a:r>
            <a:r>
              <a:rPr lang="fr-CA" b="1" dirty="0"/>
              <a:t>facile</a:t>
            </a:r>
            <a:r>
              <a:rPr lang="fr-CA" dirty="0"/>
              <a:t> ou </a:t>
            </a:r>
            <a:r>
              <a:rPr lang="fr-CA" b="1" dirty="0"/>
              <a:t>difficile</a:t>
            </a:r>
            <a:r>
              <a:rPr lang="fr-CA" dirty="0"/>
              <a:t> peuvent </a:t>
            </a:r>
            <a:r>
              <a:rPr lang="fr-CA" b="1" dirty="0"/>
              <a:t>nuire à la communication </a:t>
            </a:r>
            <a:br>
              <a:rPr lang="fr-CA" dirty="0"/>
            </a:br>
            <a:r>
              <a:rPr lang="fr-CA" dirty="0"/>
              <a:t>Des </a:t>
            </a:r>
            <a:r>
              <a:rPr lang="fr-CA" b="1" dirty="0"/>
              <a:t>expressions</a:t>
            </a:r>
            <a:r>
              <a:rPr lang="fr-CA" dirty="0"/>
              <a:t> (</a:t>
            </a:r>
            <a:r>
              <a:rPr lang="fr-CA" b="1" dirty="0"/>
              <a:t>visage, gestes, ton</a:t>
            </a:r>
            <a:r>
              <a:rPr lang="fr-CA" dirty="0"/>
              <a:t>) peuvent envoyer des signaux, qui </a:t>
            </a:r>
            <a:r>
              <a:rPr lang="fr-CA" b="1" dirty="0"/>
              <a:t>empêche de réfléchir</a:t>
            </a:r>
          </a:p>
          <a:p>
            <a:pPr marL="514350" indent="-514350">
              <a:buFont typeface="+mj-lt"/>
              <a:buAutoNum type="arabicPeriod"/>
            </a:pPr>
            <a:r>
              <a:rPr lang="fr-CA" dirty="0"/>
              <a:t>Allouer </a:t>
            </a:r>
            <a:r>
              <a:rPr lang="fr-CA" b="1" dirty="0"/>
              <a:t>un temps de réflexion suffisant</a:t>
            </a:r>
          </a:p>
          <a:p>
            <a:pPr marL="671513" lvl="1" indent="0">
              <a:buNone/>
            </a:pPr>
            <a:r>
              <a:rPr lang="fr-CA" dirty="0" err="1"/>
              <a:t>Remps</a:t>
            </a:r>
            <a:r>
              <a:rPr lang="fr-CA" dirty="0"/>
              <a:t> de réflexion de </a:t>
            </a:r>
            <a:r>
              <a:rPr lang="fr-CA" b="1" dirty="0"/>
              <a:t>trois secondes ou plus </a:t>
            </a:r>
            <a:r>
              <a:rPr lang="fr-CA" dirty="0"/>
              <a:t>après une question</a:t>
            </a:r>
          </a:p>
          <a:p>
            <a:pPr marL="671513" lvl="1" indent="0">
              <a:buNone/>
            </a:pPr>
            <a:endParaRPr lang="fr-CA" dirty="0"/>
          </a:p>
          <a:p>
            <a:r>
              <a:rPr lang="fr-CA" cap="small" dirty="0">
                <a:hlinkClick r:id="" action="ppaction://hlinkfile"/>
              </a:rPr>
              <a:t>*rhétorique</a:t>
            </a:r>
            <a:r>
              <a:rPr lang="fr-CA" cap="small" dirty="0"/>
              <a:t> – </a:t>
            </a:r>
            <a:r>
              <a:rPr lang="fr-CA" dirty="0"/>
              <a:t>Question n’attendant pas de réponse, celle-ci étant évidente ou suggérée par la question elle-même. La phrase suivante est une question rhétorique : </a:t>
            </a:r>
            <a:r>
              <a:rPr lang="fr-CA" i="1" dirty="0"/>
              <a:t>Combien de temps encore allez-vous mentir effrontément aux électeurs </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31</a:t>
            </a:fld>
            <a:endParaRPr lang="fr-CA"/>
          </a:p>
        </p:txBody>
      </p:sp>
    </p:spTree>
    <p:extLst>
      <p:ext uri="{BB962C8B-B14F-4D97-AF65-F5344CB8AC3E}">
        <p14:creationId xmlns:p14="http://schemas.microsoft.com/office/powerpoint/2010/main" val="3892107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a:p>
            <a:r>
              <a:rPr lang="fr-CA" dirty="0"/>
              <a:t>Les questions commençant par pourquoi sont souvent perçues comme un jugement, peut-être même comme une accusation. En général, les questions commençant par que/quel ou comment forment la base des questions en accompagnement.</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32</a:t>
            </a:fld>
            <a:endParaRPr lang="fr-FR"/>
          </a:p>
        </p:txBody>
      </p:sp>
    </p:spTree>
    <p:extLst>
      <p:ext uri="{BB962C8B-B14F-4D97-AF65-F5344CB8AC3E}">
        <p14:creationId xmlns:p14="http://schemas.microsoft.com/office/powerpoint/2010/main" val="1260697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r>
              <a:rPr lang="fr-CA" dirty="0"/>
              <a:t>20 min</a:t>
            </a:r>
          </a:p>
          <a:p>
            <a:r>
              <a:rPr lang="fr-CA" dirty="0"/>
              <a:t>Nombre</a:t>
            </a:r>
            <a:r>
              <a:rPr lang="fr-CA" baseline="0" dirty="0"/>
              <a:t> pair équipe de deux </a:t>
            </a:r>
            <a:r>
              <a:rPr lang="fr-CA" sz="1200" dirty="0">
                <a:solidFill>
                  <a:schemeClr val="tx2">
                    <a:lumMod val="75000"/>
                  </a:schemeClr>
                </a:solidFill>
              </a:rPr>
              <a:t>(un accompagné</a:t>
            </a:r>
            <a:r>
              <a:rPr lang="fr-CA" sz="1200" baseline="0" dirty="0">
                <a:solidFill>
                  <a:schemeClr val="tx2">
                    <a:lumMod val="75000"/>
                  </a:schemeClr>
                </a:solidFill>
              </a:rPr>
              <a:t> et</a:t>
            </a:r>
            <a:r>
              <a:rPr lang="fr-CA" sz="1200" dirty="0">
                <a:solidFill>
                  <a:schemeClr val="tx2">
                    <a:lumMod val="75000"/>
                  </a:schemeClr>
                </a:solidFill>
              </a:rPr>
              <a:t> un accompagnateur)</a:t>
            </a:r>
            <a:endParaRPr lang="fr-CA" baseline="0" dirty="0"/>
          </a:p>
          <a:p>
            <a:r>
              <a:rPr lang="fr-CA" baseline="0" dirty="0"/>
              <a:t>Nombre impair équipe de trois </a:t>
            </a:r>
            <a:r>
              <a:rPr lang="fr-CA" sz="1200" dirty="0">
                <a:solidFill>
                  <a:schemeClr val="tx2">
                    <a:lumMod val="75000"/>
                  </a:schemeClr>
                </a:solidFill>
              </a:rPr>
              <a:t>(un accompagné, un accompagnateur et un observateur)</a:t>
            </a:r>
          </a:p>
          <a:p>
            <a:endParaRPr lang="fr-CA" sz="1200" baseline="0" dirty="0">
              <a:solidFill>
                <a:schemeClr val="tx2">
                  <a:lumMod val="75000"/>
                </a:schemeClr>
              </a:solidFill>
            </a:endParaRP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u="sng" dirty="0">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u="sng" dirty="0">
                <a:solidFill>
                  <a:schemeClr val="tx2">
                    <a:lumMod val="75000"/>
                  </a:schemeClr>
                </a:solidFill>
              </a:rPr>
              <a:t>Dans Moodle</a:t>
            </a:r>
            <a:r>
              <a:rPr lang="fr-CA" sz="1200" dirty="0">
                <a:solidFill>
                  <a:schemeClr val="tx2">
                    <a:lumMod val="75000"/>
                  </a:schemeClr>
                </a:solidFill>
              </a:rPr>
              <a:t>, dans la section </a:t>
            </a:r>
            <a:r>
              <a:rPr lang="fr-CA" sz="1200" b="1" i="1" dirty="0">
                <a:solidFill>
                  <a:schemeClr val="tx2">
                    <a:lumMod val="75000"/>
                  </a:schemeClr>
                </a:solidFill>
              </a:rPr>
              <a:t>Accompagnateur</a:t>
            </a:r>
            <a:r>
              <a:rPr lang="fr-CA" sz="1200" dirty="0">
                <a:solidFill>
                  <a:schemeClr val="tx2">
                    <a:lumMod val="75000"/>
                  </a:schemeClr>
                </a:solidFill>
              </a:rPr>
              <a:t> sous l’étiquette </a:t>
            </a:r>
            <a:r>
              <a:rPr lang="fr-CA" sz="1200" b="1" i="1" dirty="0">
                <a:solidFill>
                  <a:schemeClr val="tx2">
                    <a:lumMod val="75000"/>
                  </a:schemeClr>
                </a:solidFill>
              </a:rPr>
              <a:t>Activités en classe seulement</a:t>
            </a:r>
            <a:r>
              <a:rPr lang="fr-CA" sz="1200" dirty="0">
                <a:solidFill>
                  <a:schemeClr val="tx2">
                    <a:lumMod val="75000"/>
                  </a:schemeClr>
                </a:solidFill>
              </a:rPr>
              <a:t> dans le dossier </a:t>
            </a:r>
            <a:r>
              <a:rPr lang="fr-CA" sz="1200" b="1" i="1" dirty="0">
                <a:solidFill>
                  <a:schemeClr val="tx2">
                    <a:lumMod val="75000"/>
                  </a:schemeClr>
                </a:solidFill>
              </a:rPr>
              <a:t>Activités Accompagnateurs </a:t>
            </a:r>
            <a:r>
              <a:rPr lang="fr-CA" sz="1200" dirty="0">
                <a:solidFill>
                  <a:schemeClr val="tx2">
                    <a:lumMod val="75000"/>
                  </a:schemeClr>
                </a:solidFill>
              </a:rPr>
              <a:t>ouvrez le fichier </a:t>
            </a:r>
            <a:r>
              <a:rPr lang="fr-CA" sz="1200" b="1" i="1" dirty="0">
                <a:solidFill>
                  <a:schemeClr val="tx2">
                    <a:lumMod val="75000"/>
                  </a:schemeClr>
                </a:solidFill>
              </a:rPr>
              <a:t>Mises en situation - Rétroaction.pdf</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33</a:t>
            </a:fld>
            <a:endParaRPr lang="fr-CA"/>
          </a:p>
        </p:txBody>
      </p:sp>
    </p:spTree>
    <p:extLst>
      <p:ext uri="{BB962C8B-B14F-4D97-AF65-F5344CB8AC3E}">
        <p14:creationId xmlns:p14="http://schemas.microsoft.com/office/powerpoint/2010/main" val="2029501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Développer le raisonnement</a:t>
            </a:r>
            <a:r>
              <a:rPr lang="fr-CA" dirty="0"/>
              <a:t> : 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34</a:t>
            </a:fld>
            <a:endParaRPr lang="fr-CA"/>
          </a:p>
        </p:txBody>
      </p:sp>
    </p:spTree>
    <p:extLst>
      <p:ext uri="{BB962C8B-B14F-4D97-AF65-F5344CB8AC3E}">
        <p14:creationId xmlns:p14="http://schemas.microsoft.com/office/powerpoint/2010/main" val="2614817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5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35</a:t>
            </a:fld>
            <a:endParaRPr lang="fr-CA"/>
          </a:p>
        </p:txBody>
      </p:sp>
    </p:spTree>
    <p:extLst>
      <p:ext uri="{BB962C8B-B14F-4D97-AF65-F5344CB8AC3E}">
        <p14:creationId xmlns:p14="http://schemas.microsoft.com/office/powerpoint/2010/main" val="3921230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a:t>
            </a:r>
          </a:p>
          <a:p>
            <a:r>
              <a:rPr lang="fr-CA" dirty="0"/>
              <a:t>https://fad.csdm.ca/pluginfile.php/161702/mod_resource/content/0/Obstacles%20%C3%A0%20linsertion%20professinonelle%20%28Coulombe%20Zourhlal%20et%20Allaire%29.pdf</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36</a:t>
            </a:fld>
            <a:endParaRPr lang="fr-CA"/>
          </a:p>
        </p:txBody>
      </p:sp>
    </p:spTree>
    <p:extLst>
      <p:ext uri="{BB962C8B-B14F-4D97-AF65-F5344CB8AC3E}">
        <p14:creationId xmlns:p14="http://schemas.microsoft.com/office/powerpoint/2010/main" val="368999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37</a:t>
            </a:fld>
            <a:endParaRPr lang="fr-CA"/>
          </a:p>
        </p:txBody>
      </p:sp>
    </p:spTree>
    <p:extLst>
      <p:ext uri="{BB962C8B-B14F-4D97-AF65-F5344CB8AC3E}">
        <p14:creationId xmlns:p14="http://schemas.microsoft.com/office/powerpoint/2010/main" val="3474437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2 min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38</a:t>
            </a:fld>
            <a:endParaRPr lang="fr-CA"/>
          </a:p>
        </p:txBody>
      </p:sp>
    </p:spTree>
    <p:extLst>
      <p:ext uri="{BB962C8B-B14F-4D97-AF65-F5344CB8AC3E}">
        <p14:creationId xmlns:p14="http://schemas.microsoft.com/office/powerpoint/2010/main" val="230439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https://fad.csdm.ca/pluginfile.php/161702/mod_resource/content/0/Obstacles%20%C3%A0%20linsertion%20professinonelle%20%28Coulombe%20Zourhlal%20et%20Allaire%29.pdf</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39</a:t>
            </a:fld>
            <a:endParaRPr lang="fr-CA"/>
          </a:p>
        </p:txBody>
      </p:sp>
    </p:spTree>
    <p:extLst>
      <p:ext uri="{BB962C8B-B14F-4D97-AF65-F5344CB8AC3E}">
        <p14:creationId xmlns:p14="http://schemas.microsoft.com/office/powerpoint/2010/main" val="3348265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a:p>
            <a:endParaRPr lang="fr-CA" dirty="0"/>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36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a:t>
            </a:fld>
            <a:endParaRPr lang="fr-CA"/>
          </a:p>
        </p:txBody>
      </p:sp>
    </p:spTree>
    <p:extLst>
      <p:ext uri="{BB962C8B-B14F-4D97-AF65-F5344CB8AC3E}">
        <p14:creationId xmlns:p14="http://schemas.microsoft.com/office/powerpoint/2010/main" val="1667231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 </a:t>
            </a:r>
          </a:p>
          <a:p>
            <a:r>
              <a:rPr lang="fr-CA" dirty="0"/>
              <a:t>https://csdma.sharepoint.com/:i:/s/BEPGP/Efg8tT4MLqxMgSYenm13EIwB-ndFcq0y0J8OW8VTwIqLvA?e=S7jtIZ</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42</a:t>
            </a:fld>
            <a:endParaRPr lang="fr-FR"/>
          </a:p>
        </p:txBody>
      </p:sp>
    </p:spTree>
    <p:extLst>
      <p:ext uri="{BB962C8B-B14F-4D97-AF65-F5344CB8AC3E}">
        <p14:creationId xmlns:p14="http://schemas.microsoft.com/office/powerpoint/2010/main" val="437470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a:t>
            </a:r>
            <a:endParaRPr lang="fr-CA" noProof="0" dirty="0">
              <a:cs typeface="Calibri"/>
            </a:endParaRPr>
          </a:p>
          <a:p>
            <a:r>
              <a:rPr lang="fr-CA" noProof="0" dirty="0">
                <a:cs typeface="Calibri"/>
              </a:rPr>
              <a:t>Consigne</a:t>
            </a:r>
            <a:r>
              <a:rPr lang="fr-CA" baseline="0" noProof="0" dirty="0">
                <a:cs typeface="Calibri"/>
              </a:rPr>
              <a:t> les infos donnés du plan d’accompagnement dans le fichier Excel. </a:t>
            </a:r>
            <a:r>
              <a:rPr lang="fr-CA" noProof="0" dirty="0">
                <a:cs typeface="Calibri"/>
              </a:rPr>
              <a:t>Le modèle est suggéré pour la première année afin de pouvoir se réguler à la fin de l'année... Besoin d'une base commune dans chacune des écoles.</a:t>
            </a:r>
          </a:p>
          <a:p>
            <a:r>
              <a:rPr lang="fr-CA" noProof="0" dirty="0">
                <a:cs typeface="Calibri"/>
              </a:rPr>
              <a:t>Présenter le modèle entier à partir d’Excel et déposer le fichier Excel dans le fil de discussion.</a:t>
            </a:r>
          </a:p>
          <a:p>
            <a:r>
              <a:rPr lang="fr-CA" b="1" noProof="0" dirty="0">
                <a:cs typeface="Calibri"/>
              </a:rPr>
              <a:t>Cette façon de faire pourra valider de la reconnaissance de la libération de tâche.</a:t>
            </a:r>
          </a:p>
          <a:p>
            <a:pPr defTabSz="942289">
              <a:defRPr/>
            </a:pPr>
            <a:r>
              <a:rPr lang="fr-FR" dirty="0">
                <a:solidFill>
                  <a:schemeClr val="accent1">
                    <a:lumMod val="75000"/>
                  </a:schemeClr>
                </a:solidFill>
                <a:cs typeface="Calibri"/>
              </a:rPr>
              <a:t>Le fait de laisser des traces facilitera (entre autres) le bilan de fin d'année et les prospectives pour l'année suivante</a:t>
            </a:r>
          </a:p>
          <a:p>
            <a:pPr defTabSz="942289">
              <a:defRPr/>
            </a:pPr>
            <a:endParaRPr lang="fr-FR" dirty="0">
              <a:solidFill>
                <a:schemeClr val="accent1">
                  <a:lumMod val="75000"/>
                </a:schemeClr>
              </a:solidFill>
              <a:cs typeface="Calibri"/>
            </a:endParaRPr>
          </a:p>
          <a:p>
            <a:pPr defTabSz="942289">
              <a:defRPr/>
            </a:pPr>
            <a:r>
              <a:rPr lang="fr-CA" dirty="0">
                <a:solidFill>
                  <a:schemeClr val="accent1">
                    <a:lumMod val="75000"/>
                  </a:schemeClr>
                </a:solidFill>
                <a:cs typeface="Calibri"/>
              </a:rPr>
              <a:t>G:\Services à l'élève\BEPGP\Formation\IPE\Formation accompagnateurs\Formation Accompagnateur 1\Boîte à outils et annexe</a:t>
            </a:r>
          </a:p>
          <a:p>
            <a:pPr defTabSz="942289">
              <a:defRPr/>
            </a:pPr>
            <a:endParaRPr lang="fr-FR" dirty="0">
              <a:solidFill>
                <a:schemeClr val="accent1">
                  <a:lumMod val="75000"/>
                </a:schemeClr>
              </a:solidFill>
              <a:cs typeface="Calibri"/>
            </a:endParaRPr>
          </a:p>
          <a:p>
            <a:endParaRPr lang="fr-CA" b="1" noProof="0" dirty="0">
              <a:cs typeface="Calibri"/>
            </a:endParaRPr>
          </a:p>
          <a:p>
            <a:endParaRPr lang="fr-CA" noProof="0" dirty="0">
              <a:cs typeface="Calibri"/>
            </a:endParaRPr>
          </a:p>
          <a:p>
            <a:r>
              <a:rPr lang="fr-CA" noProof="0" dirty="0">
                <a:cs typeface="Calibri"/>
              </a:rPr>
              <a:t>Tableau Excel de consignation à présenter à chacune de nos rencontres de mentors en cohorte???</a:t>
            </a:r>
          </a:p>
          <a:p>
            <a:endParaRPr lang="fr-CA" noProof="0" dirty="0">
              <a:cs typeface="Calibri"/>
            </a:endParaRPr>
          </a:p>
          <a:p>
            <a:r>
              <a:rPr lang="fr-CA" b="1" noProof="0" dirty="0"/>
              <a:t>Ne pas oublier de parler des rôles et des responsabilités des CP IPE de même que nos attentes et la reddition de comptes que nous devons faire</a:t>
            </a:r>
            <a:endParaRPr lang="fr-CA" b="1" noProof="0" dirty="0">
              <a:cs typeface="Calibri"/>
            </a:endParaRP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44</a:t>
            </a:fld>
            <a:endParaRPr lang="fr-FR"/>
          </a:p>
        </p:txBody>
      </p:sp>
    </p:spTree>
    <p:extLst>
      <p:ext uri="{BB962C8B-B14F-4D97-AF65-F5344CB8AC3E}">
        <p14:creationId xmlns:p14="http://schemas.microsoft.com/office/powerpoint/2010/main" val="4070193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 Montrer le vrai calendrier dans Outlook IPE </a:t>
            </a:r>
            <a:endParaRPr lang="en-US" dirty="0">
              <a:cs typeface="Calibri"/>
            </a:endParaRPr>
          </a:p>
          <a:p>
            <a:r>
              <a:rPr lang="en-US" dirty="0">
                <a:cs typeface="Calibri"/>
              </a:rPr>
              <a:t>2 min. </a:t>
            </a:r>
            <a:r>
              <a:rPr lang="en-US" dirty="0" err="1">
                <a:cs typeface="Calibri"/>
              </a:rPr>
              <a:t>Reporte</a:t>
            </a:r>
            <a:r>
              <a:rPr lang="en-US" dirty="0">
                <a:cs typeface="Calibri"/>
              </a:rPr>
              <a:t> le plan </a:t>
            </a:r>
            <a:r>
              <a:rPr lang="en-US" dirty="0" err="1">
                <a:cs typeface="Calibri"/>
              </a:rPr>
              <a:t>d’accompagnement</a:t>
            </a:r>
            <a:r>
              <a:rPr lang="en-US" dirty="0">
                <a:cs typeface="Calibri"/>
              </a:rPr>
              <a:t> en </a:t>
            </a:r>
            <a:r>
              <a:rPr lang="en-US" dirty="0" err="1">
                <a:cs typeface="Calibri"/>
              </a:rPr>
              <a:t>tâche</a:t>
            </a:r>
            <a:r>
              <a:rPr lang="en-US" dirty="0">
                <a:cs typeface="Calibri"/>
              </a:rPr>
              <a:t> ds Outlook (Capsule </a:t>
            </a:r>
            <a:r>
              <a:rPr lang="en-US" dirty="0" err="1">
                <a:cs typeface="Calibri"/>
              </a:rPr>
              <a:t>Outloo</a:t>
            </a:r>
            <a:r>
              <a:rPr lang="en-US" dirty="0">
                <a:cs typeface="Calibri"/>
              </a:rPr>
              <a:t> Jacynthe sur</a:t>
            </a:r>
            <a:r>
              <a:rPr lang="en-US" baseline="0" dirty="0">
                <a:cs typeface="Calibri"/>
              </a:rPr>
              <a:t> Moodle)</a:t>
            </a:r>
            <a:endParaRPr lang="fr-FR" dirty="0"/>
          </a:p>
          <a:p>
            <a:r>
              <a:rPr lang="en-US" dirty="0">
                <a:cs typeface="Calibri"/>
              </a:rPr>
              <a:t>Que </a:t>
            </a:r>
            <a:r>
              <a:rPr lang="en-US" dirty="0" err="1">
                <a:cs typeface="Calibri"/>
              </a:rPr>
              <a:t>vous</a:t>
            </a:r>
            <a:r>
              <a:rPr lang="en-US" dirty="0">
                <a:cs typeface="Calibri"/>
              </a:rPr>
              <a:t> </a:t>
            </a:r>
            <a:r>
              <a:rPr lang="en-US" dirty="0" err="1">
                <a:cs typeface="Calibri"/>
              </a:rPr>
              <a:t>soyez</a:t>
            </a:r>
            <a:r>
              <a:rPr lang="en-US" dirty="0">
                <a:cs typeface="Calibri"/>
              </a:rPr>
              <a:t> </a:t>
            </a:r>
            <a:r>
              <a:rPr lang="en-US" dirty="0" err="1">
                <a:cs typeface="Calibri"/>
              </a:rPr>
              <a:t>libéré</a:t>
            </a:r>
            <a:r>
              <a:rPr lang="en-US" dirty="0">
                <a:cs typeface="Calibri"/>
              </a:rPr>
              <a:t> </a:t>
            </a:r>
            <a:r>
              <a:rPr lang="en-US" dirty="0" err="1">
                <a:cs typeface="Calibri"/>
              </a:rPr>
              <a:t>une</a:t>
            </a:r>
            <a:r>
              <a:rPr lang="en-US" dirty="0">
                <a:cs typeface="Calibri"/>
              </a:rPr>
              <a:t> </a:t>
            </a:r>
            <a:r>
              <a:rPr lang="en-US" dirty="0" err="1">
                <a:cs typeface="Calibri"/>
              </a:rPr>
              <a:t>journée</a:t>
            </a:r>
            <a:r>
              <a:rPr lang="en-US" dirty="0">
                <a:cs typeface="Calibri"/>
              </a:rPr>
              <a:t> </a:t>
            </a:r>
            <a:r>
              <a:rPr lang="en-US" dirty="0" err="1">
                <a:cs typeface="Calibri"/>
              </a:rPr>
              <a:t>ou</a:t>
            </a:r>
            <a:r>
              <a:rPr lang="en-US" dirty="0">
                <a:cs typeface="Calibri"/>
              </a:rPr>
              <a:t> deux par </a:t>
            </a:r>
            <a:r>
              <a:rPr lang="en-US" dirty="0" err="1">
                <a:cs typeface="Calibri"/>
              </a:rPr>
              <a:t>semaine</a:t>
            </a:r>
            <a:r>
              <a:rPr lang="en-US" dirty="0">
                <a:cs typeface="Calibri"/>
              </a:rPr>
              <a:t>, </a:t>
            </a:r>
            <a:r>
              <a:rPr lang="en-US" dirty="0" err="1">
                <a:cs typeface="Calibri"/>
              </a:rPr>
              <a:t>quelles</a:t>
            </a:r>
            <a:r>
              <a:rPr lang="en-US" dirty="0">
                <a:cs typeface="Calibri"/>
              </a:rPr>
              <a:t> </a:t>
            </a:r>
            <a:r>
              <a:rPr lang="en-US" dirty="0" err="1">
                <a:cs typeface="Calibri"/>
              </a:rPr>
              <a:t>sont</a:t>
            </a:r>
            <a:r>
              <a:rPr lang="en-US" dirty="0">
                <a:cs typeface="Calibri"/>
              </a:rPr>
              <a:t> les </a:t>
            </a:r>
            <a:r>
              <a:rPr lang="en-US" dirty="0" err="1">
                <a:cs typeface="Calibri"/>
              </a:rPr>
              <a:t>tâches</a:t>
            </a:r>
            <a:r>
              <a:rPr lang="en-US" dirty="0">
                <a:cs typeface="Calibri"/>
              </a:rPr>
              <a:t> à </a:t>
            </a:r>
            <a:r>
              <a:rPr lang="en-US" dirty="0" err="1">
                <a:cs typeface="Calibri"/>
              </a:rPr>
              <a:t>prévoir</a:t>
            </a:r>
            <a:r>
              <a:rPr lang="en-US" dirty="0">
                <a:cs typeface="Calibri"/>
              </a:rPr>
              <a:t> pour </a:t>
            </a:r>
            <a:r>
              <a:rPr lang="en-US" dirty="0" err="1">
                <a:cs typeface="Calibri"/>
              </a:rPr>
              <a:t>chacune</a:t>
            </a:r>
            <a:r>
              <a:rPr lang="en-US" dirty="0">
                <a:cs typeface="Calibri"/>
              </a:rPr>
              <a:t> de </a:t>
            </a:r>
            <a:r>
              <a:rPr lang="en-US" dirty="0" err="1">
                <a:cs typeface="Calibri"/>
              </a:rPr>
              <a:t>ces</a:t>
            </a:r>
            <a:r>
              <a:rPr lang="en-US" dirty="0">
                <a:cs typeface="Calibri"/>
              </a:rPr>
              <a:t> </a:t>
            </a:r>
            <a:r>
              <a:rPr lang="en-US" dirty="0" err="1">
                <a:cs typeface="Calibri"/>
              </a:rPr>
              <a:t>journées</a:t>
            </a:r>
            <a:r>
              <a:rPr lang="en-US" dirty="0">
                <a:cs typeface="Calibri"/>
              </a:rPr>
              <a:t> </a:t>
            </a:r>
            <a:r>
              <a:rPr lang="en-US" dirty="0" err="1">
                <a:cs typeface="Calibri"/>
              </a:rPr>
              <a:t>même</a:t>
            </a:r>
            <a:r>
              <a:rPr lang="en-US" dirty="0">
                <a:cs typeface="Calibri"/>
              </a:rPr>
              <a:t> </a:t>
            </a:r>
            <a:r>
              <a:rPr lang="en-US" dirty="0" err="1">
                <a:cs typeface="Calibri"/>
              </a:rPr>
              <a:t>si</a:t>
            </a:r>
            <a:r>
              <a:rPr lang="en-US" dirty="0">
                <a:cs typeface="Calibri"/>
              </a:rPr>
              <a:t> </a:t>
            </a:r>
            <a:r>
              <a:rPr lang="en-US" dirty="0" err="1">
                <a:cs typeface="Calibri"/>
              </a:rPr>
              <a:t>l'une</a:t>
            </a:r>
            <a:r>
              <a:rPr lang="en-US" dirty="0">
                <a:cs typeface="Calibri"/>
              </a:rPr>
              <a:t> </a:t>
            </a:r>
            <a:r>
              <a:rPr lang="en-US" dirty="0" err="1">
                <a:cs typeface="Calibri"/>
              </a:rPr>
              <a:t>ou</a:t>
            </a:r>
            <a:r>
              <a:rPr lang="en-US" dirty="0">
                <a:cs typeface="Calibri"/>
              </a:rPr>
              <a:t> </a:t>
            </a:r>
            <a:r>
              <a:rPr lang="en-US" dirty="0" err="1">
                <a:cs typeface="Calibri"/>
              </a:rPr>
              <a:t>l'autre</a:t>
            </a:r>
            <a:r>
              <a:rPr lang="en-US" dirty="0">
                <a:cs typeface="Calibri"/>
              </a:rPr>
              <a:t> </a:t>
            </a:r>
            <a:r>
              <a:rPr lang="en-US" dirty="0" err="1">
                <a:cs typeface="Calibri"/>
              </a:rPr>
              <a:t>d'entre</a:t>
            </a:r>
            <a:r>
              <a:rPr lang="en-US" dirty="0">
                <a:cs typeface="Calibri"/>
              </a:rPr>
              <a:t> </a:t>
            </a:r>
            <a:r>
              <a:rPr lang="en-US" dirty="0" err="1">
                <a:cs typeface="Calibri"/>
              </a:rPr>
              <a:t>elle</a:t>
            </a:r>
            <a:r>
              <a:rPr lang="en-US" dirty="0">
                <a:cs typeface="Calibri"/>
              </a:rPr>
              <a:t> </a:t>
            </a:r>
            <a:r>
              <a:rPr lang="en-US" dirty="0" err="1">
                <a:cs typeface="Calibri"/>
              </a:rPr>
              <a:t>n'est</a:t>
            </a:r>
            <a:r>
              <a:rPr lang="en-US" dirty="0">
                <a:cs typeface="Calibri"/>
              </a:rPr>
              <a:t> pas </a:t>
            </a:r>
            <a:r>
              <a:rPr lang="en-US" dirty="0" err="1">
                <a:cs typeface="Calibri"/>
              </a:rPr>
              <a:t>consacrée</a:t>
            </a:r>
            <a:r>
              <a:rPr lang="en-US" dirty="0">
                <a:cs typeface="Calibri"/>
              </a:rPr>
              <a:t> </a:t>
            </a:r>
            <a:r>
              <a:rPr lang="en-US" dirty="0" err="1">
                <a:cs typeface="Calibri"/>
              </a:rPr>
              <a:t>exclusivement</a:t>
            </a:r>
            <a:r>
              <a:rPr lang="en-US" dirty="0">
                <a:cs typeface="Calibri"/>
              </a:rPr>
              <a:t> à du </a:t>
            </a:r>
            <a:r>
              <a:rPr lang="en-US" dirty="0" err="1">
                <a:cs typeface="Calibri"/>
              </a:rPr>
              <a:t>mentorat</a:t>
            </a:r>
            <a:r>
              <a:rPr lang="en-US" dirty="0">
                <a:cs typeface="Calibri"/>
              </a:rPr>
              <a:t>?</a:t>
            </a:r>
            <a:endParaRPr lang="en-US" dirty="0"/>
          </a:p>
          <a:p>
            <a:endParaRPr lang="en-US" dirty="0">
              <a:cs typeface="Calibri"/>
            </a:endParaRPr>
          </a:p>
          <a:p>
            <a:r>
              <a:rPr lang="en-US" dirty="0">
                <a:cs typeface="Calibri"/>
              </a:rPr>
              <a:t>Introduction au </a:t>
            </a:r>
            <a:r>
              <a:rPr lang="en-US" dirty="0" err="1">
                <a:cs typeface="Calibri"/>
              </a:rPr>
              <a:t>niveau</a:t>
            </a:r>
            <a:r>
              <a:rPr lang="en-US" dirty="0">
                <a:cs typeface="Calibri"/>
              </a:rPr>
              <a:t> du outlook (faire du </a:t>
            </a:r>
            <a:r>
              <a:rPr lang="en-US" dirty="0" err="1">
                <a:cs typeface="Calibri"/>
              </a:rPr>
              <a:t>pouce</a:t>
            </a:r>
            <a:r>
              <a:rPr lang="en-US" dirty="0">
                <a:cs typeface="Calibri"/>
              </a:rPr>
              <a:t> </a:t>
            </a:r>
            <a:r>
              <a:rPr lang="en-US" dirty="0" err="1">
                <a:cs typeface="Calibri"/>
              </a:rPr>
              <a:t>vers</a:t>
            </a:r>
            <a:r>
              <a:rPr lang="en-US" dirty="0">
                <a:cs typeface="Calibri"/>
              </a:rPr>
              <a:t> </a:t>
            </a:r>
            <a:r>
              <a:rPr lang="en-US" dirty="0" err="1">
                <a:cs typeface="Calibri"/>
              </a:rPr>
              <a:t>une</a:t>
            </a:r>
            <a:r>
              <a:rPr lang="en-US" dirty="0">
                <a:cs typeface="Calibri"/>
              </a:rPr>
              <a:t> </a:t>
            </a:r>
            <a:r>
              <a:rPr lang="en-US" dirty="0" err="1">
                <a:cs typeface="Calibri"/>
              </a:rPr>
              <a:t>autre</a:t>
            </a:r>
            <a:r>
              <a:rPr lang="en-US" dirty="0">
                <a:cs typeface="Calibri"/>
              </a:rPr>
              <a:t> formation </a:t>
            </a:r>
            <a:r>
              <a:rPr lang="en-US" dirty="0" err="1">
                <a:cs typeface="Calibri"/>
              </a:rPr>
              <a:t>concrète</a:t>
            </a:r>
            <a:r>
              <a:rPr lang="en-US" dirty="0">
                <a:cs typeface="Calibri"/>
              </a:rPr>
              <a:t> à part pour </a:t>
            </a:r>
            <a:r>
              <a:rPr lang="en-US" dirty="0" err="1">
                <a:cs typeface="Calibri"/>
              </a:rPr>
              <a:t>aller</a:t>
            </a:r>
            <a:r>
              <a:rPr lang="en-US" dirty="0">
                <a:cs typeface="Calibri"/>
              </a:rPr>
              <a:t> plus loin)</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45</a:t>
            </a:fld>
            <a:endParaRPr lang="fr-FR"/>
          </a:p>
        </p:txBody>
      </p:sp>
    </p:spTree>
    <p:extLst>
      <p:ext uri="{BB962C8B-B14F-4D97-AF65-F5344CB8AC3E}">
        <p14:creationId xmlns:p14="http://schemas.microsoft.com/office/powerpoint/2010/main" val="3324758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47</a:t>
            </a:fld>
            <a:endParaRPr lang="fr-CA"/>
          </a:p>
        </p:txBody>
      </p:sp>
    </p:spTree>
    <p:extLst>
      <p:ext uri="{BB962C8B-B14F-4D97-AF65-F5344CB8AC3E}">
        <p14:creationId xmlns:p14="http://schemas.microsoft.com/office/powerpoint/2010/main" val="1594159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48</a:t>
            </a:fld>
            <a:endParaRPr lang="fr-CA"/>
          </a:p>
        </p:txBody>
      </p:sp>
    </p:spTree>
    <p:extLst>
      <p:ext uri="{BB962C8B-B14F-4D97-AF65-F5344CB8AC3E}">
        <p14:creationId xmlns:p14="http://schemas.microsoft.com/office/powerpoint/2010/main" val="1026080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defTabSz="913303">
              <a:defRPr/>
            </a:pPr>
            <a:endParaRPr lang="fr-CA" dirty="0"/>
          </a:p>
          <a:p>
            <a:pPr defTabSz="913303">
              <a:defRPr/>
            </a:pPr>
            <a:r>
              <a:rPr lang="fr-CA" dirty="0"/>
              <a:t>5 min</a:t>
            </a:r>
            <a:endParaRPr lang="fr-CA" dirty="0">
              <a:effectLst/>
            </a:endParaRPr>
          </a:p>
          <a:p>
            <a:r>
              <a:rPr lang="fr-CA" dirty="0"/>
              <a:t>Extrait p. 61</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49</a:t>
            </a:fld>
            <a:endParaRPr lang="fr-CA"/>
          </a:p>
        </p:txBody>
      </p:sp>
    </p:spTree>
    <p:extLst>
      <p:ext uri="{BB962C8B-B14F-4D97-AF65-F5344CB8AC3E}">
        <p14:creationId xmlns:p14="http://schemas.microsoft.com/office/powerpoint/2010/main" val="2274874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5 min</a:t>
            </a:r>
            <a:endParaRPr lang="fr-CA" dirty="0">
              <a:effectLst/>
            </a:endParaRPr>
          </a:p>
          <a:p>
            <a:endParaRPr lang="fr-CA" dirty="0"/>
          </a:p>
          <a:p>
            <a:r>
              <a:rPr lang="fr-CA" dirty="0"/>
              <a:t>Par l’accompagnement réflexif</a:t>
            </a:r>
            <a:r>
              <a:rPr lang="fr-CA" baseline="0" dirty="0"/>
              <a:t> et les cycles de la pensée positive</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50</a:t>
            </a:fld>
            <a:endParaRPr lang="fr-CA"/>
          </a:p>
        </p:txBody>
      </p:sp>
    </p:spTree>
    <p:extLst>
      <p:ext uri="{BB962C8B-B14F-4D97-AF65-F5344CB8AC3E}">
        <p14:creationId xmlns:p14="http://schemas.microsoft.com/office/powerpoint/2010/main" val="2303096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5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51</a:t>
            </a:fld>
            <a:endParaRPr lang="fr-CA"/>
          </a:p>
        </p:txBody>
      </p:sp>
    </p:spTree>
    <p:extLst>
      <p:ext uri="{BB962C8B-B14F-4D97-AF65-F5344CB8AC3E}">
        <p14:creationId xmlns:p14="http://schemas.microsoft.com/office/powerpoint/2010/main" val="747884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53</a:t>
            </a:fld>
            <a:endParaRPr lang="fr-FR"/>
          </a:p>
        </p:txBody>
      </p:sp>
    </p:spTree>
    <p:extLst>
      <p:ext uri="{BB962C8B-B14F-4D97-AF65-F5344CB8AC3E}">
        <p14:creationId xmlns:p14="http://schemas.microsoft.com/office/powerpoint/2010/main" val="81373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en-CA" dirty="0"/>
          </a:p>
          <a:p>
            <a:endParaRPr lang="en-CA" dirty="0"/>
          </a:p>
          <a:p>
            <a:r>
              <a:rPr lang="en-CA" dirty="0"/>
              <a:t>Il </a:t>
            </a:r>
            <a:r>
              <a:rPr lang="en-CA" dirty="0" err="1"/>
              <a:t>est</a:t>
            </a:r>
            <a:r>
              <a:rPr lang="en-CA" dirty="0"/>
              <a:t> </a:t>
            </a:r>
            <a:r>
              <a:rPr lang="en-CA" dirty="0" err="1"/>
              <a:t>très</a:t>
            </a:r>
            <a:r>
              <a:rPr lang="en-CA" dirty="0"/>
              <a:t> important de </a:t>
            </a:r>
            <a:r>
              <a:rPr lang="en-CA" dirty="0" err="1"/>
              <a:t>connaître</a:t>
            </a:r>
            <a:r>
              <a:rPr lang="en-CA" dirty="0"/>
              <a:t> </a:t>
            </a:r>
            <a:r>
              <a:rPr lang="en-CA" dirty="0" err="1"/>
              <a:t>l’enseignant</a:t>
            </a:r>
            <a:r>
              <a:rPr lang="en-CA" baseline="0" dirty="0"/>
              <a:t> </a:t>
            </a:r>
            <a:r>
              <a:rPr lang="en-CA" dirty="0" err="1"/>
              <a:t>afin</a:t>
            </a:r>
            <a:r>
              <a:rPr lang="en-CA" dirty="0"/>
              <a:t> de developer la relation de </a:t>
            </a:r>
            <a:r>
              <a:rPr lang="en-CA" dirty="0" err="1"/>
              <a:t>confiance</a:t>
            </a:r>
            <a:r>
              <a:rPr lang="en-CA" dirty="0"/>
              <a:t>, </a:t>
            </a:r>
            <a:r>
              <a:rPr lang="en-CA" dirty="0" err="1"/>
              <a:t>reconnaître</a:t>
            </a:r>
            <a:r>
              <a:rPr lang="en-CA" dirty="0"/>
              <a:t> </a:t>
            </a:r>
            <a:r>
              <a:rPr lang="en-CA" dirty="0" err="1"/>
              <a:t>ses</a:t>
            </a:r>
            <a:r>
              <a:rPr lang="en-CA" dirty="0"/>
              <a:t> forces, </a:t>
            </a:r>
            <a:r>
              <a:rPr lang="en-CA" dirty="0" err="1"/>
              <a:t>ses</a:t>
            </a:r>
            <a:r>
              <a:rPr lang="en-CA" dirty="0"/>
              <a:t> </a:t>
            </a:r>
            <a:r>
              <a:rPr lang="en-CA" dirty="0" err="1"/>
              <a:t>défis</a:t>
            </a:r>
            <a:r>
              <a:rPr lang="en-CA" dirty="0"/>
              <a:t> et </a:t>
            </a:r>
            <a:r>
              <a:rPr lang="en-CA" dirty="0" err="1"/>
              <a:t>ses</a:t>
            </a:r>
            <a:r>
              <a:rPr lang="en-CA" dirty="0"/>
              <a:t> </a:t>
            </a:r>
            <a:r>
              <a:rPr lang="en-CA" dirty="0" err="1"/>
              <a:t>besoins</a:t>
            </a:r>
            <a:r>
              <a:rPr lang="en-CA" dirty="0"/>
              <a:t>. </a:t>
            </a:r>
            <a:r>
              <a:rPr lang="en-CA" dirty="0" err="1"/>
              <a:t>Rendre</a:t>
            </a:r>
            <a:r>
              <a:rPr lang="en-CA" dirty="0"/>
              <a:t> la retro </a:t>
            </a:r>
            <a:r>
              <a:rPr lang="en-CA" dirty="0" err="1"/>
              <a:t>significative</a:t>
            </a:r>
            <a:r>
              <a:rPr lang="en-CA" dirty="0"/>
              <a:t> à </a:t>
            </a:r>
            <a:r>
              <a:rPr lang="en-CA" dirty="0" err="1"/>
              <a:t>ses</a:t>
            </a:r>
            <a:r>
              <a:rPr lang="en-CA" dirty="0"/>
              <a:t> </a:t>
            </a:r>
            <a:r>
              <a:rPr lang="en-CA" dirty="0" err="1"/>
              <a:t>yeux</a:t>
            </a:r>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54</a:t>
            </a:fld>
            <a:endParaRPr lang="fr-FR"/>
          </a:p>
        </p:txBody>
      </p:sp>
    </p:spTree>
    <p:extLst>
      <p:ext uri="{BB962C8B-B14F-4D97-AF65-F5344CB8AC3E}">
        <p14:creationId xmlns:p14="http://schemas.microsoft.com/office/powerpoint/2010/main" val="1486338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a:p>
            <a:r>
              <a:rPr lang="fr-CA" dirty="0"/>
              <a:t>2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a:t>
            </a:fld>
            <a:endParaRPr lang="fr-CA"/>
          </a:p>
        </p:txBody>
      </p:sp>
    </p:spTree>
    <p:extLst>
      <p:ext uri="{BB962C8B-B14F-4D97-AF65-F5344CB8AC3E}">
        <p14:creationId xmlns:p14="http://schemas.microsoft.com/office/powerpoint/2010/main" val="2030242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effectLst/>
            </a:endParaRPr>
          </a:p>
          <a:p>
            <a:pPr defTabSz="913303">
              <a:defRPr/>
            </a:pPr>
            <a:endParaRPr lang="fr-CA" b="0" i="0" dirty="0">
              <a:solidFill>
                <a:srgbClr val="0070C0"/>
              </a:solidFill>
            </a:endParaRPr>
          </a:p>
          <a:p>
            <a:pPr defTabSz="913303">
              <a:defRPr/>
            </a:pPr>
            <a:r>
              <a:rPr lang="fr-CA" b="0" i="0" dirty="0">
                <a:solidFill>
                  <a:srgbClr val="0070C0"/>
                </a:solidFill>
              </a:rPr>
              <a:t>10 </a:t>
            </a:r>
            <a:r>
              <a:rPr lang="fr-CA" dirty="0"/>
              <a:t>min</a:t>
            </a:r>
            <a:endParaRPr lang="fr-CA" b="0" i="0" dirty="0"/>
          </a:p>
          <a:p>
            <a:r>
              <a:rPr lang="fr-CA" dirty="0"/>
              <a:t>Soyez certain</a:t>
            </a:r>
            <a:r>
              <a:rPr lang="fr-CA" baseline="0" dirty="0"/>
              <a:t> d’avoir assez de temps pour donner suffisamment de détails pour qu’il n’y ait pas de malentendu dans vos observations</a:t>
            </a:r>
          </a:p>
          <a:p>
            <a:r>
              <a:rPr lang="fr-CA" dirty="0"/>
              <a:t>Attention au </a:t>
            </a:r>
            <a:r>
              <a:rPr lang="fr-CA" b="1" i="1" dirty="0">
                <a:solidFill>
                  <a:srgbClr val="0070C0"/>
                </a:solidFill>
              </a:rPr>
              <a:t>POURQUOI </a:t>
            </a:r>
            <a:r>
              <a:rPr lang="fr-CA" b="0" i="0" dirty="0">
                <a:solidFill>
                  <a:srgbClr val="0070C0"/>
                </a:solidFill>
              </a:rPr>
              <a:t>accusateur</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55</a:t>
            </a:fld>
            <a:endParaRPr lang="fr-CA"/>
          </a:p>
        </p:txBody>
      </p:sp>
    </p:spTree>
    <p:extLst>
      <p:ext uri="{BB962C8B-B14F-4D97-AF65-F5344CB8AC3E}">
        <p14:creationId xmlns:p14="http://schemas.microsoft.com/office/powerpoint/2010/main" val="1472715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effectLst/>
            </a:endParaRPr>
          </a:p>
          <a:p>
            <a:pPr defTabSz="913303">
              <a:defRPr/>
            </a:pPr>
            <a:endParaRPr lang="fr-CA" dirty="0"/>
          </a:p>
          <a:p>
            <a:pPr defTabSz="913303">
              <a:defRPr/>
            </a:pPr>
            <a:r>
              <a:rPr lang="fr-CA" dirty="0"/>
              <a:t>5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56</a:t>
            </a:fld>
            <a:endParaRPr lang="fr-CA"/>
          </a:p>
        </p:txBody>
      </p:sp>
    </p:spTree>
    <p:extLst>
      <p:ext uri="{BB962C8B-B14F-4D97-AF65-F5344CB8AC3E}">
        <p14:creationId xmlns:p14="http://schemas.microsoft.com/office/powerpoint/2010/main" val="1288910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r>
              <a:rPr lang="fr-CA" dirty="0"/>
              <a:t>accompagné (e),</a:t>
            </a:r>
            <a:r>
              <a:rPr lang="fr-CA" baseline="0" dirty="0"/>
              <a:t> accompagnateur et observateur</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57</a:t>
            </a:fld>
            <a:endParaRPr lang="fr-CA"/>
          </a:p>
        </p:txBody>
      </p:sp>
    </p:spTree>
    <p:extLst>
      <p:ext uri="{BB962C8B-B14F-4D97-AF65-F5344CB8AC3E}">
        <p14:creationId xmlns:p14="http://schemas.microsoft.com/office/powerpoint/2010/main" val="3124282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58</a:t>
            </a:fld>
            <a:endParaRPr lang="fr-CA"/>
          </a:p>
        </p:txBody>
      </p:sp>
    </p:spTree>
    <p:extLst>
      <p:ext uri="{BB962C8B-B14F-4D97-AF65-F5344CB8AC3E}">
        <p14:creationId xmlns:p14="http://schemas.microsoft.com/office/powerpoint/2010/main" val="2695267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61</a:t>
            </a:fld>
            <a:endParaRPr lang="fr-CA"/>
          </a:p>
        </p:txBody>
      </p:sp>
    </p:spTree>
    <p:extLst>
      <p:ext uri="{BB962C8B-B14F-4D97-AF65-F5344CB8AC3E}">
        <p14:creationId xmlns:p14="http://schemas.microsoft.com/office/powerpoint/2010/main" val="551431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CA" dirty="0"/>
              <a:t>Sylvie</a:t>
            </a:r>
          </a:p>
          <a:p>
            <a:pPr rtl="0" fontAlgn="base"/>
            <a:r>
              <a:rPr lang="fr-CA" u="none" dirty="0"/>
              <a:t>École Lavoie : </a:t>
            </a:r>
            <a:r>
              <a:rPr lang="fr-CA" u="none" baseline="0" dirty="0"/>
              <a:t> 5 min 36</a:t>
            </a:r>
          </a:p>
          <a:p>
            <a:pPr rtl="0" fontAlgn="base"/>
            <a:r>
              <a:rPr lang="fr-CA" u="sng" baseline="0" dirty="0"/>
              <a:t>https://www.youtube.com/watch?v=IB4fkTzzfvg&amp;feature=youtu.be</a:t>
            </a:r>
          </a:p>
          <a:p>
            <a:pPr rtl="0" fontAlgn="base"/>
            <a:endParaRPr lang="fr-FR" u="sng" dirty="0"/>
          </a:p>
          <a:p>
            <a:pPr rtl="0" fontAlgn="base"/>
            <a:r>
              <a:rPr lang="fr-FR" u="sng" dirty="0"/>
              <a:t>https://fad.csdm.ca/mod/url/view.php?id=55829</a:t>
            </a:r>
          </a:p>
          <a:p>
            <a:pPr rtl="0" fontAlgn="base"/>
            <a:r>
              <a:rPr lang="fr-FR" dirty="0">
                <a:cs typeface="Calibri"/>
              </a:rPr>
              <a:t>Accueil des nouveaux enseignants à l'école Père-Marquette</a:t>
            </a:r>
          </a:p>
          <a:p>
            <a:endParaRPr lang="fr-FR" dirty="0"/>
          </a:p>
          <a:p>
            <a:r>
              <a:rPr lang="fr-FR" dirty="0">
                <a:cs typeface="Calibri"/>
              </a:rPr>
              <a:t>Ne pas oublier la vidéo de Père-Marquette qui donne de bons outils pour bien débuter l'année scolaire incluant l'accueil des nouveaux enseignants. (Peut-être l'ont-ils déjà vu lors de la formation de base pour accompagnateurs...)</a:t>
            </a:r>
            <a:endParaRPr lang="fr-FR" dirty="0"/>
          </a:p>
          <a:p>
            <a:pPr fontAlgn="base"/>
            <a:r>
              <a:rPr lang="fr-FR" dirty="0"/>
              <a:t>​</a:t>
            </a:r>
            <a:endParaRPr lang="fr-FR" dirty="0">
              <a:cs typeface="Calibri" panose="020F0502020204030204"/>
            </a:endParaRP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62</a:t>
            </a:fld>
            <a:endParaRPr lang="fr-FR"/>
          </a:p>
        </p:txBody>
      </p:sp>
    </p:spTree>
    <p:extLst>
      <p:ext uri="{BB962C8B-B14F-4D97-AF65-F5344CB8AC3E}">
        <p14:creationId xmlns:p14="http://schemas.microsoft.com/office/powerpoint/2010/main" val="661112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r>
              <a:rPr lang="fr-CA" dirty="0"/>
              <a:t>20 min</a:t>
            </a:r>
          </a:p>
          <a:p>
            <a:r>
              <a:rPr lang="fr-CA" dirty="0"/>
              <a:t>Nombre</a:t>
            </a:r>
            <a:r>
              <a:rPr lang="fr-CA" baseline="0" dirty="0"/>
              <a:t> pair équipe de deux </a:t>
            </a:r>
            <a:r>
              <a:rPr lang="fr-CA" sz="1200" dirty="0">
                <a:solidFill>
                  <a:schemeClr val="tx2">
                    <a:lumMod val="75000"/>
                  </a:schemeClr>
                </a:solidFill>
              </a:rPr>
              <a:t>(un accompagné</a:t>
            </a:r>
            <a:r>
              <a:rPr lang="fr-CA" sz="1200" baseline="0" dirty="0">
                <a:solidFill>
                  <a:schemeClr val="tx2">
                    <a:lumMod val="75000"/>
                  </a:schemeClr>
                </a:solidFill>
              </a:rPr>
              <a:t> et</a:t>
            </a:r>
            <a:r>
              <a:rPr lang="fr-CA" sz="1200" dirty="0">
                <a:solidFill>
                  <a:schemeClr val="tx2">
                    <a:lumMod val="75000"/>
                  </a:schemeClr>
                </a:solidFill>
              </a:rPr>
              <a:t> un accompagnateur)</a:t>
            </a:r>
            <a:endParaRPr lang="fr-CA" baseline="0" dirty="0"/>
          </a:p>
          <a:p>
            <a:r>
              <a:rPr lang="fr-CA" baseline="0" dirty="0"/>
              <a:t>Nombre impair équipe de trois </a:t>
            </a:r>
            <a:r>
              <a:rPr lang="fr-CA" sz="1200" dirty="0">
                <a:solidFill>
                  <a:schemeClr val="tx2">
                    <a:lumMod val="75000"/>
                  </a:schemeClr>
                </a:solidFill>
              </a:rPr>
              <a:t>(un accompagné, un accompagnateur et un observateur)</a:t>
            </a:r>
          </a:p>
          <a:p>
            <a:endParaRPr lang="fr-CA" sz="1200" baseline="0" dirty="0">
              <a:solidFill>
                <a:schemeClr val="tx2">
                  <a:lumMod val="75000"/>
                </a:schemeClr>
              </a:solidFill>
            </a:endParaRP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u="sng" dirty="0">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u="sng" dirty="0">
                <a:solidFill>
                  <a:schemeClr val="tx2">
                    <a:lumMod val="75000"/>
                  </a:schemeClr>
                </a:solidFill>
              </a:rPr>
              <a:t>Dans Moodle</a:t>
            </a:r>
            <a:r>
              <a:rPr lang="fr-CA" sz="1200" dirty="0">
                <a:solidFill>
                  <a:schemeClr val="tx2">
                    <a:lumMod val="75000"/>
                  </a:schemeClr>
                </a:solidFill>
              </a:rPr>
              <a:t>, dans la section </a:t>
            </a:r>
            <a:r>
              <a:rPr lang="fr-CA" sz="1200" b="1" i="1" dirty="0">
                <a:solidFill>
                  <a:schemeClr val="tx2">
                    <a:lumMod val="75000"/>
                  </a:schemeClr>
                </a:solidFill>
              </a:rPr>
              <a:t>Accompagnateur</a:t>
            </a:r>
            <a:r>
              <a:rPr lang="fr-CA" sz="1200" dirty="0">
                <a:solidFill>
                  <a:schemeClr val="tx2">
                    <a:lumMod val="75000"/>
                  </a:schemeClr>
                </a:solidFill>
              </a:rPr>
              <a:t> sous l’étiquette </a:t>
            </a:r>
            <a:r>
              <a:rPr lang="fr-CA" sz="1200" b="1" i="1" dirty="0">
                <a:solidFill>
                  <a:schemeClr val="tx2">
                    <a:lumMod val="75000"/>
                  </a:schemeClr>
                </a:solidFill>
              </a:rPr>
              <a:t>Activités en classe seulement</a:t>
            </a:r>
            <a:r>
              <a:rPr lang="fr-CA" sz="1200" dirty="0">
                <a:solidFill>
                  <a:schemeClr val="tx2">
                    <a:lumMod val="75000"/>
                  </a:schemeClr>
                </a:solidFill>
              </a:rPr>
              <a:t> dans le dossier </a:t>
            </a:r>
            <a:r>
              <a:rPr lang="fr-CA" sz="1200" b="1" i="1" dirty="0">
                <a:solidFill>
                  <a:schemeClr val="tx2">
                    <a:lumMod val="75000"/>
                  </a:schemeClr>
                </a:solidFill>
              </a:rPr>
              <a:t>Activités Accompagnateurs </a:t>
            </a:r>
            <a:r>
              <a:rPr lang="fr-CA" sz="1200" dirty="0">
                <a:solidFill>
                  <a:schemeClr val="tx2">
                    <a:lumMod val="75000"/>
                  </a:schemeClr>
                </a:solidFill>
              </a:rPr>
              <a:t>ouvrez le fichier </a:t>
            </a:r>
            <a:r>
              <a:rPr lang="fr-CA" sz="1200" b="1" i="1" dirty="0">
                <a:solidFill>
                  <a:schemeClr val="tx2">
                    <a:lumMod val="75000"/>
                  </a:schemeClr>
                </a:solidFill>
              </a:rPr>
              <a:t>Mises en situation - Rétroaction.pdf</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63</a:t>
            </a:fld>
            <a:endParaRPr lang="fr-CA"/>
          </a:p>
        </p:txBody>
      </p:sp>
    </p:spTree>
    <p:extLst>
      <p:ext uri="{BB962C8B-B14F-4D97-AF65-F5344CB8AC3E}">
        <p14:creationId xmlns:p14="http://schemas.microsoft.com/office/powerpoint/2010/main" val="21353329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defTabSz="913303">
              <a:defRPr/>
            </a:pPr>
            <a:endParaRPr lang="fr-CA" dirty="0"/>
          </a:p>
          <a:p>
            <a:pPr defTabSz="913303">
              <a:defRPr/>
            </a:pPr>
            <a:r>
              <a:rPr lang="fr-CA" dirty="0"/>
              <a:t>20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64</a:t>
            </a:fld>
            <a:endParaRPr lang="fr-CA"/>
          </a:p>
        </p:txBody>
      </p:sp>
    </p:spTree>
    <p:extLst>
      <p:ext uri="{BB962C8B-B14F-4D97-AF65-F5344CB8AC3E}">
        <p14:creationId xmlns:p14="http://schemas.microsoft.com/office/powerpoint/2010/main" val="1283655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Jacynthe </a:t>
            </a:r>
            <a:endParaRPr lang="fr-CA" dirty="0"/>
          </a:p>
          <a:p>
            <a:pPr defTabSz="913303">
              <a:defRPr/>
            </a:pPr>
            <a:r>
              <a:rPr lang="fr-CA" dirty="0"/>
              <a:t>5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65</a:t>
            </a:fld>
            <a:endParaRPr lang="fr-CA"/>
          </a:p>
        </p:txBody>
      </p:sp>
    </p:spTree>
    <p:extLst>
      <p:ext uri="{BB962C8B-B14F-4D97-AF65-F5344CB8AC3E}">
        <p14:creationId xmlns:p14="http://schemas.microsoft.com/office/powerpoint/2010/main" val="2004037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10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66</a:t>
            </a:fld>
            <a:endParaRPr lang="fr-CA"/>
          </a:p>
        </p:txBody>
      </p:sp>
    </p:spTree>
    <p:extLst>
      <p:ext uri="{BB962C8B-B14F-4D97-AF65-F5344CB8AC3E}">
        <p14:creationId xmlns:p14="http://schemas.microsoft.com/office/powerpoint/2010/main" val="417321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2 min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a:t>
            </a:fld>
            <a:endParaRPr lang="fr-CA"/>
          </a:p>
        </p:txBody>
      </p:sp>
    </p:spTree>
    <p:extLst>
      <p:ext uri="{BB962C8B-B14F-4D97-AF65-F5344CB8AC3E}">
        <p14:creationId xmlns:p14="http://schemas.microsoft.com/office/powerpoint/2010/main" val="1879299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67</a:t>
            </a:fld>
            <a:endParaRPr lang="fr-CA"/>
          </a:p>
        </p:txBody>
      </p:sp>
    </p:spTree>
    <p:extLst>
      <p:ext uri="{BB962C8B-B14F-4D97-AF65-F5344CB8AC3E}">
        <p14:creationId xmlns:p14="http://schemas.microsoft.com/office/powerpoint/2010/main" val="1412731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a:p>
            <a:r>
              <a:rPr lang="fr-CA" dirty="0"/>
              <a:t>30 min</a:t>
            </a:r>
          </a:p>
          <a:p>
            <a:r>
              <a:rPr lang="fr-CA" dirty="0"/>
              <a:t>Démontrer travaux dans Moodle</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68</a:t>
            </a:fld>
            <a:endParaRPr lang="fr-CA"/>
          </a:p>
        </p:txBody>
      </p:sp>
    </p:spTree>
    <p:extLst>
      <p:ext uri="{BB962C8B-B14F-4D97-AF65-F5344CB8AC3E}">
        <p14:creationId xmlns:p14="http://schemas.microsoft.com/office/powerpoint/2010/main" val="1974365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69</a:t>
            </a:fld>
            <a:endParaRPr lang="fr-CA"/>
          </a:p>
        </p:txBody>
      </p:sp>
    </p:spTree>
    <p:extLst>
      <p:ext uri="{BB962C8B-B14F-4D97-AF65-F5344CB8AC3E}">
        <p14:creationId xmlns:p14="http://schemas.microsoft.com/office/powerpoint/2010/main" val="17416620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70</a:t>
            </a:fld>
            <a:endParaRPr lang="fr-CA"/>
          </a:p>
        </p:txBody>
      </p:sp>
    </p:spTree>
    <p:extLst>
      <p:ext uri="{BB962C8B-B14F-4D97-AF65-F5344CB8AC3E}">
        <p14:creationId xmlns:p14="http://schemas.microsoft.com/office/powerpoint/2010/main" val="1594408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71</a:t>
            </a:fld>
            <a:endParaRPr lang="fr-CA"/>
          </a:p>
        </p:txBody>
      </p:sp>
    </p:spTree>
    <p:extLst>
      <p:ext uri="{BB962C8B-B14F-4D97-AF65-F5344CB8AC3E}">
        <p14:creationId xmlns:p14="http://schemas.microsoft.com/office/powerpoint/2010/main" val="260684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defTabSz="913303">
              <a:defRPr/>
            </a:pPr>
            <a:endParaRPr lang="fr-CA" b="1" dirty="0">
              <a:solidFill>
                <a:schemeClr val="accent3">
                  <a:lumMod val="75000"/>
                </a:schemeClr>
              </a:solidFill>
            </a:endParaRPr>
          </a:p>
          <a:p>
            <a:pPr defTabSz="913303">
              <a:defRPr/>
            </a:pPr>
            <a:r>
              <a:rPr lang="fr-CA" b="1" dirty="0">
                <a:solidFill>
                  <a:schemeClr val="accent3">
                    <a:lumMod val="75000"/>
                  </a:schemeClr>
                </a:solidFill>
              </a:rPr>
              <a:t>10 min Prévoir papier</a:t>
            </a:r>
            <a:r>
              <a:rPr lang="fr-CA" b="1" baseline="0" dirty="0">
                <a:solidFill>
                  <a:schemeClr val="accent3">
                    <a:lumMod val="75000"/>
                  </a:schemeClr>
                </a:solidFill>
              </a:rPr>
              <a:t> et crayon</a:t>
            </a:r>
            <a:endParaRPr lang="fr-CA" b="1" dirty="0">
              <a:solidFill>
                <a:schemeClr val="accent3">
                  <a:lumMod val="75000"/>
                </a:schemeClr>
              </a:solidFill>
            </a:endParaRPr>
          </a:p>
          <a:p>
            <a:pPr defTabSz="913303">
              <a:defRPr/>
            </a:pPr>
            <a:r>
              <a:rPr lang="fr-CA" b="1" dirty="0">
                <a:solidFill>
                  <a:schemeClr val="accent3">
                    <a:lumMod val="75000"/>
                  </a:schemeClr>
                </a:solidFill>
              </a:rPr>
              <a:t>Retour en plénière</a:t>
            </a:r>
            <a:r>
              <a:rPr lang="fr-CA" baseline="0" dirty="0"/>
              <a:t>:</a:t>
            </a:r>
          </a:p>
          <a:p>
            <a:r>
              <a:rPr lang="fr-CA" baseline="0" dirty="0"/>
              <a:t>Faire dessiner et ils doivent l’expliquer au reste du groupe</a:t>
            </a:r>
          </a:p>
          <a:p>
            <a:r>
              <a:rPr lang="fr-CA" baseline="0" dirty="0"/>
              <a:t>Est-ce que d’autre l’image est différente</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7</a:t>
            </a:fld>
            <a:endParaRPr lang="fr-CA"/>
          </a:p>
        </p:txBody>
      </p:sp>
    </p:spTree>
    <p:extLst>
      <p:ext uri="{BB962C8B-B14F-4D97-AF65-F5344CB8AC3E}">
        <p14:creationId xmlns:p14="http://schemas.microsoft.com/office/powerpoint/2010/main" val="192983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r>
              <a:rPr lang="fr-CA" dirty="0"/>
              <a:t>5 min</a:t>
            </a:r>
            <a:r>
              <a:rPr lang="fr-CA" baseline="0" dirty="0"/>
              <a:t> </a:t>
            </a:r>
          </a:p>
          <a:p>
            <a:r>
              <a:rPr lang="fr-CA" dirty="0"/>
              <a:t>https://www.youtube.com/watch?v=1pUf6YJGgCI</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8</a:t>
            </a:fld>
            <a:endParaRPr lang="fr-CA"/>
          </a:p>
        </p:txBody>
      </p:sp>
    </p:spTree>
    <p:extLst>
      <p:ext uri="{BB962C8B-B14F-4D97-AF65-F5344CB8AC3E}">
        <p14:creationId xmlns:p14="http://schemas.microsoft.com/office/powerpoint/2010/main" val="232058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 </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9</a:t>
            </a:fld>
            <a:endParaRPr lang="fr-CA"/>
          </a:p>
        </p:txBody>
      </p:sp>
    </p:spTree>
    <p:extLst>
      <p:ext uri="{BB962C8B-B14F-4D97-AF65-F5344CB8AC3E}">
        <p14:creationId xmlns:p14="http://schemas.microsoft.com/office/powerpoint/2010/main" val="5902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tags" Target="../tags/tag25.xml"/><Relationship Id="rId21" Type="http://schemas.openxmlformats.org/officeDocument/2006/relationships/image" Target="../media/image14.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image" Target="../media/image5.png"/><Relationship Id="rId25" Type="http://schemas.openxmlformats.org/officeDocument/2006/relationships/image" Target="../media/image16.png"/><Relationship Id="rId2" Type="http://schemas.openxmlformats.org/officeDocument/2006/relationships/tags" Target="../tags/tag24.xml"/><Relationship Id="rId16" Type="http://schemas.openxmlformats.org/officeDocument/2006/relationships/image" Target="../media/image12.png"/><Relationship Id="rId20" Type="http://schemas.openxmlformats.org/officeDocument/2006/relationships/image" Target="../media/image7.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image" Target="../media/image8.png"/><Relationship Id="rId5" Type="http://schemas.openxmlformats.org/officeDocument/2006/relationships/tags" Target="../tags/tag27.xml"/><Relationship Id="rId15" Type="http://schemas.openxmlformats.org/officeDocument/2006/relationships/slideMaster" Target="../slideMasters/slideMaster3.xml"/><Relationship Id="rId23" Type="http://schemas.openxmlformats.org/officeDocument/2006/relationships/image" Target="../media/image6.png"/><Relationship Id="rId10" Type="http://schemas.openxmlformats.org/officeDocument/2006/relationships/tags" Target="../tags/tag32.xml"/><Relationship Id="rId19"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image" Target="../media/image15.png"/><Relationship Id="rId27"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1122363"/>
            <a:ext cx="88392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828800" y="3602038"/>
            <a:ext cx="8839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79909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17836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1712172" y="365125"/>
            <a:ext cx="6860328"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98216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74795" y="1905003"/>
            <a:ext cx="8498005" cy="2593975"/>
          </a:xfrm>
        </p:spPr>
        <p:txBody>
          <a:bodyPr anchor="b"/>
          <a:lstStyle>
            <a:lvl1pPr>
              <a:defRPr sz="660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2474795" y="4572000"/>
            <a:ext cx="7055285"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0975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38085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4589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291468" y="5461000"/>
            <a:ext cx="9302395" cy="1168400"/>
          </a:xfrm>
        </p:spPr>
        <p:txBody>
          <a:bodyPr anchor="t"/>
          <a:lstStyle>
            <a:lvl1pPr algn="l">
              <a:defRPr sz="3600" b="0" cap="all"/>
            </a:lvl1pPr>
          </a:lstStyle>
          <a:p>
            <a:r>
              <a:rPr lang="fr-FR"/>
              <a:t>Modifiez le style du titre</a:t>
            </a:r>
            <a:endParaRPr lang="en-US"/>
          </a:p>
        </p:txBody>
      </p:sp>
      <p:sp>
        <p:nvSpPr>
          <p:cNvPr id="3" name="Text Placeholder 2"/>
          <p:cNvSpPr>
            <a:spLocks noGrp="1"/>
          </p:cNvSpPr>
          <p:nvPr>
            <p:ph type="body" idx="1"/>
          </p:nvPr>
        </p:nvSpPr>
        <p:spPr>
          <a:xfrm>
            <a:off x="2291469" y="378174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97091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3685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8" name="Footer Placeholder 7"/>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291319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dirty="0"/>
              <a:t>Atelier </a:t>
            </a:r>
            <a:endParaRPr lang="en-US" dirty="0"/>
          </a:p>
        </p:txBody>
      </p:sp>
      <p:sp>
        <p:nvSpPr>
          <p:cNvPr id="3" name="Date Placeholder 2"/>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4" name="Footer Placeholder 3"/>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5" name="Slide Number Placeholder 4"/>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3371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3" name="Footer Placeholder 2"/>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90578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ctr">
              <a:defRPr sz="4800" b="1">
                <a:solidFill>
                  <a:srgbClr val="C00000"/>
                </a:solidFill>
                <a:latin typeface="Cambria" panose="02040503050406030204" pitchFamily="18" charset="0"/>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buClr>
                <a:srgbClr val="C00000"/>
              </a:buClr>
              <a:defRPr>
                <a:solidFill>
                  <a:schemeClr val="bg2">
                    <a:lumMod val="10000"/>
                  </a:schemeClr>
                </a:solidFill>
              </a:defRPr>
            </a:lvl1pPr>
            <a:lvl2pPr marL="900113" indent="-404813">
              <a:buClr>
                <a:srgbClr val="C00000"/>
              </a:buClr>
              <a:buFont typeface="Wingdings" panose="05000000000000000000" pitchFamily="2" charset="2"/>
              <a:buChar char="ü"/>
              <a:defRPr/>
            </a:lvl2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282978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fr-FR"/>
              <a:t>Modifiez le style du titre</a:t>
            </a:r>
            <a:endParaRPr lang="en-US"/>
          </a:p>
        </p:txBody>
      </p:sp>
      <p:sp>
        <p:nvSpPr>
          <p:cNvPr id="4" name="Text Placeholder 3"/>
          <p:cNvSpPr>
            <a:spLocks noGrp="1"/>
          </p:cNvSpPr>
          <p:nvPr>
            <p:ph type="body" sz="half" idx="2"/>
          </p:nvPr>
        </p:nvSpPr>
        <p:spPr>
          <a:xfrm>
            <a:off x="406404"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406400" y="381000"/>
            <a:ext cx="103632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1077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9" name="Slide Number Placeholder 8"/>
          <p:cNvSpPr>
            <a:spLocks noGrp="1"/>
          </p:cNvSpPr>
          <p:nvPr>
            <p:ph type="sldNum" sz="quarter" idx="11"/>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2444736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636117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4222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81303" y="2495237"/>
            <a:ext cx="7629395" cy="1143000"/>
          </a:xfrm>
        </p:spPr>
        <p:txBody>
          <a:bodyPr/>
          <a:lstStyle>
            <a:lvl1pPr>
              <a:defRPr b="1">
                <a:solidFill>
                  <a:srgbClr val="C00000"/>
                </a:solidFill>
              </a:defRPr>
            </a:lvl1pPr>
          </a:lstStyle>
          <a:p>
            <a:r>
              <a:rPr lang="fr-FR" dirty="0"/>
              <a:t>Modifiez le style du titre</a:t>
            </a:r>
            <a:endParaRPr lang="fr-CA" dirty="0"/>
          </a:p>
        </p:txBody>
      </p:sp>
      <p:sp>
        <p:nvSpPr>
          <p:cNvPr id="3" name="Espace réservé de la date 2"/>
          <p:cNvSpPr>
            <a:spLocks noGrp="1"/>
          </p:cNvSpPr>
          <p:nvPr>
            <p:ph type="dt" sz="half" idx="10"/>
          </p:nvPr>
        </p:nvSpPr>
        <p:spPr/>
        <p:txBody>
          <a:bodyPr/>
          <a:lstStyle/>
          <a:p>
            <a:fld id="{AA309A6D-C09C-4548-B29A-6CF363A7E532}" type="datetimeFigureOut">
              <a:rPr lang="fr-FR" smtClean="0"/>
              <a:t>17/05/2024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grpSp>
        <p:nvGrpSpPr>
          <p:cNvPr id="6" name="Groupe 5"/>
          <p:cNvGrpSpPr/>
          <p:nvPr userDrawn="1"/>
        </p:nvGrpSpPr>
        <p:grpSpPr>
          <a:xfrm>
            <a:off x="7823888" y="-315416"/>
            <a:ext cx="4672224" cy="3118460"/>
            <a:chOff x="5811447" y="-253074"/>
            <a:chExt cx="3504168" cy="3118460"/>
          </a:xfrm>
        </p:grpSpPr>
        <p:sp>
          <p:nvSpPr>
            <p:cNvPr id="7" name="Triangle rectangle 6">
              <a:extLst>
                <a:ext uri="{FF2B5EF4-FFF2-40B4-BE49-F238E27FC236}">
                  <a16:creationId xmlns:a16="http://schemas.microsoft.com/office/drawing/2014/main" id="{1540CB64-8E6E-4994-83B9-9D3EC920C8C6}"/>
                </a:ext>
              </a:extLst>
            </p:cNvPr>
            <p:cNvSpPr/>
            <p:nvPr>
              <p:custDataLst>
                <p:tags r:id="rId8"/>
              </p:custDataLst>
            </p:nvPr>
          </p:nvSpPr>
          <p:spPr>
            <a:xfrm rot="10800000">
              <a:off x="5811447" y="86124"/>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8" name="Image 7"/>
            <p:cNvPicPr>
              <a:picLocks noChangeAspect="1"/>
            </p:cNvPicPr>
            <p:nvPr>
              <p:custDataLst>
                <p:tags r:id="rId9"/>
              </p:custDataLst>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502482">
              <a:off x="8561761" y="1554740"/>
              <a:ext cx="277856" cy="1229852"/>
            </a:xfrm>
            <a:prstGeom prst="rect">
              <a:avLst/>
            </a:prstGeom>
          </p:spPr>
        </p:pic>
        <p:pic>
          <p:nvPicPr>
            <p:cNvPr id="9" name="Image 8"/>
            <p:cNvPicPr>
              <a:picLocks noChangeAspect="1"/>
            </p:cNvPicPr>
            <p:nvPr>
              <p:custDataLst>
                <p:tags r:id="rId10"/>
              </p:custDataLst>
            </p:nvPr>
          </p:nvPicPr>
          <p:blipFill>
            <a:blip r:embed="rId1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1490933">
              <a:off x="6170156" y="191185"/>
              <a:ext cx="938553" cy="569286"/>
            </a:xfrm>
            <a:prstGeom prst="rect">
              <a:avLst/>
            </a:prstGeom>
          </p:spPr>
        </p:pic>
        <p:pic>
          <p:nvPicPr>
            <p:cNvPr id="10" name="Image 9"/>
            <p:cNvPicPr>
              <a:picLocks noChangeAspect="1"/>
            </p:cNvPicPr>
            <p:nvPr>
              <p:custDataLst>
                <p:tags r:id="rId11"/>
              </p:custDataLst>
            </p:nvPr>
          </p:nvPicPr>
          <p:blipFill>
            <a:blip r:embed="rId1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46282" y="-253074"/>
              <a:ext cx="1311182" cy="1315293"/>
            </a:xfrm>
            <a:prstGeom prst="rect">
              <a:avLst/>
            </a:prstGeom>
          </p:spPr>
        </p:pic>
        <p:pic>
          <p:nvPicPr>
            <p:cNvPr id="11" name="Image 10"/>
            <p:cNvPicPr>
              <a:picLocks noChangeAspect="1"/>
            </p:cNvPicPr>
            <p:nvPr>
              <p:custDataLst>
                <p:tags r:id="rId12"/>
              </p:custDataLst>
            </p:nvPr>
          </p:nvPicPr>
          <p:blipFill>
            <a:blip r:embed="rId1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80363" y="103232"/>
              <a:ext cx="1078122" cy="1091351"/>
            </a:xfrm>
            <a:prstGeom prst="rect">
              <a:avLst/>
            </a:prstGeom>
          </p:spPr>
        </p:pic>
        <p:pic>
          <p:nvPicPr>
            <p:cNvPr id="12" name="Image 11"/>
            <p:cNvPicPr>
              <a:picLocks noChangeAspect="1"/>
            </p:cNvPicPr>
            <p:nvPr>
              <p:custDataLst>
                <p:tags r:id="rId13"/>
              </p:custDataLst>
            </p:nvPr>
          </p:nvPicPr>
          <p:blipFill>
            <a:blip r:embed="rId2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378536">
              <a:off x="7219135" y="1032511"/>
              <a:ext cx="1041114" cy="409265"/>
            </a:xfrm>
            <a:prstGeom prst="rect">
              <a:avLst/>
            </a:prstGeom>
          </p:spPr>
        </p:pic>
        <p:pic>
          <p:nvPicPr>
            <p:cNvPr id="13" name="Image 12"/>
            <p:cNvPicPr>
              <a:picLocks noChangeAspect="1"/>
            </p:cNvPicPr>
            <p:nvPr>
              <p:custDataLst>
                <p:tags r:id="rId14"/>
              </p:custDataLst>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301561">
              <a:off x="7703380" y="948490"/>
              <a:ext cx="1401714" cy="1061039"/>
            </a:xfrm>
            <a:prstGeom prst="rect">
              <a:avLst/>
            </a:prstGeom>
          </p:spPr>
        </p:pic>
      </p:grpSp>
      <p:grpSp>
        <p:nvGrpSpPr>
          <p:cNvPr id="14" name="Groupe 13"/>
          <p:cNvGrpSpPr/>
          <p:nvPr userDrawn="1"/>
        </p:nvGrpSpPr>
        <p:grpSpPr>
          <a:xfrm>
            <a:off x="-144693" y="4095527"/>
            <a:ext cx="4553368" cy="2883016"/>
            <a:chOff x="-108954" y="3221488"/>
            <a:chExt cx="3415026" cy="2883016"/>
          </a:xfrm>
        </p:grpSpPr>
        <p:sp>
          <p:nvSpPr>
            <p:cNvPr id="15" name="Triangle rectangle 14">
              <a:extLst>
                <a:ext uri="{FF2B5EF4-FFF2-40B4-BE49-F238E27FC236}">
                  <a16:creationId xmlns:a16="http://schemas.microsoft.com/office/drawing/2014/main" id="{1540CB64-8E6E-4994-83B9-9D3EC920C8C6}"/>
                </a:ext>
              </a:extLst>
            </p:cNvPr>
            <p:cNvSpPr/>
            <p:nvPr>
              <p:custDataLst>
                <p:tags r:id="rId1"/>
              </p:custDataLst>
            </p:nvPr>
          </p:nvSpPr>
          <p:spPr>
            <a:xfrm>
              <a:off x="0" y="3221488"/>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16" name="Image 15"/>
            <p:cNvPicPr>
              <a:picLocks noChangeAspect="1"/>
            </p:cNvPicPr>
            <p:nvPr>
              <p:custDataLst>
                <p:tags r:id="rId2"/>
              </p:custDataLst>
            </p:nvPr>
          </p:nvPicPr>
          <p:blipFill>
            <a:blip r:embed="rId2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125958">
              <a:off x="42957" y="4559568"/>
              <a:ext cx="1471151" cy="735576"/>
            </a:xfrm>
            <a:prstGeom prst="rect">
              <a:avLst/>
            </a:prstGeom>
          </p:spPr>
        </p:pic>
        <p:pic>
          <p:nvPicPr>
            <p:cNvPr id="17" name="Image 16"/>
            <p:cNvPicPr>
              <a:picLocks noChangeAspect="1"/>
            </p:cNvPicPr>
            <p:nvPr>
              <p:custDataLst>
                <p:tags r:id="rId3"/>
              </p:custDataLst>
            </p:nvPr>
          </p:nvPicPr>
          <p:blipFill>
            <a:blip r:embed="rId2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775" y="3862875"/>
              <a:ext cx="858335" cy="927261"/>
            </a:xfrm>
            <a:prstGeom prst="rect">
              <a:avLst/>
            </a:prstGeom>
          </p:spPr>
        </p:pic>
        <p:pic>
          <p:nvPicPr>
            <p:cNvPr id="18" name="Image 17"/>
            <p:cNvPicPr>
              <a:picLocks noChangeAspect="1"/>
            </p:cNvPicPr>
            <p:nvPr>
              <p:custDataLst>
                <p:tags r:id="rId4"/>
              </p:custDataLst>
            </p:nvPr>
          </p:nvPicPr>
          <p:blipFill>
            <a:blip r:embed="rId2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954" y="5251283"/>
              <a:ext cx="1590896" cy="795887"/>
            </a:xfrm>
            <a:prstGeom prst="rect">
              <a:avLst/>
            </a:prstGeom>
          </p:spPr>
        </p:pic>
        <p:pic>
          <p:nvPicPr>
            <p:cNvPr id="19" name="Image 18"/>
            <p:cNvPicPr>
              <a:picLocks noChangeAspect="1"/>
            </p:cNvPicPr>
            <p:nvPr>
              <p:custDataLst>
                <p:tags r:id="rId5"/>
              </p:custDataLst>
            </p:nvPr>
          </p:nvPicPr>
          <p:blipFill>
            <a:blip r:embed="rId2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0807" y="4925094"/>
              <a:ext cx="1235566" cy="777436"/>
            </a:xfrm>
            <a:prstGeom prst="rect">
              <a:avLst/>
            </a:prstGeom>
          </p:spPr>
        </p:pic>
        <p:pic>
          <p:nvPicPr>
            <p:cNvPr id="20" name="Image 19"/>
            <p:cNvPicPr>
              <a:picLocks noChangeAspect="1"/>
            </p:cNvPicPr>
            <p:nvPr>
              <p:custDataLst>
                <p:tags r:id="rId6"/>
              </p:custDataLst>
            </p:nvPr>
          </p:nvPicPr>
          <p:blipFill>
            <a:blip r:embed="rId2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333466">
              <a:off x="1949985" y="5405561"/>
              <a:ext cx="771397" cy="698943"/>
            </a:xfrm>
            <a:prstGeom prst="rect">
              <a:avLst/>
            </a:prstGeom>
          </p:spPr>
        </p:pic>
        <p:pic>
          <p:nvPicPr>
            <p:cNvPr id="21" name="Image 20"/>
            <p:cNvPicPr>
              <a:picLocks noChangeAspect="1"/>
            </p:cNvPicPr>
            <p:nvPr>
              <p:custDataLst>
                <p:tags r:id="rId7"/>
              </p:custDataLst>
            </p:nvPr>
          </p:nvPicPr>
          <p:blipFill>
            <a:blip r:embed="rId2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204" y="3458034"/>
              <a:ext cx="331625" cy="508310"/>
            </a:xfrm>
            <a:prstGeom prst="rect">
              <a:avLst/>
            </a:prstGeom>
          </p:spPr>
        </p:pic>
      </p:grpSp>
    </p:spTree>
    <p:extLst>
      <p:ext uri="{BB962C8B-B14F-4D97-AF65-F5344CB8AC3E}">
        <p14:creationId xmlns:p14="http://schemas.microsoft.com/office/powerpoint/2010/main" val="1772927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517057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728296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482735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007653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1762FD5F-4DE3-4478-9E0A-E2CA97A907F8}" type="datetimeFigureOut">
              <a:rPr lang="fr-CA" smtClean="0"/>
              <a:t>2024-05-17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6451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712172" y="1709738"/>
            <a:ext cx="9635278" cy="2879725"/>
          </a:xfrm>
        </p:spPr>
        <p:txBody>
          <a:bodyPr anchor="b"/>
          <a:lstStyle>
            <a:lvl1pPr>
              <a:defRPr sz="6000"/>
            </a:lvl1pPr>
          </a:lstStyle>
          <a:p>
            <a:r>
              <a:rPr lang="fr-FR"/>
              <a:t>Modifiez le style du titre</a:t>
            </a:r>
            <a:endParaRPr lang="fr-CA" dirty="0"/>
          </a:p>
        </p:txBody>
      </p:sp>
      <p:sp>
        <p:nvSpPr>
          <p:cNvPr id="3" name="Espace réservé du texte 2"/>
          <p:cNvSpPr>
            <a:spLocks noGrp="1"/>
          </p:cNvSpPr>
          <p:nvPr>
            <p:ph type="body" idx="1"/>
          </p:nvPr>
        </p:nvSpPr>
        <p:spPr>
          <a:xfrm>
            <a:off x="1712172" y="4589464"/>
            <a:ext cx="9635278" cy="140190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4143869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1762FD5F-4DE3-4478-9E0A-E2CA97A907F8}" type="datetimeFigureOut">
              <a:rPr lang="fr-CA" smtClean="0"/>
              <a:t>2024-05-17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890114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62FD5F-4DE3-4478-9E0A-E2CA97A907F8}" type="datetimeFigureOut">
              <a:rPr lang="fr-CA" smtClean="0"/>
              <a:t>2024-05-17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177942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356370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696342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308169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915513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74795" y="1905003"/>
            <a:ext cx="8498005" cy="2593975"/>
          </a:xfrm>
        </p:spPr>
        <p:txBody>
          <a:bodyPr anchor="b"/>
          <a:lstStyle>
            <a:lvl1pPr>
              <a:defRPr sz="660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2474795" y="4572000"/>
            <a:ext cx="7055285"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30245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647598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214024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291468" y="5461000"/>
            <a:ext cx="9302395" cy="1168400"/>
          </a:xfrm>
        </p:spPr>
        <p:txBody>
          <a:bodyPr anchor="t"/>
          <a:lstStyle>
            <a:lvl1pPr algn="l">
              <a:defRPr sz="3600" b="0" cap="all"/>
            </a:lvl1pPr>
          </a:lstStyle>
          <a:p>
            <a:r>
              <a:rPr lang="fr-FR"/>
              <a:t>Modifiez le style du titre</a:t>
            </a:r>
            <a:endParaRPr lang="en-US"/>
          </a:p>
        </p:txBody>
      </p:sp>
      <p:sp>
        <p:nvSpPr>
          <p:cNvPr id="3" name="Text Placeholder 2"/>
          <p:cNvSpPr>
            <a:spLocks noGrp="1"/>
          </p:cNvSpPr>
          <p:nvPr>
            <p:ph type="body" idx="1"/>
          </p:nvPr>
        </p:nvSpPr>
        <p:spPr>
          <a:xfrm>
            <a:off x="2291469" y="378174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43671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1712172" y="1825625"/>
            <a:ext cx="4307628"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107F3729-D4E7-47DF-B321-54515494554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275037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347468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8" name="Footer Placeholder 7"/>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8933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dirty="0"/>
              <a:t>Atelier </a:t>
            </a:r>
            <a:endParaRPr lang="en-US" dirty="0"/>
          </a:p>
        </p:txBody>
      </p:sp>
      <p:sp>
        <p:nvSpPr>
          <p:cNvPr id="3" name="Date Placeholder 2"/>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4" name="Footer Placeholder 3"/>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3113562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3" name="Footer Placeholder 2"/>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50905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fr-FR"/>
              <a:t>Modifiez le style du titre</a:t>
            </a:r>
            <a:endParaRPr lang="en-US"/>
          </a:p>
        </p:txBody>
      </p:sp>
      <p:sp>
        <p:nvSpPr>
          <p:cNvPr id="4" name="Text Placeholder 3"/>
          <p:cNvSpPr>
            <a:spLocks noGrp="1"/>
          </p:cNvSpPr>
          <p:nvPr>
            <p:ph type="body" sz="half" idx="2"/>
          </p:nvPr>
        </p:nvSpPr>
        <p:spPr>
          <a:xfrm>
            <a:off x="406404"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406400" y="381000"/>
            <a:ext cx="103632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46416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9" name="Slide Number Placeholder 8"/>
          <p:cNvSpPr>
            <a:spLocks noGrp="1"/>
          </p:cNvSpPr>
          <p:nvPr>
            <p:ph type="sldNum" sz="quarter" idx="11"/>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147757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419558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923110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2684739-D6C0-B346-B44D-56A542BB4EC3}"/>
              </a:ext>
            </a:extLst>
          </p:cNvPr>
          <p:cNvPicPr>
            <a:picLocks noChangeAspect="1"/>
          </p:cNvPicPr>
          <p:nvPr userDrawn="1"/>
        </p:nvPicPr>
        <p:blipFill>
          <a:blip r:embed="rId2"/>
          <a:stretch>
            <a:fillRect/>
          </a:stretch>
        </p:blipFill>
        <p:spPr>
          <a:xfrm>
            <a:off x="0" y="0"/>
            <a:ext cx="12165075" cy="6858000"/>
          </a:xfrm>
          <a:prstGeom prst="rect">
            <a:avLst/>
          </a:prstGeom>
        </p:spPr>
      </p:pic>
      <p:sp>
        <p:nvSpPr>
          <p:cNvPr id="2" name="Titre 1">
            <a:extLst>
              <a:ext uri="{FF2B5EF4-FFF2-40B4-BE49-F238E27FC236}">
                <a16:creationId xmlns:a16="http://schemas.microsoft.com/office/drawing/2014/main" id="{E98CF748-94A3-F243-97F1-F2A83A55B28B}"/>
              </a:ext>
            </a:extLst>
          </p:cNvPr>
          <p:cNvSpPr>
            <a:spLocks noGrp="1"/>
          </p:cNvSpPr>
          <p:nvPr>
            <p:ph type="ctrTitle" hasCustomPrompt="1"/>
          </p:nvPr>
        </p:nvSpPr>
        <p:spPr>
          <a:xfrm>
            <a:off x="1151659" y="2154639"/>
            <a:ext cx="7473748" cy="2387600"/>
          </a:xfrm>
        </p:spPr>
        <p:txBody>
          <a:bodyPr anchor="t" anchorCtr="0">
            <a:normAutofit/>
          </a:bodyPr>
          <a:lstStyle>
            <a:lvl1pPr algn="l">
              <a:defRPr sz="4050" b="1">
                <a:solidFill>
                  <a:schemeClr val="bg1"/>
                </a:solidFill>
              </a:defRPr>
            </a:lvl1pPr>
          </a:lstStyle>
          <a:p>
            <a:r>
              <a:rPr lang="fr-FR" b="1"/>
              <a:t>Titre 1 </a:t>
            </a:r>
            <a:r>
              <a:rPr lang="fr-FR" b="1" err="1"/>
              <a:t>Lorem</a:t>
            </a:r>
            <a:r>
              <a:rPr lang="fr-FR" b="1"/>
              <a:t> </a:t>
            </a:r>
            <a:r>
              <a:rPr lang="fr-FR" b="1" err="1"/>
              <a:t>ipsum</a:t>
            </a:r>
            <a:r>
              <a:rPr lang="fr-FR" b="1"/>
              <a:t> </a:t>
            </a:r>
            <a:r>
              <a:rPr lang="fr-FR" b="1" err="1"/>
              <a:t>dolor</a:t>
            </a:r>
            <a:r>
              <a:rPr lang="fr-FR" b="1"/>
              <a:t> </a:t>
            </a:r>
            <a:br>
              <a:rPr lang="fr-FR" b="1"/>
            </a:br>
            <a:r>
              <a:rPr lang="fr-FR" b="1" err="1"/>
              <a:t>sit</a:t>
            </a:r>
            <a:r>
              <a:rPr lang="fr-FR" b="1"/>
              <a:t> </a:t>
            </a:r>
            <a:r>
              <a:rPr lang="fr-FR" b="1" err="1"/>
              <a:t>amet</a:t>
            </a:r>
            <a:r>
              <a:rPr lang="fr-FR" b="1"/>
              <a:t>, </a:t>
            </a:r>
            <a:r>
              <a:rPr lang="fr-FR" b="1" err="1"/>
              <a:t>consectetur</a:t>
            </a:r>
            <a:r>
              <a:rPr lang="fr-FR" b="1"/>
              <a:t> </a:t>
            </a:r>
            <a:br>
              <a:rPr lang="fr-FR" b="1"/>
            </a:br>
            <a:r>
              <a:rPr lang="fr-FR" b="1" err="1"/>
              <a:t>adipiscing</a:t>
            </a:r>
            <a:r>
              <a:rPr lang="fr-FR" b="1"/>
              <a:t> </a:t>
            </a:r>
            <a:r>
              <a:rPr lang="fr-FR" b="1" err="1"/>
              <a:t>elit</a:t>
            </a:r>
            <a:endParaRPr lang="fr-FR"/>
          </a:p>
        </p:txBody>
      </p:sp>
      <p:sp>
        <p:nvSpPr>
          <p:cNvPr id="12" name="ZoneTexte 11">
            <a:extLst>
              <a:ext uri="{FF2B5EF4-FFF2-40B4-BE49-F238E27FC236}">
                <a16:creationId xmlns:a16="http://schemas.microsoft.com/office/drawing/2014/main" id="{65715367-9CAC-7B4B-8E26-B2649A187059}"/>
              </a:ext>
            </a:extLst>
          </p:cNvPr>
          <p:cNvSpPr txBox="1"/>
          <p:nvPr userDrawn="1"/>
        </p:nvSpPr>
        <p:spPr>
          <a:xfrm>
            <a:off x="9480377" y="5953256"/>
            <a:ext cx="2145156" cy="507831"/>
          </a:xfrm>
          <a:prstGeom prst="rect">
            <a:avLst/>
          </a:prstGeom>
          <a:noFill/>
        </p:spPr>
        <p:txBody>
          <a:bodyPr wrap="square" rtlCol="0">
            <a:spAutoFit/>
          </a:bodyPr>
          <a:lstStyle/>
          <a:p>
            <a:pPr algn="r"/>
            <a:r>
              <a:rPr lang="fr-FR" sz="1350" b="1">
                <a:solidFill>
                  <a:srgbClr val="F6F6F6"/>
                </a:solidFill>
              </a:rPr>
              <a:t>C’est ensemble </a:t>
            </a:r>
            <a:br>
              <a:rPr lang="fr-FR" sz="1350" b="1">
                <a:solidFill>
                  <a:srgbClr val="F6F6F6"/>
                </a:solidFill>
              </a:rPr>
            </a:br>
            <a:r>
              <a:rPr lang="fr-FR" sz="1350" b="1">
                <a:solidFill>
                  <a:srgbClr val="F6F6F6"/>
                </a:solidFill>
              </a:rPr>
              <a:t>qu’on réussit !</a:t>
            </a:r>
          </a:p>
        </p:txBody>
      </p:sp>
    </p:spTree>
    <p:extLst>
      <p:ext uri="{BB962C8B-B14F-4D97-AF65-F5344CB8AC3E}">
        <p14:creationId xmlns:p14="http://schemas.microsoft.com/office/powerpoint/2010/main" val="1066788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nimation-9">
    <p:spTree>
      <p:nvGrpSpPr>
        <p:cNvPr id="1" name=""/>
        <p:cNvGrpSpPr/>
        <p:nvPr/>
      </p:nvGrpSpPr>
      <p:grpSpPr>
        <a:xfrm>
          <a:off x="0" y="0"/>
          <a:ext cx="0" cy="0"/>
          <a:chOff x="0" y="0"/>
          <a:chExt cx="0" cy="0"/>
        </a:xfrm>
      </p:grpSpPr>
      <p:pic>
        <p:nvPicPr>
          <p:cNvPr id="2" name="CDSM_30sec_prores_rev_20190912.mp4">
            <a:hlinkClick r:id="" action="ppaction://media"/>
            <a:extLst>
              <a:ext uri="{FF2B5EF4-FFF2-40B4-BE49-F238E27FC236}">
                <a16:creationId xmlns:a16="http://schemas.microsoft.com/office/drawing/2014/main" id="{EAE2719B-9FE3-8742-9409-9D3DFFD7158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56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10436" y="365125"/>
            <a:ext cx="9744952"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1610436" y="1681163"/>
            <a:ext cx="43871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1610436" y="2505075"/>
            <a:ext cx="4387139" cy="36845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107F3729-D4E7-47DF-B321-545154945548}" type="datetimeFigureOut">
              <a:rPr lang="fr-CA" smtClean="0"/>
              <a:t>2024-05-17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88086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107F3729-D4E7-47DF-B321-545154945548}" type="datetimeFigureOut">
              <a:rPr lang="fr-CA" smtClean="0"/>
              <a:t>2024-05-17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401409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07F3729-D4E7-47DF-B321-545154945548}" type="datetimeFigureOut">
              <a:rPr lang="fr-CA" smtClean="0"/>
              <a:t>2024-05-17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339009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12172" y="457200"/>
            <a:ext cx="3059853" cy="1600200"/>
          </a:xfrm>
        </p:spPr>
        <p:txBody>
          <a:bodyPr anchor="b"/>
          <a:lstStyle>
            <a:lvl1pPr>
              <a:defRPr sz="3200"/>
            </a:lvl1pPr>
          </a:lstStyle>
          <a:p>
            <a:r>
              <a:rPr lang="fr-FR" dirty="0"/>
              <a:t>Modifiez le style du titre</a:t>
            </a:r>
            <a:endParaRPr lang="fr-CA" dirty="0"/>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1712172" y="2057400"/>
            <a:ext cx="3059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07F3729-D4E7-47DF-B321-54515494554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59191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12172" y="457200"/>
            <a:ext cx="3059853" cy="1600200"/>
          </a:xfrm>
        </p:spPr>
        <p:txBody>
          <a:bodyPr anchor="b"/>
          <a:lstStyle>
            <a:lvl1pPr>
              <a:defRPr sz="3200"/>
            </a:lvl1pPr>
          </a:lstStyle>
          <a:p>
            <a:r>
              <a:rPr lang="fr-FR" dirty="0"/>
              <a:t>Modifiez le style du titre</a:t>
            </a:r>
            <a:endParaRPr lang="fr-CA" dirty="0"/>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12172" y="2057400"/>
            <a:ext cx="3059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07F3729-D4E7-47DF-B321-54515494554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917812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tags" Target="../tags/tag9.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5" Type="http://schemas.openxmlformats.org/officeDocument/2006/relationships/image" Target="../media/image2.png"/><Relationship Id="rId33" Type="http://schemas.openxmlformats.org/officeDocument/2006/relationships/image" Target="../media/image10.png"/><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tags" Target="../tags/tag8.xml"/><Relationship Id="rId29"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32" Type="http://schemas.openxmlformats.org/officeDocument/2006/relationships/image" Target="../media/image9.png"/><Relationship Id="rId5" Type="http://schemas.openxmlformats.org/officeDocument/2006/relationships/slideLayout" Target="../slideLayouts/slideLayout5.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ags" Target="../tags/tag7.xml"/><Relationship Id="rId31"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image" Target="../media/image4.png"/><Relationship Id="rId30"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16.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tags" Target="../tags/tag19.xml"/><Relationship Id="rId34" Type="http://schemas.openxmlformats.org/officeDocument/2006/relationships/image" Target="../media/image10.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15.xml"/><Relationship Id="rId25" Type="http://schemas.openxmlformats.org/officeDocument/2006/relationships/image" Target="../media/image1.png"/><Relationship Id="rId33" Type="http://schemas.openxmlformats.org/officeDocument/2006/relationships/image" Target="../media/image9.png"/><Relationship Id="rId2" Type="http://schemas.openxmlformats.org/officeDocument/2006/relationships/slideLayout" Target="../slideLayouts/slideLayout13.xml"/><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22.xml"/><Relationship Id="rId32" Type="http://schemas.openxmlformats.org/officeDocument/2006/relationships/image" Target="../media/image8.png"/><Relationship Id="rId5" Type="http://schemas.openxmlformats.org/officeDocument/2006/relationships/slideLayout" Target="../slideLayouts/slideLayout16.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tags" Target="../tags/tag17.xml"/><Relationship Id="rId31"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image" Target="../media/image3.png"/><Relationship Id="rId30"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ags" Target="../tags/tag39.xml"/><Relationship Id="rId26" Type="http://schemas.openxmlformats.org/officeDocument/2006/relationships/tags" Target="../tags/tag47.xml"/><Relationship Id="rId3" Type="http://schemas.openxmlformats.org/officeDocument/2006/relationships/slideLayout" Target="../slideLayouts/slideLayout38.xml"/><Relationship Id="rId21" Type="http://schemas.openxmlformats.org/officeDocument/2006/relationships/tags" Target="../tags/tag42.xml"/><Relationship Id="rId34" Type="http://schemas.openxmlformats.org/officeDocument/2006/relationships/image" Target="../media/image8.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image" Target="../media/image7.png"/><Relationship Id="rId2" Type="http://schemas.openxmlformats.org/officeDocument/2006/relationships/slideLayout" Target="../slideLayouts/slideLayout37.xml"/><Relationship Id="rId16" Type="http://schemas.openxmlformats.org/officeDocument/2006/relationships/tags" Target="../tags/tag37.xml"/><Relationship Id="rId20" Type="http://schemas.openxmlformats.org/officeDocument/2006/relationships/tags" Target="../tags/tag41.xml"/><Relationship Id="rId29"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ags" Target="../tags/tag45.xml"/><Relationship Id="rId32" Type="http://schemas.openxmlformats.org/officeDocument/2006/relationships/image" Target="../media/image6.png"/><Relationship Id="rId5" Type="http://schemas.openxmlformats.org/officeDocument/2006/relationships/slideLayout" Target="../slideLayouts/slideLayout40.xml"/><Relationship Id="rId15" Type="http://schemas.openxmlformats.org/officeDocument/2006/relationships/theme" Target="../theme/theme4.xml"/><Relationship Id="rId23" Type="http://schemas.openxmlformats.org/officeDocument/2006/relationships/tags" Target="../tags/tag44.xml"/><Relationship Id="rId28" Type="http://schemas.openxmlformats.org/officeDocument/2006/relationships/image" Target="../media/image2.png"/><Relationship Id="rId36" Type="http://schemas.openxmlformats.org/officeDocument/2006/relationships/image" Target="../media/image10.png"/><Relationship Id="rId10" Type="http://schemas.openxmlformats.org/officeDocument/2006/relationships/slideLayout" Target="../slideLayouts/slideLayout45.xml"/><Relationship Id="rId19" Type="http://schemas.openxmlformats.org/officeDocument/2006/relationships/tags" Target="../tags/tag40.xml"/><Relationship Id="rId31"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ags" Target="../tags/tag43.xml"/><Relationship Id="rId27" Type="http://schemas.openxmlformats.org/officeDocument/2006/relationships/image" Target="../media/image1.png"/><Relationship Id="rId30" Type="http://schemas.openxmlformats.org/officeDocument/2006/relationships/image" Target="../media/image4.png"/><Relationship Id="rId35"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12172" y="365125"/>
            <a:ext cx="9641628"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p:cNvSpPr>
            <a:spLocks noGrp="1"/>
          </p:cNvSpPr>
          <p:nvPr>
            <p:ph type="body" idx="1"/>
          </p:nvPr>
        </p:nvSpPr>
        <p:spPr>
          <a:xfrm>
            <a:off x="1681608" y="1825625"/>
            <a:ext cx="9672191"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2"/>
          </p:nvPr>
        </p:nvSpPr>
        <p:spPr>
          <a:xfrm>
            <a:off x="1712172" y="6356350"/>
            <a:ext cx="18692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C543-6BB9-4C72-9674-016D2AE5FB00}" type="slidenum">
              <a:rPr lang="fr-CA" smtClean="0"/>
              <a:t>‹N°›</a:t>
            </a:fld>
            <a:endParaRPr lang="fr-CA"/>
          </a:p>
        </p:txBody>
      </p:sp>
      <p:grpSp>
        <p:nvGrpSpPr>
          <p:cNvPr id="19" name="Groupe 18"/>
          <p:cNvGrpSpPr/>
          <p:nvPr userDrawn="1"/>
        </p:nvGrpSpPr>
        <p:grpSpPr>
          <a:xfrm>
            <a:off x="-182929" y="0"/>
            <a:ext cx="1895101" cy="6858000"/>
            <a:chOff x="-182929" y="0"/>
            <a:chExt cx="1895101" cy="6858000"/>
          </a:xfrm>
        </p:grpSpPr>
        <p:sp>
          <p:nvSpPr>
            <p:cNvPr id="20" name="Rectangle 19"/>
            <p:cNvSpPr/>
            <p:nvPr>
              <p:custDataLst>
                <p:tags r:id="rId1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Image 20"/>
            <p:cNvPicPr>
              <a:picLocks noChangeAspect="1"/>
            </p:cNvPicPr>
            <p:nvPr>
              <p:custDataLst>
                <p:tags r:id="rId14"/>
              </p:custDataLst>
            </p:nvPr>
          </p:nvPicPr>
          <p:blipFill>
            <a:blip r:embed="rId24"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22" name="Image 21"/>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23" name="Image 22"/>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24" name="Image 23"/>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25" name="Image 24"/>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26" name="Image 25"/>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27" name="Image 26"/>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28" name="Image 27"/>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29" name="Image 28"/>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30" name="Picture 4" descr="Pinces, Outil, Ustensile, Salade, Grip, Forme De Griffe"/>
            <p:cNvPicPr>
              <a:picLocks noChangeAspect="1" noChangeArrowheads="1"/>
            </p:cNvPicPr>
            <p:nvPr>
              <p:custDataLst>
                <p:tags r:id="rId23"/>
              </p:custDataLst>
            </p:nvPr>
          </p:nvPicPr>
          <p:blipFill>
            <a:blip r:embed="rId33"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3547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65197" y="354313"/>
            <a:ext cx="929891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2256977" y="2060848"/>
            <a:ext cx="9215620"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12191993" y="0"/>
            <a:ext cx="81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lèche droite 5"/>
          <p:cNvSpPr/>
          <p:nvPr userDrawn="1"/>
        </p:nvSpPr>
        <p:spPr>
          <a:xfrm>
            <a:off x="4793" y="781797"/>
            <a:ext cx="6222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grpSp>
        <p:nvGrpSpPr>
          <p:cNvPr id="8" name="Groupe 7"/>
          <p:cNvGrpSpPr/>
          <p:nvPr userDrawn="1"/>
        </p:nvGrpSpPr>
        <p:grpSpPr>
          <a:xfrm>
            <a:off x="-243905" y="0"/>
            <a:ext cx="2526801" cy="6858000"/>
            <a:chOff x="-182929" y="0"/>
            <a:chExt cx="1895101" cy="6858000"/>
          </a:xfrm>
        </p:grpSpPr>
        <p:sp>
          <p:nvSpPr>
            <p:cNvPr id="9" name="Rectangle 8"/>
            <p:cNvSpPr/>
            <p:nvPr>
              <p:custDataLst>
                <p:tags r:id="rId14"/>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pic>
          <p:nvPicPr>
            <p:cNvPr id="10" name="Image 9"/>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4"/>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527711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spcBef>
          <a:spcPct val="0"/>
        </a:spcBef>
        <a:buNone/>
        <a:defRPr sz="4600" kern="1200" cap="none" spc="-100" baseline="0">
          <a:ln>
            <a:noFill/>
          </a:ln>
          <a:solidFill>
            <a:srgbClr val="FF0000"/>
          </a:solidFill>
          <a:effectLst/>
          <a:latin typeface="+mj-lt"/>
          <a:ea typeface="+mj-ea"/>
          <a:cs typeface="+mj-cs"/>
        </a:defRPr>
      </a:lvl1pPr>
    </p:titleStyle>
    <p:body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D7B8A-0907-49D3-8F8A-5861DAA64E66}" type="slidenum">
              <a:rPr lang="fr-CA" smtClean="0"/>
              <a:t>‹N°›</a:t>
            </a:fld>
            <a:endParaRPr lang="fr-CA"/>
          </a:p>
        </p:txBody>
      </p:sp>
    </p:spTree>
    <p:extLst>
      <p:ext uri="{BB962C8B-B14F-4D97-AF65-F5344CB8AC3E}">
        <p14:creationId xmlns:p14="http://schemas.microsoft.com/office/powerpoint/2010/main" val="4678339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65197" y="354313"/>
            <a:ext cx="929891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2256977" y="2060848"/>
            <a:ext cx="9215620"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12191993" y="0"/>
            <a:ext cx="81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lèche droite 5"/>
          <p:cNvSpPr/>
          <p:nvPr userDrawn="1"/>
        </p:nvSpPr>
        <p:spPr>
          <a:xfrm>
            <a:off x="4793" y="781797"/>
            <a:ext cx="6222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grpSp>
        <p:nvGrpSpPr>
          <p:cNvPr id="8" name="Groupe 7"/>
          <p:cNvGrpSpPr/>
          <p:nvPr userDrawn="1"/>
        </p:nvGrpSpPr>
        <p:grpSpPr>
          <a:xfrm>
            <a:off x="-243905" y="0"/>
            <a:ext cx="2526801" cy="6858000"/>
            <a:chOff x="-182929" y="0"/>
            <a:chExt cx="1895101" cy="6858000"/>
          </a:xfrm>
        </p:grpSpPr>
        <p:sp>
          <p:nvSpPr>
            <p:cNvPr id="9" name="Rectangle 8"/>
            <p:cNvSpPr/>
            <p:nvPr>
              <p:custDataLst>
                <p:tags r:id="rId16"/>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pic>
          <p:nvPicPr>
            <p:cNvPr id="10" name="Image 9"/>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4"/>
              </p:custDataLst>
            </p:nvPr>
          </p:nvPicPr>
          <p:blipFill>
            <a:blip r:embed="rId34"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5"/>
              </p:custDataLst>
            </p:nvPr>
          </p:nvPicPr>
          <p:blipFill>
            <a:blip r:embed="rId35"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6"/>
              </p:custDataLst>
            </p:nvPr>
          </p:nvPicPr>
          <p:blipFill>
            <a:blip r:embed="rId36"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88558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ftr="0" dt="0"/>
  <p:txStyles>
    <p:titleStyle>
      <a:lvl1pPr algn="l" defTabSz="914400" rtl="0" eaLnBrk="1" latinLnBrk="0" hangingPunct="1">
        <a:spcBef>
          <a:spcPct val="0"/>
        </a:spcBef>
        <a:buNone/>
        <a:defRPr sz="4600" kern="1200" cap="none" spc="-100" baseline="0">
          <a:ln>
            <a:noFill/>
          </a:ln>
          <a:solidFill>
            <a:srgbClr val="FF0000"/>
          </a:solidFill>
          <a:effectLst/>
          <a:latin typeface="+mj-lt"/>
          <a:ea typeface="+mj-ea"/>
          <a:cs typeface="+mj-cs"/>
        </a:defRPr>
      </a:lvl1pPr>
    </p:titleStyle>
    <p:body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26" Type="http://schemas.openxmlformats.org/officeDocument/2006/relationships/notesSlide" Target="../notesSlides/notesSlide1.xml"/><Relationship Id="rId3" Type="http://schemas.openxmlformats.org/officeDocument/2006/relationships/tags" Target="../tags/tag50.xml"/><Relationship Id="rId21" Type="http://schemas.openxmlformats.org/officeDocument/2006/relationships/tags" Target="../tags/tag68.xml"/><Relationship Id="rId34" Type="http://schemas.openxmlformats.org/officeDocument/2006/relationships/image" Target="../media/image25.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slideLayout" Target="../slideLayouts/slideLayout6.xml"/><Relationship Id="rId33" Type="http://schemas.openxmlformats.org/officeDocument/2006/relationships/image" Target="../media/image9.png"/><Relationship Id="rId38" Type="http://schemas.openxmlformats.org/officeDocument/2006/relationships/image" Target="../media/image27.png"/><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tags" Target="../tags/tag67.xml"/><Relationship Id="rId29" Type="http://schemas.openxmlformats.org/officeDocument/2006/relationships/image" Target="../media/image23.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tags" Target="../tags/tag71.xml"/><Relationship Id="rId32" Type="http://schemas.openxmlformats.org/officeDocument/2006/relationships/image" Target="../media/image8.png"/><Relationship Id="rId37" Type="http://schemas.openxmlformats.org/officeDocument/2006/relationships/image" Target="../media/image26.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tags" Target="../tags/tag70.xml"/><Relationship Id="rId28" Type="http://schemas.openxmlformats.org/officeDocument/2006/relationships/image" Target="../media/image22.png"/><Relationship Id="rId36" Type="http://schemas.openxmlformats.org/officeDocument/2006/relationships/image" Target="../media/image6.png"/><Relationship Id="rId10" Type="http://schemas.openxmlformats.org/officeDocument/2006/relationships/tags" Target="../tags/tag57.xml"/><Relationship Id="rId19" Type="http://schemas.openxmlformats.org/officeDocument/2006/relationships/tags" Target="../tags/tag66.xml"/><Relationship Id="rId31" Type="http://schemas.openxmlformats.org/officeDocument/2006/relationships/image" Target="../media/image5.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tags" Target="../tags/tag69.xml"/><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96.xml"/><Relationship Id="rId7"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27.png"/><Relationship Id="rId4" Type="http://schemas.openxmlformats.org/officeDocument/2006/relationships/tags" Target="../tags/tag97.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34.jfif"/><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notesSlide" Target="../notesSlides/notesSlide11.xml"/><Relationship Id="rId5" Type="http://schemas.openxmlformats.org/officeDocument/2006/relationships/slideLayout" Target="../slideLayouts/slideLayout37.xml"/><Relationship Id="rId4" Type="http://schemas.openxmlformats.org/officeDocument/2006/relationships/tags" Target="../tags/tag10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2.xml"/><Relationship Id="rId1" Type="http://schemas.openxmlformats.org/officeDocument/2006/relationships/tags" Target="../tags/tag10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0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111.xml"/></Relationships>
</file>

<file path=ppt/slides/_rels/slide17.xml.rels><?xml version="1.0" encoding="UTF-8" standalone="yes"?>
<Relationships xmlns="http://schemas.openxmlformats.org/package/2006/relationships"><Relationship Id="rId8" Type="http://schemas.openxmlformats.org/officeDocument/2006/relationships/hyperlink" Target="https://fad.csdm.ca/pluginfile.php/169488/mod_resource/content/0/R%C3%B4les%20et%20responsabilit%C3%A9s_CP_Mentor_Accompagnateur%20%28approuv%C3%A9%29.pdf" TargetMode="External"/><Relationship Id="rId3" Type="http://schemas.openxmlformats.org/officeDocument/2006/relationships/tags" Target="../tags/tag114.xml"/><Relationship Id="rId7" Type="http://schemas.openxmlformats.org/officeDocument/2006/relationships/notesSlide" Target="../notesSlides/notesSlide17.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6.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notesSlide" Target="../notesSlides/notesSlide18.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tags" Target="../tags/tag135.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notesSlide" Target="../notesSlides/notesSlide19.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slideLayout" Target="../slideLayouts/slideLayout2.xml"/><Relationship Id="rId5" Type="http://schemas.openxmlformats.org/officeDocument/2006/relationships/tags" Target="../tags/tag132.xml"/><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13" Type="http://schemas.microsoft.com/office/2007/relationships/diagramDrawing" Target="../diagrams/drawing2.xml"/><Relationship Id="rId3" Type="http://schemas.openxmlformats.org/officeDocument/2006/relationships/tags" Target="../tags/tag140.xml"/><Relationship Id="rId7" Type="http://schemas.openxmlformats.org/officeDocument/2006/relationships/slideLayout" Target="../slideLayouts/slideLayout6.xml"/><Relationship Id="rId12" Type="http://schemas.openxmlformats.org/officeDocument/2006/relationships/diagramColors" Target="../diagrams/colors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diagramQuickStyle" Target="../diagrams/quickStyle2.xml"/><Relationship Id="rId5" Type="http://schemas.openxmlformats.org/officeDocument/2006/relationships/tags" Target="../tags/tag142.xml"/><Relationship Id="rId10" Type="http://schemas.openxmlformats.org/officeDocument/2006/relationships/diagramLayout" Target="../diagrams/layout2.xml"/><Relationship Id="rId4" Type="http://schemas.openxmlformats.org/officeDocument/2006/relationships/tags" Target="../tags/tag141.xml"/><Relationship Id="rId9"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slideLayout" Target="../slideLayouts/slideLayout2.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59.xml"/><Relationship Id="rId7"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image" Target="../media/image44.png"/><Relationship Id="rId5" Type="http://schemas.openxmlformats.org/officeDocument/2006/relationships/tags" Target="../tags/tag161.xml"/><Relationship Id="rId10" Type="http://schemas.openxmlformats.org/officeDocument/2006/relationships/image" Target="../media/image43.png"/><Relationship Id="rId4" Type="http://schemas.openxmlformats.org/officeDocument/2006/relationships/tags" Target="../tags/tag160.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65.xml"/><Relationship Id="rId7" Type="http://schemas.openxmlformats.org/officeDocument/2006/relationships/notesSlide" Target="../notesSlides/notesSlide24.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2.xml"/><Relationship Id="rId5" Type="http://schemas.openxmlformats.org/officeDocument/2006/relationships/tags" Target="../tags/tag167.xml"/><Relationship Id="rId10" Type="http://schemas.openxmlformats.org/officeDocument/2006/relationships/image" Target="../media/image46.png"/><Relationship Id="rId4" Type="http://schemas.openxmlformats.org/officeDocument/2006/relationships/tags" Target="../tags/tag166.xml"/><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70.xml"/><Relationship Id="rId7"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image" Target="../media/image48.jpg"/><Relationship Id="rId5" Type="http://schemas.openxmlformats.org/officeDocument/2006/relationships/tags" Target="../tags/tag172.xml"/><Relationship Id="rId10" Type="http://schemas.openxmlformats.org/officeDocument/2006/relationships/image" Target="../media/image47.emf"/><Relationship Id="rId4" Type="http://schemas.openxmlformats.org/officeDocument/2006/relationships/tags" Target="../tags/tag171.xml"/><Relationship Id="rId9" Type="http://schemas.openxmlformats.org/officeDocument/2006/relationships/hyperlink" Target="http://insertion-enseignants.csdm.qc.ca/files/Les12competences_schema.pdf" TargetMode="External"/></Relationships>
</file>

<file path=ppt/slides/_rels/slide26.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49.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8.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10" Type="http://schemas.openxmlformats.org/officeDocument/2006/relationships/notesSlide" Target="../notesSlides/notesSlide27.xml"/><Relationship Id="rId4" Type="http://schemas.openxmlformats.org/officeDocument/2006/relationships/tags" Target="../tags/tag180.xml"/><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18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0.xml"/><Relationship Id="rId1" Type="http://schemas.openxmlformats.org/officeDocument/2006/relationships/tags" Target="../tags/tag189.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tags" Target="../tags/tag198.xml"/><Relationship Id="rId7" Type="http://schemas.openxmlformats.org/officeDocument/2006/relationships/notesSlide" Target="../notesSlides/notesSlide31.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slideLayout" Target="../slideLayouts/slideLayout2.xml"/><Relationship Id="rId5" Type="http://schemas.openxmlformats.org/officeDocument/2006/relationships/tags" Target="../tags/tag200.xml"/><Relationship Id="rId4" Type="http://schemas.openxmlformats.org/officeDocument/2006/relationships/tags" Target="../tags/tag199.xml"/></Relationships>
</file>

<file path=ppt/slides/_rels/slide3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tags" Target="../tags/tag203.xml"/><Relationship Id="rId7" Type="http://schemas.openxmlformats.org/officeDocument/2006/relationships/image" Target="../media/image28.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204.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33.xml"/><Relationship Id="rId9" Type="http://schemas.microsoft.com/office/2007/relationships/diagramDrawing" Target="../diagrams/drawing3.xml"/></Relationships>
</file>

<file path=ppt/slides/_rels/slide3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tags" Target="../tags/tag209.xml"/><Relationship Id="rId7" Type="http://schemas.openxmlformats.org/officeDocument/2006/relationships/notesSlide" Target="../notesSlides/notesSlide34.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2.xml"/><Relationship Id="rId5" Type="http://schemas.openxmlformats.org/officeDocument/2006/relationships/tags" Target="../tags/tag211.xml"/><Relationship Id="rId4" Type="http://schemas.openxmlformats.org/officeDocument/2006/relationships/tags" Target="../tags/tag210.xml"/><Relationship Id="rId9"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tags" Target="../tags/tag214.xml"/><Relationship Id="rId7" Type="http://schemas.openxmlformats.org/officeDocument/2006/relationships/image" Target="../media/image54.pn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hyperlink" Target="https://fad.csdm.ca/pluginfile.php/161702/mod_resource/content/0/Obstacles%20%C3%A0%20linsertion%20professinonelle%20%28Coulombe%20Zourhlal%20et%20Allaire%29.pdf" TargetMode="Externa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tags" Target="../tags/tag232.xml"/><Relationship Id="rId26" Type="http://schemas.openxmlformats.org/officeDocument/2006/relationships/notesSlide" Target="../notesSlides/notesSlide36.xml"/><Relationship Id="rId3" Type="http://schemas.openxmlformats.org/officeDocument/2006/relationships/tags" Target="../tags/tag217.xml"/><Relationship Id="rId21" Type="http://schemas.openxmlformats.org/officeDocument/2006/relationships/tags" Target="../tags/tag235.xml"/><Relationship Id="rId34" Type="http://schemas.openxmlformats.org/officeDocument/2006/relationships/image" Target="../media/image25.png"/><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slideLayout" Target="../slideLayouts/slideLayout6.xml"/><Relationship Id="rId33" Type="http://schemas.openxmlformats.org/officeDocument/2006/relationships/image" Target="../media/image9.png"/><Relationship Id="rId38" Type="http://schemas.openxmlformats.org/officeDocument/2006/relationships/image" Target="../media/image27.png"/><Relationship Id="rId2" Type="http://schemas.openxmlformats.org/officeDocument/2006/relationships/tags" Target="../tags/tag216.xml"/><Relationship Id="rId16" Type="http://schemas.openxmlformats.org/officeDocument/2006/relationships/tags" Target="../tags/tag230.xml"/><Relationship Id="rId20" Type="http://schemas.openxmlformats.org/officeDocument/2006/relationships/tags" Target="../tags/tag234.xml"/><Relationship Id="rId29" Type="http://schemas.openxmlformats.org/officeDocument/2006/relationships/image" Target="../media/image23.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tags" Target="../tags/tag238.xml"/><Relationship Id="rId32" Type="http://schemas.openxmlformats.org/officeDocument/2006/relationships/image" Target="../media/image8.png"/><Relationship Id="rId37" Type="http://schemas.openxmlformats.org/officeDocument/2006/relationships/image" Target="../media/image26.png"/><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tags" Target="../tags/tag237.xml"/><Relationship Id="rId28" Type="http://schemas.openxmlformats.org/officeDocument/2006/relationships/image" Target="../media/image22.png"/><Relationship Id="rId36" Type="http://schemas.openxmlformats.org/officeDocument/2006/relationships/image" Target="../media/image6.png"/><Relationship Id="rId10" Type="http://schemas.openxmlformats.org/officeDocument/2006/relationships/tags" Target="../tags/tag224.xml"/><Relationship Id="rId19" Type="http://schemas.openxmlformats.org/officeDocument/2006/relationships/tags" Target="../tags/tag233.xml"/><Relationship Id="rId31" Type="http://schemas.openxmlformats.org/officeDocument/2006/relationships/image" Target="../media/image5.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tags" Target="../tags/tag236.xml"/><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hyperlink" Target="https://pxhere.com/fi/photo/1403206" TargetMode="External"/><Relationship Id="rId5" Type="http://schemas.openxmlformats.org/officeDocument/2006/relationships/image" Target="../media/image55.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78.xml"/><Relationship Id="rId7" Type="http://schemas.openxmlformats.org/officeDocument/2006/relationships/diagramLayout" Target="../diagrams/layout1.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diagramData" Target="../diagrams/data1.xml"/><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image" Target="../media/image59.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tags" Target="../tags/tag24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9.xml"/><Relationship Id="rId1" Type="http://schemas.openxmlformats.org/officeDocument/2006/relationships/tags" Target="../tags/tag248.xml"/></Relationships>
</file>

<file path=ppt/slides/_rels/slide44.xml.rels><?xml version="1.0" encoding="UTF-8" standalone="yes"?>
<Relationships xmlns="http://schemas.openxmlformats.org/package/2006/relationships"><Relationship Id="rId8" Type="http://schemas.openxmlformats.org/officeDocument/2006/relationships/hyperlink" Target="https://pxhere.com/fr/photo/1358312" TargetMode="External"/><Relationship Id="rId3" Type="http://schemas.openxmlformats.org/officeDocument/2006/relationships/tags" Target="../tags/tag252.xml"/><Relationship Id="rId7" Type="http://schemas.openxmlformats.org/officeDocument/2006/relationships/image" Target="../media/image60.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notesSlide" Target="../notesSlides/notesSlide41.xml"/><Relationship Id="rId5" Type="http://schemas.openxmlformats.org/officeDocument/2006/relationships/slideLayout" Target="../slideLayouts/slideLayout31.xml"/><Relationship Id="rId4" Type="http://schemas.openxmlformats.org/officeDocument/2006/relationships/tags" Target="../tags/tag253.xml"/><Relationship Id="rId9"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256.xml"/><Relationship Id="rId7" Type="http://schemas.openxmlformats.org/officeDocument/2006/relationships/notesSlide" Target="../notesSlides/notesSlide42.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Layout" Target="../slideLayouts/slideLayout26.xml"/><Relationship Id="rId5" Type="http://schemas.openxmlformats.org/officeDocument/2006/relationships/tags" Target="../tags/tag258.xml"/><Relationship Id="rId4" Type="http://schemas.openxmlformats.org/officeDocument/2006/relationships/tags" Target="../tags/tag2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tags" Target="../tags/tag261.xml"/><Relationship Id="rId7" Type="http://schemas.openxmlformats.org/officeDocument/2006/relationships/image" Target="../media/image63.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262.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4.xml"/><Relationship Id="rId13" Type="http://schemas.openxmlformats.org/officeDocument/2006/relationships/image" Target="../media/image68.png"/><Relationship Id="rId3" Type="http://schemas.openxmlformats.org/officeDocument/2006/relationships/tags" Target="../tags/tag265.xml"/><Relationship Id="rId7" Type="http://schemas.openxmlformats.org/officeDocument/2006/relationships/slideLayout" Target="../slideLayouts/slideLayout2.xml"/><Relationship Id="rId12" Type="http://schemas.openxmlformats.org/officeDocument/2006/relationships/image" Target="../media/image67.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image" Target="../media/image66.png"/><Relationship Id="rId5" Type="http://schemas.openxmlformats.org/officeDocument/2006/relationships/tags" Target="../tags/tag267.xml"/><Relationship Id="rId10" Type="http://schemas.openxmlformats.org/officeDocument/2006/relationships/hyperlink" Target="https://pixabay.com/fr/la-musique-%C3%A9couter-danse-chansons-1013851/" TargetMode="External"/><Relationship Id="rId4" Type="http://schemas.openxmlformats.org/officeDocument/2006/relationships/tags" Target="../tags/tag266.xml"/><Relationship Id="rId9" Type="http://schemas.openxmlformats.org/officeDocument/2006/relationships/image" Target="../media/image65.jpeg"/></Relationships>
</file>

<file path=ppt/slides/_rels/slide49.xml.rels><?xml version="1.0" encoding="UTF-8" standalone="yes"?>
<Relationships xmlns="http://schemas.openxmlformats.org/package/2006/relationships"><Relationship Id="rId8" Type="http://schemas.openxmlformats.org/officeDocument/2006/relationships/tags" Target="../tags/tag276.xml"/><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image" Target="../media/image70.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image" Target="../media/image69.png"/><Relationship Id="rId5" Type="http://schemas.openxmlformats.org/officeDocument/2006/relationships/tags" Target="../tags/tag273.xml"/><Relationship Id="rId10" Type="http://schemas.openxmlformats.org/officeDocument/2006/relationships/notesSlide" Target="../notesSlides/notesSlide45.xml"/><Relationship Id="rId4" Type="http://schemas.openxmlformats.org/officeDocument/2006/relationships/tags" Target="../tags/tag272.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tags" Target="../tags/tag284.xml"/><Relationship Id="rId13" Type="http://schemas.openxmlformats.org/officeDocument/2006/relationships/tags" Target="../tags/tag289.xml"/><Relationship Id="rId18" Type="http://schemas.openxmlformats.org/officeDocument/2006/relationships/notesSlide" Target="../notesSlides/notesSlide46.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tags" Target="../tags/tag288.xml"/><Relationship Id="rId17" Type="http://schemas.openxmlformats.org/officeDocument/2006/relationships/slideLayout" Target="../slideLayouts/slideLayout2.xml"/><Relationship Id="rId2" Type="http://schemas.openxmlformats.org/officeDocument/2006/relationships/tags" Target="../tags/tag278.xml"/><Relationship Id="rId16" Type="http://schemas.openxmlformats.org/officeDocument/2006/relationships/tags" Target="../tags/tag292.xml"/><Relationship Id="rId20" Type="http://schemas.microsoft.com/office/2007/relationships/hdphoto" Target="../media/hdphoto1.wdp"/><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tags" Target="../tags/tag287.xml"/><Relationship Id="rId5" Type="http://schemas.openxmlformats.org/officeDocument/2006/relationships/tags" Target="../tags/tag281.xml"/><Relationship Id="rId15" Type="http://schemas.openxmlformats.org/officeDocument/2006/relationships/tags" Target="../tags/tag291.xml"/><Relationship Id="rId10" Type="http://schemas.openxmlformats.org/officeDocument/2006/relationships/tags" Target="../tags/tag286.xml"/><Relationship Id="rId19" Type="http://schemas.openxmlformats.org/officeDocument/2006/relationships/image" Target="../media/image71.png"/><Relationship Id="rId4" Type="http://schemas.openxmlformats.org/officeDocument/2006/relationships/tags" Target="../tags/tag280.xml"/><Relationship Id="rId9" Type="http://schemas.openxmlformats.org/officeDocument/2006/relationships/tags" Target="../tags/tag285.xml"/><Relationship Id="rId14" Type="http://schemas.openxmlformats.org/officeDocument/2006/relationships/tags" Target="../tags/tag290.xml"/></Relationships>
</file>

<file path=ppt/slides/_rels/slide51.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tags" Target="../tags/tag305.xml"/><Relationship Id="rId18" Type="http://schemas.openxmlformats.org/officeDocument/2006/relationships/tags" Target="../tags/tag310.xml"/><Relationship Id="rId3" Type="http://schemas.openxmlformats.org/officeDocument/2006/relationships/tags" Target="../tags/tag295.xml"/><Relationship Id="rId21" Type="http://schemas.openxmlformats.org/officeDocument/2006/relationships/image" Target="../media/image72.jpg"/><Relationship Id="rId7" Type="http://schemas.openxmlformats.org/officeDocument/2006/relationships/tags" Target="../tags/tag299.xml"/><Relationship Id="rId12" Type="http://schemas.openxmlformats.org/officeDocument/2006/relationships/tags" Target="../tags/tag304.xml"/><Relationship Id="rId17" Type="http://schemas.openxmlformats.org/officeDocument/2006/relationships/tags" Target="../tags/tag309.xml"/><Relationship Id="rId2" Type="http://schemas.openxmlformats.org/officeDocument/2006/relationships/tags" Target="../tags/tag294.xml"/><Relationship Id="rId16" Type="http://schemas.openxmlformats.org/officeDocument/2006/relationships/tags" Target="../tags/tag308.xml"/><Relationship Id="rId20" Type="http://schemas.openxmlformats.org/officeDocument/2006/relationships/notesSlide" Target="../notesSlides/notesSlide47.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5" Type="http://schemas.openxmlformats.org/officeDocument/2006/relationships/tags" Target="../tags/tag297.xml"/><Relationship Id="rId15" Type="http://schemas.openxmlformats.org/officeDocument/2006/relationships/tags" Target="../tags/tag307.xml"/><Relationship Id="rId10" Type="http://schemas.openxmlformats.org/officeDocument/2006/relationships/tags" Target="../tags/tag302.xml"/><Relationship Id="rId19" Type="http://schemas.openxmlformats.org/officeDocument/2006/relationships/slideLayout" Target="../slideLayouts/slideLayout2.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notesSlide" Target="../notesSlides/notesSlide48.xml"/><Relationship Id="rId3" Type="http://schemas.openxmlformats.org/officeDocument/2006/relationships/tags" Target="../tags/tag313.xml"/><Relationship Id="rId7" Type="http://schemas.openxmlformats.org/officeDocument/2006/relationships/tags" Target="../tags/tag317.xml"/><Relationship Id="rId12" Type="http://schemas.openxmlformats.org/officeDocument/2006/relationships/slideLayout" Target="../slideLayouts/slideLayout2.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1.xml"/><Relationship Id="rId5" Type="http://schemas.openxmlformats.org/officeDocument/2006/relationships/tags" Target="../tags/tag315.xml"/><Relationship Id="rId10" Type="http://schemas.openxmlformats.org/officeDocument/2006/relationships/tags" Target="../tags/tag320.xml"/><Relationship Id="rId4" Type="http://schemas.openxmlformats.org/officeDocument/2006/relationships/tags" Target="../tags/tag314.xml"/><Relationship Id="rId9" Type="http://schemas.openxmlformats.org/officeDocument/2006/relationships/tags" Target="../tags/tag319.xml"/></Relationships>
</file>

<file path=ppt/slides/_rels/slide54.xml.rels><?xml version="1.0" encoding="UTF-8" standalone="yes"?>
<Relationships xmlns="http://schemas.openxmlformats.org/package/2006/relationships"><Relationship Id="rId3" Type="http://schemas.openxmlformats.org/officeDocument/2006/relationships/tags" Target="../tags/tag324.xml"/><Relationship Id="rId7" Type="http://schemas.openxmlformats.org/officeDocument/2006/relationships/notesSlide" Target="../notesSlides/notesSlide49.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2.xml"/><Relationship Id="rId5" Type="http://schemas.openxmlformats.org/officeDocument/2006/relationships/tags" Target="../tags/tag326.xml"/><Relationship Id="rId4" Type="http://schemas.openxmlformats.org/officeDocument/2006/relationships/tags" Target="../tags/tag325.xml"/></Relationships>
</file>

<file path=ppt/slides/_rels/slide55.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73.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1.xml"/><Relationship Id="rId3" Type="http://schemas.openxmlformats.org/officeDocument/2006/relationships/tags" Target="../tags/tag332.xml"/><Relationship Id="rId7" Type="http://schemas.openxmlformats.org/officeDocument/2006/relationships/slideLayout" Target="../slideLayouts/slideLayout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image" Target="../media/image76.jpg"/><Relationship Id="rId5" Type="http://schemas.openxmlformats.org/officeDocument/2006/relationships/tags" Target="../tags/tag334.xml"/><Relationship Id="rId10" Type="http://schemas.openxmlformats.org/officeDocument/2006/relationships/image" Target="../media/image75.gif"/><Relationship Id="rId4" Type="http://schemas.openxmlformats.org/officeDocument/2006/relationships/tags" Target="../tags/tag333.xml"/><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tags" Target="../tags/tag338.xml"/><Relationship Id="rId7" Type="http://schemas.openxmlformats.org/officeDocument/2006/relationships/image" Target="../media/image28.png"/><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77.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39.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tags" Target="../tags/tag344.xml"/><Relationship Id="rId7" Type="http://schemas.openxmlformats.org/officeDocument/2006/relationships/hyperlink" Target="https://gestipe.csdm.qc.ca/" TargetMode="Externa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image" Target="../media/image79.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image" Target="../media/image80.jpg"/><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hyperlink" Target="https://www.youtube.com/watch?v=IB4fkTzzfvg&amp;feature=youtu.be" TargetMode="Externa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tags" Target="../tags/tag350.xml"/><Relationship Id="rId7" Type="http://schemas.openxmlformats.org/officeDocument/2006/relationships/image" Target="../media/image28.png"/><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6.xml"/><Relationship Id="rId5" Type="http://schemas.openxmlformats.org/officeDocument/2006/relationships/slideLayout" Target="../slideLayouts/slideLayout2.xml"/><Relationship Id="rId4" Type="http://schemas.openxmlformats.org/officeDocument/2006/relationships/tags" Target="../tags/tag351.xml"/></Relationships>
</file>

<file path=ppt/slides/_rels/slide64.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81.png"/><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28.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notesSlide" Target="../notesSlides/notesSlide58.xml"/><Relationship Id="rId5" Type="http://schemas.openxmlformats.org/officeDocument/2006/relationships/tags" Target="../tags/tag359.xml"/><Relationship Id="rId10" Type="http://schemas.openxmlformats.org/officeDocument/2006/relationships/slideLayout" Target="../slideLayouts/slideLayout2.xml"/><Relationship Id="rId4" Type="http://schemas.openxmlformats.org/officeDocument/2006/relationships/tags" Target="../tags/tag358.xml"/><Relationship Id="rId9" Type="http://schemas.openxmlformats.org/officeDocument/2006/relationships/tags" Target="../tags/tag363.xml"/></Relationships>
</file>

<file path=ppt/slides/_rels/slide6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2.xml"/><Relationship Id="rId5" Type="http://schemas.openxmlformats.org/officeDocument/2006/relationships/tags" Target="../tags/tag368.xml"/><Relationship Id="rId4" Type="http://schemas.openxmlformats.org/officeDocument/2006/relationships/tags" Target="../tags/tag367.xml"/><Relationship Id="rId9"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image" Target="../media/image75.gif"/><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372.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hyperlink" Target="https://www.ctreq.qc.ca/" TargetMode="External"/><Relationship Id="rId5" Type="http://schemas.openxmlformats.org/officeDocument/2006/relationships/hyperlink" Target="http://www.cnipe.ca/?PAR-COURS-gestion-de-classe-en-FP" TargetMode="External"/><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86.xml"/><Relationship Id="rId7"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10" Type="http://schemas.openxmlformats.org/officeDocument/2006/relationships/image" Target="../media/image29.emf"/><Relationship Id="rId4" Type="http://schemas.openxmlformats.org/officeDocument/2006/relationships/tags" Target="../tags/tag87.xml"/><Relationship Id="rId9"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image" Target="../media/image46.png"/><Relationship Id="rId5" Type="http://schemas.openxmlformats.org/officeDocument/2006/relationships/image" Target="../media/image85.jpg"/><Relationship Id="rId4"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30.png"/><Relationship Id="rId5" Type="http://schemas.openxmlformats.org/officeDocument/2006/relationships/hyperlink" Target="https://www.youtube.com/watch?v=1pUf6YJGgCI"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1534935" y="1336873"/>
            <a:ext cx="534837" cy="5117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D8D8D8"/>
              </a:solidFill>
            </a:endParaRPr>
          </a:p>
        </p:txBody>
      </p:sp>
      <p:sp>
        <p:nvSpPr>
          <p:cNvPr id="5" name="ZoneTexte 4"/>
          <p:cNvSpPr txBox="1"/>
          <p:nvPr>
            <p:custDataLst>
              <p:tags r:id="rId2"/>
            </p:custDataLst>
          </p:nvPr>
        </p:nvSpPr>
        <p:spPr>
          <a:xfrm>
            <a:off x="2155047" y="81228"/>
            <a:ext cx="8958409" cy="3370153"/>
          </a:xfrm>
          <a:prstGeom prst="rect">
            <a:avLst/>
          </a:prstGeom>
          <a:noFill/>
        </p:spPr>
        <p:txBody>
          <a:bodyPr wrap="square" rtlCol="0" anchor="t">
            <a:spAutoFit/>
          </a:bodyPr>
          <a:lstStyle/>
          <a:p>
            <a:pPr algn="ctr"/>
            <a:endParaRPr lang="fr-CA" sz="2400" b="1" dirty="0">
              <a:cs typeface="Calibri" panose="020F0502020204030204"/>
            </a:endParaRPr>
          </a:p>
          <a:p>
            <a:pPr algn="ctr"/>
            <a:r>
              <a:rPr lang="fr-CA" sz="3200" b="1" dirty="0">
                <a:solidFill>
                  <a:schemeClr val="tx1">
                    <a:lumMod val="50000"/>
                    <a:lumOff val="50000"/>
                  </a:schemeClr>
                </a:solidFill>
              </a:rPr>
              <a:t>Formation pour les accompagnateurs de</a:t>
            </a:r>
            <a:br>
              <a:rPr lang="fr-CA" sz="3200" b="1" dirty="0">
                <a:solidFill>
                  <a:schemeClr val="tx1">
                    <a:lumMod val="50000"/>
                    <a:lumOff val="50000"/>
                  </a:schemeClr>
                </a:solidFill>
              </a:rPr>
            </a:br>
            <a:r>
              <a:rPr lang="fr-CA" sz="3200" b="1" dirty="0">
                <a:solidFill>
                  <a:schemeClr val="tx1">
                    <a:lumMod val="50000"/>
                    <a:lumOff val="50000"/>
                  </a:schemeClr>
                </a:solidFill>
              </a:rPr>
              <a:t>l’insertion professionnelle </a:t>
            </a:r>
            <a:br>
              <a:rPr lang="fr-CA" sz="3200" b="1" dirty="0">
                <a:solidFill>
                  <a:schemeClr val="tx1">
                    <a:lumMod val="50000"/>
                    <a:lumOff val="50000"/>
                  </a:schemeClr>
                </a:solidFill>
              </a:rPr>
            </a:br>
            <a:r>
              <a:rPr lang="fr-CA" sz="3200" b="1" dirty="0">
                <a:solidFill>
                  <a:schemeClr val="tx1">
                    <a:lumMod val="50000"/>
                    <a:lumOff val="50000"/>
                  </a:schemeClr>
                </a:solidFill>
              </a:rPr>
              <a:t>des enseignants FP</a:t>
            </a:r>
            <a:br>
              <a:rPr lang="fr-CA" sz="3200" dirty="0">
                <a:solidFill>
                  <a:schemeClr val="tx1">
                    <a:lumMod val="75000"/>
                    <a:lumOff val="25000"/>
                  </a:schemeClr>
                </a:solidFill>
              </a:rPr>
            </a:br>
            <a:endParaRPr lang="fr-CA" sz="2100" b="1" dirty="0">
              <a:cs typeface="Calibri"/>
            </a:endParaRPr>
          </a:p>
          <a:p>
            <a:pPr algn="ctr"/>
            <a:r>
              <a:rPr lang="fr-CA" sz="2400" dirty="0">
                <a:solidFill>
                  <a:srgbClr val="C00000"/>
                </a:solidFill>
              </a:rPr>
              <a:t>Programme d’insertion professionnelle des enseignants en formation professionnelle</a:t>
            </a:r>
            <a:endParaRPr lang="fr-FR" sz="2400" dirty="0"/>
          </a:p>
          <a:p>
            <a:endParaRPr lang="fr-CA" sz="2400" b="1" dirty="0">
              <a:cs typeface="Calibri"/>
            </a:endParaRPr>
          </a:p>
        </p:txBody>
      </p:sp>
      <p:grpSp>
        <p:nvGrpSpPr>
          <p:cNvPr id="7" name="Groupe 6"/>
          <p:cNvGrpSpPr/>
          <p:nvPr>
            <p:custDataLst>
              <p:tags r:id="rId3"/>
            </p:custDataLst>
          </p:nvPr>
        </p:nvGrpSpPr>
        <p:grpSpPr>
          <a:xfrm>
            <a:off x="1802353" y="2985796"/>
            <a:ext cx="10164875" cy="3863218"/>
            <a:chOff x="37200" y="1996372"/>
            <a:chExt cx="11963191" cy="5507752"/>
          </a:xfrm>
        </p:grpSpPr>
        <p:sp>
          <p:nvSpPr>
            <p:cNvPr id="8" name="Rectangle 7"/>
            <p:cNvSpPr/>
            <p:nvPr>
              <p:custDataLst>
                <p:tags r:id="rId6"/>
              </p:custDataLst>
            </p:nvPr>
          </p:nvSpPr>
          <p:spPr>
            <a:xfrm rot="4620000" flipH="1">
              <a:off x="5369173" y="-988828"/>
              <a:ext cx="2683309" cy="1054544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 name="Triangle rectangle 8">
              <a:extLst>
                <a:ext uri="{FF2B5EF4-FFF2-40B4-BE49-F238E27FC236}">
                  <a16:creationId xmlns:a16="http://schemas.microsoft.com/office/drawing/2014/main" id="{1540CB64-8E6E-4994-83B9-9D3EC920C8C6}"/>
                </a:ext>
              </a:extLst>
            </p:cNvPr>
            <p:cNvSpPr/>
            <p:nvPr>
              <p:custDataLst>
                <p:tags r:id="rId7"/>
              </p:custDataLst>
            </p:nvPr>
          </p:nvSpPr>
          <p:spPr>
            <a:xfrm>
              <a:off x="716446" y="3798441"/>
              <a:ext cx="4408096" cy="3705683"/>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10" name="Image 9"/>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rot="19818516">
              <a:off x="6464311" y="4073489"/>
              <a:ext cx="2493497" cy="1268315"/>
            </a:xfrm>
            <a:prstGeom prst="rect">
              <a:avLst/>
            </a:prstGeom>
          </p:spPr>
        </p:pic>
        <p:pic>
          <p:nvPicPr>
            <p:cNvPr id="11" name="Image 10"/>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rot="1044235">
              <a:off x="1794813" y="4104026"/>
              <a:ext cx="2086802" cy="1134271"/>
            </a:xfrm>
            <a:prstGeom prst="rect">
              <a:avLst/>
            </a:prstGeom>
          </p:spPr>
        </p:pic>
        <p:pic>
          <p:nvPicPr>
            <p:cNvPr id="12" name="Image 11"/>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rot="18408137">
              <a:off x="4691922" y="3362699"/>
              <a:ext cx="488570" cy="1559472"/>
            </a:xfrm>
            <a:prstGeom prst="rect">
              <a:avLst/>
            </a:prstGeom>
          </p:spPr>
        </p:pic>
        <p:pic>
          <p:nvPicPr>
            <p:cNvPr id="13" name="Image 12"/>
            <p:cNvPicPr>
              <a:picLocks noChangeAspect="1"/>
            </p:cNvPicPr>
            <p:nvPr>
              <p:custDataLst>
                <p:tags r:id="rId11"/>
              </p:custDataLst>
            </p:nvPr>
          </p:nvPicPr>
          <p:blipFill>
            <a:blip r:embed="rId30" cstate="print">
              <a:extLst>
                <a:ext uri="{28A0092B-C50C-407E-A947-70E740481C1C}">
                  <a14:useLocalDpi xmlns:a14="http://schemas.microsoft.com/office/drawing/2010/main" val="0"/>
                </a:ext>
              </a:extLst>
            </a:blip>
            <a:stretch>
              <a:fillRect/>
            </a:stretch>
          </p:blipFill>
          <p:spPr>
            <a:xfrm rot="18169581">
              <a:off x="4380413" y="3579386"/>
              <a:ext cx="427983" cy="1654179"/>
            </a:xfrm>
            <a:prstGeom prst="rect">
              <a:avLst/>
            </a:prstGeom>
          </p:spPr>
        </p:pic>
        <p:pic>
          <p:nvPicPr>
            <p:cNvPr id="14" name="Image 13"/>
            <p:cNvPicPr>
              <a:picLocks noChangeAspect="1"/>
            </p:cNvPicPr>
            <p:nvPr>
              <p:custDataLst>
                <p:tags r:id="rId12"/>
              </p:custDataLst>
            </p:nvPr>
          </p:nvPicPr>
          <p:blipFill>
            <a:blip r:embed="rId31" cstate="print">
              <a:extLst>
                <a:ext uri="{28A0092B-C50C-407E-A947-70E740481C1C}">
                  <a14:useLocalDpi xmlns:a14="http://schemas.microsoft.com/office/drawing/2010/main" val="0"/>
                </a:ext>
              </a:extLst>
            </a:blip>
            <a:stretch>
              <a:fillRect/>
            </a:stretch>
          </p:blipFill>
          <p:spPr>
            <a:xfrm rot="15847712">
              <a:off x="9973285" y="2343192"/>
              <a:ext cx="1452687" cy="759048"/>
            </a:xfrm>
            <a:prstGeom prst="rect">
              <a:avLst/>
            </a:prstGeom>
          </p:spPr>
        </p:pic>
        <p:pic>
          <p:nvPicPr>
            <p:cNvPr id="15" name="Image 14"/>
            <p:cNvPicPr>
              <a:picLocks noChangeAspect="1"/>
            </p:cNvPicPr>
            <p:nvPr>
              <p:custDataLst>
                <p:tags r:id="rId13"/>
              </p:custDataLst>
            </p:nvPr>
          </p:nvPicPr>
          <p:blipFill>
            <a:blip r:embed="rId32" cstate="print">
              <a:extLst>
                <a:ext uri="{28A0092B-C50C-407E-A947-70E740481C1C}">
                  <a14:useLocalDpi xmlns:a14="http://schemas.microsoft.com/office/drawing/2010/main" val="0"/>
                </a:ext>
              </a:extLst>
            </a:blip>
            <a:stretch>
              <a:fillRect/>
            </a:stretch>
          </p:blipFill>
          <p:spPr>
            <a:xfrm>
              <a:off x="6325859" y="2655036"/>
              <a:ext cx="2753798" cy="1348730"/>
            </a:xfrm>
            <a:prstGeom prst="rect">
              <a:avLst/>
            </a:prstGeom>
          </p:spPr>
        </p:pic>
        <p:pic>
          <p:nvPicPr>
            <p:cNvPr id="16" name="Image 15"/>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tretch>
              <a:fillRect/>
            </a:stretch>
          </p:blipFill>
          <p:spPr>
            <a:xfrm>
              <a:off x="9247331" y="3325737"/>
              <a:ext cx="1748243" cy="1753724"/>
            </a:xfrm>
            <a:prstGeom prst="rect">
              <a:avLst/>
            </a:prstGeom>
          </p:spPr>
        </p:pic>
        <p:pic>
          <p:nvPicPr>
            <p:cNvPr id="17" name="Picture 4" descr="Pinces, Outil, Ustensile, Salade, Grip, Forme De Griffe"/>
            <p:cNvPicPr>
              <a:picLocks noChangeAspect="1" noChangeArrowheads="1"/>
            </p:cNvPicPr>
            <p:nvPr>
              <p:custDataLst>
                <p:tags r:id="rId15"/>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194888" y="2253450"/>
              <a:ext cx="724241" cy="1247200"/>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6"/>
              </p:custDataLst>
            </p:nvPr>
          </p:nvSpPr>
          <p:spPr>
            <a:xfrm>
              <a:off x="2712905" y="5586752"/>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19" name="Sous-titre 2"/>
            <p:cNvSpPr txBox="1">
              <a:spLocks/>
            </p:cNvSpPr>
            <p:nvPr>
              <p:custDataLst>
                <p:tags r:id="rId17"/>
              </p:custDataLst>
            </p:nvPr>
          </p:nvSpPr>
          <p:spPr>
            <a:xfrm>
              <a:off x="2600074" y="5519731"/>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20" name="Sous-titre 2"/>
            <p:cNvSpPr txBox="1">
              <a:spLocks/>
            </p:cNvSpPr>
            <p:nvPr>
              <p:custDataLst>
                <p:tags r:id="rId18"/>
              </p:custDataLst>
            </p:nvPr>
          </p:nvSpPr>
          <p:spPr>
            <a:xfrm>
              <a:off x="2712904" y="5367331"/>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21" name="ZoneTexte 20">
              <a:extLst>
                <a:ext uri="{FF2B5EF4-FFF2-40B4-BE49-F238E27FC236}">
                  <a16:creationId xmlns:a16="http://schemas.microsoft.com/office/drawing/2014/main" id="{3012EDA5-AD75-482B-AB03-376129437F8D}"/>
                </a:ext>
              </a:extLst>
            </p:cNvPr>
            <p:cNvSpPr txBox="1"/>
            <p:nvPr>
              <p:custDataLst>
                <p:tags r:id="rId19"/>
              </p:custDataLst>
            </p:nvPr>
          </p:nvSpPr>
          <p:spPr>
            <a:xfrm>
              <a:off x="842514" y="6219646"/>
              <a:ext cx="2743200" cy="4001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solidFill>
                    <a:srgbClr val="FFFFFF"/>
                  </a:solidFill>
                </a:rPr>
                <a:t>#</a:t>
              </a:r>
              <a:r>
                <a:rPr lang="en-US" sz="1500" dirty="0" err="1">
                  <a:solidFill>
                    <a:srgbClr val="FFFFFF"/>
                  </a:solidFill>
                </a:rPr>
                <a:t>MonmétierMaliberté</a:t>
              </a:r>
              <a:endParaRPr lang="en-US" sz="1500"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0"/>
              </p:custDataLst>
            </p:nvPr>
          </p:nvPicPr>
          <p:blipFill>
            <a:blip r:embed="rId35" cstate="print">
              <a:extLst>
                <a:ext uri="{28A0092B-C50C-407E-A947-70E740481C1C}">
                  <a14:useLocalDpi xmlns:a14="http://schemas.microsoft.com/office/drawing/2010/main" val="0"/>
                </a:ext>
              </a:extLst>
            </a:blip>
            <a:stretch>
              <a:fillRect/>
            </a:stretch>
          </p:blipFill>
          <p:spPr>
            <a:xfrm rot="16446478">
              <a:off x="5123190" y="4014921"/>
              <a:ext cx="1992001" cy="775723"/>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1"/>
              </p:custDataLst>
            </p:nvPr>
          </p:nvPicPr>
          <p:blipFill>
            <a:blip r:embed="rId36" cstate="print">
              <a:extLst>
                <a:ext uri="{28A0092B-C50C-407E-A947-70E740481C1C}">
                  <a14:useLocalDpi xmlns:a14="http://schemas.microsoft.com/office/drawing/2010/main" val="0"/>
                </a:ext>
              </a:extLst>
            </a:blip>
            <a:stretch>
              <a:fillRect/>
            </a:stretch>
          </p:blipFill>
          <p:spPr>
            <a:xfrm>
              <a:off x="4102983" y="4946839"/>
              <a:ext cx="1129858" cy="1220587"/>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2"/>
              </p:custDataLst>
            </p:nvPr>
          </p:nvSpPr>
          <p:spPr>
            <a:xfrm>
              <a:off x="95733" y="3793473"/>
              <a:ext cx="713117" cy="37106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Triangle isocèle 24">
              <a:extLst>
                <a:ext uri="{FF2B5EF4-FFF2-40B4-BE49-F238E27FC236}">
                  <a16:creationId xmlns:a16="http://schemas.microsoft.com/office/drawing/2014/main" id="{8B57E6B4-E9D9-4F7B-8DC7-CF6352BDE899}"/>
                </a:ext>
              </a:extLst>
            </p:cNvPr>
            <p:cNvSpPr/>
            <p:nvPr>
              <p:custDataLst>
                <p:tags r:id="rId23"/>
              </p:custDataLst>
            </p:nvPr>
          </p:nvSpPr>
          <p:spPr>
            <a:xfrm rot="16200000">
              <a:off x="-68223" y="3531867"/>
              <a:ext cx="931312" cy="720465"/>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6" name="Image 52">
              <a:extLst>
                <a:ext uri="{FF2B5EF4-FFF2-40B4-BE49-F238E27FC236}">
                  <a16:creationId xmlns:a16="http://schemas.microsoft.com/office/drawing/2014/main" id="{D1E18141-7F56-45FE-9F71-6E4D4CE63C1B}"/>
                </a:ext>
              </a:extLst>
            </p:cNvPr>
            <p:cNvPicPr>
              <a:picLocks noChangeAspect="1"/>
            </p:cNvPicPr>
            <p:nvPr>
              <p:custDataLst>
                <p:tags r:id="rId24"/>
              </p:custDataLst>
            </p:nvPr>
          </p:nvPicPr>
          <p:blipFill>
            <a:blip r:embed="rId37"/>
            <a:stretch>
              <a:fillRect/>
            </a:stretch>
          </p:blipFill>
          <p:spPr>
            <a:xfrm>
              <a:off x="10247791" y="6667310"/>
              <a:ext cx="1752600" cy="742949"/>
            </a:xfrm>
            <a:prstGeom prst="rect">
              <a:avLst/>
            </a:prstGeom>
          </p:spPr>
        </p:pic>
      </p:grpSp>
      <p:sp>
        <p:nvSpPr>
          <p:cNvPr id="27" name="Sous-titre 2">
            <a:extLst>
              <a:ext uri="{FF2B5EF4-FFF2-40B4-BE49-F238E27FC236}">
                <a16:creationId xmlns:a16="http://schemas.microsoft.com/office/drawing/2014/main" id="{4E8C4DEE-4D72-47BD-872B-7F658B816F30}"/>
              </a:ext>
            </a:extLst>
          </p:cNvPr>
          <p:cNvSpPr>
            <a:spLocks noGrp="1"/>
          </p:cNvSpPr>
          <p:nvPr>
            <p:ph type="subTitle" idx="4294967295"/>
            <p:custDataLst>
              <p:tags r:id="rId4"/>
            </p:custDataLst>
          </p:nvPr>
        </p:nvSpPr>
        <p:spPr>
          <a:xfrm>
            <a:off x="6598072" y="6195909"/>
            <a:ext cx="1943439" cy="603250"/>
          </a:xfrm>
        </p:spPr>
        <p:txBody>
          <a:bodyPr vert="horz" lIns="91440" tIns="45720" rIns="91440" bIns="45720" rtlCol="0" anchor="t">
            <a:normAutofit/>
          </a:bodyPr>
          <a:lstStyle/>
          <a:p>
            <a:pPr marL="0" indent="0">
              <a:buNone/>
            </a:pPr>
            <a:r>
              <a:rPr lang="fr-CA" sz="1600" b="1" dirty="0">
                <a:solidFill>
                  <a:schemeClr val="bg1">
                    <a:lumMod val="50000"/>
                  </a:schemeClr>
                </a:solidFill>
              </a:rPr>
              <a:t>Services éducatifs</a:t>
            </a:r>
          </a:p>
          <a:p>
            <a:pPr marL="0" indent="0">
              <a:buNone/>
            </a:pPr>
            <a:endParaRPr lang="fr-CA" sz="1800" b="1" dirty="0">
              <a:solidFill>
                <a:schemeClr val="bg1">
                  <a:lumMod val="50000"/>
                </a:schemeClr>
              </a:solidFill>
              <a:cs typeface="Calibri"/>
            </a:endParaRPr>
          </a:p>
          <a:p>
            <a:endParaRPr lang="fr-FR" dirty="0"/>
          </a:p>
        </p:txBody>
      </p:sp>
      <p:pic>
        <p:nvPicPr>
          <p:cNvPr id="3" name="Image 2"/>
          <p:cNvPicPr>
            <a:picLocks noChangeAspect="1"/>
          </p:cNvPicPr>
          <p:nvPr>
            <p:custDataLst>
              <p:tags r:id="rId5"/>
            </p:custDataLst>
          </p:nvPr>
        </p:nvPicPr>
        <p:blipFill>
          <a:blip r:embed="rId38">
            <a:extLst>
              <a:ext uri="{28A0092B-C50C-407E-A947-70E740481C1C}">
                <a14:useLocalDpi xmlns:a14="http://schemas.microsoft.com/office/drawing/2010/main" val="0"/>
              </a:ext>
            </a:extLst>
          </a:blip>
          <a:stretch>
            <a:fillRect/>
          </a:stretch>
        </p:blipFill>
        <p:spPr>
          <a:xfrm>
            <a:off x="9778619" y="5487751"/>
            <a:ext cx="2335889" cy="1308098"/>
          </a:xfrm>
          <a:prstGeom prst="rect">
            <a:avLst/>
          </a:prstGeom>
        </p:spPr>
      </p:pic>
    </p:spTree>
    <p:extLst>
      <p:ext uri="{BB962C8B-B14F-4D97-AF65-F5344CB8AC3E}">
        <p14:creationId xmlns:p14="http://schemas.microsoft.com/office/powerpoint/2010/main" val="8848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a:t>Qu’est-ce que le programme d’insertion professionnelle?</a:t>
            </a:r>
          </a:p>
        </p:txBody>
      </p:sp>
      <p:sp>
        <p:nvSpPr>
          <p:cNvPr id="5" name="ZoneTexte 4"/>
          <p:cNvSpPr txBox="1"/>
          <p:nvPr>
            <p:custDataLst>
              <p:tags r:id="rId2"/>
            </p:custDataLst>
          </p:nvPr>
        </p:nvSpPr>
        <p:spPr>
          <a:xfrm>
            <a:off x="1712172" y="6443301"/>
            <a:ext cx="10205883" cy="369332"/>
          </a:xfrm>
          <a:prstGeom prst="rect">
            <a:avLst/>
          </a:prstGeom>
          <a:noFill/>
        </p:spPr>
        <p:txBody>
          <a:bodyPr wrap="square" rtlCol="0">
            <a:spAutoFit/>
          </a:bodyPr>
          <a:lstStyle/>
          <a:p>
            <a:r>
              <a:rPr lang="fr-CA" b="1" i="1" dirty="0">
                <a:solidFill>
                  <a:srgbClr val="FF0000"/>
                </a:solidFill>
              </a:rPr>
              <a:t>L’insertion professionnelle d’un nouvel enseignant est un travail d’équipe, une responsabilité partagée </a:t>
            </a:r>
            <a:r>
              <a:rPr lang="fr-CA" i="1" dirty="0">
                <a:solidFill>
                  <a:srgbClr val="FF0000"/>
                </a:solidFill>
              </a:rPr>
              <a:t>!</a:t>
            </a:r>
          </a:p>
        </p:txBody>
      </p:sp>
      <p:sp>
        <p:nvSpPr>
          <p:cNvPr id="6" name="ZoneTexte 5"/>
          <p:cNvSpPr txBox="1"/>
          <p:nvPr>
            <p:custDataLst>
              <p:tags r:id="rId3"/>
            </p:custDataLst>
          </p:nvPr>
        </p:nvSpPr>
        <p:spPr>
          <a:xfrm>
            <a:off x="7930055" y="2869324"/>
            <a:ext cx="1072055" cy="369332"/>
          </a:xfrm>
          <a:prstGeom prst="rect">
            <a:avLst/>
          </a:prstGeom>
          <a:noFill/>
        </p:spPr>
        <p:txBody>
          <a:bodyPr wrap="square" rtlCol="0">
            <a:spAutoFit/>
          </a:bodyPr>
          <a:lstStyle/>
          <a:p>
            <a:endParaRPr lang="fr-CA" dirty="0"/>
          </a:p>
        </p:txBody>
      </p:sp>
      <p:pic>
        <p:nvPicPr>
          <p:cNvPr id="7" name="Image 6"/>
          <p:cNvPicPr>
            <a:picLocks noChangeAspect="1"/>
          </p:cNvPicPr>
          <p:nvPr>
            <p:custDataLst>
              <p:tags r:id="rId4"/>
            </p:custDataLst>
          </p:nvPr>
        </p:nvPicPr>
        <p:blipFill>
          <a:blip r:embed="rId9"/>
          <a:stretch>
            <a:fillRect/>
          </a:stretch>
        </p:blipFill>
        <p:spPr>
          <a:xfrm>
            <a:off x="3653462" y="1579732"/>
            <a:ext cx="5759047" cy="4789860"/>
          </a:xfrm>
          <a:prstGeom prst="rect">
            <a:avLst/>
          </a:prstGeom>
        </p:spPr>
      </p:pic>
      <p:sp>
        <p:nvSpPr>
          <p:cNvPr id="4" name="ZoneTexte 3"/>
          <p:cNvSpPr txBox="1"/>
          <p:nvPr>
            <p:custDataLst>
              <p:tags r:id="rId5"/>
            </p:custDataLst>
          </p:nvPr>
        </p:nvSpPr>
        <p:spPr>
          <a:xfrm>
            <a:off x="88324" y="6258635"/>
            <a:ext cx="2971800" cy="369332"/>
          </a:xfrm>
          <a:prstGeom prst="rect">
            <a:avLst/>
          </a:prstGeom>
          <a:noFill/>
        </p:spPr>
        <p:txBody>
          <a:bodyPr wrap="square" rtlCol="0">
            <a:spAutoFit/>
          </a:bodyPr>
          <a:lstStyle/>
          <a:p>
            <a:r>
              <a:rPr lang="fr-CA" dirty="0">
                <a:solidFill>
                  <a:schemeClr val="bg1"/>
                </a:solidFill>
              </a:rPr>
              <a:t>IPE FGJ/FGA</a:t>
            </a:r>
          </a:p>
        </p:txBody>
      </p:sp>
      <p:pic>
        <p:nvPicPr>
          <p:cNvPr id="8" name="Image 7">
            <a:extLst>
              <a:ext uri="{FF2B5EF4-FFF2-40B4-BE49-F238E27FC236}">
                <a16:creationId xmlns:a16="http://schemas.microsoft.com/office/drawing/2014/main" id="{9B6C2AB5-AADD-47FC-9BB6-2D3ACE650388}"/>
              </a:ext>
            </a:extLst>
          </p:cNvPr>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9829817" y="5358720"/>
            <a:ext cx="1974596" cy="1105774"/>
          </a:xfrm>
          <a:prstGeom prst="rect">
            <a:avLst/>
          </a:prstGeom>
        </p:spPr>
      </p:pic>
    </p:spTree>
    <p:extLst>
      <p:ext uri="{BB962C8B-B14F-4D97-AF65-F5344CB8AC3E}">
        <p14:creationId xmlns:p14="http://schemas.microsoft.com/office/powerpoint/2010/main" val="1178460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229970" y="274638"/>
            <a:ext cx="7100138" cy="1604962"/>
          </a:xfrm>
        </p:spPr>
        <p:txBody>
          <a:bodyPr/>
          <a:lstStyle/>
          <a:p>
            <a:pPr algn="ctr"/>
            <a:r>
              <a:rPr lang="fr-CA" dirty="0"/>
              <a:t>Présentation du programme IPE </a:t>
            </a:r>
          </a:p>
        </p:txBody>
      </p:sp>
      <p:sp>
        <p:nvSpPr>
          <p:cNvPr id="3" name="Espace réservé du contenu 2"/>
          <p:cNvSpPr>
            <a:spLocks noGrp="1"/>
          </p:cNvSpPr>
          <p:nvPr>
            <p:ph idx="1"/>
            <p:custDataLst>
              <p:tags r:id="rId2"/>
            </p:custDataLst>
          </p:nvPr>
        </p:nvSpPr>
        <p:spPr>
          <a:xfrm>
            <a:off x="2961362" y="2226469"/>
            <a:ext cx="6820106" cy="4110831"/>
          </a:xfrm>
        </p:spPr>
        <p:txBody>
          <a:bodyPr>
            <a:normAutofit/>
          </a:bodyPr>
          <a:lstStyle/>
          <a:p>
            <a:pPr>
              <a:buClrTx/>
            </a:pPr>
            <a:r>
              <a:rPr lang="fr-CA" dirty="0">
                <a:solidFill>
                  <a:srgbClr val="140000"/>
                </a:solidFill>
              </a:rPr>
              <a:t>Insertion professionnelle sur 5 ans </a:t>
            </a:r>
          </a:p>
          <a:p>
            <a:pPr lvl="1">
              <a:buClrTx/>
            </a:pPr>
            <a:r>
              <a:rPr lang="fr-CA" dirty="0">
                <a:solidFill>
                  <a:srgbClr val="140000"/>
                </a:solidFill>
              </a:rPr>
              <a:t>An 1 et an 2 obligatoire *</a:t>
            </a:r>
          </a:p>
          <a:p>
            <a:pPr lvl="1">
              <a:buClrTx/>
            </a:pPr>
            <a:r>
              <a:rPr lang="fr-CA" dirty="0">
                <a:solidFill>
                  <a:srgbClr val="140000"/>
                </a:solidFill>
              </a:rPr>
              <a:t>An 3 à 5 facultatives</a:t>
            </a:r>
          </a:p>
          <a:p>
            <a:pPr marL="411480" lvl="1" indent="0">
              <a:buClrTx/>
              <a:buNone/>
            </a:pPr>
            <a:endParaRPr lang="fr-CA" dirty="0">
              <a:solidFill>
                <a:srgbClr val="140000"/>
              </a:solidFill>
            </a:endParaRPr>
          </a:p>
          <a:p>
            <a:pPr>
              <a:buClrTx/>
            </a:pPr>
            <a:r>
              <a:rPr lang="fr-CA" dirty="0">
                <a:solidFill>
                  <a:srgbClr val="140000"/>
                </a:solidFill>
              </a:rPr>
              <a:t>Fonctionnement des cours </a:t>
            </a:r>
          </a:p>
          <a:p>
            <a:pPr lvl="1">
              <a:buClrTx/>
            </a:pPr>
            <a:r>
              <a:rPr lang="fr-CA" dirty="0">
                <a:solidFill>
                  <a:srgbClr val="140000"/>
                </a:solidFill>
              </a:rPr>
              <a:t>IPE-00 - an 1	</a:t>
            </a:r>
          </a:p>
          <a:p>
            <a:pPr lvl="1">
              <a:buClrTx/>
            </a:pPr>
            <a:r>
              <a:rPr lang="fr-CA" dirty="0">
                <a:solidFill>
                  <a:srgbClr val="140000"/>
                </a:solidFill>
              </a:rPr>
              <a:t>IPE-01 récurent - an 1</a:t>
            </a:r>
          </a:p>
          <a:p>
            <a:pPr lvl="1">
              <a:buClrTx/>
            </a:pPr>
            <a:r>
              <a:rPr lang="fr-CA" dirty="0">
                <a:solidFill>
                  <a:srgbClr val="140000"/>
                </a:solidFill>
              </a:rPr>
              <a:t>IPE-02 à IPE-06 - sur 2 ans</a:t>
            </a:r>
          </a:p>
          <a:p>
            <a:endParaRPr lang="fr-CA" dirty="0"/>
          </a:p>
          <a:p>
            <a:pPr marL="114300" indent="0">
              <a:buNone/>
            </a:pPr>
            <a:r>
              <a:rPr lang="fr-CA" dirty="0"/>
              <a:t>* </a:t>
            </a:r>
            <a:r>
              <a:rPr lang="fr-CA" sz="1600" dirty="0"/>
              <a:t>Obligatoire selon votre convention collective p 367</a:t>
            </a:r>
          </a:p>
          <a:p>
            <a:endParaRPr lang="fr-CA" dirty="0"/>
          </a:p>
        </p:txBody>
      </p:sp>
      <p:sp>
        <p:nvSpPr>
          <p:cNvPr id="5" name="Espace réservé du numéro de diapositive 4"/>
          <p:cNvSpPr>
            <a:spLocks noGrp="1"/>
          </p:cNvSpPr>
          <p:nvPr>
            <p:ph type="sldNum" sz="quarter" idx="4294967295"/>
            <p:custDataLst>
              <p:tags r:id="rId3"/>
            </p:custDataLst>
          </p:nvPr>
        </p:nvSpPr>
        <p:spPr>
          <a:xfrm>
            <a:off x="10055788" y="5648960"/>
            <a:ext cx="548640" cy="396240"/>
          </a:xfrm>
          <a:prstGeom prst="bracketPair">
            <a:avLst>
              <a:gd name="adj" fmla="val 17949"/>
            </a:avLst>
          </a:prstGeom>
        </p:spPr>
        <p:txBody>
          <a:bodyPr/>
          <a:lstStyle/>
          <a:p>
            <a:fld id="{34FF8D3F-28FD-D740-AC5E-55BA3FA8C3DC}" type="slidenum">
              <a:rPr lang="fr-FR">
                <a:solidFill>
                  <a:srgbClr val="FFFFFF"/>
                </a:solidFill>
                <a:latin typeface="Calibri"/>
              </a:rPr>
              <a:pPr/>
              <a:t>11</a:t>
            </a:fld>
            <a:endParaRPr lang="fr-FR">
              <a:solidFill>
                <a:srgbClr val="FFFFFF"/>
              </a:solidFill>
              <a:latin typeface="Calibri"/>
            </a:endParaRPr>
          </a:p>
        </p:txBody>
      </p:sp>
      <p:sp>
        <p:nvSpPr>
          <p:cNvPr id="4" name="ZoneTexte 3"/>
          <p:cNvSpPr txBox="1"/>
          <p:nvPr>
            <p:custDataLst>
              <p:tags r:id="rId4"/>
            </p:custDataLst>
          </p:nvPr>
        </p:nvSpPr>
        <p:spPr>
          <a:xfrm>
            <a:off x="6255715" y="3742804"/>
            <a:ext cx="644072" cy="415498"/>
          </a:xfrm>
          <a:prstGeom prst="rect">
            <a:avLst/>
          </a:prstGeom>
          <a:noFill/>
        </p:spPr>
        <p:txBody>
          <a:bodyPr wrap="square" rtlCol="0">
            <a:spAutoFit/>
          </a:bodyPr>
          <a:lstStyle/>
          <a:p>
            <a:r>
              <a:rPr lang="fr-CA" sz="1050" b="1" dirty="0">
                <a:solidFill>
                  <a:srgbClr val="FFFFFF"/>
                </a:solidFill>
                <a:latin typeface="Calibri"/>
              </a:rPr>
              <a:t>IPEFP-00</a:t>
            </a:r>
          </a:p>
        </p:txBody>
      </p:sp>
      <p:pic>
        <p:nvPicPr>
          <p:cNvPr id="8" name="Image 7">
            <a:extLst>
              <a:ext uri="{FF2B5EF4-FFF2-40B4-BE49-F238E27FC236}">
                <a16:creationId xmlns:a16="http://schemas.microsoft.com/office/drawing/2014/main" id="{6AE8DA0F-EC34-4DB9-8787-7AA997F74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7141" y="3176096"/>
            <a:ext cx="1778876" cy="1778876"/>
          </a:xfrm>
          <a:prstGeom prst="rect">
            <a:avLst/>
          </a:prstGeom>
        </p:spPr>
      </p:pic>
      <p:sp>
        <p:nvSpPr>
          <p:cNvPr id="11" name="Rectangle 10">
            <a:extLst>
              <a:ext uri="{FF2B5EF4-FFF2-40B4-BE49-F238E27FC236}">
                <a16:creationId xmlns:a16="http://schemas.microsoft.com/office/drawing/2014/main" id="{1485354A-5870-4DF4-88B3-39E230D15906}"/>
              </a:ext>
            </a:extLst>
          </p:cNvPr>
          <p:cNvSpPr/>
          <p:nvPr/>
        </p:nvSpPr>
        <p:spPr>
          <a:xfrm>
            <a:off x="9323795" y="5013860"/>
            <a:ext cx="1620380" cy="461665"/>
          </a:xfrm>
          <a:prstGeom prst="rect">
            <a:avLst/>
          </a:prstGeom>
        </p:spPr>
        <p:txBody>
          <a:bodyPr wrap="none">
            <a:spAutoFit/>
          </a:bodyPr>
          <a:lstStyle/>
          <a:p>
            <a:r>
              <a:rPr lang="fr-CA" sz="1200" dirty="0">
                <a:solidFill>
                  <a:srgbClr val="000000"/>
                </a:solidFill>
              </a:rPr>
              <a:t>Image : Généré par IA, </a:t>
            </a:r>
            <a:br>
              <a:rPr lang="fr-CA" sz="1200" dirty="0">
                <a:solidFill>
                  <a:srgbClr val="000000"/>
                </a:solidFill>
              </a:rPr>
            </a:br>
            <a:r>
              <a:rPr lang="fr-CA" sz="1200" dirty="0">
                <a:solidFill>
                  <a:srgbClr val="000000"/>
                </a:solidFill>
              </a:rPr>
              <a:t>Optimisé par DALL·E 3</a:t>
            </a:r>
          </a:p>
        </p:txBody>
      </p:sp>
    </p:spTree>
    <p:extLst>
      <p:ext uri="{BB962C8B-B14F-4D97-AF65-F5344CB8AC3E}">
        <p14:creationId xmlns:p14="http://schemas.microsoft.com/office/powerpoint/2010/main" val="197822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a:xfrm>
            <a:off x="9540916" y="3257332"/>
            <a:ext cx="2486133" cy="666520"/>
          </a:xfrm>
        </p:spPr>
        <p:txBody>
          <a:bodyPr/>
          <a:lstStyle/>
          <a:p>
            <a:pPr algn="ctr"/>
            <a:r>
              <a:rPr lang="fr-CA" b="1" dirty="0"/>
              <a:t>Étape 1</a:t>
            </a:r>
          </a:p>
        </p:txBody>
      </p:sp>
      <p:pic>
        <p:nvPicPr>
          <p:cNvPr id="3" name="Image 2">
            <a:extLst>
              <a:ext uri="{FF2B5EF4-FFF2-40B4-BE49-F238E27FC236}">
                <a16:creationId xmlns:a16="http://schemas.microsoft.com/office/drawing/2014/main" id="{62B0649C-552F-40F0-83AB-AC28212A6C8E}"/>
              </a:ext>
            </a:extLst>
          </p:cNvPr>
          <p:cNvPicPr>
            <a:picLocks noChangeAspect="1"/>
          </p:cNvPicPr>
          <p:nvPr/>
        </p:nvPicPr>
        <p:blipFill>
          <a:blip r:embed="rId4"/>
          <a:stretch>
            <a:fillRect/>
          </a:stretch>
        </p:blipFill>
        <p:spPr>
          <a:xfrm>
            <a:off x="2800837" y="0"/>
            <a:ext cx="6590326" cy="6858000"/>
          </a:xfrm>
          <a:prstGeom prst="rect">
            <a:avLst/>
          </a:prstGeom>
        </p:spPr>
      </p:pic>
    </p:spTree>
    <p:extLst>
      <p:ext uri="{BB962C8B-B14F-4D97-AF65-F5344CB8AC3E}">
        <p14:creationId xmlns:p14="http://schemas.microsoft.com/office/powerpoint/2010/main" val="305487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a:xfrm>
            <a:off x="9816035" y="3063467"/>
            <a:ext cx="2227950" cy="731065"/>
          </a:xfrm>
        </p:spPr>
        <p:txBody>
          <a:bodyPr/>
          <a:lstStyle/>
          <a:p>
            <a:pPr algn="ctr"/>
            <a:r>
              <a:rPr lang="fr-CA" b="1" dirty="0"/>
              <a:t>Étape 2</a:t>
            </a:r>
          </a:p>
        </p:txBody>
      </p:sp>
      <p:pic>
        <p:nvPicPr>
          <p:cNvPr id="3" name="Image 2">
            <a:extLst>
              <a:ext uri="{FF2B5EF4-FFF2-40B4-BE49-F238E27FC236}">
                <a16:creationId xmlns:a16="http://schemas.microsoft.com/office/drawing/2014/main" id="{08B50685-165F-4DCF-8B55-0B6553830960}"/>
              </a:ext>
            </a:extLst>
          </p:cNvPr>
          <p:cNvPicPr>
            <a:picLocks noChangeAspect="1"/>
          </p:cNvPicPr>
          <p:nvPr/>
        </p:nvPicPr>
        <p:blipFill>
          <a:blip r:embed="rId4"/>
          <a:stretch>
            <a:fillRect/>
          </a:stretch>
        </p:blipFill>
        <p:spPr>
          <a:xfrm>
            <a:off x="2662397" y="0"/>
            <a:ext cx="6867205" cy="6858000"/>
          </a:xfrm>
          <a:prstGeom prst="rect">
            <a:avLst/>
          </a:prstGeom>
        </p:spPr>
      </p:pic>
    </p:spTree>
    <p:extLst>
      <p:ext uri="{BB962C8B-B14F-4D97-AF65-F5344CB8AC3E}">
        <p14:creationId xmlns:p14="http://schemas.microsoft.com/office/powerpoint/2010/main" val="3069500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79000"/>
          </a:schemeClr>
        </a:solidFill>
        <a:effectLst/>
      </p:bgPr>
    </p:bg>
    <p:spTree>
      <p:nvGrpSpPr>
        <p:cNvPr id="1" name=""/>
        <p:cNvGrpSpPr/>
        <p:nvPr/>
      </p:nvGrpSpPr>
      <p:grpSpPr>
        <a:xfrm>
          <a:off x="0" y="0"/>
          <a:ext cx="0" cy="0"/>
          <a:chOff x="0" y="0"/>
          <a:chExt cx="0" cy="0"/>
        </a:xfrm>
      </p:grpSpPr>
      <p:grpSp>
        <p:nvGrpSpPr>
          <p:cNvPr id="3" name="Groupe 2"/>
          <p:cNvGrpSpPr/>
          <p:nvPr>
            <p:custDataLst>
              <p:tags r:id="rId1"/>
            </p:custDataLst>
          </p:nvPr>
        </p:nvGrpSpPr>
        <p:grpSpPr>
          <a:xfrm>
            <a:off x="3925694" y="0"/>
            <a:ext cx="5143500" cy="6858000"/>
            <a:chOff x="3925694" y="0"/>
            <a:chExt cx="5143500" cy="6858000"/>
          </a:xfrm>
        </p:grpSpPr>
        <p:pic>
          <p:nvPicPr>
            <p:cNvPr id="1026" name="Picture 2" descr="Aperçu de l’image">
              <a:extLst>
                <a:ext uri="{FF2B5EF4-FFF2-40B4-BE49-F238E27FC236}">
                  <a16:creationId xmlns:a16="http://schemas.microsoft.com/office/drawing/2014/main" id="{E737C402-5028-411D-A023-AF23B50D1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694"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08800" y="4000500"/>
              <a:ext cx="869950" cy="127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fr-CA" sz="1000" dirty="0"/>
                <a:t>PROGRESSER</a:t>
              </a:r>
            </a:p>
          </p:txBody>
        </p:sp>
      </p:grpSp>
    </p:spTree>
    <p:extLst>
      <p:ext uri="{BB962C8B-B14F-4D97-AF65-F5344CB8AC3E}">
        <p14:creationId xmlns:p14="http://schemas.microsoft.com/office/powerpoint/2010/main" val="382369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custDataLst>
              <p:tags r:id="rId1"/>
            </p:custDataLst>
          </p:nvPr>
        </p:nvPicPr>
        <p:blipFill>
          <a:blip r:embed="rId4"/>
          <a:stretch>
            <a:fillRect/>
          </a:stretch>
        </p:blipFill>
        <p:spPr>
          <a:xfrm>
            <a:off x="1827245" y="839755"/>
            <a:ext cx="10098116" cy="5628290"/>
          </a:xfrm>
          <a:prstGeom prst="rect">
            <a:avLst/>
          </a:prstGeom>
        </p:spPr>
      </p:pic>
      <p:sp>
        <p:nvSpPr>
          <p:cNvPr id="2" name="Rectangle 1">
            <a:extLst>
              <a:ext uri="{FF2B5EF4-FFF2-40B4-BE49-F238E27FC236}">
                <a16:creationId xmlns:a16="http://schemas.microsoft.com/office/drawing/2014/main" id="{131B7883-02FB-4340-9CC6-652F9DD5BEF8}"/>
              </a:ext>
            </a:extLst>
          </p:cNvPr>
          <p:cNvSpPr/>
          <p:nvPr/>
        </p:nvSpPr>
        <p:spPr>
          <a:xfrm>
            <a:off x="125631" y="6184180"/>
            <a:ext cx="1321900" cy="369332"/>
          </a:xfrm>
          <a:prstGeom prst="rect">
            <a:avLst/>
          </a:prstGeom>
        </p:spPr>
        <p:txBody>
          <a:bodyPr wrap="none">
            <a:spAutoFit/>
          </a:bodyPr>
          <a:lstStyle/>
          <a:p>
            <a:r>
              <a:rPr lang="fr-CA" dirty="0">
                <a:solidFill>
                  <a:schemeClr val="bg1"/>
                </a:solidFill>
              </a:rPr>
              <a:t>IPE FGJ/FGA</a:t>
            </a:r>
          </a:p>
        </p:txBody>
      </p:sp>
    </p:spTree>
    <p:extLst>
      <p:ext uri="{BB962C8B-B14F-4D97-AF65-F5344CB8AC3E}">
        <p14:creationId xmlns:p14="http://schemas.microsoft.com/office/powerpoint/2010/main" val="2568812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l"/>
            <a:r>
              <a:rPr lang="fr-CA" dirty="0"/>
              <a:t>L’accompagnement</a:t>
            </a:r>
          </a:p>
        </p:txBody>
      </p:sp>
      <p:sp>
        <p:nvSpPr>
          <p:cNvPr id="3" name="Espace réservé du contenu 2"/>
          <p:cNvSpPr>
            <a:spLocks noGrp="1"/>
          </p:cNvSpPr>
          <p:nvPr>
            <p:ph idx="1"/>
            <p:custDataLst>
              <p:tags r:id="rId2"/>
            </p:custDataLst>
          </p:nvPr>
        </p:nvSpPr>
        <p:spPr>
          <a:xfrm>
            <a:off x="1538751" y="2037530"/>
            <a:ext cx="9497111" cy="4486274"/>
          </a:xfrm>
        </p:spPr>
        <p:txBody>
          <a:bodyPr>
            <a:normAutofit lnSpcReduction="10000"/>
          </a:bodyPr>
          <a:lstStyle/>
          <a:p>
            <a:pPr>
              <a:spcBef>
                <a:spcPts val="2400"/>
              </a:spcBef>
              <a:spcAft>
                <a:spcPts val="1800"/>
              </a:spcAft>
            </a:pPr>
            <a:r>
              <a:rPr lang="fr-CA" dirty="0"/>
              <a:t>Favorise le développement personnel,</a:t>
            </a:r>
            <a:br>
              <a:rPr lang="fr-CA" dirty="0"/>
            </a:br>
            <a:r>
              <a:rPr lang="fr-CA" dirty="0"/>
              <a:t>professionnel et le transfert d’apprentissages</a:t>
            </a:r>
          </a:p>
          <a:p>
            <a:pPr>
              <a:spcBef>
                <a:spcPts val="2400"/>
              </a:spcBef>
              <a:spcAft>
                <a:spcPts val="1800"/>
              </a:spcAft>
            </a:pPr>
            <a:r>
              <a:rPr lang="fr-CA" dirty="0"/>
              <a:t>Basé sur une relation interpersonnelle de soutien dans laquelle une personne d’expérience offre son expertise à une autre</a:t>
            </a:r>
          </a:p>
          <a:p>
            <a:pPr>
              <a:spcBef>
                <a:spcPts val="2400"/>
              </a:spcBef>
              <a:spcAft>
                <a:spcPts val="1800"/>
              </a:spcAft>
            </a:pPr>
            <a:r>
              <a:rPr lang="fr-CA" dirty="0"/>
              <a:t>Favorise le développement des compétences et des objectifs professionnels à atteindre chez une autre personne</a:t>
            </a:r>
          </a:p>
          <a:p>
            <a:pPr>
              <a:spcBef>
                <a:spcPts val="2400"/>
              </a:spcBef>
              <a:spcAft>
                <a:spcPts val="1800"/>
              </a:spcAft>
            </a:pPr>
            <a:r>
              <a:rPr lang="fr-CA" dirty="0"/>
              <a:t>Toujours dans une approche réflexive</a:t>
            </a:r>
          </a:p>
        </p:txBody>
      </p:sp>
      <p:sp>
        <p:nvSpPr>
          <p:cNvPr id="5" name="Rectangle à coins arrondis 4"/>
          <p:cNvSpPr/>
          <p:nvPr>
            <p:custDataLst>
              <p:tags r:id="rId3"/>
            </p:custDataLst>
          </p:nvPr>
        </p:nvSpPr>
        <p:spPr>
          <a:xfrm>
            <a:off x="8512411" y="639828"/>
            <a:ext cx="3384376" cy="2101719"/>
          </a:xfrm>
          <a:prstGeom prst="wedgeRoundRectCallout">
            <a:avLst>
              <a:gd name="adj1" fmla="val -48890"/>
              <a:gd name="adj2" fmla="val 69160"/>
              <a:gd name="adj3" fmla="val 16667"/>
            </a:avLst>
          </a:prstGeom>
          <a:solidFill>
            <a:sysClr val="window" lastClr="FFFFFF"/>
          </a:solidFill>
          <a:ln w="38475" cap="flat" cmpd="sng" algn="ctr">
            <a:solidFill>
              <a:schemeClr val="bg1">
                <a:lumMod val="50000"/>
              </a:schemeClr>
            </a:solid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2000" b="0" i="1" u="none" strike="noStrike" kern="0" cap="none" spc="0" normalizeH="0" baseline="0" noProof="0" dirty="0">
                <a:ln>
                  <a:noFill/>
                </a:ln>
                <a:solidFill>
                  <a:srgbClr val="C00000"/>
                </a:solidFill>
                <a:effectLst/>
                <a:uLnTx/>
                <a:uFillTx/>
                <a:latin typeface="Calibri"/>
                <a:ea typeface="+mn-ea"/>
                <a:cs typeface="+mn-cs"/>
              </a:rPr>
              <a:t>« Accompagner c’est se joindre à quelqu’un pour aller </a:t>
            </a:r>
            <a:r>
              <a:rPr kumimoji="0" lang="fr-CA" sz="2000" b="0" i="1" strike="noStrike" kern="0" cap="none" spc="0" normalizeH="0" baseline="0" noProof="0" dirty="0">
                <a:ln>
                  <a:noFill/>
                </a:ln>
                <a:solidFill>
                  <a:srgbClr val="C00000"/>
                </a:solidFill>
                <a:effectLst/>
                <a:uLnTx/>
                <a:uFillTx/>
                <a:latin typeface="Calibri"/>
                <a:ea typeface="+mn-ea"/>
                <a:cs typeface="+mn-cs"/>
              </a:rPr>
              <a:t>où il va, </a:t>
            </a:r>
            <a:r>
              <a:rPr kumimoji="0" lang="fr-CA" sz="2000" b="0" i="1" u="sng" strike="noStrike" kern="0" cap="none" spc="0" normalizeH="0" baseline="0" noProof="0" dirty="0">
                <a:ln>
                  <a:noFill/>
                </a:ln>
                <a:solidFill>
                  <a:srgbClr val="C00000"/>
                </a:solidFill>
                <a:effectLst/>
                <a:uLnTx/>
                <a:uFillTx/>
                <a:latin typeface="Calibri"/>
                <a:ea typeface="+mn-ea"/>
                <a:cs typeface="+mn-cs"/>
              </a:rPr>
              <a:t>en même temps que lui</a:t>
            </a:r>
            <a:r>
              <a:rPr kumimoji="0" lang="fr-CA" sz="2000" b="0" i="1" u="none" strike="noStrike" kern="0" cap="none" spc="0" normalizeH="0" baseline="0" noProof="0" dirty="0">
                <a:ln>
                  <a:noFill/>
                </a:ln>
                <a:solidFill>
                  <a:srgbClr val="C00000"/>
                </a:solidFill>
                <a:effectLst/>
                <a:uLnTx/>
                <a:uFillTx/>
                <a:latin typeface="Calibri"/>
                <a:ea typeface="+mn-ea"/>
                <a:cs typeface="+mn-cs"/>
              </a:rPr>
              <a:t>. »</a:t>
            </a:r>
            <a:r>
              <a:rPr kumimoji="0" lang="fr-CA" sz="2000" b="0" i="0" u="none" strike="noStrike" kern="0" cap="none" spc="0" normalizeH="0" baseline="0" noProof="0" dirty="0">
                <a:ln>
                  <a:noFill/>
                </a:ln>
                <a:solidFill>
                  <a:srgbClr val="C00000"/>
                </a:solidFill>
                <a:effectLst/>
                <a:uLnTx/>
                <a:uFillTx/>
                <a:latin typeface="Calibri"/>
                <a:ea typeface="+mn-ea"/>
                <a:cs typeface="+mn-cs"/>
              </a:rPr>
              <a:t> </a:t>
            </a:r>
            <a:r>
              <a:rPr kumimoji="0" lang="fr-CA" sz="2000" b="0" i="1" u="none" strike="noStrike" kern="0" cap="none" spc="0" normalizeH="0" baseline="0" noProof="0" dirty="0">
                <a:ln>
                  <a:noFill/>
                </a:ln>
                <a:solidFill>
                  <a:srgbClr val="C00000"/>
                </a:solidFill>
                <a:effectLst/>
                <a:uLnTx/>
                <a:uFillTx/>
                <a:latin typeface="Calibri"/>
                <a:ea typeface="+mn-ea"/>
                <a:cs typeface="+mn-cs"/>
              </a:rPr>
              <a: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fr-CA" sz="1400" b="0" i="1" u="none" strike="noStrike" kern="0" cap="none" spc="0" normalizeH="0" baseline="0" noProof="0" dirty="0">
                <a:ln>
                  <a:noFill/>
                </a:ln>
                <a:solidFill>
                  <a:srgbClr val="C00000"/>
                </a:solidFill>
                <a:effectLst/>
                <a:uLnTx/>
                <a:uFillTx/>
                <a:latin typeface="Calibri"/>
                <a:ea typeface="+mn-ea"/>
                <a:cs typeface="+mn-cs"/>
              </a:rPr>
              <a:t>Dictionnaire Larousse</a:t>
            </a:r>
          </a:p>
          <a:p>
            <a:pPr marL="0" marR="0" lvl="0" indent="0" defTabSz="914400" eaLnBrk="1" fontAlgn="auto" latinLnBrk="0" hangingPunct="1">
              <a:lnSpc>
                <a:spcPct val="100000"/>
              </a:lnSpc>
              <a:spcBef>
                <a:spcPts val="0"/>
              </a:spcBef>
              <a:spcAft>
                <a:spcPts val="0"/>
              </a:spcAft>
              <a:buClrTx/>
              <a:buSzTx/>
              <a:buFontTx/>
              <a:buNone/>
              <a:tabLst/>
              <a:defRPr/>
            </a:pPr>
            <a:endParaRPr kumimoji="0" lang="fr-CA" sz="1400" b="0" i="1" u="none" strike="noStrike" kern="0" cap="none" spc="0" normalizeH="0" baseline="0" noProof="0" dirty="0">
              <a:ln>
                <a:noFill/>
              </a:ln>
              <a:solidFill>
                <a:srgbClr val="00B050"/>
              </a:solidFill>
              <a:effectLst/>
              <a:uLnTx/>
              <a:uFillTx/>
              <a:latin typeface="Calibri"/>
              <a:ea typeface="+mn-ea"/>
              <a:cs typeface="+mn-cs"/>
            </a:endParaRPr>
          </a:p>
        </p:txBody>
      </p:sp>
      <p:sp>
        <p:nvSpPr>
          <p:cNvPr id="6" name="ZoneTexte 5"/>
          <p:cNvSpPr txBox="1"/>
          <p:nvPr>
            <p:custDataLst>
              <p:tags r:id="rId4"/>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34307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CA" sz="4000" dirty="0"/>
              <a:t>Rôles et responsabilités IPE-FP – CSSDM </a:t>
            </a:r>
          </a:p>
        </p:txBody>
      </p:sp>
      <p:sp>
        <p:nvSpPr>
          <p:cNvPr id="3" name="Espace réservé du pied de page 2"/>
          <p:cNvSpPr>
            <a:spLocks noGrp="1"/>
          </p:cNvSpPr>
          <p:nvPr>
            <p:ph type="ftr" sz="quarter" idx="11"/>
            <p:custDataLst>
              <p:tags r:id="rId2"/>
            </p:custDataLst>
          </p:nvPr>
        </p:nvSpPr>
        <p:spPr/>
        <p:txBody>
          <a:bodyPr/>
          <a:lstStyle/>
          <a:p>
            <a:r>
              <a:rPr lang="fr-FR"/>
              <a:t>Titre du document, de la section, etc.</a:t>
            </a:r>
          </a:p>
        </p:txBody>
      </p:sp>
      <p:sp>
        <p:nvSpPr>
          <p:cNvPr id="4" name="Espace réservé du numéro de diapositive 3"/>
          <p:cNvSpPr>
            <a:spLocks noGrp="1"/>
          </p:cNvSpPr>
          <p:nvPr>
            <p:ph type="sldNum" sz="quarter" idx="12"/>
            <p:custDataLst>
              <p:tags r:id="rId3"/>
            </p:custDataLst>
          </p:nvPr>
        </p:nvSpPr>
        <p:spPr/>
        <p:txBody>
          <a:bodyPr/>
          <a:lstStyle/>
          <a:p>
            <a:fld id="{34FF8D3F-28FD-D740-AC5E-55BA3FA8C3DC}" type="slidenum">
              <a:rPr lang="fr-FR" smtClean="0"/>
              <a:t>17</a:t>
            </a:fld>
            <a:endParaRPr lang="fr-FR"/>
          </a:p>
        </p:txBody>
      </p:sp>
      <p:pic>
        <p:nvPicPr>
          <p:cNvPr id="5" name="Image 4">
            <a:hlinkClick r:id="rId8"/>
          </p:cNvPr>
          <p:cNvPicPr>
            <a:picLocks noChangeAspect="1"/>
          </p:cNvPicPr>
          <p:nvPr>
            <p:custDataLst>
              <p:tags r:id="rId4"/>
            </p:custDataLst>
          </p:nvPr>
        </p:nvPicPr>
        <p:blipFill>
          <a:blip r:embed="rId9"/>
          <a:stretch>
            <a:fillRect/>
          </a:stretch>
        </p:blipFill>
        <p:spPr>
          <a:xfrm>
            <a:off x="2332384" y="2037948"/>
            <a:ext cx="7337486" cy="4133026"/>
          </a:xfrm>
          <a:prstGeom prst="rect">
            <a:avLst/>
          </a:prstGeom>
        </p:spPr>
      </p:pic>
      <p:sp>
        <p:nvSpPr>
          <p:cNvPr id="6" name="Pensées 5"/>
          <p:cNvSpPr/>
          <p:nvPr>
            <p:custDataLst>
              <p:tags r:id="rId5"/>
            </p:custDataLst>
          </p:nvPr>
        </p:nvSpPr>
        <p:spPr>
          <a:xfrm>
            <a:off x="9669870" y="1236191"/>
            <a:ext cx="2027583" cy="1603513"/>
          </a:xfrm>
          <a:prstGeom prst="cloudCallout">
            <a:avLst>
              <a:gd name="adj1" fmla="val -48571"/>
              <a:gd name="adj2" fmla="val 5184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Moodle</a:t>
            </a:r>
          </a:p>
        </p:txBody>
      </p:sp>
    </p:spTree>
    <p:extLst>
      <p:ext uri="{BB962C8B-B14F-4D97-AF65-F5344CB8AC3E}">
        <p14:creationId xmlns:p14="http://schemas.microsoft.com/office/powerpoint/2010/main" val="6089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015711" y="-224384"/>
            <a:ext cx="7400158" cy="1208856"/>
          </a:xfrm>
        </p:spPr>
        <p:txBody>
          <a:bodyPr/>
          <a:lstStyle/>
          <a:p>
            <a:pPr algn="ctr"/>
            <a:r>
              <a:rPr lang="fr-CA" b="1" dirty="0"/>
              <a:t>Rôle de l’accompagnateur</a:t>
            </a:r>
          </a:p>
        </p:txBody>
      </p:sp>
      <p:sp>
        <p:nvSpPr>
          <p:cNvPr id="13" name="Forme libre 12"/>
          <p:cNvSpPr/>
          <p:nvPr>
            <p:custDataLst>
              <p:tags r:id="rId2"/>
            </p:custDataLst>
          </p:nvPr>
        </p:nvSpPr>
        <p:spPr>
          <a:xfrm>
            <a:off x="3518061" y="1569693"/>
            <a:ext cx="6338320" cy="4824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Accompagner </a:t>
            </a:r>
            <a:r>
              <a:rPr lang="fr-CA" sz="1725" dirty="0">
                <a:solidFill>
                  <a:schemeClr val="bg1"/>
                </a:solidFill>
              </a:rPr>
              <a:t>dans l’enseignement du programme d’études</a:t>
            </a:r>
          </a:p>
        </p:txBody>
      </p:sp>
      <p:sp>
        <p:nvSpPr>
          <p:cNvPr id="14" name="Forme libre 13"/>
          <p:cNvSpPr/>
          <p:nvPr>
            <p:custDataLst>
              <p:tags r:id="rId3"/>
            </p:custDataLst>
          </p:nvPr>
        </p:nvSpPr>
        <p:spPr>
          <a:xfrm>
            <a:off x="3526159" y="2080386"/>
            <a:ext cx="6330222"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Partager</a:t>
            </a:r>
            <a:r>
              <a:rPr lang="fr-CA" sz="1725" dirty="0">
                <a:solidFill>
                  <a:schemeClr val="tx1"/>
                </a:solidFill>
              </a:rPr>
              <a:t> son matériel tels que plans de cours, planification, stratégies et activités pédagogiques, formatifs, etc.</a:t>
            </a:r>
            <a:endParaRPr lang="fr-CA" sz="1725" b="1" dirty="0">
              <a:solidFill>
                <a:schemeClr val="tx1"/>
              </a:solidFill>
            </a:endParaRPr>
          </a:p>
        </p:txBody>
      </p:sp>
      <p:sp>
        <p:nvSpPr>
          <p:cNvPr id="15" name="Forme libre 14"/>
          <p:cNvSpPr/>
          <p:nvPr>
            <p:custDataLst>
              <p:tags r:id="rId4"/>
            </p:custDataLst>
          </p:nvPr>
        </p:nvSpPr>
        <p:spPr>
          <a:xfrm>
            <a:off x="3526159" y="2579029"/>
            <a:ext cx="6338320"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Promouvoir l’accompagnement de la pratique réflexive</a:t>
            </a:r>
          </a:p>
        </p:txBody>
      </p:sp>
      <p:sp>
        <p:nvSpPr>
          <p:cNvPr id="16" name="Forme libre 15"/>
          <p:cNvSpPr/>
          <p:nvPr>
            <p:custDataLst>
              <p:tags r:id="rId5"/>
            </p:custDataLst>
          </p:nvPr>
        </p:nvSpPr>
        <p:spPr>
          <a:xfrm>
            <a:off x="3518061" y="3070178"/>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Rétroagir</a:t>
            </a:r>
            <a:r>
              <a:rPr lang="fr-CA" sz="1725" dirty="0">
                <a:solidFill>
                  <a:schemeClr val="tx1"/>
                </a:solidFill>
              </a:rPr>
              <a:t> sur ses accompagnements et </a:t>
            </a:r>
            <a:r>
              <a:rPr lang="fr-CA" sz="1725" b="1" dirty="0">
                <a:solidFill>
                  <a:schemeClr val="tx1"/>
                </a:solidFill>
              </a:rPr>
              <a:t>lors des observations</a:t>
            </a:r>
          </a:p>
        </p:txBody>
      </p:sp>
      <p:sp>
        <p:nvSpPr>
          <p:cNvPr id="17" name="Forme libre 16"/>
          <p:cNvSpPr/>
          <p:nvPr>
            <p:custDataLst>
              <p:tags r:id="rId6"/>
            </p:custDataLst>
          </p:nvPr>
        </p:nvSpPr>
        <p:spPr>
          <a:xfrm>
            <a:off x="3518061" y="3568821"/>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Planifier des rencontres </a:t>
            </a:r>
            <a:r>
              <a:rPr lang="fr-CA" sz="1725" dirty="0">
                <a:solidFill>
                  <a:schemeClr val="bg1"/>
                </a:solidFill>
              </a:rPr>
              <a:t>avec l’accompagné</a:t>
            </a:r>
          </a:p>
        </p:txBody>
      </p:sp>
      <p:sp>
        <p:nvSpPr>
          <p:cNvPr id="18" name="Forme libre 17"/>
          <p:cNvSpPr/>
          <p:nvPr>
            <p:custDataLst>
              <p:tags r:id="rId7"/>
            </p:custDataLst>
          </p:nvPr>
        </p:nvSpPr>
        <p:spPr>
          <a:xfrm>
            <a:off x="3526159" y="4099468"/>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S’engager moralement </a:t>
            </a:r>
            <a:r>
              <a:rPr lang="fr-CA" sz="1725" dirty="0">
                <a:solidFill>
                  <a:schemeClr val="tx1"/>
                </a:solidFill>
              </a:rPr>
              <a:t>dans une relation de soutien </a:t>
            </a:r>
            <a:br>
              <a:rPr lang="fr-CA" sz="1725" dirty="0">
                <a:solidFill>
                  <a:schemeClr val="tx1"/>
                </a:solidFill>
              </a:rPr>
            </a:br>
            <a:r>
              <a:rPr lang="fr-CA" sz="1725" dirty="0">
                <a:solidFill>
                  <a:schemeClr val="tx1"/>
                </a:solidFill>
              </a:rPr>
              <a:t>(être disponible) et </a:t>
            </a:r>
            <a:r>
              <a:rPr lang="fr-CA" sz="1725" b="1" dirty="0">
                <a:solidFill>
                  <a:schemeClr val="tx1"/>
                </a:solidFill>
              </a:rPr>
              <a:t>respecter la confidentialité </a:t>
            </a:r>
            <a:r>
              <a:rPr lang="fr-CA" sz="1725" dirty="0">
                <a:solidFill>
                  <a:schemeClr val="tx1"/>
                </a:solidFill>
              </a:rPr>
              <a:t>des échanges</a:t>
            </a:r>
          </a:p>
        </p:txBody>
      </p:sp>
      <p:sp>
        <p:nvSpPr>
          <p:cNvPr id="12" name="Forme libre 11"/>
          <p:cNvSpPr/>
          <p:nvPr>
            <p:custDataLst>
              <p:tags r:id="rId8"/>
            </p:custDataLst>
          </p:nvPr>
        </p:nvSpPr>
        <p:spPr>
          <a:xfrm>
            <a:off x="3526159" y="1069333"/>
            <a:ext cx="6338320" cy="4824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Assurer l’accueil </a:t>
            </a:r>
            <a:r>
              <a:rPr lang="fr-CA" sz="1725" dirty="0">
                <a:solidFill>
                  <a:schemeClr val="tx1"/>
                </a:solidFill>
              </a:rPr>
              <a:t>au sein de l’équipe programme</a:t>
            </a:r>
          </a:p>
        </p:txBody>
      </p:sp>
      <p:sp>
        <p:nvSpPr>
          <p:cNvPr id="11" name="Forme libre 17">
            <a:extLst>
              <a:ext uri="{FF2B5EF4-FFF2-40B4-BE49-F238E27FC236}">
                <a16:creationId xmlns:a16="http://schemas.microsoft.com/office/drawing/2014/main" id="{29FABED8-9F60-44E8-9DE6-6D534C383CAF}"/>
              </a:ext>
            </a:extLst>
          </p:cNvPr>
          <p:cNvSpPr/>
          <p:nvPr>
            <p:custDataLst>
              <p:tags r:id="rId9"/>
            </p:custDataLst>
          </p:nvPr>
        </p:nvSpPr>
        <p:spPr>
          <a:xfrm>
            <a:off x="3526159" y="4630115"/>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b="1" dirty="0">
                <a:solidFill>
                  <a:schemeClr val="bg1"/>
                </a:solidFill>
              </a:rPr>
              <a:t>Soutenir l’accompagné </a:t>
            </a:r>
            <a:r>
              <a:rPr lang="fr-CA" dirty="0">
                <a:solidFill>
                  <a:schemeClr val="bg1"/>
                </a:solidFill>
              </a:rPr>
              <a:t>dans la détermination de ses attentes/besoins</a:t>
            </a:r>
          </a:p>
        </p:txBody>
      </p:sp>
      <p:sp>
        <p:nvSpPr>
          <p:cNvPr id="19" name="Forme libre 17">
            <a:extLst>
              <a:ext uri="{FF2B5EF4-FFF2-40B4-BE49-F238E27FC236}">
                <a16:creationId xmlns:a16="http://schemas.microsoft.com/office/drawing/2014/main" id="{1ADC10BB-76EC-49E9-98E2-F674B5C29675}"/>
              </a:ext>
            </a:extLst>
          </p:cNvPr>
          <p:cNvSpPr/>
          <p:nvPr>
            <p:custDataLst>
              <p:tags r:id="rId10"/>
            </p:custDataLst>
          </p:nvPr>
        </p:nvSpPr>
        <p:spPr>
          <a:xfrm>
            <a:off x="3509963" y="5139449"/>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lvl="0" defTabSz="1022350">
              <a:lnSpc>
                <a:spcPct val="90000"/>
              </a:lnSpc>
              <a:spcBef>
                <a:spcPct val="0"/>
              </a:spcBef>
              <a:spcAft>
                <a:spcPct val="35000"/>
              </a:spcAft>
            </a:pPr>
            <a:r>
              <a:rPr lang="fr-CA" b="1" dirty="0">
                <a:solidFill>
                  <a:schemeClr val="tx1"/>
                </a:solidFill>
              </a:rPr>
              <a:t>Offrir un soutien andragogique </a:t>
            </a:r>
          </a:p>
        </p:txBody>
      </p:sp>
      <p:sp>
        <p:nvSpPr>
          <p:cNvPr id="20" name="Forme libre 17">
            <a:extLst>
              <a:ext uri="{FF2B5EF4-FFF2-40B4-BE49-F238E27FC236}">
                <a16:creationId xmlns:a16="http://schemas.microsoft.com/office/drawing/2014/main" id="{1A4CF933-CA6A-49B3-9854-D9B10C3474A0}"/>
              </a:ext>
            </a:extLst>
          </p:cNvPr>
          <p:cNvSpPr/>
          <p:nvPr>
            <p:custDataLst>
              <p:tags r:id="rId11"/>
            </p:custDataLst>
          </p:nvPr>
        </p:nvSpPr>
        <p:spPr>
          <a:xfrm>
            <a:off x="3509963" y="5657599"/>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1022350">
              <a:lnSpc>
                <a:spcPct val="90000"/>
              </a:lnSpc>
              <a:spcBef>
                <a:spcPct val="0"/>
              </a:spcBef>
              <a:spcAft>
                <a:spcPct val="35000"/>
              </a:spcAft>
            </a:pPr>
            <a:r>
              <a:rPr lang="fr-CA" b="1" dirty="0">
                <a:solidFill>
                  <a:schemeClr val="bg1"/>
                </a:solidFill>
              </a:rPr>
              <a:t>Participer à l’évaluation du programme </a:t>
            </a:r>
            <a:r>
              <a:rPr lang="fr-CA" dirty="0">
                <a:solidFill>
                  <a:schemeClr val="bg1"/>
                </a:solidFill>
              </a:rPr>
              <a:t>IPE </a:t>
            </a:r>
          </a:p>
        </p:txBody>
      </p:sp>
    </p:spTree>
    <p:extLst>
      <p:ext uri="{BB962C8B-B14F-4D97-AF65-F5344CB8AC3E}">
        <p14:creationId xmlns:p14="http://schemas.microsoft.com/office/powerpoint/2010/main" val="34192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2" grpId="0" animBg="1"/>
      <p:bldP spid="11"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057022" y="342901"/>
            <a:ext cx="7522078" cy="1242224"/>
          </a:xfrm>
        </p:spPr>
        <p:txBody>
          <a:bodyPr/>
          <a:lstStyle/>
          <a:p>
            <a:pPr algn="ctr"/>
            <a:r>
              <a:rPr lang="fr-CA" b="1" dirty="0"/>
              <a:t>Rôle du mentor</a:t>
            </a:r>
          </a:p>
        </p:txBody>
      </p:sp>
      <p:sp>
        <p:nvSpPr>
          <p:cNvPr id="13" name="Forme libre 12"/>
          <p:cNvSpPr/>
          <p:nvPr>
            <p:custDataLst>
              <p:tags r:id="rId2"/>
            </p:custDataLst>
          </p:nvPr>
        </p:nvSpPr>
        <p:spPr>
          <a:xfrm>
            <a:off x="3587578" y="2735536"/>
            <a:ext cx="6296400"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Répondre aux questionnements pour les 200 premières heures</a:t>
            </a:r>
          </a:p>
        </p:txBody>
      </p:sp>
      <p:sp>
        <p:nvSpPr>
          <p:cNvPr id="14" name="Forme libre 13"/>
          <p:cNvSpPr/>
          <p:nvPr>
            <p:custDataLst>
              <p:tags r:id="rId3"/>
            </p:custDataLst>
          </p:nvPr>
        </p:nvSpPr>
        <p:spPr>
          <a:xfrm>
            <a:off x="3587574" y="3358421"/>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Renseigner les nouveaux enseignants aux tâches administratives</a:t>
            </a:r>
          </a:p>
        </p:txBody>
      </p:sp>
      <p:sp>
        <p:nvSpPr>
          <p:cNvPr id="15" name="Forme libre 14"/>
          <p:cNvSpPr/>
          <p:nvPr>
            <p:custDataLst>
              <p:tags r:id="rId4"/>
            </p:custDataLst>
          </p:nvPr>
        </p:nvSpPr>
        <p:spPr>
          <a:xfrm>
            <a:off x="3587575" y="3975863"/>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Introduire aux rudiments de base de l’enseignement</a:t>
            </a:r>
          </a:p>
        </p:txBody>
      </p:sp>
      <p:sp>
        <p:nvSpPr>
          <p:cNvPr id="16" name="Forme libre 15"/>
          <p:cNvSpPr/>
          <p:nvPr>
            <p:custDataLst>
              <p:tags r:id="rId5"/>
            </p:custDataLst>
          </p:nvPr>
        </p:nvSpPr>
        <p:spPr>
          <a:xfrm>
            <a:off x="3587576" y="4576978"/>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Planifier des rencontres périodiques </a:t>
            </a:r>
            <a:r>
              <a:rPr lang="fr-CA" sz="1725" dirty="0">
                <a:solidFill>
                  <a:schemeClr val="accent1">
                    <a:lumMod val="50000"/>
                  </a:schemeClr>
                </a:solidFill>
              </a:rPr>
              <a:t>avec l’accompagné</a:t>
            </a:r>
          </a:p>
        </p:txBody>
      </p:sp>
      <p:sp>
        <p:nvSpPr>
          <p:cNvPr id="17" name="Forme libre 16"/>
          <p:cNvSpPr/>
          <p:nvPr>
            <p:custDataLst>
              <p:tags r:id="rId6"/>
            </p:custDataLst>
          </p:nvPr>
        </p:nvSpPr>
        <p:spPr>
          <a:xfrm>
            <a:off x="3587577" y="5199863"/>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dirty="0">
                <a:solidFill>
                  <a:schemeClr val="accent1">
                    <a:lumMod val="50000"/>
                  </a:schemeClr>
                </a:solidFill>
              </a:rPr>
              <a:t>Informer et diriger quant au programme IPE </a:t>
            </a:r>
          </a:p>
        </p:txBody>
      </p:sp>
      <p:sp>
        <p:nvSpPr>
          <p:cNvPr id="18" name="Forme libre 17"/>
          <p:cNvSpPr/>
          <p:nvPr>
            <p:custDataLst>
              <p:tags r:id="rId7"/>
            </p:custDataLst>
          </p:nvPr>
        </p:nvSpPr>
        <p:spPr>
          <a:xfrm>
            <a:off x="3587578" y="5822748"/>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Assurer un accompagnement </a:t>
            </a:r>
            <a:r>
              <a:rPr lang="fr-CA" sz="1725" dirty="0">
                <a:solidFill>
                  <a:schemeClr val="accent1">
                    <a:lumMod val="50000"/>
                  </a:schemeClr>
                </a:solidFill>
              </a:rPr>
              <a:t>des nouveaux enseignants et être le principal répondant pour la 3</a:t>
            </a:r>
            <a:r>
              <a:rPr lang="fr-CA" sz="1725" baseline="30000" dirty="0">
                <a:solidFill>
                  <a:schemeClr val="accent1">
                    <a:lumMod val="50000"/>
                  </a:schemeClr>
                </a:solidFill>
              </a:rPr>
              <a:t>e</a:t>
            </a:r>
            <a:r>
              <a:rPr lang="fr-CA" sz="1725" dirty="0">
                <a:solidFill>
                  <a:schemeClr val="accent1">
                    <a:lumMod val="50000"/>
                  </a:schemeClr>
                </a:solidFill>
              </a:rPr>
              <a:t> à 5</a:t>
            </a:r>
            <a:r>
              <a:rPr lang="fr-CA" sz="1725" baseline="30000" dirty="0">
                <a:solidFill>
                  <a:schemeClr val="accent1">
                    <a:lumMod val="50000"/>
                  </a:schemeClr>
                </a:solidFill>
              </a:rPr>
              <a:t>e</a:t>
            </a:r>
            <a:r>
              <a:rPr lang="fr-CA" sz="1725" dirty="0">
                <a:solidFill>
                  <a:schemeClr val="accent1">
                    <a:lumMod val="50000"/>
                  </a:schemeClr>
                </a:solidFill>
              </a:rPr>
              <a:t> année en IPE</a:t>
            </a:r>
          </a:p>
        </p:txBody>
      </p:sp>
      <p:sp>
        <p:nvSpPr>
          <p:cNvPr id="12" name="Forme libre 11"/>
          <p:cNvSpPr/>
          <p:nvPr>
            <p:custDataLst>
              <p:tags r:id="rId8"/>
            </p:custDataLst>
          </p:nvPr>
        </p:nvSpPr>
        <p:spPr>
          <a:xfrm>
            <a:off x="3587578" y="2134421"/>
            <a:ext cx="6296400"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Assurer l’accueil </a:t>
            </a:r>
            <a:r>
              <a:rPr lang="fr-CA" sz="1725" dirty="0">
                <a:solidFill>
                  <a:schemeClr val="accent1">
                    <a:lumMod val="50000"/>
                  </a:schemeClr>
                </a:solidFill>
              </a:rPr>
              <a:t>au sein du personnel enseignant </a:t>
            </a:r>
          </a:p>
        </p:txBody>
      </p:sp>
      <p:sp>
        <p:nvSpPr>
          <p:cNvPr id="10" name="Étoile : 7 branches 9">
            <a:extLst>
              <a:ext uri="{FF2B5EF4-FFF2-40B4-BE49-F238E27FC236}">
                <a16:creationId xmlns:a16="http://schemas.microsoft.com/office/drawing/2014/main" id="{D3D3E469-6B25-4FAA-8ACA-C2C46941123C}"/>
              </a:ext>
            </a:extLst>
          </p:cNvPr>
          <p:cNvSpPr/>
          <p:nvPr>
            <p:custDataLst>
              <p:tags r:id="rId9"/>
            </p:custDataLst>
          </p:nvPr>
        </p:nvSpPr>
        <p:spPr>
          <a:xfrm rot="1175821">
            <a:off x="8744622" y="535566"/>
            <a:ext cx="2009775" cy="1745456"/>
          </a:xfrm>
          <a:prstGeom prst="star7">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A" sz="1350">
              <a:solidFill>
                <a:schemeClr val="bg1"/>
              </a:solidFill>
            </a:endParaRPr>
          </a:p>
        </p:txBody>
      </p:sp>
      <p:sp>
        <p:nvSpPr>
          <p:cNvPr id="11" name="ZoneTexte 10">
            <a:extLst>
              <a:ext uri="{FF2B5EF4-FFF2-40B4-BE49-F238E27FC236}">
                <a16:creationId xmlns:a16="http://schemas.microsoft.com/office/drawing/2014/main" id="{5C7079D3-116C-4ACE-88FD-B6746A48C366}"/>
              </a:ext>
            </a:extLst>
          </p:cNvPr>
          <p:cNvSpPr txBox="1"/>
          <p:nvPr>
            <p:custDataLst>
              <p:tags r:id="rId10"/>
            </p:custDataLst>
          </p:nvPr>
        </p:nvSpPr>
        <p:spPr>
          <a:xfrm rot="1019209">
            <a:off x="8897564" y="1133956"/>
            <a:ext cx="1581150" cy="923330"/>
          </a:xfrm>
          <a:prstGeom prst="rect">
            <a:avLst/>
          </a:prstGeom>
          <a:noFill/>
        </p:spPr>
        <p:txBody>
          <a:bodyPr wrap="square" rtlCol="0">
            <a:spAutoFit/>
          </a:bodyPr>
          <a:lstStyle/>
          <a:p>
            <a:pPr algn="ctr"/>
            <a:r>
              <a:rPr lang="fr-CA" sz="1350" b="1" dirty="0">
                <a:solidFill>
                  <a:schemeClr val="bg1"/>
                </a:solidFill>
              </a:rPr>
              <a:t>Respecter l’éthique dans l’accompagnement</a:t>
            </a:r>
          </a:p>
          <a:p>
            <a:pPr algn="ctr"/>
            <a:endParaRPr lang="fr-CA" sz="1350" dirty="0">
              <a:solidFill>
                <a:schemeClr val="bg1"/>
              </a:solidFill>
            </a:endParaRPr>
          </a:p>
        </p:txBody>
      </p:sp>
    </p:spTree>
    <p:extLst>
      <p:ext uri="{BB962C8B-B14F-4D97-AF65-F5344CB8AC3E}">
        <p14:creationId xmlns:p14="http://schemas.microsoft.com/office/powerpoint/2010/main" val="335093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Identification</a:t>
            </a:r>
          </a:p>
        </p:txBody>
      </p:sp>
      <p:sp>
        <p:nvSpPr>
          <p:cNvPr id="3" name="Espace réservé du contenu 2"/>
          <p:cNvSpPr>
            <a:spLocks noGrp="1"/>
          </p:cNvSpPr>
          <p:nvPr>
            <p:ph idx="1"/>
            <p:custDataLst>
              <p:tags r:id="rId2"/>
            </p:custDataLst>
          </p:nvPr>
        </p:nvSpPr>
        <p:spPr/>
        <p:txBody>
          <a:bodyPr/>
          <a:lstStyle/>
          <a:p>
            <a:pPr marL="457200" indent="-457200">
              <a:spcAft>
                <a:spcPts val="1800"/>
              </a:spcAft>
            </a:pPr>
            <a:r>
              <a:rPr lang="fr-CA" sz="3200" b="1" dirty="0">
                <a:solidFill>
                  <a:schemeClr val="accent3">
                    <a:lumMod val="75000"/>
                  </a:schemeClr>
                </a:solidFill>
              </a:rPr>
              <a:t>Êtes-vous dans le même secteur que votre accompagné?</a:t>
            </a:r>
          </a:p>
          <a:p>
            <a:pPr marL="457200" indent="-457200">
              <a:spcAft>
                <a:spcPts val="1800"/>
              </a:spcAft>
            </a:pPr>
            <a:r>
              <a:rPr lang="fr-CA" sz="3200" b="1" dirty="0">
                <a:solidFill>
                  <a:schemeClr val="accent3">
                    <a:lumMod val="75000"/>
                  </a:schemeClr>
                </a:solidFill>
              </a:rPr>
              <a:t>Pourquoi désirez-vous être accompagnateur?</a:t>
            </a:r>
          </a:p>
          <a:p>
            <a:pPr marL="457200" indent="-457200">
              <a:spcAft>
                <a:spcPts val="1800"/>
              </a:spcAft>
            </a:pPr>
            <a:r>
              <a:rPr lang="fr-CA" sz="3200" b="1" dirty="0">
                <a:solidFill>
                  <a:schemeClr val="accent3">
                    <a:lumMod val="75000"/>
                  </a:schemeClr>
                </a:solidFill>
              </a:rPr>
              <a:t>Vos attentes relatives à la formation « Accompagnateur »</a:t>
            </a:r>
          </a:p>
        </p:txBody>
      </p:sp>
    </p:spTree>
    <p:extLst>
      <p:ext uri="{BB962C8B-B14F-4D97-AF65-F5344CB8AC3E}">
        <p14:creationId xmlns:p14="http://schemas.microsoft.com/office/powerpoint/2010/main" val="3425425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54643-8BFC-4428-B476-7A03DBD30971}"/>
              </a:ext>
            </a:extLst>
          </p:cNvPr>
          <p:cNvSpPr>
            <a:spLocks noGrp="1"/>
          </p:cNvSpPr>
          <p:nvPr>
            <p:ph type="title"/>
            <p:custDataLst>
              <p:tags r:id="rId1"/>
            </p:custDataLst>
          </p:nvPr>
        </p:nvSpPr>
        <p:spPr>
          <a:xfrm>
            <a:off x="2049293" y="0"/>
            <a:ext cx="8229600" cy="1143000"/>
          </a:xfrm>
        </p:spPr>
        <p:txBody>
          <a:bodyPr/>
          <a:lstStyle/>
          <a:p>
            <a:pPr algn="ctr"/>
            <a:r>
              <a:rPr lang="fr-CA" b="1" dirty="0">
                <a:solidFill>
                  <a:srgbClr val="C00000"/>
                </a:solidFill>
              </a:rPr>
              <a:t>Rôles du conseiller pédagogique</a:t>
            </a:r>
            <a:endParaRPr lang="fr-CA" dirty="0">
              <a:solidFill>
                <a:srgbClr val="C00000"/>
              </a:solidFill>
            </a:endParaRPr>
          </a:p>
        </p:txBody>
      </p:sp>
      <p:graphicFrame>
        <p:nvGraphicFramePr>
          <p:cNvPr id="8" name="Espace réservé du contenu 7">
            <a:extLst>
              <a:ext uri="{FF2B5EF4-FFF2-40B4-BE49-F238E27FC236}">
                <a16:creationId xmlns:a16="http://schemas.microsoft.com/office/drawing/2014/main" id="{4C3E045D-0852-4BC0-BE38-974B7DB022D0}"/>
              </a:ext>
            </a:extLst>
          </p:cNvPr>
          <p:cNvGraphicFramePr>
            <a:graphicFrameLocks noGrp="1"/>
          </p:cNvGraphicFramePr>
          <p:nvPr>
            <p:ph idx="4294967295"/>
            <p:custDataLst>
              <p:tags r:id="rId2"/>
            </p:custDataLst>
            <p:extLst/>
          </p:nvPr>
        </p:nvGraphicFramePr>
        <p:xfrm>
          <a:off x="1524001" y="1333555"/>
          <a:ext cx="9007813" cy="53288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0" name="Connecteur droit 9">
            <a:extLst>
              <a:ext uri="{FF2B5EF4-FFF2-40B4-BE49-F238E27FC236}">
                <a16:creationId xmlns:a16="http://schemas.microsoft.com/office/drawing/2014/main" id="{5D47E668-0F4E-445B-950E-00EEF74C080C}"/>
              </a:ext>
            </a:extLst>
          </p:cNvPr>
          <p:cNvCxnSpPr>
            <a:cxnSpLocks/>
          </p:cNvCxnSpPr>
          <p:nvPr>
            <p:custDataLst>
              <p:tags r:id="rId3"/>
            </p:custDataLst>
          </p:nvPr>
        </p:nvCxnSpPr>
        <p:spPr>
          <a:xfrm flipH="1">
            <a:off x="4821894" y="3712422"/>
            <a:ext cx="305621" cy="554779"/>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2DBC2AB-5394-4EA5-A47A-67E9B806C419}"/>
              </a:ext>
            </a:extLst>
          </p:cNvPr>
          <p:cNvCxnSpPr>
            <a:cxnSpLocks/>
          </p:cNvCxnSpPr>
          <p:nvPr>
            <p:custDataLst>
              <p:tags r:id="rId4"/>
            </p:custDataLst>
          </p:nvPr>
        </p:nvCxnSpPr>
        <p:spPr>
          <a:xfrm>
            <a:off x="6438673" y="3717876"/>
            <a:ext cx="0" cy="529005"/>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49EB3DA-5E12-4AD3-B97A-AFBB1C8DF939}"/>
              </a:ext>
            </a:extLst>
          </p:cNvPr>
          <p:cNvCxnSpPr>
            <a:cxnSpLocks/>
          </p:cNvCxnSpPr>
          <p:nvPr>
            <p:custDataLst>
              <p:tags r:id="rId5"/>
            </p:custDataLst>
          </p:nvPr>
        </p:nvCxnSpPr>
        <p:spPr>
          <a:xfrm>
            <a:off x="7962412" y="3670534"/>
            <a:ext cx="206228" cy="576346"/>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1674E2B-3A84-4D14-A69F-4147B82898C7}"/>
              </a:ext>
            </a:extLst>
          </p:cNvPr>
          <p:cNvCxnSpPr>
            <a:cxnSpLocks/>
          </p:cNvCxnSpPr>
          <p:nvPr>
            <p:custDataLst>
              <p:tags r:id="rId6"/>
            </p:custDataLst>
          </p:nvPr>
        </p:nvCxnSpPr>
        <p:spPr>
          <a:xfrm>
            <a:off x="9565398" y="3637238"/>
            <a:ext cx="198362" cy="609643"/>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958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123763" y="78957"/>
            <a:ext cx="7086338" cy="1653653"/>
          </a:xfrm>
        </p:spPr>
        <p:txBody>
          <a:bodyPr>
            <a:normAutofit/>
          </a:bodyPr>
          <a:lstStyle/>
          <a:p>
            <a:r>
              <a:rPr lang="fr-CA" dirty="0"/>
              <a:t>Rôle du nouvel enseignant</a:t>
            </a:r>
          </a:p>
        </p:txBody>
      </p:sp>
      <p:grpSp>
        <p:nvGrpSpPr>
          <p:cNvPr id="3" name="Groupe 2"/>
          <p:cNvGrpSpPr/>
          <p:nvPr>
            <p:custDataLst>
              <p:tags r:id="rId2"/>
            </p:custDataLst>
          </p:nvPr>
        </p:nvGrpSpPr>
        <p:grpSpPr>
          <a:xfrm>
            <a:off x="1974274" y="1153391"/>
            <a:ext cx="9881754" cy="5579918"/>
            <a:chOff x="2503906" y="1596788"/>
            <a:chExt cx="8065601" cy="4866954"/>
          </a:xfrm>
        </p:grpSpPr>
        <p:sp>
          <p:nvSpPr>
            <p:cNvPr id="7" name="Flèche droite 6"/>
            <p:cNvSpPr/>
            <p:nvPr>
              <p:custDataLst>
                <p:tags r:id="rId4"/>
              </p:custDataLst>
            </p:nvPr>
          </p:nvSpPr>
          <p:spPr>
            <a:xfrm>
              <a:off x="3123764" y="1596788"/>
              <a:ext cx="7445743" cy="4866954"/>
            </a:xfrm>
            <a:prstGeom prst="rightArrow">
              <a:avLst/>
            </a:prstGeom>
            <a:solidFill>
              <a:srgbClr val="C0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orme libre 7"/>
            <p:cNvSpPr/>
            <p:nvPr>
              <p:custDataLst>
                <p:tags r:id="rId5"/>
              </p:custDataLst>
            </p:nvPr>
          </p:nvSpPr>
          <p:spPr>
            <a:xfrm>
              <a:off x="2503906"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Choisir un accompagnateur</a:t>
              </a:r>
            </a:p>
            <a:p>
              <a:pPr algn="ctr" defTabSz="400050">
                <a:lnSpc>
                  <a:spcPct val="90000"/>
                </a:lnSpc>
                <a:spcBef>
                  <a:spcPct val="0"/>
                </a:spcBef>
                <a:spcAft>
                  <a:spcPct val="35000"/>
                </a:spcAft>
              </a:pPr>
              <a:r>
                <a:rPr lang="fr-CA" sz="1500" b="1" dirty="0">
                  <a:solidFill>
                    <a:srgbClr val="000000"/>
                  </a:solidFill>
                </a:rPr>
                <a:t>Échanger sur les attentes mutuelles</a:t>
              </a:r>
            </a:p>
          </p:txBody>
        </p:sp>
        <p:sp>
          <p:nvSpPr>
            <p:cNvPr id="9" name="Forme libre 8"/>
            <p:cNvSpPr/>
            <p:nvPr>
              <p:custDataLst>
                <p:tags r:id="rId6"/>
              </p:custDataLst>
            </p:nvPr>
          </p:nvSpPr>
          <p:spPr>
            <a:xfrm>
              <a:off x="4395338"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Reconnaître qu’il est le premier responsable de la réussite de son insertion professionnelle</a:t>
              </a:r>
            </a:p>
          </p:txBody>
        </p:sp>
        <p:sp>
          <p:nvSpPr>
            <p:cNvPr id="10" name="Forme libre 9"/>
            <p:cNvSpPr/>
            <p:nvPr>
              <p:custDataLst>
                <p:tags r:id="rId7"/>
              </p:custDataLst>
            </p:nvPr>
          </p:nvSpPr>
          <p:spPr>
            <a:xfrm>
              <a:off x="6339767" y="2125267"/>
              <a:ext cx="1620000" cy="1688733"/>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Poursuivre le développement de sa pratique réflexive</a:t>
              </a:r>
            </a:p>
          </p:txBody>
        </p:sp>
        <p:sp>
          <p:nvSpPr>
            <p:cNvPr id="11" name="Forme libre 10"/>
            <p:cNvSpPr/>
            <p:nvPr>
              <p:custDataLst>
                <p:tags r:id="rId8"/>
              </p:custDataLst>
            </p:nvPr>
          </p:nvSpPr>
          <p:spPr>
            <a:xfrm>
              <a:off x="8333115"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Faire preuve d’ouverture d’esprit</a:t>
              </a:r>
            </a:p>
          </p:txBody>
        </p:sp>
        <p:sp>
          <p:nvSpPr>
            <p:cNvPr id="12" name="Forme libre 11"/>
            <p:cNvSpPr/>
            <p:nvPr>
              <p:custDataLst>
                <p:tags r:id="rId9"/>
              </p:custDataLst>
            </p:nvPr>
          </p:nvSpPr>
          <p:spPr>
            <a:xfrm>
              <a:off x="2581364" y="4017729"/>
              <a:ext cx="1542542" cy="1753274"/>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Échanger sur ses besoins, ses réussites, ses difficultés, ses apprentissages, ses défis et sa formation continue</a:t>
              </a:r>
            </a:p>
          </p:txBody>
        </p:sp>
        <p:sp>
          <p:nvSpPr>
            <p:cNvPr id="13" name="Forme libre 12"/>
            <p:cNvSpPr/>
            <p:nvPr>
              <p:custDataLst>
                <p:tags r:id="rId10"/>
              </p:custDataLst>
            </p:nvPr>
          </p:nvSpPr>
          <p:spPr>
            <a:xfrm>
              <a:off x="4395337" y="4017729"/>
              <a:ext cx="1620000" cy="1753274"/>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Poursuivre les objectifs établis avec son accompagnateur</a:t>
              </a:r>
            </a:p>
          </p:txBody>
        </p:sp>
        <p:sp>
          <p:nvSpPr>
            <p:cNvPr id="14" name="Forme libre 13"/>
            <p:cNvSpPr/>
            <p:nvPr>
              <p:custDataLst>
                <p:tags r:id="rId11"/>
              </p:custDataLst>
            </p:nvPr>
          </p:nvSpPr>
          <p:spPr>
            <a:xfrm>
              <a:off x="6364226" y="4010973"/>
              <a:ext cx="1620000" cy="1760030"/>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Assister aux rencontres prévues avec son mentor</a:t>
              </a:r>
              <a:br>
                <a:rPr lang="fr-CA" sz="1500" b="1" dirty="0">
                  <a:solidFill>
                    <a:srgbClr val="000000"/>
                  </a:solidFill>
                </a:rPr>
              </a:br>
              <a:r>
                <a:rPr lang="fr-CA" sz="1500" b="1" dirty="0">
                  <a:solidFill>
                    <a:srgbClr val="000000"/>
                  </a:solidFill>
                </a:rPr>
                <a:t> et son accompagnateur </a:t>
              </a:r>
            </a:p>
          </p:txBody>
        </p:sp>
        <p:sp>
          <p:nvSpPr>
            <p:cNvPr id="15" name="Forme libre 14"/>
            <p:cNvSpPr/>
            <p:nvPr>
              <p:custDataLst>
                <p:tags r:id="rId12"/>
              </p:custDataLst>
            </p:nvPr>
          </p:nvSpPr>
          <p:spPr>
            <a:xfrm>
              <a:off x="8333115" y="4010973"/>
              <a:ext cx="1620000" cy="1760030"/>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Développer des connaissances, des attitudes et des habiletés nécessaires à la profession</a:t>
              </a:r>
            </a:p>
          </p:txBody>
        </p:sp>
      </p:grpSp>
      <p:sp>
        <p:nvSpPr>
          <p:cNvPr id="16" name="ZoneTexte 15"/>
          <p:cNvSpPr txBox="1"/>
          <p:nvPr>
            <p:custDataLst>
              <p:tags r:id="rId3"/>
            </p:custDataLst>
          </p:nvPr>
        </p:nvSpPr>
        <p:spPr>
          <a:xfrm>
            <a:off x="1685494" y="6163660"/>
            <a:ext cx="1087820" cy="300082"/>
          </a:xfrm>
          <a:prstGeom prst="rect">
            <a:avLst/>
          </a:prstGeom>
          <a:noFill/>
        </p:spPr>
        <p:txBody>
          <a:bodyPr wrap="square" rtlCol="0">
            <a:spAutoFit/>
          </a:bodyPr>
          <a:lstStyle/>
          <a:p>
            <a:r>
              <a:rPr lang="fr-CA" sz="1350" dirty="0">
                <a:solidFill>
                  <a:schemeClr val="bg1"/>
                </a:solidFill>
              </a:rPr>
              <a:t>IPE FGJ/FGA</a:t>
            </a:r>
          </a:p>
        </p:txBody>
      </p:sp>
    </p:spTree>
    <p:extLst>
      <p:ext uri="{BB962C8B-B14F-4D97-AF65-F5344CB8AC3E}">
        <p14:creationId xmlns:p14="http://schemas.microsoft.com/office/powerpoint/2010/main" val="685122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Pause</a:t>
            </a:r>
          </a:p>
        </p:txBody>
      </p:sp>
      <p:pic>
        <p:nvPicPr>
          <p:cNvPr id="1026" name="Picture 2">
            <a:extLst>
              <a:ext uri="{FF2B5EF4-FFF2-40B4-BE49-F238E27FC236}">
                <a16:creationId xmlns:a16="http://schemas.microsoft.com/office/drawing/2014/main" id="{365A2AF7-EDD2-4746-9AB4-432E3072D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652" y="1825625"/>
            <a:ext cx="3802626" cy="3802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08099D-F6AB-4301-89AE-FEA2B25A1B84}"/>
              </a:ext>
            </a:extLst>
          </p:cNvPr>
          <p:cNvSpPr/>
          <p:nvPr/>
        </p:nvSpPr>
        <p:spPr>
          <a:xfrm>
            <a:off x="6229965" y="5763188"/>
            <a:ext cx="3000821" cy="276999"/>
          </a:xfrm>
          <a:prstGeom prst="rect">
            <a:avLst/>
          </a:prstGeom>
        </p:spPr>
        <p:txBody>
          <a:bodyPr wrap="none">
            <a:spAutoFit/>
          </a:bodyPr>
          <a:lstStyle/>
          <a:p>
            <a:r>
              <a:rPr lang="fr-CA" sz="1200" dirty="0"/>
              <a:t>Image : Généré par IA, Optimisé par DALL·E 3</a:t>
            </a:r>
          </a:p>
        </p:txBody>
      </p:sp>
    </p:spTree>
    <p:extLst>
      <p:ext uri="{BB962C8B-B14F-4D97-AF65-F5344CB8AC3E}">
        <p14:creationId xmlns:p14="http://schemas.microsoft.com/office/powerpoint/2010/main" val="217062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14698" y="370865"/>
            <a:ext cx="10515600" cy="849086"/>
          </a:xfrm>
        </p:spPr>
        <p:txBody>
          <a:bodyPr>
            <a:normAutofit fontScale="90000"/>
          </a:bodyPr>
          <a:lstStyle/>
          <a:p>
            <a:r>
              <a:rPr lang="fr-CA" sz="6700" dirty="0"/>
              <a:t>Moodle</a:t>
            </a:r>
            <a:endParaRPr lang="fr-CA" dirty="0"/>
          </a:p>
        </p:txBody>
      </p:sp>
      <p:sp>
        <p:nvSpPr>
          <p:cNvPr id="5" name="ZoneTexte 4"/>
          <p:cNvSpPr txBox="1"/>
          <p:nvPr>
            <p:custDataLst>
              <p:tags r:id="rId2"/>
            </p:custDataLst>
          </p:nvPr>
        </p:nvSpPr>
        <p:spPr>
          <a:xfrm>
            <a:off x="4675910" y="5368365"/>
            <a:ext cx="5124576" cy="954107"/>
          </a:xfrm>
          <a:prstGeom prst="rect">
            <a:avLst/>
          </a:prstGeom>
          <a:noFill/>
        </p:spPr>
        <p:txBody>
          <a:bodyPr wrap="square" rtlCol="0">
            <a:spAutoFit/>
          </a:bodyPr>
          <a:lstStyle/>
          <a:p>
            <a:r>
              <a:rPr lang="fr-CA" sz="3200" b="1" u="sng" dirty="0"/>
              <a:t>Adresse</a:t>
            </a:r>
            <a:r>
              <a:rPr lang="fr-CA" sz="3200" dirty="0"/>
              <a:t> : fad.csdm.ca</a:t>
            </a:r>
          </a:p>
          <a:p>
            <a:endParaRPr lang="fr-CA" sz="2400" dirty="0"/>
          </a:p>
        </p:txBody>
      </p:sp>
      <p:pic>
        <p:nvPicPr>
          <p:cNvPr id="6" name="Image 5"/>
          <p:cNvPicPr>
            <a:picLocks noChangeAspect="1"/>
          </p:cNvPicPr>
          <p:nvPr>
            <p:custDataLst>
              <p:tags r:id="rId3"/>
            </p:custDataLst>
          </p:nvPr>
        </p:nvPicPr>
        <p:blipFill>
          <a:blip r:embed="rId9"/>
          <a:stretch>
            <a:fillRect/>
          </a:stretch>
        </p:blipFill>
        <p:spPr>
          <a:xfrm>
            <a:off x="1788691" y="1786856"/>
            <a:ext cx="4684411" cy="1776845"/>
          </a:xfrm>
          <a:prstGeom prst="rect">
            <a:avLst/>
          </a:prstGeom>
        </p:spPr>
      </p:pic>
      <p:pic>
        <p:nvPicPr>
          <p:cNvPr id="9" name="Image 8"/>
          <p:cNvPicPr>
            <a:picLocks noChangeAspect="1"/>
          </p:cNvPicPr>
          <p:nvPr>
            <p:custDataLst>
              <p:tags r:id="rId4"/>
            </p:custDataLst>
          </p:nvPr>
        </p:nvPicPr>
        <p:blipFill>
          <a:blip r:embed="rId10"/>
          <a:stretch>
            <a:fillRect/>
          </a:stretch>
        </p:blipFill>
        <p:spPr>
          <a:xfrm>
            <a:off x="7114003" y="1786855"/>
            <a:ext cx="4452443" cy="1776845"/>
          </a:xfrm>
          <a:prstGeom prst="rect">
            <a:avLst/>
          </a:prstGeom>
        </p:spPr>
      </p:pic>
      <p:pic>
        <p:nvPicPr>
          <p:cNvPr id="10" name="Image 9"/>
          <p:cNvPicPr>
            <a:picLocks noChangeAspect="1"/>
          </p:cNvPicPr>
          <p:nvPr>
            <p:custDataLst>
              <p:tags r:id="rId5"/>
            </p:custDataLst>
          </p:nvPr>
        </p:nvPicPr>
        <p:blipFill>
          <a:blip r:embed="rId11"/>
          <a:stretch>
            <a:fillRect/>
          </a:stretch>
        </p:blipFill>
        <p:spPr>
          <a:xfrm>
            <a:off x="5555366" y="3848422"/>
            <a:ext cx="2352800" cy="1235220"/>
          </a:xfrm>
          <a:prstGeom prst="rect">
            <a:avLst/>
          </a:prstGeom>
        </p:spPr>
      </p:pic>
      <p:sp>
        <p:nvSpPr>
          <p:cNvPr id="11" name="ZoneTexte 10"/>
          <p:cNvSpPr txBox="1"/>
          <p:nvPr>
            <p:custDataLst>
              <p:tags r:id="rId6"/>
            </p:custDataLst>
          </p:nvPr>
        </p:nvSpPr>
        <p:spPr>
          <a:xfrm>
            <a:off x="1702676" y="1219951"/>
            <a:ext cx="10127622" cy="5102521"/>
          </a:xfrm>
          <a:prstGeom prst="rect">
            <a:avLst/>
          </a:prstGeom>
          <a:noFill/>
          <a:ln>
            <a:solidFill>
              <a:schemeClr val="bg2">
                <a:lumMod val="50000"/>
              </a:schemeClr>
            </a:solidFill>
          </a:ln>
        </p:spPr>
        <p:txBody>
          <a:bodyPr wrap="square" rtlCol="0">
            <a:spAutoFit/>
          </a:bodyPr>
          <a:lstStyle/>
          <a:p>
            <a:endParaRPr lang="fr-CA" dirty="0"/>
          </a:p>
        </p:txBody>
      </p:sp>
    </p:spTree>
    <p:extLst>
      <p:ext uri="{BB962C8B-B14F-4D97-AF65-F5344CB8AC3E}">
        <p14:creationId xmlns:p14="http://schemas.microsoft.com/office/powerpoint/2010/main" val="1375245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fontScale="90000"/>
          </a:bodyPr>
          <a:lstStyle/>
          <a:p>
            <a:r>
              <a:rPr lang="fr-CA" dirty="0"/>
              <a:t>Activité</a:t>
            </a:r>
            <a:br>
              <a:rPr lang="fr-CA" dirty="0"/>
            </a:br>
            <a:r>
              <a:rPr lang="fr-CA" dirty="0"/>
              <a:t>L’entrée en matière</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681608" y="2963917"/>
            <a:ext cx="9672191" cy="3213046"/>
          </a:xfrm>
        </p:spPr>
        <p:txBody>
          <a:bodyPr>
            <a:normAutofit/>
          </a:bodyPr>
          <a:lstStyle/>
          <a:p>
            <a:r>
              <a:rPr lang="fr-CA" dirty="0">
                <a:solidFill>
                  <a:schemeClr val="tx2">
                    <a:lumMod val="75000"/>
                  </a:schemeClr>
                </a:solidFill>
              </a:rPr>
              <a:t>En équipe, déterminez les questions appropriées, pour bien accompagner dès le départ, lors de l’accueil.</a:t>
            </a:r>
          </a:p>
          <a:p>
            <a:pPr lvl="1">
              <a:spcBef>
                <a:spcPts val="2400"/>
              </a:spcBef>
            </a:pPr>
            <a:r>
              <a:rPr lang="fr-CA" sz="2800" dirty="0">
                <a:solidFill>
                  <a:schemeClr val="tx2">
                    <a:lumMod val="75000"/>
                  </a:schemeClr>
                </a:solidFill>
              </a:rPr>
              <a:t>En tant qu’accompagnateur, quelles questions me permettraient de mieux comprendre le type d’accompagnement, les besoins et les attentes souhaités par l’accompagné?</a:t>
            </a:r>
          </a:p>
        </p:txBody>
      </p:sp>
      <p:grpSp>
        <p:nvGrpSpPr>
          <p:cNvPr id="26" name="Groupe 25"/>
          <p:cNvGrpSpPr/>
          <p:nvPr>
            <p:custDataLst>
              <p:tags r:id="rId3"/>
            </p:custDataLst>
          </p:nvPr>
        </p:nvGrpSpPr>
        <p:grpSpPr>
          <a:xfrm>
            <a:off x="9028110" y="5359367"/>
            <a:ext cx="2365416" cy="1053349"/>
            <a:chOff x="6768206" y="5877272"/>
            <a:chExt cx="2365416" cy="1053349"/>
          </a:xfrm>
        </p:grpSpPr>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10 minutes</a:t>
              </a:r>
            </a:p>
          </p:txBody>
        </p:sp>
      </p:grpSp>
      <p:pic>
        <p:nvPicPr>
          <p:cNvPr id="4" name="Image 3" descr="Del amor y sus historias | Hij@s de Eva y Adán"/>
          <p:cNvPicPr>
            <a:picLocks noChangeAspect="1"/>
          </p:cNvPicPr>
          <p:nvPr>
            <p:custDataLst>
              <p:tags r:id="rId4"/>
            </p:custDataLst>
          </p:nvPr>
        </p:nvPicPr>
        <p:blipFill>
          <a:blip r:embed="rId9" cstate="hqprint">
            <a:extLst>
              <a:ext uri="{28A0092B-C50C-407E-A947-70E740481C1C}">
                <a14:useLocalDpi xmlns:a14="http://schemas.microsoft.com/office/drawing/2010/main" val="0"/>
              </a:ext>
            </a:extLst>
          </a:blip>
          <a:stretch>
            <a:fillRect/>
          </a:stretch>
        </p:blipFill>
        <p:spPr>
          <a:xfrm>
            <a:off x="9322105" y="547134"/>
            <a:ext cx="2331268" cy="2331268"/>
          </a:xfrm>
          <a:prstGeom prst="rect">
            <a:avLst/>
          </a:prstGeom>
        </p:spPr>
      </p:pic>
      <p:sp>
        <p:nvSpPr>
          <p:cNvPr id="11" name="ZoneTexte 18"/>
          <p:cNvSpPr txBox="1"/>
          <p:nvPr>
            <p:custDataLst>
              <p:tags r:id="rId5"/>
            </p:custDataLst>
          </p:nvPr>
        </p:nvSpPr>
        <p:spPr>
          <a:xfrm>
            <a:off x="1981182" y="5792835"/>
            <a:ext cx="3619500"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000" b="1" dirty="0">
                <a:solidFill>
                  <a:srgbClr val="C00000"/>
                </a:solidFill>
                <a:latin typeface="Calibri"/>
              </a:rPr>
              <a:t>Retour en plénière</a:t>
            </a:r>
          </a:p>
        </p:txBody>
      </p:sp>
      <p:pic>
        <p:nvPicPr>
          <p:cNvPr id="3" name="Image 2">
            <a:extLst>
              <a:ext uri="{FF2B5EF4-FFF2-40B4-BE49-F238E27FC236}">
                <a16:creationId xmlns:a16="http://schemas.microsoft.com/office/drawing/2014/main" id="{837D27A1-9966-4DDE-9A9F-4C8FECC70684}"/>
              </a:ext>
            </a:extLst>
          </p:cNvPr>
          <p:cNvPicPr>
            <a:picLocks noChangeAspect="1"/>
          </p:cNvPicPr>
          <p:nvPr/>
        </p:nvPicPr>
        <p:blipFill>
          <a:blip r:embed="rId10"/>
          <a:stretch>
            <a:fillRect/>
          </a:stretch>
        </p:blipFill>
        <p:spPr>
          <a:xfrm>
            <a:off x="8557589" y="6492875"/>
            <a:ext cx="3634411" cy="340036"/>
          </a:xfrm>
          <a:prstGeom prst="rect">
            <a:avLst/>
          </a:prstGeom>
        </p:spPr>
      </p:pic>
    </p:spTree>
    <p:extLst>
      <p:ext uri="{BB962C8B-B14F-4D97-AF65-F5344CB8AC3E}">
        <p14:creationId xmlns:p14="http://schemas.microsoft.com/office/powerpoint/2010/main" val="73707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a:t>Habiletés relatives </a:t>
            </a:r>
            <a:br>
              <a:rPr lang="fr-CA" dirty="0"/>
            </a:br>
            <a:r>
              <a:rPr lang="fr-CA" dirty="0"/>
              <a:t>à la profession enseignante</a:t>
            </a:r>
          </a:p>
        </p:txBody>
      </p:sp>
      <p:pic>
        <p:nvPicPr>
          <p:cNvPr id="4" name="Picture 2">
            <a:hlinkClick r:id="rId9"/>
          </p:cNvPr>
          <p:cNvPicPr>
            <a:picLocks noChangeAspect="1" noChangeArrowheads="1"/>
          </p:cNvPicPr>
          <p:nvPr>
            <p:custDataLst>
              <p:tags r:id="rId2"/>
            </p:custDataLst>
          </p:nvPr>
        </p:nvPicPr>
        <p:blipFill rotWithShape="1">
          <a:blip r:embed="rId10">
            <a:extLst>
              <a:ext uri="{28A0092B-C50C-407E-A947-70E740481C1C}">
                <a14:useLocalDpi xmlns:a14="http://schemas.microsoft.com/office/drawing/2010/main" val="0"/>
              </a:ext>
            </a:extLst>
          </a:blip>
          <a:srcRect l="7841" t="23208" r="10838" b="4912"/>
          <a:stretch/>
        </p:blipFill>
        <p:spPr bwMode="auto">
          <a:xfrm>
            <a:off x="2048559" y="2473856"/>
            <a:ext cx="4484427" cy="371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custDataLst>
              <p:tags r:id="rId3"/>
            </p:custDataLst>
          </p:nvPr>
        </p:nvPicPr>
        <p:blipFill>
          <a:blip r:embed="rId11"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31407" y="2673398"/>
            <a:ext cx="3589208" cy="3311236"/>
          </a:xfrm>
          <a:prstGeom prst="rect">
            <a:avLst/>
          </a:prstGeom>
        </p:spPr>
      </p:pic>
      <p:sp>
        <p:nvSpPr>
          <p:cNvPr id="6" name="ZoneTexte 5"/>
          <p:cNvSpPr txBox="1"/>
          <p:nvPr>
            <p:custDataLst>
              <p:tags r:id="rId4"/>
            </p:custDataLst>
          </p:nvPr>
        </p:nvSpPr>
        <p:spPr>
          <a:xfrm>
            <a:off x="2048559" y="1858312"/>
            <a:ext cx="4562123" cy="461665"/>
          </a:xfrm>
          <a:prstGeom prst="rect">
            <a:avLst/>
          </a:prstGeom>
          <a:noFill/>
        </p:spPr>
        <p:txBody>
          <a:bodyPr wrap="square" rtlCol="0">
            <a:spAutoFit/>
          </a:bodyPr>
          <a:lstStyle/>
          <a:p>
            <a:pPr algn="ctr"/>
            <a:r>
              <a:rPr lang="fr-CA" sz="2400" b="1" dirty="0">
                <a:solidFill>
                  <a:srgbClr val="C00000"/>
                </a:solidFill>
              </a:rPr>
              <a:t>13 compétences professionnelles</a:t>
            </a:r>
          </a:p>
        </p:txBody>
      </p:sp>
      <p:sp>
        <p:nvSpPr>
          <p:cNvPr id="7" name="ZoneTexte 6"/>
          <p:cNvSpPr txBox="1"/>
          <p:nvPr>
            <p:custDataLst>
              <p:tags r:id="rId5"/>
            </p:custDataLst>
          </p:nvPr>
        </p:nvSpPr>
        <p:spPr>
          <a:xfrm>
            <a:off x="7098223" y="1851439"/>
            <a:ext cx="4255577" cy="461665"/>
          </a:xfrm>
          <a:prstGeom prst="rect">
            <a:avLst/>
          </a:prstGeom>
          <a:noFill/>
        </p:spPr>
        <p:txBody>
          <a:bodyPr wrap="square" rtlCol="0">
            <a:spAutoFit/>
          </a:bodyPr>
          <a:lstStyle/>
          <a:p>
            <a:r>
              <a:rPr lang="fr-CA" sz="2400" b="1" dirty="0">
                <a:solidFill>
                  <a:srgbClr val="C00000"/>
                </a:solidFill>
              </a:rPr>
              <a:t>Les habiletés « expérientielles »</a:t>
            </a:r>
          </a:p>
        </p:txBody>
      </p:sp>
      <p:sp>
        <p:nvSpPr>
          <p:cNvPr id="8" name="ZoneTexte 7"/>
          <p:cNvSpPr txBox="1"/>
          <p:nvPr>
            <p:custDataLst>
              <p:tags r:id="rId6"/>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413585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a:xfrm>
            <a:off x="1767036" y="1049986"/>
            <a:ext cx="8391384" cy="1325563"/>
          </a:xfrm>
        </p:spPr>
        <p:txBody>
          <a:bodyPr>
            <a:normAutofit fontScale="90000"/>
          </a:bodyPr>
          <a:lstStyle/>
          <a:p>
            <a:r>
              <a:rPr lang="fr-CA" dirty="0"/>
              <a:t>Activité</a:t>
            </a:r>
            <a:br>
              <a:rPr lang="fr-CA" dirty="0"/>
            </a:br>
            <a:r>
              <a:rPr lang="fr-CA" dirty="0"/>
              <a:t>13 compétences professionnelles</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2255201" y="3306518"/>
            <a:ext cx="7903219" cy="3213046"/>
          </a:xfrm>
        </p:spPr>
        <p:txBody>
          <a:bodyPr>
            <a:normAutofit/>
          </a:bodyPr>
          <a:lstStyle/>
          <a:p>
            <a:r>
              <a:rPr lang="fr-CA" sz="3200" dirty="0">
                <a:solidFill>
                  <a:schemeClr val="tx2">
                    <a:lumMod val="75000"/>
                  </a:schemeClr>
                </a:solidFill>
              </a:rPr>
              <a:t>En grand groupe, trouvez les compétences professionnelles nécessaires à votre rôle d’accompagnateur.</a:t>
            </a:r>
          </a:p>
        </p:txBody>
      </p:sp>
      <p:grpSp>
        <p:nvGrpSpPr>
          <p:cNvPr id="26" name="Groupe 25"/>
          <p:cNvGrpSpPr/>
          <p:nvPr>
            <p:custDataLst>
              <p:tags r:id="rId3"/>
            </p:custDataLst>
          </p:nvPr>
        </p:nvGrpSpPr>
        <p:grpSpPr>
          <a:xfrm>
            <a:off x="9287957" y="5466215"/>
            <a:ext cx="2365416" cy="1053349"/>
            <a:chOff x="6768206" y="5877272"/>
            <a:chExt cx="2365416" cy="1053349"/>
          </a:xfrm>
        </p:grpSpPr>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5 minutes</a:t>
              </a:r>
            </a:p>
          </p:txBody>
        </p:sp>
      </p:grpSp>
      <p:pic>
        <p:nvPicPr>
          <p:cNvPr id="3" name="Image 2">
            <a:extLst>
              <a:ext uri="{FF2B5EF4-FFF2-40B4-BE49-F238E27FC236}">
                <a16:creationId xmlns:a16="http://schemas.microsoft.com/office/drawing/2014/main" id="{A8B25D2D-BB37-44F9-A6DD-D3391CE18AD7}"/>
              </a:ext>
            </a:extLst>
          </p:cNvPr>
          <p:cNvPicPr>
            <a:picLocks noChangeAspect="1"/>
          </p:cNvPicPr>
          <p:nvPr/>
        </p:nvPicPr>
        <p:blipFill>
          <a:blip r:embed="rId7"/>
          <a:stretch>
            <a:fillRect/>
          </a:stretch>
        </p:blipFill>
        <p:spPr>
          <a:xfrm>
            <a:off x="9802255" y="435622"/>
            <a:ext cx="1537968" cy="1325563"/>
          </a:xfrm>
          <a:prstGeom prst="rect">
            <a:avLst/>
          </a:prstGeom>
        </p:spPr>
      </p:pic>
    </p:spTree>
    <p:extLst>
      <p:ext uri="{BB962C8B-B14F-4D97-AF65-F5344CB8AC3E}">
        <p14:creationId xmlns:p14="http://schemas.microsoft.com/office/powerpoint/2010/main" val="82681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554480" y="950976"/>
            <a:ext cx="10637520" cy="5760720"/>
          </a:xfrm>
        </p:spPr>
        <p:txBody>
          <a:bodyPr>
            <a:normAutofit fontScale="92500" lnSpcReduction="20000"/>
          </a:bodyPr>
          <a:lstStyle/>
          <a:p>
            <a:pPr marL="712788" indent="-598488">
              <a:buFont typeface="+mj-lt"/>
              <a:buAutoNum type="arabicPeriod"/>
            </a:pPr>
            <a:r>
              <a:rPr lang="fr-CA" dirty="0">
                <a:solidFill>
                  <a:srgbClr val="000000"/>
                </a:solidFill>
              </a:rPr>
              <a:t>Agir en tant que médiateur d’éléments de culture</a:t>
            </a:r>
          </a:p>
          <a:p>
            <a:pPr marL="712788" indent="-598488">
              <a:buFont typeface="+mj-lt"/>
              <a:buAutoNum type="arabicPeriod"/>
            </a:pPr>
            <a:r>
              <a:rPr lang="fr-CA" dirty="0">
                <a:solidFill>
                  <a:srgbClr val="000000"/>
                </a:solidFill>
              </a:rPr>
              <a:t>Maîtriser la langue d’enseignement</a:t>
            </a:r>
          </a:p>
          <a:p>
            <a:pPr marL="712788" indent="-598488">
              <a:buFont typeface="+mj-lt"/>
              <a:buAutoNum type="arabicPeriod"/>
            </a:pPr>
            <a:r>
              <a:rPr lang="fr-CA" dirty="0">
                <a:solidFill>
                  <a:srgbClr val="000000"/>
                </a:solidFill>
              </a:rPr>
              <a:t>Planifier les situations d’enseignement d’apprentissage</a:t>
            </a:r>
          </a:p>
          <a:p>
            <a:pPr marL="712788" indent="-598488">
              <a:buFont typeface="+mj-lt"/>
              <a:buAutoNum type="arabicPeriod"/>
            </a:pPr>
            <a:r>
              <a:rPr lang="fr-CA" dirty="0">
                <a:solidFill>
                  <a:srgbClr val="000000"/>
                </a:solidFill>
              </a:rPr>
              <a:t>Mettre en œuvre les situations d’enseignement et d’apprentissage</a:t>
            </a:r>
          </a:p>
          <a:p>
            <a:pPr marL="712788" indent="-598488">
              <a:buFont typeface="+mj-lt"/>
              <a:buAutoNum type="arabicPeriod"/>
            </a:pPr>
            <a:r>
              <a:rPr lang="fr-CA" dirty="0">
                <a:solidFill>
                  <a:srgbClr val="000000"/>
                </a:solidFill>
              </a:rPr>
              <a:t>Évaluer les apprentissages</a:t>
            </a:r>
          </a:p>
          <a:p>
            <a:pPr marL="712788" indent="-598488">
              <a:buFont typeface="+mj-lt"/>
              <a:buAutoNum type="arabicPeriod"/>
            </a:pPr>
            <a:r>
              <a:rPr lang="fr-CA" dirty="0">
                <a:solidFill>
                  <a:srgbClr val="000000"/>
                </a:solidFill>
              </a:rPr>
              <a:t>Gérer le fonctionnement du groupe-classe</a:t>
            </a:r>
          </a:p>
          <a:p>
            <a:pPr marL="712788" indent="-598488">
              <a:buFont typeface="+mj-lt"/>
              <a:buAutoNum type="arabicPeriod"/>
            </a:pPr>
            <a:r>
              <a:rPr lang="fr-CA" dirty="0">
                <a:solidFill>
                  <a:srgbClr val="000000"/>
                </a:solidFill>
              </a:rPr>
              <a:t>Tenir compte de l’hétérogénéité des élèves</a:t>
            </a:r>
          </a:p>
          <a:p>
            <a:pPr marL="712788" indent="-598488">
              <a:buFont typeface="+mj-lt"/>
              <a:buAutoNum type="arabicPeriod"/>
            </a:pPr>
            <a:r>
              <a:rPr lang="fr-CA" dirty="0">
                <a:solidFill>
                  <a:srgbClr val="000000"/>
                </a:solidFill>
              </a:rPr>
              <a:t>Soutenir le plaisir d’apprendre</a:t>
            </a:r>
          </a:p>
          <a:p>
            <a:pPr marL="712788" indent="-598488">
              <a:buFont typeface="+mj-lt"/>
              <a:buAutoNum type="arabicPeriod"/>
            </a:pPr>
            <a:r>
              <a:rPr lang="fr-CA" dirty="0">
                <a:solidFill>
                  <a:srgbClr val="000000"/>
                </a:solidFill>
              </a:rPr>
              <a:t>S’impliquer activement au sein de l’équipe-école</a:t>
            </a:r>
          </a:p>
          <a:p>
            <a:pPr marL="712788" indent="-598488">
              <a:buFont typeface="+mj-lt"/>
              <a:buAutoNum type="arabicPeriod"/>
            </a:pPr>
            <a:r>
              <a:rPr lang="fr-CA" dirty="0">
                <a:solidFill>
                  <a:srgbClr val="000000"/>
                </a:solidFill>
              </a:rPr>
              <a:t>Collaborer avec les partenaires de la communauté</a:t>
            </a:r>
          </a:p>
          <a:p>
            <a:pPr marL="712788" indent="-598488">
              <a:buFont typeface="+mj-lt"/>
              <a:buAutoNum type="arabicPeriod"/>
            </a:pPr>
            <a:r>
              <a:rPr lang="fr-CA" dirty="0">
                <a:solidFill>
                  <a:srgbClr val="000000"/>
                </a:solidFill>
              </a:rPr>
              <a:t>S’engager dans un développement professionnel continu et dans la vie de la profession</a:t>
            </a:r>
          </a:p>
          <a:p>
            <a:pPr marL="712788" indent="-598488">
              <a:buFont typeface="+mj-lt"/>
              <a:buAutoNum type="arabicPeriod"/>
            </a:pPr>
            <a:r>
              <a:rPr lang="fr-CA" dirty="0">
                <a:solidFill>
                  <a:srgbClr val="000000"/>
                </a:solidFill>
              </a:rPr>
              <a:t>Mobiliser le numérique</a:t>
            </a:r>
          </a:p>
          <a:p>
            <a:pPr marL="712788" indent="-598488">
              <a:buFont typeface="+mj-lt"/>
              <a:buAutoNum type="arabicPeriod"/>
            </a:pPr>
            <a:r>
              <a:rPr lang="fr-CA" dirty="0">
                <a:solidFill>
                  <a:srgbClr val="000000"/>
                </a:solidFill>
              </a:rPr>
              <a:t>Agir en accord avec les principes éthiques de la profession</a:t>
            </a:r>
          </a:p>
        </p:txBody>
      </p:sp>
      <p:sp>
        <p:nvSpPr>
          <p:cNvPr id="11" name="Rectangle 10"/>
          <p:cNvSpPr/>
          <p:nvPr>
            <p:custDataLst>
              <p:tags r:id="rId2"/>
            </p:custDataLst>
          </p:nvPr>
        </p:nvSpPr>
        <p:spPr>
          <a:xfrm>
            <a:off x="3407664" y="201168"/>
            <a:ext cx="6839712" cy="58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custDataLst>
              <p:tags r:id="rId3"/>
            </p:custDataLst>
          </p:nvPr>
        </p:nvSpPr>
        <p:spPr>
          <a:xfrm>
            <a:off x="3407664" y="128016"/>
            <a:ext cx="6650736" cy="523220"/>
          </a:xfrm>
          <a:prstGeom prst="rect">
            <a:avLst/>
          </a:prstGeom>
        </p:spPr>
        <p:txBody>
          <a:bodyPr wrap="square">
            <a:spAutoFit/>
          </a:bodyPr>
          <a:lstStyle/>
          <a:p>
            <a:r>
              <a:rPr lang="fr-CA" sz="2800" b="1" dirty="0">
                <a:solidFill>
                  <a:srgbClr val="C00000"/>
                </a:solidFill>
              </a:rPr>
              <a:t>Les 13 compétences professionnelles </a:t>
            </a:r>
            <a:endParaRPr lang="fr-CA" sz="2800" dirty="0">
              <a:solidFill>
                <a:srgbClr val="C00000"/>
              </a:solidFill>
            </a:endParaRPr>
          </a:p>
        </p:txBody>
      </p:sp>
      <p:grpSp>
        <p:nvGrpSpPr>
          <p:cNvPr id="5" name="Groupe 4"/>
          <p:cNvGrpSpPr/>
          <p:nvPr>
            <p:custDataLst>
              <p:tags r:id="rId4"/>
            </p:custDataLst>
          </p:nvPr>
        </p:nvGrpSpPr>
        <p:grpSpPr>
          <a:xfrm>
            <a:off x="-53212" y="-152956"/>
            <a:ext cx="1977262" cy="1908124"/>
            <a:chOff x="-61727" y="255640"/>
            <a:chExt cx="2293650" cy="1927122"/>
          </a:xfrm>
        </p:grpSpPr>
        <p:sp>
          <p:nvSpPr>
            <p:cNvPr id="6" name="Flèche droite 5"/>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p>
          </p:txBody>
        </p:sp>
        <p:sp>
          <p:nvSpPr>
            <p:cNvPr id="7" name="Rectangle 6"/>
            <p:cNvSpPr/>
            <p:nvPr/>
          </p:nvSpPr>
          <p:spPr>
            <a:xfrm>
              <a:off x="-61727" y="945751"/>
              <a:ext cx="1968365" cy="497346"/>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600" b="1" dirty="0">
                  <a:solidFill>
                    <a:srgbClr val="000000"/>
                  </a:solidFill>
                </a:rPr>
                <a:t>Corrigé</a:t>
              </a:r>
            </a:p>
          </p:txBody>
        </p:sp>
      </p:grpSp>
      <p:sp>
        <p:nvSpPr>
          <p:cNvPr id="12" name="Flèche gauche 11"/>
          <p:cNvSpPr/>
          <p:nvPr>
            <p:custDataLst>
              <p:tags r:id="rId5"/>
            </p:custDataLst>
          </p:nvPr>
        </p:nvSpPr>
        <p:spPr>
          <a:xfrm>
            <a:off x="10247376" y="6035040"/>
            <a:ext cx="1798320" cy="39608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gauche 13"/>
          <p:cNvSpPr/>
          <p:nvPr>
            <p:custDataLst>
              <p:tags r:id="rId6"/>
            </p:custDataLst>
          </p:nvPr>
        </p:nvSpPr>
        <p:spPr>
          <a:xfrm>
            <a:off x="4504944" y="5230368"/>
            <a:ext cx="1798320" cy="39608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gauche 14"/>
          <p:cNvSpPr/>
          <p:nvPr>
            <p:custDataLst>
              <p:tags r:id="rId7"/>
            </p:custDataLst>
          </p:nvPr>
        </p:nvSpPr>
        <p:spPr>
          <a:xfrm>
            <a:off x="8894064" y="4096512"/>
            <a:ext cx="1798320" cy="39608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lèche gauche 15"/>
          <p:cNvSpPr/>
          <p:nvPr>
            <p:custDataLst>
              <p:tags r:id="rId8"/>
            </p:custDataLst>
          </p:nvPr>
        </p:nvSpPr>
        <p:spPr>
          <a:xfrm>
            <a:off x="9022080" y="888081"/>
            <a:ext cx="1798320" cy="39608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372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1944" y="197455"/>
            <a:ext cx="9641628" cy="950969"/>
          </a:xfrm>
        </p:spPr>
        <p:txBody>
          <a:bodyPr/>
          <a:lstStyle/>
          <a:p>
            <a:r>
              <a:rPr lang="fr-CA" dirty="0"/>
              <a:t>L’éthique dans l’accompagnement</a:t>
            </a:r>
          </a:p>
        </p:txBody>
      </p:sp>
      <p:sp>
        <p:nvSpPr>
          <p:cNvPr id="3" name="Espace réservé du contenu 2"/>
          <p:cNvSpPr>
            <a:spLocks noGrp="1"/>
          </p:cNvSpPr>
          <p:nvPr>
            <p:ph idx="1"/>
            <p:custDataLst>
              <p:tags r:id="rId2"/>
            </p:custDataLst>
          </p:nvPr>
        </p:nvSpPr>
        <p:spPr>
          <a:xfrm>
            <a:off x="5143501" y="1316094"/>
            <a:ext cx="6360072" cy="4895520"/>
          </a:xfrm>
        </p:spPr>
        <p:txBody>
          <a:bodyPr>
            <a:noAutofit/>
          </a:bodyPr>
          <a:lstStyle/>
          <a:p>
            <a:r>
              <a:rPr lang="fr-CA" sz="2600" dirty="0"/>
              <a:t>Préserver la </a:t>
            </a:r>
            <a:r>
              <a:rPr lang="fr-CA" sz="2600" u="sng" dirty="0"/>
              <a:t>confidentialité</a:t>
            </a:r>
            <a:r>
              <a:rPr lang="fr-CA" sz="2600" dirty="0"/>
              <a:t> dans la relation </a:t>
            </a:r>
          </a:p>
          <a:p>
            <a:pPr lvl="1"/>
            <a:r>
              <a:rPr lang="fr-CA" sz="2600" dirty="0"/>
              <a:t>Agir dans l’intérêt de l’accompagné</a:t>
            </a:r>
          </a:p>
          <a:p>
            <a:pPr lvl="1"/>
            <a:r>
              <a:rPr lang="fr-CA" sz="2600" dirty="0"/>
              <a:t>Éviter les situations conflictuelles</a:t>
            </a:r>
          </a:p>
          <a:p>
            <a:r>
              <a:rPr lang="fr-CA" sz="2600" dirty="0"/>
              <a:t>Respecter l’accompagné dans ses valeurs et dans sa perception tout en l’aidant à développer sa posture d’enseignant </a:t>
            </a:r>
            <a:r>
              <a:rPr lang="fr-CA" sz="2000" dirty="0"/>
              <a:t>(questionnements, échanges et rétroactions, etc.)</a:t>
            </a:r>
          </a:p>
          <a:p>
            <a:r>
              <a:rPr lang="fr-CA" sz="2600" dirty="0"/>
              <a:t>Respecter les valeurs de l’organisation</a:t>
            </a:r>
          </a:p>
          <a:p>
            <a:r>
              <a:rPr lang="fr-CA" sz="2600" dirty="0"/>
              <a:t>Sensibiliser l’accompagné sur les questions éthiques en lien avec les technologies, les EBP, etc.</a:t>
            </a:r>
          </a:p>
        </p:txBody>
      </p:sp>
      <p:sp>
        <p:nvSpPr>
          <p:cNvPr id="6" name="Étoile à 12 branches 5"/>
          <p:cNvSpPr/>
          <p:nvPr>
            <p:custDataLst>
              <p:tags r:id="rId3"/>
            </p:custDataLst>
          </p:nvPr>
        </p:nvSpPr>
        <p:spPr>
          <a:xfrm>
            <a:off x="351339" y="1270979"/>
            <a:ext cx="4470400" cy="4428193"/>
          </a:xfrm>
          <a:prstGeom prst="star12">
            <a:avLst/>
          </a:prstGeom>
          <a:solidFill>
            <a:schemeClr val="bg1">
              <a:lumMod val="75000"/>
            </a:schemeClr>
          </a:solidFill>
          <a:ln w="38475" cap="flat" cmpd="sng" algn="ctr">
            <a:solidFill>
              <a:schemeClr val="tx1">
                <a:lumMod val="85000"/>
                <a:lumOff val="1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C00000"/>
                </a:solidFill>
                <a:effectLst/>
                <a:uLnTx/>
                <a:uFillTx/>
                <a:latin typeface="Calibri"/>
                <a:ea typeface="+mn-ea"/>
                <a:cs typeface="+mn-cs"/>
              </a:rPr>
              <a:t>Il ne doit pas y avoir de lien hiérarchiques entre l’accompagnateur et l’accompagné</a:t>
            </a:r>
          </a:p>
        </p:txBody>
      </p:sp>
      <p:sp>
        <p:nvSpPr>
          <p:cNvPr id="5" name="ZoneTexte 4"/>
          <p:cNvSpPr txBox="1"/>
          <p:nvPr>
            <p:custDataLst>
              <p:tags r:id="rId4"/>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34902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chemeClr>
            </a:gs>
            <a:gs pos="75000">
              <a:schemeClr val="bg2">
                <a:shade val="100000"/>
                <a:satMod val="115000"/>
              </a:schemeClr>
            </a:gs>
            <a:gs pos="100000">
              <a:schemeClr val="bg2">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b="1" dirty="0"/>
              <a:t>Accompagnement réflexif</a:t>
            </a:r>
          </a:p>
        </p:txBody>
      </p:sp>
      <p:pic>
        <p:nvPicPr>
          <p:cNvPr id="4" name="Image 3"/>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9013825" y="557213"/>
            <a:ext cx="2333625" cy="2305050"/>
          </a:xfrm>
          <a:prstGeom prst="rect">
            <a:avLst/>
          </a:prstGeom>
        </p:spPr>
      </p:pic>
    </p:spTree>
    <p:extLst>
      <p:ext uri="{BB962C8B-B14F-4D97-AF65-F5344CB8AC3E}">
        <p14:creationId xmlns:p14="http://schemas.microsoft.com/office/powerpoint/2010/main" val="3573801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Attentes</a:t>
            </a:r>
          </a:p>
        </p:txBody>
      </p:sp>
      <p:sp>
        <p:nvSpPr>
          <p:cNvPr id="3" name="Espace réservé du contenu 2"/>
          <p:cNvSpPr>
            <a:spLocks noGrp="1"/>
          </p:cNvSpPr>
          <p:nvPr>
            <p:ph idx="1"/>
            <p:custDataLst>
              <p:tags r:id="rId2"/>
            </p:custDataLst>
          </p:nvPr>
        </p:nvSpPr>
        <p:spPr/>
        <p:txBody>
          <a:bodyPr/>
          <a:lstStyle/>
          <a:p>
            <a:endParaRPr lang="fr-CA"/>
          </a:p>
        </p:txBody>
      </p:sp>
    </p:spTree>
    <p:extLst>
      <p:ext uri="{BB962C8B-B14F-4D97-AF65-F5344CB8AC3E}">
        <p14:creationId xmlns:p14="http://schemas.microsoft.com/office/powerpoint/2010/main" val="2764452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12172" y="191798"/>
            <a:ext cx="9641628" cy="1325563"/>
          </a:xfrm>
        </p:spPr>
        <p:txBody>
          <a:bodyPr>
            <a:normAutofit fontScale="90000"/>
          </a:bodyPr>
          <a:lstStyle/>
          <a:p>
            <a:r>
              <a:rPr lang="fr-CA" dirty="0"/>
              <a:t>Quelles sont les intentions de </a:t>
            </a:r>
            <a:br>
              <a:rPr lang="fr-CA" dirty="0"/>
            </a:br>
            <a:r>
              <a:rPr lang="fr-CA" dirty="0"/>
              <a:t>la question réflexive</a:t>
            </a:r>
          </a:p>
        </p:txBody>
      </p:sp>
      <p:sp>
        <p:nvSpPr>
          <p:cNvPr id="3" name="Espace réservé du contenu 2"/>
          <p:cNvSpPr>
            <a:spLocks noGrp="1"/>
          </p:cNvSpPr>
          <p:nvPr>
            <p:ph idx="1"/>
            <p:custDataLst>
              <p:tags r:id="rId2"/>
            </p:custDataLst>
          </p:nvPr>
        </p:nvSpPr>
        <p:spPr>
          <a:xfrm>
            <a:off x="1712172" y="1758474"/>
            <a:ext cx="10205592" cy="4569174"/>
          </a:xfrm>
        </p:spPr>
        <p:txBody>
          <a:bodyPr>
            <a:normAutofit lnSpcReduction="10000"/>
          </a:bodyPr>
          <a:lstStyle/>
          <a:p>
            <a:pPr marL="0" indent="0">
              <a:spcAft>
                <a:spcPts val="1200"/>
              </a:spcAft>
              <a:buNone/>
            </a:pPr>
            <a:r>
              <a:rPr lang="fr-CA" sz="3200" dirty="0"/>
              <a:t>Les intentions sont de :</a:t>
            </a:r>
          </a:p>
          <a:p>
            <a:r>
              <a:rPr lang="fr-CA" dirty="0"/>
              <a:t>Réfléchir à ses pensées et à sa pratique</a:t>
            </a:r>
          </a:p>
          <a:p>
            <a:r>
              <a:rPr lang="fr-CA" dirty="0"/>
              <a:t>Auto évaluer et auto critiquer ses idées et ses actions</a:t>
            </a:r>
          </a:p>
          <a:p>
            <a:r>
              <a:rPr lang="fr-CA" dirty="0"/>
              <a:t>Analyser ses façons de faire en lien avec celles des autres</a:t>
            </a:r>
          </a:p>
          <a:p>
            <a:r>
              <a:rPr lang="fr-CA" dirty="0"/>
              <a:t>Se regarder réfléchir sur ses pensées et sa pratique</a:t>
            </a:r>
          </a:p>
          <a:p>
            <a:r>
              <a:rPr lang="fr-CA" dirty="0"/>
              <a:t>Comprendre ce qui influence ses croyances et ses pratiques</a:t>
            </a:r>
          </a:p>
          <a:p>
            <a:r>
              <a:rPr lang="fr-CA" dirty="0"/>
              <a:t>Réfléchir à ses idéaux pédagogiques</a:t>
            </a:r>
          </a:p>
          <a:p>
            <a:pPr marL="0" indent="0">
              <a:buNone/>
            </a:pPr>
            <a:endParaRPr lang="fr-CA" dirty="0"/>
          </a:p>
          <a:p>
            <a:pPr marL="0" indent="0">
              <a:buNone/>
            </a:pPr>
            <a:r>
              <a:rPr lang="fr-CA" sz="2400" dirty="0"/>
              <a:t>Une question réflexive … n’induit pas de jugement ou de réponses précises</a:t>
            </a:r>
          </a:p>
        </p:txBody>
      </p:sp>
      <p:sp>
        <p:nvSpPr>
          <p:cNvPr id="4" name="ZoneTexte 3"/>
          <p:cNvSpPr txBox="1"/>
          <p:nvPr>
            <p:custDataLst>
              <p:tags r:id="rId3"/>
            </p:custDataLst>
          </p:nvPr>
        </p:nvSpPr>
        <p:spPr>
          <a:xfrm>
            <a:off x="5297508" y="6327648"/>
            <a:ext cx="6620256" cy="338554"/>
          </a:xfrm>
          <a:prstGeom prst="rect">
            <a:avLst/>
          </a:prstGeom>
          <a:noFill/>
        </p:spPr>
        <p:txBody>
          <a:bodyPr wrap="square" rtlCol="0">
            <a:spAutoFit/>
          </a:bodyPr>
          <a:lstStyle/>
          <a:p>
            <a:r>
              <a:rPr lang="fr-CA" sz="1600" dirty="0"/>
              <a:t>* Provient du Centre de transfert pour la réussite éducative du Québec CTREQ</a:t>
            </a:r>
          </a:p>
        </p:txBody>
      </p:sp>
    </p:spTree>
    <p:extLst>
      <p:ext uri="{BB962C8B-B14F-4D97-AF65-F5344CB8AC3E}">
        <p14:creationId xmlns:p14="http://schemas.microsoft.com/office/powerpoint/2010/main" val="356681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2919" y="355600"/>
            <a:ext cx="9641628" cy="1325563"/>
          </a:xfrm>
        </p:spPr>
        <p:txBody>
          <a:bodyPr>
            <a:normAutofit/>
          </a:bodyPr>
          <a:lstStyle/>
          <a:p>
            <a:r>
              <a:rPr lang="fr-CA" dirty="0"/>
              <a:t>Comment y arriver</a:t>
            </a:r>
          </a:p>
        </p:txBody>
      </p:sp>
      <p:sp>
        <p:nvSpPr>
          <p:cNvPr id="3" name="Espace réservé du contenu 2"/>
          <p:cNvSpPr>
            <a:spLocks noGrp="1"/>
          </p:cNvSpPr>
          <p:nvPr>
            <p:ph idx="1"/>
            <p:custDataLst>
              <p:tags r:id="rId2"/>
            </p:custDataLst>
          </p:nvPr>
        </p:nvSpPr>
        <p:spPr>
          <a:xfrm>
            <a:off x="1832356" y="1930399"/>
            <a:ext cx="9672191" cy="4792133"/>
          </a:xfrm>
        </p:spPr>
        <p:txBody>
          <a:bodyPr>
            <a:normAutofit/>
          </a:bodyPr>
          <a:lstStyle/>
          <a:p>
            <a:pPr marL="514350" indent="-514350">
              <a:spcBef>
                <a:spcPts val="1200"/>
              </a:spcBef>
              <a:spcAft>
                <a:spcPts val="1200"/>
              </a:spcAft>
              <a:buFont typeface="+mj-lt"/>
              <a:buAutoNum type="arabicPeriod"/>
            </a:pPr>
            <a:r>
              <a:rPr lang="fr-CA" sz="3600" dirty="0"/>
              <a:t>Poser des questions ouvertes</a:t>
            </a:r>
          </a:p>
          <a:p>
            <a:pPr marL="514350" indent="-514350">
              <a:spcBef>
                <a:spcPts val="1200"/>
              </a:spcBef>
              <a:spcAft>
                <a:spcPts val="1200"/>
              </a:spcAft>
              <a:buFont typeface="+mj-lt"/>
              <a:buAutoNum type="arabicPeriod"/>
            </a:pPr>
            <a:r>
              <a:rPr lang="fr-CA" sz="3600" dirty="0"/>
              <a:t>Éviter les questions rhétoriques</a:t>
            </a:r>
          </a:p>
          <a:p>
            <a:pPr marL="514350" indent="-514350">
              <a:spcBef>
                <a:spcPts val="1200"/>
              </a:spcBef>
              <a:spcAft>
                <a:spcPts val="1200"/>
              </a:spcAft>
              <a:buFont typeface="+mj-lt"/>
              <a:buAutoNum type="arabicPeriod"/>
            </a:pPr>
            <a:r>
              <a:rPr lang="fr-CA" sz="3600" dirty="0"/>
              <a:t>Incorporer des verbes d’action élevés (Bloom)</a:t>
            </a:r>
          </a:p>
          <a:p>
            <a:pPr marL="514350" indent="-514350">
              <a:spcBef>
                <a:spcPts val="1200"/>
              </a:spcBef>
              <a:spcAft>
                <a:spcPts val="1200"/>
              </a:spcAft>
              <a:buFont typeface="+mj-lt"/>
              <a:buAutoNum type="arabicPeriod"/>
            </a:pPr>
            <a:r>
              <a:rPr lang="fr-CA" sz="3600" dirty="0"/>
              <a:t>Garder les questions neutres</a:t>
            </a:r>
          </a:p>
          <a:p>
            <a:pPr marL="514350" indent="-514350">
              <a:spcBef>
                <a:spcPts val="1200"/>
              </a:spcBef>
              <a:spcAft>
                <a:spcPts val="1200"/>
              </a:spcAft>
              <a:buFont typeface="+mj-lt"/>
              <a:buAutoNum type="arabicPeriod"/>
            </a:pPr>
            <a:r>
              <a:rPr lang="fr-CA" sz="3600" dirty="0"/>
              <a:t>Allouer un temps de réflexion suffisant</a:t>
            </a:r>
          </a:p>
        </p:txBody>
      </p:sp>
    </p:spTree>
    <p:extLst>
      <p:ext uri="{BB962C8B-B14F-4D97-AF65-F5344CB8AC3E}">
        <p14:creationId xmlns:p14="http://schemas.microsoft.com/office/powerpoint/2010/main" val="15318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D93F5-EC01-4A52-9967-1FF1C355B1C5}"/>
              </a:ext>
            </a:extLst>
          </p:cNvPr>
          <p:cNvSpPr>
            <a:spLocks noGrp="1"/>
          </p:cNvSpPr>
          <p:nvPr>
            <p:ph type="title"/>
            <p:custDataLst>
              <p:tags r:id="rId1"/>
            </p:custDataLst>
          </p:nvPr>
        </p:nvSpPr>
        <p:spPr>
          <a:xfrm>
            <a:off x="1712172" y="33008"/>
            <a:ext cx="9641628" cy="1325563"/>
          </a:xfrm>
        </p:spPr>
        <p:txBody>
          <a:bodyPr/>
          <a:lstStyle/>
          <a:p>
            <a:r>
              <a:rPr lang="fr-CA" dirty="0"/>
              <a:t>Exemples de questions réflexives</a:t>
            </a:r>
          </a:p>
        </p:txBody>
      </p:sp>
      <p:sp>
        <p:nvSpPr>
          <p:cNvPr id="4" name="Espace réservé du pied de page 3">
            <a:extLst>
              <a:ext uri="{FF2B5EF4-FFF2-40B4-BE49-F238E27FC236}">
                <a16:creationId xmlns:a16="http://schemas.microsoft.com/office/drawing/2014/main" id="{3C4A01D0-873B-467C-B13C-7D72C99C5E1A}"/>
              </a:ext>
            </a:extLst>
          </p:cNvPr>
          <p:cNvSpPr>
            <a:spLocks noGrp="1"/>
          </p:cNvSpPr>
          <p:nvPr>
            <p:ph type="ftr" sz="quarter" idx="11"/>
            <p:custDataLst>
              <p:tags r:id="rId2"/>
            </p:custDataLst>
          </p:nvPr>
        </p:nvSpPr>
        <p:spPr/>
        <p:txBody>
          <a:bodyPr/>
          <a:lstStyle/>
          <a:p>
            <a:r>
              <a:rPr lang="fr-FR" dirty="0"/>
              <a:t>L’accompagnement en éducation et la pratique réflexive, Paul Hook, Ian </a:t>
            </a:r>
            <a:r>
              <a:rPr lang="fr-FR" dirty="0" err="1"/>
              <a:t>Mcphail</a:t>
            </a:r>
            <a:r>
              <a:rPr lang="fr-FR" dirty="0"/>
              <a:t> et Andy Vass, adaptation: </a:t>
            </a:r>
            <a:r>
              <a:rPr lang="fr-FR" dirty="0" err="1"/>
              <a:t>Camil</a:t>
            </a:r>
            <a:r>
              <a:rPr lang="fr-FR" dirty="0"/>
              <a:t> </a:t>
            </a:r>
            <a:r>
              <a:rPr lang="fr-FR" dirty="0" err="1"/>
              <a:t>Sanfaçon</a:t>
            </a:r>
            <a:r>
              <a:rPr lang="fr-FR" dirty="0"/>
              <a:t>, Chenelière éducation, 2010.</a:t>
            </a:r>
          </a:p>
        </p:txBody>
      </p:sp>
      <p:sp>
        <p:nvSpPr>
          <p:cNvPr id="5" name="Espace réservé du numéro de diapositive 4">
            <a:extLst>
              <a:ext uri="{FF2B5EF4-FFF2-40B4-BE49-F238E27FC236}">
                <a16:creationId xmlns:a16="http://schemas.microsoft.com/office/drawing/2014/main" id="{449BACE2-81DC-45D2-BF35-9629CD105DF4}"/>
              </a:ext>
            </a:extLst>
          </p:cNvPr>
          <p:cNvSpPr>
            <a:spLocks noGrp="1"/>
          </p:cNvSpPr>
          <p:nvPr>
            <p:ph type="sldNum" sz="quarter" idx="12"/>
            <p:custDataLst>
              <p:tags r:id="rId3"/>
            </p:custDataLst>
          </p:nvPr>
        </p:nvSpPr>
        <p:spPr/>
        <p:txBody>
          <a:bodyPr/>
          <a:lstStyle/>
          <a:p>
            <a:fld id="{34FF8D3F-28FD-D740-AC5E-55BA3FA8C3DC}" type="slidenum">
              <a:rPr lang="fr-FR" smtClean="0"/>
              <a:t>32</a:t>
            </a:fld>
            <a:endParaRPr lang="fr-FR"/>
          </a:p>
        </p:txBody>
      </p:sp>
      <p:sp>
        <p:nvSpPr>
          <p:cNvPr id="3" name="ZoneTexte 2">
            <a:extLst>
              <a:ext uri="{FF2B5EF4-FFF2-40B4-BE49-F238E27FC236}">
                <a16:creationId xmlns:a16="http://schemas.microsoft.com/office/drawing/2014/main" id="{FD34BFA1-B421-4D86-BA75-5B30CCF3D4E0}"/>
              </a:ext>
            </a:extLst>
          </p:cNvPr>
          <p:cNvSpPr txBox="1"/>
          <p:nvPr>
            <p:custDataLst>
              <p:tags r:id="rId4"/>
            </p:custDataLst>
          </p:nvPr>
        </p:nvSpPr>
        <p:spPr>
          <a:xfrm>
            <a:off x="1811383" y="1402080"/>
            <a:ext cx="8273143" cy="4524315"/>
          </a:xfrm>
          <a:prstGeom prst="rect">
            <a:avLst/>
          </a:prstGeom>
          <a:noFill/>
        </p:spPr>
        <p:txBody>
          <a:bodyPr wrap="square" rtlCol="0">
            <a:spAutoFit/>
          </a:bodyPr>
          <a:lstStyle/>
          <a:p>
            <a:pPr marL="285750" indent="-285750">
              <a:buFont typeface="Arial" panose="020B0604020202020204" pitchFamily="34" charset="0"/>
              <a:buChar char="•"/>
            </a:pPr>
            <a:endParaRPr lang="fr-CA" dirty="0"/>
          </a:p>
          <a:p>
            <a:pPr marL="285750" indent="-285750">
              <a:buFont typeface="Arial" panose="020B0604020202020204" pitchFamily="34" charset="0"/>
              <a:buChar char="•"/>
            </a:pPr>
            <a:r>
              <a:rPr lang="fr-CA" dirty="0"/>
              <a:t>«Que veux tu tirer de cela ?»</a:t>
            </a:r>
          </a:p>
          <a:p>
            <a:pPr marL="285750" indent="-285750">
              <a:buFont typeface="Arial" panose="020B0604020202020204" pitchFamily="34" charset="0"/>
              <a:buChar char="•"/>
            </a:pPr>
            <a:r>
              <a:rPr lang="fr-CA" dirty="0"/>
              <a:t>«Quel geste pourrais-tu accomplir pour … ?»</a:t>
            </a:r>
          </a:p>
          <a:p>
            <a:pPr marL="285750" indent="-285750">
              <a:buFont typeface="Arial" panose="020B0604020202020204" pitchFamily="34" charset="0"/>
              <a:buChar char="•"/>
            </a:pPr>
            <a:r>
              <a:rPr lang="fr-CA" dirty="0"/>
              <a:t>«Peux tu me décrire … ?»</a:t>
            </a:r>
          </a:p>
          <a:p>
            <a:pPr marL="285750" indent="-285750">
              <a:buFont typeface="Arial" panose="020B0604020202020204" pitchFamily="34" charset="0"/>
              <a:buChar char="•"/>
            </a:pPr>
            <a:r>
              <a:rPr lang="fr-CA" dirty="0"/>
              <a:t>«Comment le sais tu ?»</a:t>
            </a:r>
          </a:p>
          <a:p>
            <a:pPr marL="285750" indent="-285750">
              <a:buFont typeface="Arial" panose="020B0604020202020204" pitchFamily="34" charset="0"/>
              <a:buChar char="•"/>
            </a:pPr>
            <a:r>
              <a:rPr lang="fr-CA" dirty="0"/>
              <a:t>«Quel est le vrai (ou le principal ) problème ici pour toi ?»</a:t>
            </a:r>
          </a:p>
          <a:p>
            <a:pPr marL="285750" indent="-285750">
              <a:buFont typeface="Arial" panose="020B0604020202020204" pitchFamily="34" charset="0"/>
              <a:buChar char="•"/>
            </a:pPr>
            <a:r>
              <a:rPr lang="fr-CA" dirty="0"/>
              <a:t>«Quelle est la dernière fois où cela a été moins difficile pour toi ?»</a:t>
            </a:r>
          </a:p>
          <a:p>
            <a:pPr marL="285750" indent="-285750">
              <a:buFont typeface="Arial" panose="020B0604020202020204" pitchFamily="34" charset="0"/>
              <a:buChar char="•"/>
            </a:pPr>
            <a:r>
              <a:rPr lang="fr-CA" dirty="0"/>
              <a:t>«Quels facteurs ont contribué à cela ?»</a:t>
            </a:r>
          </a:p>
          <a:p>
            <a:pPr marL="285750" indent="-285750">
              <a:buFont typeface="Arial" panose="020B0604020202020204" pitchFamily="34" charset="0"/>
              <a:buChar char="•"/>
            </a:pPr>
            <a:r>
              <a:rPr lang="fr-CA" dirty="0"/>
              <a:t>«Qu’est ce qui te fait dire cela ?»</a:t>
            </a:r>
          </a:p>
          <a:p>
            <a:pPr marL="285750" indent="-285750">
              <a:buFont typeface="Arial" panose="020B0604020202020204" pitchFamily="34" charset="0"/>
              <a:buChar char="•"/>
            </a:pPr>
            <a:r>
              <a:rPr lang="fr-CA" dirty="0"/>
              <a:t>«Peux tu expliquer le raisonnement qui t’a amené à cela ?»</a:t>
            </a:r>
          </a:p>
          <a:p>
            <a:pPr marL="285750" indent="-285750">
              <a:buFont typeface="Arial" panose="020B0604020202020204" pitchFamily="34" charset="0"/>
              <a:buChar char="•"/>
            </a:pPr>
            <a:r>
              <a:rPr lang="fr-CA" dirty="0"/>
              <a:t>«Quelle serait la première étape pour en arriver là ?»</a:t>
            </a:r>
          </a:p>
          <a:p>
            <a:pPr marL="285750" indent="-285750">
              <a:buFont typeface="Arial" panose="020B0604020202020204" pitchFamily="34" charset="0"/>
              <a:buChar char="•"/>
            </a:pPr>
            <a:r>
              <a:rPr lang="fr-CA" dirty="0"/>
              <a:t>«Comment est-ce que cela pourrait devenir une action ?»</a:t>
            </a:r>
          </a:p>
          <a:p>
            <a:pPr marL="285750" indent="-285750">
              <a:buFont typeface="Arial" panose="020B0604020202020204" pitchFamily="34" charset="0"/>
              <a:buChar char="•"/>
            </a:pPr>
            <a:r>
              <a:rPr lang="fr-CA" dirty="0"/>
              <a:t>«Comment vas-tu affronter cela d’une façon qui te convient ?»</a:t>
            </a:r>
          </a:p>
          <a:p>
            <a:pPr marL="285750" indent="-285750">
              <a:buFont typeface="Arial" panose="020B0604020202020204" pitchFamily="34" charset="0"/>
              <a:buChar char="•"/>
            </a:pPr>
            <a:r>
              <a:rPr lang="fr-CA" dirty="0"/>
              <a:t>«Quel effet cela aura-t-il ?»</a:t>
            </a:r>
          </a:p>
          <a:p>
            <a:pPr marL="285750" indent="-285750">
              <a:buFont typeface="Arial" panose="020B0604020202020204" pitchFamily="34" charset="0"/>
              <a:buChar char="•"/>
            </a:pPr>
            <a:r>
              <a:rPr lang="fr-CA" dirty="0"/>
              <a:t>«Qu’est ce que tu pourrais faire pour … ?»</a:t>
            </a:r>
          </a:p>
          <a:p>
            <a:pPr marL="285750" indent="-285750">
              <a:buFont typeface="Arial" panose="020B0604020202020204" pitchFamily="34" charset="0"/>
              <a:buChar char="•"/>
            </a:pPr>
            <a:r>
              <a:rPr lang="fr-CA" dirty="0"/>
              <a:t>«Quels sont tes choix ?»</a:t>
            </a:r>
          </a:p>
        </p:txBody>
      </p:sp>
      <p:sp>
        <p:nvSpPr>
          <p:cNvPr id="6" name="Rectangle à coins arrondis 5"/>
          <p:cNvSpPr/>
          <p:nvPr>
            <p:custDataLst>
              <p:tags r:id="rId5"/>
            </p:custDataLst>
          </p:nvPr>
        </p:nvSpPr>
        <p:spPr>
          <a:xfrm>
            <a:off x="8882419" y="1573549"/>
            <a:ext cx="2614411" cy="1547182"/>
          </a:xfrm>
          <a:prstGeom prst="wedgeRoundRectCallout">
            <a:avLst>
              <a:gd name="adj1" fmla="val -56794"/>
              <a:gd name="adj2" fmla="val 9496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rPr>
              <a:t>Remarquez le début des questionnements</a:t>
            </a:r>
          </a:p>
        </p:txBody>
      </p:sp>
    </p:spTree>
    <p:extLst>
      <p:ext uri="{BB962C8B-B14F-4D97-AF65-F5344CB8AC3E}">
        <p14:creationId xmlns:p14="http://schemas.microsoft.com/office/powerpoint/2010/main" val="1494796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a:xfrm>
            <a:off x="1946786" y="827678"/>
            <a:ext cx="7881051" cy="1325563"/>
          </a:xfrm>
        </p:spPr>
        <p:txBody>
          <a:bodyPr>
            <a:normAutofit fontScale="90000"/>
          </a:bodyPr>
          <a:lstStyle/>
          <a:p>
            <a:r>
              <a:rPr lang="fr-CA" dirty="0"/>
              <a:t>Activité - Pratiques réflexives </a:t>
            </a:r>
            <a:br>
              <a:rPr lang="fr-CA" dirty="0"/>
            </a:br>
            <a:r>
              <a:rPr lang="fr-CA" dirty="0"/>
              <a:t>Jeu de rôles</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793350" y="2410118"/>
            <a:ext cx="8943262" cy="4447882"/>
          </a:xfrm>
        </p:spPr>
        <p:txBody>
          <a:bodyPr>
            <a:normAutofit/>
          </a:bodyPr>
          <a:lstStyle/>
          <a:p>
            <a:r>
              <a:rPr lang="fr-CA" b="1" dirty="0">
                <a:solidFill>
                  <a:schemeClr val="accent3">
                    <a:lumMod val="75000"/>
                  </a:schemeClr>
                </a:solidFill>
              </a:rPr>
              <a:t>En utilisant les mises en situation proposées, quelle pratique réflexive pouvez-vous formuler, pour aider le nouvel enseignant?</a:t>
            </a:r>
          </a:p>
          <a:p>
            <a:pPr lvl="1">
              <a:spcBef>
                <a:spcPts val="2400"/>
              </a:spcBef>
            </a:pPr>
            <a:r>
              <a:rPr lang="fr-CA" sz="2800" dirty="0">
                <a:solidFill>
                  <a:schemeClr val="tx2">
                    <a:lumMod val="75000"/>
                  </a:schemeClr>
                </a:solidFill>
              </a:rPr>
              <a:t>En équipe de trois (</a:t>
            </a:r>
            <a:r>
              <a:rPr lang="fr-CA" sz="2800" b="1" i="1" dirty="0">
                <a:solidFill>
                  <a:schemeClr val="tx2">
                    <a:lumMod val="75000"/>
                  </a:schemeClr>
                </a:solidFill>
              </a:rPr>
              <a:t>un accompagné, un accompagnateur et un observateur</a:t>
            </a:r>
            <a:r>
              <a:rPr lang="fr-CA" sz="2800" dirty="0">
                <a:solidFill>
                  <a:schemeClr val="tx2">
                    <a:lumMod val="75000"/>
                  </a:schemeClr>
                </a:solidFill>
              </a:rPr>
              <a:t>) à tour de rôle. </a:t>
            </a:r>
          </a:p>
          <a:p>
            <a:pPr lvl="1">
              <a:spcBef>
                <a:spcPts val="2400"/>
              </a:spcBef>
            </a:pPr>
            <a:r>
              <a:rPr lang="fr-CA" sz="2800" dirty="0">
                <a:solidFill>
                  <a:schemeClr val="tx2">
                    <a:lumMod val="75000"/>
                  </a:schemeClr>
                </a:solidFill>
              </a:rPr>
              <a:t>Déterminez la pratique réflexive appropriée, pour bien accompagner.</a:t>
            </a:r>
          </a:p>
          <a:p>
            <a:pPr lvl="1"/>
            <a:endParaRPr lang="fr-CA" dirty="0">
              <a:solidFill>
                <a:schemeClr val="tx2">
                  <a:lumMod val="75000"/>
                </a:schemeClr>
              </a:solidFill>
            </a:endParaRPr>
          </a:p>
        </p:txBody>
      </p:sp>
      <p:grpSp>
        <p:nvGrpSpPr>
          <p:cNvPr id="26" name="Groupe 25"/>
          <p:cNvGrpSpPr/>
          <p:nvPr>
            <p:custDataLst>
              <p:tags r:id="rId3"/>
            </p:custDataLst>
          </p:nvPr>
        </p:nvGrpSpPr>
        <p:grpSpPr>
          <a:xfrm>
            <a:off x="9553904" y="5443390"/>
            <a:ext cx="2365416" cy="1053349"/>
            <a:chOff x="6768206" y="5877272"/>
            <a:chExt cx="2365416" cy="1053349"/>
          </a:xfrm>
        </p:grpSpPr>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20 minutes</a:t>
              </a:r>
            </a:p>
          </p:txBody>
        </p:sp>
      </p:grpSp>
      <p:sp>
        <p:nvSpPr>
          <p:cNvPr id="8" name="ZoneTexte 18"/>
          <p:cNvSpPr txBox="1"/>
          <p:nvPr>
            <p:custDataLst>
              <p:tags r:id="rId4"/>
            </p:custDataLst>
          </p:nvPr>
        </p:nvSpPr>
        <p:spPr>
          <a:xfrm>
            <a:off x="2089925" y="6152437"/>
            <a:ext cx="3619500"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000" b="1" dirty="0">
                <a:solidFill>
                  <a:srgbClr val="C00000"/>
                </a:solidFill>
                <a:latin typeface="Calibri"/>
              </a:rPr>
              <a:t>Retour en plénière</a:t>
            </a:r>
          </a:p>
        </p:txBody>
      </p:sp>
      <p:pic>
        <p:nvPicPr>
          <p:cNvPr id="5" name="Image 4">
            <a:extLst>
              <a:ext uri="{FF2B5EF4-FFF2-40B4-BE49-F238E27FC236}">
                <a16:creationId xmlns:a16="http://schemas.microsoft.com/office/drawing/2014/main" id="{A8C4C1D4-0E32-4D09-98E9-AF64DFE07B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3640" y="199869"/>
            <a:ext cx="955149" cy="955149"/>
          </a:xfrm>
          <a:prstGeom prst="rect">
            <a:avLst/>
          </a:prstGeom>
        </p:spPr>
      </p:pic>
      <p:sp>
        <p:nvSpPr>
          <p:cNvPr id="7" name="Rectangle 6">
            <a:extLst>
              <a:ext uri="{FF2B5EF4-FFF2-40B4-BE49-F238E27FC236}">
                <a16:creationId xmlns:a16="http://schemas.microsoft.com/office/drawing/2014/main" id="{368BB7DE-811A-4708-BD39-1E2CA7E1E2F7}"/>
              </a:ext>
            </a:extLst>
          </p:cNvPr>
          <p:cNvSpPr/>
          <p:nvPr/>
        </p:nvSpPr>
        <p:spPr>
          <a:xfrm>
            <a:off x="10695371" y="1155018"/>
            <a:ext cx="1205779" cy="338554"/>
          </a:xfrm>
          <a:prstGeom prst="rect">
            <a:avLst/>
          </a:prstGeom>
        </p:spPr>
        <p:txBody>
          <a:bodyPr wrap="none">
            <a:spAutoFit/>
          </a:bodyPr>
          <a:lstStyle/>
          <a:p>
            <a:r>
              <a:rPr lang="fr-CA" sz="800" dirty="0"/>
              <a:t>Image : Généré par IA, O</a:t>
            </a:r>
            <a:br>
              <a:rPr lang="fr-CA" sz="800" dirty="0"/>
            </a:br>
            <a:r>
              <a:rPr lang="fr-CA" sz="800" dirty="0"/>
              <a:t>Optimisé par DALL·E 3</a:t>
            </a:r>
          </a:p>
        </p:txBody>
      </p:sp>
    </p:spTree>
    <p:extLst>
      <p:ext uri="{BB962C8B-B14F-4D97-AF65-F5344CB8AC3E}">
        <p14:creationId xmlns:p14="http://schemas.microsoft.com/office/powerpoint/2010/main" val="1402723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sz="6600" dirty="0"/>
              <a:t>Plénière</a:t>
            </a:r>
            <a:endParaRPr lang="fr-CA" dirty="0"/>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650779551"/>
              </p:ext>
            </p:extLst>
          </p:nvPr>
        </p:nvGraphicFramePr>
        <p:xfrm>
          <a:off x="1681608" y="1825625"/>
          <a:ext cx="967219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8025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2146027" y="677697"/>
            <a:ext cx="5362878" cy="523220"/>
          </a:xfrm>
          <a:prstGeom prst="rect">
            <a:avLst/>
          </a:prstGeom>
        </p:spPr>
        <p:txBody>
          <a:bodyPr wrap="none">
            <a:spAutoFit/>
          </a:bodyPr>
          <a:lstStyle/>
          <a:p>
            <a:r>
              <a:rPr lang="fr-CA" sz="2800" b="1" dirty="0">
                <a:solidFill>
                  <a:srgbClr val="C00000"/>
                </a:solidFill>
              </a:rPr>
              <a:t>Être un modèle pour l’accompagné</a:t>
            </a:r>
          </a:p>
        </p:txBody>
      </p:sp>
      <p:sp>
        <p:nvSpPr>
          <p:cNvPr id="7" name="Rectangle 6"/>
          <p:cNvSpPr/>
          <p:nvPr>
            <p:custDataLst>
              <p:tags r:id="rId2"/>
            </p:custDataLst>
          </p:nvPr>
        </p:nvSpPr>
        <p:spPr>
          <a:xfrm>
            <a:off x="2146027" y="1769984"/>
            <a:ext cx="5140216" cy="1815882"/>
          </a:xfrm>
          <a:prstGeom prst="rect">
            <a:avLst/>
          </a:prstGeom>
        </p:spPr>
        <p:txBody>
          <a:bodyPr wrap="square">
            <a:spAutoFit/>
          </a:bodyPr>
          <a:lstStyle/>
          <a:p>
            <a:r>
              <a:rPr lang="fr-CA" sz="2800" b="1" dirty="0">
                <a:solidFill>
                  <a:srgbClr val="C00000"/>
                </a:solidFill>
              </a:rPr>
              <a:t>Modèle: </a:t>
            </a:r>
            <a:r>
              <a:rPr lang="fr-CA" sz="2800" i="1" dirty="0">
                <a:solidFill>
                  <a:schemeClr val="bg1">
                    <a:lumMod val="50000"/>
                  </a:schemeClr>
                </a:solidFill>
              </a:rPr>
              <a:t>n. m. Personne dont le comportement exemplaire et le succès peut être émulés par les autres, par les jeunes</a:t>
            </a:r>
          </a:p>
        </p:txBody>
      </p:sp>
      <p:sp>
        <p:nvSpPr>
          <p:cNvPr id="9" name="Rectangle 8"/>
          <p:cNvSpPr/>
          <p:nvPr>
            <p:custDataLst>
              <p:tags r:id="rId3"/>
            </p:custDataLst>
          </p:nvPr>
        </p:nvSpPr>
        <p:spPr>
          <a:xfrm>
            <a:off x="2146027" y="3880015"/>
            <a:ext cx="2812402" cy="1815882"/>
          </a:xfrm>
          <a:prstGeom prst="rect">
            <a:avLst/>
          </a:prstGeom>
        </p:spPr>
        <p:txBody>
          <a:bodyPr wrap="square">
            <a:spAutoFit/>
          </a:bodyPr>
          <a:lstStyle/>
          <a:p>
            <a:r>
              <a:rPr lang="fr-CA" sz="2800" b="1" dirty="0">
                <a:solidFill>
                  <a:srgbClr val="C00000"/>
                </a:solidFill>
              </a:rPr>
              <a:t>OK … mais comment puis-je être un modèle pour la relève?</a:t>
            </a:r>
          </a:p>
        </p:txBody>
      </p:sp>
      <p:pic>
        <p:nvPicPr>
          <p:cNvPr id="10" name="Espace réservé du contenu 3"/>
          <p:cNvPicPr>
            <a:picLocks noGrp="1" noChangeAspect="1"/>
          </p:cNvPicPr>
          <p:nvPr>
            <p:ph idx="1"/>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8219370" y="668150"/>
            <a:ext cx="3143250" cy="2149695"/>
          </a:xfrm>
          <a:prstGeom prst="rect">
            <a:avLst/>
          </a:prstGeom>
        </p:spPr>
      </p:pic>
      <p:sp>
        <p:nvSpPr>
          <p:cNvPr id="8" name="ZoneTexte 7"/>
          <p:cNvSpPr txBox="1"/>
          <p:nvPr>
            <p:custDataLst>
              <p:tags r:id="rId5"/>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
        <p:nvSpPr>
          <p:cNvPr id="2" name="Rectangle 1">
            <a:extLst>
              <a:ext uri="{FF2B5EF4-FFF2-40B4-BE49-F238E27FC236}">
                <a16:creationId xmlns:a16="http://schemas.microsoft.com/office/drawing/2014/main" id="{39FB0289-1A8B-4929-A4C1-B83BE8DC2B3C}"/>
              </a:ext>
            </a:extLst>
          </p:cNvPr>
          <p:cNvSpPr/>
          <p:nvPr/>
        </p:nvSpPr>
        <p:spPr>
          <a:xfrm>
            <a:off x="8361799" y="6119281"/>
            <a:ext cx="3000821" cy="276999"/>
          </a:xfrm>
          <a:prstGeom prst="rect">
            <a:avLst/>
          </a:prstGeom>
        </p:spPr>
        <p:txBody>
          <a:bodyPr wrap="none">
            <a:spAutoFit/>
          </a:bodyPr>
          <a:lstStyle/>
          <a:p>
            <a:r>
              <a:rPr lang="fr-CA" sz="1200" dirty="0"/>
              <a:t>Image : Généré par IA, Optimisé par DALL·E 3</a:t>
            </a:r>
          </a:p>
        </p:txBody>
      </p:sp>
      <p:pic>
        <p:nvPicPr>
          <p:cNvPr id="12" name="Image 11">
            <a:extLst>
              <a:ext uri="{FF2B5EF4-FFF2-40B4-BE49-F238E27FC236}">
                <a16:creationId xmlns:a16="http://schemas.microsoft.com/office/drawing/2014/main" id="{B3557B79-DBF2-4F84-B297-A04F26F17C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1799" y="3118460"/>
            <a:ext cx="3000821" cy="3000821"/>
          </a:xfrm>
          <a:prstGeom prst="rect">
            <a:avLst/>
          </a:prstGeom>
        </p:spPr>
      </p:pic>
    </p:spTree>
    <p:extLst>
      <p:ext uri="{BB962C8B-B14F-4D97-AF65-F5344CB8AC3E}">
        <p14:creationId xmlns:p14="http://schemas.microsoft.com/office/powerpoint/2010/main" val="27104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Enrichissement</a:t>
            </a:r>
          </a:p>
        </p:txBody>
      </p:sp>
      <p:pic>
        <p:nvPicPr>
          <p:cNvPr id="4" name="Espace réservé du contenu 3">
            <a:hlinkClick r:id="rId6"/>
          </p:cNvPr>
          <p:cNvPicPr>
            <a:picLocks noGrp="1" noChangeAspect="1"/>
          </p:cNvPicPr>
          <p:nvPr>
            <p:ph idx="1"/>
            <p:custDataLst>
              <p:tags r:id="rId2"/>
            </p:custDataLst>
          </p:nvPr>
        </p:nvPicPr>
        <p:blipFill>
          <a:blip r:embed="rId7"/>
          <a:stretch>
            <a:fillRect/>
          </a:stretch>
        </p:blipFill>
        <p:spPr>
          <a:xfrm>
            <a:off x="3798277" y="1825625"/>
            <a:ext cx="5732585" cy="4717968"/>
          </a:xfrm>
          <a:prstGeom prst="rect">
            <a:avLst/>
          </a:prstGeom>
          <a:ln>
            <a:solidFill>
              <a:schemeClr val="tx1"/>
            </a:solidFill>
          </a:ln>
        </p:spPr>
      </p:pic>
      <p:sp>
        <p:nvSpPr>
          <p:cNvPr id="5" name="Pensées 4"/>
          <p:cNvSpPr/>
          <p:nvPr>
            <p:custDataLst>
              <p:tags r:id="rId3"/>
            </p:custDataLst>
          </p:nvPr>
        </p:nvSpPr>
        <p:spPr>
          <a:xfrm>
            <a:off x="9765323" y="1113692"/>
            <a:ext cx="2426677" cy="2063262"/>
          </a:xfrm>
          <a:prstGeom prst="cloudCallout">
            <a:avLst>
              <a:gd name="adj1" fmla="val -55133"/>
              <a:gd name="adj2" fmla="val 5738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Invitez à  lire</a:t>
            </a:r>
          </a:p>
        </p:txBody>
      </p:sp>
    </p:spTree>
    <p:extLst>
      <p:ext uri="{BB962C8B-B14F-4D97-AF65-F5344CB8AC3E}">
        <p14:creationId xmlns:p14="http://schemas.microsoft.com/office/powerpoint/2010/main" val="2638568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1534935" y="1336873"/>
            <a:ext cx="534837" cy="5117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D8D8D8"/>
              </a:solidFill>
            </a:endParaRPr>
          </a:p>
        </p:txBody>
      </p:sp>
      <p:sp>
        <p:nvSpPr>
          <p:cNvPr id="5" name="ZoneTexte 4"/>
          <p:cNvSpPr txBox="1"/>
          <p:nvPr>
            <p:custDataLst>
              <p:tags r:id="rId2"/>
            </p:custDataLst>
          </p:nvPr>
        </p:nvSpPr>
        <p:spPr>
          <a:xfrm>
            <a:off x="2155047" y="81228"/>
            <a:ext cx="8958409" cy="3370153"/>
          </a:xfrm>
          <a:prstGeom prst="rect">
            <a:avLst/>
          </a:prstGeom>
          <a:noFill/>
        </p:spPr>
        <p:txBody>
          <a:bodyPr wrap="square" rtlCol="0" anchor="t">
            <a:spAutoFit/>
          </a:bodyPr>
          <a:lstStyle/>
          <a:p>
            <a:pPr algn="ctr"/>
            <a:endParaRPr lang="fr-CA" sz="2400" b="1" dirty="0">
              <a:cs typeface="Calibri" panose="020F0502020204030204"/>
            </a:endParaRPr>
          </a:p>
          <a:p>
            <a:pPr algn="ctr"/>
            <a:r>
              <a:rPr lang="fr-CA" sz="3200" b="1" dirty="0">
                <a:solidFill>
                  <a:schemeClr val="tx1">
                    <a:lumMod val="50000"/>
                    <a:lumOff val="50000"/>
                  </a:schemeClr>
                </a:solidFill>
              </a:rPr>
              <a:t>Formation pour les accompagnateurs de</a:t>
            </a:r>
            <a:br>
              <a:rPr lang="fr-CA" sz="3200" b="1" dirty="0">
                <a:solidFill>
                  <a:schemeClr val="tx1">
                    <a:lumMod val="50000"/>
                    <a:lumOff val="50000"/>
                  </a:schemeClr>
                </a:solidFill>
              </a:rPr>
            </a:br>
            <a:r>
              <a:rPr lang="fr-CA" sz="3200" b="1" dirty="0">
                <a:solidFill>
                  <a:schemeClr val="tx1">
                    <a:lumMod val="50000"/>
                    <a:lumOff val="50000"/>
                  </a:schemeClr>
                </a:solidFill>
              </a:rPr>
              <a:t>l’insertion professionnelle </a:t>
            </a:r>
            <a:br>
              <a:rPr lang="fr-CA" sz="3200" b="1" dirty="0">
                <a:solidFill>
                  <a:schemeClr val="tx1">
                    <a:lumMod val="50000"/>
                    <a:lumOff val="50000"/>
                  </a:schemeClr>
                </a:solidFill>
              </a:rPr>
            </a:br>
            <a:r>
              <a:rPr lang="fr-CA" sz="3200" b="1" dirty="0">
                <a:solidFill>
                  <a:schemeClr val="tx1">
                    <a:lumMod val="50000"/>
                    <a:lumOff val="50000"/>
                  </a:schemeClr>
                </a:solidFill>
              </a:rPr>
              <a:t>des enseignants FP</a:t>
            </a:r>
            <a:br>
              <a:rPr lang="fr-CA" sz="3200" dirty="0">
                <a:solidFill>
                  <a:schemeClr val="tx1">
                    <a:lumMod val="75000"/>
                    <a:lumOff val="25000"/>
                  </a:schemeClr>
                </a:solidFill>
              </a:rPr>
            </a:br>
            <a:endParaRPr lang="fr-CA" sz="2100" b="1" dirty="0">
              <a:cs typeface="Calibri"/>
            </a:endParaRPr>
          </a:p>
          <a:p>
            <a:pPr algn="ctr"/>
            <a:r>
              <a:rPr lang="fr-CA" sz="2400" dirty="0">
                <a:solidFill>
                  <a:srgbClr val="C00000"/>
                </a:solidFill>
              </a:rPr>
              <a:t>Programme d’insertion professionnelle des enseignants en formation professionnelle</a:t>
            </a:r>
            <a:endParaRPr lang="fr-FR" sz="2400" dirty="0"/>
          </a:p>
          <a:p>
            <a:endParaRPr lang="fr-CA" sz="2400" b="1" dirty="0">
              <a:cs typeface="Calibri"/>
            </a:endParaRPr>
          </a:p>
        </p:txBody>
      </p:sp>
      <p:grpSp>
        <p:nvGrpSpPr>
          <p:cNvPr id="7" name="Groupe 6"/>
          <p:cNvGrpSpPr/>
          <p:nvPr>
            <p:custDataLst>
              <p:tags r:id="rId3"/>
            </p:custDataLst>
          </p:nvPr>
        </p:nvGrpSpPr>
        <p:grpSpPr>
          <a:xfrm>
            <a:off x="1802353" y="2985796"/>
            <a:ext cx="10164875" cy="3863218"/>
            <a:chOff x="37200" y="1996372"/>
            <a:chExt cx="11963191" cy="5507752"/>
          </a:xfrm>
        </p:grpSpPr>
        <p:sp>
          <p:nvSpPr>
            <p:cNvPr id="8" name="Rectangle 7"/>
            <p:cNvSpPr/>
            <p:nvPr>
              <p:custDataLst>
                <p:tags r:id="rId6"/>
              </p:custDataLst>
            </p:nvPr>
          </p:nvSpPr>
          <p:spPr>
            <a:xfrm rot="4620000" flipH="1">
              <a:off x="5369173" y="-988828"/>
              <a:ext cx="2683309" cy="1054544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 name="Triangle rectangle 8">
              <a:extLst>
                <a:ext uri="{FF2B5EF4-FFF2-40B4-BE49-F238E27FC236}">
                  <a16:creationId xmlns:a16="http://schemas.microsoft.com/office/drawing/2014/main" id="{1540CB64-8E6E-4994-83B9-9D3EC920C8C6}"/>
                </a:ext>
              </a:extLst>
            </p:cNvPr>
            <p:cNvSpPr/>
            <p:nvPr>
              <p:custDataLst>
                <p:tags r:id="rId7"/>
              </p:custDataLst>
            </p:nvPr>
          </p:nvSpPr>
          <p:spPr>
            <a:xfrm>
              <a:off x="716446" y="3798441"/>
              <a:ext cx="4408096" cy="3705683"/>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10" name="Image 9"/>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rot="19818516">
              <a:off x="6464311" y="4073489"/>
              <a:ext cx="2493497" cy="1268315"/>
            </a:xfrm>
            <a:prstGeom prst="rect">
              <a:avLst/>
            </a:prstGeom>
          </p:spPr>
        </p:pic>
        <p:pic>
          <p:nvPicPr>
            <p:cNvPr id="11" name="Image 10"/>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rot="1044235">
              <a:off x="1794813" y="4104026"/>
              <a:ext cx="2086802" cy="1134271"/>
            </a:xfrm>
            <a:prstGeom prst="rect">
              <a:avLst/>
            </a:prstGeom>
          </p:spPr>
        </p:pic>
        <p:pic>
          <p:nvPicPr>
            <p:cNvPr id="12" name="Image 11"/>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rot="18408137">
              <a:off x="4691922" y="3362699"/>
              <a:ext cx="488570" cy="1559472"/>
            </a:xfrm>
            <a:prstGeom prst="rect">
              <a:avLst/>
            </a:prstGeom>
          </p:spPr>
        </p:pic>
        <p:pic>
          <p:nvPicPr>
            <p:cNvPr id="13" name="Image 12"/>
            <p:cNvPicPr>
              <a:picLocks noChangeAspect="1"/>
            </p:cNvPicPr>
            <p:nvPr>
              <p:custDataLst>
                <p:tags r:id="rId11"/>
              </p:custDataLst>
            </p:nvPr>
          </p:nvPicPr>
          <p:blipFill>
            <a:blip r:embed="rId30" cstate="print">
              <a:extLst>
                <a:ext uri="{28A0092B-C50C-407E-A947-70E740481C1C}">
                  <a14:useLocalDpi xmlns:a14="http://schemas.microsoft.com/office/drawing/2010/main" val="0"/>
                </a:ext>
              </a:extLst>
            </a:blip>
            <a:stretch>
              <a:fillRect/>
            </a:stretch>
          </p:blipFill>
          <p:spPr>
            <a:xfrm rot="18169581">
              <a:off x="4380413" y="3579386"/>
              <a:ext cx="427983" cy="1654179"/>
            </a:xfrm>
            <a:prstGeom prst="rect">
              <a:avLst/>
            </a:prstGeom>
          </p:spPr>
        </p:pic>
        <p:pic>
          <p:nvPicPr>
            <p:cNvPr id="14" name="Image 13"/>
            <p:cNvPicPr>
              <a:picLocks noChangeAspect="1"/>
            </p:cNvPicPr>
            <p:nvPr>
              <p:custDataLst>
                <p:tags r:id="rId12"/>
              </p:custDataLst>
            </p:nvPr>
          </p:nvPicPr>
          <p:blipFill>
            <a:blip r:embed="rId31" cstate="print">
              <a:extLst>
                <a:ext uri="{28A0092B-C50C-407E-A947-70E740481C1C}">
                  <a14:useLocalDpi xmlns:a14="http://schemas.microsoft.com/office/drawing/2010/main" val="0"/>
                </a:ext>
              </a:extLst>
            </a:blip>
            <a:stretch>
              <a:fillRect/>
            </a:stretch>
          </p:blipFill>
          <p:spPr>
            <a:xfrm rot="15847712">
              <a:off x="9973285" y="2343192"/>
              <a:ext cx="1452687" cy="759048"/>
            </a:xfrm>
            <a:prstGeom prst="rect">
              <a:avLst/>
            </a:prstGeom>
          </p:spPr>
        </p:pic>
        <p:pic>
          <p:nvPicPr>
            <p:cNvPr id="15" name="Image 14"/>
            <p:cNvPicPr>
              <a:picLocks noChangeAspect="1"/>
            </p:cNvPicPr>
            <p:nvPr>
              <p:custDataLst>
                <p:tags r:id="rId13"/>
              </p:custDataLst>
            </p:nvPr>
          </p:nvPicPr>
          <p:blipFill>
            <a:blip r:embed="rId32" cstate="print">
              <a:extLst>
                <a:ext uri="{28A0092B-C50C-407E-A947-70E740481C1C}">
                  <a14:useLocalDpi xmlns:a14="http://schemas.microsoft.com/office/drawing/2010/main" val="0"/>
                </a:ext>
              </a:extLst>
            </a:blip>
            <a:stretch>
              <a:fillRect/>
            </a:stretch>
          </p:blipFill>
          <p:spPr>
            <a:xfrm>
              <a:off x="6325859" y="2655036"/>
              <a:ext cx="2753798" cy="1348730"/>
            </a:xfrm>
            <a:prstGeom prst="rect">
              <a:avLst/>
            </a:prstGeom>
          </p:spPr>
        </p:pic>
        <p:pic>
          <p:nvPicPr>
            <p:cNvPr id="16" name="Image 15"/>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tretch>
              <a:fillRect/>
            </a:stretch>
          </p:blipFill>
          <p:spPr>
            <a:xfrm>
              <a:off x="9247331" y="3325737"/>
              <a:ext cx="1748243" cy="1753724"/>
            </a:xfrm>
            <a:prstGeom prst="rect">
              <a:avLst/>
            </a:prstGeom>
          </p:spPr>
        </p:pic>
        <p:pic>
          <p:nvPicPr>
            <p:cNvPr id="17" name="Picture 4" descr="Pinces, Outil, Ustensile, Salade, Grip, Forme De Griffe"/>
            <p:cNvPicPr>
              <a:picLocks noChangeAspect="1" noChangeArrowheads="1"/>
            </p:cNvPicPr>
            <p:nvPr>
              <p:custDataLst>
                <p:tags r:id="rId15"/>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194888" y="2253450"/>
              <a:ext cx="724241" cy="1247200"/>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6"/>
              </p:custDataLst>
            </p:nvPr>
          </p:nvSpPr>
          <p:spPr>
            <a:xfrm>
              <a:off x="2712905" y="5586752"/>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19" name="Sous-titre 2"/>
            <p:cNvSpPr txBox="1">
              <a:spLocks/>
            </p:cNvSpPr>
            <p:nvPr>
              <p:custDataLst>
                <p:tags r:id="rId17"/>
              </p:custDataLst>
            </p:nvPr>
          </p:nvSpPr>
          <p:spPr>
            <a:xfrm>
              <a:off x="2600074" y="5519731"/>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20" name="Sous-titre 2"/>
            <p:cNvSpPr txBox="1">
              <a:spLocks/>
            </p:cNvSpPr>
            <p:nvPr>
              <p:custDataLst>
                <p:tags r:id="rId18"/>
              </p:custDataLst>
            </p:nvPr>
          </p:nvSpPr>
          <p:spPr>
            <a:xfrm>
              <a:off x="2712904" y="5367331"/>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21" name="ZoneTexte 20">
              <a:extLst>
                <a:ext uri="{FF2B5EF4-FFF2-40B4-BE49-F238E27FC236}">
                  <a16:creationId xmlns:a16="http://schemas.microsoft.com/office/drawing/2014/main" id="{3012EDA5-AD75-482B-AB03-376129437F8D}"/>
                </a:ext>
              </a:extLst>
            </p:cNvPr>
            <p:cNvSpPr txBox="1"/>
            <p:nvPr>
              <p:custDataLst>
                <p:tags r:id="rId19"/>
              </p:custDataLst>
            </p:nvPr>
          </p:nvSpPr>
          <p:spPr>
            <a:xfrm>
              <a:off x="842514" y="6219646"/>
              <a:ext cx="2743200" cy="4001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solidFill>
                    <a:srgbClr val="FFFFFF"/>
                  </a:solidFill>
                </a:rPr>
                <a:t>#</a:t>
              </a:r>
              <a:r>
                <a:rPr lang="en-US" sz="1500" dirty="0" err="1">
                  <a:solidFill>
                    <a:srgbClr val="FFFFFF"/>
                  </a:solidFill>
                </a:rPr>
                <a:t>MonmétierMaliberté</a:t>
              </a:r>
              <a:endParaRPr lang="en-US" sz="1500"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0"/>
              </p:custDataLst>
            </p:nvPr>
          </p:nvPicPr>
          <p:blipFill>
            <a:blip r:embed="rId35" cstate="print">
              <a:extLst>
                <a:ext uri="{28A0092B-C50C-407E-A947-70E740481C1C}">
                  <a14:useLocalDpi xmlns:a14="http://schemas.microsoft.com/office/drawing/2010/main" val="0"/>
                </a:ext>
              </a:extLst>
            </a:blip>
            <a:stretch>
              <a:fillRect/>
            </a:stretch>
          </p:blipFill>
          <p:spPr>
            <a:xfrm rot="16446478">
              <a:off x="5123190" y="4014921"/>
              <a:ext cx="1992001" cy="775723"/>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1"/>
              </p:custDataLst>
            </p:nvPr>
          </p:nvPicPr>
          <p:blipFill>
            <a:blip r:embed="rId36" cstate="print">
              <a:extLst>
                <a:ext uri="{28A0092B-C50C-407E-A947-70E740481C1C}">
                  <a14:useLocalDpi xmlns:a14="http://schemas.microsoft.com/office/drawing/2010/main" val="0"/>
                </a:ext>
              </a:extLst>
            </a:blip>
            <a:stretch>
              <a:fillRect/>
            </a:stretch>
          </p:blipFill>
          <p:spPr>
            <a:xfrm>
              <a:off x="4102983" y="4946839"/>
              <a:ext cx="1129858" cy="1220587"/>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2"/>
              </p:custDataLst>
            </p:nvPr>
          </p:nvSpPr>
          <p:spPr>
            <a:xfrm>
              <a:off x="95733" y="3793473"/>
              <a:ext cx="713117" cy="37106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Triangle isocèle 24">
              <a:extLst>
                <a:ext uri="{FF2B5EF4-FFF2-40B4-BE49-F238E27FC236}">
                  <a16:creationId xmlns:a16="http://schemas.microsoft.com/office/drawing/2014/main" id="{8B57E6B4-E9D9-4F7B-8DC7-CF6352BDE899}"/>
                </a:ext>
              </a:extLst>
            </p:cNvPr>
            <p:cNvSpPr/>
            <p:nvPr>
              <p:custDataLst>
                <p:tags r:id="rId23"/>
              </p:custDataLst>
            </p:nvPr>
          </p:nvSpPr>
          <p:spPr>
            <a:xfrm rot="16200000">
              <a:off x="-68223" y="3531867"/>
              <a:ext cx="931312" cy="720465"/>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6" name="Image 52">
              <a:extLst>
                <a:ext uri="{FF2B5EF4-FFF2-40B4-BE49-F238E27FC236}">
                  <a16:creationId xmlns:a16="http://schemas.microsoft.com/office/drawing/2014/main" id="{D1E18141-7F56-45FE-9F71-6E4D4CE63C1B}"/>
                </a:ext>
              </a:extLst>
            </p:cNvPr>
            <p:cNvPicPr>
              <a:picLocks noChangeAspect="1"/>
            </p:cNvPicPr>
            <p:nvPr>
              <p:custDataLst>
                <p:tags r:id="rId24"/>
              </p:custDataLst>
            </p:nvPr>
          </p:nvPicPr>
          <p:blipFill>
            <a:blip r:embed="rId37"/>
            <a:stretch>
              <a:fillRect/>
            </a:stretch>
          </p:blipFill>
          <p:spPr>
            <a:xfrm>
              <a:off x="10247791" y="6667310"/>
              <a:ext cx="1752600" cy="742949"/>
            </a:xfrm>
            <a:prstGeom prst="rect">
              <a:avLst/>
            </a:prstGeom>
          </p:spPr>
        </p:pic>
      </p:grpSp>
      <p:pic>
        <p:nvPicPr>
          <p:cNvPr id="28" name="Image 27"/>
          <p:cNvPicPr>
            <a:picLocks noChangeAspect="1"/>
          </p:cNvPicPr>
          <p:nvPr>
            <p:custDataLst>
              <p:tags r:id="rId4"/>
            </p:custDataLst>
          </p:nvPr>
        </p:nvPicPr>
        <p:blipFill>
          <a:blip r:embed="rId38">
            <a:extLst>
              <a:ext uri="{28A0092B-C50C-407E-A947-70E740481C1C}">
                <a14:useLocalDpi xmlns:a14="http://schemas.microsoft.com/office/drawing/2010/main" val="0"/>
              </a:ext>
            </a:extLst>
          </a:blip>
          <a:stretch>
            <a:fillRect/>
          </a:stretch>
        </p:blipFill>
        <p:spPr>
          <a:xfrm>
            <a:off x="9778619" y="5487751"/>
            <a:ext cx="2335889" cy="1308098"/>
          </a:xfrm>
          <a:prstGeom prst="rect">
            <a:avLst/>
          </a:prstGeom>
        </p:spPr>
      </p:pic>
      <p:sp>
        <p:nvSpPr>
          <p:cNvPr id="29" name="Sous-titre 2">
            <a:extLst>
              <a:ext uri="{FF2B5EF4-FFF2-40B4-BE49-F238E27FC236}">
                <a16:creationId xmlns:a16="http://schemas.microsoft.com/office/drawing/2014/main" id="{8835F5F1-1E8C-4F6B-9154-525B236A0B25}"/>
              </a:ext>
            </a:extLst>
          </p:cNvPr>
          <p:cNvSpPr txBox="1">
            <a:spLocks/>
          </p:cNvSpPr>
          <p:nvPr>
            <p:custDataLst>
              <p:tags r:id="rId5"/>
            </p:custDataLst>
          </p:nvPr>
        </p:nvSpPr>
        <p:spPr>
          <a:xfrm>
            <a:off x="6598072" y="6195909"/>
            <a:ext cx="1943439" cy="603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600" b="1">
                <a:solidFill>
                  <a:schemeClr val="bg1">
                    <a:lumMod val="50000"/>
                  </a:schemeClr>
                </a:solidFill>
              </a:rPr>
              <a:t>Services éducatifs</a:t>
            </a:r>
          </a:p>
          <a:p>
            <a:pPr marL="0" indent="0">
              <a:buFont typeface="Arial" panose="020B0604020202020204" pitchFamily="34" charset="0"/>
              <a:buNone/>
            </a:pPr>
            <a:endParaRPr lang="fr-CA" sz="1800" b="1">
              <a:solidFill>
                <a:schemeClr val="bg1">
                  <a:lumMod val="50000"/>
                </a:schemeClr>
              </a:solidFill>
              <a:cs typeface="Calibri"/>
            </a:endParaRPr>
          </a:p>
          <a:p>
            <a:endParaRPr lang="fr-FR" dirty="0"/>
          </a:p>
        </p:txBody>
      </p:sp>
    </p:spTree>
    <p:extLst>
      <p:ext uri="{BB962C8B-B14F-4D97-AF65-F5344CB8AC3E}">
        <p14:creationId xmlns:p14="http://schemas.microsoft.com/office/powerpoint/2010/main" val="2072723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103586" y="144408"/>
            <a:ext cx="10250214" cy="1325563"/>
          </a:xfrm>
        </p:spPr>
        <p:txBody>
          <a:bodyPr>
            <a:normAutofit/>
          </a:bodyPr>
          <a:lstStyle/>
          <a:p>
            <a:r>
              <a:rPr lang="fr-CA" dirty="0"/>
              <a:t>Déroulement</a:t>
            </a:r>
            <a:br>
              <a:rPr lang="fr-CA" dirty="0"/>
            </a:br>
            <a:r>
              <a:rPr lang="fr-CA" sz="3200" dirty="0"/>
              <a:t>(2</a:t>
            </a:r>
            <a:r>
              <a:rPr lang="fr-CA" sz="3200" baseline="30000" dirty="0"/>
              <a:t>e</a:t>
            </a:r>
            <a:r>
              <a:rPr lang="fr-CA" sz="3200" dirty="0"/>
              <a:t> partie)</a:t>
            </a:r>
          </a:p>
        </p:txBody>
      </p:sp>
      <p:sp>
        <p:nvSpPr>
          <p:cNvPr id="3" name="Espace réservé du contenu 2"/>
          <p:cNvSpPr>
            <a:spLocks noGrp="1"/>
          </p:cNvSpPr>
          <p:nvPr>
            <p:ph idx="1"/>
            <p:custDataLst>
              <p:tags r:id="rId2"/>
            </p:custDataLst>
          </p:nvPr>
        </p:nvSpPr>
        <p:spPr>
          <a:xfrm>
            <a:off x="1761565" y="1469972"/>
            <a:ext cx="10273463" cy="5388028"/>
          </a:xfrm>
        </p:spPr>
        <p:txBody>
          <a:bodyPr>
            <a:normAutofit/>
          </a:bodyPr>
          <a:lstStyle/>
          <a:p>
            <a:r>
              <a:rPr lang="fr-CA" sz="2600" dirty="0"/>
              <a:t>Retour sur le jour 1</a:t>
            </a:r>
          </a:p>
          <a:p>
            <a:pPr>
              <a:spcAft>
                <a:spcPts val="300"/>
              </a:spcAft>
            </a:pPr>
            <a:r>
              <a:rPr lang="fr-CA" sz="2600" dirty="0"/>
              <a:t>Ligne du temps dans l’accompagnement </a:t>
            </a:r>
          </a:p>
          <a:p>
            <a:pPr>
              <a:spcAft>
                <a:spcPts val="300"/>
              </a:spcAft>
            </a:pPr>
            <a:r>
              <a:rPr lang="fr-CA" sz="2600" dirty="0"/>
              <a:t>La consignation de l’accompagnement </a:t>
            </a:r>
          </a:p>
          <a:p>
            <a:r>
              <a:rPr lang="fr-CA" sz="2600" dirty="0"/>
              <a:t>La rétroaction</a:t>
            </a:r>
          </a:p>
          <a:p>
            <a:r>
              <a:rPr lang="fr-CA" sz="2600" dirty="0"/>
              <a:t>Mises en situation sur la rétroaction</a:t>
            </a:r>
          </a:p>
          <a:p>
            <a:pPr>
              <a:spcAft>
                <a:spcPts val="300"/>
              </a:spcAft>
            </a:pPr>
            <a:r>
              <a:rPr lang="fr-CA" sz="2600" dirty="0" err="1"/>
              <a:t>GestIPE</a:t>
            </a:r>
            <a:r>
              <a:rPr lang="fr-CA" sz="2600" dirty="0"/>
              <a:t> et groupe Teams</a:t>
            </a:r>
          </a:p>
          <a:p>
            <a:pPr>
              <a:spcAft>
                <a:spcPts val="300"/>
              </a:spcAft>
            </a:pPr>
            <a:r>
              <a:rPr lang="fr-CA" sz="2600" dirty="0"/>
              <a:t>Mises en situation sur l’accompagnement</a:t>
            </a:r>
          </a:p>
          <a:p>
            <a:pPr>
              <a:spcAft>
                <a:spcPts val="300"/>
              </a:spcAft>
            </a:pPr>
            <a:r>
              <a:rPr lang="fr-CA" sz="2600" dirty="0"/>
              <a:t>Activité de clôture </a:t>
            </a:r>
          </a:p>
          <a:p>
            <a:pPr>
              <a:spcAft>
                <a:spcPts val="300"/>
              </a:spcAft>
            </a:pPr>
            <a:r>
              <a:rPr lang="fr-CA" sz="2600" dirty="0"/>
              <a:t>Les travaux à réaliser</a:t>
            </a:r>
          </a:p>
          <a:p>
            <a:pPr>
              <a:spcAft>
                <a:spcPts val="300"/>
              </a:spcAft>
            </a:pPr>
            <a:r>
              <a:rPr lang="fr-CA" sz="2600" dirty="0"/>
              <a:t>Évaluation</a:t>
            </a:r>
          </a:p>
        </p:txBody>
      </p:sp>
      <p:sp>
        <p:nvSpPr>
          <p:cNvPr id="4" name="Pensées 3"/>
          <p:cNvSpPr/>
          <p:nvPr>
            <p:custDataLst>
              <p:tags r:id="rId3"/>
            </p:custDataLst>
          </p:nvPr>
        </p:nvSpPr>
        <p:spPr>
          <a:xfrm>
            <a:off x="8298942" y="914398"/>
            <a:ext cx="3395472" cy="2388205"/>
          </a:xfrm>
          <a:prstGeom prst="cloudCallout">
            <a:avLst>
              <a:gd name="adj1" fmla="val -62770"/>
              <a:gd name="adj2" fmla="val 4262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t>Des  activités  seront incluses tout au long de la formation</a:t>
            </a:r>
          </a:p>
        </p:txBody>
      </p:sp>
    </p:spTree>
    <p:extLst>
      <p:ext uri="{BB962C8B-B14F-4D97-AF65-F5344CB8AC3E}">
        <p14:creationId xmlns:p14="http://schemas.microsoft.com/office/powerpoint/2010/main" val="8660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Retour sur la 1</a:t>
            </a:r>
            <a:r>
              <a:rPr lang="fr-CA" baseline="30000" dirty="0"/>
              <a:t>ère</a:t>
            </a:r>
            <a:r>
              <a:rPr lang="fr-CA" dirty="0"/>
              <a:t> partie</a:t>
            </a:r>
          </a:p>
        </p:txBody>
      </p:sp>
      <p:sp>
        <p:nvSpPr>
          <p:cNvPr id="5" name="Espace réservé du contenu 4">
            <a:extLst>
              <a:ext uri="{FF2B5EF4-FFF2-40B4-BE49-F238E27FC236}">
                <a16:creationId xmlns:a16="http://schemas.microsoft.com/office/drawing/2014/main" id="{1B48C358-282D-4171-9D3E-246521E1EA8B}"/>
              </a:ext>
            </a:extLst>
          </p:cNvPr>
          <p:cNvSpPr>
            <a:spLocks noGrp="1"/>
          </p:cNvSpPr>
          <p:nvPr>
            <p:ph idx="1"/>
            <p:custDataLst>
              <p:tags r:id="rId2"/>
            </p:custDataLst>
          </p:nvPr>
        </p:nvSpPr>
        <p:spPr/>
        <p:txBody>
          <a:bodyPr>
            <a:normAutofit/>
          </a:bodyPr>
          <a:lstStyle/>
          <a:p>
            <a:pPr>
              <a:spcBef>
                <a:spcPts val="600"/>
              </a:spcBef>
            </a:pPr>
            <a:r>
              <a:rPr lang="fr-CA" sz="3200" dirty="0"/>
              <a:t>Combien d’étapes comptent l’IPE ?</a:t>
            </a:r>
          </a:p>
          <a:p>
            <a:pPr>
              <a:spcBef>
                <a:spcPts val="600"/>
              </a:spcBef>
            </a:pPr>
            <a:r>
              <a:rPr lang="fr-CA" sz="3200" dirty="0"/>
              <a:t>Quels sont les rôles des acteurs IPE ?</a:t>
            </a:r>
          </a:p>
          <a:p>
            <a:pPr lvl="1">
              <a:spcBef>
                <a:spcPts val="600"/>
              </a:spcBef>
            </a:pPr>
            <a:r>
              <a:rPr lang="fr-CA" sz="2800" dirty="0"/>
              <a:t>Mentor</a:t>
            </a:r>
          </a:p>
          <a:p>
            <a:pPr lvl="1">
              <a:spcBef>
                <a:spcPts val="600"/>
              </a:spcBef>
            </a:pPr>
            <a:r>
              <a:rPr lang="fr-CA" sz="2800" dirty="0"/>
              <a:t>Accompagnateur</a:t>
            </a:r>
          </a:p>
          <a:p>
            <a:pPr lvl="1">
              <a:spcBef>
                <a:spcPts val="600"/>
              </a:spcBef>
            </a:pPr>
            <a:r>
              <a:rPr lang="fr-CA" sz="2800" dirty="0"/>
              <a:t>CP</a:t>
            </a:r>
          </a:p>
          <a:p>
            <a:pPr>
              <a:spcBef>
                <a:spcPts val="600"/>
              </a:spcBef>
            </a:pPr>
            <a:r>
              <a:rPr lang="fr-CA" sz="3200" dirty="0"/>
              <a:t>Qu’est-ce que l’andragogie ?</a:t>
            </a:r>
          </a:p>
          <a:p>
            <a:pPr>
              <a:spcBef>
                <a:spcPts val="600"/>
              </a:spcBef>
            </a:pPr>
            <a:r>
              <a:rPr lang="fr-CA" sz="3200" dirty="0"/>
              <a:t>Que signifie l’accompagnement réflexif ?</a:t>
            </a:r>
          </a:p>
          <a:p>
            <a:pPr lvl="1">
              <a:spcBef>
                <a:spcPts val="600"/>
              </a:spcBef>
            </a:pPr>
            <a:r>
              <a:rPr lang="fr-CA" sz="2800" dirty="0"/>
              <a:t>Comment formuler l’approche réflexive </a:t>
            </a:r>
          </a:p>
          <a:p>
            <a:endParaRPr lang="fr-CA" dirty="0"/>
          </a:p>
          <a:p>
            <a:endParaRPr lang="fr-CA" dirty="0"/>
          </a:p>
        </p:txBody>
      </p:sp>
      <p:pic>
        <p:nvPicPr>
          <p:cNvPr id="7" name="Image 6">
            <a:extLst>
              <a:ext uri="{FF2B5EF4-FFF2-40B4-BE49-F238E27FC236}">
                <a16:creationId xmlns:a16="http://schemas.microsoft.com/office/drawing/2014/main" id="{F188C3FE-C5B6-4104-996B-3EEAE799BA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53861" y="1500141"/>
            <a:ext cx="2501153" cy="2501153"/>
          </a:xfrm>
          <a:prstGeom prst="rect">
            <a:avLst/>
          </a:prstGeom>
        </p:spPr>
      </p:pic>
    </p:spTree>
    <p:extLst>
      <p:ext uri="{BB962C8B-B14F-4D97-AF65-F5344CB8AC3E}">
        <p14:creationId xmlns:p14="http://schemas.microsoft.com/office/powerpoint/2010/main" val="2451814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Objectifs</a:t>
            </a: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1281068376"/>
              </p:ext>
            </p:extLst>
          </p:nvPr>
        </p:nvGraphicFramePr>
        <p:xfrm>
          <a:off x="1681163" y="1825625"/>
          <a:ext cx="9672637"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ZoneTexte 4"/>
          <p:cNvSpPr txBox="1"/>
          <p:nvPr>
            <p:custDataLst>
              <p:tags r:id="rId3"/>
            </p:custDataLst>
          </p:nvPr>
        </p:nvSpPr>
        <p:spPr>
          <a:xfrm>
            <a:off x="1681163" y="6324546"/>
            <a:ext cx="3521980" cy="461665"/>
          </a:xfrm>
          <a:prstGeom prst="rect">
            <a:avLst/>
          </a:prstGeom>
          <a:noFill/>
        </p:spPr>
        <p:txBody>
          <a:bodyPr wrap="square" rtlCol="0">
            <a:spAutoFit/>
          </a:bodyPr>
          <a:lstStyle/>
          <a:p>
            <a:r>
              <a:rPr lang="fr-CA" sz="1200" dirty="0"/>
              <a:t>Merci à l’IPE FGJ/FGA,</a:t>
            </a:r>
            <a:br>
              <a:rPr lang="fr-CA" sz="1200" dirty="0"/>
            </a:br>
            <a:r>
              <a:rPr lang="fr-CA" sz="1200" dirty="0"/>
              <a:t>plus particulièrement à Marie-Guylaine Dallaire</a:t>
            </a:r>
          </a:p>
        </p:txBody>
      </p:sp>
    </p:spTree>
    <p:extLst>
      <p:ext uri="{BB962C8B-B14F-4D97-AF65-F5344CB8AC3E}">
        <p14:creationId xmlns:p14="http://schemas.microsoft.com/office/powerpoint/2010/main" val="2108057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318E4-984D-4102-B7E5-BC398EB90134}"/>
              </a:ext>
            </a:extLst>
          </p:cNvPr>
          <p:cNvSpPr>
            <a:spLocks noGrp="1"/>
          </p:cNvSpPr>
          <p:nvPr>
            <p:ph type="title"/>
          </p:nvPr>
        </p:nvSpPr>
        <p:spPr>
          <a:xfrm>
            <a:off x="2948278" y="3043877"/>
            <a:ext cx="7131638" cy="1143000"/>
          </a:xfrm>
        </p:spPr>
        <p:txBody>
          <a:bodyPr/>
          <a:lstStyle/>
          <a:p>
            <a:r>
              <a:rPr lang="fr-CA" dirty="0"/>
              <a:t>Les outils de l’accompagnateur </a:t>
            </a:r>
          </a:p>
        </p:txBody>
      </p:sp>
    </p:spTree>
    <p:extLst>
      <p:ext uri="{BB962C8B-B14F-4D97-AF65-F5344CB8AC3E}">
        <p14:creationId xmlns:p14="http://schemas.microsoft.com/office/powerpoint/2010/main" val="3941538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329535-B308-41A7-AC78-D26F1D1581AF}"/>
              </a:ext>
            </a:extLst>
          </p:cNvPr>
          <p:cNvPicPr>
            <a:picLocks noChangeAspect="1"/>
          </p:cNvPicPr>
          <p:nvPr/>
        </p:nvPicPr>
        <p:blipFill>
          <a:blip r:embed="rId3"/>
          <a:stretch>
            <a:fillRect/>
          </a:stretch>
        </p:blipFill>
        <p:spPr>
          <a:xfrm>
            <a:off x="6083354" y="-88752"/>
            <a:ext cx="6088005" cy="3216537"/>
          </a:xfrm>
          <a:prstGeom prst="rect">
            <a:avLst/>
          </a:prstGeom>
        </p:spPr>
      </p:pic>
      <p:pic>
        <p:nvPicPr>
          <p:cNvPr id="11" name="Image 10">
            <a:extLst>
              <a:ext uri="{FF2B5EF4-FFF2-40B4-BE49-F238E27FC236}">
                <a16:creationId xmlns:a16="http://schemas.microsoft.com/office/drawing/2014/main" id="{398012CF-1F05-4106-BF8E-835F1547F8ED}"/>
              </a:ext>
            </a:extLst>
          </p:cNvPr>
          <p:cNvPicPr>
            <a:picLocks noChangeAspect="1"/>
          </p:cNvPicPr>
          <p:nvPr/>
        </p:nvPicPr>
        <p:blipFill>
          <a:blip r:embed="rId4"/>
          <a:stretch>
            <a:fillRect/>
          </a:stretch>
        </p:blipFill>
        <p:spPr>
          <a:xfrm>
            <a:off x="6088004" y="3342938"/>
            <a:ext cx="6103995" cy="3391952"/>
          </a:xfrm>
          <a:prstGeom prst="rect">
            <a:avLst/>
          </a:prstGeom>
        </p:spPr>
      </p:pic>
      <p:sp>
        <p:nvSpPr>
          <p:cNvPr id="14" name="ZoneTexte 13">
            <a:extLst>
              <a:ext uri="{FF2B5EF4-FFF2-40B4-BE49-F238E27FC236}">
                <a16:creationId xmlns:a16="http://schemas.microsoft.com/office/drawing/2014/main" id="{DF26960F-BCFB-48AD-9769-C4DAE6B22A88}"/>
              </a:ext>
            </a:extLst>
          </p:cNvPr>
          <p:cNvSpPr txBox="1"/>
          <p:nvPr/>
        </p:nvSpPr>
        <p:spPr>
          <a:xfrm>
            <a:off x="2151531" y="2217446"/>
            <a:ext cx="3539265" cy="1384995"/>
          </a:xfrm>
          <a:prstGeom prst="rect">
            <a:avLst/>
          </a:prstGeom>
          <a:noFill/>
        </p:spPr>
        <p:txBody>
          <a:bodyPr wrap="square" rtlCol="0">
            <a:spAutoFit/>
          </a:bodyPr>
          <a:lstStyle/>
          <a:p>
            <a:pPr algn="ctr"/>
            <a:r>
              <a:rPr lang="fr-CA" sz="2800" b="1" dirty="0">
                <a:solidFill>
                  <a:srgbClr val="C00000"/>
                </a:solidFill>
              </a:rPr>
              <a:t>Dans le cours </a:t>
            </a:r>
            <a:br>
              <a:rPr lang="fr-CA" sz="2800" b="1" dirty="0">
                <a:solidFill>
                  <a:srgbClr val="C00000"/>
                </a:solidFill>
              </a:rPr>
            </a:br>
            <a:r>
              <a:rPr lang="fr-CA" sz="2800" b="1" i="1" dirty="0">
                <a:solidFill>
                  <a:srgbClr val="C00000"/>
                </a:solidFill>
              </a:rPr>
              <a:t>Parcours universitaire </a:t>
            </a:r>
            <a:r>
              <a:rPr lang="fr-CA" sz="2800" b="1" dirty="0">
                <a:solidFill>
                  <a:srgbClr val="C00000"/>
                </a:solidFill>
              </a:rPr>
              <a:t>de Moodle</a:t>
            </a:r>
          </a:p>
        </p:txBody>
      </p:sp>
      <p:pic>
        <p:nvPicPr>
          <p:cNvPr id="15" name="Image 14">
            <a:extLst>
              <a:ext uri="{FF2B5EF4-FFF2-40B4-BE49-F238E27FC236}">
                <a16:creationId xmlns:a16="http://schemas.microsoft.com/office/drawing/2014/main" id="{629653F2-AEA8-49A7-A3CA-47B7C8B00FB8}"/>
              </a:ext>
            </a:extLst>
          </p:cNvPr>
          <p:cNvPicPr>
            <a:picLocks noChangeAspect="1"/>
          </p:cNvPicPr>
          <p:nvPr/>
        </p:nvPicPr>
        <p:blipFill>
          <a:blip r:embed="rId5"/>
          <a:stretch>
            <a:fillRect/>
          </a:stretch>
        </p:blipFill>
        <p:spPr>
          <a:xfrm>
            <a:off x="3147069" y="3811455"/>
            <a:ext cx="1762125" cy="752475"/>
          </a:xfrm>
          <a:prstGeom prst="rect">
            <a:avLst/>
          </a:prstGeom>
        </p:spPr>
      </p:pic>
    </p:spTree>
    <p:extLst>
      <p:ext uri="{BB962C8B-B14F-4D97-AF65-F5344CB8AC3E}">
        <p14:creationId xmlns:p14="http://schemas.microsoft.com/office/powerpoint/2010/main" val="527748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68853-6E8C-49E3-9373-63E81192C3DB}"/>
              </a:ext>
            </a:extLst>
          </p:cNvPr>
          <p:cNvSpPr>
            <a:spLocks noGrp="1"/>
          </p:cNvSpPr>
          <p:nvPr>
            <p:ph type="title"/>
            <p:custDataLst>
              <p:tags r:id="rId1"/>
            </p:custDataLst>
          </p:nvPr>
        </p:nvSpPr>
        <p:spPr/>
        <p:txBody>
          <a:bodyPr/>
          <a:lstStyle/>
          <a:p>
            <a:endParaRPr lang="fr-CA"/>
          </a:p>
        </p:txBody>
      </p:sp>
      <p:sp>
        <p:nvSpPr>
          <p:cNvPr id="4" name="Espace réservé du pied de page 3">
            <a:extLst>
              <a:ext uri="{FF2B5EF4-FFF2-40B4-BE49-F238E27FC236}">
                <a16:creationId xmlns:a16="http://schemas.microsoft.com/office/drawing/2014/main" id="{3649B5CF-F21D-4938-B22E-B4AA2E3B97E1}"/>
              </a:ext>
            </a:extLst>
          </p:cNvPr>
          <p:cNvSpPr>
            <a:spLocks noGrp="1"/>
          </p:cNvSpPr>
          <p:nvPr>
            <p:ph type="ftr" sz="quarter" idx="11"/>
            <p:custDataLst>
              <p:tags r:id="rId2"/>
            </p:custDataLst>
          </p:nvPr>
        </p:nvSpPr>
        <p:spPr/>
        <p:txBody>
          <a:bodyPr/>
          <a:lstStyle/>
          <a:p>
            <a:r>
              <a:rPr lang="fr-FR"/>
              <a:t>Titre du document, de la section, etc.</a:t>
            </a:r>
          </a:p>
        </p:txBody>
      </p:sp>
      <p:sp>
        <p:nvSpPr>
          <p:cNvPr id="5" name="Espace réservé du numéro de diapositive 4">
            <a:extLst>
              <a:ext uri="{FF2B5EF4-FFF2-40B4-BE49-F238E27FC236}">
                <a16:creationId xmlns:a16="http://schemas.microsoft.com/office/drawing/2014/main" id="{95E1C17F-B3D7-4B11-9C48-A34A2EE3A2A2}"/>
              </a:ext>
            </a:extLst>
          </p:cNvPr>
          <p:cNvSpPr>
            <a:spLocks noGrp="1"/>
          </p:cNvSpPr>
          <p:nvPr>
            <p:ph type="sldNum" sz="quarter" idx="12"/>
            <p:custDataLst>
              <p:tags r:id="rId3"/>
            </p:custDataLst>
          </p:nvPr>
        </p:nvSpPr>
        <p:spPr/>
        <p:txBody>
          <a:bodyPr/>
          <a:lstStyle/>
          <a:p>
            <a:fld id="{34FF8D3F-28FD-D740-AC5E-55BA3FA8C3DC}" type="slidenum">
              <a:rPr lang="fr-FR" smtClean="0"/>
              <a:t>42</a:t>
            </a:fld>
            <a:endParaRPr lang="fr-FR"/>
          </a:p>
        </p:txBody>
      </p:sp>
      <p:pic>
        <p:nvPicPr>
          <p:cNvPr id="7" name="Espace réservé du contenu 6">
            <a:extLst>
              <a:ext uri="{FF2B5EF4-FFF2-40B4-BE49-F238E27FC236}">
                <a16:creationId xmlns:a16="http://schemas.microsoft.com/office/drawing/2014/main" id="{144B4F3C-6622-4972-9B8E-BE3E5BF5346A}"/>
              </a:ext>
            </a:extLst>
          </p:cNvPr>
          <p:cNvPicPr>
            <a:picLocks noGrp="1" noChangeAspect="1"/>
          </p:cNvPicPr>
          <p:nvPr>
            <p:ph idx="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523975" y="0"/>
            <a:ext cx="10669801" cy="6858000"/>
          </a:xfrm>
        </p:spPr>
      </p:pic>
    </p:spTree>
    <p:extLst>
      <p:ext uri="{BB962C8B-B14F-4D97-AF65-F5344CB8AC3E}">
        <p14:creationId xmlns:p14="http://schemas.microsoft.com/office/powerpoint/2010/main" val="2829676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a:t>Les rencontres de l’accompagné (e) </a:t>
            </a:r>
            <a:br>
              <a:rPr lang="fr-CA" dirty="0"/>
            </a:br>
            <a:r>
              <a:rPr lang="fr-CA" dirty="0"/>
              <a:t>et accompagnateur </a:t>
            </a:r>
          </a:p>
        </p:txBody>
      </p:sp>
      <p:sp>
        <p:nvSpPr>
          <p:cNvPr id="3" name="Espace réservé du contenu 2"/>
          <p:cNvSpPr>
            <a:spLocks noGrp="1"/>
          </p:cNvSpPr>
          <p:nvPr>
            <p:ph idx="1"/>
            <p:custDataLst>
              <p:tags r:id="rId2"/>
            </p:custDataLst>
          </p:nvPr>
        </p:nvSpPr>
        <p:spPr>
          <a:xfrm>
            <a:off x="1681608" y="1825625"/>
            <a:ext cx="10114151" cy="3916807"/>
          </a:xfrm>
        </p:spPr>
        <p:txBody>
          <a:bodyPr>
            <a:noAutofit/>
          </a:bodyPr>
          <a:lstStyle/>
          <a:p>
            <a:r>
              <a:rPr lang="fr-CA" sz="3200" dirty="0"/>
              <a:t>Déterminez les rencontres stratégiques </a:t>
            </a:r>
          </a:p>
          <a:p>
            <a:pPr lvl="1"/>
            <a:r>
              <a:rPr lang="fr-CA" sz="2800" dirty="0"/>
              <a:t>Style d’accompagnement (jour 1)</a:t>
            </a:r>
          </a:p>
          <a:p>
            <a:pPr lvl="1"/>
            <a:r>
              <a:rPr lang="fr-CA" sz="2800" dirty="0"/>
              <a:t>Avant début du 1</a:t>
            </a:r>
            <a:r>
              <a:rPr lang="fr-CA" sz="2800" baseline="30000" dirty="0"/>
              <a:t>er</a:t>
            </a:r>
            <a:r>
              <a:rPr lang="fr-CA" sz="2800" dirty="0"/>
              <a:t> cours (planification, préparation, feedback)</a:t>
            </a:r>
          </a:p>
          <a:p>
            <a:pPr lvl="1"/>
            <a:r>
              <a:rPr lang="fr-CA" sz="2800" dirty="0"/>
              <a:t>Les moments clés en consultant l’horaire de l’accompagné </a:t>
            </a:r>
          </a:p>
          <a:p>
            <a:pPr lvl="1"/>
            <a:r>
              <a:rPr lang="fr-CA" sz="2800" dirty="0"/>
              <a:t>Le jour d’observation de l’accompagnateur </a:t>
            </a:r>
          </a:p>
          <a:p>
            <a:pPr lvl="1"/>
            <a:r>
              <a:rPr lang="fr-CA" sz="2800" dirty="0"/>
              <a:t>Les jours d’observation de l’accompagné (accompagnateur et enseignant </a:t>
            </a:r>
          </a:p>
          <a:p>
            <a:pPr lvl="1"/>
            <a:r>
              <a:rPr lang="fr-CA" sz="2800" dirty="0"/>
              <a:t>Les jours de rétroactions des observations</a:t>
            </a:r>
          </a:p>
          <a:p>
            <a:pPr lvl="1"/>
            <a:endParaRPr lang="fr-CA" sz="2800" dirty="0"/>
          </a:p>
        </p:txBody>
      </p:sp>
    </p:spTree>
    <p:extLst>
      <p:ext uri="{BB962C8B-B14F-4D97-AF65-F5344CB8AC3E}">
        <p14:creationId xmlns:p14="http://schemas.microsoft.com/office/powerpoint/2010/main" val="2492644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029D8A0-D811-4120-B303-3B8E29E51637}"/>
              </a:ext>
            </a:extLst>
          </p:cNvPr>
          <p:cNvPicPr>
            <a:picLocks noChangeAspect="1"/>
          </p:cNvPicPr>
          <p:nvPr>
            <p:custDataLst>
              <p:tags r:id="rId1"/>
            </p:custDataLst>
          </p:nvPr>
        </p:nvPicPr>
        <p:blipFill>
          <a:blip r:embed="rId7">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0"/>
            <a:ext cx="12192000" cy="6858000"/>
          </a:xfrm>
          <a:prstGeom prst="rect">
            <a:avLst/>
          </a:prstGeom>
        </p:spPr>
      </p:pic>
      <p:sp>
        <p:nvSpPr>
          <p:cNvPr id="5" name="Espace réservé du numéro de diapositive 4">
            <a:extLst>
              <a:ext uri="{FF2B5EF4-FFF2-40B4-BE49-F238E27FC236}">
                <a16:creationId xmlns:a16="http://schemas.microsoft.com/office/drawing/2014/main" id="{B878A65F-1EE7-4A96-8417-DE5D434006C5}"/>
              </a:ext>
            </a:extLst>
          </p:cNvPr>
          <p:cNvSpPr>
            <a:spLocks noGrp="1"/>
          </p:cNvSpPr>
          <p:nvPr>
            <p:ph type="sldNum" sz="quarter" idx="12"/>
            <p:custDataLst>
              <p:tags r:id="rId2"/>
            </p:custDataLst>
          </p:nvPr>
        </p:nvSpPr>
        <p:spPr/>
        <p:txBody>
          <a:bodyPr/>
          <a:lstStyle/>
          <a:p>
            <a:fld id="{34FF8D3F-28FD-D740-AC5E-55BA3FA8C3DC}" type="slidenum">
              <a:rPr lang="fr-FR" smtClean="0"/>
              <a:t>44</a:t>
            </a:fld>
            <a:endParaRPr lang="fr-FR" dirty="0"/>
          </a:p>
        </p:txBody>
      </p:sp>
      <p:sp>
        <p:nvSpPr>
          <p:cNvPr id="2" name="Titre 1">
            <a:extLst>
              <a:ext uri="{FF2B5EF4-FFF2-40B4-BE49-F238E27FC236}">
                <a16:creationId xmlns:a16="http://schemas.microsoft.com/office/drawing/2014/main" id="{74ECEC89-B5C1-49BA-8486-8892F11F31A2}"/>
              </a:ext>
            </a:extLst>
          </p:cNvPr>
          <p:cNvSpPr>
            <a:spLocks noGrp="1"/>
          </p:cNvSpPr>
          <p:nvPr>
            <p:ph type="title" idx="4294967295"/>
            <p:custDataLst>
              <p:tags r:id="rId3"/>
            </p:custDataLst>
          </p:nvPr>
        </p:nvSpPr>
        <p:spPr>
          <a:xfrm>
            <a:off x="1427356" y="172278"/>
            <a:ext cx="8709025" cy="1257300"/>
          </a:xfrm>
        </p:spPr>
        <p:txBody>
          <a:bodyPr>
            <a:normAutofit fontScale="90000"/>
          </a:bodyPr>
          <a:lstStyle/>
          <a:p>
            <a:pPr algn="ctr"/>
            <a:r>
              <a:rPr lang="fr-FR" sz="4800" b="1" dirty="0">
                <a:solidFill>
                  <a:srgbClr val="C00000"/>
                </a:solidFill>
                <a:latin typeface="Cambria" panose="02040503050406030204" pitchFamily="18" charset="0"/>
              </a:rPr>
              <a:t>Présentation d’un outil</a:t>
            </a:r>
            <a:br>
              <a:rPr lang="fr-FR" sz="4800" b="1" dirty="0">
                <a:solidFill>
                  <a:srgbClr val="C00000"/>
                </a:solidFill>
                <a:latin typeface="Cambria" panose="02040503050406030204" pitchFamily="18" charset="0"/>
              </a:rPr>
            </a:br>
            <a:r>
              <a:rPr lang="fr-FR" sz="4800" b="1" dirty="0">
                <a:solidFill>
                  <a:srgbClr val="C00000"/>
                </a:solidFill>
                <a:latin typeface="Cambria" panose="02040503050406030204" pitchFamily="18" charset="0"/>
              </a:rPr>
              <a:t>de consignation d’informations</a:t>
            </a:r>
          </a:p>
        </p:txBody>
      </p:sp>
      <p:pic>
        <p:nvPicPr>
          <p:cNvPr id="4" name="Image 3">
            <a:extLst>
              <a:ext uri="{FF2B5EF4-FFF2-40B4-BE49-F238E27FC236}">
                <a16:creationId xmlns:a16="http://schemas.microsoft.com/office/drawing/2014/main" id="{FE1E37B2-818E-400A-84FC-38A3779D114C}"/>
              </a:ext>
            </a:extLst>
          </p:cNvPr>
          <p:cNvPicPr>
            <a:picLocks noChangeAspect="1"/>
          </p:cNvPicPr>
          <p:nvPr>
            <p:custDataLst>
              <p:tags r:id="rId4"/>
            </p:custDataLst>
          </p:nvPr>
        </p:nvPicPr>
        <p:blipFill>
          <a:blip r:embed="rId9"/>
          <a:stretch>
            <a:fillRect/>
          </a:stretch>
        </p:blipFill>
        <p:spPr>
          <a:xfrm>
            <a:off x="1552194" y="1429578"/>
            <a:ext cx="8459348" cy="5428422"/>
          </a:xfrm>
          <a:prstGeom prst="rect">
            <a:avLst/>
          </a:prstGeom>
        </p:spPr>
      </p:pic>
    </p:spTree>
    <p:extLst>
      <p:ext uri="{BB962C8B-B14F-4D97-AF65-F5344CB8AC3E}">
        <p14:creationId xmlns:p14="http://schemas.microsoft.com/office/powerpoint/2010/main" val="1828818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2E958-88D1-4839-848E-C639FA5C9606}"/>
              </a:ext>
            </a:extLst>
          </p:cNvPr>
          <p:cNvSpPr>
            <a:spLocks noGrp="1"/>
          </p:cNvSpPr>
          <p:nvPr>
            <p:ph type="title"/>
            <p:custDataLst>
              <p:tags r:id="rId1"/>
            </p:custDataLst>
          </p:nvPr>
        </p:nvSpPr>
        <p:spPr>
          <a:xfrm>
            <a:off x="838200" y="365125"/>
            <a:ext cx="10304206" cy="1325563"/>
          </a:xfrm>
        </p:spPr>
        <p:txBody>
          <a:bodyPr/>
          <a:lstStyle/>
          <a:p>
            <a:r>
              <a:rPr lang="fr-FR" sz="4300" b="1" dirty="0">
                <a:solidFill>
                  <a:srgbClr val="C00000"/>
                </a:solidFill>
                <a:latin typeface="Cambria" panose="02040503050406030204" pitchFamily="18" charset="0"/>
              </a:rPr>
              <a:t>Modèle de rencontre pour l’accompagnateur</a:t>
            </a:r>
          </a:p>
        </p:txBody>
      </p:sp>
      <p:sp>
        <p:nvSpPr>
          <p:cNvPr id="3" name="Espace réservé du contenu 2">
            <a:extLst>
              <a:ext uri="{FF2B5EF4-FFF2-40B4-BE49-F238E27FC236}">
                <a16:creationId xmlns:a16="http://schemas.microsoft.com/office/drawing/2014/main" id="{B3544DDC-B883-4497-AF1C-A791A2ED8A2E}"/>
              </a:ext>
            </a:extLst>
          </p:cNvPr>
          <p:cNvSpPr>
            <a:spLocks noGrp="1"/>
          </p:cNvSpPr>
          <p:nvPr>
            <p:ph idx="1"/>
            <p:custDataLst>
              <p:tags r:id="rId2"/>
            </p:custDataLst>
          </p:nvPr>
        </p:nvSpPr>
        <p:spPr/>
        <p:txBody>
          <a:bodyPr vert="horz" lIns="91440" tIns="45720" rIns="91440" bIns="45720" rtlCol="0" anchor="t">
            <a:normAutofit/>
          </a:bodyPr>
          <a:lstStyle/>
          <a:p>
            <a:pPr marL="0" indent="0">
              <a:buNone/>
            </a:pPr>
            <a:r>
              <a:rPr lang="fr-FR" dirty="0">
                <a:cs typeface="Calibri" panose="020F0502020204030204"/>
              </a:rPr>
              <a:t>Pour être en mesure de planifier les rencontres et les tâches adéquatement dans votre calendrier Outlook.</a:t>
            </a:r>
          </a:p>
        </p:txBody>
      </p:sp>
      <p:sp>
        <p:nvSpPr>
          <p:cNvPr id="5" name="Espace réservé du numéro de diapositive 4">
            <a:extLst>
              <a:ext uri="{FF2B5EF4-FFF2-40B4-BE49-F238E27FC236}">
                <a16:creationId xmlns:a16="http://schemas.microsoft.com/office/drawing/2014/main" id="{A0AF1CC4-C315-43E5-BF4F-699DFF0C2857}"/>
              </a:ext>
            </a:extLst>
          </p:cNvPr>
          <p:cNvSpPr>
            <a:spLocks noGrp="1"/>
          </p:cNvSpPr>
          <p:nvPr>
            <p:ph type="sldNum" sz="quarter" idx="12"/>
            <p:custDataLst>
              <p:tags r:id="rId3"/>
            </p:custDataLst>
          </p:nvPr>
        </p:nvSpPr>
        <p:spPr/>
        <p:txBody>
          <a:bodyPr/>
          <a:lstStyle/>
          <a:p>
            <a:fld id="{34FF8D3F-28FD-D740-AC5E-55BA3FA8C3DC}" type="slidenum">
              <a:rPr lang="fr-FR" smtClean="0"/>
              <a:t>45</a:t>
            </a:fld>
            <a:endParaRPr lang="fr-FR"/>
          </a:p>
        </p:txBody>
      </p:sp>
      <p:sp>
        <p:nvSpPr>
          <p:cNvPr id="7" name="Phylactère : pensées 6">
            <a:extLst>
              <a:ext uri="{FF2B5EF4-FFF2-40B4-BE49-F238E27FC236}">
                <a16:creationId xmlns:a16="http://schemas.microsoft.com/office/drawing/2014/main" id="{EA5C800B-3037-432C-B266-C283E0BD6C2D}"/>
              </a:ext>
            </a:extLst>
          </p:cNvPr>
          <p:cNvSpPr/>
          <p:nvPr>
            <p:custDataLst>
              <p:tags r:id="rId4"/>
            </p:custDataLst>
          </p:nvPr>
        </p:nvSpPr>
        <p:spPr>
          <a:xfrm rot="810201">
            <a:off x="9755953" y="1639756"/>
            <a:ext cx="2050128" cy="1907177"/>
          </a:xfrm>
          <a:prstGeom prst="cloudCallout">
            <a:avLst>
              <a:gd name="adj1" fmla="val -47597"/>
              <a:gd name="adj2" fmla="val 6963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Procédurier Outlook dans Moodle</a:t>
            </a:r>
          </a:p>
        </p:txBody>
      </p:sp>
      <p:pic>
        <p:nvPicPr>
          <p:cNvPr id="4" name="Image 3">
            <a:extLst>
              <a:ext uri="{FF2B5EF4-FFF2-40B4-BE49-F238E27FC236}">
                <a16:creationId xmlns:a16="http://schemas.microsoft.com/office/drawing/2014/main" id="{D80AA35C-2A92-4118-A1C0-F2272155E4F4}"/>
              </a:ext>
            </a:extLst>
          </p:cNvPr>
          <p:cNvPicPr>
            <a:picLocks noChangeAspect="1"/>
          </p:cNvPicPr>
          <p:nvPr>
            <p:custDataLst>
              <p:tags r:id="rId5"/>
            </p:custDataLst>
          </p:nvPr>
        </p:nvPicPr>
        <p:blipFill>
          <a:blip r:embed="rId8"/>
          <a:stretch>
            <a:fillRect/>
          </a:stretch>
        </p:blipFill>
        <p:spPr>
          <a:xfrm>
            <a:off x="546410" y="3669689"/>
            <a:ext cx="10694020" cy="2776900"/>
          </a:xfrm>
          <a:prstGeom prst="rect">
            <a:avLst/>
          </a:prstGeom>
        </p:spPr>
      </p:pic>
    </p:spTree>
    <p:extLst>
      <p:ext uri="{BB962C8B-B14F-4D97-AF65-F5344CB8AC3E}">
        <p14:creationId xmlns:p14="http://schemas.microsoft.com/office/powerpoint/2010/main" val="4287130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318E4-984D-4102-B7E5-BC398EB90134}"/>
              </a:ext>
            </a:extLst>
          </p:cNvPr>
          <p:cNvSpPr>
            <a:spLocks noGrp="1"/>
          </p:cNvSpPr>
          <p:nvPr>
            <p:ph type="title"/>
          </p:nvPr>
        </p:nvSpPr>
        <p:spPr>
          <a:xfrm>
            <a:off x="3937981" y="3299908"/>
            <a:ext cx="5614809" cy="1143000"/>
          </a:xfrm>
        </p:spPr>
        <p:txBody>
          <a:bodyPr>
            <a:noAutofit/>
          </a:bodyPr>
          <a:lstStyle/>
          <a:p>
            <a:r>
              <a:rPr lang="fr-CA" sz="5400" dirty="0"/>
              <a:t>La communication</a:t>
            </a:r>
          </a:p>
        </p:txBody>
      </p:sp>
    </p:spTree>
    <p:extLst>
      <p:ext uri="{BB962C8B-B14F-4D97-AF65-F5344CB8AC3E}">
        <p14:creationId xmlns:p14="http://schemas.microsoft.com/office/powerpoint/2010/main" val="2633708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259AE1-7E2C-45B4-BEB4-BAD72B9915C4}"/>
              </a:ext>
            </a:extLst>
          </p:cNvPr>
          <p:cNvSpPr>
            <a:spLocks noGrp="1"/>
          </p:cNvSpPr>
          <p:nvPr>
            <p:ph idx="1"/>
            <p:custDataLst>
              <p:tags r:id="rId1"/>
            </p:custDataLst>
          </p:nvPr>
        </p:nvSpPr>
        <p:spPr>
          <a:xfrm>
            <a:off x="6704748" y="1260089"/>
            <a:ext cx="4316172" cy="3378165"/>
          </a:xfrm>
        </p:spPr>
        <p:txBody>
          <a:bodyPr anchor="t">
            <a:noAutofit/>
          </a:bodyPr>
          <a:lstStyle/>
          <a:p>
            <a:pPr marL="0" indent="0">
              <a:buNone/>
            </a:pPr>
            <a:r>
              <a:rPr lang="fr-CA" sz="2200" b="1" dirty="0">
                <a:solidFill>
                  <a:srgbClr val="C00000"/>
                </a:solidFill>
              </a:rPr>
              <a:t>L’écoute, le questionnement et le feedback </a:t>
            </a:r>
            <a:r>
              <a:rPr lang="fr-CA" sz="2200" dirty="0">
                <a:solidFill>
                  <a:schemeClr val="tx1"/>
                </a:solidFill>
              </a:rPr>
              <a:t>forment une boucle interactive et sont nécessaire dans tout échange interpersonnel</a:t>
            </a:r>
          </a:p>
          <a:p>
            <a:pPr marL="0" indent="0">
              <a:buNone/>
            </a:pPr>
            <a:r>
              <a:rPr lang="fr-CA" sz="1800" dirty="0"/>
              <a:t>Donner du feedback critique sans demander la réaction risque de produire un effet indésirable…</a:t>
            </a:r>
          </a:p>
          <a:p>
            <a:pPr marL="0" indent="0">
              <a:buNone/>
            </a:pPr>
            <a:r>
              <a:rPr lang="fr-CA" sz="1800" dirty="0"/>
              <a:t>Écouter l’autre sans questionner ni réagir, c’est le laisser monologuer…</a:t>
            </a:r>
          </a:p>
          <a:p>
            <a:pPr marL="0" indent="0">
              <a:buNone/>
            </a:pPr>
            <a:r>
              <a:rPr lang="fr-CA" sz="1800" dirty="0"/>
              <a:t>Répondre à l’autre sans avoir bien compris ouvre la porte aux malentendus…</a:t>
            </a:r>
          </a:p>
          <a:p>
            <a:pPr marL="0" indent="0">
              <a:buNone/>
            </a:pPr>
            <a:r>
              <a:rPr lang="fr-CA" sz="2200" b="1" dirty="0">
                <a:solidFill>
                  <a:srgbClr val="C00000"/>
                </a:solidFill>
              </a:rPr>
              <a:t>Le développement de ces trois habiletés de communication se trouve au cœur des rapports interpersonnels</a:t>
            </a:r>
          </a:p>
          <a:p>
            <a:pPr marL="0" indent="0" algn="r">
              <a:lnSpc>
                <a:spcPct val="100000"/>
              </a:lnSpc>
              <a:spcBef>
                <a:spcPts val="0"/>
              </a:spcBef>
              <a:buClrTx/>
              <a:buNone/>
              <a:defRPr/>
            </a:pPr>
            <a:r>
              <a:rPr lang="fr-CA" sz="1600" dirty="0">
                <a:solidFill>
                  <a:prstClr val="black"/>
                </a:solidFill>
                <a:latin typeface="Calibri"/>
              </a:rPr>
              <a:t>Source: Solange Cormier</a:t>
            </a:r>
          </a:p>
          <a:p>
            <a:pPr marL="0" indent="0">
              <a:buNone/>
            </a:pPr>
            <a:endParaRPr lang="fr-CA" sz="2200" b="1" dirty="0">
              <a:solidFill>
                <a:srgbClr val="0676AE"/>
              </a:solidFill>
            </a:endParaRPr>
          </a:p>
        </p:txBody>
      </p:sp>
      <p:sp>
        <p:nvSpPr>
          <p:cNvPr id="4" name="Espace réservé du numéro de diapositive 3">
            <a:extLst>
              <a:ext uri="{FF2B5EF4-FFF2-40B4-BE49-F238E27FC236}">
                <a16:creationId xmlns:a16="http://schemas.microsoft.com/office/drawing/2014/main" id="{BC21D8CE-ED3E-4D86-97F6-80219C88A45A}"/>
              </a:ext>
            </a:extLst>
          </p:cNvPr>
          <p:cNvSpPr>
            <a:spLocks noGrp="1"/>
          </p:cNvSpPr>
          <p:nvPr>
            <p:ph type="sldNum" sz="quarter" idx="12"/>
            <p:custDataLst>
              <p:tags r:id="rId2"/>
            </p:custDataLst>
          </p:nvPr>
        </p:nvSpPr>
        <p:spPr>
          <a:xfrm>
            <a:off x="10302240" y="6455665"/>
            <a:ext cx="336042" cy="365125"/>
          </a:xfrm>
        </p:spPr>
        <p:txBody>
          <a:bodyPr>
            <a:normAutofit/>
          </a:bodyPr>
          <a:lstStyle/>
          <a:p>
            <a:pPr>
              <a:spcAft>
                <a:spcPts val="600"/>
              </a:spcAft>
              <a:defRPr/>
            </a:pPr>
            <a:fld id="{FF7E8F4F-DC29-4FE6-8CC7-26B51D922704}" type="slidenum">
              <a:rPr lang="fr-CA" sz="1000">
                <a:solidFill>
                  <a:srgbClr val="FFFFFF"/>
                </a:solidFill>
                <a:latin typeface="Calibri"/>
              </a:rPr>
              <a:pPr>
                <a:spcAft>
                  <a:spcPts val="600"/>
                </a:spcAft>
                <a:defRPr/>
              </a:pPr>
              <a:t>47</a:t>
            </a:fld>
            <a:endParaRPr lang="fr-CA" sz="1000">
              <a:solidFill>
                <a:srgbClr val="FFFFFF"/>
              </a:solidFill>
              <a:latin typeface="Calibri"/>
            </a:endParaRPr>
          </a:p>
        </p:txBody>
      </p:sp>
      <p:sp>
        <p:nvSpPr>
          <p:cNvPr id="2" name="ZoneTexte 1">
            <a:extLst>
              <a:ext uri="{FF2B5EF4-FFF2-40B4-BE49-F238E27FC236}">
                <a16:creationId xmlns:a16="http://schemas.microsoft.com/office/drawing/2014/main" id="{CF231793-47F3-4EC7-995C-13436CB1F1F3}"/>
              </a:ext>
            </a:extLst>
          </p:cNvPr>
          <p:cNvSpPr txBox="1"/>
          <p:nvPr>
            <p:custDataLst>
              <p:tags r:id="rId3"/>
            </p:custDataLst>
          </p:nvPr>
        </p:nvSpPr>
        <p:spPr>
          <a:xfrm>
            <a:off x="3170142" y="455772"/>
            <a:ext cx="6534615" cy="584775"/>
          </a:xfrm>
          <a:prstGeom prst="rect">
            <a:avLst/>
          </a:prstGeom>
          <a:noFill/>
        </p:spPr>
        <p:txBody>
          <a:bodyPr wrap="square" rtlCol="0">
            <a:spAutoFit/>
          </a:bodyPr>
          <a:lstStyle/>
          <a:p>
            <a:pPr>
              <a:defRPr/>
            </a:pPr>
            <a:r>
              <a:rPr lang="fr-CA" sz="3200" b="1" dirty="0">
                <a:solidFill>
                  <a:srgbClr val="C00000"/>
                </a:solidFill>
                <a:latin typeface="Calibri"/>
              </a:rPr>
              <a:t>Quelques mots sur la communication</a:t>
            </a:r>
          </a:p>
        </p:txBody>
      </p:sp>
      <p:pic>
        <p:nvPicPr>
          <p:cNvPr id="10" name="Image 9">
            <a:extLst>
              <a:ext uri="{FF2B5EF4-FFF2-40B4-BE49-F238E27FC236}">
                <a16:creationId xmlns:a16="http://schemas.microsoft.com/office/drawing/2014/main" id="{B1D3675E-D11F-4B9F-A9ED-7803BD0F3277}"/>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11020920" y="215754"/>
            <a:ext cx="818597" cy="605251"/>
          </a:xfrm>
          <a:prstGeom prst="rect">
            <a:avLst/>
          </a:prstGeom>
        </p:spPr>
      </p:pic>
      <p:pic>
        <p:nvPicPr>
          <p:cNvPr id="6" name="Image 5">
            <a:extLst>
              <a:ext uri="{FF2B5EF4-FFF2-40B4-BE49-F238E27FC236}">
                <a16:creationId xmlns:a16="http://schemas.microsoft.com/office/drawing/2014/main" id="{43E8FD3E-02EC-4FF6-9ED4-2B4DE634E0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1235" y="1811655"/>
            <a:ext cx="3600450" cy="3600450"/>
          </a:xfrm>
          <a:prstGeom prst="rect">
            <a:avLst/>
          </a:prstGeom>
        </p:spPr>
      </p:pic>
      <p:sp>
        <p:nvSpPr>
          <p:cNvPr id="7" name="Rectangle 6">
            <a:extLst>
              <a:ext uri="{FF2B5EF4-FFF2-40B4-BE49-F238E27FC236}">
                <a16:creationId xmlns:a16="http://schemas.microsoft.com/office/drawing/2014/main" id="{4B46F47D-24C9-48CE-9797-CD7FCDA6F584}"/>
              </a:ext>
            </a:extLst>
          </p:cNvPr>
          <p:cNvSpPr/>
          <p:nvPr/>
        </p:nvSpPr>
        <p:spPr>
          <a:xfrm>
            <a:off x="2245143" y="5355074"/>
            <a:ext cx="2056973" cy="215444"/>
          </a:xfrm>
          <a:prstGeom prst="rect">
            <a:avLst/>
          </a:prstGeom>
        </p:spPr>
        <p:txBody>
          <a:bodyPr wrap="none">
            <a:spAutoFit/>
          </a:bodyPr>
          <a:lstStyle/>
          <a:p>
            <a:r>
              <a:rPr lang="fr-CA" sz="800" dirty="0"/>
              <a:t>Image : Généré par IA, Optimisé par DALL·E 3</a:t>
            </a:r>
          </a:p>
        </p:txBody>
      </p:sp>
    </p:spTree>
    <p:extLst>
      <p:ext uri="{BB962C8B-B14F-4D97-AF65-F5344CB8AC3E}">
        <p14:creationId xmlns:p14="http://schemas.microsoft.com/office/powerpoint/2010/main" val="2732129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C21D8CE-ED3E-4D86-97F6-80219C88A45A}"/>
              </a:ext>
            </a:extLst>
          </p:cNvPr>
          <p:cNvSpPr>
            <a:spLocks noGrp="1"/>
          </p:cNvSpPr>
          <p:nvPr>
            <p:ph type="sldNum" sz="quarter" idx="12"/>
            <p:custDataLst>
              <p:tags r:id="rId1"/>
            </p:custDataLst>
          </p:nvPr>
        </p:nvSpPr>
        <p:spPr>
          <a:xfrm>
            <a:off x="10302240" y="6455665"/>
            <a:ext cx="336042" cy="365125"/>
          </a:xfrm>
        </p:spPr>
        <p:txBody>
          <a:bodyPr>
            <a:normAutofit/>
          </a:bodyPr>
          <a:lstStyle/>
          <a:p>
            <a:pPr>
              <a:spcAft>
                <a:spcPts val="600"/>
              </a:spcAft>
              <a:defRPr/>
            </a:pPr>
            <a:fld id="{FF7E8F4F-DC29-4FE6-8CC7-26B51D922704}" type="slidenum">
              <a:rPr lang="fr-CA" sz="1000">
                <a:solidFill>
                  <a:srgbClr val="FFFFFF"/>
                </a:solidFill>
                <a:latin typeface="Calibri"/>
              </a:rPr>
              <a:pPr>
                <a:spcAft>
                  <a:spcPts val="600"/>
                </a:spcAft>
                <a:defRPr/>
              </a:pPr>
              <a:t>48</a:t>
            </a:fld>
            <a:endParaRPr lang="fr-CA" sz="1000">
              <a:solidFill>
                <a:srgbClr val="FFFFFF"/>
              </a:solidFill>
              <a:latin typeface="Calibri"/>
            </a:endParaRPr>
          </a:p>
        </p:txBody>
      </p:sp>
      <p:sp>
        <p:nvSpPr>
          <p:cNvPr id="2" name="ZoneTexte 1">
            <a:extLst>
              <a:ext uri="{FF2B5EF4-FFF2-40B4-BE49-F238E27FC236}">
                <a16:creationId xmlns:a16="http://schemas.microsoft.com/office/drawing/2014/main" id="{CF231793-47F3-4EC7-995C-13436CB1F1F3}"/>
              </a:ext>
            </a:extLst>
          </p:cNvPr>
          <p:cNvSpPr txBox="1"/>
          <p:nvPr>
            <p:custDataLst>
              <p:tags r:id="rId2"/>
            </p:custDataLst>
          </p:nvPr>
        </p:nvSpPr>
        <p:spPr>
          <a:xfrm>
            <a:off x="1650125" y="361021"/>
            <a:ext cx="9743919" cy="830997"/>
          </a:xfrm>
          <a:prstGeom prst="rect">
            <a:avLst/>
          </a:prstGeom>
          <a:noFill/>
        </p:spPr>
        <p:txBody>
          <a:bodyPr wrap="square" rtlCol="0">
            <a:spAutoFit/>
          </a:bodyPr>
          <a:lstStyle/>
          <a:p>
            <a:pPr algn="ctr">
              <a:defRPr/>
            </a:pPr>
            <a:r>
              <a:rPr lang="fr-CA" sz="4800" b="1" dirty="0">
                <a:solidFill>
                  <a:srgbClr val="C00000"/>
                </a:solidFill>
                <a:latin typeface="Cambria" panose="02040503050406030204" pitchFamily="18" charset="0"/>
                <a:ea typeface="+mj-ea"/>
                <a:cs typeface="+mj-cs"/>
              </a:rPr>
              <a:t>Les formes d’écoute déficientes</a:t>
            </a:r>
          </a:p>
        </p:txBody>
      </p:sp>
      <p:pic>
        <p:nvPicPr>
          <p:cNvPr id="7" name="Image 6" descr="Une image contenant intérieur&#10;&#10;Description générée automatiquement">
            <a:extLst>
              <a:ext uri="{FF2B5EF4-FFF2-40B4-BE49-F238E27FC236}">
                <a16:creationId xmlns:a16="http://schemas.microsoft.com/office/drawing/2014/main" id="{F7938339-5E14-4D8D-A97D-3EB6CACB4472}"/>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638282" y="1414583"/>
            <a:ext cx="1350003" cy="1446667"/>
          </a:xfrm>
          <a:prstGeom prst="rect">
            <a:avLst/>
          </a:prstGeom>
        </p:spPr>
      </p:pic>
      <p:sp>
        <p:nvSpPr>
          <p:cNvPr id="10" name="Espace réservé du contenu 9">
            <a:extLst>
              <a:ext uri="{FF2B5EF4-FFF2-40B4-BE49-F238E27FC236}">
                <a16:creationId xmlns:a16="http://schemas.microsoft.com/office/drawing/2014/main" id="{52A69191-3DDA-4451-82D3-A67EF37D8E2E}"/>
              </a:ext>
            </a:extLst>
          </p:cNvPr>
          <p:cNvSpPr>
            <a:spLocks noGrp="1"/>
          </p:cNvSpPr>
          <p:nvPr>
            <p:ph idx="1"/>
            <p:custDataLst>
              <p:tags r:id="rId4"/>
            </p:custDataLst>
          </p:nvPr>
        </p:nvSpPr>
        <p:spPr>
          <a:xfrm>
            <a:off x="2288116" y="1534510"/>
            <a:ext cx="9336325" cy="4932507"/>
          </a:xfrm>
        </p:spPr>
        <p:txBody>
          <a:bodyPr>
            <a:normAutofit lnSpcReduction="10000"/>
          </a:bodyPr>
          <a:lstStyle/>
          <a:p>
            <a:pPr marL="342900" indent="-342900">
              <a:spcAft>
                <a:spcPts val="1200"/>
              </a:spcAft>
              <a:buFont typeface="Wingdings" panose="05000000000000000000" pitchFamily="2" charset="2"/>
              <a:buChar char=""/>
            </a:pPr>
            <a:r>
              <a:rPr lang="fr-CA" sz="2600" b="1" dirty="0">
                <a:solidFill>
                  <a:srgbClr val="404040"/>
                </a:solidFill>
                <a:latin typeface="Calibri" panose="020F0502020204030204" pitchFamily="34" charset="0"/>
                <a:ea typeface="Times New Roman" panose="02020603050405020304" pitchFamily="18" charset="0"/>
              </a:rPr>
              <a:t>L’écoute hostile </a:t>
            </a:r>
            <a:r>
              <a:rPr lang="fr-CA" sz="2600" dirty="0">
                <a:solidFill>
                  <a:srgbClr val="404040"/>
                </a:solidFill>
                <a:latin typeface="Calibri" panose="020F0502020204030204" pitchFamily="34" charset="0"/>
                <a:ea typeface="Times New Roman" panose="02020603050405020304" pitchFamily="18" charset="0"/>
              </a:rPr>
              <a:t>:</a:t>
            </a:r>
            <a:br>
              <a:rPr lang="fr-CA" sz="2600" dirty="0">
                <a:solidFill>
                  <a:srgbClr val="404040"/>
                </a:solidFill>
                <a:latin typeface="Calibri" panose="020F0502020204030204" pitchFamily="34" charset="0"/>
                <a:ea typeface="Times New Roman" panose="02020603050405020304" pitchFamily="18" charset="0"/>
              </a:rPr>
            </a:br>
            <a:r>
              <a:rPr lang="fr-CA" sz="2600" dirty="0">
                <a:solidFill>
                  <a:srgbClr val="404040"/>
                </a:solidFill>
                <a:latin typeface="Calibri" panose="020F0502020204030204" pitchFamily="34" charset="0"/>
                <a:ea typeface="Times New Roman" panose="02020603050405020304" pitchFamily="18" charset="0"/>
              </a:rPr>
              <a:t>Quand on entend l’autre </a:t>
            </a:r>
            <a:r>
              <a:rPr lang="fr-CA" sz="2600" b="1" dirty="0">
                <a:solidFill>
                  <a:srgbClr val="C00000"/>
                </a:solidFill>
                <a:latin typeface="Calibri" panose="020F0502020204030204" pitchFamily="34" charset="0"/>
                <a:ea typeface="Times New Roman" panose="02020603050405020304" pitchFamily="18" charset="0"/>
              </a:rPr>
              <a:t>à partir d’une attitude défensive</a:t>
            </a:r>
            <a:endParaRPr lang="fr-CA" sz="2600" b="1" dirty="0">
              <a:solidFill>
                <a:srgbClr val="C00000"/>
              </a:solidFill>
              <a:latin typeface="Times New Roman" panose="02020603050405020304" pitchFamily="18" charset="0"/>
              <a:ea typeface="Times New Roman" panose="02020603050405020304" pitchFamily="18" charset="0"/>
            </a:endParaRPr>
          </a:p>
          <a:p>
            <a:pPr marL="342900" indent="-342900">
              <a:spcAft>
                <a:spcPts val="1200"/>
              </a:spcAft>
              <a:buFont typeface="Wingdings" panose="05000000000000000000" pitchFamily="2" charset="2"/>
              <a:buChar char=""/>
            </a:pPr>
            <a:r>
              <a:rPr lang="fr-CA" sz="2600" b="1" dirty="0">
                <a:solidFill>
                  <a:srgbClr val="404040"/>
                </a:solidFill>
                <a:latin typeface="Calibri" panose="020F0502020204030204" pitchFamily="34" charset="0"/>
                <a:ea typeface="Times New Roman" panose="02020603050405020304" pitchFamily="18" charset="0"/>
              </a:rPr>
              <a:t>L’écoute condescendante </a:t>
            </a:r>
            <a:r>
              <a:rPr lang="fr-CA" sz="2600" dirty="0">
                <a:solidFill>
                  <a:srgbClr val="404040"/>
                </a:solidFill>
                <a:latin typeface="Calibri" panose="020F0502020204030204" pitchFamily="34" charset="0"/>
                <a:ea typeface="Times New Roman" panose="02020603050405020304" pitchFamily="18" charset="0"/>
              </a:rPr>
              <a:t>:</a:t>
            </a:r>
            <a:br>
              <a:rPr lang="fr-CA" sz="2600" dirty="0">
                <a:solidFill>
                  <a:srgbClr val="404040"/>
                </a:solidFill>
                <a:latin typeface="Calibri" panose="020F0502020204030204" pitchFamily="34" charset="0"/>
                <a:ea typeface="Times New Roman" panose="02020603050405020304" pitchFamily="18" charset="0"/>
              </a:rPr>
            </a:br>
            <a:r>
              <a:rPr lang="fr-CA" sz="2600" dirty="0">
                <a:solidFill>
                  <a:srgbClr val="404040"/>
                </a:solidFill>
                <a:latin typeface="Calibri" panose="020F0502020204030204" pitchFamily="34" charset="0"/>
                <a:ea typeface="Times New Roman" panose="02020603050405020304" pitchFamily="18" charset="0"/>
              </a:rPr>
              <a:t>Quand on écoute l’autre de </a:t>
            </a:r>
            <a:r>
              <a:rPr lang="fr-CA" sz="2600" b="1" dirty="0">
                <a:solidFill>
                  <a:srgbClr val="C00000"/>
                </a:solidFill>
                <a:latin typeface="Calibri" panose="020F0502020204030204" pitchFamily="34" charset="0"/>
              </a:rPr>
              <a:t>façon autoritaire</a:t>
            </a:r>
          </a:p>
          <a:p>
            <a:pPr marL="342900" indent="-342900">
              <a:spcAft>
                <a:spcPts val="1200"/>
              </a:spcAft>
              <a:buFont typeface="Wingdings" panose="05000000000000000000" pitchFamily="2" charset="2"/>
              <a:buChar char=""/>
            </a:pPr>
            <a:r>
              <a:rPr lang="fr-CA" sz="2600" b="1" dirty="0">
                <a:solidFill>
                  <a:srgbClr val="404040"/>
                </a:solidFill>
                <a:latin typeface="Calibri" panose="020F0502020204030204" pitchFamily="34" charset="0"/>
                <a:ea typeface="Times New Roman" panose="02020603050405020304" pitchFamily="18" charset="0"/>
              </a:rPr>
              <a:t>L’écoute partielle ou sélective </a:t>
            </a:r>
            <a:r>
              <a:rPr lang="fr-CA" sz="2600" dirty="0">
                <a:solidFill>
                  <a:srgbClr val="404040"/>
                </a:solidFill>
                <a:latin typeface="Calibri" panose="020F0502020204030204" pitchFamily="34" charset="0"/>
                <a:ea typeface="Times New Roman" panose="02020603050405020304" pitchFamily="18" charset="0"/>
              </a:rPr>
              <a:t>:</a:t>
            </a:r>
            <a:br>
              <a:rPr lang="fr-CA" sz="2600" dirty="0">
                <a:solidFill>
                  <a:srgbClr val="404040"/>
                </a:solidFill>
                <a:latin typeface="Calibri" panose="020F0502020204030204" pitchFamily="34" charset="0"/>
                <a:ea typeface="Times New Roman" panose="02020603050405020304" pitchFamily="18" charset="0"/>
              </a:rPr>
            </a:br>
            <a:r>
              <a:rPr lang="fr-CA" sz="2600" dirty="0">
                <a:solidFill>
                  <a:srgbClr val="404040"/>
                </a:solidFill>
                <a:latin typeface="Calibri" panose="020F0502020204030204" pitchFamily="34" charset="0"/>
                <a:ea typeface="Times New Roman" panose="02020603050405020304" pitchFamily="18" charset="0"/>
              </a:rPr>
              <a:t>Quand on </a:t>
            </a:r>
            <a:r>
              <a:rPr lang="fr-CA" sz="2600" b="1" dirty="0">
                <a:solidFill>
                  <a:srgbClr val="C00000"/>
                </a:solidFill>
                <a:latin typeface="Calibri" panose="020F0502020204030204" pitchFamily="34" charset="0"/>
              </a:rPr>
              <a:t>comprend seulement certaines parties des propos</a:t>
            </a:r>
          </a:p>
          <a:p>
            <a:pPr marL="342900" indent="-342900">
              <a:spcAft>
                <a:spcPts val="1200"/>
              </a:spcAft>
              <a:buFont typeface="Wingdings" panose="05000000000000000000" pitchFamily="2" charset="2"/>
              <a:buChar char=""/>
            </a:pPr>
            <a:r>
              <a:rPr lang="fr-CA" sz="2600" b="1" dirty="0">
                <a:solidFill>
                  <a:srgbClr val="404040"/>
                </a:solidFill>
                <a:latin typeface="Calibri" panose="020F0502020204030204" pitchFamily="34" charset="0"/>
                <a:ea typeface="Times New Roman" panose="02020603050405020304" pitchFamily="18" charset="0"/>
              </a:rPr>
              <a:t>L’écoute anxieuse </a:t>
            </a:r>
            <a:r>
              <a:rPr lang="fr-CA" sz="2600" dirty="0">
                <a:solidFill>
                  <a:srgbClr val="404040"/>
                </a:solidFill>
                <a:latin typeface="Calibri" panose="020F0502020204030204" pitchFamily="34" charset="0"/>
                <a:ea typeface="Times New Roman" panose="02020603050405020304" pitchFamily="18" charset="0"/>
              </a:rPr>
              <a:t>:</a:t>
            </a:r>
            <a:br>
              <a:rPr lang="fr-CA" sz="2600" dirty="0">
                <a:solidFill>
                  <a:srgbClr val="404040"/>
                </a:solidFill>
                <a:latin typeface="Calibri" panose="020F0502020204030204" pitchFamily="34" charset="0"/>
                <a:ea typeface="Times New Roman" panose="02020603050405020304" pitchFamily="18" charset="0"/>
              </a:rPr>
            </a:br>
            <a:r>
              <a:rPr lang="fr-CA" sz="2600" dirty="0">
                <a:solidFill>
                  <a:srgbClr val="404040"/>
                </a:solidFill>
                <a:latin typeface="Calibri" panose="020F0502020204030204" pitchFamily="34" charset="0"/>
                <a:ea typeface="Times New Roman" panose="02020603050405020304" pitchFamily="18" charset="0"/>
              </a:rPr>
              <a:t>Quand on est </a:t>
            </a:r>
            <a:r>
              <a:rPr lang="fr-CA" sz="2600" b="1" dirty="0">
                <a:solidFill>
                  <a:srgbClr val="C00000"/>
                </a:solidFill>
                <a:latin typeface="Calibri" panose="020F0502020204030204" pitchFamily="34" charset="0"/>
              </a:rPr>
              <a:t>trop touché émotionnellement </a:t>
            </a:r>
            <a:r>
              <a:rPr lang="fr-CA" sz="2600" dirty="0">
                <a:solidFill>
                  <a:srgbClr val="404040"/>
                </a:solidFill>
                <a:latin typeface="Calibri" panose="020F0502020204030204" pitchFamily="34" charset="0"/>
                <a:ea typeface="Times New Roman" panose="02020603050405020304" pitchFamily="18" charset="0"/>
              </a:rPr>
              <a:t>pour entendre l’autre avec justesse</a:t>
            </a:r>
            <a:endParaRPr lang="fr-CA" sz="2600" dirty="0">
              <a:latin typeface="Times New Roman" panose="02020603050405020304" pitchFamily="18" charset="0"/>
              <a:ea typeface="Times New Roman" panose="02020603050405020304" pitchFamily="18" charset="0"/>
            </a:endParaRPr>
          </a:p>
          <a:p>
            <a:pPr marL="342900" indent="-342900">
              <a:spcAft>
                <a:spcPts val="1200"/>
              </a:spcAft>
              <a:buFont typeface="Wingdings" panose="05000000000000000000" pitchFamily="2" charset="2"/>
              <a:buChar char=""/>
            </a:pPr>
            <a:r>
              <a:rPr lang="fr-CA" sz="2600" b="1" dirty="0">
                <a:solidFill>
                  <a:srgbClr val="404040"/>
                </a:solidFill>
                <a:latin typeface="Calibri" panose="020F0502020204030204" pitchFamily="34" charset="0"/>
                <a:ea typeface="Times New Roman" panose="02020603050405020304" pitchFamily="18" charset="0"/>
              </a:rPr>
              <a:t>L’écoute simulée </a:t>
            </a:r>
            <a:r>
              <a:rPr lang="fr-CA" sz="2600" dirty="0">
                <a:solidFill>
                  <a:srgbClr val="404040"/>
                </a:solidFill>
                <a:latin typeface="Calibri" panose="020F0502020204030204" pitchFamily="34" charset="0"/>
                <a:ea typeface="Times New Roman" panose="02020603050405020304" pitchFamily="18" charset="0"/>
              </a:rPr>
              <a:t>:</a:t>
            </a:r>
            <a:br>
              <a:rPr lang="fr-CA" sz="2600" dirty="0">
                <a:solidFill>
                  <a:srgbClr val="404040"/>
                </a:solidFill>
                <a:latin typeface="Calibri" panose="020F0502020204030204" pitchFamily="34" charset="0"/>
                <a:ea typeface="Times New Roman" panose="02020603050405020304" pitchFamily="18" charset="0"/>
              </a:rPr>
            </a:br>
            <a:r>
              <a:rPr lang="fr-CA" sz="2600" dirty="0">
                <a:solidFill>
                  <a:srgbClr val="404040"/>
                </a:solidFill>
                <a:latin typeface="Calibri" panose="020F0502020204030204" pitchFamily="34" charset="0"/>
                <a:ea typeface="Times New Roman" panose="02020603050405020304" pitchFamily="18" charset="0"/>
              </a:rPr>
              <a:t>Quand notre pensée et </a:t>
            </a:r>
            <a:r>
              <a:rPr lang="fr-CA" sz="2600" b="1" dirty="0">
                <a:solidFill>
                  <a:srgbClr val="C00000"/>
                </a:solidFill>
                <a:latin typeface="Calibri" panose="020F0502020204030204" pitchFamily="34" charset="0"/>
              </a:rPr>
              <a:t>notre attention sont ailleurs</a:t>
            </a:r>
          </a:p>
          <a:p>
            <a:endParaRPr lang="fr-CA" dirty="0"/>
          </a:p>
        </p:txBody>
      </p:sp>
      <p:pic>
        <p:nvPicPr>
          <p:cNvPr id="14" name="Image 13">
            <a:extLst>
              <a:ext uri="{FF2B5EF4-FFF2-40B4-BE49-F238E27FC236}">
                <a16:creationId xmlns:a16="http://schemas.microsoft.com/office/drawing/2014/main" id="{18245CF7-C2EB-464F-A227-A9D384FA91E4}"/>
              </a:ext>
            </a:extLst>
          </p:cNvPr>
          <p:cNvPicPr>
            <a:picLocks noChangeAspect="1"/>
          </p:cNvPicPr>
          <p:nvPr>
            <p:custDataLst>
              <p:tags r:id="rId5"/>
            </p:custDataLst>
          </p:nvPr>
        </p:nvPicPr>
        <p:blipFill>
          <a:blip r:embed="rId11"/>
          <a:stretch>
            <a:fillRect/>
          </a:stretch>
        </p:blipFill>
        <p:spPr>
          <a:xfrm>
            <a:off x="11165254" y="166867"/>
            <a:ext cx="823031" cy="609653"/>
          </a:xfrm>
          <a:prstGeom prst="rect">
            <a:avLst/>
          </a:prstGeom>
        </p:spPr>
      </p:pic>
      <p:pic>
        <p:nvPicPr>
          <p:cNvPr id="3" name="Image 2">
            <a:extLst>
              <a:ext uri="{FF2B5EF4-FFF2-40B4-BE49-F238E27FC236}">
                <a16:creationId xmlns:a16="http://schemas.microsoft.com/office/drawing/2014/main" id="{FA8E5C18-2EE2-4381-8034-7781C9F79FFE}"/>
              </a:ext>
            </a:extLst>
          </p:cNvPr>
          <p:cNvPicPr>
            <a:picLocks noChangeAspect="1"/>
          </p:cNvPicPr>
          <p:nvPr>
            <p:custDataLst>
              <p:tags r:id="rId6"/>
            </p:custDataLst>
          </p:nvPr>
        </p:nvPicPr>
        <p:blipFill>
          <a:blip r:embed="rId12"/>
          <a:stretch>
            <a:fillRect/>
          </a:stretch>
        </p:blipFill>
        <p:spPr>
          <a:xfrm>
            <a:off x="4742827" y="6467017"/>
            <a:ext cx="4602879" cy="432854"/>
          </a:xfrm>
          <a:prstGeom prst="rect">
            <a:avLst/>
          </a:prstGeom>
        </p:spPr>
      </p:pic>
      <p:pic>
        <p:nvPicPr>
          <p:cNvPr id="5" name="Image 4">
            <a:extLst>
              <a:ext uri="{FF2B5EF4-FFF2-40B4-BE49-F238E27FC236}">
                <a16:creationId xmlns:a16="http://schemas.microsoft.com/office/drawing/2014/main" id="{43D02C21-8A0A-4AEB-AEC7-50BA81E9674F}"/>
              </a:ext>
            </a:extLst>
          </p:cNvPr>
          <p:cNvPicPr>
            <a:picLocks noChangeAspect="1"/>
          </p:cNvPicPr>
          <p:nvPr/>
        </p:nvPicPr>
        <p:blipFill>
          <a:blip r:embed="rId13"/>
          <a:stretch>
            <a:fillRect/>
          </a:stretch>
        </p:blipFill>
        <p:spPr>
          <a:xfrm>
            <a:off x="10659553" y="2726013"/>
            <a:ext cx="1146810" cy="135237"/>
          </a:xfrm>
          <a:prstGeom prst="rect">
            <a:avLst/>
          </a:prstGeom>
        </p:spPr>
      </p:pic>
    </p:spTree>
    <p:extLst>
      <p:ext uri="{BB962C8B-B14F-4D97-AF65-F5344CB8AC3E}">
        <p14:creationId xmlns:p14="http://schemas.microsoft.com/office/powerpoint/2010/main" val="201769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1462" y="0"/>
            <a:ext cx="9641628" cy="1325563"/>
          </a:xfrm>
        </p:spPr>
        <p:txBody>
          <a:bodyPr/>
          <a:lstStyle/>
          <a:p>
            <a:r>
              <a:rPr lang="fr-CA" dirty="0"/>
              <a:t>Les silences</a:t>
            </a:r>
          </a:p>
        </p:txBody>
      </p:sp>
      <p:sp>
        <p:nvSpPr>
          <p:cNvPr id="3" name="Espace réservé du contenu 2"/>
          <p:cNvSpPr>
            <a:spLocks noGrp="1"/>
          </p:cNvSpPr>
          <p:nvPr>
            <p:ph idx="1"/>
            <p:custDataLst>
              <p:tags r:id="rId2"/>
            </p:custDataLst>
          </p:nvPr>
        </p:nvSpPr>
        <p:spPr>
          <a:xfrm>
            <a:off x="1995469" y="1970690"/>
            <a:ext cx="9672191" cy="4439746"/>
          </a:xfrm>
        </p:spPr>
        <p:txBody>
          <a:bodyPr>
            <a:normAutofit/>
          </a:bodyPr>
          <a:lstStyle/>
          <a:p>
            <a:pPr marL="0" indent="0" algn="ctr">
              <a:buNone/>
            </a:pPr>
            <a:r>
              <a:rPr lang="fr-CA" sz="2400" b="1" dirty="0"/>
              <a:t>Les questions d’accompagnement centrées sur les solutions </a:t>
            </a:r>
            <a:br>
              <a:rPr lang="fr-CA" sz="2400" b="1" dirty="0"/>
            </a:br>
            <a:r>
              <a:rPr lang="fr-CA" sz="2400" b="1" dirty="0"/>
              <a:t>ne sont pas des questions typiques de conversations quotidiennes</a:t>
            </a:r>
          </a:p>
          <a:p>
            <a:pPr marL="0" indent="0" algn="ctr">
              <a:buNone/>
            </a:pPr>
            <a:endParaRPr lang="fr-CA" sz="2400" b="1" dirty="0"/>
          </a:p>
          <a:p>
            <a:pPr marL="0" indent="0" algn="ctr">
              <a:buNone/>
            </a:pPr>
            <a:r>
              <a:rPr lang="fr-CA" sz="2400" b="1" dirty="0"/>
              <a:t>La personne que vous accompagnerez aura besoin de temps pour réfléchir à ses réponses et les considérer</a:t>
            </a:r>
          </a:p>
          <a:p>
            <a:pPr marL="0" indent="0" algn="ctr">
              <a:buNone/>
            </a:pPr>
            <a:endParaRPr lang="fr-CA" sz="2400" dirty="0"/>
          </a:p>
          <a:p>
            <a:pPr marL="0" indent="0" algn="ctr">
              <a:buNone/>
            </a:pPr>
            <a:r>
              <a:rPr lang="fr-CA" sz="2400" b="1" dirty="0"/>
              <a:t>Vous devez donc être ouverts aux silences et même les provoquer, </a:t>
            </a:r>
            <a:br>
              <a:rPr lang="fr-CA" sz="2400" b="1" dirty="0"/>
            </a:br>
            <a:r>
              <a:rPr lang="fr-CA" sz="2400" b="1" dirty="0"/>
              <a:t>ils sont nécessaires</a:t>
            </a:r>
          </a:p>
        </p:txBody>
      </p:sp>
      <p:pic>
        <p:nvPicPr>
          <p:cNvPr id="5" name="Image 4"/>
          <p:cNvPicPr>
            <a:picLocks noChangeAspect="1"/>
          </p:cNvPicPr>
          <p:nvPr>
            <p:custDataLst>
              <p:tags r:id="rId3"/>
            </p:custDataLst>
          </p:nvPr>
        </p:nvPicPr>
        <p:blipFill>
          <a:blip r:embed="rId11"/>
          <a:stretch>
            <a:fillRect/>
          </a:stretch>
        </p:blipFill>
        <p:spPr>
          <a:xfrm>
            <a:off x="9565353" y="233473"/>
            <a:ext cx="1405118" cy="822817"/>
          </a:xfrm>
          <a:prstGeom prst="rect">
            <a:avLst/>
          </a:prstGeom>
        </p:spPr>
      </p:pic>
      <p:sp>
        <p:nvSpPr>
          <p:cNvPr id="8" name="Flèche vers le bas 7"/>
          <p:cNvSpPr/>
          <p:nvPr>
            <p:custDataLst>
              <p:tags r:id="rId4"/>
            </p:custDataLst>
          </p:nvPr>
        </p:nvSpPr>
        <p:spPr>
          <a:xfrm>
            <a:off x="6399326" y="3931536"/>
            <a:ext cx="864478" cy="58329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Flèche vers le bas 8"/>
          <p:cNvSpPr/>
          <p:nvPr>
            <p:custDataLst>
              <p:tags r:id="rId5"/>
            </p:custDataLst>
          </p:nvPr>
        </p:nvSpPr>
        <p:spPr>
          <a:xfrm>
            <a:off x="6399326" y="2674348"/>
            <a:ext cx="864478" cy="58329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p:cNvSpPr txBox="1"/>
          <p:nvPr>
            <p:custDataLst>
              <p:tags r:id="rId6"/>
            </p:custDataLst>
          </p:nvPr>
        </p:nvSpPr>
        <p:spPr>
          <a:xfrm>
            <a:off x="1861462" y="5469754"/>
            <a:ext cx="10078614" cy="1089529"/>
          </a:xfrm>
          <a:prstGeom prst="rect">
            <a:avLst/>
          </a:prstGeom>
          <a:noFill/>
          <a:ln>
            <a:solidFill>
              <a:schemeClr val="bg1">
                <a:lumMod val="50000"/>
              </a:schemeClr>
            </a:solidFill>
          </a:ln>
        </p:spPr>
        <p:txBody>
          <a:bodyPr wrap="square" rtlCol="0">
            <a:spAutoFit/>
          </a:bodyPr>
          <a:lstStyle/>
          <a:p>
            <a:pPr lvl="0" algn="ctr">
              <a:lnSpc>
                <a:spcPct val="90000"/>
              </a:lnSpc>
              <a:spcBef>
                <a:spcPts val="1000"/>
              </a:spcBef>
            </a:pPr>
            <a:r>
              <a:rPr lang="fr-CA" sz="2400" b="1" dirty="0">
                <a:solidFill>
                  <a:srgbClr val="C00000"/>
                </a:solidFill>
              </a:rPr>
              <a:t>Les nouveaux enseignants n’ont pas l’habitude d’être à l’aise avec les silences, ils ont tendance à combler les silences en classe, </a:t>
            </a:r>
            <a:br>
              <a:rPr lang="fr-CA" sz="2400" b="1" dirty="0">
                <a:solidFill>
                  <a:srgbClr val="C00000"/>
                </a:solidFill>
              </a:rPr>
            </a:br>
            <a:r>
              <a:rPr lang="fr-CA" sz="2400" b="1" dirty="0">
                <a:solidFill>
                  <a:srgbClr val="C00000"/>
                </a:solidFill>
              </a:rPr>
              <a:t>soit en posant une nouvelle question ou en y répondant eux-mêmes</a:t>
            </a:r>
          </a:p>
        </p:txBody>
      </p:sp>
      <p:sp>
        <p:nvSpPr>
          <p:cNvPr id="11" name="ZoneTexte 10"/>
          <p:cNvSpPr txBox="1"/>
          <p:nvPr>
            <p:custDataLst>
              <p:tags r:id="rId7"/>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
        <p:nvSpPr>
          <p:cNvPr id="4" name="Nuage 3"/>
          <p:cNvSpPr/>
          <p:nvPr>
            <p:custDataLst>
              <p:tags r:id="rId8"/>
            </p:custDataLst>
          </p:nvPr>
        </p:nvSpPr>
        <p:spPr>
          <a:xfrm rot="19791526">
            <a:off x="-215644" y="124795"/>
            <a:ext cx="4288221" cy="2506717"/>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rPr>
              <a:t>Extrait L’accompagnement en éducation et la pratique réflexive P. </a:t>
            </a:r>
            <a:r>
              <a:rPr lang="fr-CA" dirty="0" err="1">
                <a:solidFill>
                  <a:schemeClr val="bg1"/>
                </a:solidFill>
              </a:rPr>
              <a:t>Hook</a:t>
            </a:r>
            <a:r>
              <a:rPr lang="fr-CA" dirty="0">
                <a:solidFill>
                  <a:schemeClr val="bg1"/>
                </a:solidFill>
              </a:rPr>
              <a:t>, I. </a:t>
            </a:r>
            <a:r>
              <a:rPr lang="fr-CA" dirty="0" err="1">
                <a:solidFill>
                  <a:schemeClr val="bg1"/>
                </a:solidFill>
              </a:rPr>
              <a:t>McPhail</a:t>
            </a:r>
            <a:r>
              <a:rPr lang="fr-CA" dirty="0">
                <a:solidFill>
                  <a:schemeClr val="bg1"/>
                </a:solidFill>
              </a:rPr>
              <a:t>, A. Vass. </a:t>
            </a:r>
            <a:br>
              <a:rPr lang="fr-CA" dirty="0">
                <a:solidFill>
                  <a:schemeClr val="bg1"/>
                </a:solidFill>
              </a:rPr>
            </a:br>
            <a:r>
              <a:rPr lang="fr-CA" dirty="0">
                <a:solidFill>
                  <a:schemeClr val="bg1"/>
                </a:solidFill>
              </a:rPr>
              <a:t>Adaptation C. </a:t>
            </a:r>
            <a:r>
              <a:rPr lang="fr-CA" dirty="0" err="1">
                <a:solidFill>
                  <a:schemeClr val="bg1"/>
                </a:solidFill>
              </a:rPr>
              <a:t>Sanfaçon</a:t>
            </a:r>
            <a:r>
              <a:rPr lang="fr-CA" dirty="0">
                <a:solidFill>
                  <a:schemeClr val="bg1"/>
                </a:solidFill>
              </a:rPr>
              <a:t> - </a:t>
            </a:r>
            <a:r>
              <a:rPr lang="fr-CA" dirty="0" err="1">
                <a:solidFill>
                  <a:schemeClr val="bg1"/>
                </a:solidFill>
              </a:rPr>
              <a:t>Chenelière</a:t>
            </a:r>
            <a:r>
              <a:rPr lang="fr-CA" dirty="0">
                <a:solidFill>
                  <a:schemeClr val="bg1"/>
                </a:solidFill>
              </a:rPr>
              <a:t> Éducation</a:t>
            </a:r>
          </a:p>
        </p:txBody>
      </p:sp>
      <p:pic>
        <p:nvPicPr>
          <p:cNvPr id="7" name="Image 6">
            <a:extLst>
              <a:ext uri="{FF2B5EF4-FFF2-40B4-BE49-F238E27FC236}">
                <a16:creationId xmlns:a16="http://schemas.microsoft.com/office/drawing/2014/main" id="{F9C0BFBA-A8EE-4E15-A7D4-1C72718B8847}"/>
              </a:ext>
            </a:extLst>
          </p:cNvPr>
          <p:cNvPicPr>
            <a:picLocks noChangeAspect="1"/>
          </p:cNvPicPr>
          <p:nvPr/>
        </p:nvPicPr>
        <p:blipFill>
          <a:blip r:embed="rId12"/>
          <a:stretch>
            <a:fillRect/>
          </a:stretch>
        </p:blipFill>
        <p:spPr>
          <a:xfrm>
            <a:off x="10710914" y="1007598"/>
            <a:ext cx="259557" cy="230448"/>
          </a:xfrm>
          <a:prstGeom prst="rect">
            <a:avLst/>
          </a:prstGeom>
        </p:spPr>
      </p:pic>
    </p:spTree>
    <p:extLst>
      <p:ext uri="{BB962C8B-B14F-4D97-AF65-F5344CB8AC3E}">
        <p14:creationId xmlns:p14="http://schemas.microsoft.com/office/powerpoint/2010/main" val="23593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23848" y="144408"/>
            <a:ext cx="9729952" cy="1325563"/>
          </a:xfrm>
        </p:spPr>
        <p:txBody>
          <a:bodyPr>
            <a:normAutofit/>
          </a:bodyPr>
          <a:lstStyle/>
          <a:p>
            <a:r>
              <a:rPr lang="fr-CA" dirty="0"/>
              <a:t>Déroulement </a:t>
            </a:r>
            <a:r>
              <a:rPr lang="fr-CA" sz="2800" dirty="0"/>
              <a:t>(1</a:t>
            </a:r>
            <a:r>
              <a:rPr lang="fr-CA" sz="2800" baseline="30000" dirty="0"/>
              <a:t>ère</a:t>
            </a:r>
            <a:r>
              <a:rPr lang="fr-CA" sz="2800" dirty="0"/>
              <a:t> partie)</a:t>
            </a:r>
          </a:p>
        </p:txBody>
      </p:sp>
      <p:sp>
        <p:nvSpPr>
          <p:cNvPr id="3" name="Espace réservé du contenu 2"/>
          <p:cNvSpPr>
            <a:spLocks noGrp="1"/>
          </p:cNvSpPr>
          <p:nvPr>
            <p:ph idx="1"/>
            <p:custDataLst>
              <p:tags r:id="rId2"/>
            </p:custDataLst>
          </p:nvPr>
        </p:nvSpPr>
        <p:spPr>
          <a:xfrm>
            <a:off x="1939159" y="1639613"/>
            <a:ext cx="9414641" cy="4903078"/>
          </a:xfrm>
        </p:spPr>
        <p:txBody>
          <a:bodyPr>
            <a:normAutofit fontScale="92500" lnSpcReduction="20000"/>
          </a:bodyPr>
          <a:lstStyle/>
          <a:p>
            <a:r>
              <a:rPr lang="fr-CA" sz="2600" dirty="0"/>
              <a:t>Qu’est-ce que le programme d’insertion professionnelle ?</a:t>
            </a:r>
          </a:p>
          <a:p>
            <a:r>
              <a:rPr lang="fr-CA" sz="2600" dirty="0"/>
              <a:t>L’accompagnement côte à côte</a:t>
            </a:r>
          </a:p>
          <a:p>
            <a:r>
              <a:rPr lang="fr-CA" sz="2600" dirty="0"/>
              <a:t>Le processus d’accompagnement </a:t>
            </a:r>
          </a:p>
          <a:p>
            <a:r>
              <a:rPr lang="fr-CA" sz="2600" dirty="0"/>
              <a:t>Rôles des acteurs de l’IPE</a:t>
            </a:r>
          </a:p>
          <a:p>
            <a:r>
              <a:rPr lang="fr-CA" sz="2600" dirty="0"/>
              <a:t>Le Moodle</a:t>
            </a:r>
          </a:p>
          <a:p>
            <a:r>
              <a:rPr lang="fr-CA" sz="2600" dirty="0"/>
              <a:t>Habiletés relatives à la profession enseignante </a:t>
            </a:r>
            <a:r>
              <a:rPr lang="fr-CA" sz="2000" i="1" dirty="0"/>
              <a:t>(13 compétences)</a:t>
            </a:r>
          </a:p>
          <a:p>
            <a:r>
              <a:rPr lang="fr-CA" sz="2600" dirty="0"/>
              <a:t>L’éthique dans l’accompagnement</a:t>
            </a:r>
          </a:p>
          <a:p>
            <a:r>
              <a:rPr lang="fr-CA" sz="2600" dirty="0"/>
              <a:t>La communication</a:t>
            </a:r>
          </a:p>
          <a:p>
            <a:r>
              <a:rPr lang="fr-CA" sz="2600" dirty="0"/>
              <a:t>Les formes d’écoute déficientes</a:t>
            </a:r>
          </a:p>
          <a:p>
            <a:r>
              <a:rPr lang="fr-CA" sz="2600" dirty="0"/>
              <a:t>Les cycles de la pensée</a:t>
            </a:r>
          </a:p>
          <a:p>
            <a:r>
              <a:rPr lang="fr-CA" sz="2600" dirty="0"/>
              <a:t>L’accompagnement réflexif</a:t>
            </a:r>
          </a:p>
          <a:p>
            <a:r>
              <a:rPr lang="fr-CA" sz="2600" dirty="0"/>
              <a:t>Mises en situation sur l’accompagnement réflexif</a:t>
            </a:r>
          </a:p>
          <a:p>
            <a:endParaRPr lang="fr-CA" sz="2600" dirty="0"/>
          </a:p>
          <a:p>
            <a:pPr marL="0" indent="0">
              <a:buNone/>
            </a:pPr>
            <a:endParaRPr lang="fr-CA" dirty="0"/>
          </a:p>
          <a:p>
            <a:endParaRPr lang="fr-CA" dirty="0"/>
          </a:p>
        </p:txBody>
      </p:sp>
    </p:spTree>
    <p:extLst>
      <p:ext uri="{BB962C8B-B14F-4D97-AF65-F5344CB8AC3E}">
        <p14:creationId xmlns:p14="http://schemas.microsoft.com/office/powerpoint/2010/main" val="1679883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pPr algn="ctr"/>
            <a:r>
              <a:rPr lang="fr-CA" dirty="0"/>
              <a:t>Les cycles de la pensée centrés </a:t>
            </a:r>
            <a:br>
              <a:rPr lang="fr-CA" dirty="0"/>
            </a:br>
            <a:r>
              <a:rPr lang="fr-CA" dirty="0"/>
              <a:t>sur les problèmes</a:t>
            </a:r>
          </a:p>
        </p:txBody>
      </p:sp>
      <p:sp>
        <p:nvSpPr>
          <p:cNvPr id="46" name="Forme libre 45"/>
          <p:cNvSpPr/>
          <p:nvPr>
            <p:custDataLst>
              <p:tags r:id="rId2"/>
            </p:custDataLst>
          </p:nvPr>
        </p:nvSpPr>
        <p:spPr>
          <a:xfrm>
            <a:off x="6763878" y="1882336"/>
            <a:ext cx="1996893" cy="1525005"/>
          </a:xfrm>
          <a:custGeom>
            <a:avLst/>
            <a:gdLst>
              <a:gd name="connsiteX0" fmla="*/ 0 w 1352962"/>
              <a:gd name="connsiteY0" fmla="*/ 676481 h 1352962"/>
              <a:gd name="connsiteX1" fmla="*/ 676481 w 1352962"/>
              <a:gd name="connsiteY1" fmla="*/ 0 h 1352962"/>
              <a:gd name="connsiteX2" fmla="*/ 1352962 w 1352962"/>
              <a:gd name="connsiteY2" fmla="*/ 676481 h 1352962"/>
              <a:gd name="connsiteX3" fmla="*/ 676481 w 1352962"/>
              <a:gd name="connsiteY3" fmla="*/ 1352962 h 1352962"/>
              <a:gd name="connsiteX4" fmla="*/ 0 w 1352962"/>
              <a:gd name="connsiteY4" fmla="*/ 676481 h 135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962" h="1352962">
                <a:moveTo>
                  <a:pt x="0" y="676481"/>
                </a:moveTo>
                <a:cubicBezTo>
                  <a:pt x="0" y="302871"/>
                  <a:pt x="302871" y="0"/>
                  <a:pt x="676481" y="0"/>
                </a:cubicBezTo>
                <a:cubicBezTo>
                  <a:pt x="1050091" y="0"/>
                  <a:pt x="1352962" y="302871"/>
                  <a:pt x="1352962" y="676481"/>
                </a:cubicBezTo>
                <a:cubicBezTo>
                  <a:pt x="1352962" y="1050091"/>
                  <a:pt x="1050091" y="1352962"/>
                  <a:pt x="676481" y="1352962"/>
                </a:cubicBezTo>
                <a:cubicBezTo>
                  <a:pt x="302871" y="1352962"/>
                  <a:pt x="0" y="1050091"/>
                  <a:pt x="0" y="676481"/>
                </a:cubicBezTo>
                <a:close/>
              </a:path>
            </a:pathLst>
          </a:custGeom>
          <a:solidFill>
            <a:schemeClr val="bg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18457" tIns="218457" rIns="218457" bIns="218457" numCol="1" spcCol="1270" anchor="ctr" anchorCtr="0">
            <a:noAutofit/>
          </a:bodyPr>
          <a:lstStyle/>
          <a:p>
            <a:pPr lvl="0" algn="ctr" defTabSz="711200">
              <a:lnSpc>
                <a:spcPct val="90000"/>
              </a:lnSpc>
              <a:spcBef>
                <a:spcPct val="0"/>
              </a:spcBef>
              <a:spcAft>
                <a:spcPct val="35000"/>
              </a:spcAft>
            </a:pPr>
            <a:r>
              <a:rPr lang="fr-CA" b="1" kern="1200" dirty="0"/>
              <a:t>Pourquoi c’est arrivé?</a:t>
            </a:r>
            <a:endParaRPr lang="fr-FR" b="1" kern="1200" dirty="0"/>
          </a:p>
        </p:txBody>
      </p:sp>
      <p:sp>
        <p:nvSpPr>
          <p:cNvPr id="47" name="Forme libre 46"/>
          <p:cNvSpPr/>
          <p:nvPr>
            <p:custDataLst>
              <p:tags r:id="rId3"/>
            </p:custDataLst>
          </p:nvPr>
        </p:nvSpPr>
        <p:spPr>
          <a:xfrm rot="1840182">
            <a:off x="8730894" y="2912753"/>
            <a:ext cx="382396" cy="514688"/>
          </a:xfrm>
          <a:custGeom>
            <a:avLst/>
            <a:gdLst>
              <a:gd name="connsiteX0" fmla="*/ 0 w 259086"/>
              <a:gd name="connsiteY0" fmla="*/ 91325 h 456624"/>
              <a:gd name="connsiteX1" fmla="*/ 129543 w 259086"/>
              <a:gd name="connsiteY1" fmla="*/ 91325 h 456624"/>
              <a:gd name="connsiteX2" fmla="*/ 129543 w 259086"/>
              <a:gd name="connsiteY2" fmla="*/ 0 h 456624"/>
              <a:gd name="connsiteX3" fmla="*/ 259086 w 259086"/>
              <a:gd name="connsiteY3" fmla="*/ 228312 h 456624"/>
              <a:gd name="connsiteX4" fmla="*/ 129543 w 259086"/>
              <a:gd name="connsiteY4" fmla="*/ 456624 h 456624"/>
              <a:gd name="connsiteX5" fmla="*/ 129543 w 259086"/>
              <a:gd name="connsiteY5" fmla="*/ 365299 h 456624"/>
              <a:gd name="connsiteX6" fmla="*/ 0 w 259086"/>
              <a:gd name="connsiteY6" fmla="*/ 365299 h 456624"/>
              <a:gd name="connsiteX7" fmla="*/ 0 w 259086"/>
              <a:gd name="connsiteY7" fmla="*/ 91325 h 45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86" h="456624">
                <a:moveTo>
                  <a:pt x="0" y="91325"/>
                </a:moveTo>
                <a:lnTo>
                  <a:pt x="129543" y="91325"/>
                </a:lnTo>
                <a:lnTo>
                  <a:pt x="129543" y="0"/>
                </a:lnTo>
                <a:lnTo>
                  <a:pt x="259086" y="228312"/>
                </a:lnTo>
                <a:lnTo>
                  <a:pt x="129543" y="456624"/>
                </a:lnTo>
                <a:lnTo>
                  <a:pt x="129543" y="365299"/>
                </a:lnTo>
                <a:lnTo>
                  <a:pt x="0" y="365299"/>
                </a:lnTo>
                <a:lnTo>
                  <a:pt x="0" y="91325"/>
                </a:lnTo>
                <a:close/>
              </a:path>
            </a:pathLst>
          </a:custGeom>
          <a:solidFill>
            <a:srgbClr val="C00000"/>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1" tIns="91324" rIns="77726" bIns="91325" numCol="1" spcCol="1270" anchor="ctr" anchorCtr="0">
            <a:noAutofit/>
          </a:bodyPr>
          <a:lstStyle/>
          <a:p>
            <a:pPr lvl="0" algn="ctr" defTabSz="844550">
              <a:lnSpc>
                <a:spcPct val="90000"/>
              </a:lnSpc>
              <a:spcBef>
                <a:spcPct val="0"/>
              </a:spcBef>
              <a:spcAft>
                <a:spcPct val="35000"/>
              </a:spcAft>
            </a:pPr>
            <a:endParaRPr lang="fr-FR" sz="1900" kern="1200"/>
          </a:p>
        </p:txBody>
      </p:sp>
      <p:sp>
        <p:nvSpPr>
          <p:cNvPr id="48" name="Forme libre 47"/>
          <p:cNvSpPr/>
          <p:nvPr>
            <p:custDataLst>
              <p:tags r:id="rId4"/>
            </p:custDataLst>
          </p:nvPr>
        </p:nvSpPr>
        <p:spPr>
          <a:xfrm>
            <a:off x="9102031" y="2941285"/>
            <a:ext cx="1996893" cy="1525005"/>
          </a:xfrm>
          <a:custGeom>
            <a:avLst/>
            <a:gdLst>
              <a:gd name="connsiteX0" fmla="*/ 0 w 1352962"/>
              <a:gd name="connsiteY0" fmla="*/ 676481 h 1352962"/>
              <a:gd name="connsiteX1" fmla="*/ 676481 w 1352962"/>
              <a:gd name="connsiteY1" fmla="*/ 0 h 1352962"/>
              <a:gd name="connsiteX2" fmla="*/ 1352962 w 1352962"/>
              <a:gd name="connsiteY2" fmla="*/ 676481 h 1352962"/>
              <a:gd name="connsiteX3" fmla="*/ 676481 w 1352962"/>
              <a:gd name="connsiteY3" fmla="*/ 1352962 h 1352962"/>
              <a:gd name="connsiteX4" fmla="*/ 0 w 1352962"/>
              <a:gd name="connsiteY4" fmla="*/ 676481 h 135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962" h="1352962">
                <a:moveTo>
                  <a:pt x="0" y="676481"/>
                </a:moveTo>
                <a:cubicBezTo>
                  <a:pt x="0" y="302871"/>
                  <a:pt x="302871" y="0"/>
                  <a:pt x="676481" y="0"/>
                </a:cubicBezTo>
                <a:cubicBezTo>
                  <a:pt x="1050091" y="0"/>
                  <a:pt x="1352962" y="302871"/>
                  <a:pt x="1352962" y="676481"/>
                </a:cubicBezTo>
                <a:cubicBezTo>
                  <a:pt x="1352962" y="1050091"/>
                  <a:pt x="1050091" y="1352962"/>
                  <a:pt x="676481" y="1352962"/>
                </a:cubicBezTo>
                <a:cubicBezTo>
                  <a:pt x="302871" y="1352962"/>
                  <a:pt x="0" y="1050091"/>
                  <a:pt x="0" y="676481"/>
                </a:cubicBezTo>
                <a:close/>
              </a:path>
            </a:pathLst>
          </a:custGeom>
          <a:solidFill>
            <a:schemeClr val="bg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997" tIns="220997" rIns="220997" bIns="220997" numCol="1" spcCol="1270" anchor="ctr" anchorCtr="0">
            <a:noAutofit/>
          </a:bodyPr>
          <a:lstStyle/>
          <a:p>
            <a:pPr lvl="0" algn="ctr" defTabSz="800100">
              <a:lnSpc>
                <a:spcPct val="90000"/>
              </a:lnSpc>
              <a:spcBef>
                <a:spcPct val="0"/>
              </a:spcBef>
              <a:spcAft>
                <a:spcPct val="35000"/>
              </a:spcAft>
            </a:pPr>
            <a:r>
              <a:rPr lang="fr-CA" b="1" kern="1200" dirty="0"/>
              <a:t>C’est la faute de qui?</a:t>
            </a:r>
            <a:endParaRPr lang="fr-FR" sz="1800" b="1" kern="1200" dirty="0"/>
          </a:p>
        </p:txBody>
      </p:sp>
      <p:sp>
        <p:nvSpPr>
          <p:cNvPr id="49" name="Forme libre 48"/>
          <p:cNvSpPr/>
          <p:nvPr>
            <p:custDataLst>
              <p:tags r:id="rId5"/>
            </p:custDataLst>
          </p:nvPr>
        </p:nvSpPr>
        <p:spPr>
          <a:xfrm rot="17387949">
            <a:off x="9459049" y="4372448"/>
            <a:ext cx="334738" cy="673952"/>
          </a:xfrm>
          <a:custGeom>
            <a:avLst/>
            <a:gdLst>
              <a:gd name="connsiteX0" fmla="*/ 0 w 296975"/>
              <a:gd name="connsiteY0" fmla="*/ 91325 h 456624"/>
              <a:gd name="connsiteX1" fmla="*/ 148488 w 296975"/>
              <a:gd name="connsiteY1" fmla="*/ 91325 h 456624"/>
              <a:gd name="connsiteX2" fmla="*/ 148488 w 296975"/>
              <a:gd name="connsiteY2" fmla="*/ 0 h 456624"/>
              <a:gd name="connsiteX3" fmla="*/ 296975 w 296975"/>
              <a:gd name="connsiteY3" fmla="*/ 228312 h 456624"/>
              <a:gd name="connsiteX4" fmla="*/ 148488 w 296975"/>
              <a:gd name="connsiteY4" fmla="*/ 456624 h 456624"/>
              <a:gd name="connsiteX5" fmla="*/ 148488 w 296975"/>
              <a:gd name="connsiteY5" fmla="*/ 365299 h 456624"/>
              <a:gd name="connsiteX6" fmla="*/ 0 w 296975"/>
              <a:gd name="connsiteY6" fmla="*/ 365299 h 456624"/>
              <a:gd name="connsiteX7" fmla="*/ 0 w 296975"/>
              <a:gd name="connsiteY7" fmla="*/ 91325 h 45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975" h="456624">
                <a:moveTo>
                  <a:pt x="296975" y="365299"/>
                </a:moveTo>
                <a:lnTo>
                  <a:pt x="148487" y="365299"/>
                </a:lnTo>
                <a:lnTo>
                  <a:pt x="148487" y="456624"/>
                </a:lnTo>
                <a:lnTo>
                  <a:pt x="0" y="228312"/>
                </a:lnTo>
                <a:lnTo>
                  <a:pt x="148487" y="0"/>
                </a:lnTo>
                <a:lnTo>
                  <a:pt x="148487" y="91325"/>
                </a:lnTo>
                <a:lnTo>
                  <a:pt x="296975" y="91325"/>
                </a:lnTo>
                <a:lnTo>
                  <a:pt x="296975" y="365299"/>
                </a:lnTo>
                <a:close/>
              </a:path>
            </a:pathLst>
          </a:custGeom>
          <a:solidFill>
            <a:srgbClr val="C00000"/>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89091" tIns="91325" rIns="0" bIns="91325" numCol="1" spcCol="1270" anchor="ctr" anchorCtr="0">
            <a:noAutofit/>
          </a:bodyPr>
          <a:lstStyle/>
          <a:p>
            <a:pPr lvl="0" algn="ctr" defTabSz="844550">
              <a:lnSpc>
                <a:spcPct val="90000"/>
              </a:lnSpc>
              <a:spcBef>
                <a:spcPct val="0"/>
              </a:spcBef>
              <a:spcAft>
                <a:spcPct val="35000"/>
              </a:spcAft>
            </a:pPr>
            <a:endParaRPr lang="fr-FR" sz="1900" kern="1200"/>
          </a:p>
        </p:txBody>
      </p:sp>
      <p:sp>
        <p:nvSpPr>
          <p:cNvPr id="50" name="Forme libre 49"/>
          <p:cNvSpPr/>
          <p:nvPr>
            <p:custDataLst>
              <p:tags r:id="rId6"/>
            </p:custDataLst>
          </p:nvPr>
        </p:nvSpPr>
        <p:spPr>
          <a:xfrm>
            <a:off x="8145506" y="4970388"/>
            <a:ext cx="1996893" cy="1525005"/>
          </a:xfrm>
          <a:custGeom>
            <a:avLst/>
            <a:gdLst>
              <a:gd name="connsiteX0" fmla="*/ 0 w 1352962"/>
              <a:gd name="connsiteY0" fmla="*/ 676481 h 1352962"/>
              <a:gd name="connsiteX1" fmla="*/ 676481 w 1352962"/>
              <a:gd name="connsiteY1" fmla="*/ 0 h 1352962"/>
              <a:gd name="connsiteX2" fmla="*/ 1352962 w 1352962"/>
              <a:gd name="connsiteY2" fmla="*/ 676481 h 1352962"/>
              <a:gd name="connsiteX3" fmla="*/ 676481 w 1352962"/>
              <a:gd name="connsiteY3" fmla="*/ 1352962 h 1352962"/>
              <a:gd name="connsiteX4" fmla="*/ 0 w 1352962"/>
              <a:gd name="connsiteY4" fmla="*/ 676481 h 135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962" h="1352962">
                <a:moveTo>
                  <a:pt x="0" y="676481"/>
                </a:moveTo>
                <a:cubicBezTo>
                  <a:pt x="0" y="302871"/>
                  <a:pt x="302871" y="0"/>
                  <a:pt x="676481" y="0"/>
                </a:cubicBezTo>
                <a:cubicBezTo>
                  <a:pt x="1050091" y="0"/>
                  <a:pt x="1352962" y="302871"/>
                  <a:pt x="1352962" y="676481"/>
                </a:cubicBezTo>
                <a:cubicBezTo>
                  <a:pt x="1352962" y="1050091"/>
                  <a:pt x="1050091" y="1352962"/>
                  <a:pt x="676481" y="1352962"/>
                </a:cubicBezTo>
                <a:cubicBezTo>
                  <a:pt x="302871" y="1352962"/>
                  <a:pt x="0" y="1050091"/>
                  <a:pt x="0" y="676481"/>
                </a:cubicBezTo>
                <a:close/>
              </a:path>
            </a:pathLst>
          </a:custGeom>
          <a:solidFill>
            <a:schemeClr val="bg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18457" tIns="218457" rIns="218457" bIns="218457" numCol="1" spcCol="1270" anchor="ctr" anchorCtr="0">
            <a:noAutofit/>
          </a:bodyPr>
          <a:lstStyle/>
          <a:p>
            <a:pPr lvl="0" algn="ctr" defTabSz="711200">
              <a:lnSpc>
                <a:spcPct val="90000"/>
              </a:lnSpc>
              <a:spcBef>
                <a:spcPct val="0"/>
              </a:spcBef>
              <a:spcAft>
                <a:spcPct val="35000"/>
              </a:spcAft>
            </a:pPr>
            <a:r>
              <a:rPr lang="fr-CA" b="1" dirty="0"/>
              <a:t>M</a:t>
            </a:r>
            <a:r>
              <a:rPr lang="fr-CA" b="1" kern="1200" dirty="0"/>
              <a:t>oins de collaboration</a:t>
            </a:r>
            <a:endParaRPr lang="fr-FR" b="1" kern="1200" dirty="0"/>
          </a:p>
        </p:txBody>
      </p:sp>
      <p:sp>
        <p:nvSpPr>
          <p:cNvPr id="51" name="Forme libre 50"/>
          <p:cNvSpPr/>
          <p:nvPr>
            <p:custDataLst>
              <p:tags r:id="rId7"/>
            </p:custDataLst>
          </p:nvPr>
        </p:nvSpPr>
        <p:spPr>
          <a:xfrm>
            <a:off x="7570730" y="5475545"/>
            <a:ext cx="406173" cy="514689"/>
          </a:xfrm>
          <a:custGeom>
            <a:avLst/>
            <a:gdLst>
              <a:gd name="connsiteX0" fmla="*/ 0 w 275196"/>
              <a:gd name="connsiteY0" fmla="*/ 91325 h 456624"/>
              <a:gd name="connsiteX1" fmla="*/ 137598 w 275196"/>
              <a:gd name="connsiteY1" fmla="*/ 91325 h 456624"/>
              <a:gd name="connsiteX2" fmla="*/ 137598 w 275196"/>
              <a:gd name="connsiteY2" fmla="*/ 0 h 456624"/>
              <a:gd name="connsiteX3" fmla="*/ 275196 w 275196"/>
              <a:gd name="connsiteY3" fmla="*/ 228312 h 456624"/>
              <a:gd name="connsiteX4" fmla="*/ 137598 w 275196"/>
              <a:gd name="connsiteY4" fmla="*/ 456624 h 456624"/>
              <a:gd name="connsiteX5" fmla="*/ 137598 w 275196"/>
              <a:gd name="connsiteY5" fmla="*/ 365299 h 456624"/>
              <a:gd name="connsiteX6" fmla="*/ 0 w 275196"/>
              <a:gd name="connsiteY6" fmla="*/ 365299 h 456624"/>
              <a:gd name="connsiteX7" fmla="*/ 0 w 275196"/>
              <a:gd name="connsiteY7" fmla="*/ 91325 h 45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96" h="456624">
                <a:moveTo>
                  <a:pt x="275196" y="365299"/>
                </a:moveTo>
                <a:lnTo>
                  <a:pt x="137598" y="365299"/>
                </a:lnTo>
                <a:lnTo>
                  <a:pt x="137598" y="456624"/>
                </a:lnTo>
                <a:lnTo>
                  <a:pt x="0" y="228312"/>
                </a:lnTo>
                <a:lnTo>
                  <a:pt x="137598" y="0"/>
                </a:lnTo>
                <a:lnTo>
                  <a:pt x="137598" y="91325"/>
                </a:lnTo>
                <a:lnTo>
                  <a:pt x="275196" y="91325"/>
                </a:lnTo>
                <a:lnTo>
                  <a:pt x="275196" y="365299"/>
                </a:lnTo>
                <a:close/>
              </a:path>
            </a:pathLst>
          </a:custGeom>
          <a:solidFill>
            <a:srgbClr val="C00000"/>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82559" tIns="91326" rIns="0" bIns="91325" numCol="1" spcCol="1270" anchor="ctr" anchorCtr="0">
            <a:noAutofit/>
          </a:bodyPr>
          <a:lstStyle/>
          <a:p>
            <a:pPr lvl="0" algn="ctr" defTabSz="844550">
              <a:lnSpc>
                <a:spcPct val="90000"/>
              </a:lnSpc>
              <a:spcBef>
                <a:spcPct val="0"/>
              </a:spcBef>
              <a:spcAft>
                <a:spcPct val="35000"/>
              </a:spcAft>
            </a:pPr>
            <a:endParaRPr lang="fr-FR" sz="1900" kern="1200"/>
          </a:p>
        </p:txBody>
      </p:sp>
      <p:sp>
        <p:nvSpPr>
          <p:cNvPr id="52" name="Forme libre 51"/>
          <p:cNvSpPr/>
          <p:nvPr>
            <p:custDataLst>
              <p:tags r:id="rId8"/>
            </p:custDataLst>
          </p:nvPr>
        </p:nvSpPr>
        <p:spPr>
          <a:xfrm>
            <a:off x="5382244" y="4970388"/>
            <a:ext cx="1996893" cy="1525005"/>
          </a:xfrm>
          <a:custGeom>
            <a:avLst/>
            <a:gdLst>
              <a:gd name="connsiteX0" fmla="*/ 0 w 1352962"/>
              <a:gd name="connsiteY0" fmla="*/ 676481 h 1352962"/>
              <a:gd name="connsiteX1" fmla="*/ 676481 w 1352962"/>
              <a:gd name="connsiteY1" fmla="*/ 0 h 1352962"/>
              <a:gd name="connsiteX2" fmla="*/ 1352962 w 1352962"/>
              <a:gd name="connsiteY2" fmla="*/ 676481 h 1352962"/>
              <a:gd name="connsiteX3" fmla="*/ 676481 w 1352962"/>
              <a:gd name="connsiteY3" fmla="*/ 1352962 h 1352962"/>
              <a:gd name="connsiteX4" fmla="*/ 0 w 1352962"/>
              <a:gd name="connsiteY4" fmla="*/ 676481 h 135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962" h="1352962">
                <a:moveTo>
                  <a:pt x="0" y="676481"/>
                </a:moveTo>
                <a:cubicBezTo>
                  <a:pt x="0" y="302871"/>
                  <a:pt x="302871" y="0"/>
                  <a:pt x="676481" y="0"/>
                </a:cubicBezTo>
                <a:cubicBezTo>
                  <a:pt x="1050091" y="0"/>
                  <a:pt x="1352962" y="302871"/>
                  <a:pt x="1352962" y="676481"/>
                </a:cubicBezTo>
                <a:cubicBezTo>
                  <a:pt x="1352962" y="1050091"/>
                  <a:pt x="1050091" y="1352962"/>
                  <a:pt x="676481" y="1352962"/>
                </a:cubicBezTo>
                <a:cubicBezTo>
                  <a:pt x="302871" y="1352962"/>
                  <a:pt x="0" y="1050091"/>
                  <a:pt x="0" y="676481"/>
                </a:cubicBezTo>
                <a:close/>
              </a:path>
            </a:pathLst>
          </a:custGeom>
          <a:solidFill>
            <a:schemeClr val="bg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15917" tIns="215917" rIns="215917" bIns="215917" numCol="1" spcCol="1270" anchor="ctr" anchorCtr="0">
            <a:noAutofit/>
          </a:bodyPr>
          <a:lstStyle/>
          <a:p>
            <a:pPr lvl="0" algn="ctr" defTabSz="622300">
              <a:lnSpc>
                <a:spcPct val="90000"/>
              </a:lnSpc>
              <a:spcBef>
                <a:spcPct val="0"/>
              </a:spcBef>
              <a:spcAft>
                <a:spcPct val="35000"/>
              </a:spcAft>
            </a:pPr>
            <a:r>
              <a:rPr lang="fr-CA" b="1" kern="1200" dirty="0"/>
              <a:t>Diminue l’énergie émotionnelle</a:t>
            </a:r>
            <a:endParaRPr lang="fr-FR" b="1" kern="1200" dirty="0"/>
          </a:p>
        </p:txBody>
      </p:sp>
      <p:sp>
        <p:nvSpPr>
          <p:cNvPr id="53" name="Forme libre 52"/>
          <p:cNvSpPr/>
          <p:nvPr>
            <p:custDataLst>
              <p:tags r:id="rId9"/>
            </p:custDataLst>
          </p:nvPr>
        </p:nvSpPr>
        <p:spPr>
          <a:xfrm rot="3997241">
            <a:off x="5715448" y="4464349"/>
            <a:ext cx="275805" cy="673952"/>
          </a:xfrm>
          <a:custGeom>
            <a:avLst/>
            <a:gdLst>
              <a:gd name="connsiteX0" fmla="*/ 0 w 244689"/>
              <a:gd name="connsiteY0" fmla="*/ 91325 h 456624"/>
              <a:gd name="connsiteX1" fmla="*/ 122345 w 244689"/>
              <a:gd name="connsiteY1" fmla="*/ 91325 h 456624"/>
              <a:gd name="connsiteX2" fmla="*/ 122345 w 244689"/>
              <a:gd name="connsiteY2" fmla="*/ 0 h 456624"/>
              <a:gd name="connsiteX3" fmla="*/ 244689 w 244689"/>
              <a:gd name="connsiteY3" fmla="*/ 228312 h 456624"/>
              <a:gd name="connsiteX4" fmla="*/ 122345 w 244689"/>
              <a:gd name="connsiteY4" fmla="*/ 456624 h 456624"/>
              <a:gd name="connsiteX5" fmla="*/ 122345 w 244689"/>
              <a:gd name="connsiteY5" fmla="*/ 365299 h 456624"/>
              <a:gd name="connsiteX6" fmla="*/ 0 w 244689"/>
              <a:gd name="connsiteY6" fmla="*/ 365299 h 456624"/>
              <a:gd name="connsiteX7" fmla="*/ 0 w 244689"/>
              <a:gd name="connsiteY7" fmla="*/ 91325 h 45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689" h="456624">
                <a:moveTo>
                  <a:pt x="244688" y="365299"/>
                </a:moveTo>
                <a:lnTo>
                  <a:pt x="122344" y="365299"/>
                </a:lnTo>
                <a:lnTo>
                  <a:pt x="122344" y="456624"/>
                </a:lnTo>
                <a:lnTo>
                  <a:pt x="1" y="228312"/>
                </a:lnTo>
                <a:lnTo>
                  <a:pt x="122344" y="0"/>
                </a:lnTo>
                <a:lnTo>
                  <a:pt x="122344" y="91325"/>
                </a:lnTo>
                <a:lnTo>
                  <a:pt x="244688" y="91325"/>
                </a:lnTo>
                <a:lnTo>
                  <a:pt x="244688" y="365299"/>
                </a:lnTo>
                <a:close/>
              </a:path>
            </a:pathLst>
          </a:custGeom>
          <a:solidFill>
            <a:srgbClr val="C00000"/>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73408" tIns="91325" rIns="-1" bIns="91325" numCol="1" spcCol="1270" anchor="ctr" anchorCtr="0">
            <a:noAutofit/>
          </a:bodyPr>
          <a:lstStyle/>
          <a:p>
            <a:pPr lvl="0" algn="ctr" defTabSz="844550">
              <a:lnSpc>
                <a:spcPct val="90000"/>
              </a:lnSpc>
              <a:spcBef>
                <a:spcPct val="0"/>
              </a:spcBef>
              <a:spcAft>
                <a:spcPct val="35000"/>
              </a:spcAft>
            </a:pPr>
            <a:endParaRPr lang="fr-FR" sz="1900" kern="1200"/>
          </a:p>
        </p:txBody>
      </p:sp>
      <p:sp>
        <p:nvSpPr>
          <p:cNvPr id="54" name="Forme libre 53"/>
          <p:cNvSpPr/>
          <p:nvPr>
            <p:custDataLst>
              <p:tags r:id="rId10"/>
            </p:custDataLst>
          </p:nvPr>
        </p:nvSpPr>
        <p:spPr>
          <a:xfrm>
            <a:off x="4319450" y="3092928"/>
            <a:ext cx="1996893" cy="1525005"/>
          </a:xfrm>
          <a:custGeom>
            <a:avLst/>
            <a:gdLst>
              <a:gd name="connsiteX0" fmla="*/ 0 w 1352962"/>
              <a:gd name="connsiteY0" fmla="*/ 676481 h 1352962"/>
              <a:gd name="connsiteX1" fmla="*/ 676481 w 1352962"/>
              <a:gd name="connsiteY1" fmla="*/ 0 h 1352962"/>
              <a:gd name="connsiteX2" fmla="*/ 1352962 w 1352962"/>
              <a:gd name="connsiteY2" fmla="*/ 676481 h 1352962"/>
              <a:gd name="connsiteX3" fmla="*/ 676481 w 1352962"/>
              <a:gd name="connsiteY3" fmla="*/ 1352962 h 1352962"/>
              <a:gd name="connsiteX4" fmla="*/ 0 w 1352962"/>
              <a:gd name="connsiteY4" fmla="*/ 676481 h 135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962" h="1352962">
                <a:moveTo>
                  <a:pt x="0" y="676481"/>
                </a:moveTo>
                <a:cubicBezTo>
                  <a:pt x="0" y="302871"/>
                  <a:pt x="302871" y="0"/>
                  <a:pt x="676481" y="0"/>
                </a:cubicBezTo>
                <a:cubicBezTo>
                  <a:pt x="1050091" y="0"/>
                  <a:pt x="1352962" y="302871"/>
                  <a:pt x="1352962" y="676481"/>
                </a:cubicBezTo>
                <a:cubicBezTo>
                  <a:pt x="1352962" y="1050091"/>
                  <a:pt x="1050091" y="1352962"/>
                  <a:pt x="676481" y="1352962"/>
                </a:cubicBezTo>
                <a:cubicBezTo>
                  <a:pt x="302871" y="1352962"/>
                  <a:pt x="0" y="1050091"/>
                  <a:pt x="0" y="676481"/>
                </a:cubicBezTo>
                <a:close/>
              </a:path>
            </a:pathLst>
          </a:custGeom>
          <a:solidFill>
            <a:schemeClr val="bg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15917" tIns="215917" rIns="215917" bIns="215917" numCol="1" spcCol="1270" anchor="ctr" anchorCtr="0">
            <a:noAutofit/>
          </a:bodyPr>
          <a:lstStyle/>
          <a:p>
            <a:pPr lvl="0" algn="ctr" defTabSz="622300">
              <a:lnSpc>
                <a:spcPct val="90000"/>
              </a:lnSpc>
              <a:spcBef>
                <a:spcPct val="0"/>
              </a:spcBef>
              <a:spcAft>
                <a:spcPct val="35000"/>
              </a:spcAft>
            </a:pPr>
            <a:r>
              <a:rPr lang="fr-CA" b="1" kern="1200" dirty="0"/>
              <a:t>Diminution du changement</a:t>
            </a:r>
            <a:endParaRPr lang="fr-FR" b="1" kern="1200" dirty="0"/>
          </a:p>
        </p:txBody>
      </p:sp>
      <p:sp>
        <p:nvSpPr>
          <p:cNvPr id="41" name="Flèche vers le bas 40"/>
          <p:cNvSpPr/>
          <p:nvPr>
            <p:custDataLst>
              <p:tags r:id="rId11"/>
            </p:custDataLst>
          </p:nvPr>
        </p:nvSpPr>
        <p:spPr>
          <a:xfrm rot="16654297">
            <a:off x="5224096" y="1389019"/>
            <a:ext cx="501861" cy="2029713"/>
          </a:xfrm>
          <a:prstGeom prst="downArrow">
            <a:avLst>
              <a:gd name="adj1" fmla="val 50000"/>
              <a:gd name="adj2" fmla="val 4796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accent5">
                    <a:lumMod val="75000"/>
                  </a:schemeClr>
                </a:solidFill>
              </a:ln>
            </a:endParaRPr>
          </a:p>
        </p:txBody>
      </p:sp>
      <p:grpSp>
        <p:nvGrpSpPr>
          <p:cNvPr id="42" name="Groupe 41"/>
          <p:cNvGrpSpPr/>
          <p:nvPr>
            <p:custDataLst>
              <p:tags r:id="rId12"/>
            </p:custDataLst>
          </p:nvPr>
        </p:nvGrpSpPr>
        <p:grpSpPr>
          <a:xfrm>
            <a:off x="1712172" y="1561485"/>
            <a:ext cx="2441301" cy="1390215"/>
            <a:chOff x="631153" y="1243000"/>
            <a:chExt cx="1654064" cy="1233378"/>
          </a:xfrm>
        </p:grpSpPr>
        <p:sp>
          <p:nvSpPr>
            <p:cNvPr id="44" name="Ellipse 43"/>
            <p:cNvSpPr/>
            <p:nvPr/>
          </p:nvSpPr>
          <p:spPr>
            <a:xfrm>
              <a:off x="631153" y="1243000"/>
              <a:ext cx="1654064" cy="1233378"/>
            </a:xfrm>
            <a:prstGeom prst="ellipse">
              <a:avLst/>
            </a:prstGeom>
            <a:solidFill>
              <a:schemeClr val="bg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5" name="Ellipse 4"/>
            <p:cNvSpPr/>
            <p:nvPr/>
          </p:nvSpPr>
          <p:spPr>
            <a:xfrm>
              <a:off x="936657" y="1462863"/>
              <a:ext cx="1043056" cy="793653"/>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CA" b="1" kern="1200" dirty="0"/>
                <a:t>Quel est le problème?</a:t>
              </a:r>
              <a:endParaRPr lang="fr-FR" b="1" kern="1200" dirty="0"/>
            </a:p>
          </p:txBody>
        </p:sp>
      </p:grpSp>
      <p:pic>
        <p:nvPicPr>
          <p:cNvPr id="20" name="Image 19"/>
          <p:cNvPicPr>
            <a:picLocks noChangeAspect="1"/>
          </p:cNvPicPr>
          <p:nvPr>
            <p:custDataLst>
              <p:tags r:id="rId13"/>
            </p:custDataLst>
          </p:nvPr>
        </p:nvPicPr>
        <p:blipFill>
          <a:blip r:embed="rId19" cstate="print">
            <a:extLst>
              <a:ext uri="{BEBA8EAE-BF5A-486C-A8C5-ECC9F3942E4B}">
                <a14:imgProps xmlns:a14="http://schemas.microsoft.com/office/drawing/2010/main">
                  <a14:imgLayer r:embed="rId20">
                    <a14:imgEffect>
                      <a14:backgroundRemoval t="9302" b="87597" l="4070" r="89535"/>
                    </a14:imgEffect>
                  </a14:imgLayer>
                </a14:imgProps>
              </a:ext>
              <a:ext uri="{28A0092B-C50C-407E-A947-70E740481C1C}">
                <a14:useLocalDpi xmlns:a14="http://schemas.microsoft.com/office/drawing/2010/main" val="0"/>
              </a:ext>
            </a:extLst>
          </a:blip>
          <a:stretch>
            <a:fillRect/>
          </a:stretch>
        </p:blipFill>
        <p:spPr>
          <a:xfrm>
            <a:off x="9743090" y="871444"/>
            <a:ext cx="2346407" cy="1840283"/>
          </a:xfrm>
          <a:prstGeom prst="rect">
            <a:avLst/>
          </a:prstGeom>
        </p:spPr>
      </p:pic>
      <p:sp>
        <p:nvSpPr>
          <p:cNvPr id="19" name="ZoneTexte 18"/>
          <p:cNvSpPr txBox="1"/>
          <p:nvPr>
            <p:custDataLst>
              <p:tags r:id="rId14"/>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
        <p:nvSpPr>
          <p:cNvPr id="3" name="ZoneTexte 2"/>
          <p:cNvSpPr txBox="1"/>
          <p:nvPr>
            <p:custDataLst>
              <p:tags r:id="rId15"/>
            </p:custDataLst>
          </p:nvPr>
        </p:nvSpPr>
        <p:spPr>
          <a:xfrm>
            <a:off x="10684933" y="5475545"/>
            <a:ext cx="1337733" cy="461665"/>
          </a:xfrm>
          <a:prstGeom prst="rect">
            <a:avLst/>
          </a:prstGeom>
          <a:noFill/>
          <a:ln>
            <a:solidFill>
              <a:schemeClr val="bg1">
                <a:lumMod val="50000"/>
              </a:schemeClr>
            </a:solidFill>
          </a:ln>
        </p:spPr>
        <p:txBody>
          <a:bodyPr wrap="square" rtlCol="0">
            <a:spAutoFit/>
          </a:bodyPr>
          <a:lstStyle/>
          <a:p>
            <a:r>
              <a:rPr lang="fr-CA" sz="2400" dirty="0">
                <a:ln>
                  <a:solidFill>
                    <a:schemeClr val="tx1"/>
                  </a:solidFill>
                </a:ln>
              </a:rPr>
              <a:t>Résultats</a:t>
            </a:r>
            <a:endParaRPr lang="fr-CA" dirty="0">
              <a:ln>
                <a:solidFill>
                  <a:schemeClr val="tx1"/>
                </a:solidFill>
              </a:ln>
            </a:endParaRPr>
          </a:p>
        </p:txBody>
      </p:sp>
      <p:cxnSp>
        <p:nvCxnSpPr>
          <p:cNvPr id="6" name="Connecteur droit avec flèche 5"/>
          <p:cNvCxnSpPr>
            <a:stCxn id="3" idx="1"/>
          </p:cNvCxnSpPr>
          <p:nvPr>
            <p:custDataLst>
              <p:tags r:id="rId16"/>
            </p:custDataLst>
          </p:nvPr>
        </p:nvCxnSpPr>
        <p:spPr>
          <a:xfrm flipH="1">
            <a:off x="10311002" y="5706378"/>
            <a:ext cx="373931" cy="105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0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ppt_x"/>
                                          </p:val>
                                        </p:tav>
                                        <p:tav tm="100000">
                                          <p:val>
                                            <p:strVal val="#ppt_x"/>
                                          </p:val>
                                        </p:tav>
                                      </p:tavLst>
                                    </p:anim>
                                    <p:anim calcmode="lin" valueType="num">
                                      <p:cBhvr additive="base">
                                        <p:cTn id="54" dur="500" fill="hold"/>
                                        <p:tgtEl>
                                          <p:spTgt spid="5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anim calcmode="lin" valueType="num">
                                      <p:cBhvr>
                                        <p:cTn id="64" dur="1000" fill="hold"/>
                                        <p:tgtEl>
                                          <p:spTgt spid="53"/>
                                        </p:tgtEl>
                                        <p:attrNameLst>
                                          <p:attrName>ppt_x</p:attrName>
                                        </p:attrNameLst>
                                      </p:cBhvr>
                                      <p:tavLst>
                                        <p:tav tm="0">
                                          <p:val>
                                            <p:strVal val="#ppt_x"/>
                                          </p:val>
                                        </p:tav>
                                        <p:tav tm="100000">
                                          <p:val>
                                            <p:strVal val="#ppt_x"/>
                                          </p:val>
                                        </p:tav>
                                      </p:tavLst>
                                    </p:anim>
                                    <p:anim calcmode="lin" valueType="num">
                                      <p:cBhvr>
                                        <p:cTn id="65" dur="1000" fill="hold"/>
                                        <p:tgtEl>
                                          <p:spTgt spid="5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1000"/>
                                        <p:tgtEl>
                                          <p:spTgt spid="54"/>
                                        </p:tgtEl>
                                      </p:cBhvr>
                                    </p:animEffect>
                                    <p:anim calcmode="lin" valueType="num">
                                      <p:cBhvr>
                                        <p:cTn id="69" dur="1000" fill="hold"/>
                                        <p:tgtEl>
                                          <p:spTgt spid="54"/>
                                        </p:tgtEl>
                                        <p:attrNameLst>
                                          <p:attrName>ppt_x</p:attrName>
                                        </p:attrNameLst>
                                      </p:cBhvr>
                                      <p:tavLst>
                                        <p:tav tm="0">
                                          <p:val>
                                            <p:strVal val="#ppt_x"/>
                                          </p:val>
                                        </p:tav>
                                        <p:tav tm="100000">
                                          <p:val>
                                            <p:strVal val="#ppt_x"/>
                                          </p:val>
                                        </p:tav>
                                      </p:tavLst>
                                    </p:anim>
                                    <p:anim calcmode="lin" valueType="num">
                                      <p:cBhvr>
                                        <p:cTn id="7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41"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6777" y="129023"/>
            <a:ext cx="9641628" cy="1325563"/>
          </a:xfrm>
        </p:spPr>
        <p:txBody>
          <a:bodyPr>
            <a:normAutofit fontScale="90000"/>
          </a:bodyPr>
          <a:lstStyle/>
          <a:p>
            <a:r>
              <a:rPr lang="fr-CA" dirty="0"/>
              <a:t>Les cycles de la pensée centrés </a:t>
            </a:r>
            <a:br>
              <a:rPr lang="fr-CA" dirty="0"/>
            </a:br>
            <a:r>
              <a:rPr lang="fr-CA" dirty="0"/>
              <a:t>sur les solutions</a:t>
            </a:r>
          </a:p>
        </p:txBody>
      </p:sp>
      <p:sp>
        <p:nvSpPr>
          <p:cNvPr id="15" name="ZoneTexte 14"/>
          <p:cNvSpPr txBox="1"/>
          <p:nvPr>
            <p:custDataLst>
              <p:tags r:id="rId2"/>
            </p:custDataLst>
          </p:nvPr>
        </p:nvSpPr>
        <p:spPr>
          <a:xfrm>
            <a:off x="1628134" y="6032677"/>
            <a:ext cx="4683668" cy="646331"/>
          </a:xfrm>
          <a:prstGeom prst="rect">
            <a:avLst/>
          </a:prstGeom>
          <a:noFill/>
          <a:ln>
            <a:solidFill>
              <a:schemeClr val="bg1">
                <a:lumMod val="50000"/>
              </a:schemeClr>
            </a:solidFill>
          </a:ln>
        </p:spPr>
        <p:txBody>
          <a:bodyPr wrap="square" rtlCol="0">
            <a:spAutoFit/>
          </a:bodyPr>
          <a:lstStyle/>
          <a:p>
            <a:r>
              <a:rPr lang="fr-CA" b="1" dirty="0"/>
              <a:t>Finalement, c’est le même problème, c’est </a:t>
            </a:r>
          </a:p>
          <a:p>
            <a:r>
              <a:rPr lang="fr-CA" b="1" dirty="0"/>
              <a:t>la façon de l’aborder qui est différente ! </a:t>
            </a:r>
          </a:p>
        </p:txBody>
      </p:sp>
      <p:sp>
        <p:nvSpPr>
          <p:cNvPr id="27" name="Forme libre 26"/>
          <p:cNvSpPr/>
          <p:nvPr>
            <p:custDataLst>
              <p:tags r:id="rId3"/>
            </p:custDataLst>
          </p:nvPr>
        </p:nvSpPr>
        <p:spPr>
          <a:xfrm>
            <a:off x="8156214" y="2068849"/>
            <a:ext cx="1978233" cy="1344104"/>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rgbClr val="C0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7374" tIns="197374" rIns="197374" bIns="197374" numCol="1" spcCol="1270" anchor="ctr" anchorCtr="0">
            <a:noAutofit/>
          </a:bodyPr>
          <a:lstStyle/>
          <a:p>
            <a:pPr lvl="0" algn="ctr" defTabSz="622300">
              <a:lnSpc>
                <a:spcPct val="90000"/>
              </a:lnSpc>
              <a:spcBef>
                <a:spcPct val="0"/>
              </a:spcBef>
              <a:spcAft>
                <a:spcPct val="35000"/>
              </a:spcAft>
            </a:pPr>
            <a:r>
              <a:rPr lang="fr-CA" b="1" kern="1200" dirty="0"/>
              <a:t>Qu’est-ce qui aide?</a:t>
            </a:r>
            <a:endParaRPr lang="fr-FR" b="1" kern="1200" dirty="0"/>
          </a:p>
        </p:txBody>
      </p:sp>
      <p:sp>
        <p:nvSpPr>
          <p:cNvPr id="28" name="Forme libre 27"/>
          <p:cNvSpPr/>
          <p:nvPr>
            <p:custDataLst>
              <p:tags r:id="rId4"/>
            </p:custDataLst>
          </p:nvPr>
        </p:nvSpPr>
        <p:spPr>
          <a:xfrm rot="2160000">
            <a:off x="9868197" y="3119977"/>
            <a:ext cx="433857" cy="453635"/>
          </a:xfrm>
          <a:custGeom>
            <a:avLst/>
            <a:gdLst>
              <a:gd name="connsiteX0" fmla="*/ 0 w 327092"/>
              <a:gd name="connsiteY0" fmla="*/ 82778 h 413891"/>
              <a:gd name="connsiteX1" fmla="*/ 163546 w 327092"/>
              <a:gd name="connsiteY1" fmla="*/ 82778 h 413891"/>
              <a:gd name="connsiteX2" fmla="*/ 163546 w 327092"/>
              <a:gd name="connsiteY2" fmla="*/ 0 h 413891"/>
              <a:gd name="connsiteX3" fmla="*/ 327092 w 327092"/>
              <a:gd name="connsiteY3" fmla="*/ 206946 h 413891"/>
              <a:gd name="connsiteX4" fmla="*/ 163546 w 327092"/>
              <a:gd name="connsiteY4" fmla="*/ 413891 h 413891"/>
              <a:gd name="connsiteX5" fmla="*/ 163546 w 327092"/>
              <a:gd name="connsiteY5" fmla="*/ 331113 h 413891"/>
              <a:gd name="connsiteX6" fmla="*/ 0 w 327092"/>
              <a:gd name="connsiteY6" fmla="*/ 331113 h 413891"/>
              <a:gd name="connsiteX7" fmla="*/ 0 w 327092"/>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92" h="413891">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chemeClr val="accent2">
              <a:lumMod val="60000"/>
              <a:lumOff val="40000"/>
            </a:schemeClr>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0" tIns="82778" rIns="98127" bIns="82777" numCol="1" spcCol="1270" anchor="ctr" anchorCtr="0">
            <a:noAutofit/>
          </a:bodyPr>
          <a:lstStyle/>
          <a:p>
            <a:pPr lvl="0" algn="ctr" defTabSz="755650">
              <a:lnSpc>
                <a:spcPct val="90000"/>
              </a:lnSpc>
              <a:spcBef>
                <a:spcPct val="0"/>
              </a:spcBef>
              <a:spcAft>
                <a:spcPct val="35000"/>
              </a:spcAft>
            </a:pPr>
            <a:endParaRPr lang="fr-FR" sz="1700" kern="1200"/>
          </a:p>
        </p:txBody>
      </p:sp>
      <p:sp>
        <p:nvSpPr>
          <p:cNvPr id="29" name="Forme libre 28"/>
          <p:cNvSpPr/>
          <p:nvPr>
            <p:custDataLst>
              <p:tags r:id="rId5"/>
            </p:custDataLst>
          </p:nvPr>
        </p:nvSpPr>
        <p:spPr>
          <a:xfrm>
            <a:off x="10134448" y="3256482"/>
            <a:ext cx="1626629" cy="1344104"/>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rgbClr val="C0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7374" tIns="197374" rIns="197374" bIns="197374" numCol="1" spcCol="1270" anchor="ctr" anchorCtr="0">
            <a:noAutofit/>
          </a:bodyPr>
          <a:lstStyle/>
          <a:p>
            <a:pPr lvl="0" algn="ctr" defTabSz="622300">
              <a:lnSpc>
                <a:spcPct val="90000"/>
              </a:lnSpc>
              <a:spcBef>
                <a:spcPct val="0"/>
              </a:spcBef>
              <a:spcAft>
                <a:spcPct val="35000"/>
              </a:spcAft>
            </a:pPr>
            <a:r>
              <a:rPr lang="fr-CA" b="1" kern="1200" dirty="0"/>
              <a:t>Qu’avez-vous fait pour y arriver?</a:t>
            </a:r>
            <a:endParaRPr lang="fr-FR" b="1" kern="1200" dirty="0"/>
          </a:p>
        </p:txBody>
      </p:sp>
      <p:sp>
        <p:nvSpPr>
          <p:cNvPr id="30" name="Forme libre 29"/>
          <p:cNvSpPr/>
          <p:nvPr>
            <p:custDataLst>
              <p:tags r:id="rId6"/>
            </p:custDataLst>
          </p:nvPr>
        </p:nvSpPr>
        <p:spPr>
          <a:xfrm rot="17280000">
            <a:off x="10397547" y="4602055"/>
            <a:ext cx="354880" cy="548989"/>
          </a:xfrm>
          <a:custGeom>
            <a:avLst/>
            <a:gdLst>
              <a:gd name="connsiteX0" fmla="*/ 0 w 323788"/>
              <a:gd name="connsiteY0" fmla="*/ 82778 h 413891"/>
              <a:gd name="connsiteX1" fmla="*/ 161894 w 323788"/>
              <a:gd name="connsiteY1" fmla="*/ 82778 h 413891"/>
              <a:gd name="connsiteX2" fmla="*/ 161894 w 323788"/>
              <a:gd name="connsiteY2" fmla="*/ 0 h 413891"/>
              <a:gd name="connsiteX3" fmla="*/ 323788 w 323788"/>
              <a:gd name="connsiteY3" fmla="*/ 206946 h 413891"/>
              <a:gd name="connsiteX4" fmla="*/ 161894 w 323788"/>
              <a:gd name="connsiteY4" fmla="*/ 413891 h 413891"/>
              <a:gd name="connsiteX5" fmla="*/ 161894 w 323788"/>
              <a:gd name="connsiteY5" fmla="*/ 331113 h 413891"/>
              <a:gd name="connsiteX6" fmla="*/ 0 w 323788"/>
              <a:gd name="connsiteY6" fmla="*/ 331113 h 413891"/>
              <a:gd name="connsiteX7" fmla="*/ 0 w 323788"/>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788" h="413891">
                <a:moveTo>
                  <a:pt x="323788" y="331113"/>
                </a:moveTo>
                <a:lnTo>
                  <a:pt x="161894" y="331113"/>
                </a:lnTo>
                <a:lnTo>
                  <a:pt x="161894" y="413891"/>
                </a:lnTo>
                <a:lnTo>
                  <a:pt x="0" y="206945"/>
                </a:lnTo>
                <a:lnTo>
                  <a:pt x="161894" y="0"/>
                </a:lnTo>
                <a:lnTo>
                  <a:pt x="161894" y="82778"/>
                </a:lnTo>
                <a:lnTo>
                  <a:pt x="323788" y="82778"/>
                </a:lnTo>
                <a:lnTo>
                  <a:pt x="323788" y="331113"/>
                </a:lnTo>
                <a:close/>
              </a:path>
            </a:pathLst>
          </a:custGeom>
          <a:solidFill>
            <a:schemeClr val="accent2">
              <a:lumMod val="60000"/>
              <a:lumOff val="40000"/>
            </a:schemeClr>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97135" tIns="82778" rIns="0" bIns="82778" numCol="1" spcCol="1270" anchor="ctr" anchorCtr="0">
            <a:noAutofit/>
          </a:bodyPr>
          <a:lstStyle/>
          <a:p>
            <a:pPr lvl="0" algn="ctr" defTabSz="755650">
              <a:lnSpc>
                <a:spcPct val="90000"/>
              </a:lnSpc>
              <a:spcBef>
                <a:spcPct val="0"/>
              </a:spcBef>
              <a:spcAft>
                <a:spcPct val="35000"/>
              </a:spcAft>
            </a:pPr>
            <a:endParaRPr lang="fr-FR" sz="1700" kern="1200"/>
          </a:p>
        </p:txBody>
      </p:sp>
      <p:sp>
        <p:nvSpPr>
          <p:cNvPr id="31" name="Forme libre 30"/>
          <p:cNvSpPr/>
          <p:nvPr>
            <p:custDataLst>
              <p:tags r:id="rId7"/>
            </p:custDataLst>
          </p:nvPr>
        </p:nvSpPr>
        <p:spPr>
          <a:xfrm>
            <a:off x="9344881" y="5173410"/>
            <a:ext cx="1694526" cy="1353514"/>
          </a:xfrm>
          <a:custGeom>
            <a:avLst/>
            <a:gdLst>
              <a:gd name="connsiteX0" fmla="*/ 0 w 1277531"/>
              <a:gd name="connsiteY0" fmla="*/ 617464 h 1234928"/>
              <a:gd name="connsiteX1" fmla="*/ 638766 w 1277531"/>
              <a:gd name="connsiteY1" fmla="*/ 0 h 1234928"/>
              <a:gd name="connsiteX2" fmla="*/ 1277532 w 1277531"/>
              <a:gd name="connsiteY2" fmla="*/ 617464 h 1234928"/>
              <a:gd name="connsiteX3" fmla="*/ 638766 w 1277531"/>
              <a:gd name="connsiteY3" fmla="*/ 1234928 h 1234928"/>
              <a:gd name="connsiteX4" fmla="*/ 0 w 1277531"/>
              <a:gd name="connsiteY4" fmla="*/ 617464 h 1234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531" h="1234928">
                <a:moveTo>
                  <a:pt x="0" y="617464"/>
                </a:moveTo>
                <a:cubicBezTo>
                  <a:pt x="0" y="276448"/>
                  <a:pt x="285985" y="0"/>
                  <a:pt x="638766" y="0"/>
                </a:cubicBezTo>
                <a:cubicBezTo>
                  <a:pt x="991547" y="0"/>
                  <a:pt x="1277532" y="276448"/>
                  <a:pt x="1277532" y="617464"/>
                </a:cubicBezTo>
                <a:cubicBezTo>
                  <a:pt x="1277532" y="958480"/>
                  <a:pt x="991547" y="1234928"/>
                  <a:pt x="638766" y="1234928"/>
                </a:cubicBezTo>
                <a:cubicBezTo>
                  <a:pt x="285985" y="1234928"/>
                  <a:pt x="0" y="958480"/>
                  <a:pt x="0" y="617464"/>
                </a:cubicBezTo>
                <a:close/>
              </a:path>
            </a:pathLst>
          </a:custGeom>
          <a:solidFill>
            <a:srgbClr val="C0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02330" tIns="196091" rIns="202330" bIns="196091" numCol="1" spcCol="1270" anchor="ctr" anchorCtr="0">
            <a:noAutofit/>
          </a:bodyPr>
          <a:lstStyle/>
          <a:p>
            <a:pPr lvl="0" algn="ctr" defTabSz="533400">
              <a:lnSpc>
                <a:spcPct val="90000"/>
              </a:lnSpc>
              <a:spcBef>
                <a:spcPct val="0"/>
              </a:spcBef>
              <a:spcAft>
                <a:spcPct val="35000"/>
              </a:spcAft>
            </a:pPr>
            <a:r>
              <a:rPr lang="fr-CA" b="1" kern="1200" dirty="0"/>
              <a:t>Collaboration accrue</a:t>
            </a:r>
            <a:endParaRPr lang="fr-FR" b="1" kern="1200" dirty="0"/>
          </a:p>
        </p:txBody>
      </p:sp>
      <p:sp>
        <p:nvSpPr>
          <p:cNvPr id="32" name="Forme libre 31"/>
          <p:cNvSpPr/>
          <p:nvPr>
            <p:custDataLst>
              <p:tags r:id="rId8"/>
            </p:custDataLst>
          </p:nvPr>
        </p:nvSpPr>
        <p:spPr>
          <a:xfrm>
            <a:off x="8756392" y="5623349"/>
            <a:ext cx="415866" cy="453637"/>
          </a:xfrm>
          <a:custGeom>
            <a:avLst/>
            <a:gdLst>
              <a:gd name="connsiteX0" fmla="*/ 0 w 313527"/>
              <a:gd name="connsiteY0" fmla="*/ 82778 h 413891"/>
              <a:gd name="connsiteX1" fmla="*/ 156764 w 313527"/>
              <a:gd name="connsiteY1" fmla="*/ 82778 h 413891"/>
              <a:gd name="connsiteX2" fmla="*/ 156764 w 313527"/>
              <a:gd name="connsiteY2" fmla="*/ 0 h 413891"/>
              <a:gd name="connsiteX3" fmla="*/ 313527 w 313527"/>
              <a:gd name="connsiteY3" fmla="*/ 206946 h 413891"/>
              <a:gd name="connsiteX4" fmla="*/ 156764 w 313527"/>
              <a:gd name="connsiteY4" fmla="*/ 413891 h 413891"/>
              <a:gd name="connsiteX5" fmla="*/ 156764 w 313527"/>
              <a:gd name="connsiteY5" fmla="*/ 331113 h 413891"/>
              <a:gd name="connsiteX6" fmla="*/ 0 w 313527"/>
              <a:gd name="connsiteY6" fmla="*/ 331113 h 413891"/>
              <a:gd name="connsiteX7" fmla="*/ 0 w 313527"/>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527" h="413891">
                <a:moveTo>
                  <a:pt x="313527" y="331113"/>
                </a:moveTo>
                <a:lnTo>
                  <a:pt x="156763" y="331113"/>
                </a:lnTo>
                <a:lnTo>
                  <a:pt x="156763" y="413891"/>
                </a:lnTo>
                <a:lnTo>
                  <a:pt x="0" y="206945"/>
                </a:lnTo>
                <a:lnTo>
                  <a:pt x="156763" y="0"/>
                </a:lnTo>
                <a:lnTo>
                  <a:pt x="156763" y="82778"/>
                </a:lnTo>
                <a:lnTo>
                  <a:pt x="313527" y="82778"/>
                </a:lnTo>
                <a:lnTo>
                  <a:pt x="313527" y="331113"/>
                </a:lnTo>
                <a:close/>
              </a:path>
            </a:pathLst>
          </a:custGeom>
          <a:solidFill>
            <a:schemeClr val="accent2">
              <a:lumMod val="60000"/>
              <a:lumOff val="40000"/>
            </a:schemeClr>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94058" tIns="82779" rIns="1" bIns="82778" numCol="1" spcCol="1270" anchor="ctr" anchorCtr="0">
            <a:noAutofit/>
          </a:bodyPr>
          <a:lstStyle/>
          <a:p>
            <a:pPr lvl="0" algn="ctr" defTabSz="755650">
              <a:lnSpc>
                <a:spcPct val="90000"/>
              </a:lnSpc>
              <a:spcBef>
                <a:spcPct val="0"/>
              </a:spcBef>
              <a:spcAft>
                <a:spcPct val="35000"/>
              </a:spcAft>
            </a:pPr>
            <a:endParaRPr lang="fr-FR" sz="1700" kern="1200"/>
          </a:p>
        </p:txBody>
      </p:sp>
      <p:sp>
        <p:nvSpPr>
          <p:cNvPr id="33" name="Forme libre 32"/>
          <p:cNvSpPr/>
          <p:nvPr>
            <p:custDataLst>
              <p:tags r:id="rId9"/>
            </p:custDataLst>
          </p:nvPr>
        </p:nvSpPr>
        <p:spPr>
          <a:xfrm>
            <a:off x="6756401" y="5178116"/>
            <a:ext cx="1803828" cy="1344104"/>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rgbClr val="C0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7374" tIns="197374" rIns="197374" bIns="197374" numCol="1" spcCol="1270" anchor="ctr" anchorCtr="0">
            <a:noAutofit/>
          </a:bodyPr>
          <a:lstStyle/>
          <a:p>
            <a:pPr lvl="0" algn="ctr" defTabSz="622300">
              <a:lnSpc>
                <a:spcPct val="90000"/>
              </a:lnSpc>
              <a:spcBef>
                <a:spcPct val="0"/>
              </a:spcBef>
              <a:spcAft>
                <a:spcPct val="35000"/>
              </a:spcAft>
            </a:pPr>
            <a:r>
              <a:rPr lang="fr-CA" b="1" kern="1200" dirty="0"/>
              <a:t>Énergie émotionnelle accrue</a:t>
            </a:r>
          </a:p>
        </p:txBody>
      </p:sp>
      <p:sp>
        <p:nvSpPr>
          <p:cNvPr id="34" name="Forme libre 33"/>
          <p:cNvSpPr/>
          <p:nvPr>
            <p:custDataLst>
              <p:tags r:id="rId10"/>
            </p:custDataLst>
          </p:nvPr>
        </p:nvSpPr>
        <p:spPr>
          <a:xfrm rot="4284417">
            <a:off x="7219402" y="4666031"/>
            <a:ext cx="314373" cy="548989"/>
          </a:xfrm>
          <a:custGeom>
            <a:avLst/>
            <a:gdLst>
              <a:gd name="connsiteX0" fmla="*/ 0 w 286829"/>
              <a:gd name="connsiteY0" fmla="*/ 82778 h 413891"/>
              <a:gd name="connsiteX1" fmla="*/ 143415 w 286829"/>
              <a:gd name="connsiteY1" fmla="*/ 82778 h 413891"/>
              <a:gd name="connsiteX2" fmla="*/ 143415 w 286829"/>
              <a:gd name="connsiteY2" fmla="*/ 0 h 413891"/>
              <a:gd name="connsiteX3" fmla="*/ 286829 w 286829"/>
              <a:gd name="connsiteY3" fmla="*/ 206946 h 413891"/>
              <a:gd name="connsiteX4" fmla="*/ 143415 w 286829"/>
              <a:gd name="connsiteY4" fmla="*/ 413891 h 413891"/>
              <a:gd name="connsiteX5" fmla="*/ 143415 w 286829"/>
              <a:gd name="connsiteY5" fmla="*/ 331113 h 413891"/>
              <a:gd name="connsiteX6" fmla="*/ 0 w 286829"/>
              <a:gd name="connsiteY6" fmla="*/ 331113 h 413891"/>
              <a:gd name="connsiteX7" fmla="*/ 0 w 286829"/>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29" h="413891">
                <a:moveTo>
                  <a:pt x="286829" y="331113"/>
                </a:moveTo>
                <a:lnTo>
                  <a:pt x="143414" y="331113"/>
                </a:lnTo>
                <a:lnTo>
                  <a:pt x="143414" y="413891"/>
                </a:lnTo>
                <a:lnTo>
                  <a:pt x="0" y="206945"/>
                </a:lnTo>
                <a:lnTo>
                  <a:pt x="143414" y="0"/>
                </a:lnTo>
                <a:lnTo>
                  <a:pt x="143414" y="82778"/>
                </a:lnTo>
                <a:lnTo>
                  <a:pt x="286829" y="82778"/>
                </a:lnTo>
                <a:lnTo>
                  <a:pt x="286829" y="331113"/>
                </a:lnTo>
                <a:close/>
              </a:path>
            </a:pathLst>
          </a:custGeom>
          <a:solidFill>
            <a:schemeClr val="accent2">
              <a:lumMod val="60000"/>
              <a:lumOff val="40000"/>
            </a:schemeClr>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5">
              <a:tint val="60000"/>
              <a:hueOff val="0"/>
              <a:satOff val="0"/>
              <a:lumOff val="0"/>
              <a:alphaOff val="0"/>
            </a:schemeClr>
          </a:lnRef>
          <a:fillRef idx="1">
            <a:scrgbClr r="0" g="0" b="0"/>
          </a:fillRef>
          <a:effectRef idx="2">
            <a:schemeClr val="accent5">
              <a:tint val="60000"/>
              <a:hueOff val="0"/>
              <a:satOff val="0"/>
              <a:lumOff val="0"/>
              <a:alphaOff val="0"/>
            </a:schemeClr>
          </a:effectRef>
          <a:fontRef idx="minor">
            <a:schemeClr val="lt1"/>
          </a:fontRef>
        </p:style>
        <p:txBody>
          <a:bodyPr spcFirstLastPara="0" vert="horz" wrap="square" lIns="86050" tIns="82778" rIns="-1" bIns="82778" numCol="1" spcCol="1270" anchor="ctr" anchorCtr="0">
            <a:noAutofit/>
          </a:bodyPr>
          <a:lstStyle/>
          <a:p>
            <a:pPr lvl="0" algn="ctr" defTabSz="755650">
              <a:lnSpc>
                <a:spcPct val="90000"/>
              </a:lnSpc>
              <a:spcBef>
                <a:spcPct val="0"/>
              </a:spcBef>
              <a:spcAft>
                <a:spcPct val="35000"/>
              </a:spcAft>
            </a:pPr>
            <a:endParaRPr lang="fr-FR" sz="1700" kern="1200"/>
          </a:p>
        </p:txBody>
      </p:sp>
      <p:sp>
        <p:nvSpPr>
          <p:cNvPr id="35" name="Forme libre 34"/>
          <p:cNvSpPr/>
          <p:nvPr>
            <p:custDataLst>
              <p:tags r:id="rId11"/>
            </p:custDataLst>
          </p:nvPr>
        </p:nvSpPr>
        <p:spPr>
          <a:xfrm>
            <a:off x="6056592" y="3230283"/>
            <a:ext cx="1840125" cy="1455760"/>
          </a:xfrm>
          <a:custGeom>
            <a:avLst/>
            <a:gdLst>
              <a:gd name="connsiteX0" fmla="*/ 0 w 1387301"/>
              <a:gd name="connsiteY0" fmla="*/ 664108 h 1328216"/>
              <a:gd name="connsiteX1" fmla="*/ 693651 w 1387301"/>
              <a:gd name="connsiteY1" fmla="*/ 0 h 1328216"/>
              <a:gd name="connsiteX2" fmla="*/ 1387302 w 1387301"/>
              <a:gd name="connsiteY2" fmla="*/ 664108 h 1328216"/>
              <a:gd name="connsiteX3" fmla="*/ 693651 w 1387301"/>
              <a:gd name="connsiteY3" fmla="*/ 1328216 h 1328216"/>
              <a:gd name="connsiteX4" fmla="*/ 0 w 1387301"/>
              <a:gd name="connsiteY4" fmla="*/ 664108 h 132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301" h="1328216">
                <a:moveTo>
                  <a:pt x="0" y="664108"/>
                </a:moveTo>
                <a:cubicBezTo>
                  <a:pt x="0" y="297331"/>
                  <a:pt x="310558" y="0"/>
                  <a:pt x="693651" y="0"/>
                </a:cubicBezTo>
                <a:cubicBezTo>
                  <a:pt x="1076744" y="0"/>
                  <a:pt x="1387302" y="297331"/>
                  <a:pt x="1387302" y="664108"/>
                </a:cubicBezTo>
                <a:cubicBezTo>
                  <a:pt x="1387302" y="1030885"/>
                  <a:pt x="1076744" y="1328216"/>
                  <a:pt x="693651" y="1328216"/>
                </a:cubicBezTo>
                <a:cubicBezTo>
                  <a:pt x="310558" y="1328216"/>
                  <a:pt x="0" y="1030885"/>
                  <a:pt x="0" y="664108"/>
                </a:cubicBezTo>
                <a:close/>
              </a:path>
            </a:pathLst>
          </a:custGeom>
          <a:solidFill>
            <a:srgbClr val="C0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19676" tIns="211023" rIns="219676" bIns="211023" numCol="1" spcCol="1270" anchor="ctr" anchorCtr="0">
            <a:noAutofit/>
          </a:bodyPr>
          <a:lstStyle/>
          <a:p>
            <a:pPr lvl="0" algn="ctr" defTabSz="555625">
              <a:lnSpc>
                <a:spcPct val="90000"/>
              </a:lnSpc>
              <a:spcBef>
                <a:spcPct val="0"/>
              </a:spcBef>
              <a:spcAft>
                <a:spcPct val="35000"/>
              </a:spcAft>
            </a:pPr>
            <a:r>
              <a:rPr lang="fr-CA" b="1" kern="1200" dirty="0"/>
              <a:t>Changement</a:t>
            </a:r>
          </a:p>
          <a:p>
            <a:pPr lvl="0" algn="ctr" defTabSz="555625">
              <a:lnSpc>
                <a:spcPct val="90000"/>
              </a:lnSpc>
              <a:spcBef>
                <a:spcPct val="0"/>
              </a:spcBef>
              <a:spcAft>
                <a:spcPct val="35000"/>
              </a:spcAft>
            </a:pPr>
            <a:r>
              <a:rPr lang="fr-CA" b="1" kern="1200" dirty="0"/>
              <a:t>accru</a:t>
            </a:r>
            <a:endParaRPr lang="fr-FR" b="1" kern="1200" dirty="0"/>
          </a:p>
        </p:txBody>
      </p:sp>
      <p:sp>
        <p:nvSpPr>
          <p:cNvPr id="18" name="Flèche vers le bas 17"/>
          <p:cNvSpPr/>
          <p:nvPr>
            <p:custDataLst>
              <p:tags r:id="rId12"/>
            </p:custDataLst>
          </p:nvPr>
        </p:nvSpPr>
        <p:spPr>
          <a:xfrm rot="16565544">
            <a:off x="6972569" y="1773277"/>
            <a:ext cx="487999" cy="1441186"/>
          </a:xfrm>
          <a:prstGeom prst="downArrow">
            <a:avLst>
              <a:gd name="adj1" fmla="val 50000"/>
              <a:gd name="adj2" fmla="val 47965"/>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accent5">
                    <a:lumMod val="75000"/>
                  </a:schemeClr>
                </a:solidFill>
              </a:ln>
            </a:endParaRPr>
          </a:p>
        </p:txBody>
      </p:sp>
      <p:grpSp>
        <p:nvGrpSpPr>
          <p:cNvPr id="19" name="Groupe 18"/>
          <p:cNvGrpSpPr/>
          <p:nvPr>
            <p:custDataLst>
              <p:tags r:id="rId13"/>
            </p:custDataLst>
          </p:nvPr>
        </p:nvGrpSpPr>
        <p:grpSpPr>
          <a:xfrm>
            <a:off x="1738495" y="3191056"/>
            <a:ext cx="2774771" cy="1751482"/>
            <a:chOff x="2434828" y="401"/>
            <a:chExt cx="1226343" cy="1226343"/>
          </a:xfrm>
          <a:scene3d>
            <a:camera prst="orthographicFront"/>
            <a:lightRig rig="threePt" dir="t">
              <a:rot lat="0" lon="0" rev="7500000"/>
            </a:lightRig>
          </a:scene3d>
        </p:grpSpPr>
        <p:sp>
          <p:nvSpPr>
            <p:cNvPr id="25" name="Ellipse 24"/>
            <p:cNvSpPr/>
            <p:nvPr/>
          </p:nvSpPr>
          <p:spPr>
            <a:xfrm>
              <a:off x="2434828" y="401"/>
              <a:ext cx="1226343" cy="1226343"/>
            </a:xfrm>
            <a:prstGeom prst="ellipse">
              <a:avLst/>
            </a:prstGeom>
            <a:solidFill>
              <a:srgbClr val="C0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6" name="Ellipse 4"/>
            <p:cNvSpPr/>
            <p:nvPr/>
          </p:nvSpPr>
          <p:spPr>
            <a:xfrm>
              <a:off x="2614422" y="179995"/>
              <a:ext cx="867155" cy="8671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CA" b="1" kern="1200" dirty="0"/>
                <a:t>Si les choses étaient résolues, à quoi ressemblerait-elle?</a:t>
              </a:r>
              <a:endParaRPr lang="fr-FR" b="1" kern="1200" dirty="0"/>
            </a:p>
          </p:txBody>
        </p:sp>
      </p:grpSp>
      <p:grpSp>
        <p:nvGrpSpPr>
          <p:cNvPr id="20" name="Groupe 19"/>
          <p:cNvGrpSpPr/>
          <p:nvPr>
            <p:custDataLst>
              <p:tags r:id="rId14"/>
            </p:custDataLst>
          </p:nvPr>
        </p:nvGrpSpPr>
        <p:grpSpPr>
          <a:xfrm>
            <a:off x="4204686" y="1513490"/>
            <a:ext cx="2107116" cy="1560240"/>
            <a:chOff x="2434828" y="401"/>
            <a:chExt cx="1226343" cy="1226343"/>
          </a:xfrm>
          <a:scene3d>
            <a:camera prst="orthographicFront"/>
            <a:lightRig rig="threePt" dir="t">
              <a:rot lat="0" lon="0" rev="7500000"/>
            </a:lightRig>
          </a:scene3d>
        </p:grpSpPr>
        <p:sp>
          <p:nvSpPr>
            <p:cNvPr id="23" name="Ellipse 22"/>
            <p:cNvSpPr/>
            <p:nvPr/>
          </p:nvSpPr>
          <p:spPr>
            <a:xfrm>
              <a:off x="2434828" y="401"/>
              <a:ext cx="1226343" cy="1226343"/>
            </a:xfrm>
            <a:prstGeom prst="ellipse">
              <a:avLst/>
            </a:prstGeom>
            <a:solidFill>
              <a:srgbClr val="C0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4" name="Ellipse 4"/>
            <p:cNvSpPr/>
            <p:nvPr/>
          </p:nvSpPr>
          <p:spPr>
            <a:xfrm>
              <a:off x="2614422" y="179995"/>
              <a:ext cx="867155" cy="8671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CA" b="1" dirty="0"/>
                <a:t>Quels éléments de solution sont déjà présents</a:t>
              </a:r>
              <a:endParaRPr lang="fr-FR" b="1" kern="1200" dirty="0"/>
            </a:p>
          </p:txBody>
        </p:sp>
      </p:grpSp>
      <p:sp>
        <p:nvSpPr>
          <p:cNvPr id="21" name="Flèche vers le bas 20"/>
          <p:cNvSpPr/>
          <p:nvPr>
            <p:custDataLst>
              <p:tags r:id="rId15"/>
            </p:custDataLst>
          </p:nvPr>
        </p:nvSpPr>
        <p:spPr>
          <a:xfrm rot="13552472">
            <a:off x="3599520" y="2393724"/>
            <a:ext cx="487999" cy="903027"/>
          </a:xfrm>
          <a:prstGeom prst="downArrow">
            <a:avLst>
              <a:gd name="adj1" fmla="val 50000"/>
              <a:gd name="adj2" fmla="val 47965"/>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accent5">
                    <a:lumMod val="75000"/>
                  </a:schemeClr>
                </a:solidFill>
              </a:ln>
            </a:endParaRPr>
          </a:p>
        </p:txBody>
      </p:sp>
      <p:pic>
        <p:nvPicPr>
          <p:cNvPr id="36" name="Image 35"/>
          <p:cNvPicPr>
            <a:picLocks noChangeAspect="1"/>
          </p:cNvPicPr>
          <p:nvPr>
            <p:custDataLst>
              <p:tags r:id="rId16"/>
            </p:custDataLst>
          </p:nvPr>
        </p:nvPicPr>
        <p:blipFill>
          <a:blip r:embed="rId21">
            <a:extLst>
              <a:ext uri="{28A0092B-C50C-407E-A947-70E740481C1C}">
                <a14:useLocalDpi xmlns:a14="http://schemas.microsoft.com/office/drawing/2010/main" val="0"/>
              </a:ext>
            </a:extLst>
          </a:blip>
          <a:stretch>
            <a:fillRect/>
          </a:stretch>
        </p:blipFill>
        <p:spPr>
          <a:xfrm>
            <a:off x="10255965" y="363935"/>
            <a:ext cx="1626630" cy="2043370"/>
          </a:xfrm>
          <a:prstGeom prst="rect">
            <a:avLst/>
          </a:prstGeom>
        </p:spPr>
      </p:pic>
      <p:sp>
        <p:nvSpPr>
          <p:cNvPr id="37" name="ZoneTexte 36"/>
          <p:cNvSpPr txBox="1"/>
          <p:nvPr>
            <p:custDataLst>
              <p:tags r:id="rId17"/>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grpSp>
        <p:nvGrpSpPr>
          <p:cNvPr id="3" name="Groupe 2"/>
          <p:cNvGrpSpPr/>
          <p:nvPr>
            <p:custDataLst>
              <p:tags r:id="rId18"/>
            </p:custDataLst>
          </p:nvPr>
        </p:nvGrpSpPr>
        <p:grpSpPr>
          <a:xfrm>
            <a:off x="10480336" y="4899296"/>
            <a:ext cx="1711664" cy="461665"/>
            <a:chOff x="10480336" y="4899296"/>
            <a:chExt cx="1711664" cy="461665"/>
          </a:xfrm>
        </p:grpSpPr>
        <p:sp>
          <p:nvSpPr>
            <p:cNvPr id="38" name="ZoneTexte 37"/>
            <p:cNvSpPr txBox="1"/>
            <p:nvPr/>
          </p:nvSpPr>
          <p:spPr>
            <a:xfrm>
              <a:off x="10854267" y="4899296"/>
              <a:ext cx="1337733" cy="461665"/>
            </a:xfrm>
            <a:prstGeom prst="rect">
              <a:avLst/>
            </a:prstGeom>
            <a:noFill/>
            <a:ln>
              <a:solidFill>
                <a:schemeClr val="bg1">
                  <a:lumMod val="50000"/>
                </a:schemeClr>
              </a:solidFill>
            </a:ln>
          </p:spPr>
          <p:txBody>
            <a:bodyPr wrap="square" rtlCol="0">
              <a:spAutoFit/>
            </a:bodyPr>
            <a:lstStyle/>
            <a:p>
              <a:r>
                <a:rPr lang="fr-CA" sz="2400" dirty="0">
                  <a:ln>
                    <a:solidFill>
                      <a:schemeClr val="tx1"/>
                    </a:solidFill>
                  </a:ln>
                </a:rPr>
                <a:t>Résultats</a:t>
              </a:r>
              <a:endParaRPr lang="fr-CA" dirty="0">
                <a:ln>
                  <a:solidFill>
                    <a:schemeClr val="tx1"/>
                  </a:solidFill>
                </a:ln>
              </a:endParaRPr>
            </a:p>
          </p:txBody>
        </p:sp>
        <p:cxnSp>
          <p:nvCxnSpPr>
            <p:cNvPr id="39" name="Connecteur droit avec flèche 38"/>
            <p:cNvCxnSpPr>
              <a:stCxn id="38" idx="1"/>
            </p:cNvCxnSpPr>
            <p:nvPr/>
          </p:nvCxnSpPr>
          <p:spPr>
            <a:xfrm flipH="1">
              <a:off x="10480336" y="5130129"/>
              <a:ext cx="373931" cy="105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ZoneTexte 3">
            <a:extLst>
              <a:ext uri="{FF2B5EF4-FFF2-40B4-BE49-F238E27FC236}">
                <a16:creationId xmlns:a16="http://schemas.microsoft.com/office/drawing/2014/main" id="{2E8E0147-BF4C-4173-8701-6252AC7A8186}"/>
              </a:ext>
            </a:extLst>
          </p:cNvPr>
          <p:cNvSpPr txBox="1"/>
          <p:nvPr/>
        </p:nvSpPr>
        <p:spPr>
          <a:xfrm>
            <a:off x="10849662" y="2425822"/>
            <a:ext cx="1426029" cy="461665"/>
          </a:xfrm>
          <a:prstGeom prst="rect">
            <a:avLst/>
          </a:prstGeom>
          <a:noFill/>
        </p:spPr>
        <p:txBody>
          <a:bodyPr wrap="square" rtlCol="0">
            <a:spAutoFit/>
          </a:bodyPr>
          <a:lstStyle/>
          <a:p>
            <a:r>
              <a:rPr lang="fr-CA" sz="800" dirty="0"/>
              <a:t>Images vectorielles de stock libres de droits dans la collection </a:t>
            </a:r>
            <a:r>
              <a:rPr lang="fr-CA" sz="800" dirty="0" err="1"/>
              <a:t>Shutterstock</a:t>
            </a:r>
            <a:r>
              <a:rPr lang="fr-CA" sz="800" dirty="0"/>
              <a:t>. </a:t>
            </a:r>
          </a:p>
        </p:txBody>
      </p:sp>
    </p:spTree>
    <p:extLst>
      <p:ext uri="{BB962C8B-B14F-4D97-AF65-F5344CB8AC3E}">
        <p14:creationId xmlns:p14="http://schemas.microsoft.com/office/powerpoint/2010/main" val="14017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P spid="30" grpId="0" animBg="1"/>
      <p:bldP spid="31" grpId="0" animBg="1"/>
      <p:bldP spid="32" grpId="0" animBg="1"/>
      <p:bldP spid="33" grpId="0" animBg="1"/>
      <p:bldP spid="34" grpId="0" animBg="1"/>
      <p:bldP spid="35" grpId="0" animBg="1"/>
      <p:bldP spid="18"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318E4-984D-4102-B7E5-BC398EB90134}"/>
              </a:ext>
            </a:extLst>
          </p:cNvPr>
          <p:cNvSpPr>
            <a:spLocks noGrp="1"/>
          </p:cNvSpPr>
          <p:nvPr>
            <p:ph type="title"/>
          </p:nvPr>
        </p:nvSpPr>
        <p:spPr>
          <a:xfrm>
            <a:off x="4508137" y="3194484"/>
            <a:ext cx="4237830" cy="1143000"/>
          </a:xfrm>
        </p:spPr>
        <p:txBody>
          <a:bodyPr>
            <a:normAutofit/>
          </a:bodyPr>
          <a:lstStyle/>
          <a:p>
            <a:r>
              <a:rPr lang="fr-CA" sz="5400" dirty="0"/>
              <a:t>La rétroaction</a:t>
            </a:r>
          </a:p>
        </p:txBody>
      </p:sp>
    </p:spTree>
    <p:extLst>
      <p:ext uri="{BB962C8B-B14F-4D97-AF65-F5344CB8AC3E}">
        <p14:creationId xmlns:p14="http://schemas.microsoft.com/office/powerpoint/2010/main" val="543360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93D7E-225B-8F4D-AD8D-8DFD5652EB66}"/>
              </a:ext>
            </a:extLst>
          </p:cNvPr>
          <p:cNvSpPr>
            <a:spLocks noGrp="1"/>
          </p:cNvSpPr>
          <p:nvPr>
            <p:ph type="title"/>
            <p:custDataLst>
              <p:tags r:id="rId1"/>
            </p:custDataLst>
          </p:nvPr>
        </p:nvSpPr>
        <p:spPr/>
        <p:txBody>
          <a:bodyPr/>
          <a:lstStyle/>
          <a:p>
            <a:r>
              <a:rPr lang="fr-FR" b="1"/>
              <a:t>Intentions de la rétroaction</a:t>
            </a:r>
          </a:p>
        </p:txBody>
      </p:sp>
      <p:sp>
        <p:nvSpPr>
          <p:cNvPr id="5" name="Espace réservé du numéro de diapositive 4">
            <a:extLst>
              <a:ext uri="{FF2B5EF4-FFF2-40B4-BE49-F238E27FC236}">
                <a16:creationId xmlns:a16="http://schemas.microsoft.com/office/drawing/2014/main" id="{3E0AF00D-2141-E148-A7D2-EC5C3D8BD2E6}"/>
              </a:ext>
            </a:extLst>
          </p:cNvPr>
          <p:cNvSpPr>
            <a:spLocks noGrp="1"/>
          </p:cNvSpPr>
          <p:nvPr>
            <p:ph type="sldNum" sz="quarter" idx="12"/>
            <p:custDataLst>
              <p:tags r:id="rId2"/>
            </p:custDataLst>
          </p:nvPr>
        </p:nvSpPr>
        <p:spPr/>
        <p:txBody>
          <a:bodyPr/>
          <a:lstStyle/>
          <a:p>
            <a:fld id="{34FF8D3F-28FD-D740-AC5E-55BA3FA8C3DC}" type="slidenum">
              <a:rPr lang="fr-FR" smtClean="0"/>
              <a:t>53</a:t>
            </a:fld>
            <a:endParaRPr lang="fr-FR"/>
          </a:p>
        </p:txBody>
      </p:sp>
      <p:cxnSp>
        <p:nvCxnSpPr>
          <p:cNvPr id="7" name="Connecteur droit 6">
            <a:extLst>
              <a:ext uri="{FF2B5EF4-FFF2-40B4-BE49-F238E27FC236}">
                <a16:creationId xmlns:a16="http://schemas.microsoft.com/office/drawing/2014/main" id="{804F2934-F6A7-433A-84E3-F300231B3338}"/>
              </a:ext>
            </a:extLst>
          </p:cNvPr>
          <p:cNvCxnSpPr/>
          <p:nvPr>
            <p:custDataLst>
              <p:tags r:id="rId3"/>
            </p:custDataLst>
          </p:nvPr>
        </p:nvCxnSpPr>
        <p:spPr>
          <a:xfrm>
            <a:off x="2243860" y="1428044"/>
            <a:ext cx="83423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Espace réservé du contenu 7">
            <a:extLst>
              <a:ext uri="{FF2B5EF4-FFF2-40B4-BE49-F238E27FC236}">
                <a16:creationId xmlns:a16="http://schemas.microsoft.com/office/drawing/2014/main" id="{23031DFF-D711-4335-B338-A929644176DD}"/>
              </a:ext>
            </a:extLst>
          </p:cNvPr>
          <p:cNvSpPr>
            <a:spLocks noGrp="1"/>
          </p:cNvSpPr>
          <p:nvPr>
            <p:ph idx="1"/>
            <p:custDataLst>
              <p:tags r:id="rId4"/>
            </p:custDataLst>
          </p:nvPr>
        </p:nvSpPr>
        <p:spPr>
          <a:xfrm>
            <a:off x="2088977" y="2762173"/>
            <a:ext cx="8342334" cy="2361666"/>
          </a:xfrm>
        </p:spPr>
        <p:txBody>
          <a:bodyPr>
            <a:normAutofit fontScale="92500"/>
          </a:bodyPr>
          <a:lstStyle/>
          <a:p>
            <a:pPr algn="just"/>
            <a:r>
              <a:rPr lang="en-CA" b="1" dirty="0">
                <a:solidFill>
                  <a:srgbClr val="C00000"/>
                </a:solidFill>
                <a:latin typeface="Calibri" panose="020F0502020204030204" pitchFamily="34" charset="0"/>
              </a:rPr>
              <a:t>Situer </a:t>
            </a:r>
            <a:r>
              <a:rPr lang="en-CA" b="1" dirty="0" err="1">
                <a:solidFill>
                  <a:srgbClr val="C00000"/>
                </a:solidFill>
                <a:latin typeface="Calibri" panose="020F0502020204030204" pitchFamily="34" charset="0"/>
              </a:rPr>
              <a:t>l’accompagné</a:t>
            </a:r>
            <a:r>
              <a:rPr lang="en-CA" b="1" dirty="0">
                <a:solidFill>
                  <a:srgbClr val="C00000"/>
                </a:solidFill>
                <a:latin typeface="Calibri" panose="020F0502020204030204" pitchFamily="34" charset="0"/>
              </a:rPr>
              <a:t> </a:t>
            </a:r>
            <a:r>
              <a:rPr lang="en-CA" b="1" dirty="0" err="1">
                <a:solidFill>
                  <a:srgbClr val="C00000"/>
                </a:solidFill>
                <a:latin typeface="Calibri" panose="020F0502020204030204" pitchFamily="34" charset="0"/>
              </a:rPr>
              <a:t>dans</a:t>
            </a:r>
            <a:r>
              <a:rPr lang="en-CA" b="1" dirty="0">
                <a:solidFill>
                  <a:srgbClr val="C00000"/>
                </a:solidFill>
                <a:latin typeface="Calibri" panose="020F0502020204030204" pitchFamily="34" charset="0"/>
              </a:rPr>
              <a:t> </a:t>
            </a:r>
            <a:r>
              <a:rPr lang="en-CA" b="1" dirty="0" err="1">
                <a:solidFill>
                  <a:srgbClr val="C00000"/>
                </a:solidFill>
                <a:latin typeface="Calibri" panose="020F0502020204030204" pitchFamily="34" charset="0"/>
              </a:rPr>
              <a:t>ses</a:t>
            </a:r>
            <a:r>
              <a:rPr lang="en-CA" b="1" dirty="0">
                <a:solidFill>
                  <a:srgbClr val="C00000"/>
                </a:solidFill>
                <a:latin typeface="Calibri" panose="020F0502020204030204" pitchFamily="34" charset="0"/>
              </a:rPr>
              <a:t> </a:t>
            </a:r>
            <a:r>
              <a:rPr lang="en-CA" b="1" dirty="0" err="1">
                <a:solidFill>
                  <a:srgbClr val="C00000"/>
                </a:solidFill>
                <a:latin typeface="Calibri" panose="020F0502020204030204" pitchFamily="34" charset="0"/>
              </a:rPr>
              <a:t>apprentissages</a:t>
            </a:r>
            <a:r>
              <a:rPr lang="en-CA" b="1" dirty="0">
                <a:solidFill>
                  <a:srgbClr val="C00000"/>
                </a:solidFill>
                <a:latin typeface="Calibri" panose="020F0502020204030204" pitchFamily="34" charset="0"/>
              </a:rPr>
              <a:t> </a:t>
            </a:r>
            <a:r>
              <a:rPr lang="en-CA" dirty="0">
                <a:solidFill>
                  <a:srgbClr val="404040"/>
                </a:solidFill>
                <a:latin typeface="Calibri" panose="020F0502020204030204" pitchFamily="34" charset="0"/>
              </a:rPr>
              <a:t>au regard de son </a:t>
            </a:r>
            <a:r>
              <a:rPr lang="en-CA" dirty="0" err="1">
                <a:solidFill>
                  <a:srgbClr val="404040"/>
                </a:solidFill>
                <a:latin typeface="Calibri" panose="020F0502020204030204" pitchFamily="34" charset="0"/>
              </a:rPr>
              <a:t>intégration</a:t>
            </a:r>
            <a:r>
              <a:rPr lang="en-CA" dirty="0">
                <a:solidFill>
                  <a:srgbClr val="404040"/>
                </a:solidFill>
                <a:latin typeface="Calibri" panose="020F0502020204030204" pitchFamily="34" charset="0"/>
              </a:rPr>
              <a:t> professionnelle</a:t>
            </a:r>
          </a:p>
          <a:p>
            <a:pPr algn="just"/>
            <a:endParaRPr lang="en-CA" dirty="0">
              <a:solidFill>
                <a:srgbClr val="404040"/>
              </a:solidFill>
              <a:latin typeface="Calibri" panose="020F0502020204030204" pitchFamily="34" charset="0"/>
            </a:endParaRPr>
          </a:p>
          <a:p>
            <a:pPr algn="just"/>
            <a:r>
              <a:rPr lang="en-CA" b="1" dirty="0">
                <a:solidFill>
                  <a:srgbClr val="C00000"/>
                </a:solidFill>
                <a:latin typeface="Calibri" panose="020F0502020204030204" pitchFamily="34" charset="0"/>
              </a:rPr>
              <a:t>Guider </a:t>
            </a:r>
            <a:r>
              <a:rPr lang="en-CA" b="1" dirty="0" err="1">
                <a:solidFill>
                  <a:srgbClr val="C00000"/>
                </a:solidFill>
                <a:latin typeface="Calibri" panose="020F0502020204030204" pitchFamily="34" charset="0"/>
              </a:rPr>
              <a:t>l’accompagné</a:t>
            </a:r>
            <a:r>
              <a:rPr lang="en-CA" b="1" dirty="0">
                <a:solidFill>
                  <a:srgbClr val="C00000"/>
                </a:solidFill>
                <a:latin typeface="Calibri" panose="020F0502020204030204" pitchFamily="34" charset="0"/>
              </a:rPr>
              <a:t> </a:t>
            </a:r>
            <a:r>
              <a:rPr lang="en-CA" dirty="0" err="1">
                <a:solidFill>
                  <a:srgbClr val="404040"/>
                </a:solidFill>
                <a:latin typeface="Calibri" panose="020F0502020204030204" pitchFamily="34" charset="0"/>
              </a:rPr>
              <a:t>dans</a:t>
            </a:r>
            <a:r>
              <a:rPr lang="en-CA" dirty="0">
                <a:solidFill>
                  <a:srgbClr val="404040"/>
                </a:solidFill>
                <a:latin typeface="Calibri" panose="020F0502020204030204" pitchFamily="34" charset="0"/>
              </a:rPr>
              <a:t> les </a:t>
            </a:r>
            <a:r>
              <a:rPr lang="en-CA" b="1" dirty="0" err="1">
                <a:solidFill>
                  <a:srgbClr val="C00000"/>
                </a:solidFill>
                <a:latin typeface="Calibri" panose="020F0502020204030204" pitchFamily="34" charset="0"/>
              </a:rPr>
              <a:t>moyens</a:t>
            </a:r>
            <a:r>
              <a:rPr lang="en-CA" dirty="0">
                <a:solidFill>
                  <a:srgbClr val="404040"/>
                </a:solidFill>
                <a:latin typeface="Calibri" panose="020F0502020204030204" pitchFamily="34" charset="0"/>
              </a:rPr>
              <a:t>, </a:t>
            </a:r>
            <a:r>
              <a:rPr lang="en-CA" b="1" dirty="0" err="1">
                <a:solidFill>
                  <a:srgbClr val="C00000"/>
                </a:solidFill>
                <a:latin typeface="Calibri" panose="020F0502020204030204" pitchFamily="34" charset="0"/>
              </a:rPr>
              <a:t>stratégies</a:t>
            </a:r>
            <a:r>
              <a:rPr lang="en-CA" dirty="0">
                <a:solidFill>
                  <a:srgbClr val="404040"/>
                </a:solidFill>
                <a:latin typeface="Calibri" panose="020F0502020204030204" pitchFamily="34" charset="0"/>
              </a:rPr>
              <a:t>, </a:t>
            </a:r>
            <a:r>
              <a:rPr lang="en-CA" b="1" dirty="0">
                <a:solidFill>
                  <a:srgbClr val="C00000"/>
                </a:solidFill>
                <a:latin typeface="Calibri" panose="020F0502020204030204" pitchFamily="34" charset="0"/>
              </a:rPr>
              <a:t>actions</a:t>
            </a:r>
            <a:r>
              <a:rPr lang="en-CA" dirty="0">
                <a:solidFill>
                  <a:srgbClr val="404040"/>
                </a:solidFill>
                <a:latin typeface="Calibri" panose="020F0502020204030204" pitchFamily="34" charset="0"/>
              </a:rPr>
              <a:t> </a:t>
            </a:r>
            <a:r>
              <a:rPr lang="en-CA" dirty="0" err="1">
                <a:solidFill>
                  <a:srgbClr val="404040"/>
                </a:solidFill>
                <a:latin typeface="Calibri" panose="020F0502020204030204" pitchFamily="34" charset="0"/>
              </a:rPr>
              <a:t>qu’il</a:t>
            </a:r>
            <a:r>
              <a:rPr lang="en-CA" dirty="0">
                <a:solidFill>
                  <a:srgbClr val="404040"/>
                </a:solidFill>
                <a:latin typeface="Calibri" panose="020F0502020204030204" pitchFamily="34" charset="0"/>
              </a:rPr>
              <a:t> </a:t>
            </a:r>
            <a:r>
              <a:rPr lang="en-CA" dirty="0" err="1">
                <a:solidFill>
                  <a:srgbClr val="404040"/>
                </a:solidFill>
                <a:latin typeface="Calibri" panose="020F0502020204030204" pitchFamily="34" charset="0"/>
              </a:rPr>
              <a:t>peut</a:t>
            </a:r>
            <a:r>
              <a:rPr lang="en-CA" dirty="0">
                <a:solidFill>
                  <a:srgbClr val="404040"/>
                </a:solidFill>
                <a:latin typeface="Calibri" panose="020F0502020204030204" pitchFamily="34" charset="0"/>
              </a:rPr>
              <a:t> </a:t>
            </a:r>
            <a:r>
              <a:rPr lang="en-CA" dirty="0" err="1">
                <a:solidFill>
                  <a:srgbClr val="404040"/>
                </a:solidFill>
                <a:latin typeface="Calibri" panose="020F0502020204030204" pitchFamily="34" charset="0"/>
              </a:rPr>
              <a:t>prendre</a:t>
            </a:r>
            <a:r>
              <a:rPr lang="en-CA" dirty="0">
                <a:solidFill>
                  <a:srgbClr val="404040"/>
                </a:solidFill>
                <a:latin typeface="Calibri" panose="020F0502020204030204" pitchFamily="34" charset="0"/>
              </a:rPr>
              <a:t> </a:t>
            </a:r>
            <a:r>
              <a:rPr lang="en-CA" b="1" dirty="0">
                <a:solidFill>
                  <a:srgbClr val="C00000"/>
                </a:solidFill>
                <a:latin typeface="Calibri" panose="020F0502020204030204" pitchFamily="34" charset="0"/>
              </a:rPr>
              <a:t>pour </a:t>
            </a:r>
            <a:r>
              <a:rPr lang="en-CA" b="1" dirty="0" err="1">
                <a:solidFill>
                  <a:srgbClr val="C00000"/>
                </a:solidFill>
                <a:latin typeface="Calibri" panose="020F0502020204030204" pitchFamily="34" charset="0"/>
              </a:rPr>
              <a:t>progresser</a:t>
            </a:r>
            <a:r>
              <a:rPr lang="en-CA" b="1" dirty="0">
                <a:solidFill>
                  <a:srgbClr val="C00000"/>
                </a:solidFill>
                <a:latin typeface="Calibri" panose="020F0502020204030204" pitchFamily="34" charset="0"/>
              </a:rPr>
              <a:t> </a:t>
            </a:r>
            <a:r>
              <a:rPr lang="en-CA" b="1" dirty="0" err="1">
                <a:solidFill>
                  <a:srgbClr val="C00000"/>
                </a:solidFill>
                <a:latin typeface="Calibri" panose="020F0502020204030204" pitchFamily="34" charset="0"/>
              </a:rPr>
              <a:t>ou</a:t>
            </a:r>
            <a:r>
              <a:rPr lang="en-CA" b="1" dirty="0">
                <a:solidFill>
                  <a:srgbClr val="C00000"/>
                </a:solidFill>
                <a:latin typeface="Calibri" panose="020F0502020204030204" pitchFamily="34" charset="0"/>
              </a:rPr>
              <a:t> </a:t>
            </a:r>
            <a:r>
              <a:rPr lang="en-CA" b="1" dirty="0" err="1">
                <a:solidFill>
                  <a:srgbClr val="C00000"/>
                </a:solidFill>
                <a:latin typeface="Calibri" panose="020F0502020204030204" pitchFamily="34" charset="0"/>
              </a:rPr>
              <a:t>s’améliorer</a:t>
            </a:r>
            <a:endParaRPr lang="fr-CA" b="1" dirty="0">
              <a:solidFill>
                <a:srgbClr val="C00000"/>
              </a:solidFill>
              <a:latin typeface="Calibri" panose="020F0502020204030204" pitchFamily="34" charset="0"/>
            </a:endParaRPr>
          </a:p>
        </p:txBody>
      </p:sp>
      <p:sp>
        <p:nvSpPr>
          <p:cNvPr id="3" name="ZoneTexte 2">
            <a:extLst>
              <a:ext uri="{FF2B5EF4-FFF2-40B4-BE49-F238E27FC236}">
                <a16:creationId xmlns:a16="http://schemas.microsoft.com/office/drawing/2014/main" id="{1EA699E7-1846-4341-AFB3-43B476F218E8}"/>
              </a:ext>
            </a:extLst>
          </p:cNvPr>
          <p:cNvSpPr txBox="1"/>
          <p:nvPr>
            <p:custDataLst>
              <p:tags r:id="rId5"/>
            </p:custDataLst>
          </p:nvPr>
        </p:nvSpPr>
        <p:spPr>
          <a:xfrm>
            <a:off x="2163882" y="1971167"/>
            <a:ext cx="2412631" cy="584775"/>
          </a:xfrm>
          <a:prstGeom prst="rect">
            <a:avLst/>
          </a:prstGeom>
          <a:noFill/>
        </p:spPr>
        <p:txBody>
          <a:bodyPr wrap="square" rtlCol="0">
            <a:spAutoFit/>
          </a:bodyPr>
          <a:lstStyle/>
          <a:p>
            <a:r>
              <a:rPr lang="en-CA" sz="3200" b="1" dirty="0"/>
              <a:t>RENDEMENT</a:t>
            </a:r>
            <a:endParaRPr lang="fr-CA" sz="3200" b="1" dirty="0"/>
          </a:p>
        </p:txBody>
      </p:sp>
      <p:sp>
        <p:nvSpPr>
          <p:cNvPr id="6" name="ZoneTexte 5">
            <a:extLst>
              <a:ext uri="{FF2B5EF4-FFF2-40B4-BE49-F238E27FC236}">
                <a16:creationId xmlns:a16="http://schemas.microsoft.com/office/drawing/2014/main" id="{114746DE-387D-4091-B59C-3985BF225E7E}"/>
              </a:ext>
            </a:extLst>
          </p:cNvPr>
          <p:cNvSpPr txBox="1"/>
          <p:nvPr>
            <p:custDataLst>
              <p:tags r:id="rId6"/>
            </p:custDataLst>
          </p:nvPr>
        </p:nvSpPr>
        <p:spPr>
          <a:xfrm>
            <a:off x="5423720" y="1960887"/>
            <a:ext cx="2814638" cy="584775"/>
          </a:xfrm>
          <a:prstGeom prst="rect">
            <a:avLst/>
          </a:prstGeom>
          <a:noFill/>
        </p:spPr>
        <p:txBody>
          <a:bodyPr wrap="square" rtlCol="0">
            <a:spAutoFit/>
          </a:bodyPr>
          <a:lstStyle/>
          <a:p>
            <a:r>
              <a:rPr lang="en-CA" sz="3200" b="1" dirty="0"/>
              <a:t>PROGRESSION</a:t>
            </a:r>
            <a:endParaRPr lang="fr-CA" sz="3200" b="1" dirty="0"/>
          </a:p>
        </p:txBody>
      </p:sp>
      <p:sp>
        <p:nvSpPr>
          <p:cNvPr id="11" name="ZoneTexte 10">
            <a:extLst>
              <a:ext uri="{FF2B5EF4-FFF2-40B4-BE49-F238E27FC236}">
                <a16:creationId xmlns:a16="http://schemas.microsoft.com/office/drawing/2014/main" id="{09C2B296-24F8-4989-B890-AA14A6A26493}"/>
              </a:ext>
            </a:extLst>
          </p:cNvPr>
          <p:cNvSpPr txBox="1"/>
          <p:nvPr>
            <p:custDataLst>
              <p:tags r:id="rId7"/>
            </p:custDataLst>
          </p:nvPr>
        </p:nvSpPr>
        <p:spPr>
          <a:xfrm>
            <a:off x="8971604" y="1984164"/>
            <a:ext cx="2919413" cy="584775"/>
          </a:xfrm>
          <a:prstGeom prst="rect">
            <a:avLst/>
          </a:prstGeom>
          <a:noFill/>
        </p:spPr>
        <p:txBody>
          <a:bodyPr wrap="square" rtlCol="0">
            <a:spAutoFit/>
          </a:bodyPr>
          <a:lstStyle/>
          <a:p>
            <a:r>
              <a:rPr lang="en-CA" sz="3200" b="1" dirty="0"/>
              <a:t>AMÉLIORATION</a:t>
            </a:r>
            <a:endParaRPr lang="fr-CA" sz="3200" b="1" dirty="0"/>
          </a:p>
        </p:txBody>
      </p:sp>
      <p:sp>
        <p:nvSpPr>
          <p:cNvPr id="12" name="Flèche : droite 11">
            <a:extLst>
              <a:ext uri="{FF2B5EF4-FFF2-40B4-BE49-F238E27FC236}">
                <a16:creationId xmlns:a16="http://schemas.microsoft.com/office/drawing/2014/main" id="{660D66F0-4A8B-41AC-91E5-EAD8FE7DE12C}"/>
              </a:ext>
            </a:extLst>
          </p:cNvPr>
          <p:cNvSpPr/>
          <p:nvPr>
            <p:custDataLst>
              <p:tags r:id="rId8"/>
            </p:custDataLst>
          </p:nvPr>
        </p:nvSpPr>
        <p:spPr>
          <a:xfrm>
            <a:off x="4776609" y="2109966"/>
            <a:ext cx="444314" cy="2698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 droite 13">
            <a:extLst>
              <a:ext uri="{FF2B5EF4-FFF2-40B4-BE49-F238E27FC236}">
                <a16:creationId xmlns:a16="http://schemas.microsoft.com/office/drawing/2014/main" id="{2F490E94-4A92-4679-B511-194045DB10DD}"/>
              </a:ext>
            </a:extLst>
          </p:cNvPr>
          <p:cNvSpPr/>
          <p:nvPr>
            <p:custDataLst>
              <p:tags r:id="rId9"/>
            </p:custDataLst>
          </p:nvPr>
        </p:nvSpPr>
        <p:spPr>
          <a:xfrm>
            <a:off x="8382824" y="2164128"/>
            <a:ext cx="444314" cy="2698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A6EA7701-4F35-43C6-9E20-523FDEB76928}"/>
              </a:ext>
            </a:extLst>
          </p:cNvPr>
          <p:cNvSpPr txBox="1"/>
          <p:nvPr>
            <p:custDataLst>
              <p:tags r:id="rId10"/>
            </p:custDataLst>
          </p:nvPr>
        </p:nvSpPr>
        <p:spPr>
          <a:xfrm>
            <a:off x="1916482" y="5498412"/>
            <a:ext cx="9342814" cy="584775"/>
          </a:xfrm>
          <a:prstGeom prst="rect">
            <a:avLst/>
          </a:prstGeom>
          <a:noFill/>
        </p:spPr>
        <p:txBody>
          <a:bodyPr wrap="none" rtlCol="0">
            <a:spAutoFit/>
          </a:bodyPr>
          <a:lstStyle/>
          <a:p>
            <a:pPr algn="ctr"/>
            <a:r>
              <a:rPr lang="en-CA" sz="3200" b="1" dirty="0"/>
              <a:t>Ne </a:t>
            </a:r>
            <a:r>
              <a:rPr lang="en-CA" sz="3200" b="1" dirty="0" err="1"/>
              <a:t>doit</a:t>
            </a:r>
            <a:r>
              <a:rPr lang="en-CA" sz="3200" b="1" dirty="0"/>
              <a:t> </a:t>
            </a:r>
            <a:r>
              <a:rPr lang="en-CA" sz="3200" b="1" u="sng" dirty="0">
                <a:solidFill>
                  <a:srgbClr val="C00000"/>
                </a:solidFill>
                <a:effectLst>
                  <a:outerShdw blurRad="38100" dist="38100" dir="2700000" algn="tl">
                    <a:srgbClr val="000000">
                      <a:alpha val="43137"/>
                    </a:srgbClr>
                  </a:outerShdw>
                </a:effectLst>
              </a:rPr>
              <a:t>JAMAIS</a:t>
            </a:r>
            <a:r>
              <a:rPr lang="en-CA" sz="3200" b="1" dirty="0"/>
              <a:t> porter de </a:t>
            </a:r>
            <a:r>
              <a:rPr lang="en-CA" sz="3200" b="1" u="sng" dirty="0">
                <a:solidFill>
                  <a:srgbClr val="C00000"/>
                </a:solidFill>
                <a:effectLst>
                  <a:outerShdw blurRad="38100" dist="38100" dir="2700000" algn="tl">
                    <a:srgbClr val="000000">
                      <a:alpha val="43137"/>
                    </a:srgbClr>
                  </a:outerShdw>
                </a:effectLst>
              </a:rPr>
              <a:t>JUGEMENT</a:t>
            </a:r>
            <a:r>
              <a:rPr lang="en-CA" sz="3200" b="1" dirty="0"/>
              <a:t> sur la </a:t>
            </a:r>
            <a:r>
              <a:rPr lang="en-CA" sz="3200" b="1" dirty="0" err="1"/>
              <a:t>personne</a:t>
            </a:r>
            <a:r>
              <a:rPr lang="en-CA" sz="3200" b="1" dirty="0"/>
              <a:t>!</a:t>
            </a:r>
            <a:endParaRPr lang="fr-CA" sz="3200" b="1" dirty="0"/>
          </a:p>
        </p:txBody>
      </p:sp>
      <p:sp>
        <p:nvSpPr>
          <p:cNvPr id="9" name="Espace réservé du pied de page 3">
            <a:extLst>
              <a:ext uri="{FF2B5EF4-FFF2-40B4-BE49-F238E27FC236}">
                <a16:creationId xmlns:a16="http://schemas.microsoft.com/office/drawing/2014/main" id="{B93861E1-0F68-4016-917C-346664B6265A}"/>
              </a:ext>
            </a:extLst>
          </p:cNvPr>
          <p:cNvSpPr txBox="1">
            <a:spLocks/>
          </p:cNvSpPr>
          <p:nvPr>
            <p:custDataLst>
              <p:tags r:id="rId11"/>
            </p:custDataLst>
          </p:nvPr>
        </p:nvSpPr>
        <p:spPr>
          <a:xfrm>
            <a:off x="1712172" y="6364356"/>
            <a:ext cx="5806228"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Adaptation : DELISLE, Michael &amp; ST-PIERRE, Arlène. </a:t>
            </a:r>
            <a:r>
              <a:rPr lang="fr-FR" i="1" dirty="0"/>
              <a:t>Conseillers pédagogiques (CSSDM)</a:t>
            </a:r>
            <a:endParaRPr lang="fr-FR" dirty="0"/>
          </a:p>
        </p:txBody>
      </p:sp>
    </p:spTree>
    <p:extLst>
      <p:ext uri="{BB962C8B-B14F-4D97-AF65-F5344CB8AC3E}">
        <p14:creationId xmlns:p14="http://schemas.microsoft.com/office/powerpoint/2010/main" val="253630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93D7E-225B-8F4D-AD8D-8DFD5652EB66}"/>
              </a:ext>
            </a:extLst>
          </p:cNvPr>
          <p:cNvSpPr>
            <a:spLocks noGrp="1"/>
          </p:cNvSpPr>
          <p:nvPr>
            <p:ph type="title"/>
            <p:custDataLst>
              <p:tags r:id="rId1"/>
            </p:custDataLst>
          </p:nvPr>
        </p:nvSpPr>
        <p:spPr/>
        <p:txBody>
          <a:bodyPr/>
          <a:lstStyle/>
          <a:p>
            <a:r>
              <a:rPr lang="fr-FR" b="1" dirty="0"/>
              <a:t>Conditions gagnantes</a:t>
            </a:r>
          </a:p>
        </p:txBody>
      </p:sp>
      <p:sp>
        <p:nvSpPr>
          <p:cNvPr id="5" name="Espace réservé du numéro de diapositive 4">
            <a:extLst>
              <a:ext uri="{FF2B5EF4-FFF2-40B4-BE49-F238E27FC236}">
                <a16:creationId xmlns:a16="http://schemas.microsoft.com/office/drawing/2014/main" id="{3E0AF00D-2141-E148-A7D2-EC5C3D8BD2E6}"/>
              </a:ext>
            </a:extLst>
          </p:cNvPr>
          <p:cNvSpPr>
            <a:spLocks noGrp="1"/>
          </p:cNvSpPr>
          <p:nvPr>
            <p:ph type="sldNum" sz="quarter" idx="12"/>
            <p:custDataLst>
              <p:tags r:id="rId2"/>
            </p:custDataLst>
          </p:nvPr>
        </p:nvSpPr>
        <p:spPr/>
        <p:txBody>
          <a:bodyPr/>
          <a:lstStyle/>
          <a:p>
            <a:fld id="{34FF8D3F-28FD-D740-AC5E-55BA3FA8C3DC}" type="slidenum">
              <a:rPr lang="fr-FR" smtClean="0"/>
              <a:t>54</a:t>
            </a:fld>
            <a:endParaRPr lang="fr-FR"/>
          </a:p>
        </p:txBody>
      </p:sp>
      <p:cxnSp>
        <p:nvCxnSpPr>
          <p:cNvPr id="7" name="Connecteur droit 6">
            <a:extLst>
              <a:ext uri="{FF2B5EF4-FFF2-40B4-BE49-F238E27FC236}">
                <a16:creationId xmlns:a16="http://schemas.microsoft.com/office/drawing/2014/main" id="{804F2934-F6A7-433A-84E3-F300231B3338}"/>
              </a:ext>
            </a:extLst>
          </p:cNvPr>
          <p:cNvCxnSpPr/>
          <p:nvPr>
            <p:custDataLst>
              <p:tags r:id="rId3"/>
            </p:custDataLst>
          </p:nvPr>
        </p:nvCxnSpPr>
        <p:spPr>
          <a:xfrm>
            <a:off x="2266437" y="1360311"/>
            <a:ext cx="83423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Espace réservé du contenu 7">
            <a:extLst>
              <a:ext uri="{FF2B5EF4-FFF2-40B4-BE49-F238E27FC236}">
                <a16:creationId xmlns:a16="http://schemas.microsoft.com/office/drawing/2014/main" id="{23031DFF-D711-4335-B338-A929644176DD}"/>
              </a:ext>
            </a:extLst>
          </p:cNvPr>
          <p:cNvSpPr>
            <a:spLocks noGrp="1"/>
          </p:cNvSpPr>
          <p:nvPr>
            <p:ph idx="1"/>
            <p:custDataLst>
              <p:tags r:id="rId4"/>
            </p:custDataLst>
          </p:nvPr>
        </p:nvSpPr>
        <p:spPr>
          <a:xfrm>
            <a:off x="1995504" y="2164989"/>
            <a:ext cx="8954718" cy="3149962"/>
          </a:xfrm>
        </p:spPr>
        <p:txBody>
          <a:bodyPr vert="horz" lIns="91440" tIns="45720" rIns="91440" bIns="45720" rtlCol="0" anchor="t">
            <a:normAutofit/>
          </a:bodyPr>
          <a:lstStyle/>
          <a:p>
            <a:r>
              <a:rPr lang="en-CA" dirty="0"/>
              <a:t>La </a:t>
            </a:r>
            <a:r>
              <a:rPr lang="en-CA" dirty="0" err="1"/>
              <a:t>rétroaction</a:t>
            </a:r>
            <a:r>
              <a:rPr lang="en-CA" dirty="0"/>
              <a:t> doit </a:t>
            </a:r>
            <a:r>
              <a:rPr lang="en-CA" dirty="0" err="1"/>
              <a:t>permettre</a:t>
            </a:r>
            <a:r>
              <a:rPr lang="en-CA" dirty="0"/>
              <a:t> </a:t>
            </a:r>
            <a:r>
              <a:rPr lang="en-CA" dirty="0" err="1"/>
              <a:t>d'établir</a:t>
            </a:r>
            <a:r>
              <a:rPr lang="en-CA" dirty="0"/>
              <a:t> </a:t>
            </a:r>
            <a:r>
              <a:rPr lang="en-CA" dirty="0" err="1"/>
              <a:t>une</a:t>
            </a:r>
            <a:r>
              <a:rPr lang="en-CA" dirty="0"/>
              <a:t> </a:t>
            </a:r>
            <a:r>
              <a:rPr lang="en-CA" b="1" dirty="0">
                <a:solidFill>
                  <a:srgbClr val="C00000"/>
                </a:solidFill>
              </a:rPr>
              <a:t>relation de </a:t>
            </a:r>
            <a:r>
              <a:rPr lang="en-CA" b="1" dirty="0" err="1">
                <a:solidFill>
                  <a:srgbClr val="C00000"/>
                </a:solidFill>
              </a:rPr>
              <a:t>confiance</a:t>
            </a:r>
            <a:r>
              <a:rPr lang="en-CA" dirty="0"/>
              <a:t> entre </a:t>
            </a:r>
            <a:r>
              <a:rPr lang="en-CA" dirty="0" err="1"/>
              <a:t>l’accompagnateur</a:t>
            </a:r>
            <a:r>
              <a:rPr lang="en-CA" dirty="0"/>
              <a:t> et </a:t>
            </a:r>
            <a:r>
              <a:rPr lang="en-CA" dirty="0" err="1"/>
              <a:t>l‘accompagné</a:t>
            </a:r>
            <a:r>
              <a:rPr lang="en-CA" dirty="0"/>
              <a:t> </a:t>
            </a:r>
            <a:endParaRPr lang="en-CA" dirty="0">
              <a:cs typeface="Calibri" panose="020F0502020204030204"/>
            </a:endParaRPr>
          </a:p>
          <a:p>
            <a:pPr marL="814070" lvl="1" indent="-356870" algn="just">
              <a:buFont typeface="Arial" panose="020B0604020202020204" pitchFamily="34" charset="0"/>
              <a:buChar char="•"/>
            </a:pPr>
            <a:endParaRPr lang="en-CA" dirty="0">
              <a:cs typeface="Calibri" panose="020F0502020204030204"/>
            </a:endParaRPr>
          </a:p>
          <a:p>
            <a:pPr marL="814070" lvl="1" indent="-356870" algn="just"/>
            <a:r>
              <a:rPr lang="en-CA" dirty="0"/>
              <a:t>La </a:t>
            </a:r>
            <a:r>
              <a:rPr lang="en-CA" b="1" dirty="0">
                <a:solidFill>
                  <a:srgbClr val="C00000"/>
                </a:solidFill>
              </a:rPr>
              <a:t>perception de </a:t>
            </a:r>
            <a:r>
              <a:rPr lang="en-CA" b="1" dirty="0" err="1">
                <a:solidFill>
                  <a:srgbClr val="C00000"/>
                </a:solidFill>
              </a:rPr>
              <a:t>l’accompagné</a:t>
            </a:r>
            <a:r>
              <a:rPr lang="en-CA" dirty="0">
                <a:solidFill>
                  <a:srgbClr val="C00000"/>
                </a:solidFill>
              </a:rPr>
              <a:t> </a:t>
            </a:r>
            <a:r>
              <a:rPr lang="en-CA" dirty="0"/>
              <a:t>face aux </a:t>
            </a:r>
            <a:r>
              <a:rPr lang="en-CA" dirty="0" err="1"/>
              <a:t>rétroactions</a:t>
            </a:r>
            <a:r>
              <a:rPr lang="en-CA" dirty="0"/>
              <a:t> </a:t>
            </a:r>
            <a:r>
              <a:rPr lang="en-CA" b="1" dirty="0">
                <a:solidFill>
                  <a:srgbClr val="C00000"/>
                </a:solidFill>
              </a:rPr>
              <a:t>agit</a:t>
            </a:r>
            <a:r>
              <a:rPr lang="en-CA" dirty="0"/>
              <a:t> </a:t>
            </a:r>
            <a:r>
              <a:rPr lang="en-CA" dirty="0" err="1"/>
              <a:t>directement</a:t>
            </a:r>
            <a:r>
              <a:rPr lang="en-CA" dirty="0"/>
              <a:t> </a:t>
            </a:r>
            <a:r>
              <a:rPr lang="en-CA" b="1" dirty="0">
                <a:solidFill>
                  <a:srgbClr val="C00000"/>
                </a:solidFill>
              </a:rPr>
              <a:t>sur sa motivation </a:t>
            </a:r>
            <a:r>
              <a:rPr lang="en-CA" dirty="0"/>
              <a:t>et </a:t>
            </a:r>
            <a:r>
              <a:rPr lang="en-CA" b="1" dirty="0">
                <a:solidFill>
                  <a:srgbClr val="C00000"/>
                </a:solidFill>
              </a:rPr>
              <a:t>son engagement</a:t>
            </a:r>
            <a:r>
              <a:rPr lang="en-CA" dirty="0"/>
              <a:t>, tout au long de </a:t>
            </a:r>
            <a:r>
              <a:rPr lang="en-CA" dirty="0" err="1"/>
              <a:t>l’accompagnement</a:t>
            </a:r>
            <a:r>
              <a:rPr lang="en-CA" dirty="0"/>
              <a:t> </a:t>
            </a:r>
          </a:p>
        </p:txBody>
      </p:sp>
      <p:sp>
        <p:nvSpPr>
          <p:cNvPr id="6" name="Espace réservé du pied de page 3">
            <a:extLst>
              <a:ext uri="{FF2B5EF4-FFF2-40B4-BE49-F238E27FC236}">
                <a16:creationId xmlns:a16="http://schemas.microsoft.com/office/drawing/2014/main" id="{297B76AD-A73C-4ED1-B74A-5A045F153462}"/>
              </a:ext>
            </a:extLst>
          </p:cNvPr>
          <p:cNvSpPr txBox="1">
            <a:spLocks/>
          </p:cNvSpPr>
          <p:nvPr>
            <p:custDataLst>
              <p:tags r:id="rId5"/>
            </p:custDataLst>
          </p:nvPr>
        </p:nvSpPr>
        <p:spPr>
          <a:xfrm>
            <a:off x="1749863" y="6357056"/>
            <a:ext cx="6389426"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Adapté : DELISLE, Michael &amp; ST-PIERRE, Arlène. </a:t>
            </a:r>
            <a:r>
              <a:rPr lang="fr-FR" i="1" dirty="0"/>
              <a:t>Conseillers pédagogiques (CSSDM)</a:t>
            </a:r>
            <a:endParaRPr lang="fr-FR" dirty="0"/>
          </a:p>
        </p:txBody>
      </p:sp>
    </p:spTree>
    <p:extLst>
      <p:ext uri="{BB962C8B-B14F-4D97-AF65-F5344CB8AC3E}">
        <p14:creationId xmlns:p14="http://schemas.microsoft.com/office/powerpoint/2010/main" val="22323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algn="l"/>
            <a:r>
              <a:rPr lang="fr-CA" dirty="0"/>
              <a:t>La rétroaction…</a:t>
            </a:r>
          </a:p>
        </p:txBody>
      </p:sp>
      <p:sp>
        <p:nvSpPr>
          <p:cNvPr id="3" name="Espace réservé du contenu 2"/>
          <p:cNvSpPr>
            <a:spLocks noGrp="1"/>
          </p:cNvSpPr>
          <p:nvPr>
            <p:ph idx="1"/>
            <p:custDataLst>
              <p:tags r:id="rId2"/>
            </p:custDataLst>
          </p:nvPr>
        </p:nvSpPr>
        <p:spPr/>
        <p:txBody>
          <a:bodyPr>
            <a:normAutofit fontScale="92500"/>
          </a:bodyPr>
          <a:lstStyle/>
          <a:p>
            <a:pPr marL="285750" indent="-285750"/>
            <a:r>
              <a:rPr lang="fr-CA" dirty="0"/>
              <a:t>Est annoncée et préférablement demandée </a:t>
            </a:r>
          </a:p>
          <a:p>
            <a:pPr marL="285750" indent="-285750"/>
            <a:r>
              <a:rPr lang="fr-CA" b="1" dirty="0">
                <a:solidFill>
                  <a:srgbClr val="C00000"/>
                </a:solidFill>
              </a:rPr>
              <a:t>Favorise les questions </a:t>
            </a:r>
            <a:r>
              <a:rPr lang="fr-CA" b="1" u="sng" dirty="0">
                <a:solidFill>
                  <a:srgbClr val="C00000"/>
                </a:solidFill>
              </a:rPr>
              <a:t>réflexives</a:t>
            </a:r>
            <a:r>
              <a:rPr lang="fr-CA" b="1" dirty="0">
                <a:solidFill>
                  <a:srgbClr val="C00000"/>
                </a:solidFill>
              </a:rPr>
              <a:t> </a:t>
            </a:r>
            <a:r>
              <a:rPr lang="fr-CA" dirty="0">
                <a:solidFill>
                  <a:srgbClr val="C00000"/>
                </a:solidFill>
              </a:rPr>
              <a:t>(attention au </a:t>
            </a:r>
            <a:r>
              <a:rPr lang="fr-CA" b="1" i="1" dirty="0">
                <a:solidFill>
                  <a:srgbClr val="C00000"/>
                </a:solidFill>
              </a:rPr>
              <a:t>POURQUOI?</a:t>
            </a:r>
            <a:r>
              <a:rPr lang="fr-CA" b="1" dirty="0">
                <a:solidFill>
                  <a:srgbClr val="C00000"/>
                </a:solidFill>
              </a:rPr>
              <a:t>)</a:t>
            </a:r>
          </a:p>
          <a:p>
            <a:pPr marL="285750" indent="-285750"/>
            <a:r>
              <a:rPr lang="fr-CA" dirty="0"/>
              <a:t>Est spécifique et descriptive, ne laisse pas de place à l’interprétation</a:t>
            </a:r>
          </a:p>
          <a:p>
            <a:pPr marL="285750" indent="-285750"/>
            <a:r>
              <a:rPr lang="fr-CA" dirty="0"/>
              <a:t>Est liée au sujet discuté, demandée et est facile à comprendre</a:t>
            </a:r>
          </a:p>
          <a:p>
            <a:pPr marL="285750" indent="-285750"/>
            <a:r>
              <a:rPr lang="fr-CA" dirty="0"/>
              <a:t>Se rapporte directement à l’apprentissage, l’observation, le but visé</a:t>
            </a:r>
          </a:p>
          <a:p>
            <a:pPr marL="285750" indent="-285750"/>
            <a:r>
              <a:rPr lang="fr-CA" dirty="0"/>
              <a:t>Concerne la performance ou le travail </a:t>
            </a:r>
            <a:r>
              <a:rPr lang="fr-CA" i="1" u="sng" dirty="0"/>
              <a:t>et non la personne</a:t>
            </a:r>
          </a:p>
          <a:p>
            <a:pPr marL="285750" indent="-285750"/>
            <a:r>
              <a:rPr lang="fr-CA" dirty="0"/>
              <a:t>Utilise des comparaisons avec des modèles ou des exemples</a:t>
            </a:r>
          </a:p>
          <a:p>
            <a:pPr marL="285750" indent="-285750"/>
            <a:r>
              <a:rPr lang="fr-CA" dirty="0"/>
              <a:t>Précise les forces, les points à améliorer et les prochaines étapes à suivre</a:t>
            </a:r>
          </a:p>
          <a:p>
            <a:endParaRPr lang="fr-CA" dirty="0"/>
          </a:p>
        </p:txBody>
      </p:sp>
      <p:sp>
        <p:nvSpPr>
          <p:cNvPr id="5" name="ZoneTexte 4"/>
          <p:cNvSpPr txBox="1"/>
          <p:nvPr>
            <p:custDataLst>
              <p:tags r:id="rId3"/>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pic>
        <p:nvPicPr>
          <p:cNvPr id="7" name="Image 6">
            <a:extLst>
              <a:ext uri="{FF2B5EF4-FFF2-40B4-BE49-F238E27FC236}">
                <a16:creationId xmlns:a16="http://schemas.microsoft.com/office/drawing/2014/main" id="{678FB8DC-4F75-489E-BC29-B3786238CD3D}"/>
              </a:ext>
            </a:extLst>
          </p:cNvPr>
          <p:cNvPicPr>
            <a:picLocks noChangeAspect="1"/>
          </p:cNvPicPr>
          <p:nvPr/>
        </p:nvPicPr>
        <p:blipFill rotWithShape="1">
          <a:blip r:embed="rId6">
            <a:extLst>
              <a:ext uri="{28A0092B-C50C-407E-A947-70E740481C1C}">
                <a14:useLocalDpi xmlns:a14="http://schemas.microsoft.com/office/drawing/2010/main" val="0"/>
              </a:ext>
            </a:extLst>
          </a:blip>
          <a:srcRect t="38762"/>
          <a:stretch/>
        </p:blipFill>
        <p:spPr>
          <a:xfrm>
            <a:off x="9655577" y="365125"/>
            <a:ext cx="1862568" cy="1148865"/>
          </a:xfrm>
          <a:prstGeom prst="rect">
            <a:avLst/>
          </a:prstGeom>
        </p:spPr>
      </p:pic>
      <p:sp>
        <p:nvSpPr>
          <p:cNvPr id="8" name="Rectangle 7">
            <a:extLst>
              <a:ext uri="{FF2B5EF4-FFF2-40B4-BE49-F238E27FC236}">
                <a16:creationId xmlns:a16="http://schemas.microsoft.com/office/drawing/2014/main" id="{79F4E777-B01E-47F3-9BCB-4F43C19A4103}"/>
              </a:ext>
            </a:extLst>
          </p:cNvPr>
          <p:cNvSpPr/>
          <p:nvPr/>
        </p:nvSpPr>
        <p:spPr>
          <a:xfrm>
            <a:off x="9558374" y="1494617"/>
            <a:ext cx="2056973" cy="215444"/>
          </a:xfrm>
          <a:prstGeom prst="rect">
            <a:avLst/>
          </a:prstGeom>
        </p:spPr>
        <p:txBody>
          <a:bodyPr wrap="none">
            <a:spAutoFit/>
          </a:bodyPr>
          <a:lstStyle/>
          <a:p>
            <a:r>
              <a:rPr lang="fr-CA" sz="800" dirty="0"/>
              <a:t>Image : Généré par IA, Optimisé par DALL·E 3</a:t>
            </a:r>
          </a:p>
        </p:txBody>
      </p:sp>
    </p:spTree>
    <p:extLst>
      <p:ext uri="{BB962C8B-B14F-4D97-AF65-F5344CB8AC3E}">
        <p14:creationId xmlns:p14="http://schemas.microsoft.com/office/powerpoint/2010/main" val="41380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Sandwich</a:t>
            </a:r>
          </a:p>
        </p:txBody>
      </p:sp>
      <p:sp>
        <p:nvSpPr>
          <p:cNvPr id="5" name="ZoneTexte 4"/>
          <p:cNvSpPr txBox="1"/>
          <p:nvPr>
            <p:custDataLst>
              <p:tags r:id="rId2"/>
            </p:custDataLst>
          </p:nvPr>
        </p:nvSpPr>
        <p:spPr>
          <a:xfrm>
            <a:off x="1858290" y="5121998"/>
            <a:ext cx="9637400" cy="1323439"/>
          </a:xfrm>
          <a:prstGeom prst="rect">
            <a:avLst/>
          </a:prstGeom>
          <a:noFill/>
        </p:spPr>
        <p:txBody>
          <a:bodyPr wrap="square" rtlCol="0">
            <a:spAutoFit/>
          </a:bodyPr>
          <a:lstStyle/>
          <a:p>
            <a:pPr algn="ctr"/>
            <a:r>
              <a:rPr lang="fr-CA" sz="2000" dirty="0">
                <a:solidFill>
                  <a:srgbClr val="C00000"/>
                </a:solidFill>
              </a:rPr>
              <a:t>La méthode communément appelée  «sandwich » permet de faire ressortir les </a:t>
            </a:r>
            <a:r>
              <a:rPr lang="fr-CA" sz="2000" b="1" i="1" dirty="0">
                <a:solidFill>
                  <a:srgbClr val="C00000"/>
                </a:solidFill>
              </a:rPr>
              <a:t>points forts </a:t>
            </a:r>
            <a:r>
              <a:rPr lang="fr-CA" sz="2000" dirty="0">
                <a:solidFill>
                  <a:srgbClr val="C00000"/>
                </a:solidFill>
              </a:rPr>
              <a:t>et les </a:t>
            </a:r>
            <a:r>
              <a:rPr lang="fr-CA" sz="2000" b="1" i="1" dirty="0">
                <a:solidFill>
                  <a:srgbClr val="C00000"/>
                </a:solidFill>
              </a:rPr>
              <a:t>défis </a:t>
            </a:r>
            <a:r>
              <a:rPr lang="fr-CA" sz="2000" dirty="0">
                <a:solidFill>
                  <a:srgbClr val="C00000"/>
                </a:solidFill>
              </a:rPr>
              <a:t>d’amélioration. Cette technique aide à préserver l’estime de soi du receveur. L’important c’est un sandwich « simple », « nutritif » et facile à « digérer ». </a:t>
            </a:r>
            <a:br>
              <a:rPr lang="fr-CA" sz="2000" dirty="0">
                <a:solidFill>
                  <a:srgbClr val="C00000"/>
                </a:solidFill>
              </a:rPr>
            </a:br>
            <a:r>
              <a:rPr lang="fr-CA" sz="2000" dirty="0">
                <a:solidFill>
                  <a:srgbClr val="C00000"/>
                </a:solidFill>
              </a:rPr>
              <a:t>Trop, c’est comme pas assez…</a:t>
            </a:r>
          </a:p>
        </p:txBody>
      </p:sp>
      <p:pic>
        <p:nvPicPr>
          <p:cNvPr id="6" name="Picture 3" descr="C:\Users\ulh9\Desktop\éléments sandwich.PN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694747" y="2398231"/>
            <a:ext cx="3964485" cy="2016224"/>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7"/>
          <p:cNvSpPr txBox="1">
            <a:spLocks/>
          </p:cNvSpPr>
          <p:nvPr>
            <p:custDataLst>
              <p:tags r:id="rId4"/>
            </p:custDataLst>
          </p:nvPr>
        </p:nvSpPr>
        <p:spPr>
          <a:xfrm>
            <a:off x="4356472" y="1690688"/>
            <a:ext cx="4641036" cy="3106248"/>
          </a:xfrm>
          <a:prstGeom prst="rect">
            <a:avLst/>
          </a:prstGeom>
          <a:noFill/>
          <a:ln w="12700" cap="flat" cmpd="sng" algn="ctr">
            <a:solidFill>
              <a:srgbClr val="C00000"/>
            </a:solidFill>
            <a:prstDash val="solid"/>
            <a:miter lim="800000"/>
          </a:ln>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14300" indent="0" algn="ctr">
              <a:buFont typeface="Arial" panose="020B0604020202020204" pitchFamily="34" charset="0"/>
              <a:buNone/>
            </a:pPr>
            <a:r>
              <a:rPr lang="fr-CA" sz="2400" dirty="0">
                <a:solidFill>
                  <a:srgbClr val="C00000"/>
                </a:solidFill>
              </a:rPr>
              <a:t>Éléments de la rétroaction</a:t>
            </a:r>
            <a:r>
              <a:rPr lang="fr-CA" sz="2400" dirty="0">
                <a:solidFill>
                  <a:srgbClr val="FFFF00"/>
                </a:solidFill>
              </a:rPr>
              <a:t>:</a:t>
            </a:r>
          </a:p>
        </p:txBody>
      </p:sp>
      <p:pic>
        <p:nvPicPr>
          <p:cNvPr id="8" name="Image 7"/>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2000180" y="2422794"/>
            <a:ext cx="1875208" cy="1728192"/>
          </a:xfrm>
          <a:prstGeom prst="rect">
            <a:avLst/>
          </a:prstGeom>
        </p:spPr>
      </p:pic>
      <p:sp>
        <p:nvSpPr>
          <p:cNvPr id="9" name="ZoneTexte 8"/>
          <p:cNvSpPr txBox="1"/>
          <p:nvPr>
            <p:custDataLst>
              <p:tags r:id="rId6"/>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pic>
        <p:nvPicPr>
          <p:cNvPr id="10" name="Image 9">
            <a:extLst>
              <a:ext uri="{FF2B5EF4-FFF2-40B4-BE49-F238E27FC236}">
                <a16:creationId xmlns:a16="http://schemas.microsoft.com/office/drawing/2014/main" id="{20D882D0-4D77-4C3A-9B11-79E8B3F997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1886" y="2015750"/>
            <a:ext cx="2135236" cy="2135236"/>
          </a:xfrm>
          <a:prstGeom prst="rect">
            <a:avLst/>
          </a:prstGeom>
        </p:spPr>
      </p:pic>
      <p:sp>
        <p:nvSpPr>
          <p:cNvPr id="11" name="Rectangle 10">
            <a:extLst>
              <a:ext uri="{FF2B5EF4-FFF2-40B4-BE49-F238E27FC236}">
                <a16:creationId xmlns:a16="http://schemas.microsoft.com/office/drawing/2014/main" id="{961F77E1-ACB3-4610-BDE3-16B60CCCA913}"/>
              </a:ext>
            </a:extLst>
          </p:cNvPr>
          <p:cNvSpPr/>
          <p:nvPr/>
        </p:nvSpPr>
        <p:spPr>
          <a:xfrm>
            <a:off x="9482049" y="4150986"/>
            <a:ext cx="2314910" cy="215444"/>
          </a:xfrm>
          <a:prstGeom prst="rect">
            <a:avLst/>
          </a:prstGeom>
        </p:spPr>
        <p:txBody>
          <a:bodyPr wrap="square">
            <a:spAutoFit/>
          </a:bodyPr>
          <a:lstStyle/>
          <a:p>
            <a:r>
              <a:rPr lang="fr-CA" sz="800" dirty="0"/>
              <a:t>Image : Généré par IA, Optimisé par DALL·E 3</a:t>
            </a:r>
          </a:p>
        </p:txBody>
      </p:sp>
    </p:spTree>
    <p:extLst>
      <p:ext uri="{BB962C8B-B14F-4D97-AF65-F5344CB8AC3E}">
        <p14:creationId xmlns:p14="http://schemas.microsoft.com/office/powerpoint/2010/main" val="1396901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420568" y="0"/>
            <a:ext cx="8640518" cy="938158"/>
          </a:xfrm>
        </p:spPr>
        <p:txBody>
          <a:bodyPr/>
          <a:lstStyle/>
          <a:p>
            <a:r>
              <a:rPr lang="fr-CA" dirty="0"/>
              <a:t>Activité sur la rétroaction</a:t>
            </a:r>
          </a:p>
        </p:txBody>
      </p:sp>
      <p:sp>
        <p:nvSpPr>
          <p:cNvPr id="4" name="ZoneTexte 18"/>
          <p:cNvSpPr txBox="1"/>
          <p:nvPr>
            <p:custDataLst>
              <p:tags r:id="rId2"/>
            </p:custDataLst>
          </p:nvPr>
        </p:nvSpPr>
        <p:spPr>
          <a:xfrm>
            <a:off x="1639566" y="6375198"/>
            <a:ext cx="2279712"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000" b="1" dirty="0">
                <a:solidFill>
                  <a:srgbClr val="C00000"/>
                </a:solidFill>
                <a:latin typeface="Calibri"/>
              </a:rPr>
              <a:t>Retour en plénière</a:t>
            </a:r>
          </a:p>
        </p:txBody>
      </p:sp>
      <p:pic>
        <p:nvPicPr>
          <p:cNvPr id="13" name="Image 12">
            <a:extLst>
              <a:ext uri="{FF2B5EF4-FFF2-40B4-BE49-F238E27FC236}">
                <a16:creationId xmlns:a16="http://schemas.microsoft.com/office/drawing/2014/main" id="{5EF3DDFC-6CA7-47B8-ABF6-F8EBAAB50839}"/>
              </a:ext>
            </a:extLst>
          </p:cNvPr>
          <p:cNvPicPr>
            <a:picLocks noChangeAspect="1"/>
          </p:cNvPicPr>
          <p:nvPr/>
        </p:nvPicPr>
        <p:blipFill>
          <a:blip r:embed="rId6"/>
          <a:stretch>
            <a:fillRect/>
          </a:stretch>
        </p:blipFill>
        <p:spPr>
          <a:xfrm>
            <a:off x="1869275" y="938158"/>
            <a:ext cx="9191811" cy="5453350"/>
          </a:xfrm>
          <a:prstGeom prst="rect">
            <a:avLst/>
          </a:prstGeom>
        </p:spPr>
      </p:pic>
      <p:grpSp>
        <p:nvGrpSpPr>
          <p:cNvPr id="5" name="Groupe 4"/>
          <p:cNvGrpSpPr/>
          <p:nvPr>
            <p:custDataLst>
              <p:tags r:id="rId3"/>
            </p:custDataLst>
          </p:nvPr>
        </p:nvGrpSpPr>
        <p:grpSpPr>
          <a:xfrm>
            <a:off x="9733593" y="5804651"/>
            <a:ext cx="2365416" cy="1053349"/>
            <a:chOff x="6768206" y="5877272"/>
            <a:chExt cx="2365416" cy="1053349"/>
          </a:xfrm>
        </p:grpSpPr>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7" name="ZoneTexte 6"/>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20 minutes</a:t>
              </a:r>
            </a:p>
          </p:txBody>
        </p:sp>
      </p:grpSp>
    </p:spTree>
    <p:extLst>
      <p:ext uri="{BB962C8B-B14F-4D97-AF65-F5344CB8AC3E}">
        <p14:creationId xmlns:p14="http://schemas.microsoft.com/office/powerpoint/2010/main" val="3205533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Pause</a:t>
            </a:r>
          </a:p>
        </p:txBody>
      </p:sp>
      <p:pic>
        <p:nvPicPr>
          <p:cNvPr id="1026" name="Picture 2">
            <a:extLst>
              <a:ext uri="{FF2B5EF4-FFF2-40B4-BE49-F238E27FC236}">
                <a16:creationId xmlns:a16="http://schemas.microsoft.com/office/drawing/2014/main" id="{365A2AF7-EDD2-4746-9AB4-432E3072D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652" y="1825625"/>
            <a:ext cx="3802626" cy="3802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08099D-F6AB-4301-89AE-FEA2B25A1B84}"/>
              </a:ext>
            </a:extLst>
          </p:cNvPr>
          <p:cNvSpPr/>
          <p:nvPr/>
        </p:nvSpPr>
        <p:spPr>
          <a:xfrm>
            <a:off x="6229965" y="5763188"/>
            <a:ext cx="3000821" cy="276999"/>
          </a:xfrm>
          <a:prstGeom prst="rect">
            <a:avLst/>
          </a:prstGeom>
        </p:spPr>
        <p:txBody>
          <a:bodyPr wrap="none">
            <a:spAutoFit/>
          </a:bodyPr>
          <a:lstStyle/>
          <a:p>
            <a:r>
              <a:rPr lang="fr-CA" sz="1200" dirty="0"/>
              <a:t>Image : Généré par IA, Optimisé par DALL·E 3</a:t>
            </a:r>
          </a:p>
        </p:txBody>
      </p:sp>
    </p:spTree>
    <p:extLst>
      <p:ext uri="{BB962C8B-B14F-4D97-AF65-F5344CB8AC3E}">
        <p14:creationId xmlns:p14="http://schemas.microsoft.com/office/powerpoint/2010/main" val="1971202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318E4-984D-4102-B7E5-BC398EB90134}"/>
              </a:ext>
            </a:extLst>
          </p:cNvPr>
          <p:cNvSpPr>
            <a:spLocks noGrp="1"/>
          </p:cNvSpPr>
          <p:nvPr>
            <p:ph type="title"/>
          </p:nvPr>
        </p:nvSpPr>
        <p:spPr>
          <a:xfrm>
            <a:off x="4508137" y="3194484"/>
            <a:ext cx="2968428" cy="1143000"/>
          </a:xfrm>
        </p:spPr>
        <p:txBody>
          <a:bodyPr>
            <a:normAutofit/>
          </a:bodyPr>
          <a:lstStyle/>
          <a:p>
            <a:r>
              <a:rPr lang="fr-CA" sz="5400" dirty="0"/>
              <a:t>Des outils</a:t>
            </a:r>
          </a:p>
        </p:txBody>
      </p:sp>
    </p:spTree>
    <p:extLst>
      <p:ext uri="{BB962C8B-B14F-4D97-AF65-F5344CB8AC3E}">
        <p14:creationId xmlns:p14="http://schemas.microsoft.com/office/powerpoint/2010/main" val="2359307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103586" y="144408"/>
            <a:ext cx="10250214" cy="1325563"/>
          </a:xfrm>
        </p:spPr>
        <p:txBody>
          <a:bodyPr>
            <a:normAutofit/>
          </a:bodyPr>
          <a:lstStyle/>
          <a:p>
            <a:r>
              <a:rPr lang="fr-CA" dirty="0"/>
              <a:t>Déroulement</a:t>
            </a:r>
            <a:br>
              <a:rPr lang="fr-CA" dirty="0"/>
            </a:br>
            <a:r>
              <a:rPr lang="fr-CA" sz="3200" dirty="0"/>
              <a:t>(2</a:t>
            </a:r>
            <a:r>
              <a:rPr lang="fr-CA" sz="3200" baseline="30000" dirty="0"/>
              <a:t>e</a:t>
            </a:r>
            <a:r>
              <a:rPr lang="fr-CA" sz="3200" dirty="0"/>
              <a:t> partie)</a:t>
            </a:r>
          </a:p>
        </p:txBody>
      </p:sp>
      <p:sp>
        <p:nvSpPr>
          <p:cNvPr id="3" name="Espace réservé du contenu 2"/>
          <p:cNvSpPr>
            <a:spLocks noGrp="1"/>
          </p:cNvSpPr>
          <p:nvPr>
            <p:ph idx="1"/>
            <p:custDataLst>
              <p:tags r:id="rId2"/>
            </p:custDataLst>
          </p:nvPr>
        </p:nvSpPr>
        <p:spPr>
          <a:xfrm>
            <a:off x="1761565" y="1469972"/>
            <a:ext cx="10273463" cy="5388028"/>
          </a:xfrm>
        </p:spPr>
        <p:txBody>
          <a:bodyPr>
            <a:normAutofit/>
          </a:bodyPr>
          <a:lstStyle/>
          <a:p>
            <a:r>
              <a:rPr lang="fr-CA" sz="2600" dirty="0"/>
              <a:t>Retour sur le jour 1</a:t>
            </a:r>
          </a:p>
          <a:p>
            <a:pPr>
              <a:spcAft>
                <a:spcPts val="300"/>
              </a:spcAft>
            </a:pPr>
            <a:r>
              <a:rPr lang="fr-CA" sz="2600" dirty="0"/>
              <a:t>Ligne du temps dans l’accompagnement </a:t>
            </a:r>
          </a:p>
          <a:p>
            <a:pPr>
              <a:spcAft>
                <a:spcPts val="300"/>
              </a:spcAft>
            </a:pPr>
            <a:r>
              <a:rPr lang="fr-CA" sz="2600" dirty="0"/>
              <a:t>La consignation de l’accompagnement </a:t>
            </a:r>
          </a:p>
          <a:p>
            <a:r>
              <a:rPr lang="fr-CA" sz="2600" dirty="0"/>
              <a:t>La rétroaction</a:t>
            </a:r>
          </a:p>
          <a:p>
            <a:r>
              <a:rPr lang="fr-CA" sz="2600" dirty="0"/>
              <a:t>Mises en situation sur la rétroaction</a:t>
            </a:r>
          </a:p>
          <a:p>
            <a:pPr>
              <a:spcAft>
                <a:spcPts val="300"/>
              </a:spcAft>
            </a:pPr>
            <a:r>
              <a:rPr lang="fr-CA" sz="2600" dirty="0" err="1"/>
              <a:t>GestIPE</a:t>
            </a:r>
            <a:r>
              <a:rPr lang="fr-CA" sz="2600" dirty="0"/>
              <a:t> et groupe Teams</a:t>
            </a:r>
          </a:p>
          <a:p>
            <a:pPr>
              <a:spcAft>
                <a:spcPts val="300"/>
              </a:spcAft>
            </a:pPr>
            <a:r>
              <a:rPr lang="fr-CA" sz="2600" dirty="0"/>
              <a:t>Mises en situation sur l’accompagnement</a:t>
            </a:r>
          </a:p>
          <a:p>
            <a:pPr>
              <a:spcAft>
                <a:spcPts val="300"/>
              </a:spcAft>
            </a:pPr>
            <a:r>
              <a:rPr lang="fr-CA" sz="2600" dirty="0"/>
              <a:t>Activité de clôture </a:t>
            </a:r>
          </a:p>
          <a:p>
            <a:pPr>
              <a:spcAft>
                <a:spcPts val="300"/>
              </a:spcAft>
            </a:pPr>
            <a:r>
              <a:rPr lang="fr-CA" sz="2600" dirty="0"/>
              <a:t>Les travaux à réaliser</a:t>
            </a:r>
          </a:p>
          <a:p>
            <a:pPr>
              <a:spcAft>
                <a:spcPts val="300"/>
              </a:spcAft>
            </a:pPr>
            <a:r>
              <a:rPr lang="fr-CA" sz="2600" dirty="0"/>
              <a:t>Évaluation</a:t>
            </a:r>
          </a:p>
        </p:txBody>
      </p:sp>
      <p:sp>
        <p:nvSpPr>
          <p:cNvPr id="4" name="Pensées 3"/>
          <p:cNvSpPr/>
          <p:nvPr>
            <p:custDataLst>
              <p:tags r:id="rId3"/>
            </p:custDataLst>
          </p:nvPr>
        </p:nvSpPr>
        <p:spPr>
          <a:xfrm>
            <a:off x="8298942" y="914398"/>
            <a:ext cx="3395472" cy="2388205"/>
          </a:xfrm>
          <a:prstGeom prst="cloudCallout">
            <a:avLst>
              <a:gd name="adj1" fmla="val -62770"/>
              <a:gd name="adj2" fmla="val 4262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t>Des  activités  seront incluses tout au long de la formation</a:t>
            </a:r>
          </a:p>
        </p:txBody>
      </p:sp>
    </p:spTree>
    <p:extLst>
      <p:ext uri="{BB962C8B-B14F-4D97-AF65-F5344CB8AC3E}">
        <p14:creationId xmlns:p14="http://schemas.microsoft.com/office/powerpoint/2010/main" val="237409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55E0BF-7F93-49E9-9B71-2155D5A8D03C}"/>
              </a:ext>
            </a:extLst>
          </p:cNvPr>
          <p:cNvSpPr>
            <a:spLocks noGrp="1"/>
          </p:cNvSpPr>
          <p:nvPr>
            <p:ph type="title"/>
            <p:custDataLst>
              <p:tags r:id="rId1"/>
            </p:custDataLst>
          </p:nvPr>
        </p:nvSpPr>
        <p:spPr/>
        <p:txBody>
          <a:bodyPr/>
          <a:lstStyle/>
          <a:p>
            <a:r>
              <a:rPr lang="fr-CA" dirty="0"/>
              <a:t>Teams</a:t>
            </a:r>
          </a:p>
        </p:txBody>
      </p:sp>
      <p:pic>
        <p:nvPicPr>
          <p:cNvPr id="4" name="Image 3">
            <a:extLst>
              <a:ext uri="{FF2B5EF4-FFF2-40B4-BE49-F238E27FC236}">
                <a16:creationId xmlns:a16="http://schemas.microsoft.com/office/drawing/2014/main" id="{1134C8F7-29DA-49D6-B716-F32B8392D3C2}"/>
              </a:ext>
            </a:extLst>
          </p:cNvPr>
          <p:cNvPicPr>
            <a:picLocks noChangeAspect="1"/>
          </p:cNvPicPr>
          <p:nvPr>
            <p:custDataLst>
              <p:tags r:id="rId2"/>
            </p:custDataLst>
          </p:nvPr>
        </p:nvPicPr>
        <p:blipFill>
          <a:blip r:embed="rId4"/>
          <a:stretch>
            <a:fillRect/>
          </a:stretch>
        </p:blipFill>
        <p:spPr>
          <a:xfrm>
            <a:off x="4041849" y="1966575"/>
            <a:ext cx="5083545" cy="4197556"/>
          </a:xfrm>
          <a:prstGeom prst="rect">
            <a:avLst/>
          </a:prstGeom>
        </p:spPr>
      </p:pic>
    </p:spTree>
    <p:extLst>
      <p:ext uri="{BB962C8B-B14F-4D97-AF65-F5344CB8AC3E}">
        <p14:creationId xmlns:p14="http://schemas.microsoft.com/office/powerpoint/2010/main" val="164144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12172" y="0"/>
            <a:ext cx="9641628" cy="1325563"/>
          </a:xfrm>
        </p:spPr>
        <p:txBody>
          <a:bodyPr/>
          <a:lstStyle/>
          <a:p>
            <a:r>
              <a:rPr lang="fr-CA" dirty="0"/>
              <a:t>GestIPE</a:t>
            </a:r>
          </a:p>
        </p:txBody>
      </p:sp>
      <p:pic>
        <p:nvPicPr>
          <p:cNvPr id="4" name="Espace réservé du contenu 3"/>
          <p:cNvPicPr>
            <a:picLocks noGrp="1" noChangeAspect="1"/>
          </p:cNvPicPr>
          <p:nvPr>
            <p:ph idx="1"/>
            <p:custDataLst>
              <p:tags r:id="rId2"/>
            </p:custDataLst>
          </p:nvPr>
        </p:nvPicPr>
        <p:blipFill>
          <a:blip r:embed="rId6"/>
          <a:stretch>
            <a:fillRect/>
          </a:stretch>
        </p:blipFill>
        <p:spPr>
          <a:xfrm>
            <a:off x="3483864" y="1325563"/>
            <a:ext cx="6882649" cy="4555831"/>
          </a:xfrm>
          <a:prstGeom prst="rect">
            <a:avLst/>
          </a:prstGeom>
          <a:ln>
            <a:solidFill>
              <a:schemeClr val="bg2">
                <a:lumMod val="50000"/>
              </a:schemeClr>
            </a:solidFill>
          </a:ln>
        </p:spPr>
      </p:pic>
      <p:sp>
        <p:nvSpPr>
          <p:cNvPr id="3" name="ZoneTexte 2"/>
          <p:cNvSpPr txBox="1"/>
          <p:nvPr>
            <p:custDataLst>
              <p:tags r:id="rId3"/>
            </p:custDataLst>
          </p:nvPr>
        </p:nvSpPr>
        <p:spPr>
          <a:xfrm>
            <a:off x="4472609" y="6072809"/>
            <a:ext cx="4492487" cy="369332"/>
          </a:xfrm>
          <a:prstGeom prst="rect">
            <a:avLst/>
          </a:prstGeom>
          <a:noFill/>
        </p:spPr>
        <p:txBody>
          <a:bodyPr wrap="square" rtlCol="0">
            <a:spAutoFit/>
          </a:bodyPr>
          <a:lstStyle/>
          <a:p>
            <a:r>
              <a:rPr lang="fr-CA" dirty="0"/>
              <a:t>Adresse GestIPE : </a:t>
            </a:r>
            <a:r>
              <a:rPr lang="fr-CA" dirty="0">
                <a:hlinkClick r:id="rId7"/>
              </a:rPr>
              <a:t>https://gestipe.csdm.qc.ca/</a:t>
            </a:r>
            <a:r>
              <a:rPr lang="fr-CA" dirty="0"/>
              <a:t> </a:t>
            </a:r>
          </a:p>
        </p:txBody>
      </p:sp>
    </p:spTree>
    <p:extLst>
      <p:ext uri="{BB962C8B-B14F-4D97-AF65-F5344CB8AC3E}">
        <p14:creationId xmlns:p14="http://schemas.microsoft.com/office/powerpoint/2010/main" val="117495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5C425A-AF68-445F-9A7D-C541A9B6190F}"/>
              </a:ext>
            </a:extLst>
          </p:cNvPr>
          <p:cNvSpPr>
            <a:spLocks noGrp="1"/>
          </p:cNvSpPr>
          <p:nvPr>
            <p:ph type="title"/>
            <p:custDataLst>
              <p:tags r:id="rId1"/>
            </p:custDataLst>
          </p:nvPr>
        </p:nvSpPr>
        <p:spPr>
          <a:xfrm>
            <a:off x="2032408" y="126745"/>
            <a:ext cx="9428967" cy="1325563"/>
          </a:xfrm>
        </p:spPr>
        <p:txBody>
          <a:bodyPr>
            <a:normAutofit fontScale="90000"/>
          </a:bodyPr>
          <a:lstStyle/>
          <a:p>
            <a:pPr algn="ctr"/>
            <a:r>
              <a:rPr lang="fr-FR" b="1" dirty="0">
                <a:cs typeface="Calibri Light"/>
              </a:rPr>
              <a:t>Comité d’insertion professionnelle à prévoir dans les écoles</a:t>
            </a:r>
          </a:p>
        </p:txBody>
      </p:sp>
      <p:sp>
        <p:nvSpPr>
          <p:cNvPr id="5" name="Espace réservé du numéro de diapositive 4">
            <a:extLst>
              <a:ext uri="{FF2B5EF4-FFF2-40B4-BE49-F238E27FC236}">
                <a16:creationId xmlns:a16="http://schemas.microsoft.com/office/drawing/2014/main" id="{D2A19975-4200-4A1A-9414-8602939AB870}"/>
              </a:ext>
            </a:extLst>
          </p:cNvPr>
          <p:cNvSpPr>
            <a:spLocks noGrp="1"/>
          </p:cNvSpPr>
          <p:nvPr>
            <p:ph type="sldNum" sz="quarter" idx="12"/>
            <p:custDataLst>
              <p:tags r:id="rId2"/>
            </p:custDataLst>
          </p:nvPr>
        </p:nvSpPr>
        <p:spPr/>
        <p:txBody>
          <a:bodyPr/>
          <a:lstStyle/>
          <a:p>
            <a:fld id="{34FF8D3F-28FD-D740-AC5E-55BA3FA8C3DC}" type="slidenum">
              <a:rPr lang="fr-FR" smtClean="0"/>
              <a:t>62</a:t>
            </a:fld>
            <a:endParaRPr lang="fr-FR"/>
          </a:p>
        </p:txBody>
      </p:sp>
      <p:pic>
        <p:nvPicPr>
          <p:cNvPr id="12" name="Image 11">
            <a:hlinkClick r:id="rId6"/>
            <a:extLst>
              <a:ext uri="{FF2B5EF4-FFF2-40B4-BE49-F238E27FC236}">
                <a16:creationId xmlns:a16="http://schemas.microsoft.com/office/drawing/2014/main" id="{1D2AF431-8F67-4D96-BC5F-2A7AFA340DBF}"/>
              </a:ext>
            </a:extLst>
          </p:cNvPr>
          <p:cNvPicPr>
            <a:picLocks noChangeAspect="1"/>
          </p:cNvPicPr>
          <p:nvPr>
            <p:custDataLst>
              <p:tags r:id="rId3"/>
            </p:custDataLst>
          </p:nvPr>
        </p:nvPicPr>
        <p:blipFill rotWithShape="1">
          <a:blip r:embed="rId7"/>
          <a:srcRect t="12609" b="14696"/>
          <a:stretch/>
        </p:blipFill>
        <p:spPr>
          <a:xfrm>
            <a:off x="2356314" y="2212856"/>
            <a:ext cx="5962650" cy="3981450"/>
          </a:xfrm>
          <a:prstGeom prst="rect">
            <a:avLst/>
          </a:prstGeom>
          <a:gradFill>
            <a:gsLst>
              <a:gs pos="5800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Bulle narrative : ronde 2">
            <a:extLst>
              <a:ext uri="{FF2B5EF4-FFF2-40B4-BE49-F238E27FC236}">
                <a16:creationId xmlns:a16="http://schemas.microsoft.com/office/drawing/2014/main" id="{7D882A39-7B54-4E91-AB2F-1ACB13564B19}"/>
              </a:ext>
            </a:extLst>
          </p:cNvPr>
          <p:cNvSpPr/>
          <p:nvPr/>
        </p:nvSpPr>
        <p:spPr>
          <a:xfrm>
            <a:off x="8728038" y="1612950"/>
            <a:ext cx="3151991" cy="1527586"/>
          </a:xfrm>
          <a:prstGeom prst="wedgeEllipseCallout">
            <a:avLst>
              <a:gd name="adj1" fmla="val -61106"/>
              <a:gd name="adj2" fmla="val 667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Comment adapteriez-vous ce concept de comité, en FP</a:t>
            </a:r>
          </a:p>
        </p:txBody>
      </p:sp>
      <p:sp>
        <p:nvSpPr>
          <p:cNvPr id="4" name="Rectangle 3">
            <a:extLst>
              <a:ext uri="{FF2B5EF4-FFF2-40B4-BE49-F238E27FC236}">
                <a16:creationId xmlns:a16="http://schemas.microsoft.com/office/drawing/2014/main" id="{490B47F3-BC90-48C5-A151-EC691CB718B3}"/>
              </a:ext>
            </a:extLst>
          </p:cNvPr>
          <p:cNvSpPr/>
          <p:nvPr/>
        </p:nvSpPr>
        <p:spPr>
          <a:xfrm>
            <a:off x="2293388" y="6194306"/>
            <a:ext cx="2576026" cy="276999"/>
          </a:xfrm>
          <a:prstGeom prst="rect">
            <a:avLst/>
          </a:prstGeom>
        </p:spPr>
        <p:txBody>
          <a:bodyPr wrap="none">
            <a:spAutoFit/>
          </a:bodyPr>
          <a:lstStyle/>
          <a:p>
            <a:r>
              <a:rPr lang="fr-CA" sz="1200" dirty="0"/>
              <a:t>Image : Généré </a:t>
            </a:r>
            <a:r>
              <a:rPr lang="fr-CA" sz="1200" dirty="0" err="1"/>
              <a:t>Freepik</a:t>
            </a:r>
            <a:r>
              <a:rPr lang="fr-CA" sz="1200" dirty="0"/>
              <a:t>, libre de droits</a:t>
            </a:r>
          </a:p>
        </p:txBody>
      </p:sp>
    </p:spTree>
    <p:extLst>
      <p:ext uri="{BB962C8B-B14F-4D97-AF65-F5344CB8AC3E}">
        <p14:creationId xmlns:p14="http://schemas.microsoft.com/office/powerpoint/2010/main" val="1683298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a:xfrm>
            <a:off x="1712171" y="636140"/>
            <a:ext cx="9641628" cy="1325563"/>
          </a:xfrm>
        </p:spPr>
        <p:txBody>
          <a:bodyPr>
            <a:normAutofit fontScale="90000"/>
          </a:bodyPr>
          <a:lstStyle/>
          <a:p>
            <a:r>
              <a:rPr lang="fr-CA" dirty="0"/>
              <a:t>Activité synthèse</a:t>
            </a:r>
            <a:br>
              <a:rPr lang="fr-CA" dirty="0"/>
            </a:br>
            <a:r>
              <a:rPr lang="fr-CA" dirty="0"/>
              <a:t>Jeu de rôles</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793350" y="2410118"/>
            <a:ext cx="8943262" cy="4447882"/>
          </a:xfrm>
        </p:spPr>
        <p:txBody>
          <a:bodyPr>
            <a:normAutofit/>
          </a:bodyPr>
          <a:lstStyle/>
          <a:p>
            <a:r>
              <a:rPr lang="fr-CA" b="1" dirty="0">
                <a:solidFill>
                  <a:schemeClr val="accent3">
                    <a:lumMod val="75000"/>
                  </a:schemeClr>
                </a:solidFill>
              </a:rPr>
              <a:t>En utilisant les mises en situation proposées, quelle pratique réflexive pouvez-vous formuler, pour aider le nouvel enseignant?</a:t>
            </a:r>
          </a:p>
          <a:p>
            <a:pPr lvl="1">
              <a:spcBef>
                <a:spcPts val="2400"/>
              </a:spcBef>
            </a:pPr>
            <a:r>
              <a:rPr lang="fr-CA" sz="2800" dirty="0">
                <a:solidFill>
                  <a:schemeClr val="tx2">
                    <a:lumMod val="75000"/>
                  </a:schemeClr>
                </a:solidFill>
              </a:rPr>
              <a:t>En équipe de trois (</a:t>
            </a:r>
            <a:r>
              <a:rPr lang="fr-CA" sz="2800" b="1" i="1" dirty="0">
                <a:solidFill>
                  <a:schemeClr val="tx2">
                    <a:lumMod val="75000"/>
                  </a:schemeClr>
                </a:solidFill>
              </a:rPr>
              <a:t>un accompagné, un accompagnateur et un observateur</a:t>
            </a:r>
            <a:r>
              <a:rPr lang="fr-CA" sz="2800" dirty="0">
                <a:solidFill>
                  <a:schemeClr val="tx2">
                    <a:lumMod val="75000"/>
                  </a:schemeClr>
                </a:solidFill>
              </a:rPr>
              <a:t>) à tour de rôle. </a:t>
            </a:r>
          </a:p>
          <a:p>
            <a:pPr lvl="1">
              <a:spcBef>
                <a:spcPts val="2400"/>
              </a:spcBef>
            </a:pPr>
            <a:r>
              <a:rPr lang="fr-CA" sz="2800" dirty="0">
                <a:solidFill>
                  <a:schemeClr val="tx2">
                    <a:lumMod val="75000"/>
                  </a:schemeClr>
                </a:solidFill>
              </a:rPr>
              <a:t>Déterminez la pratique réflexive appropriée, pour bien accompagner.</a:t>
            </a:r>
          </a:p>
          <a:p>
            <a:pPr lvl="1"/>
            <a:endParaRPr lang="fr-CA" dirty="0">
              <a:solidFill>
                <a:schemeClr val="tx2">
                  <a:lumMod val="75000"/>
                </a:schemeClr>
              </a:solidFill>
            </a:endParaRPr>
          </a:p>
        </p:txBody>
      </p:sp>
      <p:grpSp>
        <p:nvGrpSpPr>
          <p:cNvPr id="26" name="Groupe 25"/>
          <p:cNvGrpSpPr/>
          <p:nvPr>
            <p:custDataLst>
              <p:tags r:id="rId3"/>
            </p:custDataLst>
          </p:nvPr>
        </p:nvGrpSpPr>
        <p:grpSpPr>
          <a:xfrm>
            <a:off x="9553904" y="5443390"/>
            <a:ext cx="2365416" cy="1053349"/>
            <a:chOff x="6768206" y="5877272"/>
            <a:chExt cx="2365416" cy="1053349"/>
          </a:xfrm>
        </p:grpSpPr>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20 minutes</a:t>
              </a:r>
            </a:p>
          </p:txBody>
        </p:sp>
      </p:grpSp>
      <p:sp>
        <p:nvSpPr>
          <p:cNvPr id="8" name="ZoneTexte 18"/>
          <p:cNvSpPr txBox="1"/>
          <p:nvPr>
            <p:custDataLst>
              <p:tags r:id="rId4"/>
            </p:custDataLst>
          </p:nvPr>
        </p:nvSpPr>
        <p:spPr>
          <a:xfrm>
            <a:off x="2089925" y="6152437"/>
            <a:ext cx="3619500"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000" b="1" dirty="0">
                <a:solidFill>
                  <a:srgbClr val="C00000"/>
                </a:solidFill>
                <a:latin typeface="Calibri"/>
              </a:rPr>
              <a:t>Retour en plénière</a:t>
            </a:r>
          </a:p>
        </p:txBody>
      </p:sp>
      <p:pic>
        <p:nvPicPr>
          <p:cNvPr id="5" name="Image 4">
            <a:extLst>
              <a:ext uri="{FF2B5EF4-FFF2-40B4-BE49-F238E27FC236}">
                <a16:creationId xmlns:a16="http://schemas.microsoft.com/office/drawing/2014/main" id="{7D5B5574-9E24-4E09-B456-2B8B2EA103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8066" y="151973"/>
            <a:ext cx="1321254" cy="1321254"/>
          </a:xfrm>
          <a:prstGeom prst="rect">
            <a:avLst/>
          </a:prstGeom>
        </p:spPr>
      </p:pic>
      <p:sp>
        <p:nvSpPr>
          <p:cNvPr id="6" name="Rectangle 5">
            <a:extLst>
              <a:ext uri="{FF2B5EF4-FFF2-40B4-BE49-F238E27FC236}">
                <a16:creationId xmlns:a16="http://schemas.microsoft.com/office/drawing/2014/main" id="{6C693205-ABDE-4AD7-A49F-24730E7F6700}"/>
              </a:ext>
            </a:extLst>
          </p:cNvPr>
          <p:cNvSpPr/>
          <p:nvPr/>
        </p:nvSpPr>
        <p:spPr>
          <a:xfrm>
            <a:off x="10897027" y="1473227"/>
            <a:ext cx="1138453" cy="338554"/>
          </a:xfrm>
          <a:prstGeom prst="rect">
            <a:avLst/>
          </a:prstGeom>
        </p:spPr>
        <p:txBody>
          <a:bodyPr wrap="none">
            <a:spAutoFit/>
          </a:bodyPr>
          <a:lstStyle/>
          <a:p>
            <a:r>
              <a:rPr lang="fr-CA" sz="800" dirty="0"/>
              <a:t>Image : Généré par IA, </a:t>
            </a:r>
            <a:br>
              <a:rPr lang="fr-CA" sz="800" dirty="0"/>
            </a:br>
            <a:r>
              <a:rPr lang="fr-CA" sz="800" dirty="0"/>
              <a:t>Optimisé par DALL·E 3</a:t>
            </a:r>
          </a:p>
        </p:txBody>
      </p:sp>
    </p:spTree>
    <p:extLst>
      <p:ext uri="{BB962C8B-B14F-4D97-AF65-F5344CB8AC3E}">
        <p14:creationId xmlns:p14="http://schemas.microsoft.com/office/powerpoint/2010/main" val="1750189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fontScale="90000"/>
          </a:bodyPr>
          <a:lstStyle/>
          <a:p>
            <a:r>
              <a:rPr lang="fr-CA" dirty="0"/>
              <a:t>Activité</a:t>
            </a:r>
            <a:br>
              <a:rPr lang="fr-CA" dirty="0"/>
            </a:br>
            <a:r>
              <a:rPr lang="fr-CA" dirty="0"/>
              <a:t>État d’esprit</a:t>
            </a:r>
          </a:p>
        </p:txBody>
      </p:sp>
      <p:sp>
        <p:nvSpPr>
          <p:cNvPr id="16" name="Espace réservé du contenu 1"/>
          <p:cNvSpPr>
            <a:spLocks noGrp="1"/>
          </p:cNvSpPr>
          <p:nvPr>
            <p:ph idx="1"/>
            <p:custDataLst>
              <p:tags r:id="rId2"/>
            </p:custDataLst>
          </p:nvPr>
        </p:nvSpPr>
        <p:spPr>
          <a:xfrm>
            <a:off x="1631492" y="2560745"/>
            <a:ext cx="9672191" cy="4351338"/>
          </a:xfrm>
        </p:spPr>
        <p:txBody>
          <a:bodyPr>
            <a:normAutofit/>
          </a:bodyPr>
          <a:lstStyle/>
          <a:p>
            <a:pPr marL="0" indent="0">
              <a:spcBef>
                <a:spcPts val="0"/>
              </a:spcBef>
              <a:spcAft>
                <a:spcPts val="1200"/>
              </a:spcAft>
              <a:buNone/>
            </a:pPr>
            <a:r>
              <a:rPr lang="fr-CA" b="1" dirty="0">
                <a:solidFill>
                  <a:schemeClr val="accent3">
                    <a:lumMod val="75000"/>
                  </a:schemeClr>
                </a:solidFill>
              </a:rPr>
              <a:t>Faites le point sur vos appréhensions face à votre nouveau rôle d’accompagnateur</a:t>
            </a:r>
          </a:p>
          <a:p>
            <a:pPr lvl="1">
              <a:spcBef>
                <a:spcPts val="0"/>
              </a:spcBef>
              <a:spcAft>
                <a:spcPts val="1200"/>
              </a:spcAft>
            </a:pPr>
            <a:r>
              <a:rPr lang="fr-CA" sz="2800" dirty="0">
                <a:solidFill>
                  <a:schemeClr val="tx2">
                    <a:lumMod val="75000"/>
                  </a:schemeClr>
                </a:solidFill>
              </a:rPr>
              <a:t>Inscrivez individuellement vos anticipations, vos craintes quant à votre futur rôle d’accompagnateur</a:t>
            </a:r>
          </a:p>
          <a:p>
            <a:pPr lvl="1">
              <a:spcBef>
                <a:spcPts val="0"/>
              </a:spcBef>
              <a:spcAft>
                <a:spcPts val="1200"/>
              </a:spcAft>
            </a:pPr>
            <a:r>
              <a:rPr lang="fr-CA" sz="2800" dirty="0">
                <a:solidFill>
                  <a:schemeClr val="tx2">
                    <a:lumMod val="75000"/>
                  </a:schemeClr>
                </a:solidFill>
              </a:rPr>
              <a:t>En équipe de deux, voyez si vous avez des appréhensions communes</a:t>
            </a:r>
          </a:p>
          <a:p>
            <a:pPr lvl="1">
              <a:spcBef>
                <a:spcPts val="0"/>
              </a:spcBef>
              <a:spcAft>
                <a:spcPts val="1200"/>
              </a:spcAft>
            </a:pPr>
            <a:r>
              <a:rPr lang="fr-CA" sz="2800" dirty="0">
                <a:solidFill>
                  <a:schemeClr val="tx2">
                    <a:lumMod val="75000"/>
                  </a:schemeClr>
                </a:solidFill>
              </a:rPr>
              <a:t>Essayons de trouver des pistes de solution ensemble</a:t>
            </a:r>
          </a:p>
        </p:txBody>
      </p:sp>
      <p:grpSp>
        <p:nvGrpSpPr>
          <p:cNvPr id="26" name="Groupe 25"/>
          <p:cNvGrpSpPr/>
          <p:nvPr>
            <p:custDataLst>
              <p:tags r:id="rId3"/>
            </p:custDataLst>
          </p:nvPr>
        </p:nvGrpSpPr>
        <p:grpSpPr>
          <a:xfrm>
            <a:off x="9826584" y="5586662"/>
            <a:ext cx="2365416" cy="1053349"/>
            <a:chOff x="6768206" y="5877272"/>
            <a:chExt cx="2365416" cy="1053349"/>
          </a:xfrm>
        </p:grpSpPr>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20 minutes</a:t>
              </a:r>
            </a:p>
          </p:txBody>
        </p:sp>
      </p:grpSp>
      <p:pic>
        <p:nvPicPr>
          <p:cNvPr id="4" name="Image 3">
            <a:extLst>
              <a:ext uri="{FF2B5EF4-FFF2-40B4-BE49-F238E27FC236}">
                <a16:creationId xmlns:a16="http://schemas.microsoft.com/office/drawing/2014/main" id="{80478423-695A-4F31-AF6D-6EAF23BE5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3120" y="111615"/>
            <a:ext cx="1872344" cy="1872344"/>
          </a:xfrm>
          <a:prstGeom prst="rect">
            <a:avLst/>
          </a:prstGeom>
        </p:spPr>
      </p:pic>
      <p:sp>
        <p:nvSpPr>
          <p:cNvPr id="6" name="Rectangle 5">
            <a:extLst>
              <a:ext uri="{FF2B5EF4-FFF2-40B4-BE49-F238E27FC236}">
                <a16:creationId xmlns:a16="http://schemas.microsoft.com/office/drawing/2014/main" id="{1C069EDA-D9D2-4BAF-BAC4-5B6634EA9D62}"/>
              </a:ext>
            </a:extLst>
          </p:cNvPr>
          <p:cNvSpPr/>
          <p:nvPr/>
        </p:nvSpPr>
        <p:spPr>
          <a:xfrm>
            <a:off x="9980805" y="1962188"/>
            <a:ext cx="2056973" cy="215444"/>
          </a:xfrm>
          <a:prstGeom prst="rect">
            <a:avLst/>
          </a:prstGeom>
        </p:spPr>
        <p:txBody>
          <a:bodyPr wrap="none">
            <a:spAutoFit/>
          </a:bodyPr>
          <a:lstStyle/>
          <a:p>
            <a:r>
              <a:rPr lang="fr-CA" sz="800" dirty="0"/>
              <a:t>Image : Généré par IA, Optimisé par DALL·E 3</a:t>
            </a:r>
          </a:p>
        </p:txBody>
      </p:sp>
    </p:spTree>
    <p:extLst>
      <p:ext uri="{BB962C8B-B14F-4D97-AF65-F5344CB8AC3E}">
        <p14:creationId xmlns:p14="http://schemas.microsoft.com/office/powerpoint/2010/main" val="4203016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a:t>En résumé, l’accompagnement c’est</a:t>
            </a:r>
          </a:p>
        </p:txBody>
      </p:sp>
      <p:sp>
        <p:nvSpPr>
          <p:cNvPr id="4" name="Flèche droite 3"/>
          <p:cNvSpPr/>
          <p:nvPr>
            <p:custDataLst>
              <p:tags r:id="rId2"/>
            </p:custDataLst>
          </p:nvPr>
        </p:nvSpPr>
        <p:spPr>
          <a:xfrm>
            <a:off x="1626869" y="1825625"/>
            <a:ext cx="10278992" cy="4351338"/>
          </a:xfrm>
          <a:prstGeom prst="rightArrow">
            <a:avLst/>
          </a:prstGeom>
          <a:solidFill>
            <a:srgbClr val="C0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orme libre 5"/>
          <p:cNvSpPr/>
          <p:nvPr>
            <p:custDataLst>
              <p:tags r:id="rId3"/>
            </p:custDataLst>
          </p:nvPr>
        </p:nvSpPr>
        <p:spPr>
          <a:xfrm>
            <a:off x="2087618" y="1825625"/>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Établir un lien de confiance</a:t>
            </a:r>
          </a:p>
        </p:txBody>
      </p:sp>
      <p:sp>
        <p:nvSpPr>
          <p:cNvPr id="7" name="Forme libre 6"/>
          <p:cNvSpPr/>
          <p:nvPr>
            <p:custDataLst>
              <p:tags r:id="rId4"/>
            </p:custDataLst>
          </p:nvPr>
        </p:nvSpPr>
        <p:spPr>
          <a:xfrm>
            <a:off x="4626764" y="1825625"/>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Définir les rôles de chacun</a:t>
            </a:r>
          </a:p>
        </p:txBody>
      </p:sp>
      <p:sp>
        <p:nvSpPr>
          <p:cNvPr id="8" name="Forme libre 7"/>
          <p:cNvSpPr/>
          <p:nvPr>
            <p:custDataLst>
              <p:tags r:id="rId5"/>
            </p:custDataLst>
          </p:nvPr>
        </p:nvSpPr>
        <p:spPr>
          <a:xfrm>
            <a:off x="7165910" y="1825625"/>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Accueillir, questionner et écouter l’accompagné</a:t>
            </a:r>
          </a:p>
        </p:txBody>
      </p:sp>
      <p:sp>
        <p:nvSpPr>
          <p:cNvPr id="9" name="Forme libre 8"/>
          <p:cNvSpPr/>
          <p:nvPr>
            <p:custDataLst>
              <p:tags r:id="rId6"/>
            </p:custDataLst>
          </p:nvPr>
        </p:nvSpPr>
        <p:spPr>
          <a:xfrm>
            <a:off x="2087618" y="4108318"/>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Offrir une rétroaction encourageante</a:t>
            </a:r>
          </a:p>
        </p:txBody>
      </p:sp>
      <p:sp>
        <p:nvSpPr>
          <p:cNvPr id="10" name="Forme libre 9"/>
          <p:cNvSpPr/>
          <p:nvPr>
            <p:custDataLst>
              <p:tags r:id="rId7"/>
            </p:custDataLst>
          </p:nvPr>
        </p:nvSpPr>
        <p:spPr>
          <a:xfrm>
            <a:off x="4626764" y="4108318"/>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Rester centré sur les solutions</a:t>
            </a:r>
          </a:p>
        </p:txBody>
      </p:sp>
      <p:sp>
        <p:nvSpPr>
          <p:cNvPr id="11" name="Forme libre 10"/>
          <p:cNvSpPr/>
          <p:nvPr>
            <p:custDataLst>
              <p:tags r:id="rId8"/>
            </p:custDataLst>
          </p:nvPr>
        </p:nvSpPr>
        <p:spPr>
          <a:xfrm>
            <a:off x="7165910" y="4108318"/>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Être réflexif sur notre pratique d’accompagnateur</a:t>
            </a:r>
          </a:p>
        </p:txBody>
      </p:sp>
      <p:sp>
        <p:nvSpPr>
          <p:cNvPr id="12" name="ZoneTexte 11"/>
          <p:cNvSpPr txBox="1"/>
          <p:nvPr>
            <p:custDataLst>
              <p:tags r:id="rId9"/>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34197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a:bodyPr>
          <a:lstStyle/>
          <a:p>
            <a:r>
              <a:rPr lang="fr-CA" dirty="0"/>
              <a:t>Je repars avec…</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892749" y="1932422"/>
            <a:ext cx="9672191" cy="4351338"/>
          </a:xfrm>
        </p:spPr>
        <p:txBody>
          <a:bodyPr>
            <a:normAutofit/>
          </a:bodyPr>
          <a:lstStyle/>
          <a:p>
            <a:pPr marL="457200" indent="-457200">
              <a:spcBef>
                <a:spcPts val="1800"/>
              </a:spcBef>
              <a:spcAft>
                <a:spcPts val="1800"/>
              </a:spcAft>
              <a:buFont typeface="+mj-lt"/>
              <a:buAutoNum type="arabicPeriod"/>
            </a:pPr>
            <a:r>
              <a:rPr lang="fr-CA" b="1" dirty="0">
                <a:solidFill>
                  <a:schemeClr val="accent3">
                    <a:lumMod val="75000"/>
                  </a:schemeClr>
                </a:solidFill>
              </a:rPr>
              <a:t>Compléter individuellement ce que vous retenez de la formation</a:t>
            </a:r>
          </a:p>
          <a:p>
            <a:pPr marL="457200" indent="-457200">
              <a:spcBef>
                <a:spcPts val="1800"/>
              </a:spcBef>
              <a:buFont typeface="+mj-lt"/>
              <a:buAutoNum type="arabicPeriod"/>
            </a:pPr>
            <a:r>
              <a:rPr lang="fr-CA" b="1" dirty="0">
                <a:solidFill>
                  <a:schemeClr val="accent3">
                    <a:lumMod val="75000"/>
                  </a:schemeClr>
                </a:solidFill>
              </a:rPr>
              <a:t>Par la suite, un par un oralement, en débutant votre phrase par </a:t>
            </a:r>
            <a:br>
              <a:rPr lang="fr-CA" b="1" dirty="0">
                <a:solidFill>
                  <a:schemeClr val="accent3">
                    <a:lumMod val="75000"/>
                  </a:schemeClr>
                </a:solidFill>
              </a:rPr>
            </a:br>
            <a:r>
              <a:rPr lang="fr-CA" b="1" dirty="0">
                <a:solidFill>
                  <a:schemeClr val="accent3">
                    <a:lumMod val="75000"/>
                  </a:schemeClr>
                </a:solidFill>
              </a:rPr>
              <a:t>       « Je repars avec… »</a:t>
            </a:r>
          </a:p>
        </p:txBody>
      </p:sp>
      <p:grpSp>
        <p:nvGrpSpPr>
          <p:cNvPr id="8" name="Groupe 7"/>
          <p:cNvGrpSpPr/>
          <p:nvPr>
            <p:custDataLst>
              <p:tags r:id="rId3"/>
            </p:custDataLst>
          </p:nvPr>
        </p:nvGrpSpPr>
        <p:grpSpPr>
          <a:xfrm>
            <a:off x="6457651" y="3760542"/>
            <a:ext cx="5185836" cy="2764952"/>
            <a:chOff x="5636593" y="2778041"/>
            <a:chExt cx="5185836" cy="2764952"/>
          </a:xfrm>
        </p:grpSpPr>
        <p:pic>
          <p:nvPicPr>
            <p:cNvPr id="9" name="Image 8" descr="baluchon — Wiktionnaire"/>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Lst>
            </a:blip>
            <a:stretch>
              <a:fillRect/>
            </a:stretch>
          </p:blipFill>
          <p:spPr>
            <a:xfrm>
              <a:off x="5636593" y="3287468"/>
              <a:ext cx="3657607" cy="2255525"/>
            </a:xfrm>
            <a:prstGeom prst="rect">
              <a:avLst/>
            </a:prstGeom>
          </p:spPr>
        </p:pic>
        <p:cxnSp>
          <p:nvCxnSpPr>
            <p:cNvPr id="10" name="Connecteur droit 9"/>
            <p:cNvCxnSpPr/>
            <p:nvPr>
              <p:custDataLst>
                <p:tags r:id="rId5"/>
              </p:custDataLst>
            </p:nvPr>
          </p:nvCxnSpPr>
          <p:spPr>
            <a:xfrm flipV="1">
              <a:off x="7733696" y="2778041"/>
              <a:ext cx="3088733" cy="1200332"/>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pic>
        <p:nvPicPr>
          <p:cNvPr id="3" name="Image 2">
            <a:extLst>
              <a:ext uri="{FF2B5EF4-FFF2-40B4-BE49-F238E27FC236}">
                <a16:creationId xmlns:a16="http://schemas.microsoft.com/office/drawing/2014/main" id="{3B5BEFCB-F43F-467D-AD3C-B2CC2E4F1321}"/>
              </a:ext>
            </a:extLst>
          </p:cNvPr>
          <p:cNvPicPr>
            <a:picLocks noChangeAspect="1"/>
          </p:cNvPicPr>
          <p:nvPr/>
        </p:nvPicPr>
        <p:blipFill>
          <a:blip r:embed="rId9"/>
          <a:stretch>
            <a:fillRect/>
          </a:stretch>
        </p:blipFill>
        <p:spPr>
          <a:xfrm flipV="1">
            <a:off x="8848052" y="6525494"/>
            <a:ext cx="3039147" cy="235400"/>
          </a:xfrm>
          <a:prstGeom prst="rect">
            <a:avLst/>
          </a:prstGeom>
        </p:spPr>
      </p:pic>
    </p:spTree>
    <p:extLst>
      <p:ext uri="{BB962C8B-B14F-4D97-AF65-F5344CB8AC3E}">
        <p14:creationId xmlns:p14="http://schemas.microsoft.com/office/powerpoint/2010/main" val="2513941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Évaluation</a:t>
            </a:r>
          </a:p>
        </p:txBody>
      </p:sp>
      <p:sp>
        <p:nvSpPr>
          <p:cNvPr id="12" name="ZoneTexte 11"/>
          <p:cNvSpPr txBox="1"/>
          <p:nvPr>
            <p:custDataLst>
              <p:tags r:id="rId2"/>
            </p:custDataLst>
          </p:nvPr>
        </p:nvSpPr>
        <p:spPr>
          <a:xfrm>
            <a:off x="1873522" y="2874794"/>
            <a:ext cx="8371490" cy="707886"/>
          </a:xfrm>
          <a:prstGeom prst="rect">
            <a:avLst/>
          </a:prstGeom>
          <a:noFill/>
        </p:spPr>
        <p:txBody>
          <a:bodyPr wrap="square" rtlCol="0">
            <a:spAutoFit/>
          </a:bodyPr>
          <a:lstStyle/>
          <a:p>
            <a:r>
              <a:rPr lang="fr-CA" sz="4000" b="1" dirty="0">
                <a:solidFill>
                  <a:srgbClr val="C00000"/>
                </a:solidFill>
              </a:rPr>
              <a:t>Faites-nous un sandwich!</a:t>
            </a:r>
          </a:p>
        </p:txBody>
      </p:sp>
      <p:pic>
        <p:nvPicPr>
          <p:cNvPr id="13" name="Image 12"/>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7777063" y="2709323"/>
            <a:ext cx="3774235" cy="3478335"/>
          </a:xfrm>
          <a:prstGeom prst="rect">
            <a:avLst/>
          </a:prstGeom>
        </p:spPr>
      </p:pic>
    </p:spTree>
    <p:extLst>
      <p:ext uri="{BB962C8B-B14F-4D97-AF65-F5344CB8AC3E}">
        <p14:creationId xmlns:p14="http://schemas.microsoft.com/office/powerpoint/2010/main" val="13392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248103" y="234489"/>
            <a:ext cx="10515600" cy="1012370"/>
          </a:xfrm>
        </p:spPr>
        <p:txBody>
          <a:bodyPr>
            <a:normAutofit/>
          </a:bodyPr>
          <a:lstStyle/>
          <a:p>
            <a:r>
              <a:rPr lang="fr-CA" dirty="0"/>
              <a:t>Travaux à réaliser</a:t>
            </a:r>
          </a:p>
        </p:txBody>
      </p:sp>
      <p:pic>
        <p:nvPicPr>
          <p:cNvPr id="3" name="Image 2">
            <a:extLst>
              <a:ext uri="{FF2B5EF4-FFF2-40B4-BE49-F238E27FC236}">
                <a16:creationId xmlns:a16="http://schemas.microsoft.com/office/drawing/2014/main" id="{0FFD16A6-FC43-4C31-9ECE-47478382B2F1}"/>
              </a:ext>
            </a:extLst>
          </p:cNvPr>
          <p:cNvPicPr>
            <a:picLocks noChangeAspect="1"/>
          </p:cNvPicPr>
          <p:nvPr/>
        </p:nvPicPr>
        <p:blipFill>
          <a:blip r:embed="rId4"/>
          <a:stretch>
            <a:fillRect/>
          </a:stretch>
        </p:blipFill>
        <p:spPr>
          <a:xfrm>
            <a:off x="2017395" y="1773723"/>
            <a:ext cx="9620250" cy="3762375"/>
          </a:xfrm>
          <a:prstGeom prst="rect">
            <a:avLst/>
          </a:prstGeom>
        </p:spPr>
      </p:pic>
      <p:sp>
        <p:nvSpPr>
          <p:cNvPr id="4" name="ZoneTexte 3">
            <a:extLst>
              <a:ext uri="{FF2B5EF4-FFF2-40B4-BE49-F238E27FC236}">
                <a16:creationId xmlns:a16="http://schemas.microsoft.com/office/drawing/2014/main" id="{D1FF743D-FEFB-4F6A-9617-A4C5409ABA83}"/>
              </a:ext>
            </a:extLst>
          </p:cNvPr>
          <p:cNvSpPr txBox="1"/>
          <p:nvPr/>
        </p:nvSpPr>
        <p:spPr>
          <a:xfrm>
            <a:off x="4375888" y="5878296"/>
            <a:ext cx="4260029" cy="369332"/>
          </a:xfrm>
          <a:prstGeom prst="rect">
            <a:avLst/>
          </a:prstGeom>
          <a:noFill/>
        </p:spPr>
        <p:txBody>
          <a:bodyPr wrap="square" rtlCol="0">
            <a:spAutoFit/>
          </a:bodyPr>
          <a:lstStyle/>
          <a:p>
            <a:r>
              <a:rPr lang="fr-CA" i="1" dirty="0"/>
              <a:t>* Pour l’UQAM et Université de Sherbrooke</a:t>
            </a:r>
          </a:p>
        </p:txBody>
      </p:sp>
    </p:spTree>
    <p:extLst>
      <p:ext uri="{BB962C8B-B14F-4D97-AF65-F5344CB8AC3E}">
        <p14:creationId xmlns:p14="http://schemas.microsoft.com/office/powerpoint/2010/main" val="3900108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CA" dirty="0"/>
              <a:t>MÉDIAGRAPHIE</a:t>
            </a:r>
          </a:p>
        </p:txBody>
      </p:sp>
      <p:sp>
        <p:nvSpPr>
          <p:cNvPr id="3" name="Espace réservé du contenu 2"/>
          <p:cNvSpPr>
            <a:spLocks noGrp="1"/>
          </p:cNvSpPr>
          <p:nvPr>
            <p:ph idx="1"/>
            <p:custDataLst>
              <p:tags r:id="rId2"/>
            </p:custDataLst>
          </p:nvPr>
        </p:nvSpPr>
        <p:spPr>
          <a:xfrm>
            <a:off x="1681608" y="1825624"/>
            <a:ext cx="10016906" cy="5032375"/>
          </a:xfrm>
        </p:spPr>
        <p:txBody>
          <a:bodyPr>
            <a:normAutofit fontScale="47500" lnSpcReduction="20000"/>
          </a:bodyPr>
          <a:lstStyle/>
          <a:p>
            <a:r>
              <a:rPr lang="fr-FR" dirty="0"/>
              <a:t>ARPIN, L. et L. CAPRA. Accompagner dans son parcours professionnel, Montréal, </a:t>
            </a:r>
            <a:r>
              <a:rPr lang="fr-FR" dirty="0" err="1"/>
              <a:t>Chenelière</a:t>
            </a:r>
            <a:r>
              <a:rPr lang="fr-FR" dirty="0"/>
              <a:t> Éducation, 2007. </a:t>
            </a:r>
            <a:endParaRPr lang="fr-CA" dirty="0"/>
          </a:p>
          <a:p>
            <a:r>
              <a:rPr lang="fr-FR" dirty="0"/>
              <a:t>BAREIL, C. Gérer le volet humain du changement, Montréal, Les Éditions Transcontinental, 2004. </a:t>
            </a:r>
            <a:endParaRPr lang="fr-CA" dirty="0"/>
          </a:p>
          <a:p>
            <a:r>
              <a:rPr lang="fr-FR" dirty="0"/>
              <a:t>BOUTINET, J.-P. « L’accompagnement dans tous ses états », dans </a:t>
            </a:r>
            <a:r>
              <a:rPr lang="fr-FR" dirty="0" err="1"/>
              <a:t>Boutinet</a:t>
            </a:r>
            <a:r>
              <a:rPr lang="fr-FR" dirty="0"/>
              <a:t>, J.-P. et </a:t>
            </a:r>
            <a:r>
              <a:rPr lang="fr-FR" dirty="0" err="1"/>
              <a:t>collab</a:t>
            </a:r>
            <a:r>
              <a:rPr lang="fr-FR" dirty="0"/>
              <a:t>., Penser l’accompagnement adulte. Ruptures, transitions, rebonds, France, Presses universitaires de France, 2007. DAHAN, A. Mettre en œuvre le changement dans une organisation professionnelle publique ? Pratiques et identité professionnelles face aux Réformes, Grenoble, document inédit, thèse de doctorat, 2011. </a:t>
            </a:r>
            <a:endParaRPr lang="fr-CA" dirty="0"/>
          </a:p>
          <a:p>
            <a:r>
              <a:rPr lang="fr-CA" dirty="0"/>
              <a:t>COULOMBE Sandra,  Ahmed ZOURHLAL Professeurs à l’Université du Québec à Chicoutimi Stéphane ALLAIRE UQAM. Des obstacles à l’insertion des nouveaux enseignants en formation professionnelle (Formation et profession • Décembre 2010)</a:t>
            </a:r>
          </a:p>
          <a:p>
            <a:r>
              <a:rPr lang="fr-FR" dirty="0"/>
              <a:t>CNIPE Carrefour National de l’Insertion professionnelle en Enseignement, </a:t>
            </a:r>
            <a:r>
              <a:rPr lang="fr-FR" u="sng" dirty="0">
                <a:hlinkClick r:id="rId5"/>
              </a:rPr>
              <a:t>http://www.cnipe.ca/?PAR-COURS-gestion-de-classe-en-FP</a:t>
            </a:r>
            <a:endParaRPr lang="fr-CA" dirty="0"/>
          </a:p>
          <a:p>
            <a:r>
              <a:rPr lang="fr-FR" dirty="0"/>
              <a:t>CTREQ Le contre de transfert pour la réussite éducative du Québec. CAR Collaborer, apprendre, réussir </a:t>
            </a:r>
            <a:r>
              <a:rPr lang="fr-FR" dirty="0">
                <a:hlinkClick r:id="rId6"/>
              </a:rPr>
              <a:t>https://www.ctreq.qc.ca/</a:t>
            </a:r>
            <a:r>
              <a:rPr lang="fr-FR" dirty="0"/>
              <a:t> </a:t>
            </a:r>
          </a:p>
          <a:p>
            <a:r>
              <a:rPr lang="fr-FR" dirty="0"/>
              <a:t>DESAULNIERS Marie-Paule , </a:t>
            </a:r>
            <a:r>
              <a:rPr lang="fr-FR" dirty="0" err="1"/>
              <a:t>Jutras</a:t>
            </a:r>
            <a:r>
              <a:rPr lang="fr-FR" dirty="0"/>
              <a:t> France D</a:t>
            </a:r>
            <a:r>
              <a:rPr lang="fr-CA" dirty="0" err="1"/>
              <a:t>octeures</a:t>
            </a:r>
            <a:r>
              <a:rPr lang="fr-CA" dirty="0"/>
              <a:t> en philosophie de l’éducation de l’Université de Strasbourg. L’éthique professionnelle en enseignement. 2016, 256 pages</a:t>
            </a:r>
            <a:endParaRPr lang="fr-FR" dirty="0"/>
          </a:p>
          <a:p>
            <a:r>
              <a:rPr lang="fr-FR" dirty="0"/>
              <a:t>LAFORTUNE, L. avec la collaboration de S. Cyr et B. Massé et la participation de G. </a:t>
            </a:r>
            <a:r>
              <a:rPr lang="fr-FR" dirty="0" err="1"/>
              <a:t>Milot</a:t>
            </a:r>
            <a:r>
              <a:rPr lang="fr-FR" dirty="0"/>
              <a:t> et K. Benoît (2004). La pratique réflexive : six types de questions pour stimuler la réflexion. Presses de l'Université du Québec. CTREQ – École et Stratégies</a:t>
            </a:r>
            <a:endParaRPr lang="fr-CA" dirty="0"/>
          </a:p>
          <a:p>
            <a:r>
              <a:rPr lang="fr-FR" dirty="0"/>
              <a:t>ÉDITION SPÉCIALE DU SECRÉTARIAT N° 21, Série d’apprentissage professionnel, Division du rendement des élèves pour soutenir le leadership et l’efficacité de l’enseignement dans les écoles de l’Ontario. www.edu.gov.on.ca/ </a:t>
            </a:r>
            <a:r>
              <a:rPr lang="fr-FR" dirty="0" err="1"/>
              <a:t>fre</a:t>
            </a:r>
            <a:r>
              <a:rPr lang="fr-FR" dirty="0"/>
              <a:t>/</a:t>
            </a:r>
            <a:r>
              <a:rPr lang="fr-FR" dirty="0" err="1"/>
              <a:t>literacynumeracy</a:t>
            </a:r>
            <a:r>
              <a:rPr lang="fr-FR" dirty="0"/>
              <a:t>/Inspire/</a:t>
            </a:r>
            <a:r>
              <a:rPr lang="fr-FR" dirty="0" err="1"/>
              <a:t>research</a:t>
            </a:r>
            <a:r>
              <a:rPr lang="fr-FR" dirty="0"/>
              <a:t>/capacitybuilding.html </a:t>
            </a:r>
            <a:endParaRPr lang="fr-CA" dirty="0"/>
          </a:p>
          <a:p>
            <a:r>
              <a:rPr lang="fr-FR" dirty="0"/>
              <a:t>GUERTIN, D. Accompagner des professionnels afin qu’ils adaptent leurs pratiques aux situations. Concevoir différemment, agir autrement, Normand Beaudoin reliure, 2013 [diuf.unifr.ch/</a:t>
            </a:r>
            <a:r>
              <a:rPr lang="fr-FR" dirty="0" err="1"/>
              <a:t>drupal</a:t>
            </a:r>
            <a:r>
              <a:rPr lang="fr-FR" dirty="0"/>
              <a:t>/sites/</a:t>
            </a:r>
            <a:r>
              <a:rPr lang="fr-FR" dirty="0" err="1"/>
              <a:t>diuf.unifr.ch.drupal.softeng</a:t>
            </a:r>
            <a:r>
              <a:rPr lang="fr-FR" dirty="0"/>
              <a:t>/files/</a:t>
            </a:r>
            <a:r>
              <a:rPr lang="fr-FR" dirty="0" err="1"/>
              <a:t>teaching</a:t>
            </a:r>
            <a:r>
              <a:rPr lang="fr-FR" dirty="0"/>
              <a:t>/ </a:t>
            </a:r>
            <a:r>
              <a:rPr lang="fr-FR" dirty="0" err="1"/>
              <a:t>studentprojects</a:t>
            </a:r>
            <a:r>
              <a:rPr lang="fr-FR" dirty="0"/>
              <a:t>/</a:t>
            </a:r>
            <a:r>
              <a:rPr lang="fr-FR" dirty="0" err="1"/>
              <a:t>kinareva</a:t>
            </a:r>
            <a:r>
              <a:rPr lang="fr-FR" dirty="0"/>
              <a:t>/master_Kinareva_2011.pdf].</a:t>
            </a:r>
            <a:endParaRPr lang="fr-CA" dirty="0"/>
          </a:p>
          <a:p>
            <a:r>
              <a:rPr lang="fr-CA" dirty="0"/>
              <a:t>HOOK P., MCPHAIL I., VASS A. L’accompagnement en éducation et la pratique réflexive, </a:t>
            </a:r>
            <a:r>
              <a:rPr lang="fr-FR" dirty="0"/>
              <a:t>Montréal, </a:t>
            </a:r>
            <a:r>
              <a:rPr lang="fr-FR" dirty="0" err="1"/>
              <a:t>Chenelière</a:t>
            </a:r>
            <a:r>
              <a:rPr lang="fr-FR" dirty="0"/>
              <a:t> Éducation, 2009. </a:t>
            </a:r>
            <a:endParaRPr lang="fr-CA" dirty="0"/>
          </a:p>
          <a:p>
            <a:r>
              <a:rPr lang="fr-FR" dirty="0"/>
              <a:t>KINAVERA-DUMONT, B. Conception et mise en œuvre d’une gestion de Projet centralisée pour PME, 2011. </a:t>
            </a:r>
            <a:endParaRPr lang="fr-CA" dirty="0"/>
          </a:p>
          <a:p>
            <a:r>
              <a:rPr lang="fr-FR" dirty="0"/>
              <a:t>L’HOSTIE, M. et L.-B. BOUCHER. L’accompagnement en éducation, un soutien au renouvellement des pratiques, Sainte-Foy, Presses de l’Université du Québec, 2004.</a:t>
            </a:r>
            <a:endParaRPr lang="fr-CA" dirty="0"/>
          </a:p>
        </p:txBody>
      </p:sp>
    </p:spTree>
    <p:extLst>
      <p:ext uri="{BB962C8B-B14F-4D97-AF65-F5344CB8AC3E}">
        <p14:creationId xmlns:p14="http://schemas.microsoft.com/office/powerpoint/2010/main" val="278448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fontScale="90000"/>
          </a:bodyPr>
          <a:lstStyle/>
          <a:p>
            <a:pPr algn="ctr"/>
            <a:r>
              <a:rPr lang="fr-CA" dirty="0"/>
              <a:t>Activité 1</a:t>
            </a:r>
            <a:br>
              <a:rPr lang="fr-CA" dirty="0"/>
            </a:br>
            <a:r>
              <a:rPr lang="fr-CA" dirty="0"/>
              <a:t>Représentation</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696890" y="2969674"/>
            <a:ext cx="9672191" cy="3843673"/>
          </a:xfrm>
        </p:spPr>
        <p:txBody>
          <a:bodyPr>
            <a:normAutofit/>
          </a:bodyPr>
          <a:lstStyle/>
          <a:p>
            <a:pPr marL="0" indent="0">
              <a:spcAft>
                <a:spcPts val="1200"/>
              </a:spcAft>
              <a:buNone/>
            </a:pPr>
            <a:r>
              <a:rPr lang="fr-CA" sz="3200" b="1" dirty="0">
                <a:solidFill>
                  <a:schemeClr val="accent3">
                    <a:lumMod val="75000"/>
                  </a:schemeClr>
                </a:solidFill>
              </a:rPr>
              <a:t>Quelle image représente l’accompagnement pour vous</a:t>
            </a:r>
          </a:p>
          <a:p>
            <a:pPr lvl="1">
              <a:spcAft>
                <a:spcPts val="1200"/>
              </a:spcAft>
            </a:pPr>
            <a:r>
              <a:rPr lang="fr-CA" sz="3200" dirty="0">
                <a:solidFill>
                  <a:schemeClr val="tx2">
                    <a:lumMod val="75000"/>
                  </a:schemeClr>
                </a:solidFill>
              </a:rPr>
              <a:t>Individuellement, dessinez l’image qui représente le mieux l’accompagnement pour vous</a:t>
            </a:r>
          </a:p>
        </p:txBody>
      </p:sp>
      <p:grpSp>
        <p:nvGrpSpPr>
          <p:cNvPr id="26" name="Groupe 25"/>
          <p:cNvGrpSpPr/>
          <p:nvPr>
            <p:custDataLst>
              <p:tags r:id="rId3"/>
            </p:custDataLst>
          </p:nvPr>
        </p:nvGrpSpPr>
        <p:grpSpPr>
          <a:xfrm>
            <a:off x="9324988" y="5506452"/>
            <a:ext cx="2365416" cy="1053349"/>
            <a:chOff x="6768206" y="5877272"/>
            <a:chExt cx="2365416" cy="1053349"/>
          </a:xfrm>
        </p:grpSpPr>
        <p:pic>
          <p:nvPicPr>
            <p:cNvPr id="27" name="Imag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5 minutes</a:t>
              </a:r>
            </a:p>
          </p:txBody>
        </p:sp>
      </p:grpSp>
      <p:sp>
        <p:nvSpPr>
          <p:cNvPr id="11" name="ZoneTexte 18"/>
          <p:cNvSpPr txBox="1"/>
          <p:nvPr>
            <p:custDataLst>
              <p:tags r:id="rId4"/>
            </p:custDataLst>
          </p:nvPr>
        </p:nvSpPr>
        <p:spPr>
          <a:xfrm>
            <a:off x="1883799" y="5815389"/>
            <a:ext cx="3619500"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000" b="1" dirty="0">
                <a:solidFill>
                  <a:srgbClr val="C00000"/>
                </a:solidFill>
                <a:latin typeface="Calibri"/>
              </a:rPr>
              <a:t>Retour en plénière</a:t>
            </a:r>
          </a:p>
        </p:txBody>
      </p:sp>
      <p:pic>
        <p:nvPicPr>
          <p:cNvPr id="3" name="Image 2"/>
          <p:cNvPicPr>
            <a:picLocks noChangeAspect="1"/>
          </p:cNvPicPr>
          <p:nvPr>
            <p:custDataLst>
              <p:tags r:id="rId5"/>
            </p:custDataLst>
          </p:nvPr>
        </p:nvPicPr>
        <p:blipFill>
          <a:blip r:embed="rId10"/>
          <a:stretch>
            <a:fillRect/>
          </a:stretch>
        </p:blipFill>
        <p:spPr>
          <a:xfrm rot="1971574">
            <a:off x="9956433" y="201262"/>
            <a:ext cx="1115104" cy="2243625"/>
          </a:xfrm>
          <a:prstGeom prst="rect">
            <a:avLst/>
          </a:prstGeom>
          <a:ln w="57150">
            <a:solidFill>
              <a:schemeClr val="tx1"/>
            </a:solidFill>
          </a:ln>
        </p:spPr>
      </p:pic>
      <p:sp>
        <p:nvSpPr>
          <p:cNvPr id="4" name="Rectangle 3"/>
          <p:cNvSpPr/>
          <p:nvPr>
            <p:custDataLst>
              <p:tags r:id="rId6"/>
            </p:custDataLst>
          </p:nvPr>
        </p:nvSpPr>
        <p:spPr>
          <a:xfrm>
            <a:off x="9139706" y="6431500"/>
            <a:ext cx="2550698" cy="369332"/>
          </a:xfrm>
          <a:prstGeom prst="rect">
            <a:avLst/>
          </a:prstGeom>
        </p:spPr>
        <p:txBody>
          <a:bodyPr wrap="none">
            <a:spAutoFit/>
          </a:bodyPr>
          <a:lstStyle/>
          <a:p>
            <a:r>
              <a:rPr lang="fr-CA" dirty="0"/>
              <a:t>Martine St-Germain, PhD</a:t>
            </a:r>
          </a:p>
        </p:txBody>
      </p:sp>
    </p:spTree>
    <p:extLst>
      <p:ext uri="{BB962C8B-B14F-4D97-AF65-F5344CB8AC3E}">
        <p14:creationId xmlns:p14="http://schemas.microsoft.com/office/powerpoint/2010/main" val="3143866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CA" dirty="0"/>
              <a:t>MÉDIAGRAPHIE</a:t>
            </a:r>
          </a:p>
        </p:txBody>
      </p:sp>
      <p:sp>
        <p:nvSpPr>
          <p:cNvPr id="3" name="Espace réservé du contenu 2"/>
          <p:cNvSpPr>
            <a:spLocks noGrp="1"/>
          </p:cNvSpPr>
          <p:nvPr>
            <p:ph idx="1"/>
            <p:custDataLst>
              <p:tags r:id="rId2"/>
            </p:custDataLst>
          </p:nvPr>
        </p:nvSpPr>
        <p:spPr/>
        <p:txBody>
          <a:bodyPr>
            <a:normAutofit fontScale="47500" lnSpcReduction="20000"/>
          </a:bodyPr>
          <a:lstStyle/>
          <a:p>
            <a:r>
              <a:rPr lang="fr-FR"/>
              <a:t>LABILLOIS</a:t>
            </a:r>
            <a:r>
              <a:rPr lang="fr-FR" dirty="0"/>
              <a:t>, D. et M. ST-GERMAIN. Accompagnement des enseignants du collégial dans un contexte d’innovation pédagogique, rapport de recherche PAREA, 2014 [cdc.qc.ca/</a:t>
            </a:r>
            <a:r>
              <a:rPr lang="fr-FR" dirty="0" err="1"/>
              <a:t>parea</a:t>
            </a:r>
            <a:r>
              <a:rPr lang="fr-FR" dirty="0"/>
              <a:t>/788732-labillois-st-germain-accompagnement-enseignantscollegial-innovation-pedagogique-gaspesie-outaouais-PAREA-2014.pdf]. </a:t>
            </a:r>
            <a:endParaRPr lang="fr-CA" dirty="0"/>
          </a:p>
          <a:p>
            <a:r>
              <a:rPr lang="fr-FR" dirty="0"/>
              <a:t>LAFORTUNE, L. Un modèle d’accompagnement professionnel d’un changement. Pour un leadership novateur, Québec, Presses de l’Université du Québec, 2008. </a:t>
            </a:r>
            <a:endParaRPr lang="fr-CA" dirty="0"/>
          </a:p>
          <a:p>
            <a:r>
              <a:rPr lang="fr-FR" dirty="0"/>
              <a:t>LAFORTUNE, L. et C. DEAUDELIN. Accompagnement socioconstructiviste, pour s’approprier une réforme, Québec, Presses de l’Université du Québec, 2001. </a:t>
            </a:r>
            <a:endParaRPr lang="fr-CA" dirty="0"/>
          </a:p>
          <a:p>
            <a:r>
              <a:rPr lang="fr-FR" dirty="0"/>
              <a:t>LAMOUREUX, L., Desmarais, B., Brousseau-Deschamps, M. et Nault, G. Le programme d'insertion professionnelle de la Commission scolaire de Laval. In G. Boutin (</a:t>
            </a:r>
            <a:r>
              <a:rPr lang="fr-FR" dirty="0" err="1"/>
              <a:t>dir</a:t>
            </a:r>
            <a:r>
              <a:rPr lang="fr-FR" dirty="0"/>
              <a:t>.), Formation pratique des enseignants en partenariat : état des lieux et prospective. Actes du colloque interrégional « formation pratique : état des lieux et prospective » (p.150-161). Montréal : Éditions Nouvelles AMS, 2002.</a:t>
            </a:r>
            <a:endParaRPr lang="fr-CA" dirty="0"/>
          </a:p>
          <a:p>
            <a:r>
              <a:rPr lang="fr-FR" dirty="0"/>
              <a:t>MARTINEAU, S. &amp; </a:t>
            </a:r>
            <a:r>
              <a:rPr lang="fr-FR" dirty="0" err="1"/>
              <a:t>Portelance</a:t>
            </a:r>
            <a:r>
              <a:rPr lang="fr-FR" dirty="0"/>
              <a:t>, L. L’insertion professionnelle : Un tour d’horizon des recherches. ÉCHO du R.É.S.É.A.U. Laval, Bulletin des écoles associées à l’Université Laval, 5(1), 7-17, 2005.</a:t>
            </a:r>
            <a:endParaRPr lang="fr-CA" dirty="0"/>
          </a:p>
          <a:p>
            <a:r>
              <a:rPr lang="fr-FR" dirty="0"/>
              <a:t>PRATTE, M. La consultation pédagogique: une avenue privilégiée de développement professionnel pour le personnel enseignant, communication présentée au Colloque international CRIFPE, ayant pour thème « La profession enseignante au temps des réformes », 2003. </a:t>
            </a:r>
            <a:endParaRPr lang="fr-CA" dirty="0"/>
          </a:p>
          <a:p>
            <a:r>
              <a:rPr lang="fr-FR" dirty="0"/>
              <a:t>ST-ARNAUD, Y. Le changement assisté: compétences pour intervenir en relations humaines, Boucherville, Gaëtan Morin Éditeur, 1999. </a:t>
            </a:r>
            <a:endParaRPr lang="fr-CA" dirty="0"/>
          </a:p>
          <a:p>
            <a:r>
              <a:rPr lang="fr-FR" dirty="0"/>
              <a:t>ST-GERMAIN, M. L’appropriation du paradigme de l’apprentissage chez des enseignants de cégep par l’accompagnement d’une conseillère pédagogique, rapport de recherche PAREA, Cégep de l’Outaouais, 2008 [cdc.qc.ca/</a:t>
            </a:r>
            <a:r>
              <a:rPr lang="fr-FR" dirty="0" err="1"/>
              <a:t>parea</a:t>
            </a:r>
            <a:r>
              <a:rPr lang="fr-FR" dirty="0"/>
              <a:t>/787036_ st_germain_paradigme_apprentissage_cegep_outaouais_PAREA_2008.pdf]. </a:t>
            </a:r>
            <a:endParaRPr lang="fr-CA" dirty="0"/>
          </a:p>
          <a:p>
            <a:r>
              <a:rPr lang="fr-FR" dirty="0"/>
              <a:t>ST-GERMAIN, M. Une structure relationnelle de coopération, en classe au collégial, rapport de recherche PAREA, Cégep de l’Outaouais, 2013.</a:t>
            </a:r>
            <a:endParaRPr lang="fr-CA"/>
          </a:p>
          <a:p>
            <a:endParaRPr lang="fr-CA" dirty="0"/>
          </a:p>
        </p:txBody>
      </p:sp>
    </p:spTree>
    <p:extLst>
      <p:ext uri="{BB962C8B-B14F-4D97-AF65-F5344CB8AC3E}">
        <p14:creationId xmlns:p14="http://schemas.microsoft.com/office/powerpoint/2010/main" val="2784484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828800" y="1047750"/>
            <a:ext cx="9525000" cy="5129213"/>
          </a:xfrm>
        </p:spPr>
        <p:txBody>
          <a:bodyPr>
            <a:normAutofit/>
          </a:bodyPr>
          <a:lstStyle/>
          <a:p>
            <a:pPr marL="0" indent="0" algn="ctr">
              <a:buNone/>
            </a:pPr>
            <a:r>
              <a:rPr lang="fr-CA" sz="3600" b="1" dirty="0">
                <a:solidFill>
                  <a:srgbClr val="C00000"/>
                </a:solidFill>
              </a:rPr>
              <a:t>Merci de votre implication comme accompagnateur</a:t>
            </a:r>
          </a:p>
        </p:txBody>
      </p:sp>
      <p:pic>
        <p:nvPicPr>
          <p:cNvPr id="5" name="Image 4"/>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162550" y="2509482"/>
            <a:ext cx="2857500" cy="2857500"/>
          </a:xfrm>
          <a:prstGeom prst="rect">
            <a:avLst/>
          </a:prstGeom>
        </p:spPr>
      </p:pic>
      <p:pic>
        <p:nvPicPr>
          <p:cNvPr id="4" name="Image 3">
            <a:extLst>
              <a:ext uri="{FF2B5EF4-FFF2-40B4-BE49-F238E27FC236}">
                <a16:creationId xmlns:a16="http://schemas.microsoft.com/office/drawing/2014/main" id="{DC2AB097-66DD-4FA6-9FC4-FD90CE3D4651}"/>
              </a:ext>
            </a:extLst>
          </p:cNvPr>
          <p:cNvPicPr>
            <a:picLocks noChangeAspect="1"/>
          </p:cNvPicPr>
          <p:nvPr/>
        </p:nvPicPr>
        <p:blipFill>
          <a:blip r:embed="rId6"/>
          <a:stretch>
            <a:fillRect/>
          </a:stretch>
        </p:blipFill>
        <p:spPr>
          <a:xfrm>
            <a:off x="8557589" y="6492875"/>
            <a:ext cx="3634411" cy="340036"/>
          </a:xfrm>
          <a:prstGeom prst="rect">
            <a:avLst/>
          </a:prstGeom>
        </p:spPr>
      </p:pic>
    </p:spTree>
    <p:extLst>
      <p:ext uri="{BB962C8B-B14F-4D97-AF65-F5344CB8AC3E}">
        <p14:creationId xmlns:p14="http://schemas.microsoft.com/office/powerpoint/2010/main" val="2652422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Accompagnement côte à côte</a:t>
            </a:r>
          </a:p>
        </p:txBody>
      </p:sp>
      <p:pic>
        <p:nvPicPr>
          <p:cNvPr id="4" name="Espace réservé du contenu 3">
            <a:hlinkClick r:id="rId5"/>
          </p:cNvPr>
          <p:cNvPicPr>
            <a:picLocks noGrp="1" noChangeAspect="1"/>
          </p:cNvPicPr>
          <p:nvPr>
            <p:ph idx="1"/>
            <p:custDataLst>
              <p:tags r:id="rId2"/>
            </p:custDataLst>
          </p:nvPr>
        </p:nvPicPr>
        <p:blipFill>
          <a:blip r:embed="rId6"/>
          <a:stretch>
            <a:fillRect/>
          </a:stretch>
        </p:blipFill>
        <p:spPr>
          <a:xfrm>
            <a:off x="2526765" y="1825625"/>
            <a:ext cx="7981433" cy="4351338"/>
          </a:xfrm>
          <a:prstGeom prst="rect">
            <a:avLst/>
          </a:prstGeom>
        </p:spPr>
      </p:pic>
    </p:spTree>
    <p:extLst>
      <p:ext uri="{BB962C8B-B14F-4D97-AF65-F5344CB8AC3E}">
        <p14:creationId xmlns:p14="http://schemas.microsoft.com/office/powerpoint/2010/main" val="301645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5"/>
          <a:stretch>
            <a:fillRect/>
          </a:stretch>
        </p:blipFill>
        <p:spPr>
          <a:xfrm>
            <a:off x="4346346" y="151481"/>
            <a:ext cx="5291491" cy="6706519"/>
          </a:xfrm>
          <a:prstGeom prst="rect">
            <a:avLst/>
          </a:prstGeom>
          <a:gradFill>
            <a:gsLst>
              <a:gs pos="0">
                <a:schemeClr val="bg1">
                  <a:lumMod val="85000"/>
                </a:schemeClr>
              </a:gs>
              <a:gs pos="75000">
                <a:schemeClr val="bg2">
                  <a:shade val="100000"/>
                  <a:satMod val="115000"/>
                </a:schemeClr>
              </a:gs>
              <a:gs pos="100000">
                <a:schemeClr val="bg2">
                  <a:shade val="70000"/>
                  <a:satMod val="130000"/>
                </a:schemeClr>
              </a:gs>
            </a:gsLst>
            <a:path path="circle">
              <a:fillToRect l="20000" t="50000" r="100000" b="50000"/>
            </a:path>
          </a:gradFill>
        </p:spPr>
      </p:pic>
      <p:pic>
        <p:nvPicPr>
          <p:cNvPr id="5" name="Image 4"/>
          <p:cNvPicPr>
            <a:picLocks noChangeAspect="1"/>
          </p:cNvPicPr>
          <p:nvPr>
            <p:custDataLst>
              <p:tags r:id="rId2"/>
            </p:custDataLst>
          </p:nvPr>
        </p:nvPicPr>
        <p:blipFill>
          <a:blip r:embed="rId6"/>
          <a:stretch>
            <a:fillRect/>
          </a:stretch>
        </p:blipFill>
        <p:spPr>
          <a:xfrm>
            <a:off x="9204325" y="6375047"/>
            <a:ext cx="2724150" cy="361950"/>
          </a:xfrm>
          <a:prstGeom prst="rect">
            <a:avLst/>
          </a:prstGeom>
        </p:spPr>
      </p:pic>
    </p:spTree>
    <p:extLst>
      <p:ext uri="{BB962C8B-B14F-4D97-AF65-F5344CB8AC3E}">
        <p14:creationId xmlns:p14="http://schemas.microsoft.com/office/powerpoint/2010/main" val="4210880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6"/>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4.xml><?xml version="1.0" encoding="utf-8"?>
<p:tagLst xmlns:a="http://schemas.openxmlformats.org/drawingml/2006/main" xmlns:r="http://schemas.openxmlformats.org/officeDocument/2006/relationships" xmlns:p="http://schemas.openxmlformats.org/presentationml/2006/main">
  <p:tag name="NUM" val="8"/>
</p:tagLst>
</file>

<file path=ppt/tags/tag125.xml><?xml version="1.0" encoding="utf-8"?>
<p:tagLst xmlns:a="http://schemas.openxmlformats.org/drawingml/2006/main" xmlns:r="http://schemas.openxmlformats.org/officeDocument/2006/relationships" xmlns:p="http://schemas.openxmlformats.org/presentationml/2006/main">
  <p:tag name="NUM" val="9"/>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7.xml><?xml version="1.0" encoding="utf-8"?>
<p:tagLst xmlns:a="http://schemas.openxmlformats.org/drawingml/2006/main" xmlns:r="http://schemas.openxmlformats.org/officeDocument/2006/relationships" xmlns:p="http://schemas.openxmlformats.org/presentationml/2006/main">
  <p:tag name="NUM" val="11"/>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8"/>
</p:tagLst>
</file>

<file path=ppt/tags/tag136.xml><?xml version="1.0" encoding="utf-8"?>
<p:tagLst xmlns:a="http://schemas.openxmlformats.org/drawingml/2006/main" xmlns:r="http://schemas.openxmlformats.org/officeDocument/2006/relationships" xmlns:p="http://schemas.openxmlformats.org/presentationml/2006/main">
  <p:tag name="NUM" val="9"/>
</p:tagLst>
</file>

<file path=ppt/tags/tag137.xml><?xml version="1.0" encoding="utf-8"?>
<p:tagLst xmlns:a="http://schemas.openxmlformats.org/drawingml/2006/main" xmlns:r="http://schemas.openxmlformats.org/officeDocument/2006/relationships" xmlns:p="http://schemas.openxmlformats.org/presentationml/2006/main">
  <p:tag name="NUM" val="10"/>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5"/>
</p:tagLst>
</file>

<file path=ppt/tags/tag151.xml><?xml version="1.0" encoding="utf-8"?>
<p:tagLst xmlns:a="http://schemas.openxmlformats.org/drawingml/2006/main" xmlns:r="http://schemas.openxmlformats.org/officeDocument/2006/relationships" xmlns:p="http://schemas.openxmlformats.org/presentationml/2006/main">
  <p:tag name="NUM" val="6"/>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8"/>
</p:tagLst>
</file>

<file path=ppt/tags/tag154.xml><?xml version="1.0" encoding="utf-8"?>
<p:tagLst xmlns:a="http://schemas.openxmlformats.org/drawingml/2006/main" xmlns:r="http://schemas.openxmlformats.org/officeDocument/2006/relationships" xmlns:p="http://schemas.openxmlformats.org/presentationml/2006/main">
  <p:tag name="NUM" val="9"/>
</p:tagLst>
</file>

<file path=ppt/tags/tag155.xml><?xml version="1.0" encoding="utf-8"?>
<p:tagLst xmlns:a="http://schemas.openxmlformats.org/drawingml/2006/main" xmlns:r="http://schemas.openxmlformats.org/officeDocument/2006/relationships" xmlns:p="http://schemas.openxmlformats.org/presentationml/2006/main">
  <p:tag name="NUM" val="10"/>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0"/>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7"/>
</p:tagLst>
</file>

<file path=ppt/tags/tag184.xml><?xml version="1.0" encoding="utf-8"?>
<p:tagLst xmlns:a="http://schemas.openxmlformats.org/drawingml/2006/main" xmlns:r="http://schemas.openxmlformats.org/officeDocument/2006/relationships" xmlns:p="http://schemas.openxmlformats.org/presentationml/2006/main">
  <p:tag name="NUM" val="8"/>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1"/>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12"/>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3"/>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5"/>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4"/>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8"/>
</p:tagLst>
</file>

<file path=ppt/tags/tag227.xml><?xml version="1.0" encoding="utf-8"?>
<p:tagLst xmlns:a="http://schemas.openxmlformats.org/drawingml/2006/main" xmlns:r="http://schemas.openxmlformats.org/officeDocument/2006/relationships" xmlns:p="http://schemas.openxmlformats.org/presentationml/2006/main">
  <p:tag name="NUM" val="9"/>
</p:tagLst>
</file>

<file path=ppt/tags/tag228.xml><?xml version="1.0" encoding="utf-8"?>
<p:tagLst xmlns:a="http://schemas.openxmlformats.org/drawingml/2006/main" xmlns:r="http://schemas.openxmlformats.org/officeDocument/2006/relationships" xmlns:p="http://schemas.openxmlformats.org/presentationml/2006/main">
  <p:tag name="NUM" val="10"/>
</p:tagLst>
</file>

<file path=ppt/tags/tag229.xml><?xml version="1.0" encoding="utf-8"?>
<p:tagLst xmlns:a="http://schemas.openxmlformats.org/drawingml/2006/main" xmlns:r="http://schemas.openxmlformats.org/officeDocument/2006/relationships" xmlns:p="http://schemas.openxmlformats.org/presentationml/2006/main">
  <p:tag name="NUM" val="11"/>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12"/>
</p:tagLst>
</file>

<file path=ppt/tags/tag231.xml><?xml version="1.0" encoding="utf-8"?>
<p:tagLst xmlns:a="http://schemas.openxmlformats.org/drawingml/2006/main" xmlns:r="http://schemas.openxmlformats.org/officeDocument/2006/relationships" xmlns:p="http://schemas.openxmlformats.org/presentationml/2006/main">
  <p:tag name="NUM" val="13"/>
</p:tagLst>
</file>

<file path=ppt/tags/tag232.xml><?xml version="1.0" encoding="utf-8"?>
<p:tagLst xmlns:a="http://schemas.openxmlformats.org/drawingml/2006/main" xmlns:r="http://schemas.openxmlformats.org/officeDocument/2006/relationships" xmlns:p="http://schemas.openxmlformats.org/presentationml/2006/main">
  <p:tag name="NUM" val="14"/>
</p:tagLst>
</file>

<file path=ppt/tags/tag233.xml><?xml version="1.0" encoding="utf-8"?>
<p:tagLst xmlns:a="http://schemas.openxmlformats.org/drawingml/2006/main" xmlns:r="http://schemas.openxmlformats.org/officeDocument/2006/relationships" xmlns:p="http://schemas.openxmlformats.org/presentationml/2006/main">
  <p:tag name="NUM" val="17"/>
</p:tagLst>
</file>

<file path=ppt/tags/tag234.xml><?xml version="1.0" encoding="utf-8"?>
<p:tagLst xmlns:a="http://schemas.openxmlformats.org/drawingml/2006/main" xmlns:r="http://schemas.openxmlformats.org/officeDocument/2006/relationships" xmlns:p="http://schemas.openxmlformats.org/presentationml/2006/main">
  <p:tag name="NUM" val="18"/>
</p:tagLst>
</file>

<file path=ppt/tags/tag235.xml><?xml version="1.0" encoding="utf-8"?>
<p:tagLst xmlns:a="http://schemas.openxmlformats.org/drawingml/2006/main" xmlns:r="http://schemas.openxmlformats.org/officeDocument/2006/relationships" xmlns:p="http://schemas.openxmlformats.org/presentationml/2006/main">
  <p:tag name="NUM" val="19"/>
</p:tagLst>
</file>

<file path=ppt/tags/tag236.xml><?xml version="1.0" encoding="utf-8"?>
<p:tagLst xmlns:a="http://schemas.openxmlformats.org/drawingml/2006/main" xmlns:r="http://schemas.openxmlformats.org/officeDocument/2006/relationships" xmlns:p="http://schemas.openxmlformats.org/presentationml/2006/main">
  <p:tag name="NUM" val="20"/>
</p:tagLst>
</file>

<file path=ppt/tags/tag237.xml><?xml version="1.0" encoding="utf-8"?>
<p:tagLst xmlns:a="http://schemas.openxmlformats.org/drawingml/2006/main" xmlns:r="http://schemas.openxmlformats.org/officeDocument/2006/relationships" xmlns:p="http://schemas.openxmlformats.org/presentationml/2006/main">
  <p:tag name="NUM" val="21"/>
</p:tagLst>
</file>

<file path=ppt/tags/tag238.xml><?xml version="1.0" encoding="utf-8"?>
<p:tagLst xmlns:a="http://schemas.openxmlformats.org/drawingml/2006/main" xmlns:r="http://schemas.openxmlformats.org/officeDocument/2006/relationships" xmlns:p="http://schemas.openxmlformats.org/presentationml/2006/main">
  <p:tag name="NUM" val="22"/>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4"/>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5"/>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4"/>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6"/>
</p:tagLst>
</file>

<file path=ppt/tags/tag275.xml><?xml version="1.0" encoding="utf-8"?>
<p:tagLst xmlns:a="http://schemas.openxmlformats.org/drawingml/2006/main" xmlns:r="http://schemas.openxmlformats.org/officeDocument/2006/relationships" xmlns:p="http://schemas.openxmlformats.org/presentationml/2006/main">
  <p:tag name="NUM" val="7"/>
</p:tagLst>
</file>

<file path=ppt/tags/tag276.xml><?xml version="1.0" encoding="utf-8"?>
<p:tagLst xmlns:a="http://schemas.openxmlformats.org/drawingml/2006/main" xmlns:r="http://schemas.openxmlformats.org/officeDocument/2006/relationships" xmlns:p="http://schemas.openxmlformats.org/presentationml/2006/main">
  <p:tag name="NUM" val="8"/>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5"/>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7"/>
</p:tagLst>
</file>

<file path=ppt/tags/tag284.xml><?xml version="1.0" encoding="utf-8"?>
<p:tagLst xmlns:a="http://schemas.openxmlformats.org/drawingml/2006/main" xmlns:r="http://schemas.openxmlformats.org/officeDocument/2006/relationships" xmlns:p="http://schemas.openxmlformats.org/presentationml/2006/main">
  <p:tag name="NUM" val="8"/>
</p:tagLst>
</file>

<file path=ppt/tags/tag285.xml><?xml version="1.0" encoding="utf-8"?>
<p:tagLst xmlns:a="http://schemas.openxmlformats.org/drawingml/2006/main" xmlns:r="http://schemas.openxmlformats.org/officeDocument/2006/relationships" xmlns:p="http://schemas.openxmlformats.org/presentationml/2006/main">
  <p:tag name="NUM" val="9"/>
</p:tagLst>
</file>

<file path=ppt/tags/tag286.xml><?xml version="1.0" encoding="utf-8"?>
<p:tagLst xmlns:a="http://schemas.openxmlformats.org/drawingml/2006/main" xmlns:r="http://schemas.openxmlformats.org/officeDocument/2006/relationships" xmlns:p="http://schemas.openxmlformats.org/presentationml/2006/main">
  <p:tag name="NUM" val="10"/>
</p:tagLst>
</file>

<file path=ppt/tags/tag287.xml><?xml version="1.0" encoding="utf-8"?>
<p:tagLst xmlns:a="http://schemas.openxmlformats.org/drawingml/2006/main" xmlns:r="http://schemas.openxmlformats.org/officeDocument/2006/relationships" xmlns:p="http://schemas.openxmlformats.org/presentationml/2006/main">
  <p:tag name="NUM" val="11"/>
</p:tagLst>
</file>

<file path=ppt/tags/tag288.xml><?xml version="1.0" encoding="utf-8"?>
<p:tagLst xmlns:a="http://schemas.openxmlformats.org/drawingml/2006/main" xmlns:r="http://schemas.openxmlformats.org/officeDocument/2006/relationships" xmlns:p="http://schemas.openxmlformats.org/presentationml/2006/main">
  <p:tag name="NUM" val="12"/>
</p:tagLst>
</file>

<file path=ppt/tags/tag289.xml><?xml version="1.0" encoding="utf-8"?>
<p:tagLst xmlns:a="http://schemas.openxmlformats.org/drawingml/2006/main" xmlns:r="http://schemas.openxmlformats.org/officeDocument/2006/relationships" xmlns:p="http://schemas.openxmlformats.org/presentationml/2006/main">
  <p:tag name="NUM" val="13"/>
</p:tagLst>
</file>

<file path=ppt/tags/tag29.xml><?xml version="1.0" encoding="utf-8"?>
<p:tagLst xmlns:a="http://schemas.openxmlformats.org/drawingml/2006/main" xmlns:r="http://schemas.openxmlformats.org/officeDocument/2006/relationships" xmlns:p="http://schemas.openxmlformats.org/presentationml/2006/main">
  <p:tag name="NUM" val="16"/>
</p:tagLst>
</file>

<file path=ppt/tags/tag290.xml><?xml version="1.0" encoding="utf-8"?>
<p:tagLst xmlns:a="http://schemas.openxmlformats.org/drawingml/2006/main" xmlns:r="http://schemas.openxmlformats.org/officeDocument/2006/relationships" xmlns:p="http://schemas.openxmlformats.org/presentationml/2006/main">
  <p:tag name="NUM" val="14"/>
</p:tagLst>
</file>

<file path=ppt/tags/tag291.xml><?xml version="1.0" encoding="utf-8"?>
<p:tagLst xmlns:a="http://schemas.openxmlformats.org/drawingml/2006/main" xmlns:r="http://schemas.openxmlformats.org/officeDocument/2006/relationships" xmlns:p="http://schemas.openxmlformats.org/presentationml/2006/main">
  <p:tag name="NUM" val="15"/>
</p:tagLst>
</file>

<file path=ppt/tags/tag292.xml><?xml version="1.0" encoding="utf-8"?>
<p:tagLst xmlns:a="http://schemas.openxmlformats.org/drawingml/2006/main" xmlns:r="http://schemas.openxmlformats.org/officeDocument/2006/relationships" xmlns:p="http://schemas.openxmlformats.org/presentationml/2006/main">
  <p:tag name="NUM" val="16"/>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6"/>
</p:tagLst>
</file>

<file path=ppt/tags/tag29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00.xml><?xml version="1.0" encoding="utf-8"?>
<p:tagLst xmlns:a="http://schemas.openxmlformats.org/drawingml/2006/main" xmlns:r="http://schemas.openxmlformats.org/officeDocument/2006/relationships" xmlns:p="http://schemas.openxmlformats.org/presentationml/2006/main">
  <p:tag name="NUM" val="8"/>
</p:tagLst>
</file>

<file path=ppt/tags/tag301.xml><?xml version="1.0" encoding="utf-8"?>
<p:tagLst xmlns:a="http://schemas.openxmlformats.org/drawingml/2006/main" xmlns:r="http://schemas.openxmlformats.org/officeDocument/2006/relationships" xmlns:p="http://schemas.openxmlformats.org/presentationml/2006/main">
  <p:tag name="NUM" val="9"/>
</p:tagLst>
</file>

<file path=ppt/tags/tag302.xml><?xml version="1.0" encoding="utf-8"?>
<p:tagLst xmlns:a="http://schemas.openxmlformats.org/drawingml/2006/main" xmlns:r="http://schemas.openxmlformats.org/officeDocument/2006/relationships" xmlns:p="http://schemas.openxmlformats.org/presentationml/2006/main">
  <p:tag name="NUM" val="10"/>
</p:tagLst>
</file>

<file path=ppt/tags/tag303.xml><?xml version="1.0" encoding="utf-8"?>
<p:tagLst xmlns:a="http://schemas.openxmlformats.org/drawingml/2006/main" xmlns:r="http://schemas.openxmlformats.org/officeDocument/2006/relationships" xmlns:p="http://schemas.openxmlformats.org/presentationml/2006/main">
  <p:tag name="NUM" val="11"/>
</p:tagLst>
</file>

<file path=ppt/tags/tag304.xml><?xml version="1.0" encoding="utf-8"?>
<p:tagLst xmlns:a="http://schemas.openxmlformats.org/drawingml/2006/main" xmlns:r="http://schemas.openxmlformats.org/officeDocument/2006/relationships" xmlns:p="http://schemas.openxmlformats.org/presentationml/2006/main">
  <p:tag name="NUM" val="12"/>
</p:tagLst>
</file>

<file path=ppt/tags/tag305.xml><?xml version="1.0" encoding="utf-8"?>
<p:tagLst xmlns:a="http://schemas.openxmlformats.org/drawingml/2006/main" xmlns:r="http://schemas.openxmlformats.org/officeDocument/2006/relationships" xmlns:p="http://schemas.openxmlformats.org/presentationml/2006/main">
  <p:tag name="NUM" val="13"/>
</p:tagLst>
</file>

<file path=ppt/tags/tag306.xml><?xml version="1.0" encoding="utf-8"?>
<p:tagLst xmlns:a="http://schemas.openxmlformats.org/drawingml/2006/main" xmlns:r="http://schemas.openxmlformats.org/officeDocument/2006/relationships" xmlns:p="http://schemas.openxmlformats.org/presentationml/2006/main">
  <p:tag name="NUM" val="14"/>
</p:tagLst>
</file>

<file path=ppt/tags/tag307.xml><?xml version="1.0" encoding="utf-8"?>
<p:tagLst xmlns:a="http://schemas.openxmlformats.org/drawingml/2006/main" xmlns:r="http://schemas.openxmlformats.org/officeDocument/2006/relationships" xmlns:p="http://schemas.openxmlformats.org/presentationml/2006/main">
  <p:tag name="NUM" val="15"/>
</p:tagLst>
</file>

<file path=ppt/tags/tag308.xml><?xml version="1.0" encoding="utf-8"?>
<p:tagLst xmlns:a="http://schemas.openxmlformats.org/drawingml/2006/main" xmlns:r="http://schemas.openxmlformats.org/officeDocument/2006/relationships" xmlns:p="http://schemas.openxmlformats.org/presentationml/2006/main">
  <p:tag name="NUM" val="16"/>
</p:tagLst>
</file>

<file path=ppt/tags/tag309.xml><?xml version="1.0" encoding="utf-8"?>
<p:tagLst xmlns:a="http://schemas.openxmlformats.org/drawingml/2006/main" xmlns:r="http://schemas.openxmlformats.org/officeDocument/2006/relationships" xmlns:p="http://schemas.openxmlformats.org/presentationml/2006/main">
  <p:tag name="NUM" val="17"/>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10.xml><?xml version="1.0" encoding="utf-8"?>
<p:tagLst xmlns:a="http://schemas.openxmlformats.org/drawingml/2006/main" xmlns:r="http://schemas.openxmlformats.org/officeDocument/2006/relationships" xmlns:p="http://schemas.openxmlformats.org/presentationml/2006/main">
  <p:tag name="NUM" val="18"/>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6"/>
</p:tagLst>
</file>

<file path=ppt/tags/tag317.xml><?xml version="1.0" encoding="utf-8"?>
<p:tagLst xmlns:a="http://schemas.openxmlformats.org/drawingml/2006/main" xmlns:r="http://schemas.openxmlformats.org/officeDocument/2006/relationships" xmlns:p="http://schemas.openxmlformats.org/presentationml/2006/main">
  <p:tag name="NUM" val="7"/>
</p:tagLst>
</file>

<file path=ppt/tags/tag318.xml><?xml version="1.0" encoding="utf-8"?>
<p:tagLst xmlns:a="http://schemas.openxmlformats.org/drawingml/2006/main" xmlns:r="http://schemas.openxmlformats.org/officeDocument/2006/relationships" xmlns:p="http://schemas.openxmlformats.org/presentationml/2006/main">
  <p:tag name="NUM" val="8"/>
</p:tagLst>
</file>

<file path=ppt/tags/tag319.xml><?xml version="1.0" encoding="utf-8"?>
<p:tagLst xmlns:a="http://schemas.openxmlformats.org/drawingml/2006/main" xmlns:r="http://schemas.openxmlformats.org/officeDocument/2006/relationships" xmlns:p="http://schemas.openxmlformats.org/presentationml/2006/main">
  <p:tag name="NUM" val="9"/>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20.xml><?xml version="1.0" encoding="utf-8"?>
<p:tagLst xmlns:a="http://schemas.openxmlformats.org/drawingml/2006/main" xmlns:r="http://schemas.openxmlformats.org/officeDocument/2006/relationships" xmlns:p="http://schemas.openxmlformats.org/presentationml/2006/main">
  <p:tag name="NUM" val="10"/>
</p:tagLst>
</file>

<file path=ppt/tags/tag321.xml><?xml version="1.0" encoding="utf-8"?>
<p:tagLst xmlns:a="http://schemas.openxmlformats.org/drawingml/2006/main" xmlns:r="http://schemas.openxmlformats.org/officeDocument/2006/relationships" xmlns:p="http://schemas.openxmlformats.org/presentationml/2006/main">
  <p:tag name="NUM" val="11"/>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5"/>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0"/>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3"/>
</p:tagLst>
</file>

<file path=ppt/tags/tag332.xml><?xml version="1.0" encoding="utf-8"?>
<p:tagLst xmlns:a="http://schemas.openxmlformats.org/drawingml/2006/main" xmlns:r="http://schemas.openxmlformats.org/officeDocument/2006/relationships" xmlns:p="http://schemas.openxmlformats.org/presentationml/2006/main">
  <p:tag name="NUM" val="4"/>
</p:tagLst>
</file>

<file path=ppt/tags/tag333.xml><?xml version="1.0" encoding="utf-8"?>
<p:tagLst xmlns:a="http://schemas.openxmlformats.org/drawingml/2006/main" xmlns:r="http://schemas.openxmlformats.org/officeDocument/2006/relationships" xmlns:p="http://schemas.openxmlformats.org/presentationml/2006/main">
  <p:tag name="NUM" val="5"/>
</p:tagLst>
</file>

<file path=ppt/tags/tag334.xml><?xml version="1.0" encoding="utf-8"?>
<p:tagLst xmlns:a="http://schemas.openxmlformats.org/drawingml/2006/main" xmlns:r="http://schemas.openxmlformats.org/officeDocument/2006/relationships" xmlns:p="http://schemas.openxmlformats.org/presentationml/2006/main">
  <p:tag name="NUM" val="6"/>
</p:tagLst>
</file>

<file path=ppt/tags/tag335.xml><?xml version="1.0" encoding="utf-8"?>
<p:tagLst xmlns:a="http://schemas.openxmlformats.org/drawingml/2006/main" xmlns:r="http://schemas.openxmlformats.org/officeDocument/2006/relationships" xmlns:p="http://schemas.openxmlformats.org/presentationml/2006/main">
  <p:tag name="NUM" val="7"/>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11"/>
</p:tagLst>
</file>

<file path=ppt/tags/tag340.xml><?xml version="1.0" encoding="utf-8"?>
<p:tagLst xmlns:a="http://schemas.openxmlformats.org/drawingml/2006/main" xmlns:r="http://schemas.openxmlformats.org/officeDocument/2006/relationships" xmlns:p="http://schemas.openxmlformats.org/presentationml/2006/main">
  <p:tag name="NUM" val="1"/>
</p:tagLst>
</file>

<file path=ppt/tags/tag341.xml><?xml version="1.0" encoding="utf-8"?>
<p:tagLst xmlns:a="http://schemas.openxmlformats.org/drawingml/2006/main" xmlns:r="http://schemas.openxmlformats.org/officeDocument/2006/relationships" xmlns:p="http://schemas.openxmlformats.org/presentationml/2006/main">
  <p:tag name="NUM" val="2"/>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5"/>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3"/>
</p:tagLst>
</file>

<file path=ppt/tags/tag355.xml><?xml version="1.0" encoding="utf-8"?>
<p:tagLst xmlns:a="http://schemas.openxmlformats.org/drawingml/2006/main" xmlns:r="http://schemas.openxmlformats.org/officeDocument/2006/relationships" xmlns:p="http://schemas.openxmlformats.org/presentationml/2006/main">
  <p:tag name="NUM" val="1"/>
</p:tagLst>
</file>

<file path=ppt/tags/tag356.xml><?xml version="1.0" encoding="utf-8"?>
<p:tagLst xmlns:a="http://schemas.openxmlformats.org/drawingml/2006/main" xmlns:r="http://schemas.openxmlformats.org/officeDocument/2006/relationships" xmlns:p="http://schemas.openxmlformats.org/presentationml/2006/main">
  <p:tag name="NUM" val="2"/>
</p:tagLst>
</file>

<file path=ppt/tags/tag357.xml><?xml version="1.0" encoding="utf-8"?>
<p:tagLst xmlns:a="http://schemas.openxmlformats.org/drawingml/2006/main" xmlns:r="http://schemas.openxmlformats.org/officeDocument/2006/relationships" xmlns:p="http://schemas.openxmlformats.org/presentationml/2006/main">
  <p:tag name="NUM" val="3"/>
</p:tagLst>
</file>

<file path=ppt/tags/tag358.xml><?xml version="1.0" encoding="utf-8"?>
<p:tagLst xmlns:a="http://schemas.openxmlformats.org/drawingml/2006/main" xmlns:r="http://schemas.openxmlformats.org/officeDocument/2006/relationships" xmlns:p="http://schemas.openxmlformats.org/presentationml/2006/main">
  <p:tag name="NUM" val="4"/>
</p:tagLst>
</file>

<file path=ppt/tags/tag359.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3"/>
</p:tagLst>
</file>

<file path=ppt/tags/tag360.xml><?xml version="1.0" encoding="utf-8"?>
<p:tagLst xmlns:a="http://schemas.openxmlformats.org/drawingml/2006/main" xmlns:r="http://schemas.openxmlformats.org/officeDocument/2006/relationships" xmlns:p="http://schemas.openxmlformats.org/presentationml/2006/main">
  <p:tag name="NUM" val="6"/>
</p:tagLst>
</file>

<file path=ppt/tags/tag361.xml><?xml version="1.0" encoding="utf-8"?>
<p:tagLst xmlns:a="http://schemas.openxmlformats.org/drawingml/2006/main" xmlns:r="http://schemas.openxmlformats.org/officeDocument/2006/relationships" xmlns:p="http://schemas.openxmlformats.org/presentationml/2006/main">
  <p:tag name="NUM" val="7"/>
</p:tagLst>
</file>

<file path=ppt/tags/tag362.xml><?xml version="1.0" encoding="utf-8"?>
<p:tagLst xmlns:a="http://schemas.openxmlformats.org/drawingml/2006/main" xmlns:r="http://schemas.openxmlformats.org/officeDocument/2006/relationships" xmlns:p="http://schemas.openxmlformats.org/presentationml/2006/main">
  <p:tag name="NUM" val="8"/>
</p:tagLst>
</file>

<file path=ppt/tags/tag363.xml><?xml version="1.0" encoding="utf-8"?>
<p:tagLst xmlns:a="http://schemas.openxmlformats.org/drawingml/2006/main" xmlns:r="http://schemas.openxmlformats.org/officeDocument/2006/relationships" xmlns:p="http://schemas.openxmlformats.org/presentationml/2006/main">
  <p:tag name="NUM" val="9"/>
</p:tagLst>
</file>

<file path=ppt/tags/tag364.xml><?xml version="1.0" encoding="utf-8"?>
<p:tagLst xmlns:a="http://schemas.openxmlformats.org/drawingml/2006/main" xmlns:r="http://schemas.openxmlformats.org/officeDocument/2006/relationships" xmlns:p="http://schemas.openxmlformats.org/presentationml/2006/main">
  <p:tag name="NUM" val="1"/>
</p:tagLst>
</file>

<file path=ppt/tags/tag365.xml><?xml version="1.0" encoding="utf-8"?>
<p:tagLst xmlns:a="http://schemas.openxmlformats.org/drawingml/2006/main" xmlns:r="http://schemas.openxmlformats.org/officeDocument/2006/relationships" xmlns:p="http://schemas.openxmlformats.org/presentationml/2006/main">
  <p:tag name="NUM" val="2"/>
</p:tagLst>
</file>

<file path=ppt/tags/tag366.xml><?xml version="1.0" encoding="utf-8"?>
<p:tagLst xmlns:a="http://schemas.openxmlformats.org/drawingml/2006/main" xmlns:r="http://schemas.openxmlformats.org/officeDocument/2006/relationships" xmlns:p="http://schemas.openxmlformats.org/presentationml/2006/main">
  <p:tag name="NUM" val="3"/>
</p:tagLst>
</file>

<file path=ppt/tags/tag367.xml><?xml version="1.0" encoding="utf-8"?>
<p:tagLst xmlns:a="http://schemas.openxmlformats.org/drawingml/2006/main" xmlns:r="http://schemas.openxmlformats.org/officeDocument/2006/relationships" xmlns:p="http://schemas.openxmlformats.org/presentationml/2006/main">
  <p:tag name="NUM" val="5"/>
</p:tagLst>
</file>

<file path=ppt/tags/tag368.xml><?xml version="1.0" encoding="utf-8"?>
<p:tagLst xmlns:a="http://schemas.openxmlformats.org/drawingml/2006/main" xmlns:r="http://schemas.openxmlformats.org/officeDocument/2006/relationships" xmlns:p="http://schemas.openxmlformats.org/presentationml/2006/main">
  <p:tag name="NUM" val="6"/>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1"/>
</p:tagLst>
</file>

<file path=ppt/tags/tag374.xml><?xml version="1.0" encoding="utf-8"?>
<p:tagLst xmlns:a="http://schemas.openxmlformats.org/drawingml/2006/main" xmlns:r="http://schemas.openxmlformats.org/officeDocument/2006/relationships" xmlns:p="http://schemas.openxmlformats.org/presentationml/2006/main">
  <p:tag name="NUM" val="2"/>
</p:tagLst>
</file>

<file path=ppt/tags/tag375.xml><?xml version="1.0" encoding="utf-8"?>
<p:tagLst xmlns:a="http://schemas.openxmlformats.org/drawingml/2006/main" xmlns:r="http://schemas.openxmlformats.org/officeDocument/2006/relationships" xmlns:p="http://schemas.openxmlformats.org/presentationml/2006/main">
  <p:tag name="NUM" val="1"/>
</p:tagLst>
</file>

<file path=ppt/tags/tag376.xml><?xml version="1.0" encoding="utf-8"?>
<p:tagLst xmlns:a="http://schemas.openxmlformats.org/drawingml/2006/main" xmlns:r="http://schemas.openxmlformats.org/officeDocument/2006/relationships" xmlns:p="http://schemas.openxmlformats.org/presentationml/2006/main">
  <p:tag name="NUM" val="2"/>
</p:tagLst>
</file>

<file path=ppt/tags/tag377.xml><?xml version="1.0" encoding="utf-8"?>
<p:tagLst xmlns:a="http://schemas.openxmlformats.org/drawingml/2006/main" xmlns:r="http://schemas.openxmlformats.org/officeDocument/2006/relationships" xmlns:p="http://schemas.openxmlformats.org/presentationml/2006/main">
  <p:tag name="NUM" val="1"/>
</p:tagLst>
</file>

<file path=ppt/tags/tag378.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12"/>
</p:tagLst>
</file>

<file path=ppt/tags/tag46.xml><?xml version="1.0" encoding="utf-8"?>
<p:tagLst xmlns:a="http://schemas.openxmlformats.org/drawingml/2006/main" xmlns:r="http://schemas.openxmlformats.org/officeDocument/2006/relationships" xmlns:p="http://schemas.openxmlformats.org/presentationml/2006/main">
  <p:tag name="NUM" val="13"/>
</p:tagLst>
</file>

<file path=ppt/tags/tag47.xml><?xml version="1.0" encoding="utf-8"?>
<p:tagLst xmlns:a="http://schemas.openxmlformats.org/drawingml/2006/main" xmlns:r="http://schemas.openxmlformats.org/officeDocument/2006/relationships" xmlns:p="http://schemas.openxmlformats.org/presentationml/2006/main">
  <p:tag name="NUM" val="14"/>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1"/>
</p:tagLst>
</file>

<file path=ppt/tags/tag63.xml><?xml version="1.0" encoding="utf-8"?>
<p:tagLst xmlns:a="http://schemas.openxmlformats.org/drawingml/2006/main" xmlns:r="http://schemas.openxmlformats.org/officeDocument/2006/relationships" xmlns:p="http://schemas.openxmlformats.org/presentationml/2006/main">
  <p:tag name="NUM" val="12"/>
</p:tagLst>
</file>

<file path=ppt/tags/tag64.xml><?xml version="1.0" encoding="utf-8"?>
<p:tagLst xmlns:a="http://schemas.openxmlformats.org/drawingml/2006/main" xmlns:r="http://schemas.openxmlformats.org/officeDocument/2006/relationships" xmlns:p="http://schemas.openxmlformats.org/presentationml/2006/main">
  <p:tag name="NUM" val="13"/>
</p:tagLst>
</file>

<file path=ppt/tags/tag65.xml><?xml version="1.0" encoding="utf-8"?>
<p:tagLst xmlns:a="http://schemas.openxmlformats.org/drawingml/2006/main" xmlns:r="http://schemas.openxmlformats.org/officeDocument/2006/relationships" xmlns:p="http://schemas.openxmlformats.org/presentationml/2006/main">
  <p:tag name="NUM" val="14"/>
</p:tagLst>
</file>

<file path=ppt/tags/tag66.xml><?xml version="1.0" encoding="utf-8"?>
<p:tagLst xmlns:a="http://schemas.openxmlformats.org/drawingml/2006/main" xmlns:r="http://schemas.openxmlformats.org/officeDocument/2006/relationships" xmlns:p="http://schemas.openxmlformats.org/presentationml/2006/main">
  <p:tag name="NUM" val="17"/>
</p:tagLst>
</file>

<file path=ppt/tags/tag67.xml><?xml version="1.0" encoding="utf-8"?>
<p:tagLst xmlns:a="http://schemas.openxmlformats.org/drawingml/2006/main" xmlns:r="http://schemas.openxmlformats.org/officeDocument/2006/relationships" xmlns:p="http://schemas.openxmlformats.org/presentationml/2006/main">
  <p:tag name="NUM" val="18"/>
</p:tagLst>
</file>

<file path=ppt/tags/tag68.xml><?xml version="1.0" encoding="utf-8"?>
<p:tagLst xmlns:a="http://schemas.openxmlformats.org/drawingml/2006/main" xmlns:r="http://schemas.openxmlformats.org/officeDocument/2006/relationships" xmlns:p="http://schemas.openxmlformats.org/presentationml/2006/main">
  <p:tag name="NUM" val="19"/>
</p:tagLst>
</file>

<file path=ppt/tags/tag69.xml><?xml version="1.0" encoding="utf-8"?>
<p:tagLst xmlns:a="http://schemas.openxmlformats.org/drawingml/2006/main" xmlns:r="http://schemas.openxmlformats.org/officeDocument/2006/relationships" xmlns:p="http://schemas.openxmlformats.org/presentationml/2006/main">
  <p:tag name="NUM" val="20"/>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21"/>
</p:tagLst>
</file>

<file path=ppt/tags/tag71.xml><?xml version="1.0" encoding="utf-8"?>
<p:tagLst xmlns:a="http://schemas.openxmlformats.org/drawingml/2006/main" xmlns:r="http://schemas.openxmlformats.org/officeDocument/2006/relationships" xmlns:p="http://schemas.openxmlformats.org/presentationml/2006/main">
  <p:tag name="NUM" val="2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_rels/theme2.xml.rels><?xml version="1.0" encoding="UTF-8" standalone="yes"?>
<Relationships xmlns="http://schemas.openxmlformats.org/package/2006/relationships"><Relationship Id="rId1" Type="http://schemas.openxmlformats.org/officeDocument/2006/relationships/image" Target="../media/image11.jpeg"/></Relationships>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11007</TotalTime>
  <Words>5458</Words>
  <Application>Microsoft Office PowerPoint</Application>
  <PresentationFormat>Grand écran</PresentationFormat>
  <Paragraphs>714</Paragraphs>
  <Slides>71</Slides>
  <Notes>64</Notes>
  <HiddenSlides>2</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71</vt:i4>
      </vt:variant>
    </vt:vector>
  </HeadingPairs>
  <TitlesOfParts>
    <vt:vector size="81" baseType="lpstr">
      <vt:lpstr>Arial</vt:lpstr>
      <vt:lpstr>Calibri</vt:lpstr>
      <vt:lpstr>Calibri Light</vt:lpstr>
      <vt:lpstr>Cambria</vt:lpstr>
      <vt:lpstr>Times New Roman</vt:lpstr>
      <vt:lpstr>Wingdings</vt:lpstr>
      <vt:lpstr>1_Thème Office</vt:lpstr>
      <vt:lpstr>Contiguïté</vt:lpstr>
      <vt:lpstr>Conception personnalisée</vt:lpstr>
      <vt:lpstr>1_Contiguïté</vt:lpstr>
      <vt:lpstr>Présentation PowerPoint</vt:lpstr>
      <vt:lpstr>Identification</vt:lpstr>
      <vt:lpstr>Attentes</vt:lpstr>
      <vt:lpstr>Objectifs</vt:lpstr>
      <vt:lpstr>Déroulement (1ère partie)</vt:lpstr>
      <vt:lpstr>Déroulement (2e partie)</vt:lpstr>
      <vt:lpstr>Activité 1 Représentation</vt:lpstr>
      <vt:lpstr>Accompagnement côte à côte</vt:lpstr>
      <vt:lpstr>Présentation PowerPoint</vt:lpstr>
      <vt:lpstr>Qu’est-ce que le programme d’insertion professionnelle?</vt:lpstr>
      <vt:lpstr>Présentation du programme IPE </vt:lpstr>
      <vt:lpstr>Étape 1</vt:lpstr>
      <vt:lpstr>Étape 2</vt:lpstr>
      <vt:lpstr>Présentation PowerPoint</vt:lpstr>
      <vt:lpstr>Présentation PowerPoint</vt:lpstr>
      <vt:lpstr>L’accompagnement</vt:lpstr>
      <vt:lpstr>Rôles et responsabilités IPE-FP – CSSDM </vt:lpstr>
      <vt:lpstr>Rôle de l’accompagnateur</vt:lpstr>
      <vt:lpstr>Rôle du mentor</vt:lpstr>
      <vt:lpstr>Rôles du conseiller pédagogique</vt:lpstr>
      <vt:lpstr>Rôle du nouvel enseignant</vt:lpstr>
      <vt:lpstr>Pause</vt:lpstr>
      <vt:lpstr>Moodle</vt:lpstr>
      <vt:lpstr>Activité L’entrée en matière</vt:lpstr>
      <vt:lpstr>Habiletés relatives  à la profession enseignante</vt:lpstr>
      <vt:lpstr>Activité 13 compétences professionnelles</vt:lpstr>
      <vt:lpstr>Présentation PowerPoint</vt:lpstr>
      <vt:lpstr>L’éthique dans l’accompagnement</vt:lpstr>
      <vt:lpstr>Accompagnement réflexif</vt:lpstr>
      <vt:lpstr>Quelles sont les intentions de  la question réflexive</vt:lpstr>
      <vt:lpstr>Comment y arriver</vt:lpstr>
      <vt:lpstr>Exemples de questions réflexives</vt:lpstr>
      <vt:lpstr>Activité - Pratiques réflexives  Jeu de rôles</vt:lpstr>
      <vt:lpstr>Plénière</vt:lpstr>
      <vt:lpstr>Présentation PowerPoint</vt:lpstr>
      <vt:lpstr>Enrichissement</vt:lpstr>
      <vt:lpstr>Présentation PowerPoint</vt:lpstr>
      <vt:lpstr>Déroulement (2e partie)</vt:lpstr>
      <vt:lpstr>Retour sur la 1ère partie</vt:lpstr>
      <vt:lpstr>Les outils de l’accompagnateur </vt:lpstr>
      <vt:lpstr>Présentation PowerPoint</vt:lpstr>
      <vt:lpstr>Présentation PowerPoint</vt:lpstr>
      <vt:lpstr>Les rencontres de l’accompagné (e)  et accompagnateur </vt:lpstr>
      <vt:lpstr>Présentation d’un outil de consignation d’informations</vt:lpstr>
      <vt:lpstr>Modèle de rencontre pour l’accompagnateur</vt:lpstr>
      <vt:lpstr>La communication</vt:lpstr>
      <vt:lpstr>Présentation PowerPoint</vt:lpstr>
      <vt:lpstr>Présentation PowerPoint</vt:lpstr>
      <vt:lpstr>Les silences</vt:lpstr>
      <vt:lpstr>Les cycles de la pensée centrés  sur les problèmes</vt:lpstr>
      <vt:lpstr>Les cycles de la pensée centrés  sur les solutions</vt:lpstr>
      <vt:lpstr>La rétroaction</vt:lpstr>
      <vt:lpstr>Intentions de la rétroaction</vt:lpstr>
      <vt:lpstr>Conditions gagnantes</vt:lpstr>
      <vt:lpstr>La rétroaction…</vt:lpstr>
      <vt:lpstr>Le Sandwich</vt:lpstr>
      <vt:lpstr>Activité sur la rétroaction</vt:lpstr>
      <vt:lpstr>Pause</vt:lpstr>
      <vt:lpstr>Des outils</vt:lpstr>
      <vt:lpstr>Teams</vt:lpstr>
      <vt:lpstr>GestIPE</vt:lpstr>
      <vt:lpstr>Comité d’insertion professionnelle à prévoir dans les écoles</vt:lpstr>
      <vt:lpstr>Activité synthèse Jeu de rôles</vt:lpstr>
      <vt:lpstr>Activité État d’esprit</vt:lpstr>
      <vt:lpstr>En résumé, l’accompagnement c’est</vt:lpstr>
      <vt:lpstr>Je repars avec…</vt:lpstr>
      <vt:lpstr>Évaluation</vt:lpstr>
      <vt:lpstr>Travaux à réaliser</vt:lpstr>
      <vt:lpstr>MÉDIAGRAPHIE</vt:lpstr>
      <vt:lpstr>MÉDIAGRAPHIE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 Plamondon</dc:creator>
  <cp:lastModifiedBy>Sigouin-Mohin Sylvie</cp:lastModifiedBy>
  <cp:revision>499</cp:revision>
  <cp:lastPrinted>2021-09-08T14:46:04Z</cp:lastPrinted>
  <dcterms:created xsi:type="dcterms:W3CDTF">2018-11-29T18:43:45Z</dcterms:created>
  <dcterms:modified xsi:type="dcterms:W3CDTF">2024-05-17T15:24:36Z</dcterms:modified>
</cp:coreProperties>
</file>