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7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8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notesMasterIdLst>
    <p:notesMasterId r:id="rId14"/>
  </p:notesMasterIdLst>
  <p:handoutMasterIdLst>
    <p:handoutMasterId r:id="rId15"/>
  </p:handoutMasterIdLst>
  <p:sldIdLst>
    <p:sldId id="258" r:id="rId5"/>
    <p:sldId id="264" r:id="rId6"/>
    <p:sldId id="446" r:id="rId7"/>
    <p:sldId id="447" r:id="rId8"/>
    <p:sldId id="448" r:id="rId9"/>
    <p:sldId id="449" r:id="rId10"/>
    <p:sldId id="450" r:id="rId11"/>
    <p:sldId id="451" r:id="rId12"/>
    <p:sldId id="452" r:id="rId1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1" id="{B0EDC774-17ED-430D-935D-AB7215BADF7D}">
          <p14:sldIdLst>
            <p14:sldId id="258"/>
          </p14:sldIdLst>
        </p14:section>
        <p14:section name="Section 2" id="{9C2C5BA2-EFC1-4F26-B93C-7F8BD71E8DD3}">
          <p14:sldIdLst>
            <p14:sldId id="264"/>
            <p14:sldId id="446"/>
            <p14:sldId id="447"/>
            <p14:sldId id="448"/>
            <p14:sldId id="449"/>
            <p14:sldId id="450"/>
            <p14:sldId id="451"/>
            <p14:sldId id="4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71B1B"/>
    <a:srgbClr val="F7B3B3"/>
    <a:srgbClr val="99CCFF"/>
    <a:srgbClr val="140000"/>
    <a:srgbClr val="5C0000"/>
    <a:srgbClr val="C00000"/>
    <a:srgbClr val="EF6767"/>
    <a:srgbClr val="FB071E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986D32-8A73-AE30-54D9-55299E117D85}" v="63" dt="2024-04-25T18:17:02.530"/>
    <p1510:client id="{D7F70F1F-127C-2354-8C75-4F2F13BB24B4}" v="7" dt="2024-04-24T16:04:53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r>
              <a:rPr lang="fr-CA"/>
              <a:t>IPE-01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885" y="1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D336B1A9-6484-453B-B33A-C94D47BE22E5}" type="datetimeFigureOut">
              <a:rPr lang="fr-CA" smtClean="0"/>
              <a:t>2024-05-03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8829054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r>
              <a:rPr lang="fr-CA"/>
              <a:t>BEPGP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885" y="8829054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0407E9A5-6921-4746-858E-2CE63FF23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119994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/>
          <a:lstStyle>
            <a:lvl1pPr algn="l">
              <a:defRPr sz="1200"/>
            </a:lvl1pPr>
          </a:lstStyle>
          <a:p>
            <a:r>
              <a:rPr lang="fr-CA"/>
              <a:t>IPE-01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/>
          <a:lstStyle>
            <a:lvl1pPr algn="r">
              <a:defRPr sz="1200"/>
            </a:lvl1pPr>
          </a:lstStyle>
          <a:p>
            <a:fld id="{CBBE91CC-3518-4A27-B5F4-55F365173333}" type="datetimeFigureOut">
              <a:rPr lang="fr-CA" smtClean="0"/>
              <a:t>2024-05-03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2" tIns="46576" rIns="93152" bIns="4657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2" tIns="46576" rIns="93152" bIns="4657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 anchor="b"/>
          <a:lstStyle>
            <a:lvl1pPr algn="l">
              <a:defRPr sz="1200"/>
            </a:lvl1pPr>
          </a:lstStyle>
          <a:p>
            <a:r>
              <a:rPr lang="fr-CA"/>
              <a:t>BEPGP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 anchor="b"/>
          <a:lstStyle>
            <a:lvl1pPr algn="r">
              <a:defRPr sz="1200"/>
            </a:lvl1pPr>
          </a:lstStyle>
          <a:p>
            <a:fld id="{CF4F2DB5-77BF-4F23-99F6-C38C142B26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61187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r-CA" b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Titre du document, de la section, etc.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57B799-4AC9-8E44-80D1-05CDA431C7E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25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F2DB5-77BF-4F23-99F6-C38C142B263D}" type="slidenum">
              <a:rPr lang="fr-CA" smtClean="0"/>
              <a:t>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BEPGP</a:t>
            </a:r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CA"/>
              <a:t>IPE-01</a:t>
            </a:r>
          </a:p>
        </p:txBody>
      </p:sp>
    </p:spTree>
    <p:extLst>
      <p:ext uri="{BB962C8B-B14F-4D97-AF65-F5344CB8AC3E}">
        <p14:creationId xmlns:p14="http://schemas.microsoft.com/office/powerpoint/2010/main" val="86949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b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du document, de la section, etc.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7B799-4AC9-8E44-80D1-05CDA431C7E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668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b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du document, de la section, etc.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7B799-4AC9-8E44-80D1-05CDA431C7E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272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b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du document, de la section, etc.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7B799-4AC9-8E44-80D1-05CDA431C7E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322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b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du document, de la section, etc.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7B799-4AC9-8E44-80D1-05CDA431C7E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870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b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du document, de la section, etc.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7B799-4AC9-8E44-80D1-05CDA431C7E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324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b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du document, de la section, etc.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7B799-4AC9-8E44-80D1-05CDA431C7E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73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b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du document, de la section, etc.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7B799-4AC9-8E44-80D1-05CDA431C7E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51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8E4F113-D400-4344-B93E-782B0ED39F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97" y="0"/>
            <a:ext cx="9123806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95676E2-5ACE-C74F-9B8D-5E7712936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770028-22C0-124B-9632-5D98FA5D7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B9CCEF9-3B3E-7B4B-8982-7248515EF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229" y="5264150"/>
            <a:ext cx="23622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68778E9-5636-7E4A-A699-478C73C34F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97" y="0"/>
            <a:ext cx="9123806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95676E2-5ACE-C74F-9B8D-5E7712936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770028-22C0-124B-9632-5D98FA5D7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B9CCEF9-3B3E-7B4B-8982-7248515EF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229" y="5264150"/>
            <a:ext cx="23622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01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5D7956C-1519-C64A-BABD-02F4DB842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97" y="0"/>
            <a:ext cx="9123806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95676E2-5ACE-C74F-9B8D-5E7712936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770028-22C0-124B-9632-5D98FA5D7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B9CCEF9-3B3E-7B4B-8982-7248515EF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229" y="5264150"/>
            <a:ext cx="23622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9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9A3EDD8-278C-2A48-AEBB-A8C50E4570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4900" cy="687157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95676E2-5ACE-C74F-9B8D-5E7712936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770028-22C0-124B-9632-5D98FA5D7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B9CCEF9-3B3E-7B4B-8982-7248515EF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229" y="5264150"/>
            <a:ext cx="23622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3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31DACDB-60CE-484C-8713-6197E84923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900" cy="687157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95676E2-5ACE-C74F-9B8D-5E7712936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770028-22C0-124B-9632-5D98FA5D7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B9CCEF9-3B3E-7B4B-8982-7248515EF5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229" y="5264150"/>
            <a:ext cx="23622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7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51E657-70C7-BF49-AFFB-62EA05F8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C8450D-57CA-B640-B258-9B75BF0FC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CA5ECD-5CDD-B541-B10F-9448EE1F7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1" y="6356351"/>
            <a:ext cx="4912415" cy="365125"/>
          </a:xfrm>
        </p:spPr>
        <p:txBody>
          <a:bodyPr/>
          <a:lstStyle/>
          <a:p>
            <a:r>
              <a:rPr lang="fr-FR"/>
              <a:t>Titre du document, de la section, etc.</a:t>
            </a:r>
          </a:p>
        </p:txBody>
      </p:sp>
    </p:spTree>
    <p:extLst>
      <p:ext uri="{BB962C8B-B14F-4D97-AF65-F5344CB8AC3E}">
        <p14:creationId xmlns:p14="http://schemas.microsoft.com/office/powerpoint/2010/main" val="216095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3F067E-2F6A-DF46-9B96-CB9CA6DD1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E117EE-FFA2-F34A-BDF4-F984B3FBD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A5AB5F-2763-BF4F-A360-9411DD582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EF24B6-FD79-3B48-95D2-8BE33DA1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1" y="6341398"/>
            <a:ext cx="4912415" cy="365125"/>
          </a:xfrm>
        </p:spPr>
        <p:txBody>
          <a:bodyPr/>
          <a:lstStyle/>
          <a:p>
            <a:r>
              <a:rPr lang="fr-FR"/>
              <a:t>Titre du document, de la section, etc.</a:t>
            </a:r>
          </a:p>
        </p:txBody>
      </p:sp>
    </p:spTree>
    <p:extLst>
      <p:ext uri="{BB962C8B-B14F-4D97-AF65-F5344CB8AC3E}">
        <p14:creationId xmlns:p14="http://schemas.microsoft.com/office/powerpoint/2010/main" val="306913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635CB9-8267-774A-8CBB-E722CD5B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997972-0896-944E-8D6C-45C782AF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1" y="6297358"/>
            <a:ext cx="4912415" cy="365125"/>
          </a:xfrm>
        </p:spPr>
        <p:txBody>
          <a:bodyPr/>
          <a:lstStyle/>
          <a:p>
            <a:r>
              <a:rPr lang="fr-FR"/>
              <a:t>Titre du document, de la section, etc.</a:t>
            </a:r>
          </a:p>
        </p:txBody>
      </p:sp>
    </p:spTree>
    <p:extLst>
      <p:ext uri="{BB962C8B-B14F-4D97-AF65-F5344CB8AC3E}">
        <p14:creationId xmlns:p14="http://schemas.microsoft.com/office/powerpoint/2010/main" val="202239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F84BAC-DBC9-9F4B-BFBD-CDAB71542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8728" y="6244263"/>
            <a:ext cx="4912415" cy="365125"/>
          </a:xfrm>
        </p:spPr>
        <p:txBody>
          <a:bodyPr/>
          <a:lstStyle/>
          <a:p>
            <a:r>
              <a:rPr lang="fr-FR"/>
              <a:t>Titre du document, de la section, etc.</a:t>
            </a:r>
          </a:p>
        </p:txBody>
      </p:sp>
    </p:spTree>
    <p:extLst>
      <p:ext uri="{BB962C8B-B14F-4D97-AF65-F5344CB8AC3E}">
        <p14:creationId xmlns:p14="http://schemas.microsoft.com/office/powerpoint/2010/main" val="8173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C0032BE-02A6-184D-B59E-4C730FB3477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097" y="0"/>
            <a:ext cx="9123806" cy="6858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AA9CD4-FEFF-294D-8FE1-6FE783D7E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69763D-346D-F74A-AC8D-8E02A8ECD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9E2153-3C1B-AC4B-9E05-02C3BF215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1" y="6347297"/>
            <a:ext cx="4912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fr-FR"/>
              <a:t>Titre du document, de la section, etc.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2BD7121-AC77-A041-9260-F65CB0562D4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430013" y="6048375"/>
            <a:ext cx="11811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3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tags" Target="../tags/tag3.xml"/><Relationship Id="rId7" Type="http://schemas.openxmlformats.org/officeDocument/2006/relationships/image" Target="../media/image9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jpe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12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image" Target="../media/image14.jpeg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image" Target="../media/image14.jpeg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image" Target="../media/image14.jpeg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41.xm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image" Target="../media/image14.jpeg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5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image" Target="../media/image14.jpeg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notesSlide" Target="../notesSlides/notesSlide8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image" Target="../media/image14.jpeg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0985FA67-83CE-4C49-863A-ED75706B4ECB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66524" y="1699022"/>
            <a:ext cx="6858000" cy="1790700"/>
          </a:xfrm>
        </p:spPr>
        <p:txBody>
          <a:bodyPr/>
          <a:lstStyle/>
          <a:p>
            <a:r>
              <a:rPr lang="fr-CA"/>
              <a:t>Gestion de classe</a:t>
            </a:r>
            <a:br>
              <a:rPr lang="fr-CA"/>
            </a:br>
            <a:r>
              <a:rPr lang="fr-CA"/>
              <a:t>IPEFP-04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4E8C4DEE-4D72-47BD-872B-7F658B816F30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66524" y="3522010"/>
            <a:ext cx="7725335" cy="1241822"/>
          </a:xfrm>
        </p:spPr>
        <p:txBody>
          <a:bodyPr vert="horz" lIns="68580" tIns="34290" rIns="68580" bIns="34290" rtlCol="0" anchor="t">
            <a:normAutofit/>
          </a:bodyPr>
          <a:lstStyle/>
          <a:p>
            <a:pPr algn="l"/>
            <a:r>
              <a:rPr lang="fr-CA" sz="1650">
                <a:solidFill>
                  <a:schemeClr val="bg1">
                    <a:lumMod val="65000"/>
                  </a:schemeClr>
                </a:solidFill>
              </a:rPr>
              <a:t>Programme d’insertion professionnelle des enseignants en formation professionnelle</a:t>
            </a:r>
            <a:endParaRPr lang="fr-FR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66523" y="5186926"/>
            <a:ext cx="1457900" cy="5078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defTabSz="685800"/>
            <a:r>
              <a:rPr lang="fr-CA" sz="1350" b="1" dirty="0">
                <a:solidFill>
                  <a:prstClr val="black"/>
                </a:solidFill>
                <a:latin typeface="Calibri" panose="020F0502020204030204"/>
              </a:rPr>
              <a:t>Services éducatifs</a:t>
            </a:r>
          </a:p>
          <a:p>
            <a:pPr defTabSz="685800"/>
            <a:r>
              <a:rPr lang="fr-CA" sz="1350" dirty="0">
                <a:solidFill>
                  <a:prstClr val="black"/>
                </a:solidFill>
                <a:latin typeface="Calibri" panose="020F0502020204030204"/>
              </a:rPr>
              <a:t>Bureau 2</a:t>
            </a:r>
            <a:endParaRPr lang="fr-CA" dirty="0">
              <a:solidFill>
                <a:prstClr val="black"/>
              </a:solidFill>
            </a:endParaRPr>
          </a:p>
        </p:txBody>
      </p:sp>
      <p:grpSp>
        <p:nvGrpSpPr>
          <p:cNvPr id="19" name="Groupe 18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3924102" y="978478"/>
            <a:ext cx="5112082" cy="881349"/>
            <a:chOff x="3094354" y="165246"/>
            <a:chExt cx="9953503" cy="1287026"/>
          </a:xfrm>
        </p:grpSpPr>
        <p:pic>
          <p:nvPicPr>
            <p:cNvPr id="20" name="Image 19" descr="Bureau, Notes, Bloc Notes, Entrepreneur, Main"/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5"/>
            <a:stretch/>
          </p:blipFill>
          <p:spPr bwMode="auto">
            <a:xfrm>
              <a:off x="3094354" y="180628"/>
              <a:ext cx="1888490" cy="12598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1" name="Image 20" descr="Service, Ordinateurs, RÃ©paration, Electronics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"/>
            <a:stretch/>
          </p:blipFill>
          <p:spPr bwMode="auto">
            <a:xfrm>
              <a:off x="5047266" y="180628"/>
              <a:ext cx="1896745" cy="12592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2" name="Image 21" descr="Femme, Personne, Ordinateur De Bureau, Travail, Air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8433" y="169671"/>
              <a:ext cx="2132330" cy="12598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22" descr="Femme, SÃ©chage Des Cheveux, Jeune Fille, Femmes"/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43" t="23810" r="39767" b="24399"/>
            <a:stretch/>
          </p:blipFill>
          <p:spPr bwMode="auto">
            <a:xfrm>
              <a:off x="9205185" y="165246"/>
              <a:ext cx="1888490" cy="12585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4" name="Image 23" descr="Sac, Livre, La Mode, L'Homme, Pantalons, Sacoche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8097" y="192432"/>
              <a:ext cx="1889760" cy="125984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40372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43000" y="-51619"/>
            <a:ext cx="6858000" cy="2387600"/>
          </a:xfrm>
          <a:ln>
            <a:noFill/>
          </a:ln>
        </p:spPr>
        <p:txBody>
          <a:bodyPr/>
          <a:lstStyle/>
          <a:p>
            <a:pPr algn="ctr"/>
            <a:r>
              <a:rPr lang="fr-CA" sz="3600" b="1" dirty="0">
                <a:solidFill>
                  <a:srgbClr val="0070C0"/>
                </a:solidFill>
                <a:latin typeface="Calibri"/>
                <a:ea typeface="+mn-ea"/>
                <a:cs typeface="Calibri"/>
              </a:rPr>
              <a:t>Activité 3</a:t>
            </a:r>
            <a:r>
              <a:rPr lang="fr-CA" sz="3600" b="1" dirty="0">
                <a:solidFill>
                  <a:srgbClr val="C00000"/>
                </a:solidFill>
                <a:latin typeface="Calibri"/>
                <a:ea typeface="+mn-ea"/>
                <a:cs typeface="Calibri"/>
              </a:rPr>
              <a:t> </a:t>
            </a:r>
            <a:br>
              <a:rPr lang="fr-CA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CA" sz="3400" b="1" dirty="0">
                <a:latin typeface="Calibri"/>
                <a:cs typeface="Calibri"/>
              </a:rPr>
              <a:t>Les incontournables </a:t>
            </a:r>
            <a:br>
              <a:rPr lang="fr-CA" sz="3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CA" sz="3400" b="1" dirty="0">
                <a:latin typeface="Calibri"/>
                <a:cs typeface="Calibri"/>
              </a:rPr>
              <a:t>d’une gestion de classe efficace</a:t>
            </a:r>
            <a:br>
              <a:rPr lang="fr-CA" sz="3400" dirty="0"/>
            </a:br>
            <a:endParaRPr lang="fr-CA" sz="2800" b="1">
              <a:solidFill>
                <a:srgbClr val="5F5F5F"/>
              </a:solidFill>
              <a:latin typeface="+mn-lt"/>
            </a:endParaRPr>
          </a:p>
        </p:txBody>
      </p:sp>
      <p:grpSp>
        <p:nvGrpSpPr>
          <p:cNvPr id="16" name="Groupe 15"/>
          <p:cNvGrpSpPr/>
          <p:nvPr>
            <p:custDataLst>
              <p:tags r:id="rId2"/>
            </p:custDataLst>
          </p:nvPr>
        </p:nvGrpSpPr>
        <p:grpSpPr>
          <a:xfrm>
            <a:off x="429360" y="4921116"/>
            <a:ext cx="2365416" cy="1053349"/>
            <a:chOff x="6768206" y="5877272"/>
            <a:chExt cx="2365416" cy="1053349"/>
          </a:xfrm>
        </p:grpSpPr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8206" y="5877272"/>
              <a:ext cx="2365416" cy="1053349"/>
            </a:xfrm>
            <a:prstGeom prst="rect">
              <a:avLst/>
            </a:prstGeom>
          </p:spPr>
        </p:pic>
        <p:sp>
          <p:nvSpPr>
            <p:cNvPr id="18" name="ZoneTexte 17"/>
            <p:cNvSpPr txBox="1"/>
            <p:nvPr/>
          </p:nvSpPr>
          <p:spPr>
            <a:xfrm>
              <a:off x="7812360" y="6309320"/>
              <a:ext cx="1008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200">
                  <a:solidFill>
                    <a:schemeClr val="bg1"/>
                  </a:solidFill>
                </a:rPr>
                <a:t>5  minutes</a:t>
              </a:r>
            </a:p>
          </p:txBody>
        </p:sp>
      </p:grpSp>
      <p:sp>
        <p:nvSpPr>
          <p:cNvPr id="19" name="ZoneTexte 18"/>
          <p:cNvSpPr txBox="1"/>
          <p:nvPr>
            <p:custDataLst>
              <p:tags r:id="rId3"/>
            </p:custDataLst>
          </p:nvPr>
        </p:nvSpPr>
        <p:spPr>
          <a:xfrm>
            <a:off x="608503" y="6228358"/>
            <a:ext cx="361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>
                <a:solidFill>
                  <a:schemeClr val="bg1"/>
                </a:solidFill>
              </a:rPr>
              <a:t>Retour en plénière</a:t>
            </a:r>
          </a:p>
        </p:txBody>
      </p:sp>
      <p:sp>
        <p:nvSpPr>
          <p:cNvPr id="21" name="Sous-titre 20">
            <a:extLst>
              <a:ext uri="{FF2B5EF4-FFF2-40B4-BE49-F238E27FC236}">
                <a16:creationId xmlns:a16="http://schemas.microsoft.com/office/drawing/2014/main" id="{DF1B9F1B-554F-41F9-8FE6-C40A389D9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2934" y="2397588"/>
            <a:ext cx="5759245" cy="1655762"/>
          </a:xfrm>
        </p:spPr>
        <p:txBody>
          <a:bodyPr vert="horz" lIns="91440" tIns="45720" rIns="91440" bIns="45720" rtlCol="0" anchor="t">
            <a:normAutofit fontScale="32500" lnSpcReduction="20000"/>
          </a:bodyPr>
          <a:lstStyle/>
          <a:p>
            <a:pPr algn="ctr">
              <a:spcBef>
                <a:spcPct val="0"/>
              </a:spcBef>
            </a:pPr>
            <a:endParaRPr lang="fr-CA" altLang="fr-FR" sz="9600">
              <a:solidFill>
                <a:srgbClr val="0070C0"/>
              </a:solidFill>
            </a:endParaRPr>
          </a:p>
          <a:p>
            <a:pPr algn="ctr">
              <a:spcBef>
                <a:spcPct val="0"/>
              </a:spcBef>
              <a:buClr>
                <a:srgbClr val="C00000"/>
              </a:buClr>
            </a:pPr>
            <a:r>
              <a:rPr lang="fr-CA" altLang="fr-FR" sz="9600">
                <a:solidFill>
                  <a:srgbClr val="0070C0"/>
                </a:solidFill>
              </a:rPr>
              <a:t>Selon-vous quelles sont les incontournables pour assurer une bonne gestion de classe ?</a:t>
            </a:r>
            <a:endParaRPr lang="fr-CA" altLang="fr-FR" sz="9600">
              <a:solidFill>
                <a:srgbClr val="0070C0"/>
              </a:solidFill>
              <a:ea typeface="Calibri"/>
              <a:cs typeface="Calibri"/>
            </a:endParaRPr>
          </a:p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152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01938" y="6379550"/>
            <a:ext cx="4912415" cy="273844"/>
          </a:xfrm>
        </p:spPr>
        <p:txBody>
          <a:bodyPr/>
          <a:lstStyle/>
          <a:p>
            <a:r>
              <a:rPr lang="fr-FR" b="1"/>
              <a:t>Gestion de classe IPEFP-04</a:t>
            </a:r>
          </a:p>
          <a:p>
            <a:pPr lvl="0"/>
            <a:r>
              <a:rPr lang="fr-CA" b="1">
                <a:solidFill>
                  <a:schemeClr val="accent1"/>
                </a:solidFill>
              </a:rPr>
              <a:t>Réflexions sur la gestion de classe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5496" y="20650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700"/>
              <a:t>Les incontournables d’une gestion de classe efficace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2295287" y="1600902"/>
            <a:ext cx="4585943" cy="2891054"/>
            <a:chOff x="3060382" y="991535"/>
            <a:chExt cx="6114591" cy="3854739"/>
          </a:xfrm>
        </p:grpSpPr>
        <p:sp>
          <p:nvSpPr>
            <p:cNvPr id="5" name="Forme libre 4"/>
            <p:cNvSpPr/>
            <p:nvPr>
              <p:custDataLst>
                <p:tags r:id="rId4"/>
              </p:custDataLst>
            </p:nvPr>
          </p:nvSpPr>
          <p:spPr>
            <a:xfrm>
              <a:off x="3060382" y="122505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6" name="Forme libre 5"/>
            <p:cNvSpPr/>
            <p:nvPr>
              <p:custDataLst>
                <p:tags r:id="rId5"/>
              </p:custDataLst>
            </p:nvPr>
          </p:nvSpPr>
          <p:spPr>
            <a:xfrm>
              <a:off x="5187220" y="99153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50">
                <a:cs typeface="Calibri"/>
              </a:endParaRPr>
            </a:p>
          </p:txBody>
        </p:sp>
        <p:sp>
          <p:nvSpPr>
            <p:cNvPr id="7" name="Forme libre 6"/>
            <p:cNvSpPr/>
            <p:nvPr>
              <p:custDataLst>
                <p:tags r:id="rId6"/>
              </p:custDataLst>
            </p:nvPr>
          </p:nvSpPr>
          <p:spPr>
            <a:xfrm>
              <a:off x="7314058" y="12588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8" name="Forme libre 7"/>
            <p:cNvSpPr/>
            <p:nvPr>
              <p:custDataLst>
                <p:tags r:id="rId7"/>
              </p:custDataLst>
            </p:nvPr>
          </p:nvSpPr>
          <p:spPr>
            <a:xfrm>
              <a:off x="3080949" y="2622599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9" name="Forme libre 8"/>
            <p:cNvSpPr/>
            <p:nvPr>
              <p:custDataLst>
                <p:tags r:id="rId8"/>
              </p:custDataLst>
            </p:nvPr>
          </p:nvSpPr>
          <p:spPr>
            <a:xfrm>
              <a:off x="5207787" y="23630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0" name="Forme libre 9"/>
            <p:cNvSpPr/>
            <p:nvPr>
              <p:custDataLst>
                <p:tags r:id="rId9"/>
              </p:custDataLst>
            </p:nvPr>
          </p:nvSpPr>
          <p:spPr>
            <a:xfrm>
              <a:off x="7293491" y="272537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1" name="Forme libre 10"/>
            <p:cNvSpPr/>
            <p:nvPr>
              <p:custDataLst>
                <p:tags r:id="rId10"/>
              </p:custDataLst>
            </p:nvPr>
          </p:nvSpPr>
          <p:spPr>
            <a:xfrm>
              <a:off x="5166653" y="372972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</p:grpSp>
      <p:sp>
        <p:nvSpPr>
          <p:cNvPr id="19" name="Forme libre 9">
            <a:extLst>
              <a:ext uri="{FF2B5EF4-FFF2-40B4-BE49-F238E27FC236}">
                <a16:creationId xmlns:a16="http://schemas.microsoft.com/office/drawing/2014/main" id="{B1114DAD-9C25-4826-B942-C7C1EB9C175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85544" y="3992655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22" name="Forme libre 9">
            <a:extLst>
              <a:ext uri="{FF2B5EF4-FFF2-40B4-BE49-F238E27FC236}">
                <a16:creationId xmlns:a16="http://schemas.microsoft.com/office/drawing/2014/main" id="{9D58E45C-95BA-42E3-B776-66E7F623059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263021" y="4026523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06956D-7276-4CD4-A774-D24F13F8510C}"/>
              </a:ext>
            </a:extLst>
          </p:cNvPr>
          <p:cNvSpPr txBox="1"/>
          <p:nvPr/>
        </p:nvSpPr>
        <p:spPr>
          <a:xfrm>
            <a:off x="285135" y="100289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</a:rPr>
              <a:t>Équipe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F5CAF-CC45-2406-D71E-C0FE1E442B0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598" y="5053298"/>
            <a:ext cx="8428569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63500"/>
          </a:effectLst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fr-CA" sz="1650" dirty="0">
              <a:solidFill>
                <a:srgbClr val="000000"/>
              </a:solidFill>
            </a:endParaRPr>
          </a:p>
          <a:p>
            <a:pPr algn="just"/>
            <a:r>
              <a:rPr lang="fr-CA" sz="1650" dirty="0">
                <a:solidFill>
                  <a:srgbClr val="000000"/>
                </a:solidFill>
              </a:rPr>
              <a:t>Gérer la classe c’est, avant tout, </a:t>
            </a:r>
            <a:r>
              <a:rPr lang="fr-CA" sz="1650" b="1" dirty="0">
                <a:solidFill>
                  <a:srgbClr val="000000"/>
                </a:solidFill>
              </a:rPr>
              <a:t>mettre en place des dispositifs éducatifs axés sur la prévention des problèmes </a:t>
            </a:r>
            <a:r>
              <a:rPr lang="fr-CA" sz="1650" dirty="0">
                <a:solidFill>
                  <a:srgbClr val="000000"/>
                </a:solidFill>
              </a:rPr>
              <a:t>afin de permettre l’atteinte des objectifs d’apprentissage visés par le programme.</a:t>
            </a:r>
            <a:endParaRPr lang="fr-CA"/>
          </a:p>
          <a:p>
            <a:pPr algn="just"/>
            <a:endParaRPr lang="fr-CA" sz="165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135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À la baguette ! - L'influx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9630"/>
            <a:ext cx="4371975" cy="291465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01938" y="6291249"/>
            <a:ext cx="4912415" cy="273844"/>
          </a:xfrm>
        </p:spPr>
        <p:txBody>
          <a:bodyPr/>
          <a:lstStyle/>
          <a:p>
            <a:r>
              <a:rPr lang="fr-FR" b="1"/>
              <a:t>Gestion de classe IPEFP-04</a:t>
            </a:r>
          </a:p>
          <a:p>
            <a:pPr lvl="0"/>
            <a:r>
              <a:rPr lang="fr-CA" b="1">
                <a:solidFill>
                  <a:schemeClr val="accent1"/>
                </a:solidFill>
              </a:rPr>
              <a:t>Réflexions sur la gestion de classe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5496" y="20650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700"/>
              <a:t>Les incontournables d’une gestion de classe efficace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2295287" y="1600902"/>
            <a:ext cx="4585943" cy="2891054"/>
            <a:chOff x="3060382" y="991535"/>
            <a:chExt cx="6114591" cy="3854739"/>
          </a:xfrm>
        </p:grpSpPr>
        <p:sp>
          <p:nvSpPr>
            <p:cNvPr id="5" name="Forme libre 4"/>
            <p:cNvSpPr/>
            <p:nvPr>
              <p:custDataLst>
                <p:tags r:id="rId4"/>
              </p:custDataLst>
            </p:nvPr>
          </p:nvSpPr>
          <p:spPr>
            <a:xfrm>
              <a:off x="3060382" y="122505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6" name="Forme libre 5"/>
            <p:cNvSpPr/>
            <p:nvPr>
              <p:custDataLst>
                <p:tags r:id="rId5"/>
              </p:custDataLst>
            </p:nvPr>
          </p:nvSpPr>
          <p:spPr>
            <a:xfrm>
              <a:off x="5187220" y="99153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7" name="Forme libre 6"/>
            <p:cNvSpPr/>
            <p:nvPr>
              <p:custDataLst>
                <p:tags r:id="rId6"/>
              </p:custDataLst>
            </p:nvPr>
          </p:nvSpPr>
          <p:spPr>
            <a:xfrm>
              <a:off x="7314058" y="12588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8" name="Forme libre 7"/>
            <p:cNvSpPr/>
            <p:nvPr>
              <p:custDataLst>
                <p:tags r:id="rId7"/>
              </p:custDataLst>
            </p:nvPr>
          </p:nvSpPr>
          <p:spPr>
            <a:xfrm>
              <a:off x="3080949" y="2622599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9" name="Forme libre 8"/>
            <p:cNvSpPr/>
            <p:nvPr>
              <p:custDataLst>
                <p:tags r:id="rId8"/>
              </p:custDataLst>
            </p:nvPr>
          </p:nvSpPr>
          <p:spPr>
            <a:xfrm>
              <a:off x="5207787" y="23630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0" name="Forme libre 9"/>
            <p:cNvSpPr/>
            <p:nvPr>
              <p:custDataLst>
                <p:tags r:id="rId9"/>
              </p:custDataLst>
            </p:nvPr>
          </p:nvSpPr>
          <p:spPr>
            <a:xfrm>
              <a:off x="7293491" y="272537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1" name="Forme libre 10"/>
            <p:cNvSpPr/>
            <p:nvPr>
              <p:custDataLst>
                <p:tags r:id="rId10"/>
              </p:custDataLst>
            </p:nvPr>
          </p:nvSpPr>
          <p:spPr>
            <a:xfrm>
              <a:off x="5166653" y="372972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</p:grpSp>
      <p:sp>
        <p:nvSpPr>
          <p:cNvPr id="19" name="Forme libre 9">
            <a:extLst>
              <a:ext uri="{FF2B5EF4-FFF2-40B4-BE49-F238E27FC236}">
                <a16:creationId xmlns:a16="http://schemas.microsoft.com/office/drawing/2014/main" id="{B1114DAD-9C25-4826-B942-C7C1EB9C175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85544" y="3992655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22" name="Forme libre 9">
            <a:extLst>
              <a:ext uri="{FF2B5EF4-FFF2-40B4-BE49-F238E27FC236}">
                <a16:creationId xmlns:a16="http://schemas.microsoft.com/office/drawing/2014/main" id="{9D58E45C-95BA-42E3-B776-66E7F623059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263021" y="4026523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06956D-7276-4CD4-A774-D24F13F8510C}"/>
              </a:ext>
            </a:extLst>
          </p:cNvPr>
          <p:cNvSpPr txBox="1"/>
          <p:nvPr/>
        </p:nvSpPr>
        <p:spPr>
          <a:xfrm>
            <a:off x="285135" y="100289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</a:rPr>
              <a:t>Équipe 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475CBF-1454-AB88-A840-ED1D856FD5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598" y="5053298"/>
            <a:ext cx="8428569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63500"/>
          </a:effectLst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fr-CA" sz="1650" dirty="0">
              <a:solidFill>
                <a:srgbClr val="000000"/>
              </a:solidFill>
            </a:endParaRPr>
          </a:p>
          <a:p>
            <a:pPr algn="just"/>
            <a:r>
              <a:rPr lang="fr-CA" sz="1650" dirty="0">
                <a:solidFill>
                  <a:srgbClr val="000000"/>
                </a:solidFill>
              </a:rPr>
              <a:t>Gérer la classe c’est, avant tout, </a:t>
            </a:r>
            <a:r>
              <a:rPr lang="fr-CA" sz="1650" b="1" dirty="0">
                <a:solidFill>
                  <a:srgbClr val="000000"/>
                </a:solidFill>
              </a:rPr>
              <a:t>mettre en place des dispositifs éducatifs axés sur la prévention des problèmes </a:t>
            </a:r>
            <a:r>
              <a:rPr lang="fr-CA" sz="1650" dirty="0">
                <a:solidFill>
                  <a:srgbClr val="000000"/>
                </a:solidFill>
              </a:rPr>
              <a:t>afin de permettre l’atteinte des objectifs d’apprentissage visés par le programme.</a:t>
            </a:r>
            <a:endParaRPr lang="fr-CA"/>
          </a:p>
          <a:p>
            <a:pPr algn="just"/>
            <a:endParaRPr lang="fr-CA" sz="165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469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À la baguette ! - L'influx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9630"/>
            <a:ext cx="4371975" cy="291465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01938" y="6291249"/>
            <a:ext cx="4912415" cy="273844"/>
          </a:xfrm>
        </p:spPr>
        <p:txBody>
          <a:bodyPr/>
          <a:lstStyle/>
          <a:p>
            <a:r>
              <a:rPr lang="fr-FR" b="1"/>
              <a:t>Gestion de classe IPEFP-04</a:t>
            </a:r>
          </a:p>
          <a:p>
            <a:pPr lvl="0"/>
            <a:r>
              <a:rPr lang="fr-CA" b="1">
                <a:solidFill>
                  <a:schemeClr val="accent1"/>
                </a:solidFill>
              </a:rPr>
              <a:t>Réflexions sur la gestion de classe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5496" y="20650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700"/>
              <a:t>Les incontournables d’une gestion de classe efficace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2295287" y="1600902"/>
            <a:ext cx="4585943" cy="2891054"/>
            <a:chOff x="3060382" y="991535"/>
            <a:chExt cx="6114591" cy="3854739"/>
          </a:xfrm>
        </p:grpSpPr>
        <p:sp>
          <p:nvSpPr>
            <p:cNvPr id="5" name="Forme libre 4"/>
            <p:cNvSpPr/>
            <p:nvPr>
              <p:custDataLst>
                <p:tags r:id="rId4"/>
              </p:custDataLst>
            </p:nvPr>
          </p:nvSpPr>
          <p:spPr>
            <a:xfrm>
              <a:off x="3060382" y="122505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6" name="Forme libre 5"/>
            <p:cNvSpPr/>
            <p:nvPr>
              <p:custDataLst>
                <p:tags r:id="rId5"/>
              </p:custDataLst>
            </p:nvPr>
          </p:nvSpPr>
          <p:spPr>
            <a:xfrm>
              <a:off x="5187220" y="99153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7" name="Forme libre 6"/>
            <p:cNvSpPr/>
            <p:nvPr>
              <p:custDataLst>
                <p:tags r:id="rId6"/>
              </p:custDataLst>
            </p:nvPr>
          </p:nvSpPr>
          <p:spPr>
            <a:xfrm>
              <a:off x="7314058" y="12588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8" name="Forme libre 7"/>
            <p:cNvSpPr/>
            <p:nvPr>
              <p:custDataLst>
                <p:tags r:id="rId7"/>
              </p:custDataLst>
            </p:nvPr>
          </p:nvSpPr>
          <p:spPr>
            <a:xfrm>
              <a:off x="3080949" y="2622599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9" name="Forme libre 8"/>
            <p:cNvSpPr/>
            <p:nvPr>
              <p:custDataLst>
                <p:tags r:id="rId8"/>
              </p:custDataLst>
            </p:nvPr>
          </p:nvSpPr>
          <p:spPr>
            <a:xfrm>
              <a:off x="5207787" y="23630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0" name="Forme libre 9"/>
            <p:cNvSpPr/>
            <p:nvPr>
              <p:custDataLst>
                <p:tags r:id="rId9"/>
              </p:custDataLst>
            </p:nvPr>
          </p:nvSpPr>
          <p:spPr>
            <a:xfrm>
              <a:off x="7293491" y="272537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1" name="Forme libre 10"/>
            <p:cNvSpPr/>
            <p:nvPr>
              <p:custDataLst>
                <p:tags r:id="rId10"/>
              </p:custDataLst>
            </p:nvPr>
          </p:nvSpPr>
          <p:spPr>
            <a:xfrm>
              <a:off x="5166653" y="372972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</p:grpSp>
      <p:sp>
        <p:nvSpPr>
          <p:cNvPr id="19" name="Forme libre 9">
            <a:extLst>
              <a:ext uri="{FF2B5EF4-FFF2-40B4-BE49-F238E27FC236}">
                <a16:creationId xmlns:a16="http://schemas.microsoft.com/office/drawing/2014/main" id="{B1114DAD-9C25-4826-B942-C7C1EB9C175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85544" y="3992655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22" name="Forme libre 9">
            <a:extLst>
              <a:ext uri="{FF2B5EF4-FFF2-40B4-BE49-F238E27FC236}">
                <a16:creationId xmlns:a16="http://schemas.microsoft.com/office/drawing/2014/main" id="{9D58E45C-95BA-42E3-B776-66E7F623059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263021" y="4026523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06956D-7276-4CD4-A774-D24F13F8510C}"/>
              </a:ext>
            </a:extLst>
          </p:cNvPr>
          <p:cNvSpPr txBox="1"/>
          <p:nvPr/>
        </p:nvSpPr>
        <p:spPr>
          <a:xfrm>
            <a:off x="285135" y="100289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</a:rPr>
              <a:t>Équipe 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7B36E6-B70D-F205-160C-BB8D140DC6A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598" y="5053298"/>
            <a:ext cx="8428569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63500"/>
          </a:effectLst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fr-CA" sz="1650" dirty="0">
              <a:solidFill>
                <a:srgbClr val="000000"/>
              </a:solidFill>
            </a:endParaRPr>
          </a:p>
          <a:p>
            <a:pPr algn="just"/>
            <a:r>
              <a:rPr lang="fr-CA" sz="1650" dirty="0">
                <a:solidFill>
                  <a:srgbClr val="000000"/>
                </a:solidFill>
              </a:rPr>
              <a:t>Gérer la classe c’est, avant tout, </a:t>
            </a:r>
            <a:r>
              <a:rPr lang="fr-CA" sz="1650" b="1" dirty="0">
                <a:solidFill>
                  <a:srgbClr val="000000"/>
                </a:solidFill>
              </a:rPr>
              <a:t>mettre en place des dispositifs éducatifs axés sur la prévention des problèmes </a:t>
            </a:r>
            <a:r>
              <a:rPr lang="fr-CA" sz="1650" dirty="0">
                <a:solidFill>
                  <a:srgbClr val="000000"/>
                </a:solidFill>
              </a:rPr>
              <a:t>afin de permettre l’atteinte des objectifs d’apprentissage visés par le programme.</a:t>
            </a:r>
            <a:endParaRPr lang="fr-CA"/>
          </a:p>
          <a:p>
            <a:pPr algn="just"/>
            <a:endParaRPr lang="fr-CA" sz="165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459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À la baguette ! - L'influx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9630"/>
            <a:ext cx="4371975" cy="291465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70616" y="6291249"/>
            <a:ext cx="4912415" cy="273844"/>
          </a:xfrm>
        </p:spPr>
        <p:txBody>
          <a:bodyPr/>
          <a:lstStyle/>
          <a:p>
            <a:r>
              <a:rPr lang="fr-FR" b="1"/>
              <a:t>Gestion de classe IPEFP-04</a:t>
            </a:r>
          </a:p>
          <a:p>
            <a:pPr lvl="0"/>
            <a:r>
              <a:rPr lang="fr-CA" b="1">
                <a:solidFill>
                  <a:schemeClr val="accent1"/>
                </a:solidFill>
              </a:rPr>
              <a:t>Réflexions sur la gestion de classe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5496" y="20650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700"/>
              <a:t>Les incontournables d’une gestion de classe efficace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2295287" y="1600902"/>
            <a:ext cx="4585943" cy="2891054"/>
            <a:chOff x="3060382" y="991535"/>
            <a:chExt cx="6114591" cy="3854739"/>
          </a:xfrm>
        </p:grpSpPr>
        <p:sp>
          <p:nvSpPr>
            <p:cNvPr id="5" name="Forme libre 4"/>
            <p:cNvSpPr/>
            <p:nvPr>
              <p:custDataLst>
                <p:tags r:id="rId4"/>
              </p:custDataLst>
            </p:nvPr>
          </p:nvSpPr>
          <p:spPr>
            <a:xfrm>
              <a:off x="3060382" y="122505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6" name="Forme libre 5"/>
            <p:cNvSpPr/>
            <p:nvPr>
              <p:custDataLst>
                <p:tags r:id="rId5"/>
              </p:custDataLst>
            </p:nvPr>
          </p:nvSpPr>
          <p:spPr>
            <a:xfrm>
              <a:off x="5187220" y="99153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7" name="Forme libre 6"/>
            <p:cNvSpPr/>
            <p:nvPr>
              <p:custDataLst>
                <p:tags r:id="rId6"/>
              </p:custDataLst>
            </p:nvPr>
          </p:nvSpPr>
          <p:spPr>
            <a:xfrm>
              <a:off x="7314058" y="12588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8" name="Forme libre 7"/>
            <p:cNvSpPr/>
            <p:nvPr>
              <p:custDataLst>
                <p:tags r:id="rId7"/>
              </p:custDataLst>
            </p:nvPr>
          </p:nvSpPr>
          <p:spPr>
            <a:xfrm>
              <a:off x="3080949" y="2622599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9" name="Forme libre 8"/>
            <p:cNvSpPr/>
            <p:nvPr>
              <p:custDataLst>
                <p:tags r:id="rId8"/>
              </p:custDataLst>
            </p:nvPr>
          </p:nvSpPr>
          <p:spPr>
            <a:xfrm>
              <a:off x="5207787" y="23630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0" name="Forme libre 9"/>
            <p:cNvSpPr/>
            <p:nvPr>
              <p:custDataLst>
                <p:tags r:id="rId9"/>
              </p:custDataLst>
            </p:nvPr>
          </p:nvSpPr>
          <p:spPr>
            <a:xfrm>
              <a:off x="7293491" y="272537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1" name="Forme libre 10"/>
            <p:cNvSpPr/>
            <p:nvPr>
              <p:custDataLst>
                <p:tags r:id="rId10"/>
              </p:custDataLst>
            </p:nvPr>
          </p:nvSpPr>
          <p:spPr>
            <a:xfrm>
              <a:off x="5166653" y="372972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</p:grpSp>
      <p:sp>
        <p:nvSpPr>
          <p:cNvPr id="19" name="Forme libre 9">
            <a:extLst>
              <a:ext uri="{FF2B5EF4-FFF2-40B4-BE49-F238E27FC236}">
                <a16:creationId xmlns:a16="http://schemas.microsoft.com/office/drawing/2014/main" id="{B1114DAD-9C25-4826-B942-C7C1EB9C175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85544" y="3992655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22" name="Forme libre 9">
            <a:extLst>
              <a:ext uri="{FF2B5EF4-FFF2-40B4-BE49-F238E27FC236}">
                <a16:creationId xmlns:a16="http://schemas.microsoft.com/office/drawing/2014/main" id="{9D58E45C-95BA-42E3-B776-66E7F623059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263021" y="4026523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06956D-7276-4CD4-A774-D24F13F8510C}"/>
              </a:ext>
            </a:extLst>
          </p:cNvPr>
          <p:cNvSpPr txBox="1"/>
          <p:nvPr/>
        </p:nvSpPr>
        <p:spPr>
          <a:xfrm>
            <a:off x="285135" y="100289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</a:rPr>
              <a:t>Équipe 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8A7547-ADC4-68CD-E6CB-3E61B218F8F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598" y="5053298"/>
            <a:ext cx="8428569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63500"/>
          </a:effectLst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fr-CA" sz="1650" dirty="0">
              <a:solidFill>
                <a:srgbClr val="000000"/>
              </a:solidFill>
            </a:endParaRPr>
          </a:p>
          <a:p>
            <a:pPr algn="just"/>
            <a:r>
              <a:rPr lang="fr-CA" sz="1650" dirty="0">
                <a:solidFill>
                  <a:srgbClr val="000000"/>
                </a:solidFill>
              </a:rPr>
              <a:t>Gérer la classe c’est, avant tout, </a:t>
            </a:r>
            <a:r>
              <a:rPr lang="fr-CA" sz="1650" b="1" dirty="0">
                <a:solidFill>
                  <a:srgbClr val="000000"/>
                </a:solidFill>
              </a:rPr>
              <a:t>mettre en place des dispositifs éducatifs axés sur la prévention des problèmes </a:t>
            </a:r>
            <a:r>
              <a:rPr lang="fr-CA" sz="1650" dirty="0">
                <a:solidFill>
                  <a:srgbClr val="000000"/>
                </a:solidFill>
              </a:rPr>
              <a:t>afin de permettre l’atteinte des objectifs d’apprentissage visés par le programme.</a:t>
            </a:r>
            <a:endParaRPr lang="fr-CA"/>
          </a:p>
          <a:p>
            <a:pPr algn="just"/>
            <a:endParaRPr lang="fr-CA" sz="165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831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À la baguette ! - L'influx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9630"/>
            <a:ext cx="4371975" cy="291465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01938" y="6291249"/>
            <a:ext cx="4912415" cy="273844"/>
          </a:xfrm>
        </p:spPr>
        <p:txBody>
          <a:bodyPr/>
          <a:lstStyle/>
          <a:p>
            <a:r>
              <a:rPr lang="fr-FR" b="1"/>
              <a:t>Gestion de classe IPEFP-04</a:t>
            </a:r>
          </a:p>
          <a:p>
            <a:pPr lvl="0"/>
            <a:r>
              <a:rPr lang="fr-CA" b="1">
                <a:solidFill>
                  <a:schemeClr val="accent1"/>
                </a:solidFill>
              </a:rPr>
              <a:t>Réflexions sur la gestion de classe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5496" y="20650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700"/>
              <a:t>Les incontournables d’une gestion de classe efficace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2295287" y="1600902"/>
            <a:ext cx="4585943" cy="2891054"/>
            <a:chOff x="3060382" y="991535"/>
            <a:chExt cx="6114591" cy="3854739"/>
          </a:xfrm>
        </p:grpSpPr>
        <p:sp>
          <p:nvSpPr>
            <p:cNvPr id="5" name="Forme libre 4"/>
            <p:cNvSpPr/>
            <p:nvPr>
              <p:custDataLst>
                <p:tags r:id="rId4"/>
              </p:custDataLst>
            </p:nvPr>
          </p:nvSpPr>
          <p:spPr>
            <a:xfrm>
              <a:off x="3060382" y="122505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6" name="Forme libre 5"/>
            <p:cNvSpPr/>
            <p:nvPr>
              <p:custDataLst>
                <p:tags r:id="rId5"/>
              </p:custDataLst>
            </p:nvPr>
          </p:nvSpPr>
          <p:spPr>
            <a:xfrm>
              <a:off x="5187220" y="99153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7" name="Forme libre 6"/>
            <p:cNvSpPr/>
            <p:nvPr>
              <p:custDataLst>
                <p:tags r:id="rId6"/>
              </p:custDataLst>
            </p:nvPr>
          </p:nvSpPr>
          <p:spPr>
            <a:xfrm>
              <a:off x="7314058" y="12588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8" name="Forme libre 7"/>
            <p:cNvSpPr/>
            <p:nvPr>
              <p:custDataLst>
                <p:tags r:id="rId7"/>
              </p:custDataLst>
            </p:nvPr>
          </p:nvSpPr>
          <p:spPr>
            <a:xfrm>
              <a:off x="3080949" y="2622599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9" name="Forme libre 8"/>
            <p:cNvSpPr/>
            <p:nvPr>
              <p:custDataLst>
                <p:tags r:id="rId8"/>
              </p:custDataLst>
            </p:nvPr>
          </p:nvSpPr>
          <p:spPr>
            <a:xfrm>
              <a:off x="5207787" y="23630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0" name="Forme libre 9"/>
            <p:cNvSpPr/>
            <p:nvPr>
              <p:custDataLst>
                <p:tags r:id="rId9"/>
              </p:custDataLst>
            </p:nvPr>
          </p:nvSpPr>
          <p:spPr>
            <a:xfrm>
              <a:off x="7293491" y="272537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1" name="Forme libre 10"/>
            <p:cNvSpPr/>
            <p:nvPr>
              <p:custDataLst>
                <p:tags r:id="rId10"/>
              </p:custDataLst>
            </p:nvPr>
          </p:nvSpPr>
          <p:spPr>
            <a:xfrm>
              <a:off x="5166653" y="372972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</p:grpSp>
      <p:sp>
        <p:nvSpPr>
          <p:cNvPr id="19" name="Forme libre 9">
            <a:extLst>
              <a:ext uri="{FF2B5EF4-FFF2-40B4-BE49-F238E27FC236}">
                <a16:creationId xmlns:a16="http://schemas.microsoft.com/office/drawing/2014/main" id="{B1114DAD-9C25-4826-B942-C7C1EB9C175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85544" y="3992655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22" name="Forme libre 9">
            <a:extLst>
              <a:ext uri="{FF2B5EF4-FFF2-40B4-BE49-F238E27FC236}">
                <a16:creationId xmlns:a16="http://schemas.microsoft.com/office/drawing/2014/main" id="{9D58E45C-95BA-42E3-B776-66E7F623059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263021" y="4026523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06956D-7276-4CD4-A774-D24F13F8510C}"/>
              </a:ext>
            </a:extLst>
          </p:cNvPr>
          <p:cNvSpPr txBox="1"/>
          <p:nvPr/>
        </p:nvSpPr>
        <p:spPr>
          <a:xfrm>
            <a:off x="285135" y="100289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</a:rPr>
              <a:t>Équipe 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368186-C7C2-1F25-D80B-95D4355A09B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598" y="5053298"/>
            <a:ext cx="8428569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63500"/>
          </a:effectLst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fr-CA" sz="1650" dirty="0">
              <a:solidFill>
                <a:srgbClr val="000000"/>
              </a:solidFill>
            </a:endParaRPr>
          </a:p>
          <a:p>
            <a:pPr algn="just"/>
            <a:r>
              <a:rPr lang="fr-CA" sz="1650" dirty="0">
                <a:solidFill>
                  <a:srgbClr val="000000"/>
                </a:solidFill>
              </a:rPr>
              <a:t>Gérer la classe c’est, avant tout, </a:t>
            </a:r>
            <a:r>
              <a:rPr lang="fr-CA" sz="1650" b="1" dirty="0">
                <a:solidFill>
                  <a:srgbClr val="000000"/>
                </a:solidFill>
              </a:rPr>
              <a:t>mettre en place des dispositifs éducatifs axés sur la prévention des problèmes </a:t>
            </a:r>
            <a:r>
              <a:rPr lang="fr-CA" sz="1650" dirty="0">
                <a:solidFill>
                  <a:srgbClr val="000000"/>
                </a:solidFill>
              </a:rPr>
              <a:t>afin de permettre l’atteinte des objectifs d’apprentissage visés par le programme.</a:t>
            </a:r>
            <a:endParaRPr lang="fr-CA"/>
          </a:p>
          <a:p>
            <a:pPr algn="just"/>
            <a:endParaRPr lang="fr-CA" sz="165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536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À la baguette ! - L'influx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9630"/>
            <a:ext cx="4371975" cy="291465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01938" y="6291249"/>
            <a:ext cx="4912415" cy="273844"/>
          </a:xfrm>
        </p:spPr>
        <p:txBody>
          <a:bodyPr/>
          <a:lstStyle/>
          <a:p>
            <a:r>
              <a:rPr lang="fr-FR" b="1"/>
              <a:t>Gestion de classe IPEFP-04</a:t>
            </a:r>
          </a:p>
          <a:p>
            <a:pPr lvl="0"/>
            <a:r>
              <a:rPr lang="fr-CA" b="1">
                <a:solidFill>
                  <a:schemeClr val="accent1"/>
                </a:solidFill>
              </a:rPr>
              <a:t>Réflexions sur la gestion de classe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5496" y="20650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700"/>
              <a:t>Les incontournables d’une gestion de classe efficace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2295287" y="1600902"/>
            <a:ext cx="4585943" cy="2891054"/>
            <a:chOff x="3060382" y="991535"/>
            <a:chExt cx="6114591" cy="3854739"/>
          </a:xfrm>
        </p:grpSpPr>
        <p:sp>
          <p:nvSpPr>
            <p:cNvPr id="5" name="Forme libre 4"/>
            <p:cNvSpPr/>
            <p:nvPr>
              <p:custDataLst>
                <p:tags r:id="rId4"/>
              </p:custDataLst>
            </p:nvPr>
          </p:nvSpPr>
          <p:spPr>
            <a:xfrm>
              <a:off x="3060382" y="122505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6" name="Forme libre 5"/>
            <p:cNvSpPr/>
            <p:nvPr>
              <p:custDataLst>
                <p:tags r:id="rId5"/>
              </p:custDataLst>
            </p:nvPr>
          </p:nvSpPr>
          <p:spPr>
            <a:xfrm>
              <a:off x="5187220" y="99153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7" name="Forme libre 6"/>
            <p:cNvSpPr/>
            <p:nvPr>
              <p:custDataLst>
                <p:tags r:id="rId6"/>
              </p:custDataLst>
            </p:nvPr>
          </p:nvSpPr>
          <p:spPr>
            <a:xfrm>
              <a:off x="7314058" y="12588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8" name="Forme libre 7"/>
            <p:cNvSpPr/>
            <p:nvPr>
              <p:custDataLst>
                <p:tags r:id="rId7"/>
              </p:custDataLst>
            </p:nvPr>
          </p:nvSpPr>
          <p:spPr>
            <a:xfrm>
              <a:off x="3080949" y="2622599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9" name="Forme libre 8"/>
            <p:cNvSpPr/>
            <p:nvPr>
              <p:custDataLst>
                <p:tags r:id="rId8"/>
              </p:custDataLst>
            </p:nvPr>
          </p:nvSpPr>
          <p:spPr>
            <a:xfrm>
              <a:off x="5207787" y="23630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0" name="Forme libre 9"/>
            <p:cNvSpPr/>
            <p:nvPr>
              <p:custDataLst>
                <p:tags r:id="rId9"/>
              </p:custDataLst>
            </p:nvPr>
          </p:nvSpPr>
          <p:spPr>
            <a:xfrm>
              <a:off x="7293491" y="272537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1" name="Forme libre 10"/>
            <p:cNvSpPr/>
            <p:nvPr>
              <p:custDataLst>
                <p:tags r:id="rId10"/>
              </p:custDataLst>
            </p:nvPr>
          </p:nvSpPr>
          <p:spPr>
            <a:xfrm>
              <a:off x="5166653" y="372972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</p:grpSp>
      <p:sp>
        <p:nvSpPr>
          <p:cNvPr id="19" name="Forme libre 9">
            <a:extLst>
              <a:ext uri="{FF2B5EF4-FFF2-40B4-BE49-F238E27FC236}">
                <a16:creationId xmlns:a16="http://schemas.microsoft.com/office/drawing/2014/main" id="{B1114DAD-9C25-4826-B942-C7C1EB9C175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85544" y="3992655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22" name="Forme libre 9">
            <a:extLst>
              <a:ext uri="{FF2B5EF4-FFF2-40B4-BE49-F238E27FC236}">
                <a16:creationId xmlns:a16="http://schemas.microsoft.com/office/drawing/2014/main" id="{9D58E45C-95BA-42E3-B776-66E7F623059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263021" y="4026523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06956D-7276-4CD4-A774-D24F13F8510C}"/>
              </a:ext>
            </a:extLst>
          </p:cNvPr>
          <p:cNvSpPr txBox="1"/>
          <p:nvPr/>
        </p:nvSpPr>
        <p:spPr>
          <a:xfrm>
            <a:off x="285135" y="100289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</a:rPr>
              <a:t>Équipe 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A8A957-4D9D-C14A-0858-7F05B7E4087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598" y="5053298"/>
            <a:ext cx="8428569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63500"/>
          </a:effectLst>
        </p:spPr>
        <p:txBody>
          <a:bodyPr wrap="square" lIns="91440" tIns="45720" rIns="91440" bIns="45720" anchor="t">
            <a:spAutoFit/>
          </a:bodyPr>
          <a:lstStyle/>
          <a:p>
            <a:pPr algn="just"/>
            <a:endParaRPr lang="fr-CA" sz="1650" dirty="0">
              <a:solidFill>
                <a:srgbClr val="000000"/>
              </a:solidFill>
            </a:endParaRPr>
          </a:p>
          <a:p>
            <a:pPr algn="just"/>
            <a:r>
              <a:rPr lang="fr-CA" sz="1650" dirty="0">
                <a:solidFill>
                  <a:srgbClr val="000000"/>
                </a:solidFill>
              </a:rPr>
              <a:t>Gérer la classe c’est, avant tout, </a:t>
            </a:r>
            <a:r>
              <a:rPr lang="fr-CA" sz="1650" b="1" dirty="0">
                <a:solidFill>
                  <a:srgbClr val="000000"/>
                </a:solidFill>
              </a:rPr>
              <a:t>mettre en place des dispositifs éducatifs axés sur la prévention des problèmes </a:t>
            </a:r>
            <a:r>
              <a:rPr lang="fr-CA" sz="1650" dirty="0">
                <a:solidFill>
                  <a:srgbClr val="000000"/>
                </a:solidFill>
              </a:rPr>
              <a:t>afin de permettre l’atteinte des objectifs d’apprentissage visés par le programme.</a:t>
            </a:r>
            <a:endParaRPr lang="fr-CA"/>
          </a:p>
          <a:p>
            <a:pPr algn="just"/>
            <a:endParaRPr lang="fr-CA" sz="165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461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À la baguette ! - L'influx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9630"/>
            <a:ext cx="4371975" cy="291465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01938" y="6291249"/>
            <a:ext cx="4912415" cy="273844"/>
          </a:xfrm>
        </p:spPr>
        <p:txBody>
          <a:bodyPr/>
          <a:lstStyle/>
          <a:p>
            <a:r>
              <a:rPr lang="fr-FR" b="1"/>
              <a:t>Gestion de classe IPEFP-04</a:t>
            </a:r>
          </a:p>
          <a:p>
            <a:pPr lvl="0"/>
            <a:r>
              <a:rPr lang="fr-CA" b="1">
                <a:solidFill>
                  <a:schemeClr val="accent1"/>
                </a:solidFill>
              </a:rPr>
              <a:t>Réflexions sur la gestion de classe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95496" y="20650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700"/>
              <a:t>Les incontournables d’une gestion de classe efficace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2295287" y="1600902"/>
            <a:ext cx="4585943" cy="2891054"/>
            <a:chOff x="3060382" y="991535"/>
            <a:chExt cx="6114591" cy="3854739"/>
          </a:xfrm>
        </p:grpSpPr>
        <p:sp>
          <p:nvSpPr>
            <p:cNvPr id="5" name="Forme libre 4"/>
            <p:cNvSpPr/>
            <p:nvPr>
              <p:custDataLst>
                <p:tags r:id="rId4"/>
              </p:custDataLst>
            </p:nvPr>
          </p:nvSpPr>
          <p:spPr>
            <a:xfrm>
              <a:off x="3060382" y="122505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6" name="Forme libre 5"/>
            <p:cNvSpPr/>
            <p:nvPr>
              <p:custDataLst>
                <p:tags r:id="rId5"/>
              </p:custDataLst>
            </p:nvPr>
          </p:nvSpPr>
          <p:spPr>
            <a:xfrm>
              <a:off x="5187220" y="99153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7" name="Forme libre 6"/>
            <p:cNvSpPr/>
            <p:nvPr>
              <p:custDataLst>
                <p:tags r:id="rId6"/>
              </p:custDataLst>
            </p:nvPr>
          </p:nvSpPr>
          <p:spPr>
            <a:xfrm>
              <a:off x="7314058" y="12588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8" name="Forme libre 7"/>
            <p:cNvSpPr/>
            <p:nvPr>
              <p:custDataLst>
                <p:tags r:id="rId7"/>
              </p:custDataLst>
            </p:nvPr>
          </p:nvSpPr>
          <p:spPr>
            <a:xfrm>
              <a:off x="3080949" y="2622599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9" name="Forme libre 8"/>
            <p:cNvSpPr/>
            <p:nvPr>
              <p:custDataLst>
                <p:tags r:id="rId8"/>
              </p:custDataLst>
            </p:nvPr>
          </p:nvSpPr>
          <p:spPr>
            <a:xfrm>
              <a:off x="5207787" y="2363057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0" name="Forme libre 9"/>
            <p:cNvSpPr/>
            <p:nvPr>
              <p:custDataLst>
                <p:tags r:id="rId9"/>
              </p:custDataLst>
            </p:nvPr>
          </p:nvSpPr>
          <p:spPr>
            <a:xfrm>
              <a:off x="7293491" y="2725374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  <p:sp>
          <p:nvSpPr>
            <p:cNvPr id="11" name="Forme libre 10"/>
            <p:cNvSpPr/>
            <p:nvPr>
              <p:custDataLst>
                <p:tags r:id="rId10"/>
              </p:custDataLst>
            </p:nvPr>
          </p:nvSpPr>
          <p:spPr>
            <a:xfrm>
              <a:off x="5166653" y="3729725"/>
              <a:ext cx="1860915" cy="1116549"/>
            </a:xfrm>
            <a:custGeom>
              <a:avLst/>
              <a:gdLst>
                <a:gd name="connsiteX0" fmla="*/ 0 w 1860915"/>
                <a:gd name="connsiteY0" fmla="*/ 0 h 1116549"/>
                <a:gd name="connsiteX1" fmla="*/ 1860915 w 1860915"/>
                <a:gd name="connsiteY1" fmla="*/ 0 h 1116549"/>
                <a:gd name="connsiteX2" fmla="*/ 1860915 w 1860915"/>
                <a:gd name="connsiteY2" fmla="*/ 1116549 h 1116549"/>
                <a:gd name="connsiteX3" fmla="*/ 0 w 1860915"/>
                <a:gd name="connsiteY3" fmla="*/ 1116549 h 1116549"/>
                <a:gd name="connsiteX4" fmla="*/ 0 w 1860915"/>
                <a:gd name="connsiteY4" fmla="*/ 0 h 1116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915" h="1116549">
                  <a:moveTo>
                    <a:pt x="0" y="0"/>
                  </a:moveTo>
                  <a:lnTo>
                    <a:pt x="1860915" y="0"/>
                  </a:lnTo>
                  <a:lnTo>
                    <a:pt x="1860915" y="1116549"/>
                  </a:lnTo>
                  <a:lnTo>
                    <a:pt x="0" y="1116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578" tIns="48578" rIns="48578" bIns="48578" numCol="1" spcCol="1270" anchor="ctr" anchorCtr="0">
              <a:noAutofit/>
            </a:bodyPr>
            <a:lstStyle/>
            <a:p>
              <a:pPr algn="ctr" defTabSz="5667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A" sz="1275"/>
            </a:p>
          </p:txBody>
        </p:sp>
      </p:grpSp>
      <p:sp>
        <p:nvSpPr>
          <p:cNvPr id="12" name="Rectangle 11"/>
          <p:cNvSpPr/>
          <p:nvPr>
            <p:custDataLst>
              <p:tags r:id="rId1"/>
            </p:custDataLst>
          </p:nvPr>
        </p:nvSpPr>
        <p:spPr>
          <a:xfrm>
            <a:off x="203620" y="5092543"/>
            <a:ext cx="8585547" cy="6001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algn="just"/>
            <a:r>
              <a:rPr lang="fr-CA" sz="1650">
                <a:solidFill>
                  <a:srgbClr val="000000"/>
                </a:solidFill>
              </a:rPr>
              <a:t>Gérer la classe c’est, avant tout, </a:t>
            </a:r>
            <a:r>
              <a:rPr lang="fr-CA" sz="1650" b="1">
                <a:solidFill>
                  <a:srgbClr val="000000"/>
                </a:solidFill>
              </a:rPr>
              <a:t>mettre en place des dispositifs éducatifs axés sur la prévention des problèmes </a:t>
            </a:r>
            <a:r>
              <a:rPr lang="fr-CA" sz="1650">
                <a:solidFill>
                  <a:srgbClr val="000000"/>
                </a:solidFill>
              </a:rPr>
              <a:t>afin de permettre l’atteinte des objectifs d’apprentissage visés par le programme.</a:t>
            </a:r>
          </a:p>
        </p:txBody>
      </p:sp>
      <p:sp>
        <p:nvSpPr>
          <p:cNvPr id="19" name="Forme libre 9">
            <a:extLst>
              <a:ext uri="{FF2B5EF4-FFF2-40B4-BE49-F238E27FC236}">
                <a16:creationId xmlns:a16="http://schemas.microsoft.com/office/drawing/2014/main" id="{B1114DAD-9C25-4826-B942-C7C1EB9C175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485544" y="3992655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22" name="Forme libre 9">
            <a:extLst>
              <a:ext uri="{FF2B5EF4-FFF2-40B4-BE49-F238E27FC236}">
                <a16:creationId xmlns:a16="http://schemas.microsoft.com/office/drawing/2014/main" id="{9D58E45C-95BA-42E3-B776-66E7F6230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263021" y="4026523"/>
            <a:ext cx="1395686" cy="837412"/>
          </a:xfrm>
          <a:custGeom>
            <a:avLst/>
            <a:gdLst>
              <a:gd name="connsiteX0" fmla="*/ 0 w 1860915"/>
              <a:gd name="connsiteY0" fmla="*/ 0 h 1116549"/>
              <a:gd name="connsiteX1" fmla="*/ 1860915 w 1860915"/>
              <a:gd name="connsiteY1" fmla="*/ 0 h 1116549"/>
              <a:gd name="connsiteX2" fmla="*/ 1860915 w 1860915"/>
              <a:gd name="connsiteY2" fmla="*/ 1116549 h 1116549"/>
              <a:gd name="connsiteX3" fmla="*/ 0 w 1860915"/>
              <a:gd name="connsiteY3" fmla="*/ 1116549 h 1116549"/>
              <a:gd name="connsiteX4" fmla="*/ 0 w 1860915"/>
              <a:gd name="connsiteY4" fmla="*/ 0 h 111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915" h="1116549">
                <a:moveTo>
                  <a:pt x="0" y="0"/>
                </a:moveTo>
                <a:lnTo>
                  <a:pt x="1860915" y="0"/>
                </a:lnTo>
                <a:lnTo>
                  <a:pt x="1860915" y="1116549"/>
                </a:lnTo>
                <a:lnTo>
                  <a:pt x="0" y="1116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78" tIns="48578" rIns="48578" bIns="48578" numCol="1" spcCol="1270" anchor="ctr" anchorCtr="0">
            <a:noAutofit/>
          </a:bodyPr>
          <a:lstStyle/>
          <a:p>
            <a:pPr algn="ctr" defTabSz="5667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CA" sz="1275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06956D-7276-4CD4-A774-D24F13F8510C}"/>
              </a:ext>
            </a:extLst>
          </p:cNvPr>
          <p:cNvSpPr txBox="1"/>
          <p:nvPr/>
        </p:nvSpPr>
        <p:spPr>
          <a:xfrm>
            <a:off x="285135" y="100289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0070C0"/>
                </a:solidFill>
              </a:rPr>
              <a:t>Équipe x</a:t>
            </a:r>
          </a:p>
        </p:txBody>
      </p:sp>
    </p:spTree>
    <p:extLst>
      <p:ext uri="{BB962C8B-B14F-4D97-AF65-F5344CB8AC3E}">
        <p14:creationId xmlns:p14="http://schemas.microsoft.com/office/powerpoint/2010/main" val="20747634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1d902c-cda5-4dec-bafe-e7fccb72c06e">
      <Terms xmlns="http://schemas.microsoft.com/office/infopath/2007/PartnerControls"/>
    </lcf76f155ced4ddcb4097134ff3c332f>
    <TaxCatchAll xmlns="6e05271d-ded2-4706-8106-7db5d81db34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DC76AB36CE14C8A9723AC4E791C4C" ma:contentTypeVersion="18" ma:contentTypeDescription="Crée un document." ma:contentTypeScope="" ma:versionID="dc077582eca3d751fef5373234b96ac4">
  <xsd:schema xmlns:xsd="http://www.w3.org/2001/XMLSchema" xmlns:xs="http://www.w3.org/2001/XMLSchema" xmlns:p="http://schemas.microsoft.com/office/2006/metadata/properties" xmlns:ns2="fd1d902c-cda5-4dec-bafe-e7fccb72c06e" xmlns:ns3="6e05271d-ded2-4706-8106-7db5d81db34b" targetNamespace="http://schemas.microsoft.com/office/2006/metadata/properties" ma:root="true" ma:fieldsID="1cf5c57980737c41d18667aacdab0b58" ns2:_="" ns3:_="">
    <xsd:import namespace="fd1d902c-cda5-4dec-bafe-e7fccb72c06e"/>
    <xsd:import namespace="6e05271d-ded2-4706-8106-7db5d81db3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d902c-cda5-4dec-bafe-e7fccb72c0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53b9c76b-9f1d-48e3-a9ce-7628945a9b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5271d-ded2-4706-8106-7db5d81db3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4e50c5-e967-4ace-a5fd-a910b611a113}" ma:internalName="TaxCatchAll" ma:showField="CatchAllData" ma:web="6e05271d-ded2-4706-8106-7db5d81db3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0FC27B-6187-4979-AF5A-96D4517E741B}">
  <ds:schemaRefs>
    <ds:schemaRef ds:uri="6e05271d-ded2-4706-8106-7db5d81db34b"/>
    <ds:schemaRef ds:uri="fd1d902c-cda5-4dec-bafe-e7fccb72c06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0654B7E-6CB7-49A1-BBF1-04051F47A9CF}">
  <ds:schemaRefs>
    <ds:schemaRef ds:uri="6e05271d-ded2-4706-8106-7db5d81db34b"/>
    <ds:schemaRef ds:uri="fd1d902c-cda5-4dec-bafe-e7fccb72c0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76806FE-3956-4A99-8121-EC52C40B39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Affichage à l'écran (4:3)</PresentationFormat>
  <Slides>9</Slides>
  <Notes>9</Notes>
  <HiddenSlides>1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1_Thème Office</vt:lpstr>
      <vt:lpstr>Gestion de classe IPEFP-04</vt:lpstr>
      <vt:lpstr>Activité 3  Les incontournables  d’une gestion de classe efficace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Tremblay Guylaine</dc:creator>
  <cp:revision>37</cp:revision>
  <cp:lastPrinted>2021-02-17T13:41:49Z</cp:lastPrinted>
  <dcterms:created xsi:type="dcterms:W3CDTF">2016-07-08T13:21:26Z</dcterms:created>
  <dcterms:modified xsi:type="dcterms:W3CDTF">2024-05-03T18:27:39Z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0x010100844DC76AB36CE14C8A9723AC4E791C4C</vt:lpwstr>
  </property>
  <property fmtid="{D5CDD505-2E9C-101B-9397-08002B2CF9AE}" pid="3" name="MediaServiceImageTags">
    <vt:lpwstr/>
  </property>
</Properties>
</file>