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tags/tag6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5.xml" ContentType="application/vnd.openxmlformats-officedocument.presentationml.tags+xml"/>
  <Override PartName="/ppt/notesSlides/notesSlide1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3.xml" ContentType="application/vnd.openxmlformats-officedocument.presentationml.tags+xml"/>
  <Override PartName="/ppt/notesSlides/notesSlide2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3.xml" ContentType="application/vnd.openxmlformats-officedocument.presentationml.notesSlide+xml"/>
  <Override PartName="/ppt/tags/tag99.xml" ContentType="application/vnd.openxmlformats-officedocument.presentationml.tags+xml"/>
  <Override PartName="/ppt/notesSlides/notesSlide24.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1.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34.xml" ContentType="application/vnd.openxmlformats-officedocument.presentationml.notesSlide+xml"/>
  <Override PartName="/ppt/tags/tag119.xml" ContentType="application/vnd.openxmlformats-officedocument.presentationml.tags+xml"/>
  <Override PartName="/ppt/notesSlides/notesSlide3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6.xml" ContentType="application/vnd.openxmlformats-officedocument.presentationml.notesSlide+xml"/>
  <Override PartName="/ppt/tags/tag14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46.xml" ContentType="application/vnd.openxmlformats-officedocument.presentationml.tags+xml"/>
  <Override PartName="/ppt/notesSlides/notesSlide41.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42.xml" ContentType="application/vnd.openxmlformats-officedocument.presentationml.notesSlide+xml"/>
  <Override PartName="/ppt/tags/tag150.xml" ContentType="application/vnd.openxmlformats-officedocument.presentationml.tags+xml"/>
  <Override PartName="/ppt/notesSlides/notesSlide43.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44.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45.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46.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47.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48.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49.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6" r:id="rId5"/>
  </p:sldMasterIdLst>
  <p:notesMasterIdLst>
    <p:notesMasterId r:id="rId67"/>
  </p:notesMasterIdLst>
  <p:handoutMasterIdLst>
    <p:handoutMasterId r:id="rId68"/>
  </p:handoutMasterIdLst>
  <p:sldIdLst>
    <p:sldId id="375" r:id="rId6"/>
    <p:sldId id="259" r:id="rId7"/>
    <p:sldId id="460" r:id="rId8"/>
    <p:sldId id="263" r:id="rId9"/>
    <p:sldId id="262" r:id="rId10"/>
    <p:sldId id="264" r:id="rId11"/>
    <p:sldId id="384" r:id="rId12"/>
    <p:sldId id="265" r:id="rId13"/>
    <p:sldId id="266" r:id="rId14"/>
    <p:sldId id="473" r:id="rId15"/>
    <p:sldId id="270" r:id="rId16"/>
    <p:sldId id="300" r:id="rId17"/>
    <p:sldId id="461" r:id="rId18"/>
    <p:sldId id="341" r:id="rId19"/>
    <p:sldId id="462" r:id="rId20"/>
    <p:sldId id="463" r:id="rId21"/>
    <p:sldId id="274" r:id="rId22"/>
    <p:sldId id="275" r:id="rId23"/>
    <p:sldId id="321" r:id="rId24"/>
    <p:sldId id="320" r:id="rId25"/>
    <p:sldId id="322" r:id="rId26"/>
    <p:sldId id="340" r:id="rId27"/>
    <p:sldId id="276" r:id="rId28"/>
    <p:sldId id="277" r:id="rId29"/>
    <p:sldId id="278" r:id="rId30"/>
    <p:sldId id="279" r:id="rId31"/>
    <p:sldId id="380" r:id="rId32"/>
    <p:sldId id="326" r:id="rId33"/>
    <p:sldId id="285" r:id="rId34"/>
    <p:sldId id="286" r:id="rId35"/>
    <p:sldId id="464" r:id="rId36"/>
    <p:sldId id="288" r:id="rId37"/>
    <p:sldId id="474" r:id="rId38"/>
    <p:sldId id="301" r:id="rId39"/>
    <p:sldId id="475" r:id="rId40"/>
    <p:sldId id="281" r:id="rId41"/>
    <p:sldId id="476" r:id="rId42"/>
    <p:sldId id="477" r:id="rId43"/>
    <p:sldId id="284" r:id="rId44"/>
    <p:sldId id="291" r:id="rId45"/>
    <p:sldId id="292" r:id="rId46"/>
    <p:sldId id="293" r:id="rId47"/>
    <p:sldId id="295" r:id="rId48"/>
    <p:sldId id="296" r:id="rId49"/>
    <p:sldId id="328" r:id="rId50"/>
    <p:sldId id="333" r:id="rId51"/>
    <p:sldId id="335" r:id="rId52"/>
    <p:sldId id="336" r:id="rId53"/>
    <p:sldId id="337" r:id="rId54"/>
    <p:sldId id="469" r:id="rId55"/>
    <p:sldId id="338" r:id="rId56"/>
    <p:sldId id="470" r:id="rId57"/>
    <p:sldId id="311" r:id="rId58"/>
    <p:sldId id="298" r:id="rId59"/>
    <p:sldId id="316" r:id="rId60"/>
    <p:sldId id="323" r:id="rId61"/>
    <p:sldId id="307" r:id="rId62"/>
    <p:sldId id="471" r:id="rId63"/>
    <p:sldId id="282" r:id="rId64"/>
    <p:sldId id="472" r:id="rId65"/>
    <p:sldId id="306" r:id="rId66"/>
  </p:sldIdLst>
  <p:sldSz cx="9144000" cy="6858000" type="screen4x3"/>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B0EDC774-17ED-430D-935D-AB7215BADF7D}">
          <p14:sldIdLst>
            <p14:sldId id="375"/>
          </p14:sldIdLst>
        </p14:section>
        <p14:section name="Section 2" id="{9C2C5BA2-EFC1-4F26-B93C-7F8BD71E8DD3}">
          <p14:sldIdLst>
            <p14:sldId id="259"/>
            <p14:sldId id="460"/>
            <p14:sldId id="263"/>
            <p14:sldId id="262"/>
            <p14:sldId id="264"/>
            <p14:sldId id="384"/>
            <p14:sldId id="265"/>
            <p14:sldId id="266"/>
            <p14:sldId id="473"/>
            <p14:sldId id="270"/>
            <p14:sldId id="300"/>
            <p14:sldId id="461"/>
            <p14:sldId id="341"/>
            <p14:sldId id="462"/>
            <p14:sldId id="463"/>
            <p14:sldId id="274"/>
            <p14:sldId id="275"/>
            <p14:sldId id="321"/>
            <p14:sldId id="320"/>
            <p14:sldId id="322"/>
            <p14:sldId id="340"/>
            <p14:sldId id="276"/>
            <p14:sldId id="277"/>
            <p14:sldId id="278"/>
            <p14:sldId id="279"/>
            <p14:sldId id="380"/>
            <p14:sldId id="326"/>
            <p14:sldId id="285"/>
            <p14:sldId id="286"/>
            <p14:sldId id="464"/>
            <p14:sldId id="288"/>
            <p14:sldId id="474"/>
            <p14:sldId id="301"/>
            <p14:sldId id="475"/>
            <p14:sldId id="281"/>
            <p14:sldId id="476"/>
            <p14:sldId id="477"/>
            <p14:sldId id="284"/>
            <p14:sldId id="291"/>
            <p14:sldId id="292"/>
            <p14:sldId id="293"/>
            <p14:sldId id="295"/>
            <p14:sldId id="296"/>
            <p14:sldId id="328"/>
            <p14:sldId id="333"/>
            <p14:sldId id="335"/>
            <p14:sldId id="336"/>
            <p14:sldId id="337"/>
            <p14:sldId id="469"/>
            <p14:sldId id="338"/>
            <p14:sldId id="470"/>
            <p14:sldId id="311"/>
            <p14:sldId id="298"/>
            <p14:sldId id="316"/>
            <p14:sldId id="323"/>
            <p14:sldId id="307"/>
            <p14:sldId id="471"/>
            <p14:sldId id="282"/>
            <p14:sldId id="472"/>
            <p14:sldId id="3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ouin-Mohin Sylvie" initials="SS" lastIdx="2" clrIdx="0">
    <p:extLst>
      <p:ext uri="{19B8F6BF-5375-455C-9EA6-DF929625EA0E}">
        <p15:presenceInfo xmlns:p15="http://schemas.microsoft.com/office/powerpoint/2012/main" userId="S-1-5-21-1799102757-531825770-621696214-65013" providerId="AD"/>
      </p:ext>
    </p:extLst>
  </p:cmAuthor>
  <p:cmAuthor id="2" name="Manon" initials="M" lastIdx="3" clrIdx="1">
    <p:extLst>
      <p:ext uri="{19B8F6BF-5375-455C-9EA6-DF929625EA0E}">
        <p15:presenceInfo xmlns:p15="http://schemas.microsoft.com/office/powerpoint/2012/main" userId="Ma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18D41-F4CA-3AD8-5436-811A0EE9CBF4}" v="2" dt="2024-05-28T13:31:00.422"/>
    <p1510:client id="{2654DAE0-DC6A-9D8B-8E4B-1E29FEFFA043}" v="4" dt="2024-05-28T13:47:52.7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6052" autoAdjust="0"/>
  </p:normalViewPr>
  <p:slideViewPr>
    <p:cSldViewPr>
      <p:cViewPr varScale="1">
        <p:scale>
          <a:sx n="98" d="100"/>
          <a:sy n="98" d="100"/>
        </p:scale>
        <p:origin x="2028" y="96"/>
      </p:cViewPr>
      <p:guideLst>
        <p:guide orient="horz" pos="2160"/>
        <p:guide pos="2880"/>
      </p:guideLst>
    </p:cSldViewPr>
  </p:slideViewPr>
  <p:outlineViewPr>
    <p:cViewPr>
      <p:scale>
        <a:sx n="33" d="100"/>
        <a:sy n="33" d="100"/>
      </p:scale>
      <p:origin x="0" y="-16218"/>
    </p:cViewPr>
  </p:outlineViewPr>
  <p:notesTextViewPr>
    <p:cViewPr>
      <p:scale>
        <a:sx n="3" d="2"/>
        <a:sy n="3" d="2"/>
      </p:scale>
      <p:origin x="0" y="0"/>
    </p:cViewPr>
  </p:notesTextViewPr>
  <p:sorterViewPr>
    <p:cViewPr>
      <p:scale>
        <a:sx n="100" d="100"/>
        <a:sy n="100" d="100"/>
      </p:scale>
      <p:origin x="0" y="-12540"/>
    </p:cViewPr>
  </p:sorterViewPr>
  <p:notesViewPr>
    <p:cSldViewPr>
      <p:cViewPr varScale="1">
        <p:scale>
          <a:sx n="52" d="100"/>
          <a:sy n="52" d="100"/>
        </p:scale>
        <p:origin x="2232" y="-1272"/>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jardins Jacynthe" userId="S::desjardins.jac@csdm.qc.ca::c16ab15a-dd7c-4830-b55f-e79320a88c0a" providerId="AD" clId="Web-{2654DAE0-DC6A-9D8B-8E4B-1E29FEFFA043}"/>
    <pc:docChg chg="modSld">
      <pc:chgData name="Desjardins Jacynthe" userId="S::desjardins.jac@csdm.qc.ca::c16ab15a-dd7c-4830-b55f-e79320a88c0a" providerId="AD" clId="Web-{2654DAE0-DC6A-9D8B-8E4B-1E29FEFFA043}" dt="2024-05-28T13:47:52.748" v="2"/>
      <pc:docMkLst>
        <pc:docMk/>
      </pc:docMkLst>
      <pc:sldChg chg="addSp delSp modSp">
        <pc:chgData name="Desjardins Jacynthe" userId="S::desjardins.jac@csdm.qc.ca::c16ab15a-dd7c-4830-b55f-e79320a88c0a" providerId="AD" clId="Web-{2654DAE0-DC6A-9D8B-8E4B-1E29FEFFA043}" dt="2024-05-28T13:47:52.748" v="2"/>
        <pc:sldMkLst>
          <pc:docMk/>
          <pc:sldMk cId="1441338038" sldId="380"/>
        </pc:sldMkLst>
        <pc:picChg chg="add del mod">
          <ac:chgData name="Desjardins Jacynthe" userId="S::desjardins.jac@csdm.qc.ca::c16ab15a-dd7c-4830-b55f-e79320a88c0a" providerId="AD" clId="Web-{2654DAE0-DC6A-9D8B-8E4B-1E29FEFFA043}" dt="2024-05-28T13:47:52.748" v="2"/>
          <ac:picMkLst>
            <pc:docMk/>
            <pc:sldMk cId="1441338038" sldId="380"/>
            <ac:picMk id="2" creationId="{D3AC482F-2BFC-B836-3A40-90611C8526BD}"/>
          </ac:picMkLst>
        </pc:picChg>
      </pc:sldChg>
    </pc:docChg>
  </pc:docChgLst>
  <pc:docChgLst>
    <pc:chgData name="Desjardins Jacynthe" userId="c16ab15a-dd7c-4830-b55f-e79320a88c0a" providerId="ADAL" clId="{E9E3C240-3583-4406-BDE8-160264576CDE}"/>
    <pc:docChg chg="custSel modSld">
      <pc:chgData name="Desjardins Jacynthe" userId="c16ab15a-dd7c-4830-b55f-e79320a88c0a" providerId="ADAL" clId="{E9E3C240-3583-4406-BDE8-160264576CDE}" dt="2024-05-28T14:08:13.674" v="39" actId="1076"/>
      <pc:docMkLst>
        <pc:docMk/>
      </pc:docMkLst>
      <pc:sldChg chg="addSp modSp">
        <pc:chgData name="Desjardins Jacynthe" userId="c16ab15a-dd7c-4830-b55f-e79320a88c0a" providerId="ADAL" clId="{E9E3C240-3583-4406-BDE8-160264576CDE}" dt="2024-05-28T14:02:13.381" v="22" actId="1076"/>
        <pc:sldMkLst>
          <pc:docMk/>
          <pc:sldMk cId="3027565615" sldId="281"/>
        </pc:sldMkLst>
        <pc:spChg chg="add mod">
          <ac:chgData name="Desjardins Jacynthe" userId="c16ab15a-dd7c-4830-b55f-e79320a88c0a" providerId="ADAL" clId="{E9E3C240-3583-4406-BDE8-160264576CDE}" dt="2024-05-28T14:02:13.381" v="22" actId="1076"/>
          <ac:spMkLst>
            <pc:docMk/>
            <pc:sldMk cId="3027565615" sldId="281"/>
            <ac:spMk id="6" creationId="{72502239-15A8-4C77-8D11-1E4C2E3164AB}"/>
          </ac:spMkLst>
        </pc:spChg>
      </pc:sldChg>
      <pc:sldChg chg="addSp modSp">
        <pc:chgData name="Desjardins Jacynthe" userId="c16ab15a-dd7c-4830-b55f-e79320a88c0a" providerId="ADAL" clId="{E9E3C240-3583-4406-BDE8-160264576CDE}" dt="2024-05-28T14:02:02.432" v="20" actId="1076"/>
        <pc:sldMkLst>
          <pc:docMk/>
          <pc:sldMk cId="3341323544" sldId="292"/>
        </pc:sldMkLst>
        <pc:spChg chg="add mod">
          <ac:chgData name="Desjardins Jacynthe" userId="c16ab15a-dd7c-4830-b55f-e79320a88c0a" providerId="ADAL" clId="{E9E3C240-3583-4406-BDE8-160264576CDE}" dt="2024-05-28T14:02:02.432" v="20" actId="1076"/>
          <ac:spMkLst>
            <pc:docMk/>
            <pc:sldMk cId="3341323544" sldId="292"/>
            <ac:spMk id="12" creationId="{BF047769-7ECB-4B4B-B4DE-6A798DAC8D5E}"/>
          </ac:spMkLst>
        </pc:spChg>
      </pc:sldChg>
      <pc:sldChg chg="addSp modSp">
        <pc:chgData name="Desjardins Jacynthe" userId="c16ab15a-dd7c-4830-b55f-e79320a88c0a" providerId="ADAL" clId="{E9E3C240-3583-4406-BDE8-160264576CDE}" dt="2024-05-28T14:02:43.819" v="26" actId="1076"/>
        <pc:sldMkLst>
          <pc:docMk/>
          <pc:sldMk cId="1668993910" sldId="300"/>
        </pc:sldMkLst>
        <pc:spChg chg="add mod">
          <ac:chgData name="Desjardins Jacynthe" userId="c16ab15a-dd7c-4830-b55f-e79320a88c0a" providerId="ADAL" clId="{E9E3C240-3583-4406-BDE8-160264576CDE}" dt="2024-05-28T14:02:43.819" v="26" actId="1076"/>
          <ac:spMkLst>
            <pc:docMk/>
            <pc:sldMk cId="1668993910" sldId="300"/>
            <ac:spMk id="15" creationId="{9896F5C9-3249-4F4B-A141-1EFE55E00F91}"/>
          </ac:spMkLst>
        </pc:spChg>
      </pc:sldChg>
      <pc:sldChg chg="addSp delSp modSp">
        <pc:chgData name="Desjardins Jacynthe" userId="c16ab15a-dd7c-4830-b55f-e79320a88c0a" providerId="ADAL" clId="{E9E3C240-3583-4406-BDE8-160264576CDE}" dt="2024-05-28T14:08:13.674" v="39" actId="1076"/>
        <pc:sldMkLst>
          <pc:docMk/>
          <pc:sldMk cId="2456410561" sldId="311"/>
        </pc:sldMkLst>
        <pc:spChg chg="add mod">
          <ac:chgData name="Desjardins Jacynthe" userId="c16ab15a-dd7c-4830-b55f-e79320a88c0a" providerId="ADAL" clId="{E9E3C240-3583-4406-BDE8-160264576CDE}" dt="2024-05-28T14:07:42.983" v="33" actId="1076"/>
          <ac:spMkLst>
            <pc:docMk/>
            <pc:sldMk cId="2456410561" sldId="311"/>
            <ac:spMk id="5" creationId="{31F12732-8049-4B6E-A2B7-E59DEA2B9095}"/>
          </ac:spMkLst>
        </pc:spChg>
        <pc:picChg chg="add mod ord">
          <ac:chgData name="Desjardins Jacynthe" userId="c16ab15a-dd7c-4830-b55f-e79320a88c0a" providerId="ADAL" clId="{E9E3C240-3583-4406-BDE8-160264576CDE}" dt="2024-05-28T14:08:13.674" v="39" actId="1076"/>
          <ac:picMkLst>
            <pc:docMk/>
            <pc:sldMk cId="2456410561" sldId="311"/>
            <ac:picMk id="4" creationId="{72AE4749-5270-428A-A54D-FA9D225C6EB8}"/>
          </ac:picMkLst>
        </pc:picChg>
        <pc:picChg chg="del">
          <ac:chgData name="Desjardins Jacynthe" userId="c16ab15a-dd7c-4830-b55f-e79320a88c0a" providerId="ADAL" clId="{E9E3C240-3583-4406-BDE8-160264576CDE}" dt="2024-05-28T14:07:15.966" v="27" actId="478"/>
          <ac:picMkLst>
            <pc:docMk/>
            <pc:sldMk cId="2456410561" sldId="311"/>
            <ac:picMk id="1026" creationId="{00000000-0000-0000-0000-000000000000}"/>
          </ac:picMkLst>
        </pc:picChg>
      </pc:sldChg>
      <pc:sldChg chg="addSp delSp modSp">
        <pc:chgData name="Desjardins Jacynthe" userId="c16ab15a-dd7c-4830-b55f-e79320a88c0a" providerId="ADAL" clId="{E9E3C240-3583-4406-BDE8-160264576CDE}" dt="2024-05-28T14:01:52.567" v="18" actId="1076"/>
        <pc:sldMkLst>
          <pc:docMk/>
          <pc:sldMk cId="2528838452" sldId="328"/>
        </pc:sldMkLst>
        <pc:spChg chg="add mod">
          <ac:chgData name="Desjardins Jacynthe" userId="c16ab15a-dd7c-4830-b55f-e79320a88c0a" providerId="ADAL" clId="{E9E3C240-3583-4406-BDE8-160264576CDE}" dt="2024-05-28T14:01:52.567" v="18" actId="1076"/>
          <ac:spMkLst>
            <pc:docMk/>
            <pc:sldMk cId="2528838452" sldId="328"/>
            <ac:spMk id="9" creationId="{47BCD930-CDF7-475E-BFCC-6588E0B52E9D}"/>
          </ac:spMkLst>
        </pc:spChg>
        <pc:picChg chg="add mod">
          <ac:chgData name="Desjardins Jacynthe" userId="c16ab15a-dd7c-4830-b55f-e79320a88c0a" providerId="ADAL" clId="{E9E3C240-3583-4406-BDE8-160264576CDE}" dt="2024-05-28T14:01:46.557" v="16"/>
          <ac:picMkLst>
            <pc:docMk/>
            <pc:sldMk cId="2528838452" sldId="328"/>
            <ac:picMk id="7" creationId="{F24AA2B8-6036-469E-ABE7-E023988F3ACC}"/>
          </ac:picMkLst>
        </pc:picChg>
        <pc:picChg chg="del">
          <ac:chgData name="Desjardins Jacynthe" userId="c16ab15a-dd7c-4830-b55f-e79320a88c0a" providerId="ADAL" clId="{E9E3C240-3583-4406-BDE8-160264576CDE}" dt="2024-05-28T14:01:26.109" v="11" actId="478"/>
          <ac:picMkLst>
            <pc:docMk/>
            <pc:sldMk cId="2528838452" sldId="328"/>
            <ac:picMk id="1028" creationId="{00000000-0000-0000-0000-000000000000}"/>
          </ac:picMkLst>
        </pc:picChg>
      </pc:sldChg>
      <pc:sldChg chg="addSp modSp">
        <pc:chgData name="Desjardins Jacynthe" userId="c16ab15a-dd7c-4830-b55f-e79320a88c0a" providerId="ADAL" clId="{E9E3C240-3583-4406-BDE8-160264576CDE}" dt="2024-05-28T14:01:20.988" v="10" actId="1076"/>
        <pc:sldMkLst>
          <pc:docMk/>
          <pc:sldMk cId="502431023" sldId="336"/>
        </pc:sldMkLst>
        <pc:spChg chg="add mod">
          <ac:chgData name="Desjardins Jacynthe" userId="c16ab15a-dd7c-4830-b55f-e79320a88c0a" providerId="ADAL" clId="{E9E3C240-3583-4406-BDE8-160264576CDE}" dt="2024-05-28T14:01:20.988" v="10" actId="1076"/>
          <ac:spMkLst>
            <pc:docMk/>
            <pc:sldMk cId="502431023" sldId="336"/>
            <ac:spMk id="5" creationId="{565D2B7A-CC45-4041-B2C7-D805AD01EE1E}"/>
          </ac:spMkLst>
        </pc:spChg>
      </pc:sldChg>
      <pc:sldChg chg="addSp modSp">
        <pc:chgData name="Desjardins Jacynthe" userId="c16ab15a-dd7c-4830-b55f-e79320a88c0a" providerId="ADAL" clId="{E9E3C240-3583-4406-BDE8-160264576CDE}" dt="2024-05-28T14:01:15.490" v="8" actId="1076"/>
        <pc:sldMkLst>
          <pc:docMk/>
          <pc:sldMk cId="583488452" sldId="337"/>
        </pc:sldMkLst>
        <pc:spChg chg="add mod">
          <ac:chgData name="Desjardins Jacynthe" userId="c16ab15a-dd7c-4830-b55f-e79320a88c0a" providerId="ADAL" clId="{E9E3C240-3583-4406-BDE8-160264576CDE}" dt="2024-05-28T14:01:15.490" v="8" actId="1076"/>
          <ac:spMkLst>
            <pc:docMk/>
            <pc:sldMk cId="583488452" sldId="337"/>
            <ac:spMk id="5" creationId="{61287F9B-6450-4455-8B93-E42D87482FBB}"/>
          </ac:spMkLst>
        </pc:spChg>
      </pc:sldChg>
      <pc:sldChg chg="addSp delSp modSp">
        <pc:chgData name="Desjardins Jacynthe" userId="c16ab15a-dd7c-4830-b55f-e79320a88c0a" providerId="ADAL" clId="{E9E3C240-3583-4406-BDE8-160264576CDE}" dt="2024-05-28T14:01:08.018" v="6" actId="1076"/>
        <pc:sldMkLst>
          <pc:docMk/>
          <pc:sldMk cId="2245988066" sldId="338"/>
        </pc:sldMkLst>
        <pc:spChg chg="add mod">
          <ac:chgData name="Desjardins Jacynthe" userId="c16ab15a-dd7c-4830-b55f-e79320a88c0a" providerId="ADAL" clId="{E9E3C240-3583-4406-BDE8-160264576CDE}" dt="2024-05-28T14:01:08.018" v="6" actId="1076"/>
          <ac:spMkLst>
            <pc:docMk/>
            <pc:sldMk cId="2245988066" sldId="338"/>
            <ac:spMk id="7" creationId="{78F56C2C-05E5-4F33-90D1-6744E3483893}"/>
          </ac:spMkLst>
        </pc:spChg>
        <pc:picChg chg="del">
          <ac:chgData name="Desjardins Jacynthe" userId="c16ab15a-dd7c-4830-b55f-e79320a88c0a" providerId="ADAL" clId="{E9E3C240-3583-4406-BDE8-160264576CDE}" dt="2024-05-28T14:00:35.833" v="0" actId="478"/>
          <ac:picMkLst>
            <pc:docMk/>
            <pc:sldMk cId="2245988066" sldId="338"/>
            <ac:picMk id="4" creationId="{00000000-0000-0000-0000-000000000000}"/>
          </ac:picMkLst>
        </pc:picChg>
        <pc:picChg chg="add mod">
          <ac:chgData name="Desjardins Jacynthe" userId="c16ab15a-dd7c-4830-b55f-e79320a88c0a" providerId="ADAL" clId="{E9E3C240-3583-4406-BDE8-160264576CDE}" dt="2024-05-28T14:00:57.916" v="4"/>
          <ac:picMkLst>
            <pc:docMk/>
            <pc:sldMk cId="2245988066" sldId="338"/>
            <ac:picMk id="6" creationId="{7A9B2547-CB2B-4572-AA32-AA5A670A9515}"/>
          </ac:picMkLst>
        </pc:picChg>
      </pc:sldChg>
      <pc:sldChg chg="addSp modSp">
        <pc:chgData name="Desjardins Jacynthe" userId="c16ab15a-dd7c-4830-b55f-e79320a88c0a" providerId="ADAL" clId="{E9E3C240-3583-4406-BDE8-160264576CDE}" dt="2024-05-28T14:02:25.303" v="24" actId="1076"/>
        <pc:sldMkLst>
          <pc:docMk/>
          <pc:sldMk cId="1441338038" sldId="380"/>
        </pc:sldMkLst>
        <pc:spChg chg="add mod">
          <ac:chgData name="Desjardins Jacynthe" userId="c16ab15a-dd7c-4830-b55f-e79320a88c0a" providerId="ADAL" clId="{E9E3C240-3583-4406-BDE8-160264576CDE}" dt="2024-05-28T14:02:25.303" v="24" actId="1076"/>
          <ac:spMkLst>
            <pc:docMk/>
            <pc:sldMk cId="1441338038" sldId="380"/>
            <ac:spMk id="4" creationId="{0F9EB1C1-2C48-446F-95AD-EE7C480F46D5}"/>
          </ac:spMkLst>
        </pc:spChg>
      </pc:sldChg>
    </pc:docChg>
  </pc:docChgLst>
  <pc:docChgLst>
    <pc:chgData name="Sigouin-Mohin Sylvie" userId="c9db69de-824b-4dc1-8af4-4527dd785d5a" providerId="ADAL" clId="{D91E7955-8846-4BAC-9B63-CFB96436723E}"/>
    <pc:docChg chg="custSel modSld">
      <pc:chgData name="Sigouin-Mohin Sylvie" userId="c9db69de-824b-4dc1-8af4-4527dd785d5a" providerId="ADAL" clId="{D91E7955-8846-4BAC-9B63-CFB96436723E}" dt="2024-05-28T14:02:50.560" v="33" actId="1076"/>
      <pc:docMkLst>
        <pc:docMk/>
      </pc:docMkLst>
      <pc:sldChg chg="addSp delSp modSp">
        <pc:chgData name="Sigouin-Mohin Sylvie" userId="c9db69de-824b-4dc1-8af4-4527dd785d5a" providerId="ADAL" clId="{D91E7955-8846-4BAC-9B63-CFB96436723E}" dt="2024-05-28T13:39:41.060" v="15" actId="14100"/>
        <pc:sldMkLst>
          <pc:docMk/>
          <pc:sldMk cId="2786492224" sldId="282"/>
        </pc:sldMkLst>
        <pc:picChg chg="add mod">
          <ac:chgData name="Sigouin-Mohin Sylvie" userId="c9db69de-824b-4dc1-8af4-4527dd785d5a" providerId="ADAL" clId="{D91E7955-8846-4BAC-9B63-CFB96436723E}" dt="2024-05-28T13:39:41.060" v="15" actId="14100"/>
          <ac:picMkLst>
            <pc:docMk/>
            <pc:sldMk cId="2786492224" sldId="282"/>
            <ac:picMk id="2" creationId="{4F178E88-850F-48EF-9370-37DB96464177}"/>
          </ac:picMkLst>
        </pc:picChg>
        <pc:picChg chg="del mod">
          <ac:chgData name="Sigouin-Mohin Sylvie" userId="c9db69de-824b-4dc1-8af4-4527dd785d5a" providerId="ADAL" clId="{D91E7955-8846-4BAC-9B63-CFB96436723E}" dt="2024-05-28T13:39:32.816" v="11" actId="478"/>
          <ac:picMkLst>
            <pc:docMk/>
            <pc:sldMk cId="2786492224" sldId="282"/>
            <ac:picMk id="4" creationId="{00000000-0000-0000-0000-000000000000}"/>
          </ac:picMkLst>
        </pc:picChg>
      </pc:sldChg>
      <pc:sldChg chg="addSp modSp">
        <pc:chgData name="Sigouin-Mohin Sylvie" userId="c9db69de-824b-4dc1-8af4-4527dd785d5a" providerId="ADAL" clId="{D91E7955-8846-4BAC-9B63-CFB96436723E}" dt="2024-05-28T14:02:50.560" v="33" actId="1076"/>
        <pc:sldMkLst>
          <pc:docMk/>
          <pc:sldMk cId="1545637091" sldId="298"/>
        </pc:sldMkLst>
        <pc:picChg chg="add mod">
          <ac:chgData name="Sigouin-Mohin Sylvie" userId="c9db69de-824b-4dc1-8af4-4527dd785d5a" providerId="ADAL" clId="{D91E7955-8846-4BAC-9B63-CFB96436723E}" dt="2024-05-28T14:02:50.560" v="33" actId="1076"/>
          <ac:picMkLst>
            <pc:docMk/>
            <pc:sldMk cId="1545637091" sldId="298"/>
            <ac:picMk id="2" creationId="{0CA7B66E-6323-4BDD-B9E8-1D8A32525A06}"/>
          </ac:picMkLst>
        </pc:picChg>
      </pc:sldChg>
      <pc:sldChg chg="addSp delSp modSp">
        <pc:chgData name="Sigouin-Mohin Sylvie" userId="c9db69de-824b-4dc1-8af4-4527dd785d5a" providerId="ADAL" clId="{D91E7955-8846-4BAC-9B63-CFB96436723E}" dt="2024-05-28T13:58:55.569" v="28"/>
        <pc:sldMkLst>
          <pc:docMk/>
          <pc:sldMk cId="3628808230" sldId="306"/>
        </pc:sldMkLst>
        <pc:spChg chg="add">
          <ac:chgData name="Sigouin-Mohin Sylvie" userId="c9db69de-824b-4dc1-8af4-4527dd785d5a" providerId="ADAL" clId="{D91E7955-8846-4BAC-9B63-CFB96436723E}" dt="2024-05-28T13:58:55.569" v="28"/>
          <ac:spMkLst>
            <pc:docMk/>
            <pc:sldMk cId="3628808230" sldId="306"/>
            <ac:spMk id="5" creationId="{CBB653A3-3A1F-4E14-8728-0E207579254B}"/>
          </ac:spMkLst>
        </pc:spChg>
        <pc:picChg chg="add mod">
          <ac:chgData name="Sigouin-Mohin Sylvie" userId="c9db69de-824b-4dc1-8af4-4527dd785d5a" providerId="ADAL" clId="{D91E7955-8846-4BAC-9B63-CFB96436723E}" dt="2024-05-28T13:31:08.063" v="4" actId="1076"/>
          <ac:picMkLst>
            <pc:docMk/>
            <pc:sldMk cId="3628808230" sldId="306"/>
            <ac:picMk id="3" creationId="{123D3A73-A37B-4004-8E6C-A6888E2AC5C0}"/>
          </ac:picMkLst>
        </pc:picChg>
        <pc:picChg chg="del">
          <ac:chgData name="Sigouin-Mohin Sylvie" userId="c9db69de-824b-4dc1-8af4-4527dd785d5a" providerId="ADAL" clId="{D91E7955-8846-4BAC-9B63-CFB96436723E}" dt="2024-05-28T13:30:53.846" v="0" actId="478"/>
          <ac:picMkLst>
            <pc:docMk/>
            <pc:sldMk cId="3628808230" sldId="306"/>
            <ac:picMk id="4098" creationId="{00000000-0000-0000-0000-000000000000}"/>
          </ac:picMkLst>
        </pc:picChg>
      </pc:sldChg>
      <pc:sldChg chg="addSp delSp modSp">
        <pc:chgData name="Sigouin-Mohin Sylvie" userId="c9db69de-824b-4dc1-8af4-4527dd785d5a" providerId="ADAL" clId="{D91E7955-8846-4BAC-9B63-CFB96436723E}" dt="2024-05-28T13:33:01.680" v="9" actId="1076"/>
        <pc:sldMkLst>
          <pc:docMk/>
          <pc:sldMk cId="1952167621" sldId="307"/>
        </pc:sldMkLst>
        <pc:picChg chg="add mod">
          <ac:chgData name="Sigouin-Mohin Sylvie" userId="c9db69de-824b-4dc1-8af4-4527dd785d5a" providerId="ADAL" clId="{D91E7955-8846-4BAC-9B63-CFB96436723E}" dt="2024-05-28T13:31:46.758" v="7" actId="1076"/>
          <ac:picMkLst>
            <pc:docMk/>
            <pc:sldMk cId="1952167621" sldId="307"/>
            <ac:picMk id="3" creationId="{7662B843-EC94-45C4-A393-C644F64A327C}"/>
          </ac:picMkLst>
        </pc:picChg>
        <pc:picChg chg="add mod">
          <ac:chgData name="Sigouin-Mohin Sylvie" userId="c9db69de-824b-4dc1-8af4-4527dd785d5a" providerId="ADAL" clId="{D91E7955-8846-4BAC-9B63-CFB96436723E}" dt="2024-05-28T13:33:01.680" v="9" actId="1076"/>
          <ac:picMkLst>
            <pc:docMk/>
            <pc:sldMk cId="1952167621" sldId="307"/>
            <ac:picMk id="5" creationId="{CEB039F9-B21F-4930-9803-67B548425A21}"/>
          </ac:picMkLst>
        </pc:picChg>
        <pc:picChg chg="del">
          <ac:chgData name="Sigouin-Mohin Sylvie" userId="c9db69de-824b-4dc1-8af4-4527dd785d5a" providerId="ADAL" clId="{D91E7955-8846-4BAC-9B63-CFB96436723E}" dt="2024-05-28T13:31:38.664" v="5" actId="478"/>
          <ac:picMkLst>
            <pc:docMk/>
            <pc:sldMk cId="1952167621" sldId="307"/>
            <ac:picMk id="5124" creationId="{00000000-0000-0000-0000-000000000000}"/>
          </ac:picMkLst>
        </pc:picChg>
      </pc:sldChg>
      <pc:sldChg chg="addSp delSp modSp">
        <pc:chgData name="Sigouin-Mohin Sylvie" userId="c9db69de-824b-4dc1-8af4-4527dd785d5a" providerId="ADAL" clId="{D91E7955-8846-4BAC-9B63-CFB96436723E}" dt="2024-05-28T13:59:02.740" v="29"/>
        <pc:sldMkLst>
          <pc:docMk/>
          <pc:sldMk cId="488862649" sldId="316"/>
        </pc:sldMkLst>
        <pc:spChg chg="add">
          <ac:chgData name="Sigouin-Mohin Sylvie" userId="c9db69de-824b-4dc1-8af4-4527dd785d5a" providerId="ADAL" clId="{D91E7955-8846-4BAC-9B63-CFB96436723E}" dt="2024-05-28T13:59:02.740" v="29"/>
          <ac:spMkLst>
            <pc:docMk/>
            <pc:sldMk cId="488862649" sldId="316"/>
            <ac:spMk id="7" creationId="{8FA1C733-7479-41DA-88B7-D967559CD8A9}"/>
          </ac:spMkLst>
        </pc:spChg>
        <pc:picChg chg="del">
          <ac:chgData name="Sigouin-Mohin Sylvie" userId="c9db69de-824b-4dc1-8af4-4527dd785d5a" providerId="ADAL" clId="{D91E7955-8846-4BAC-9B63-CFB96436723E}" dt="2024-05-28T13:57:56.660" v="21" actId="478"/>
          <ac:picMkLst>
            <pc:docMk/>
            <pc:sldMk cId="488862649" sldId="316"/>
            <ac:picMk id="4" creationId="{00000000-0000-0000-0000-000000000000}"/>
          </ac:picMkLst>
        </pc:picChg>
        <pc:picChg chg="add mod ord">
          <ac:chgData name="Sigouin-Mohin Sylvie" userId="c9db69de-824b-4dc1-8af4-4527dd785d5a" providerId="ADAL" clId="{D91E7955-8846-4BAC-9B63-CFB96436723E}" dt="2024-05-28T13:58:29.707" v="27"/>
          <ac:picMkLst>
            <pc:docMk/>
            <pc:sldMk cId="488862649" sldId="316"/>
            <ac:picMk id="6" creationId="{F4FECD0D-EC8B-4388-811C-6AB6CF2250E9}"/>
          </ac:picMkLst>
        </pc:picChg>
      </pc:sldChg>
      <pc:sldChg chg="addSp modSp">
        <pc:chgData name="Sigouin-Mohin Sylvie" userId="c9db69de-824b-4dc1-8af4-4527dd785d5a" providerId="ADAL" clId="{D91E7955-8846-4BAC-9B63-CFB96436723E}" dt="2024-05-28T13:44:26.434" v="20" actId="1076"/>
        <pc:sldMkLst>
          <pc:docMk/>
          <pc:sldMk cId="3742486659" sldId="471"/>
        </pc:sldMkLst>
        <pc:spChg chg="add mod">
          <ac:chgData name="Sigouin-Mohin Sylvie" userId="c9db69de-824b-4dc1-8af4-4527dd785d5a" providerId="ADAL" clId="{D91E7955-8846-4BAC-9B63-CFB96436723E}" dt="2024-05-28T13:44:26.434" v="20" actId="1076"/>
          <ac:spMkLst>
            <pc:docMk/>
            <pc:sldMk cId="3742486659" sldId="471"/>
            <ac:spMk id="4" creationId="{960FC709-9049-4A6C-B561-719244C0BF42}"/>
          </ac:spMkLst>
        </pc:spChg>
      </pc:sldChg>
    </pc:docChg>
  </pc:docChgLst>
  <pc:docChgLst>
    <pc:chgData name="Desjardins Jacynthe" userId="S::desjardins.jac@csdm.qc.ca::c16ab15a-dd7c-4830-b55f-e79320a88c0a" providerId="AD" clId="Web-{99218D41-F4CA-3AD8-5436-811A0EE9CBF4}"/>
    <pc:docChg chg="modSld">
      <pc:chgData name="Desjardins Jacynthe" userId="S::desjardins.jac@csdm.qc.ca::c16ab15a-dd7c-4830-b55f-e79320a88c0a" providerId="AD" clId="Web-{99218D41-F4CA-3AD8-5436-811A0EE9CBF4}" dt="2024-05-28T13:31:00.422" v="1" actId="1076"/>
      <pc:docMkLst>
        <pc:docMk/>
      </pc:docMkLst>
      <pc:sldChg chg="addSp modSp">
        <pc:chgData name="Desjardins Jacynthe" userId="S::desjardins.jac@csdm.qc.ca::c16ab15a-dd7c-4830-b55f-e79320a88c0a" providerId="AD" clId="Web-{99218D41-F4CA-3AD8-5436-811A0EE9CBF4}" dt="2024-05-28T13:31:00.422" v="1" actId="1076"/>
        <pc:sldMkLst>
          <pc:docMk/>
          <pc:sldMk cId="1229090355" sldId="477"/>
        </pc:sldMkLst>
        <pc:spChg chg="add mod">
          <ac:chgData name="Desjardins Jacynthe" userId="S::desjardins.jac@csdm.qc.ca::c16ab15a-dd7c-4830-b55f-e79320a88c0a" providerId="AD" clId="Web-{99218D41-F4CA-3AD8-5436-811A0EE9CBF4}" dt="2024-05-28T13:31:00.422" v="1" actId="1076"/>
          <ac:spMkLst>
            <pc:docMk/>
            <pc:sldMk cId="1229090355" sldId="477"/>
            <ac:spMk id="6" creationId="{DA1E7342-3F66-0EBF-FA8D-22F51285984B}"/>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3-11-28T17:05:15.625" idx="3">
    <p:pos x="10" y="10"/>
    <p:text>Est-ce pertinent d'ajouter le titre de la présentation et de la diapo dans le pied de page?   D'autant plus qu'il n'est pas écrit partout. Il faudrait uniformiser, je crois.</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8793E-12E6-4254-87B0-98548A4D97A6}"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fr-FR"/>
        </a:p>
      </dgm:t>
    </dgm:pt>
    <dgm:pt modelId="{205C418A-A293-479C-9756-7319E7273841}">
      <dgm:prSet phldrT="[Texte]" custT="1"/>
      <dgm:spPr>
        <a:solidFill>
          <a:srgbClr val="C00000"/>
        </a:solidFill>
        <a:ln>
          <a:noFill/>
        </a:ln>
        <a:effectLst>
          <a:softEdge rad="127000"/>
        </a:effectLst>
      </dgm:spPr>
      <dgm:t>
        <a:bodyPr/>
        <a:lstStyle/>
        <a:p>
          <a:r>
            <a:rPr lang="fr-CA" sz="2400" b="0" dirty="0">
              <a:solidFill>
                <a:schemeClr val="bg1"/>
              </a:solidFill>
              <a:cs typeface="Arial"/>
            </a:rPr>
            <a:t>Avant </a:t>
          </a:r>
        </a:p>
        <a:p>
          <a:r>
            <a:rPr lang="fr-CA" sz="2400" b="0" dirty="0">
              <a:solidFill>
                <a:schemeClr val="bg1"/>
              </a:solidFill>
              <a:cs typeface="Arial"/>
            </a:rPr>
            <a:t>le début du cours</a:t>
          </a:r>
          <a:endParaRPr lang="fr-FR" sz="2400" b="0" dirty="0">
            <a:solidFill>
              <a:schemeClr val="bg1"/>
            </a:solidFill>
          </a:endParaRPr>
        </a:p>
      </dgm:t>
    </dgm:pt>
    <dgm:pt modelId="{47FFC3F5-44FC-40DD-91D4-FD6CF1D1CB43}" type="parTrans" cxnId="{6D4AC24D-F17A-4234-8450-FDCCCE823FD0}">
      <dgm:prSet/>
      <dgm:spPr/>
      <dgm:t>
        <a:bodyPr/>
        <a:lstStyle/>
        <a:p>
          <a:endParaRPr lang="fr-FR"/>
        </a:p>
      </dgm:t>
    </dgm:pt>
    <dgm:pt modelId="{52068F50-97CC-4C5F-98C6-2C77767B890D}" type="sibTrans" cxnId="{6D4AC24D-F17A-4234-8450-FDCCCE823FD0}">
      <dgm:prSet/>
      <dgm:spPr/>
      <dgm:t>
        <a:bodyPr/>
        <a:lstStyle/>
        <a:p>
          <a:endParaRPr lang="fr-FR"/>
        </a:p>
      </dgm:t>
    </dgm:pt>
    <dgm:pt modelId="{50C50FCB-4C0D-4714-AC75-154C8744600B}">
      <dgm:prSet phldrT="[Texte]"/>
      <dgm:spPr>
        <a:solidFill>
          <a:srgbClr val="C00000"/>
        </a:solidFill>
        <a:ln>
          <a:noFill/>
        </a:ln>
        <a:effectLst>
          <a:softEdge rad="127000"/>
        </a:effectLst>
      </dgm:spPr>
      <dgm:t>
        <a:bodyPr/>
        <a:lstStyle/>
        <a:p>
          <a:endParaRPr lang="fr-FR" dirty="0">
            <a:solidFill>
              <a:schemeClr val="bg1">
                <a:lumMod val="85000"/>
              </a:schemeClr>
            </a:solidFill>
          </a:endParaRPr>
        </a:p>
      </dgm:t>
    </dgm:pt>
    <dgm:pt modelId="{40E3B879-F54D-4074-8463-68B39BDCB30F}" type="parTrans" cxnId="{1DD9039F-553C-4549-A3C7-46585703420A}">
      <dgm:prSet/>
      <dgm:spPr/>
      <dgm:t>
        <a:bodyPr/>
        <a:lstStyle/>
        <a:p>
          <a:endParaRPr lang="fr-FR"/>
        </a:p>
      </dgm:t>
    </dgm:pt>
    <dgm:pt modelId="{32A8BE99-B913-48A3-9AFA-7FC98D4820E0}" type="sibTrans" cxnId="{1DD9039F-553C-4549-A3C7-46585703420A}">
      <dgm:prSet/>
      <dgm:spPr/>
      <dgm:t>
        <a:bodyPr/>
        <a:lstStyle/>
        <a:p>
          <a:endParaRPr lang="fr-FR"/>
        </a:p>
      </dgm:t>
    </dgm:pt>
    <dgm:pt modelId="{570E678C-51EA-4FFB-A083-11F281AFB7EA}" type="pres">
      <dgm:prSet presAssocID="{49D8793E-12E6-4254-87B0-98548A4D97A6}" presName="diagram" presStyleCnt="0">
        <dgm:presLayoutVars>
          <dgm:dir/>
          <dgm:resizeHandles val="exact"/>
        </dgm:presLayoutVars>
      </dgm:prSet>
      <dgm:spPr/>
    </dgm:pt>
    <dgm:pt modelId="{6B0650C8-B428-431A-B5B7-A0206D00B73A}" type="pres">
      <dgm:prSet presAssocID="{205C418A-A293-479C-9756-7319E7273841}" presName="arrow" presStyleLbl="node1" presStyleIdx="0" presStyleCnt="2" custRadScaleRad="100059" custRadScaleInc="-660">
        <dgm:presLayoutVars>
          <dgm:bulletEnabled val="1"/>
        </dgm:presLayoutVars>
      </dgm:prSet>
      <dgm:spPr/>
    </dgm:pt>
    <dgm:pt modelId="{361AF945-557D-48F9-86A1-279FFD21A864}" type="pres">
      <dgm:prSet presAssocID="{50C50FCB-4C0D-4714-AC75-154C8744600B}" presName="arrow" presStyleLbl="node1" presStyleIdx="1" presStyleCnt="2" custAng="16200000" custScaleX="107288" custRadScaleRad="105047" custRadScaleInc="-831">
        <dgm:presLayoutVars>
          <dgm:bulletEnabled val="1"/>
        </dgm:presLayoutVars>
      </dgm:prSet>
      <dgm:spPr/>
    </dgm:pt>
  </dgm:ptLst>
  <dgm:cxnLst>
    <dgm:cxn modelId="{ECEEEF21-B038-4AE5-A7B0-BDB88E12F8BF}" type="presOf" srcId="{205C418A-A293-479C-9756-7319E7273841}" destId="{6B0650C8-B428-431A-B5B7-A0206D00B73A}" srcOrd="0" destOrd="0" presId="urn:microsoft.com/office/officeart/2005/8/layout/arrow5"/>
    <dgm:cxn modelId="{00A9EB35-85FD-4D45-9792-F918A491397B}" type="presOf" srcId="{50C50FCB-4C0D-4714-AC75-154C8744600B}" destId="{361AF945-557D-48F9-86A1-279FFD21A864}" srcOrd="0" destOrd="0" presId="urn:microsoft.com/office/officeart/2005/8/layout/arrow5"/>
    <dgm:cxn modelId="{72469843-2436-4598-984E-1C45AFEFBFCA}" type="presOf" srcId="{49D8793E-12E6-4254-87B0-98548A4D97A6}" destId="{570E678C-51EA-4FFB-A083-11F281AFB7EA}" srcOrd="0" destOrd="0" presId="urn:microsoft.com/office/officeart/2005/8/layout/arrow5"/>
    <dgm:cxn modelId="{6D4AC24D-F17A-4234-8450-FDCCCE823FD0}" srcId="{49D8793E-12E6-4254-87B0-98548A4D97A6}" destId="{205C418A-A293-479C-9756-7319E7273841}" srcOrd="0" destOrd="0" parTransId="{47FFC3F5-44FC-40DD-91D4-FD6CF1D1CB43}" sibTransId="{52068F50-97CC-4C5F-98C6-2C77767B890D}"/>
    <dgm:cxn modelId="{1DD9039F-553C-4549-A3C7-46585703420A}" srcId="{49D8793E-12E6-4254-87B0-98548A4D97A6}" destId="{50C50FCB-4C0D-4714-AC75-154C8744600B}" srcOrd="1" destOrd="0" parTransId="{40E3B879-F54D-4074-8463-68B39BDCB30F}" sibTransId="{32A8BE99-B913-48A3-9AFA-7FC98D4820E0}"/>
    <dgm:cxn modelId="{98920E67-B847-4634-91C6-3A1DD3DA16EB}" type="presParOf" srcId="{570E678C-51EA-4FFB-A083-11F281AFB7EA}" destId="{6B0650C8-B428-431A-B5B7-A0206D00B73A}" srcOrd="0" destOrd="0" presId="urn:microsoft.com/office/officeart/2005/8/layout/arrow5"/>
    <dgm:cxn modelId="{47BB219D-EB91-40C3-A279-34A28F9F5AA1}" type="presParOf" srcId="{570E678C-51EA-4FFB-A083-11F281AFB7EA}" destId="{361AF945-557D-48F9-86A1-279FFD21A864}"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337AEB-7577-48B5-A4A0-A725B5589A1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618A83BB-ECA1-451A-B602-425FA51A5F7F}">
      <dgm:prSet phldrT="[Texte]"/>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dgm:spPr>
      <dgm:t>
        <a:bodyPr/>
        <a:lstStyle/>
        <a:p>
          <a:r>
            <a:rPr lang="fr-FR" dirty="0"/>
            <a:t>d’intervenir</a:t>
          </a:r>
        </a:p>
      </dgm:t>
    </dgm:pt>
    <dgm:pt modelId="{4FC44723-8B21-4CDA-98E9-8D28B196780E}" type="parTrans" cxnId="{4AA8E02B-6089-4ECD-8CF6-107F7832A479}">
      <dgm:prSet/>
      <dgm:spPr/>
      <dgm:t>
        <a:bodyPr/>
        <a:lstStyle/>
        <a:p>
          <a:endParaRPr lang="fr-FR"/>
        </a:p>
      </dgm:t>
    </dgm:pt>
    <dgm:pt modelId="{4309CA91-AEDD-4537-9690-41C8F248CA1F}" type="sibTrans" cxnId="{4AA8E02B-6089-4ECD-8CF6-107F7832A479}">
      <dgm:prSet/>
      <dgm:spPr/>
      <dgm:t>
        <a:bodyPr/>
        <a:lstStyle/>
        <a:p>
          <a:endParaRPr lang="fr-FR"/>
        </a:p>
      </dgm:t>
    </dgm:pt>
    <dgm:pt modelId="{363ABDF8-EC69-4183-BCFA-B0E4BEB702E4}">
      <dgm:prSet phldrT="[Texte]" custT="1"/>
      <dgm:spPr>
        <a:solidFill>
          <a:schemeClr val="bg1">
            <a:alpha val="90000"/>
          </a:schemeClr>
        </a:solidFill>
        <a:ln>
          <a:noFill/>
        </a:ln>
        <a:effectLst>
          <a:softEdge rad="63500"/>
        </a:effectLst>
      </dgm:spPr>
      <dgm:t>
        <a:bodyPr/>
        <a:lstStyle/>
        <a:p>
          <a:r>
            <a:rPr lang="fr-CA" sz="2000" b="1" dirty="0">
              <a:solidFill>
                <a:srgbClr val="000000"/>
              </a:solidFill>
            </a:rPr>
            <a:t>dès les premières manifestations d’indiscipline</a:t>
          </a:r>
          <a:endParaRPr lang="fr-FR" sz="2000" dirty="0">
            <a:solidFill>
              <a:srgbClr val="000000"/>
            </a:solidFill>
          </a:endParaRPr>
        </a:p>
      </dgm:t>
    </dgm:pt>
    <dgm:pt modelId="{E6BD2FAD-01AD-420C-83CC-F55EF02FAF83}" type="parTrans" cxnId="{120179C7-34E1-4703-8E37-5E16286373FC}">
      <dgm:prSet/>
      <dgm:spPr/>
      <dgm:t>
        <a:bodyPr/>
        <a:lstStyle/>
        <a:p>
          <a:endParaRPr lang="fr-FR"/>
        </a:p>
      </dgm:t>
    </dgm:pt>
    <dgm:pt modelId="{C12A2129-A3A5-40A5-B21B-0480BD3C091E}" type="sibTrans" cxnId="{120179C7-34E1-4703-8E37-5E16286373FC}">
      <dgm:prSet/>
      <dgm:spPr/>
      <dgm:t>
        <a:bodyPr/>
        <a:lstStyle/>
        <a:p>
          <a:endParaRPr lang="fr-FR"/>
        </a:p>
      </dgm:t>
    </dgm:pt>
    <dgm:pt modelId="{7A6ADE4E-D0F3-445D-8B40-D3BCB2E948E8}">
      <dgm:prSet phldrT="[Texte]" custT="1"/>
      <dgm:spPr>
        <a:solidFill>
          <a:schemeClr val="bg1">
            <a:alpha val="90000"/>
          </a:schemeClr>
        </a:solidFill>
        <a:ln>
          <a:noFill/>
        </a:ln>
        <a:effectLst>
          <a:softEdge rad="63500"/>
        </a:effectLst>
      </dgm:spPr>
      <dgm:t>
        <a:bodyPr/>
        <a:lstStyle/>
        <a:p>
          <a:r>
            <a:rPr lang="fr-CA" sz="2000" b="1" dirty="0">
              <a:solidFill>
                <a:srgbClr val="000000"/>
              </a:solidFill>
            </a:rPr>
            <a:t>brièvement et discrètement selon la situation</a:t>
          </a:r>
          <a:endParaRPr lang="fr-FR" sz="2000" dirty="0">
            <a:solidFill>
              <a:srgbClr val="000000"/>
            </a:solidFill>
          </a:endParaRPr>
        </a:p>
      </dgm:t>
    </dgm:pt>
    <dgm:pt modelId="{EBBAC4F6-3AEA-4C2F-A861-8AF9C9D302BB}" type="parTrans" cxnId="{D3575746-0093-4746-BC38-839604E3A5F8}">
      <dgm:prSet/>
      <dgm:spPr/>
      <dgm:t>
        <a:bodyPr/>
        <a:lstStyle/>
        <a:p>
          <a:endParaRPr lang="fr-FR"/>
        </a:p>
      </dgm:t>
    </dgm:pt>
    <dgm:pt modelId="{209AEB22-B3D6-40F1-84E1-4EB8AC582760}" type="sibTrans" cxnId="{D3575746-0093-4746-BC38-839604E3A5F8}">
      <dgm:prSet/>
      <dgm:spPr/>
      <dgm:t>
        <a:bodyPr/>
        <a:lstStyle/>
        <a:p>
          <a:endParaRPr lang="fr-FR"/>
        </a:p>
      </dgm:t>
    </dgm:pt>
    <dgm:pt modelId="{B601DB13-3EC8-4647-A6D8-84E889CBA0E1}">
      <dgm:prSet phldrT="[Texte]"/>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dgm:spPr>
      <dgm:t>
        <a:bodyPr/>
        <a:lstStyle/>
        <a:p>
          <a:r>
            <a:rPr lang="fr-CA" b="0" dirty="0">
              <a:solidFill>
                <a:schemeClr val="bg1"/>
              </a:solidFill>
            </a:rPr>
            <a:t>de rappeler</a:t>
          </a:r>
          <a:endParaRPr lang="fr-FR" b="0" dirty="0"/>
        </a:p>
      </dgm:t>
    </dgm:pt>
    <dgm:pt modelId="{1ECF7A76-FC83-4E58-88FD-BAD22EA5A186}" type="parTrans" cxnId="{BB7050F5-724E-4934-BA04-18C3A32FD85D}">
      <dgm:prSet/>
      <dgm:spPr/>
      <dgm:t>
        <a:bodyPr/>
        <a:lstStyle/>
        <a:p>
          <a:endParaRPr lang="fr-FR"/>
        </a:p>
      </dgm:t>
    </dgm:pt>
    <dgm:pt modelId="{692B92FB-9C6A-453F-860F-B8A34DB5CDBE}" type="sibTrans" cxnId="{BB7050F5-724E-4934-BA04-18C3A32FD85D}">
      <dgm:prSet/>
      <dgm:spPr/>
      <dgm:t>
        <a:bodyPr/>
        <a:lstStyle/>
        <a:p>
          <a:endParaRPr lang="fr-FR"/>
        </a:p>
      </dgm:t>
    </dgm:pt>
    <dgm:pt modelId="{DCBA40A4-ACEB-4208-9F62-5F24854DC327}">
      <dgm:prSet phldrT="[Texte]" custT="1"/>
      <dgm:spPr>
        <a:solidFill>
          <a:schemeClr val="bg1">
            <a:alpha val="90000"/>
          </a:schemeClr>
        </a:solidFill>
        <a:ln>
          <a:noFill/>
        </a:ln>
        <a:effectLst>
          <a:softEdge rad="127000"/>
        </a:effectLst>
      </dgm:spPr>
      <dgm:t>
        <a:bodyPr/>
        <a:lstStyle/>
        <a:p>
          <a:r>
            <a:rPr lang="fr-CA" sz="2000" b="1" dirty="0">
              <a:solidFill>
                <a:srgbClr val="000000"/>
              </a:solidFill>
            </a:rPr>
            <a:t>les comportements attendus et interdits</a:t>
          </a:r>
          <a:endParaRPr lang="fr-FR" sz="2000" dirty="0">
            <a:solidFill>
              <a:srgbClr val="000000"/>
            </a:solidFill>
          </a:endParaRPr>
        </a:p>
      </dgm:t>
    </dgm:pt>
    <dgm:pt modelId="{84B406F9-7A79-42E4-A825-ACCB5AC3D597}" type="parTrans" cxnId="{4072F6AF-1FDD-4DF7-A581-AC086AB79065}">
      <dgm:prSet/>
      <dgm:spPr/>
      <dgm:t>
        <a:bodyPr/>
        <a:lstStyle/>
        <a:p>
          <a:endParaRPr lang="fr-FR"/>
        </a:p>
      </dgm:t>
    </dgm:pt>
    <dgm:pt modelId="{BF816AC8-FB06-4453-BFBF-E027322B2481}" type="sibTrans" cxnId="{4072F6AF-1FDD-4DF7-A581-AC086AB79065}">
      <dgm:prSet/>
      <dgm:spPr/>
      <dgm:t>
        <a:bodyPr/>
        <a:lstStyle/>
        <a:p>
          <a:endParaRPr lang="fr-FR"/>
        </a:p>
      </dgm:t>
    </dgm:pt>
    <dgm:pt modelId="{D3030337-FC7A-44F2-86EB-8C31BA61A571}">
      <dgm:prSet phldrT="[Texte]" custT="1"/>
      <dgm: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w="25400" cap="flat" cmpd="sng" algn="ctr">
          <a:solidFill>
            <a:srgbClr val="FFFFFF">
              <a:hueOff val="0"/>
              <a:satOff val="0"/>
              <a:lumOff val="0"/>
              <a:alphaOff val="0"/>
            </a:srgbClr>
          </a:solidFill>
          <a:prstDash val="solid"/>
        </a:ln>
        <a:effectLst/>
      </dgm:spPr>
      <dgm:t>
        <a:bodyPr spcFirstLastPara="0" vert="horz" wrap="square" lIns="95250" tIns="47625" rIns="95250" bIns="47625" numCol="1" spcCol="1270" anchor="ctr" anchorCtr="0"/>
        <a:lstStyle/>
        <a:p>
          <a:pPr marL="0" lvl="0" indent="0" algn="ctr" defTabSz="1111250">
            <a:lnSpc>
              <a:spcPct val="90000"/>
            </a:lnSpc>
            <a:spcBef>
              <a:spcPct val="0"/>
            </a:spcBef>
            <a:spcAft>
              <a:spcPct val="35000"/>
            </a:spcAft>
            <a:buNone/>
          </a:pPr>
          <a:r>
            <a:rPr lang="fr-CA" sz="2500" b="0" kern="1200" dirty="0">
              <a:solidFill>
                <a:srgbClr val="FFFFFF"/>
              </a:solidFill>
              <a:latin typeface="Calibri"/>
              <a:ea typeface="+mn-ea"/>
              <a:cs typeface="+mn-cs"/>
            </a:rPr>
            <a:t>d’appliquer </a:t>
          </a:r>
          <a:endParaRPr lang="fr-FR" sz="2500" b="0" kern="1200" dirty="0">
            <a:solidFill>
              <a:srgbClr val="FFFFFF"/>
            </a:solidFill>
            <a:latin typeface="Calibri"/>
            <a:ea typeface="+mn-ea"/>
            <a:cs typeface="+mn-cs"/>
          </a:endParaRPr>
        </a:p>
      </dgm:t>
    </dgm:pt>
    <dgm:pt modelId="{4ACF878B-B39B-44DA-B323-9B1C8000C9E6}" type="parTrans" cxnId="{2534A348-1575-4682-8F68-442EF2B4C5C5}">
      <dgm:prSet/>
      <dgm:spPr/>
      <dgm:t>
        <a:bodyPr/>
        <a:lstStyle/>
        <a:p>
          <a:endParaRPr lang="fr-FR"/>
        </a:p>
      </dgm:t>
    </dgm:pt>
    <dgm:pt modelId="{621E7B7E-DD63-4973-82A3-A665B2891D7D}" type="sibTrans" cxnId="{2534A348-1575-4682-8F68-442EF2B4C5C5}">
      <dgm:prSet/>
      <dgm:spPr/>
      <dgm:t>
        <a:bodyPr/>
        <a:lstStyle/>
        <a:p>
          <a:endParaRPr lang="fr-FR"/>
        </a:p>
      </dgm:t>
    </dgm:pt>
    <dgm:pt modelId="{C2498ADD-EE0B-40DC-973A-F50E3310E77B}">
      <dgm:prSet phldrT="[Texte]" custT="1"/>
      <dgm:spPr>
        <a:solidFill>
          <a:schemeClr val="bg1">
            <a:alpha val="90000"/>
          </a:schemeClr>
        </a:solidFill>
        <a:ln>
          <a:noFill/>
        </a:ln>
        <a:effectLst>
          <a:softEdge rad="127000"/>
        </a:effectLst>
      </dgm:spPr>
      <dgm:t>
        <a:bodyPr/>
        <a:lstStyle/>
        <a:p>
          <a:r>
            <a:rPr lang="fr-CA" sz="2000" b="1" dirty="0">
              <a:solidFill>
                <a:srgbClr val="000000"/>
              </a:solidFill>
            </a:rPr>
            <a:t>les conséquences prévues</a:t>
          </a:r>
          <a:endParaRPr lang="fr-FR" sz="2000" dirty="0">
            <a:solidFill>
              <a:srgbClr val="000000"/>
            </a:solidFill>
          </a:endParaRPr>
        </a:p>
      </dgm:t>
    </dgm:pt>
    <dgm:pt modelId="{A80ECB87-DFCF-4C79-9992-A2310CA0D45A}" type="parTrans" cxnId="{BFE11447-769D-4039-AE06-1A8073FA1551}">
      <dgm:prSet/>
      <dgm:spPr/>
      <dgm:t>
        <a:bodyPr/>
        <a:lstStyle/>
        <a:p>
          <a:endParaRPr lang="fr-FR"/>
        </a:p>
      </dgm:t>
    </dgm:pt>
    <dgm:pt modelId="{C5B776E8-93F3-4F8D-B588-6FBBD1E1F56F}" type="sibTrans" cxnId="{BFE11447-769D-4039-AE06-1A8073FA1551}">
      <dgm:prSet/>
      <dgm:spPr/>
      <dgm:t>
        <a:bodyPr/>
        <a:lstStyle/>
        <a:p>
          <a:endParaRPr lang="fr-FR"/>
        </a:p>
      </dgm:t>
    </dgm:pt>
    <dgm:pt modelId="{C64C9778-28EC-4175-B3E5-86CF3728B251}">
      <dgm:prSet phldrT="[Texte]" custT="1"/>
      <dgm:spPr>
        <a:solidFill>
          <a:schemeClr val="bg1">
            <a:alpha val="90000"/>
          </a:schemeClr>
        </a:solidFill>
        <a:ln>
          <a:noFill/>
        </a:ln>
        <a:effectLst>
          <a:softEdge rad="63500"/>
        </a:effectLst>
      </dgm:spPr>
      <dgm:t>
        <a:bodyPr/>
        <a:lstStyle/>
        <a:p>
          <a:r>
            <a:rPr lang="fr-CA" sz="2000" b="1" dirty="0">
              <a:solidFill>
                <a:srgbClr val="000000"/>
              </a:solidFill>
            </a:rPr>
            <a:t>avec respect, constance et fermeté</a:t>
          </a:r>
          <a:endParaRPr lang="fr-FR" sz="2000" dirty="0">
            <a:solidFill>
              <a:srgbClr val="000000"/>
            </a:solidFill>
          </a:endParaRPr>
        </a:p>
      </dgm:t>
    </dgm:pt>
    <dgm:pt modelId="{CC6E7EE7-6B4C-4A7E-A25B-329C09C20DCD}" type="parTrans" cxnId="{F8774AEA-5900-423A-A8F9-AD457184B069}">
      <dgm:prSet/>
      <dgm:spPr/>
      <dgm:t>
        <a:bodyPr/>
        <a:lstStyle/>
        <a:p>
          <a:endParaRPr lang="fr-FR"/>
        </a:p>
      </dgm:t>
    </dgm:pt>
    <dgm:pt modelId="{AE1585E7-46C7-40E7-ABDE-D13F17DF4F64}" type="sibTrans" cxnId="{F8774AEA-5900-423A-A8F9-AD457184B069}">
      <dgm:prSet/>
      <dgm:spPr/>
      <dgm:t>
        <a:bodyPr/>
        <a:lstStyle/>
        <a:p>
          <a:endParaRPr lang="fr-FR"/>
        </a:p>
      </dgm:t>
    </dgm:pt>
    <dgm:pt modelId="{CCF03F42-E6B5-4F04-887C-2A3A21FA4960}" type="pres">
      <dgm:prSet presAssocID="{CF337AEB-7577-48B5-A4A0-A725B5589A10}" presName="Name0" presStyleCnt="0">
        <dgm:presLayoutVars>
          <dgm:dir/>
          <dgm:animLvl val="lvl"/>
          <dgm:resizeHandles val="exact"/>
        </dgm:presLayoutVars>
      </dgm:prSet>
      <dgm:spPr/>
    </dgm:pt>
    <dgm:pt modelId="{897222C8-7736-42F4-A735-D96184DEA48A}" type="pres">
      <dgm:prSet presAssocID="{618A83BB-ECA1-451A-B602-425FA51A5F7F}" presName="linNode" presStyleCnt="0"/>
      <dgm:spPr/>
    </dgm:pt>
    <dgm:pt modelId="{9DEC2787-8E9E-4641-BBE5-E3908601A018}" type="pres">
      <dgm:prSet presAssocID="{618A83BB-ECA1-451A-B602-425FA51A5F7F}" presName="parentText" presStyleLbl="node1" presStyleIdx="0" presStyleCnt="3" custScaleX="72220">
        <dgm:presLayoutVars>
          <dgm:chMax val="1"/>
          <dgm:bulletEnabled val="1"/>
        </dgm:presLayoutVars>
      </dgm:prSet>
      <dgm:spPr/>
    </dgm:pt>
    <dgm:pt modelId="{5B2B47D7-AA19-4944-AB60-A67C14FF6066}" type="pres">
      <dgm:prSet presAssocID="{618A83BB-ECA1-451A-B602-425FA51A5F7F}" presName="descendantText" presStyleLbl="alignAccFollowNode1" presStyleIdx="0" presStyleCnt="3" custScaleX="112566">
        <dgm:presLayoutVars>
          <dgm:bulletEnabled val="1"/>
        </dgm:presLayoutVars>
      </dgm:prSet>
      <dgm:spPr/>
    </dgm:pt>
    <dgm:pt modelId="{81D1896F-2209-4EAE-9C37-E2EE4583AA20}" type="pres">
      <dgm:prSet presAssocID="{4309CA91-AEDD-4537-9690-41C8F248CA1F}" presName="sp" presStyleCnt="0"/>
      <dgm:spPr/>
    </dgm:pt>
    <dgm:pt modelId="{1B3ED3C3-023D-4DE5-A0B3-C2255213BF56}" type="pres">
      <dgm:prSet presAssocID="{B601DB13-3EC8-4647-A6D8-84E889CBA0E1}" presName="linNode" presStyleCnt="0"/>
      <dgm:spPr/>
    </dgm:pt>
    <dgm:pt modelId="{FEB4EB2C-C03C-4764-A566-9B960A68E9D4}" type="pres">
      <dgm:prSet presAssocID="{B601DB13-3EC8-4647-A6D8-84E889CBA0E1}" presName="parentText" presStyleLbl="node1" presStyleIdx="1" presStyleCnt="3" custScaleX="72220">
        <dgm:presLayoutVars>
          <dgm:chMax val="1"/>
          <dgm:bulletEnabled val="1"/>
        </dgm:presLayoutVars>
      </dgm:prSet>
      <dgm:spPr/>
    </dgm:pt>
    <dgm:pt modelId="{22CC698D-92D0-4024-AE5E-EA3A1048F933}" type="pres">
      <dgm:prSet presAssocID="{B601DB13-3EC8-4647-A6D8-84E889CBA0E1}" presName="descendantText" presStyleLbl="alignAccFollowNode1" presStyleIdx="1" presStyleCnt="3" custScaleX="112566" custLinFactNeighborX="2720" custLinFactNeighborY="0">
        <dgm:presLayoutVars>
          <dgm:bulletEnabled val="1"/>
        </dgm:presLayoutVars>
      </dgm:prSet>
      <dgm:spPr/>
    </dgm:pt>
    <dgm:pt modelId="{6A5C66D6-9F4C-4715-AEF2-827AD75C4BE6}" type="pres">
      <dgm:prSet presAssocID="{692B92FB-9C6A-453F-860F-B8A34DB5CDBE}" presName="sp" presStyleCnt="0"/>
      <dgm:spPr/>
    </dgm:pt>
    <dgm:pt modelId="{0C088066-F54C-428A-94DF-736CD8877D58}" type="pres">
      <dgm:prSet presAssocID="{D3030337-FC7A-44F2-86EB-8C31BA61A571}" presName="linNode" presStyleCnt="0"/>
      <dgm:spPr/>
    </dgm:pt>
    <dgm:pt modelId="{0AE96304-FD0C-4176-A7C4-D6A3D2011BC0}" type="pres">
      <dgm:prSet presAssocID="{D3030337-FC7A-44F2-86EB-8C31BA61A571}" presName="parentText" presStyleLbl="node1" presStyleIdx="2" presStyleCnt="3" custScaleX="72220">
        <dgm:presLayoutVars>
          <dgm:chMax val="1"/>
          <dgm:bulletEnabled val="1"/>
        </dgm:presLayoutVars>
      </dgm:prSet>
      <dgm:spPr>
        <a:xfrm>
          <a:off x="72360" y="2283177"/>
          <a:ext cx="1921107" cy="1086443"/>
        </a:xfrm>
        <a:prstGeom prst="roundRect">
          <a:avLst/>
        </a:prstGeom>
      </dgm:spPr>
    </dgm:pt>
    <dgm:pt modelId="{FA11ED05-865A-488B-98F0-EBAA3435E64C}" type="pres">
      <dgm:prSet presAssocID="{D3030337-FC7A-44F2-86EB-8C31BA61A571}" presName="descendantText" presStyleLbl="alignAccFollowNode1" presStyleIdx="2" presStyleCnt="3" custScaleX="112566">
        <dgm:presLayoutVars>
          <dgm:bulletEnabled val="1"/>
        </dgm:presLayoutVars>
      </dgm:prSet>
      <dgm:spPr/>
    </dgm:pt>
  </dgm:ptLst>
  <dgm:cxnLst>
    <dgm:cxn modelId="{4AA8E02B-6089-4ECD-8CF6-107F7832A479}" srcId="{CF337AEB-7577-48B5-A4A0-A725B5589A10}" destId="{618A83BB-ECA1-451A-B602-425FA51A5F7F}" srcOrd="0" destOrd="0" parTransId="{4FC44723-8B21-4CDA-98E9-8D28B196780E}" sibTransId="{4309CA91-AEDD-4537-9690-41C8F248CA1F}"/>
    <dgm:cxn modelId="{7902C039-7FC6-4800-8F1E-F08BB8E4E228}" type="presOf" srcId="{7A6ADE4E-D0F3-445D-8B40-D3BCB2E948E8}" destId="{5B2B47D7-AA19-4944-AB60-A67C14FF6066}" srcOrd="0" destOrd="1" presId="urn:microsoft.com/office/officeart/2005/8/layout/vList5"/>
    <dgm:cxn modelId="{1BB2D143-FC59-4C14-BE07-B08972BC538D}" type="presOf" srcId="{C64C9778-28EC-4175-B3E5-86CF3728B251}" destId="{5B2B47D7-AA19-4944-AB60-A67C14FF6066}" srcOrd="0" destOrd="2" presId="urn:microsoft.com/office/officeart/2005/8/layout/vList5"/>
    <dgm:cxn modelId="{D3575746-0093-4746-BC38-839604E3A5F8}" srcId="{618A83BB-ECA1-451A-B602-425FA51A5F7F}" destId="{7A6ADE4E-D0F3-445D-8B40-D3BCB2E948E8}" srcOrd="1" destOrd="0" parTransId="{EBBAC4F6-3AEA-4C2F-A861-8AF9C9D302BB}" sibTransId="{209AEB22-B3D6-40F1-84E1-4EB8AC582760}"/>
    <dgm:cxn modelId="{BFE11447-769D-4039-AE06-1A8073FA1551}" srcId="{D3030337-FC7A-44F2-86EB-8C31BA61A571}" destId="{C2498ADD-EE0B-40DC-973A-F50E3310E77B}" srcOrd="0" destOrd="0" parTransId="{A80ECB87-DFCF-4C79-9992-A2310CA0D45A}" sibTransId="{C5B776E8-93F3-4F8D-B588-6FBBD1E1F56F}"/>
    <dgm:cxn modelId="{2534A348-1575-4682-8F68-442EF2B4C5C5}" srcId="{CF337AEB-7577-48B5-A4A0-A725B5589A10}" destId="{D3030337-FC7A-44F2-86EB-8C31BA61A571}" srcOrd="2" destOrd="0" parTransId="{4ACF878B-B39B-44DA-B323-9B1C8000C9E6}" sibTransId="{621E7B7E-DD63-4973-82A3-A665B2891D7D}"/>
    <dgm:cxn modelId="{E61DD24A-B947-4E1E-9304-A7BE0D4FCA8E}" type="presOf" srcId="{CF337AEB-7577-48B5-A4A0-A725B5589A10}" destId="{CCF03F42-E6B5-4F04-887C-2A3A21FA4960}" srcOrd="0" destOrd="0" presId="urn:microsoft.com/office/officeart/2005/8/layout/vList5"/>
    <dgm:cxn modelId="{F83F5873-BB66-4E65-BEEB-F65828BAAB8A}" type="presOf" srcId="{C2498ADD-EE0B-40DC-973A-F50E3310E77B}" destId="{FA11ED05-865A-488B-98F0-EBAA3435E64C}" srcOrd="0" destOrd="0" presId="urn:microsoft.com/office/officeart/2005/8/layout/vList5"/>
    <dgm:cxn modelId="{51B38557-540F-4004-90F6-C87DE6DD6EE7}" type="presOf" srcId="{DCBA40A4-ACEB-4208-9F62-5F24854DC327}" destId="{22CC698D-92D0-4024-AE5E-EA3A1048F933}" srcOrd="0" destOrd="0" presId="urn:microsoft.com/office/officeart/2005/8/layout/vList5"/>
    <dgm:cxn modelId="{FE03F058-89BB-42B6-844E-0085D4C14A4D}" type="presOf" srcId="{D3030337-FC7A-44F2-86EB-8C31BA61A571}" destId="{0AE96304-FD0C-4176-A7C4-D6A3D2011BC0}" srcOrd="0" destOrd="0" presId="urn:microsoft.com/office/officeart/2005/8/layout/vList5"/>
    <dgm:cxn modelId="{28591399-0FE5-4FEC-A721-B80295B79FB7}" type="presOf" srcId="{618A83BB-ECA1-451A-B602-425FA51A5F7F}" destId="{9DEC2787-8E9E-4641-BBE5-E3908601A018}" srcOrd="0" destOrd="0" presId="urn:microsoft.com/office/officeart/2005/8/layout/vList5"/>
    <dgm:cxn modelId="{4072F6AF-1FDD-4DF7-A581-AC086AB79065}" srcId="{B601DB13-3EC8-4647-A6D8-84E889CBA0E1}" destId="{DCBA40A4-ACEB-4208-9F62-5F24854DC327}" srcOrd="0" destOrd="0" parTransId="{84B406F9-7A79-42E4-A825-ACCB5AC3D597}" sibTransId="{BF816AC8-FB06-4453-BFBF-E027322B2481}"/>
    <dgm:cxn modelId="{3287F7BE-CF26-4FB9-AD44-9C50F43DEAED}" type="presOf" srcId="{363ABDF8-EC69-4183-BCFA-B0E4BEB702E4}" destId="{5B2B47D7-AA19-4944-AB60-A67C14FF6066}" srcOrd="0" destOrd="0" presId="urn:microsoft.com/office/officeart/2005/8/layout/vList5"/>
    <dgm:cxn modelId="{3644D0C6-DA6F-4C7E-A612-768F43A84FC6}" type="presOf" srcId="{B601DB13-3EC8-4647-A6D8-84E889CBA0E1}" destId="{FEB4EB2C-C03C-4764-A566-9B960A68E9D4}" srcOrd="0" destOrd="0" presId="urn:microsoft.com/office/officeart/2005/8/layout/vList5"/>
    <dgm:cxn modelId="{120179C7-34E1-4703-8E37-5E16286373FC}" srcId="{618A83BB-ECA1-451A-B602-425FA51A5F7F}" destId="{363ABDF8-EC69-4183-BCFA-B0E4BEB702E4}" srcOrd="0" destOrd="0" parTransId="{E6BD2FAD-01AD-420C-83CC-F55EF02FAF83}" sibTransId="{C12A2129-A3A5-40A5-B21B-0480BD3C091E}"/>
    <dgm:cxn modelId="{F8774AEA-5900-423A-A8F9-AD457184B069}" srcId="{618A83BB-ECA1-451A-B602-425FA51A5F7F}" destId="{C64C9778-28EC-4175-B3E5-86CF3728B251}" srcOrd="2" destOrd="0" parTransId="{CC6E7EE7-6B4C-4A7E-A25B-329C09C20DCD}" sibTransId="{AE1585E7-46C7-40E7-ABDE-D13F17DF4F64}"/>
    <dgm:cxn modelId="{BB7050F5-724E-4934-BA04-18C3A32FD85D}" srcId="{CF337AEB-7577-48B5-A4A0-A725B5589A10}" destId="{B601DB13-3EC8-4647-A6D8-84E889CBA0E1}" srcOrd="1" destOrd="0" parTransId="{1ECF7A76-FC83-4E58-88FD-BAD22EA5A186}" sibTransId="{692B92FB-9C6A-453F-860F-B8A34DB5CDBE}"/>
    <dgm:cxn modelId="{111944C8-AADD-4314-AACA-C8C33394F580}" type="presParOf" srcId="{CCF03F42-E6B5-4F04-887C-2A3A21FA4960}" destId="{897222C8-7736-42F4-A735-D96184DEA48A}" srcOrd="0" destOrd="0" presId="urn:microsoft.com/office/officeart/2005/8/layout/vList5"/>
    <dgm:cxn modelId="{9ACC4A23-A60E-4613-8286-F76F41E24781}" type="presParOf" srcId="{897222C8-7736-42F4-A735-D96184DEA48A}" destId="{9DEC2787-8E9E-4641-BBE5-E3908601A018}" srcOrd="0" destOrd="0" presId="urn:microsoft.com/office/officeart/2005/8/layout/vList5"/>
    <dgm:cxn modelId="{8EE50CF8-3B4B-4BFA-83F5-DB01D9D9BDF8}" type="presParOf" srcId="{897222C8-7736-42F4-A735-D96184DEA48A}" destId="{5B2B47D7-AA19-4944-AB60-A67C14FF6066}" srcOrd="1" destOrd="0" presId="urn:microsoft.com/office/officeart/2005/8/layout/vList5"/>
    <dgm:cxn modelId="{AB2327AF-7FB6-40CB-90B2-4AA4AE626B3B}" type="presParOf" srcId="{CCF03F42-E6B5-4F04-887C-2A3A21FA4960}" destId="{81D1896F-2209-4EAE-9C37-E2EE4583AA20}" srcOrd="1" destOrd="0" presId="urn:microsoft.com/office/officeart/2005/8/layout/vList5"/>
    <dgm:cxn modelId="{EDB2C561-3D5E-4802-B6F0-2310014EBCF4}" type="presParOf" srcId="{CCF03F42-E6B5-4F04-887C-2A3A21FA4960}" destId="{1B3ED3C3-023D-4DE5-A0B3-C2255213BF56}" srcOrd="2" destOrd="0" presId="urn:microsoft.com/office/officeart/2005/8/layout/vList5"/>
    <dgm:cxn modelId="{F7561323-D39B-47DA-8E0D-88C07336C8CC}" type="presParOf" srcId="{1B3ED3C3-023D-4DE5-A0B3-C2255213BF56}" destId="{FEB4EB2C-C03C-4764-A566-9B960A68E9D4}" srcOrd="0" destOrd="0" presId="urn:microsoft.com/office/officeart/2005/8/layout/vList5"/>
    <dgm:cxn modelId="{2949FE38-8F6F-4E0B-8E0E-82904EA5B637}" type="presParOf" srcId="{1B3ED3C3-023D-4DE5-A0B3-C2255213BF56}" destId="{22CC698D-92D0-4024-AE5E-EA3A1048F933}" srcOrd="1" destOrd="0" presId="urn:microsoft.com/office/officeart/2005/8/layout/vList5"/>
    <dgm:cxn modelId="{C66F75BD-70C5-44B6-B3BB-AC9E907B025D}" type="presParOf" srcId="{CCF03F42-E6B5-4F04-887C-2A3A21FA4960}" destId="{6A5C66D6-9F4C-4715-AEF2-827AD75C4BE6}" srcOrd="3" destOrd="0" presId="urn:microsoft.com/office/officeart/2005/8/layout/vList5"/>
    <dgm:cxn modelId="{FCD3FA14-AA6D-4F8F-A021-7CA0573BD47C}" type="presParOf" srcId="{CCF03F42-E6B5-4F04-887C-2A3A21FA4960}" destId="{0C088066-F54C-428A-94DF-736CD8877D58}" srcOrd="4" destOrd="0" presId="urn:microsoft.com/office/officeart/2005/8/layout/vList5"/>
    <dgm:cxn modelId="{8E661FE2-8E9B-46F6-A71E-B57028627176}" type="presParOf" srcId="{0C088066-F54C-428A-94DF-736CD8877D58}" destId="{0AE96304-FD0C-4176-A7C4-D6A3D2011BC0}" srcOrd="0" destOrd="0" presId="urn:microsoft.com/office/officeart/2005/8/layout/vList5"/>
    <dgm:cxn modelId="{8C9C3F33-4DF3-47D9-89E9-BCAE0E1EA676}" type="presParOf" srcId="{0C088066-F54C-428A-94DF-736CD8877D58}" destId="{FA11ED05-865A-488B-98F0-EBAA3435E64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650C8-B428-431A-B5B7-A0206D00B73A}">
      <dsp:nvSpPr>
        <dsp:cNvPr id="0" name=""/>
        <dsp:cNvSpPr/>
      </dsp:nvSpPr>
      <dsp:spPr>
        <a:xfrm rot="16200000">
          <a:off x="-47638" y="537"/>
          <a:ext cx="2691505" cy="2691505"/>
        </a:xfrm>
        <a:prstGeom prst="downArrow">
          <a:avLst>
            <a:gd name="adj1" fmla="val 50000"/>
            <a:gd name="adj2" fmla="val 35000"/>
          </a:avLst>
        </a:prstGeom>
        <a:solidFill>
          <a:srgbClr val="C00000"/>
        </a:solidFill>
        <a:ln w="25400" cap="flat" cmpd="sng" algn="ctr">
          <a:noFill/>
          <a:prstDash val="solid"/>
        </a:ln>
        <a:effectLst>
          <a:softEdge rad="127000"/>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A" sz="2400" b="0" kern="1200" dirty="0">
              <a:solidFill>
                <a:schemeClr val="bg1"/>
              </a:solidFill>
              <a:cs typeface="Arial"/>
            </a:rPr>
            <a:t>Avant </a:t>
          </a:r>
        </a:p>
        <a:p>
          <a:pPr marL="0" lvl="0" indent="0" algn="ctr" defTabSz="1066800">
            <a:lnSpc>
              <a:spcPct val="90000"/>
            </a:lnSpc>
            <a:spcBef>
              <a:spcPct val="0"/>
            </a:spcBef>
            <a:spcAft>
              <a:spcPct val="35000"/>
            </a:spcAft>
            <a:buNone/>
          </a:pPr>
          <a:r>
            <a:rPr lang="fr-CA" sz="2400" b="0" kern="1200" dirty="0">
              <a:solidFill>
                <a:schemeClr val="bg1"/>
              </a:solidFill>
              <a:cs typeface="Arial"/>
            </a:rPr>
            <a:t>le début du cours</a:t>
          </a:r>
          <a:endParaRPr lang="fr-FR" sz="2400" b="0" kern="1200" dirty="0">
            <a:solidFill>
              <a:schemeClr val="bg1"/>
            </a:solidFill>
          </a:endParaRPr>
        </a:p>
      </dsp:txBody>
      <dsp:txXfrm rot="5400000">
        <a:off x="-47637" y="673412"/>
        <a:ext cx="2220492" cy="1345753"/>
      </dsp:txXfrm>
    </dsp:sp>
    <dsp:sp modelId="{361AF945-557D-48F9-86A1-279FFD21A864}">
      <dsp:nvSpPr>
        <dsp:cNvPr id="0" name=""/>
        <dsp:cNvSpPr/>
      </dsp:nvSpPr>
      <dsp:spPr>
        <a:xfrm>
          <a:off x="3525107" y="0"/>
          <a:ext cx="2887662" cy="2691505"/>
        </a:xfrm>
        <a:prstGeom prst="downArrow">
          <a:avLst>
            <a:gd name="adj1" fmla="val 50000"/>
            <a:gd name="adj2" fmla="val 35000"/>
          </a:avLst>
        </a:prstGeom>
        <a:solidFill>
          <a:srgbClr val="C00000"/>
        </a:solidFill>
        <a:ln w="25400" cap="flat" cmpd="sng" algn="ctr">
          <a:noFill/>
          <a:prstDash val="solid"/>
        </a:ln>
        <a:effectLst>
          <a:softEdge rad="127000"/>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endParaRPr lang="fr-FR" sz="5100" kern="1200" dirty="0">
            <a:solidFill>
              <a:schemeClr val="bg1">
                <a:lumMod val="85000"/>
              </a:schemeClr>
            </a:solidFill>
          </a:endParaRPr>
        </a:p>
      </dsp:txBody>
      <dsp:txXfrm rot="-5400000">
        <a:off x="3858693" y="388330"/>
        <a:ext cx="2220492" cy="1443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B47D7-AA19-4944-AB60-A67C14FF6066}">
      <dsp:nvSpPr>
        <dsp:cNvPr id="0" name=""/>
        <dsp:cNvSpPr/>
      </dsp:nvSpPr>
      <dsp:spPr>
        <a:xfrm rot="5400000">
          <a:off x="4220527" y="-2116769"/>
          <a:ext cx="869154" cy="5323275"/>
        </a:xfrm>
        <a:prstGeom prst="round2SameRect">
          <a:avLst/>
        </a:prstGeom>
        <a:solidFill>
          <a:schemeClr val="bg1">
            <a:alpha val="90000"/>
          </a:schemeClr>
        </a:solidFill>
        <a:ln w="25400" cap="flat" cmpd="sng" algn="ctr">
          <a:noFill/>
          <a:prstDash val="solid"/>
        </a:ln>
        <a:effectLst>
          <a:softEdge rad="635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CA" sz="2000" b="1" kern="1200" dirty="0">
              <a:solidFill>
                <a:srgbClr val="000000"/>
              </a:solidFill>
            </a:rPr>
            <a:t>dès les premières manifestations d’indiscipline</a:t>
          </a:r>
          <a:endParaRPr lang="fr-FR" sz="2000" kern="1200" dirty="0">
            <a:solidFill>
              <a:srgbClr val="000000"/>
            </a:solidFill>
          </a:endParaRPr>
        </a:p>
        <a:p>
          <a:pPr marL="228600" lvl="1" indent="-228600" algn="l" defTabSz="889000">
            <a:lnSpc>
              <a:spcPct val="90000"/>
            </a:lnSpc>
            <a:spcBef>
              <a:spcPct val="0"/>
            </a:spcBef>
            <a:spcAft>
              <a:spcPct val="15000"/>
            </a:spcAft>
            <a:buChar char="•"/>
          </a:pPr>
          <a:r>
            <a:rPr lang="fr-CA" sz="2000" b="1" kern="1200" dirty="0">
              <a:solidFill>
                <a:srgbClr val="000000"/>
              </a:solidFill>
            </a:rPr>
            <a:t>brièvement et discrètement selon la situation</a:t>
          </a:r>
          <a:endParaRPr lang="fr-FR" sz="2000" kern="1200" dirty="0">
            <a:solidFill>
              <a:srgbClr val="000000"/>
            </a:solidFill>
          </a:endParaRPr>
        </a:p>
        <a:p>
          <a:pPr marL="228600" lvl="1" indent="-228600" algn="l" defTabSz="889000">
            <a:lnSpc>
              <a:spcPct val="90000"/>
            </a:lnSpc>
            <a:spcBef>
              <a:spcPct val="0"/>
            </a:spcBef>
            <a:spcAft>
              <a:spcPct val="15000"/>
            </a:spcAft>
            <a:buChar char="•"/>
          </a:pPr>
          <a:r>
            <a:rPr lang="fr-CA" sz="2000" b="1" kern="1200" dirty="0">
              <a:solidFill>
                <a:srgbClr val="000000"/>
              </a:solidFill>
            </a:rPr>
            <a:t>avec respect, constance et fermeté</a:t>
          </a:r>
          <a:endParaRPr lang="fr-FR" sz="2000" kern="1200" dirty="0">
            <a:solidFill>
              <a:srgbClr val="000000"/>
            </a:solidFill>
          </a:endParaRPr>
        </a:p>
      </dsp:txBody>
      <dsp:txXfrm rot="-5400000">
        <a:off x="1993467" y="152720"/>
        <a:ext cx="5280846" cy="784296"/>
      </dsp:txXfrm>
    </dsp:sp>
    <dsp:sp modelId="{9DEC2787-8E9E-4641-BBE5-E3908601A018}">
      <dsp:nvSpPr>
        <dsp:cNvPr id="0" name=""/>
        <dsp:cNvSpPr/>
      </dsp:nvSpPr>
      <dsp:spPr>
        <a:xfrm>
          <a:off x="72360" y="1646"/>
          <a:ext cx="1921107" cy="1086443"/>
        </a:xfrm>
        <a:prstGeom prst="roundRect">
          <a:avLst/>
        </a:pr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FR" sz="2500" kern="1200" dirty="0"/>
            <a:t>d’intervenir</a:t>
          </a:r>
        </a:p>
      </dsp:txBody>
      <dsp:txXfrm>
        <a:off x="125396" y="54682"/>
        <a:ext cx="1815035" cy="980371"/>
      </dsp:txXfrm>
    </dsp:sp>
    <dsp:sp modelId="{22CC698D-92D0-4024-AE5E-EA3A1048F933}">
      <dsp:nvSpPr>
        <dsp:cNvPr id="0" name=""/>
        <dsp:cNvSpPr/>
      </dsp:nvSpPr>
      <dsp:spPr>
        <a:xfrm rot="5400000">
          <a:off x="4292882" y="-976004"/>
          <a:ext cx="869154" cy="5323275"/>
        </a:xfrm>
        <a:prstGeom prst="round2SameRect">
          <a:avLst/>
        </a:prstGeom>
        <a:solidFill>
          <a:schemeClr val="bg1">
            <a:alpha val="90000"/>
          </a:schemeClr>
        </a:solidFill>
        <a:ln w="25400" cap="flat" cmpd="sng" algn="ctr">
          <a:noFill/>
          <a:prstDash val="solid"/>
        </a:ln>
        <a:effectLst>
          <a:softEdge rad="1270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CA" sz="2000" b="1" kern="1200" dirty="0">
              <a:solidFill>
                <a:srgbClr val="000000"/>
              </a:solidFill>
            </a:rPr>
            <a:t>les comportements attendus et interdits</a:t>
          </a:r>
          <a:endParaRPr lang="fr-FR" sz="2000" kern="1200" dirty="0">
            <a:solidFill>
              <a:srgbClr val="000000"/>
            </a:solidFill>
          </a:endParaRPr>
        </a:p>
      </dsp:txBody>
      <dsp:txXfrm rot="-5400000">
        <a:off x="2065822" y="1293485"/>
        <a:ext cx="5280846" cy="784296"/>
      </dsp:txXfrm>
    </dsp:sp>
    <dsp:sp modelId="{FEB4EB2C-C03C-4764-A566-9B960A68E9D4}">
      <dsp:nvSpPr>
        <dsp:cNvPr id="0" name=""/>
        <dsp:cNvSpPr/>
      </dsp:nvSpPr>
      <dsp:spPr>
        <a:xfrm>
          <a:off x="72360" y="1142411"/>
          <a:ext cx="1921107" cy="1086443"/>
        </a:xfrm>
        <a:prstGeom prst="roundRect">
          <a:avLst/>
        </a:pr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CA" sz="2500" b="0" kern="1200" dirty="0">
              <a:solidFill>
                <a:schemeClr val="bg1"/>
              </a:solidFill>
            </a:rPr>
            <a:t>de rappeler</a:t>
          </a:r>
          <a:endParaRPr lang="fr-FR" sz="2500" b="0" kern="1200" dirty="0"/>
        </a:p>
      </dsp:txBody>
      <dsp:txXfrm>
        <a:off x="125396" y="1195447"/>
        <a:ext cx="1815035" cy="980371"/>
      </dsp:txXfrm>
    </dsp:sp>
    <dsp:sp modelId="{FA11ED05-865A-488B-98F0-EBAA3435E64C}">
      <dsp:nvSpPr>
        <dsp:cNvPr id="0" name=""/>
        <dsp:cNvSpPr/>
      </dsp:nvSpPr>
      <dsp:spPr>
        <a:xfrm rot="5400000">
          <a:off x="4220527" y="164761"/>
          <a:ext cx="869154" cy="5323275"/>
        </a:xfrm>
        <a:prstGeom prst="round2SameRect">
          <a:avLst/>
        </a:prstGeom>
        <a:solidFill>
          <a:schemeClr val="bg1">
            <a:alpha val="90000"/>
          </a:schemeClr>
        </a:solidFill>
        <a:ln w="25400" cap="flat" cmpd="sng" algn="ctr">
          <a:noFill/>
          <a:prstDash val="solid"/>
        </a:ln>
        <a:effectLst>
          <a:softEdge rad="1270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CA" sz="2000" b="1" kern="1200" dirty="0">
              <a:solidFill>
                <a:srgbClr val="000000"/>
              </a:solidFill>
            </a:rPr>
            <a:t>les conséquences prévues</a:t>
          </a:r>
          <a:endParaRPr lang="fr-FR" sz="2000" kern="1200" dirty="0">
            <a:solidFill>
              <a:srgbClr val="000000"/>
            </a:solidFill>
          </a:endParaRPr>
        </a:p>
      </dsp:txBody>
      <dsp:txXfrm rot="-5400000">
        <a:off x="1993467" y="2434251"/>
        <a:ext cx="5280846" cy="784296"/>
      </dsp:txXfrm>
    </dsp:sp>
    <dsp:sp modelId="{0AE96304-FD0C-4176-A7C4-D6A3D2011BC0}">
      <dsp:nvSpPr>
        <dsp:cNvPr id="0" name=""/>
        <dsp:cNvSpPr/>
      </dsp:nvSpPr>
      <dsp:spPr>
        <a:xfrm>
          <a:off x="72360" y="2283177"/>
          <a:ext cx="1921107" cy="1086443"/>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CA" sz="2500" b="0" kern="1200" dirty="0">
              <a:solidFill>
                <a:srgbClr val="FFFFFF"/>
              </a:solidFill>
              <a:latin typeface="Calibri"/>
              <a:ea typeface="+mn-ea"/>
              <a:cs typeface="+mn-cs"/>
            </a:rPr>
            <a:t>d’appliquer </a:t>
          </a:r>
          <a:endParaRPr lang="fr-FR" sz="2500" b="0" kern="1200" dirty="0">
            <a:solidFill>
              <a:srgbClr val="FFFFFF"/>
            </a:solidFill>
            <a:latin typeface="Calibri"/>
            <a:ea typeface="+mn-ea"/>
            <a:cs typeface="+mn-cs"/>
          </a:endParaRPr>
        </a:p>
      </dsp:txBody>
      <dsp:txXfrm>
        <a:off x="125396" y="2336213"/>
        <a:ext cx="1815035" cy="980371"/>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3043823" cy="465877"/>
          </a:xfrm>
          <a:prstGeom prst="rect">
            <a:avLst/>
          </a:prstGeom>
        </p:spPr>
        <p:txBody>
          <a:bodyPr vert="horz" lIns="91553" tIns="45777" rIns="91553" bIns="45777" rtlCol="0"/>
          <a:lstStyle>
            <a:lvl1pPr algn="l">
              <a:defRPr sz="1200"/>
            </a:lvl1pPr>
          </a:lstStyle>
          <a:p>
            <a:endParaRPr lang="fr-CA"/>
          </a:p>
        </p:txBody>
      </p:sp>
      <p:sp>
        <p:nvSpPr>
          <p:cNvPr id="3" name="Espace réservé de la date 2"/>
          <p:cNvSpPr>
            <a:spLocks noGrp="1"/>
          </p:cNvSpPr>
          <p:nvPr>
            <p:ph type="dt" sz="quarter" idx="1"/>
          </p:nvPr>
        </p:nvSpPr>
        <p:spPr>
          <a:xfrm>
            <a:off x="3978079" y="1"/>
            <a:ext cx="3043823" cy="465877"/>
          </a:xfrm>
          <a:prstGeom prst="rect">
            <a:avLst/>
          </a:prstGeom>
        </p:spPr>
        <p:txBody>
          <a:bodyPr vert="horz" lIns="91553" tIns="45777" rIns="91553" bIns="45777" rtlCol="0"/>
          <a:lstStyle>
            <a:lvl1pPr algn="r">
              <a:defRPr sz="1200"/>
            </a:lvl1pPr>
          </a:lstStyle>
          <a:p>
            <a:fld id="{D336B1A9-6484-453B-B33A-C94D47BE22E5}" type="datetimeFigureOut">
              <a:rPr lang="fr-CA" smtClean="0"/>
              <a:t>2024-05-28</a:t>
            </a:fld>
            <a:endParaRPr lang="fr-CA"/>
          </a:p>
        </p:txBody>
      </p:sp>
      <p:sp>
        <p:nvSpPr>
          <p:cNvPr id="4" name="Espace réservé du pied de page 3"/>
          <p:cNvSpPr>
            <a:spLocks noGrp="1"/>
          </p:cNvSpPr>
          <p:nvPr>
            <p:ph type="ftr" sz="quarter" idx="2"/>
          </p:nvPr>
        </p:nvSpPr>
        <p:spPr>
          <a:xfrm>
            <a:off x="2" y="8841116"/>
            <a:ext cx="3043823" cy="465877"/>
          </a:xfrm>
          <a:prstGeom prst="rect">
            <a:avLst/>
          </a:prstGeom>
        </p:spPr>
        <p:txBody>
          <a:bodyPr vert="horz" lIns="91553" tIns="45777" rIns="91553" bIns="45777"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8079" y="8841116"/>
            <a:ext cx="3043823" cy="465877"/>
          </a:xfrm>
          <a:prstGeom prst="rect">
            <a:avLst/>
          </a:prstGeom>
        </p:spPr>
        <p:txBody>
          <a:bodyPr vert="horz" lIns="91553" tIns="45777" rIns="91553" bIns="45777" rtlCol="0" anchor="b"/>
          <a:lstStyle>
            <a:lvl1pPr algn="r">
              <a:defRPr sz="1200"/>
            </a:lvl1pPr>
          </a:lstStyle>
          <a:p>
            <a:fld id="{0407E9A5-6921-4746-858E-2CE63FF23A7E}" type="slidenum">
              <a:rPr lang="fr-CA" smtClean="0"/>
              <a:t>‹N°›</a:t>
            </a:fld>
            <a:endParaRPr lang="fr-CA"/>
          </a:p>
        </p:txBody>
      </p:sp>
    </p:spTree>
    <p:extLst>
      <p:ext uri="{BB962C8B-B14F-4D97-AF65-F5344CB8AC3E}">
        <p14:creationId xmlns:p14="http://schemas.microsoft.com/office/powerpoint/2010/main" val="31011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43343" cy="465455"/>
          </a:xfrm>
          <a:prstGeom prst="rect">
            <a:avLst/>
          </a:prstGeom>
        </p:spPr>
        <p:txBody>
          <a:bodyPr vert="horz" lIns="93292" tIns="46647" rIns="93292" bIns="46647" rtlCol="0"/>
          <a:lstStyle>
            <a:lvl1pPr algn="l">
              <a:defRPr sz="1200"/>
            </a:lvl1pPr>
          </a:lstStyle>
          <a:p>
            <a:endParaRPr lang="fr-CA"/>
          </a:p>
        </p:txBody>
      </p:sp>
      <p:sp>
        <p:nvSpPr>
          <p:cNvPr id="3" name="Espace réservé de la date 2"/>
          <p:cNvSpPr>
            <a:spLocks noGrp="1"/>
          </p:cNvSpPr>
          <p:nvPr>
            <p:ph type="dt" idx="1"/>
          </p:nvPr>
        </p:nvSpPr>
        <p:spPr>
          <a:xfrm>
            <a:off x="3978133" y="0"/>
            <a:ext cx="3043343" cy="465455"/>
          </a:xfrm>
          <a:prstGeom prst="rect">
            <a:avLst/>
          </a:prstGeom>
        </p:spPr>
        <p:txBody>
          <a:bodyPr vert="horz" lIns="93292" tIns="46647" rIns="93292" bIns="46647" rtlCol="0"/>
          <a:lstStyle>
            <a:lvl1pPr algn="r">
              <a:defRPr sz="1200"/>
            </a:lvl1pPr>
          </a:lstStyle>
          <a:p>
            <a:fld id="{CBBE91CC-3518-4A27-B5F4-55F365173333}" type="datetimeFigureOut">
              <a:rPr lang="fr-CA" smtClean="0"/>
              <a:t>2024-05-28</a:t>
            </a:fld>
            <a:endParaRPr lang="fr-CA"/>
          </a:p>
        </p:txBody>
      </p:sp>
      <p:sp>
        <p:nvSpPr>
          <p:cNvPr id="4" name="Espace réservé de l'image des diapositives 3"/>
          <p:cNvSpPr>
            <a:spLocks noGrp="1" noRot="1" noChangeAspect="1"/>
          </p:cNvSpPr>
          <p:nvPr>
            <p:ph type="sldImg" idx="2"/>
          </p:nvPr>
        </p:nvSpPr>
        <p:spPr>
          <a:xfrm>
            <a:off x="1184275" y="696913"/>
            <a:ext cx="4654550" cy="3492500"/>
          </a:xfrm>
          <a:prstGeom prst="rect">
            <a:avLst/>
          </a:prstGeom>
          <a:noFill/>
          <a:ln w="12700">
            <a:solidFill>
              <a:prstClr val="black"/>
            </a:solidFill>
          </a:ln>
        </p:spPr>
        <p:txBody>
          <a:bodyPr vert="horz" lIns="93292" tIns="46647" rIns="93292" bIns="46647" rtlCol="0" anchor="ctr"/>
          <a:lstStyle/>
          <a:p>
            <a:endParaRPr lang="fr-CA"/>
          </a:p>
        </p:txBody>
      </p:sp>
      <p:sp>
        <p:nvSpPr>
          <p:cNvPr id="5" name="Espace réservé des commentaires 4"/>
          <p:cNvSpPr>
            <a:spLocks noGrp="1"/>
          </p:cNvSpPr>
          <p:nvPr>
            <p:ph type="body" sz="quarter" idx="3"/>
          </p:nvPr>
        </p:nvSpPr>
        <p:spPr>
          <a:xfrm>
            <a:off x="702310" y="4421823"/>
            <a:ext cx="5618480" cy="4189095"/>
          </a:xfrm>
          <a:prstGeom prst="rect">
            <a:avLst/>
          </a:prstGeom>
        </p:spPr>
        <p:txBody>
          <a:bodyPr vert="horz" lIns="93292" tIns="46647" rIns="93292" bIns="46647"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42030"/>
            <a:ext cx="3043343" cy="465455"/>
          </a:xfrm>
          <a:prstGeom prst="rect">
            <a:avLst/>
          </a:prstGeom>
        </p:spPr>
        <p:txBody>
          <a:bodyPr vert="horz" lIns="93292" tIns="46647" rIns="93292" bIns="46647"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8133" y="8842030"/>
            <a:ext cx="3043343" cy="465455"/>
          </a:xfrm>
          <a:prstGeom prst="rect">
            <a:avLst/>
          </a:prstGeom>
        </p:spPr>
        <p:txBody>
          <a:bodyPr vert="horz" lIns="93292" tIns="46647" rIns="93292" bIns="46647" rtlCol="0" anchor="b"/>
          <a:lstStyle>
            <a:lvl1pPr algn="r">
              <a:defRPr sz="1200"/>
            </a:lvl1pPr>
          </a:lstStyle>
          <a:p>
            <a:fld id="{CF4F2DB5-77BF-4F23-99F6-C38C142B263D}" type="slidenum">
              <a:rPr lang="fr-CA" smtClean="0"/>
              <a:t>‹N°›</a:t>
            </a:fld>
            <a:endParaRPr lang="fr-CA"/>
          </a:p>
        </p:txBody>
      </p:sp>
    </p:spTree>
    <p:extLst>
      <p:ext uri="{BB962C8B-B14F-4D97-AF65-F5344CB8AC3E}">
        <p14:creationId xmlns:p14="http://schemas.microsoft.com/office/powerpoint/2010/main" val="186611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4275" y="696913"/>
            <a:ext cx="4654550" cy="3492500"/>
          </a:xfrm>
        </p:spPr>
      </p:sp>
      <p:sp>
        <p:nvSpPr>
          <p:cNvPr id="3" name="Espace réservé des notes 2"/>
          <p:cNvSpPr>
            <a:spLocks noGrp="1"/>
          </p:cNvSpPr>
          <p:nvPr>
            <p:ph type="body" idx="1"/>
          </p:nvPr>
        </p:nvSpPr>
        <p:spPr/>
        <p:txBody>
          <a:bodyPr/>
          <a:lstStyle/>
          <a:p>
            <a:r>
              <a:rPr lang="fr-CA" dirty="0"/>
              <a:t>Jacynthe</a:t>
            </a:r>
          </a:p>
          <a:p>
            <a:r>
              <a:rPr lang="fr-CA" dirty="0"/>
              <a:t>Demander aux enseignants d’ajouter s’ils sont en stage ou en individualisé à leur nom sur Zoom</a:t>
            </a:r>
          </a:p>
        </p:txBody>
      </p:sp>
      <p:sp>
        <p:nvSpPr>
          <p:cNvPr id="4" name="Espace réservé du numéro de diapositive 3"/>
          <p:cNvSpPr>
            <a:spLocks noGrp="1"/>
          </p:cNvSpPr>
          <p:nvPr>
            <p:ph type="sldNum" sz="quarter" idx="10"/>
          </p:nvPr>
        </p:nvSpPr>
        <p:spPr/>
        <p:txBody>
          <a:bodyPr/>
          <a:lstStyle/>
          <a:p>
            <a:fld id="{A495C1AB-9C0E-4E68-9F20-BF4F092A33B1}" type="slidenum">
              <a:rPr lang="fr-CA" smtClean="0"/>
              <a:t>1</a:t>
            </a:fld>
            <a:endParaRPr lang="fr-CA"/>
          </a:p>
        </p:txBody>
      </p:sp>
    </p:spTree>
    <p:extLst>
      <p:ext uri="{BB962C8B-B14F-4D97-AF65-F5344CB8AC3E}">
        <p14:creationId xmlns:p14="http://schemas.microsoft.com/office/powerpoint/2010/main" val="3158067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00916">
              <a:defRPr/>
            </a:pPr>
            <a:r>
              <a:rPr lang="fr-CA" b="1" dirty="0">
                <a:solidFill>
                  <a:srgbClr val="000000"/>
                </a:solidFill>
              </a:rPr>
              <a:t>Activité 3 10 minutes</a:t>
            </a:r>
          </a:p>
          <a:p>
            <a:pPr algn="just" defTabSz="900916">
              <a:defRPr/>
            </a:pPr>
            <a:r>
              <a:rPr lang="fr-CA" dirty="0">
                <a:solidFill>
                  <a:srgbClr val="000000"/>
                </a:solidFill>
              </a:rPr>
              <a:t>Gérer la classe c’est, avant tout, mettre en place des dispositifs éducatifs axés sur la prévention des problèmes afin de permettre l’atteinte des objectifs d’apprentissage visés par le programme.</a:t>
            </a:r>
          </a:p>
          <a:p>
            <a:pPr algn="just"/>
            <a:r>
              <a:rPr lang="fr-CA" dirty="0">
                <a:solidFill>
                  <a:srgbClr val="000000"/>
                </a:solidFill>
              </a:rPr>
              <a:t>  </a:t>
            </a:r>
          </a:p>
          <a:p>
            <a:pPr algn="just"/>
            <a:r>
              <a:rPr lang="fr-CA" dirty="0">
                <a:solidFill>
                  <a:srgbClr val="000000"/>
                </a:solidFill>
              </a:rPr>
              <a:t>L’enseignant dispose de plusieurs atouts pour faciliter sa gestion  :</a:t>
            </a:r>
          </a:p>
          <a:p>
            <a:pPr algn="just"/>
            <a:r>
              <a:rPr lang="fr-CA" dirty="0">
                <a:solidFill>
                  <a:srgbClr val="000000"/>
                </a:solidFill>
              </a:rPr>
              <a:t> </a:t>
            </a:r>
          </a:p>
          <a:p>
            <a:pPr marL="289199" indent="-289199">
              <a:buFont typeface="Arial" panose="020B0604020202020204" pitchFamily="34" charset="0"/>
              <a:buChar char="•"/>
            </a:pPr>
            <a:r>
              <a:rPr lang="fr-CA" dirty="0">
                <a:solidFill>
                  <a:srgbClr val="000000"/>
                </a:solidFill>
              </a:rPr>
              <a:t>Une planification rigoureuse; </a:t>
            </a:r>
          </a:p>
          <a:p>
            <a:pPr marL="289199" indent="-289199">
              <a:buFont typeface="Arial" panose="020B0604020202020204" pitchFamily="34" charset="0"/>
              <a:buChar char="•"/>
            </a:pPr>
            <a:r>
              <a:rPr lang="fr-CA" dirty="0">
                <a:solidFill>
                  <a:srgbClr val="000000"/>
                </a:solidFill>
              </a:rPr>
              <a:t>La mise en place de règles; </a:t>
            </a:r>
          </a:p>
          <a:p>
            <a:pPr marL="289199" indent="-289199">
              <a:buFont typeface="Arial" panose="020B0604020202020204" pitchFamily="34" charset="0"/>
              <a:buChar char="•"/>
            </a:pPr>
            <a:r>
              <a:rPr lang="fr-CA" dirty="0">
                <a:solidFill>
                  <a:srgbClr val="000000"/>
                </a:solidFill>
              </a:rPr>
              <a:t>Des activités d’enseignement variées; </a:t>
            </a:r>
          </a:p>
          <a:p>
            <a:pPr marL="289199" indent="-289199">
              <a:buFont typeface="Arial" panose="020B0604020202020204" pitchFamily="34" charset="0"/>
              <a:buChar char="•"/>
            </a:pPr>
            <a:r>
              <a:rPr lang="fr-CA" dirty="0">
                <a:solidFill>
                  <a:srgbClr val="000000"/>
                </a:solidFill>
              </a:rPr>
              <a:t>Des stratégies d’intervention adaptées aux situations;</a:t>
            </a:r>
          </a:p>
          <a:p>
            <a:pPr marL="289199" indent="-289199">
              <a:buFont typeface="Arial" panose="020B0604020202020204" pitchFamily="34" charset="0"/>
              <a:buChar char="•"/>
            </a:pPr>
            <a:r>
              <a:rPr lang="fr-CA" dirty="0">
                <a:solidFill>
                  <a:srgbClr val="000000"/>
                </a:solidFill>
              </a:rPr>
              <a:t>Un suivi régulier des apprentissages des élèves ;</a:t>
            </a:r>
          </a:p>
          <a:p>
            <a:pPr marL="289199" indent="-289199">
              <a:buFont typeface="Arial" panose="020B0604020202020204" pitchFamily="34" charset="0"/>
              <a:buChar char="•"/>
            </a:pPr>
            <a:r>
              <a:rPr lang="fr-CA" dirty="0">
                <a:solidFill>
                  <a:srgbClr val="000000"/>
                </a:solidFill>
              </a:rPr>
              <a:t>Un climat de classe favorable aux apprentissages.</a:t>
            </a:r>
            <a:endParaRPr lang="fr-CA" b="0" dirty="0">
              <a:solidFill>
                <a:srgbClr val="000000"/>
              </a:solidFill>
            </a:endParaRPr>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10</a:t>
            </a:fld>
            <a:endParaRPr lang="fr-FR"/>
          </a:p>
        </p:txBody>
      </p:sp>
    </p:spTree>
    <p:extLst>
      <p:ext uri="{BB962C8B-B14F-4D97-AF65-F5344CB8AC3E}">
        <p14:creationId xmlns:p14="http://schemas.microsoft.com/office/powerpoint/2010/main" val="96725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Véronique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Activité 4 dans Moodle 10 + 5 min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L’adulte peut être heurté dans ses valeurs, croyances, convictions surtout dans un</a:t>
            </a:r>
            <a:r>
              <a:rPr lang="fr-CA" baseline="0" dirty="0"/>
              <a:t> contexte pluriethnique ou dans un groupes d’âges variés (16-60 ans).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accent1">
                    <a:lumMod val="50000"/>
                  </a:schemeClr>
                </a:solidFill>
              </a:rPr>
              <a:t>L’élève adulte peut manifester de la résistance face au retour aux études, même s’il choisit de s’inscrire à une formation répondant à ses choix ou à ses besoins.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accent1">
                    <a:lumMod val="50000"/>
                  </a:schemeClr>
                </a:solidFill>
              </a:rPr>
              <a:t>Un parcours scolaire antérieur difficile, ou teinté de mauvaises expériences, peut lui faire anticiper les situations suivantes et influencer ses capacités à apprendre.</a:t>
            </a:r>
          </a:p>
          <a:p>
            <a:endParaRPr lang="fr-CA" b="1" dirty="0"/>
          </a:p>
          <a:p>
            <a:r>
              <a:rPr lang="fr-CA" b="1" u="sng" dirty="0"/>
              <a:t>Expliquer les intentions du</a:t>
            </a:r>
            <a:r>
              <a:rPr lang="fr-CA" b="1" u="sng" baseline="0" dirty="0"/>
              <a:t> </a:t>
            </a:r>
            <a:r>
              <a:rPr lang="fr-CA" b="1" u="sng" baseline="0" dirty="0" err="1"/>
              <a:t>Forms</a:t>
            </a:r>
            <a:r>
              <a:rPr lang="fr-CA" b="1" u="sng" baseline="0" dirty="0"/>
              <a:t> </a:t>
            </a:r>
            <a:r>
              <a:rPr lang="fr-CA" baseline="0" dirty="0"/>
              <a:t>: </a:t>
            </a:r>
          </a:p>
          <a:p>
            <a:r>
              <a:rPr lang="fr-CA" baseline="0" dirty="0"/>
              <a:t>E</a:t>
            </a:r>
            <a:r>
              <a:rPr lang="fr-CA" sz="1200" b="0" i="0" kern="1200" dirty="0">
                <a:solidFill>
                  <a:schemeClr val="tx1"/>
                </a:solidFill>
                <a:effectLst/>
                <a:latin typeface="+mn-lt"/>
                <a:ea typeface="+mn-ea"/>
                <a:cs typeface="+mn-cs"/>
              </a:rPr>
              <a:t>st-ce que les affirmations suivantes décrivent la motivation et le sentiment de l’élève en FP? </a:t>
            </a:r>
          </a:p>
          <a:p>
            <a:r>
              <a:rPr lang="fr-CA" sz="1200" b="0" i="0" kern="1200" dirty="0">
                <a:solidFill>
                  <a:schemeClr val="tx1"/>
                </a:solidFill>
                <a:effectLst/>
                <a:latin typeface="+mn-lt"/>
                <a:ea typeface="+mn-ea"/>
                <a:cs typeface="+mn-cs"/>
              </a:rPr>
              <a:t>(En cliquant sur l’image,</a:t>
            </a:r>
            <a:r>
              <a:rPr lang="fr-CA" sz="1200" b="0" i="0" kern="1200" baseline="0" dirty="0">
                <a:solidFill>
                  <a:schemeClr val="tx1"/>
                </a:solidFill>
                <a:effectLst/>
                <a:latin typeface="+mn-lt"/>
                <a:ea typeface="+mn-ea"/>
                <a:cs typeface="+mn-cs"/>
              </a:rPr>
              <a:t> le lien se fait vers le </a:t>
            </a:r>
            <a:r>
              <a:rPr lang="fr-CA" sz="1200" b="0" i="0" kern="1200" baseline="0" dirty="0" err="1">
                <a:solidFill>
                  <a:schemeClr val="tx1"/>
                </a:solidFill>
                <a:effectLst/>
                <a:latin typeface="+mn-lt"/>
                <a:ea typeface="+mn-ea"/>
                <a:cs typeface="+mn-cs"/>
              </a:rPr>
              <a:t>forms</a:t>
            </a:r>
            <a:r>
              <a:rPr lang="fr-CA" sz="1200" b="0" i="0" kern="1200" baseline="0" dirty="0">
                <a:solidFill>
                  <a:schemeClr val="tx1"/>
                </a:solidFill>
                <a:effectLst/>
                <a:latin typeface="+mn-lt"/>
                <a:ea typeface="+mn-ea"/>
                <a:cs typeface="+mn-cs"/>
              </a:rPr>
              <a:t>)</a:t>
            </a:r>
            <a:endParaRPr lang="fr-CA" dirty="0">
              <a:solidFill>
                <a:schemeClr val="accent1">
                  <a:lumMod val="50000"/>
                </a:schemeClr>
              </a:solidFill>
            </a:endParaRPr>
          </a:p>
          <a:p>
            <a:pPr defTabSz="931589">
              <a:defRPr/>
            </a:pPr>
            <a:endParaRPr lang="fr-CA" dirty="0">
              <a:solidFill>
                <a:schemeClr val="accent1">
                  <a:lumMod val="50000"/>
                </a:schemeClr>
              </a:solidFill>
            </a:endParaRPr>
          </a:p>
          <a:p>
            <a:pPr defTabSz="931589">
              <a:defRPr/>
            </a:pPr>
            <a:endParaRPr lang="fr-CA" dirty="0">
              <a:solidFill>
                <a:schemeClr val="accent1">
                  <a:lumMod val="50000"/>
                </a:schemeClr>
              </a:solidFill>
            </a:endParaRPr>
          </a:p>
          <a:p>
            <a:pPr defTabSz="931589">
              <a:defRPr/>
            </a:pPr>
            <a:endParaRPr lang="fr-CA" dirty="0">
              <a:solidFill>
                <a:schemeClr val="accent1">
                  <a:lumMod val="50000"/>
                </a:schemeClr>
              </a:solidFill>
            </a:endParaRPr>
          </a:p>
          <a:p>
            <a:endParaRPr lang="fr-CA" dirty="0"/>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11</a:t>
            </a:fld>
            <a:endParaRPr lang="fr-FR"/>
          </a:p>
        </p:txBody>
      </p:sp>
    </p:spTree>
    <p:extLst>
      <p:ext uri="{BB962C8B-B14F-4D97-AF65-F5344CB8AC3E}">
        <p14:creationId xmlns:p14="http://schemas.microsoft.com/office/powerpoint/2010/main" val="1448498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25441"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Sylvie/Jacynthe </a:t>
            </a:r>
            <a:endParaRPr lang="fr-CA" sz="1200" dirty="0"/>
          </a:p>
          <a:p>
            <a:r>
              <a:rPr lang="fr-CA" sz="1200" dirty="0"/>
              <a:t>Durée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2200" b="1" dirty="0">
                <a:solidFill>
                  <a:schemeClr val="accent1"/>
                </a:solidFill>
              </a:rPr>
              <a:t>Pratique réflexive – étape « élève »</a:t>
            </a:r>
          </a:p>
          <a:p>
            <a:pPr algn="l"/>
            <a:endParaRPr lang="fr-CA" sz="2200" b="1" dirty="0">
              <a:solidFill>
                <a:schemeClr val="accent1"/>
              </a:solidFill>
            </a:endParaRPr>
          </a:p>
          <a:p>
            <a:pPr algn="l"/>
            <a:r>
              <a:rPr lang="fr-CA" sz="2200" b="1" dirty="0">
                <a:solidFill>
                  <a:schemeClr val="accent1"/>
                </a:solidFill>
              </a:rPr>
              <a:t>Jongler avec son expérience, son bagage mais aussi ses craintes,</a:t>
            </a:r>
            <a:r>
              <a:rPr lang="fr-CA" sz="2200" b="1" baseline="0" dirty="0">
                <a:solidFill>
                  <a:schemeClr val="accent1"/>
                </a:solidFill>
              </a:rPr>
              <a:t> etc.</a:t>
            </a:r>
          </a:p>
          <a:p>
            <a:pPr algn="l"/>
            <a:endParaRPr lang="fr-CA" sz="2200" b="1" baseline="0" dirty="0">
              <a:solidFill>
                <a:schemeClr val="accent1"/>
              </a:solidFill>
            </a:endParaRPr>
          </a:p>
          <a:p>
            <a:pPr algn="l"/>
            <a:r>
              <a:rPr lang="fr-CA" sz="2200" b="1" dirty="0">
                <a:solidFill>
                  <a:schemeClr val="accent1"/>
                </a:solidFill>
              </a:rPr>
              <a:t>Faire prendre conscience du « comment apprend-il ? »</a:t>
            </a:r>
            <a:r>
              <a:rPr lang="fr-CA" sz="2200" b="1" baseline="0" dirty="0">
                <a:solidFill>
                  <a:schemeClr val="accent1"/>
                </a:solidFill>
              </a:rPr>
              <a:t> </a:t>
            </a:r>
            <a:r>
              <a:rPr lang="fr-CA" sz="2200" b="1" dirty="0">
                <a:solidFill>
                  <a:schemeClr val="accent1"/>
                </a:solidFill>
              </a:rPr>
              <a:t>Lui apprendre à apprendre.</a:t>
            </a:r>
          </a:p>
          <a:p>
            <a:pPr algn="l"/>
            <a:endParaRPr lang="fr-CA" sz="2200" b="1" dirty="0">
              <a:solidFill>
                <a:schemeClr val="accent1"/>
              </a:solidFill>
            </a:endParaRPr>
          </a:p>
          <a:p>
            <a:pPr defTabSz="925441">
              <a:defRPr/>
            </a:pPr>
            <a:r>
              <a:rPr lang="fr-CA" sz="2400" b="1" u="sng" dirty="0">
                <a:solidFill>
                  <a:schemeClr val="accent3">
                    <a:lumMod val="75000"/>
                  </a:schemeClr>
                </a:solidFill>
              </a:rPr>
              <a:t>Andragogie</a:t>
            </a:r>
            <a:r>
              <a:rPr lang="fr-CA" sz="2400" dirty="0">
                <a:solidFill>
                  <a:schemeClr val="accent3">
                    <a:lumMod val="75000"/>
                  </a:schemeClr>
                </a:solidFill>
              </a:rPr>
              <a:t>:</a:t>
            </a:r>
            <a:r>
              <a:rPr lang="fr-CA" sz="2400" baseline="0" dirty="0">
                <a:solidFill>
                  <a:schemeClr val="accent3">
                    <a:lumMod val="75000"/>
                  </a:schemeClr>
                </a:solidFill>
              </a:rPr>
              <a:t> </a:t>
            </a:r>
            <a:r>
              <a:rPr lang="fr-CA" sz="2400" dirty="0"/>
              <a:t>les adultes ont besoin de connaître le «pourquoi» d’un apprentissage. </a:t>
            </a:r>
          </a:p>
          <a:p>
            <a:pPr defTabSz="925441">
              <a:defRPr/>
            </a:pPr>
            <a:r>
              <a:rPr lang="fr-CA" sz="2400" dirty="0"/>
              <a:t>L’expérience est la base de toute activité d’apprentissage pour les adultes.</a:t>
            </a:r>
          </a:p>
          <a:p>
            <a:pPr defTabSz="925441">
              <a:defRPr/>
            </a:pPr>
            <a:r>
              <a:rPr lang="fr-CA" sz="2400" dirty="0"/>
              <a:t>Ils doivent pouvoir être impliqués dans les décisions liées à leur éducation.</a:t>
            </a:r>
          </a:p>
          <a:p>
            <a:pPr defTabSz="925441">
              <a:defRPr/>
            </a:pPr>
            <a:endParaRPr lang="fr-CA" sz="2400" dirty="0"/>
          </a:p>
          <a:p>
            <a:r>
              <a:rPr lang="fr-CA" sz="2400" dirty="0"/>
              <a:t>Rôle de l’enseignant est donc primordial.</a:t>
            </a:r>
          </a:p>
          <a:p>
            <a:endParaRPr lang="fr-CA" sz="2400" dirty="0"/>
          </a:p>
          <a:p>
            <a:r>
              <a:rPr lang="fr-CA" sz="2400" dirty="0"/>
              <a:t>Donnez le pouvoir de leur apprentissage</a:t>
            </a:r>
          </a:p>
          <a:p>
            <a:r>
              <a:rPr lang="fr-CA" sz="2400" dirty="0"/>
              <a:t>Composer avec ce qu'ils savent déjà</a:t>
            </a:r>
          </a:p>
          <a:p>
            <a:r>
              <a:rPr lang="fr-CA" sz="2400" dirty="0"/>
              <a:t>Exemple du fromage</a:t>
            </a:r>
          </a:p>
          <a:p>
            <a:pPr algn="l"/>
            <a:endParaRPr lang="fr-CA" sz="2200" b="1" dirty="0">
              <a:solidFill>
                <a:schemeClr val="accent1"/>
              </a:solidFill>
            </a:endParaRP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12</a:t>
            </a:fld>
            <a:endParaRPr lang="fr-FR"/>
          </a:p>
        </p:txBody>
      </p:sp>
    </p:spTree>
    <p:extLst>
      <p:ext uri="{BB962C8B-B14F-4D97-AF65-F5344CB8AC3E}">
        <p14:creationId xmlns:p14="http://schemas.microsoft.com/office/powerpoint/2010/main" val="65368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baseline="0" dirty="0"/>
              <a:t>Véro </a:t>
            </a:r>
            <a:r>
              <a:rPr lang="fr-CA" b="1" dirty="0"/>
              <a:t>- 5 min (mettre</a:t>
            </a:r>
            <a:r>
              <a:rPr lang="fr-CA" b="1" baseline="0" dirty="0"/>
              <a:t> en lien Nancy Gaudreau gestion FAD)</a:t>
            </a:r>
          </a:p>
          <a:p>
            <a:r>
              <a:rPr lang="fr-CA" b="1" baseline="0" dirty="0"/>
              <a:t>https://view.genial.ly/5ecea5b1ae02a30dabf2230f/horizontal-infographic-review-copie-gestion-de-classe-de-nancy-gaudreau</a:t>
            </a:r>
          </a:p>
          <a:p>
            <a:endParaRPr lang="fr-CA" b="1" baseline="0" dirty="0"/>
          </a:p>
          <a:p>
            <a:endParaRPr lang="fr-CA" baseline="0" dirty="0"/>
          </a:p>
          <a:p>
            <a:r>
              <a:rPr lang="fr-CA" baseline="0" dirty="0"/>
              <a:t>Faire l’analogie avec la main qu’on utilise tout le temps.</a:t>
            </a:r>
          </a:p>
          <a:p>
            <a:r>
              <a:rPr lang="fr-CA" baseline="0" dirty="0"/>
              <a:t>Si on est blessé à un doigt, ça parait, et il y a des doigts plus importants que d’autres pour être fonctionnel.</a:t>
            </a:r>
          </a:p>
          <a:p>
            <a:endParaRPr lang="fr-CA" baseline="0" dirty="0"/>
          </a:p>
          <a:p>
            <a:r>
              <a:rPr lang="fr-CA" b="1" baseline="0" dirty="0"/>
              <a:t>Pouce</a:t>
            </a:r>
            <a:r>
              <a:rPr lang="fr-CA" baseline="0" dirty="0"/>
              <a:t>: Rend service aux autres doigts – </a:t>
            </a:r>
          </a:p>
          <a:p>
            <a:pPr rtl="0" fontAlgn="base"/>
            <a:r>
              <a:rPr lang="fr-CA" baseline="0" dirty="0"/>
              <a:t>Exemples: </a:t>
            </a:r>
            <a:r>
              <a:rPr lang="fr-CA" dirty="0"/>
              <a:t>Gestion efficace des temps de transition </a:t>
            </a:r>
          </a:p>
          <a:p>
            <a:pPr rtl="0" fontAlgn="base"/>
            <a:r>
              <a:rPr lang="fr-CA" dirty="0"/>
              <a:t>Rappel visuel des principales règles et procédures de la classe </a:t>
            </a:r>
          </a:p>
          <a:p>
            <a:pPr rtl="0" fontAlgn="base"/>
            <a:r>
              <a:rPr lang="fr-CA" dirty="0"/>
              <a:t>Rappel visuel du temps disponible : utilisation de sabliers, horloge visuelle, minuterie, etc. </a:t>
            </a:r>
          </a:p>
          <a:p>
            <a:pPr rtl="0" fontAlgn="base"/>
            <a:r>
              <a:rPr lang="fr-CA" dirty="0"/>
              <a:t>Système de gestion efficace du matériel (système de couleurs, onglets, paniers, casiers, etc.) </a:t>
            </a:r>
          </a:p>
          <a:p>
            <a:endParaRPr lang="fr-CA" baseline="0" dirty="0"/>
          </a:p>
          <a:p>
            <a:r>
              <a:rPr lang="fr-CA" b="1" baseline="0" dirty="0"/>
              <a:t>Index</a:t>
            </a:r>
            <a:r>
              <a:rPr lang="fr-CA" baseline="0" dirty="0"/>
              <a:t>: Doigt qui indique le chemin à suivre – </a:t>
            </a:r>
          </a:p>
          <a:p>
            <a:pPr rtl="0" fontAlgn="base"/>
            <a:r>
              <a:rPr lang="fr-CA" dirty="0"/>
              <a:t>Présence de règles de classe qui décrivent les comportements attendus </a:t>
            </a:r>
          </a:p>
          <a:p>
            <a:pPr rtl="0" fontAlgn="base"/>
            <a:r>
              <a:rPr lang="fr-CA" dirty="0"/>
              <a:t>Directives claires, courtes et formulées de manière déclarative, positive </a:t>
            </a:r>
          </a:p>
          <a:p>
            <a:pPr rtl="0" fontAlgn="base"/>
            <a:r>
              <a:rPr lang="fr-CA" dirty="0"/>
              <a:t>Cohérence dans les interventions : ce qui est dit est fait </a:t>
            </a:r>
          </a:p>
          <a:p>
            <a:pPr rtl="0" fontAlgn="base"/>
            <a:r>
              <a:rPr lang="fr-CA" dirty="0"/>
              <a:t>Constance dans les interventions </a:t>
            </a:r>
          </a:p>
          <a:p>
            <a:pPr rtl="0" fontAlgn="base"/>
            <a:r>
              <a:rPr lang="fr-CA" dirty="0"/>
              <a:t>Enseignement des procédures </a:t>
            </a:r>
          </a:p>
          <a:p>
            <a:endParaRPr lang="fr-CA" baseline="0" dirty="0"/>
          </a:p>
          <a:p>
            <a:r>
              <a:rPr lang="fr-CA" b="1" baseline="0" dirty="0"/>
              <a:t>Majeur</a:t>
            </a:r>
            <a:r>
              <a:rPr lang="fr-CA" baseline="0" dirty="0"/>
              <a:t>: Cela a une influence majeure et a un impact sur tout le reste, même chez nos élèves adultes</a:t>
            </a:r>
          </a:p>
          <a:p>
            <a:pPr rtl="0" fontAlgn="base"/>
            <a:r>
              <a:rPr lang="fr-CA" dirty="0"/>
              <a:t>Accueil chaleureux et personnalisé au début de chaque journée/cours </a:t>
            </a:r>
          </a:p>
          <a:p>
            <a:pPr rtl="0" fontAlgn="base"/>
            <a:r>
              <a:rPr lang="fr-CA" dirty="0"/>
              <a:t>Respect de la personne de l’élève en tout temps </a:t>
            </a:r>
          </a:p>
          <a:p>
            <a:pPr rtl="0" fontAlgn="base"/>
            <a:r>
              <a:rPr lang="fr-CA" dirty="0"/>
              <a:t>Intérêt démontré pour la personne de l’élève </a:t>
            </a:r>
          </a:p>
          <a:p>
            <a:pPr rtl="0" fontAlgn="base"/>
            <a:r>
              <a:rPr lang="fr-CA" dirty="0"/>
              <a:t>Respect dans l’engagement envers les élèves </a:t>
            </a:r>
          </a:p>
          <a:p>
            <a:pPr rtl="0" fontAlgn="base"/>
            <a:r>
              <a:rPr lang="fr-CA" dirty="0"/>
              <a:t>Encouragements fréquents </a:t>
            </a:r>
          </a:p>
          <a:p>
            <a:endParaRPr lang="fr-CA" baseline="0" dirty="0"/>
          </a:p>
          <a:p>
            <a:r>
              <a:rPr lang="fr-CA" b="1" baseline="0" dirty="0"/>
              <a:t>Annulaire</a:t>
            </a:r>
            <a:r>
              <a:rPr lang="fr-CA" baseline="0" dirty="0"/>
              <a:t>: Engagement sur l’objet d’apprentissage (anneau mariage…)</a:t>
            </a:r>
          </a:p>
          <a:p>
            <a:pPr rtl="0" fontAlgn="base"/>
            <a:r>
              <a:rPr lang="fr-CA" dirty="0"/>
              <a:t>Maîtrise du programme et de son contenu </a:t>
            </a:r>
          </a:p>
          <a:p>
            <a:pPr rtl="0" fontAlgn="base"/>
            <a:r>
              <a:rPr lang="fr-CA" dirty="0"/>
              <a:t>Planification efficace des activités d’enseignement – d’apprentissage – évaluation </a:t>
            </a:r>
          </a:p>
          <a:p>
            <a:pPr rtl="0" fontAlgn="base"/>
            <a:r>
              <a:rPr lang="fr-CA" dirty="0"/>
              <a:t>Activité d’apprentissage représentant un défi adapté aux capacités des élèves </a:t>
            </a:r>
          </a:p>
          <a:p>
            <a:pPr rtl="0" fontAlgn="base"/>
            <a:r>
              <a:rPr lang="fr-CA" dirty="0"/>
              <a:t>Animation intéressante du contenu enseigné </a:t>
            </a:r>
          </a:p>
          <a:p>
            <a:pPr rtl="0" fontAlgn="base"/>
            <a:r>
              <a:rPr lang="fr-CA" dirty="0"/>
              <a:t>Activation des connaissances antérieures </a:t>
            </a:r>
          </a:p>
          <a:p>
            <a:pPr rtl="0" fontAlgn="base"/>
            <a:r>
              <a:rPr lang="fr-CA" dirty="0"/>
              <a:t>Recours à des approches pédagogiques variées </a:t>
            </a:r>
          </a:p>
          <a:p>
            <a:endParaRPr lang="fr-CA" baseline="0" dirty="0"/>
          </a:p>
          <a:p>
            <a:r>
              <a:rPr lang="fr-CA" b="1" baseline="0" dirty="0"/>
              <a:t>Auriculaire</a:t>
            </a:r>
            <a:r>
              <a:rPr lang="fr-CA" baseline="0" dirty="0"/>
              <a:t>: Gérer la classe c’est tout mettre en place pour </a:t>
            </a:r>
            <a:r>
              <a:rPr lang="fr-CA" b="1" baseline="0" dirty="0"/>
              <a:t>ne pas avoir d'indiscipline</a:t>
            </a:r>
            <a:r>
              <a:rPr lang="fr-CA" baseline="0" dirty="0"/>
              <a:t>. Donc tout le reste doit être mis à contribution.</a:t>
            </a:r>
          </a:p>
          <a:p>
            <a:pPr rtl="0" fontAlgn="base"/>
            <a:r>
              <a:rPr lang="fr-CA" dirty="0"/>
              <a:t>Limites de l’enseignant bien établies (raisonnables) </a:t>
            </a:r>
          </a:p>
          <a:p>
            <a:pPr rtl="0" fontAlgn="base"/>
            <a:r>
              <a:rPr lang="fr-CA" dirty="0"/>
              <a:t>Présence d’un maximum de cinq règles claires, courtes, observables et mesurables et bien connues par les élèves </a:t>
            </a:r>
          </a:p>
          <a:p>
            <a:pPr rtl="0" fontAlgn="base"/>
            <a:r>
              <a:rPr lang="fr-CA" dirty="0"/>
              <a:t>Rappel fréquent des attentes, des règles et des procédures </a:t>
            </a:r>
          </a:p>
          <a:p>
            <a:pPr rtl="0" fontAlgn="base"/>
            <a:r>
              <a:rPr lang="fr-CA" dirty="0"/>
              <a:t>Intervention cohérente avec les partenaires de l’éducation (enseignants, TES, parents, etc.) </a:t>
            </a:r>
          </a:p>
          <a:p>
            <a:pPr rtl="0" fontAlgn="base"/>
            <a:r>
              <a:rPr lang="fr-CA" dirty="0"/>
              <a:t>J’ai recours aux interventions non-verbales </a:t>
            </a:r>
          </a:p>
          <a:p>
            <a:pPr rtl="0" fontAlgn="base"/>
            <a:r>
              <a:rPr lang="fr-CA" dirty="0"/>
              <a:t>Je présente des choix à l’élève </a:t>
            </a:r>
          </a:p>
          <a:p>
            <a:endParaRPr lang="fr-CA" baseline="0" dirty="0"/>
          </a:p>
          <a:p>
            <a:endParaRPr lang="fr-CA" baseline="0"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13</a:t>
            </a:fld>
            <a:endParaRPr lang="fr-FR"/>
          </a:p>
        </p:txBody>
      </p:sp>
    </p:spTree>
    <p:extLst>
      <p:ext uri="{BB962C8B-B14F-4D97-AF65-F5344CB8AC3E}">
        <p14:creationId xmlns:p14="http://schemas.microsoft.com/office/powerpoint/2010/main" val="364283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15</a:t>
            </a:fld>
            <a:endParaRPr lang="fr-FR"/>
          </a:p>
        </p:txBody>
      </p:sp>
    </p:spTree>
    <p:extLst>
      <p:ext uri="{BB962C8B-B14F-4D97-AF65-F5344CB8AC3E}">
        <p14:creationId xmlns:p14="http://schemas.microsoft.com/office/powerpoint/2010/main" val="3096091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16</a:t>
            </a:fld>
            <a:endParaRPr lang="fr-FR"/>
          </a:p>
        </p:txBody>
      </p:sp>
    </p:spTree>
    <p:extLst>
      <p:ext uri="{BB962C8B-B14F-4D97-AF65-F5344CB8AC3E}">
        <p14:creationId xmlns:p14="http://schemas.microsoft.com/office/powerpoint/2010/main" val="309357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 3 min</a:t>
            </a:r>
          </a:p>
          <a:p>
            <a:r>
              <a:rPr lang="fr-CA" b="1" dirty="0"/>
              <a:t>Liste d’interventions universelles à partager avec les</a:t>
            </a:r>
            <a:r>
              <a:rPr lang="fr-CA" b="1" baseline="0" dirty="0"/>
              <a:t> participants sur Moodle</a:t>
            </a:r>
          </a:p>
          <a:p>
            <a:endParaRPr lang="fr-CA" dirty="0"/>
          </a:p>
          <a:p>
            <a:r>
              <a:rPr lang="fr-CA" dirty="0"/>
              <a:t>Rappel de la </a:t>
            </a:r>
            <a:r>
              <a:rPr lang="fr-CA" dirty="0" err="1"/>
              <a:t>RàI</a:t>
            </a:r>
            <a:r>
              <a:rPr lang="fr-CA" dirty="0"/>
              <a:t>/interventions universelles</a:t>
            </a:r>
          </a:p>
          <a:p>
            <a:endParaRPr lang="fr-CA" dirty="0"/>
          </a:p>
          <a:p>
            <a:pPr marL="0" marR="0" lvl="0" indent="0" algn="l" defTabSz="914400" rtl="0" eaLnBrk="1" fontAlgn="base" latinLnBrk="0" hangingPunct="1">
              <a:lnSpc>
                <a:spcPct val="100000"/>
              </a:lnSpc>
              <a:spcBef>
                <a:spcPts val="0"/>
              </a:spcBef>
              <a:spcAft>
                <a:spcPts val="0"/>
              </a:spcAft>
              <a:buClrTx/>
              <a:buSzTx/>
              <a:buFontTx/>
              <a:buNone/>
              <a:tabLst/>
              <a:defRPr/>
            </a:pPr>
            <a:r>
              <a:rPr lang="fr-CA" sz="1200" b="1" i="0" u="sng" strike="noStrike" kern="1200" dirty="0">
                <a:solidFill>
                  <a:schemeClr val="tx1"/>
                </a:solidFill>
                <a:effectLst/>
                <a:latin typeface="+mn-lt"/>
                <a:ea typeface="+mn-ea"/>
                <a:cs typeface="+mn-cs"/>
              </a:rPr>
              <a:t>Notes provenant de l’IPE jeunes (début adaptation FP):</a:t>
            </a:r>
          </a:p>
          <a:p>
            <a:pPr rtl="0" fontAlgn="base"/>
            <a:endParaRPr lang="fr-CA" sz="1200" b="1" i="0" u="none" strike="noStrike" kern="1200" dirty="0">
              <a:solidFill>
                <a:schemeClr val="tx1"/>
              </a:solidFill>
              <a:effectLst/>
              <a:latin typeface="+mn-lt"/>
              <a:ea typeface="+mn-ea"/>
              <a:cs typeface="+mn-cs"/>
            </a:endParaRPr>
          </a:p>
          <a:p>
            <a:pPr rtl="0" fontAlgn="base"/>
            <a:endParaRPr lang="fr-CA" sz="1200" b="1" i="0" u="none" strike="noStrike" kern="1200" dirty="0">
              <a:solidFill>
                <a:schemeClr val="tx1"/>
              </a:solidFill>
              <a:effectLst/>
              <a:latin typeface="+mn-lt"/>
              <a:ea typeface="+mn-ea"/>
              <a:cs typeface="+mn-cs"/>
            </a:endParaRPr>
          </a:p>
          <a:p>
            <a:pPr rtl="0" fontAlgn="base"/>
            <a:r>
              <a:rPr lang="fr-CA" sz="1200" b="1" i="0" u="none" strike="noStrike" kern="1200" dirty="0">
                <a:solidFill>
                  <a:schemeClr val="tx1"/>
                </a:solidFill>
                <a:effectLst/>
                <a:latin typeface="+mn-lt"/>
                <a:ea typeface="+mn-ea"/>
                <a:cs typeface="+mn-cs"/>
              </a:rPr>
              <a:t>Ressources humaines: </a:t>
            </a:r>
            <a:r>
              <a:rPr lang="fr-CA" sz="1200" b="0" i="0" u="none" strike="noStrike" kern="1200" dirty="0">
                <a:solidFill>
                  <a:schemeClr val="tx1"/>
                </a:solidFill>
                <a:effectLst/>
                <a:latin typeface="+mn-lt"/>
                <a:ea typeface="+mn-ea"/>
                <a:cs typeface="+mn-cs"/>
              </a:rPr>
              <a:t>collègues, professionnels/RHS, ressources de la communauté, du CSSDM, etc.  (ex. collègue organisatrice efficace, l’autre techno, etc…)</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fr-CA" sz="1200" b="1" i="0" u="none" strike="noStrike" kern="1200" dirty="0">
                <a:solidFill>
                  <a:schemeClr val="tx1"/>
                </a:solidFill>
                <a:effectLst/>
                <a:latin typeface="+mn-lt"/>
                <a:ea typeface="+mn-ea"/>
                <a:cs typeface="+mn-cs"/>
              </a:rPr>
              <a:t>Ressources matérielles</a:t>
            </a:r>
            <a:r>
              <a:rPr lang="fr-CA" sz="1200" b="0" i="0" u="none" strike="noStrike" kern="1200" dirty="0">
                <a:solidFill>
                  <a:schemeClr val="tx1"/>
                </a:solidFill>
                <a:effectLst/>
                <a:latin typeface="+mn-lt"/>
                <a:ea typeface="+mn-ea"/>
                <a:cs typeface="+mn-cs"/>
              </a:rPr>
              <a:t>: local, configurer l’ameublement de manière optimale, affiches, feuilles, matériel de l’enseignant, de l’élève et de l’école. Bien gérer le matériel évite une perte de temps (ex l’enseignement de l’organisation du matériel autant en classe et en atelier…)</a:t>
            </a:r>
            <a:r>
              <a:rPr lang="en-US" sz="1200" b="0" i="0" kern="1200" dirty="0">
                <a:solidFill>
                  <a:schemeClr val="tx1"/>
                </a:solidFill>
                <a:effectLst/>
                <a:latin typeface="+mn-lt"/>
                <a:ea typeface="+mn-ea"/>
                <a:cs typeface="+mn-cs"/>
              </a:rPr>
              <a:t>​</a:t>
            </a:r>
          </a:p>
          <a:p>
            <a:pPr rtl="0" fontAlgn="base"/>
            <a:endParaRPr lang="fr-CA" sz="1200" b="0" i="0" kern="1200" dirty="0">
              <a:solidFill>
                <a:schemeClr val="tx1"/>
              </a:solidFill>
              <a:effectLst/>
              <a:latin typeface="+mn-lt"/>
              <a:ea typeface="+mn-ea"/>
              <a:cs typeface="+mn-cs"/>
            </a:endParaRPr>
          </a:p>
          <a:p>
            <a:pPr rtl="0" fontAlgn="base"/>
            <a:r>
              <a:rPr lang="fr-CA" sz="1200" b="1" i="0" u="none" strike="noStrike" kern="1200" dirty="0">
                <a:solidFill>
                  <a:schemeClr val="tx1"/>
                </a:solidFill>
                <a:effectLst/>
                <a:latin typeface="+mn-lt"/>
                <a:ea typeface="+mn-ea"/>
                <a:cs typeface="+mn-cs"/>
              </a:rPr>
              <a:t>Ressources technologiques</a:t>
            </a:r>
            <a:r>
              <a:rPr lang="fr-CA" sz="1200" b="0" i="0" u="none" strike="noStrike" kern="1200" dirty="0">
                <a:solidFill>
                  <a:schemeClr val="tx1"/>
                </a:solidFill>
                <a:effectLst/>
                <a:latin typeface="+mn-lt"/>
                <a:ea typeface="+mn-ea"/>
                <a:cs typeface="+mn-cs"/>
              </a:rPr>
              <a:t>: utiliser la technologie à des fins de relation avec le élèves, comme communication avec les parents…Intégrer les TICS aux activités d’apprentissages</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Temps:</a:t>
            </a:r>
            <a:r>
              <a:rPr lang="fr-CA" sz="1200" b="0" i="0" u="none" strike="noStrike" kern="1200" dirty="0">
                <a:solidFill>
                  <a:schemeClr val="tx1"/>
                </a:solidFill>
                <a:effectLst/>
                <a:latin typeface="+mn-lt"/>
                <a:ea typeface="+mn-ea"/>
                <a:cs typeface="+mn-cs"/>
              </a:rPr>
              <a:t> Utiliser des repères temporels Gérer mon temps, gérer le </a:t>
            </a:r>
            <a:r>
              <a:rPr lang="fr-CA" sz="1200" b="1" i="0" u="none" strike="noStrike" kern="1200" dirty="0">
                <a:solidFill>
                  <a:schemeClr val="tx1"/>
                </a:solidFill>
                <a:effectLst/>
                <a:latin typeface="+mn-lt"/>
                <a:ea typeface="+mn-ea"/>
                <a:cs typeface="+mn-cs"/>
              </a:rPr>
              <a:t>temps d’enseignement </a:t>
            </a:r>
            <a:r>
              <a:rPr lang="fr-CA" sz="1200" b="0" i="0" u="none" strike="noStrike" kern="1200" dirty="0">
                <a:solidFill>
                  <a:schemeClr val="tx1"/>
                </a:solidFill>
                <a:effectLst/>
                <a:latin typeface="+mn-lt"/>
                <a:ea typeface="+mn-ea"/>
                <a:cs typeface="+mn-cs"/>
              </a:rPr>
              <a:t>aux élèves, utiliser l’agenda et leur apprendre à l’utiliser. Menu du jour…</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Espace</a:t>
            </a:r>
            <a:r>
              <a:rPr lang="fr-CA" sz="1200" b="0" i="0" u="none" strike="noStrike" kern="1200" dirty="0">
                <a:solidFill>
                  <a:schemeClr val="tx1"/>
                </a:solidFill>
                <a:effectLst/>
                <a:latin typeface="+mn-lt"/>
                <a:ea typeface="+mn-ea"/>
                <a:cs typeface="+mn-cs"/>
              </a:rPr>
              <a:t>: je suis là avant eux, </a:t>
            </a:r>
            <a:r>
              <a:rPr lang="fr-CA" sz="1200" b="1" i="0" u="none" strike="noStrike" kern="1200" dirty="0">
                <a:solidFill>
                  <a:schemeClr val="tx1"/>
                </a:solidFill>
                <a:effectLst/>
                <a:latin typeface="+mn-lt"/>
                <a:ea typeface="+mn-ea"/>
                <a:cs typeface="+mn-cs"/>
              </a:rPr>
              <a:t>j’habite</a:t>
            </a:r>
            <a:r>
              <a:rPr lang="fr-CA" sz="1200" b="0" i="0" u="none" strike="noStrike" kern="1200" dirty="0">
                <a:solidFill>
                  <a:schemeClr val="tx1"/>
                </a:solidFill>
                <a:effectLst/>
                <a:latin typeface="+mn-lt"/>
                <a:ea typeface="+mn-ea"/>
                <a:cs typeface="+mn-cs"/>
              </a:rPr>
              <a:t> l’espace… (ex de la maison qui est entretenue mais pas habitée…)</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L’animateur peut utiliser les cartes de l’enveloppe « Positionnement stratégique des élèves » pour illustrer l’organisation de la classe.</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17</a:t>
            </a:fld>
            <a:endParaRPr lang="fr-FR"/>
          </a:p>
        </p:txBody>
      </p:sp>
    </p:spTree>
    <p:extLst>
      <p:ext uri="{BB962C8B-B14F-4D97-AF65-F5344CB8AC3E}">
        <p14:creationId xmlns:p14="http://schemas.microsoft.com/office/powerpoint/2010/main" val="2058284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Véronique 3 min</a:t>
            </a:r>
          </a:p>
          <a:p>
            <a:pPr marL="0" marR="0" lvl="0" indent="0" algn="l" defTabSz="914400" rtl="0" eaLnBrk="1" fontAlgn="base" latinLnBrk="0" hangingPunct="1">
              <a:lnSpc>
                <a:spcPct val="100000"/>
              </a:lnSpc>
              <a:spcBef>
                <a:spcPts val="0"/>
              </a:spcBef>
              <a:spcAft>
                <a:spcPts val="0"/>
              </a:spcAft>
              <a:buClrTx/>
              <a:buSzTx/>
              <a:buFontTx/>
              <a:buNone/>
              <a:tabLst/>
              <a:defRPr/>
            </a:pPr>
            <a:r>
              <a:rPr lang="fr-CA" sz="1200" b="1" i="0" u="sng" strike="noStrike" kern="1200" dirty="0">
                <a:solidFill>
                  <a:schemeClr val="tx1"/>
                </a:solidFill>
                <a:effectLst/>
                <a:latin typeface="+mn-lt"/>
                <a:ea typeface="+mn-ea"/>
                <a:cs typeface="+mn-cs"/>
              </a:rPr>
              <a:t>Notes provenant de l’IPE jeunes (début adaptation FP):</a:t>
            </a:r>
          </a:p>
          <a:p>
            <a:pPr rtl="0" fontAlgn="base"/>
            <a:endParaRPr lang="en-US" sz="1200" b="0" i="0" kern="1200" dirty="0">
              <a:solidFill>
                <a:schemeClr val="tx1"/>
              </a:solidFill>
              <a:effectLst/>
              <a:latin typeface="+mn-lt"/>
              <a:ea typeface="+mn-ea"/>
              <a:cs typeface="+mn-cs"/>
            </a:endParaRPr>
          </a:p>
          <a:p>
            <a:pPr rtl="0" fontAlgn="base"/>
            <a:r>
              <a:rPr lang="fr-CA" sz="1200" b="0" i="0" u="none" strike="noStrike" kern="1200" dirty="0">
                <a:solidFill>
                  <a:schemeClr val="tx1"/>
                </a:solidFill>
                <a:effectLst/>
                <a:latin typeface="+mn-lt"/>
                <a:ea typeface="+mn-ea"/>
                <a:cs typeface="+mn-cs"/>
              </a:rPr>
              <a:t>L’</a:t>
            </a:r>
            <a:r>
              <a:rPr lang="fr-CA" sz="1200" b="1" i="0" u="none" strike="noStrike" kern="1200" dirty="0">
                <a:solidFill>
                  <a:schemeClr val="tx1"/>
                </a:solidFill>
                <a:effectLst/>
                <a:latin typeface="+mn-lt"/>
                <a:ea typeface="+mn-ea"/>
                <a:cs typeface="+mn-cs"/>
              </a:rPr>
              <a:t>index </a:t>
            </a:r>
            <a:r>
              <a:rPr lang="fr-CA" sz="1200" b="0" i="0" u="none" strike="noStrike" kern="1200" dirty="0">
                <a:solidFill>
                  <a:schemeClr val="tx1"/>
                </a:solidFill>
                <a:effectLst/>
                <a:latin typeface="+mn-lt"/>
                <a:ea typeface="+mn-ea"/>
                <a:cs typeface="+mn-cs"/>
              </a:rPr>
              <a:t>qui donne la direction, qui dirige et guide</a:t>
            </a:r>
            <a:r>
              <a:rPr lang="en-US"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Avant d’établir nos règles  prendre le temps de se questionner sur qui nous  sommes afin de déterminer:</a:t>
            </a:r>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Ce que je veux</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Ce que j’exige (je peux alors en faire une règle)</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Ce que je peux tolérer (ça on ne le dit pas aux élèves, c’est notre seuil de tolérance… il faut en être conscient)</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1. Règles de la classe/de l’école (liées à des valeurs): la règle nomme le comportement attendu, est formulée au « je », phrase courte ,claire et adaptée à l'âge des élèves et au type de classe.</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 Ex: règle en classe VS règle en atelier « je fais le travail demandé dans le temps demandé ». De trois à cinq règles MAX.</a:t>
            </a:r>
            <a:endParaRPr lang="en-US" sz="1200" b="0" i="0" u="none" strike="noStrike" kern="1200" dirty="0">
              <a:solidFill>
                <a:schemeClr val="tx1"/>
              </a:solidFill>
              <a:effectLst/>
              <a:latin typeface="+mn-lt"/>
              <a:ea typeface="+mn-ea"/>
              <a:cs typeface="+mn-cs"/>
            </a:endParaRPr>
          </a:p>
          <a:p>
            <a:pPr rtl="0" fontAlgn="base"/>
            <a:endParaRPr lang="fr-CA" sz="1200" kern="1200" dirty="0">
              <a:solidFill>
                <a:schemeClr val="tx1">
                  <a:lumMod val="65000"/>
                  <a:lumOff val="35000"/>
                </a:schemeClr>
              </a:solidFill>
              <a:latin typeface="+mn-lt"/>
              <a:ea typeface="+mn-ea"/>
              <a:cs typeface="+mn-cs"/>
            </a:endParaRPr>
          </a:p>
          <a:p>
            <a:pPr rtl="0" fontAlgn="base"/>
            <a:r>
              <a:rPr lang="fr-CA" sz="1200" kern="1200" dirty="0">
                <a:solidFill>
                  <a:schemeClr val="tx1">
                    <a:lumMod val="65000"/>
                    <a:lumOff val="35000"/>
                  </a:schemeClr>
                </a:solidFill>
                <a:latin typeface="+mn-lt"/>
                <a:ea typeface="+mn-ea"/>
                <a:cs typeface="+mn-cs"/>
              </a:rPr>
              <a:t>Formulation</a:t>
            </a:r>
          </a:p>
          <a:p>
            <a:pPr rtl="0" fontAlgn="base"/>
            <a:r>
              <a:rPr lang="fr-CA" sz="1200" kern="1200" dirty="0">
                <a:solidFill>
                  <a:schemeClr val="tx1">
                    <a:lumMod val="65000"/>
                    <a:lumOff val="35000"/>
                  </a:schemeClr>
                </a:solidFill>
                <a:latin typeface="+mn-lt"/>
                <a:ea typeface="+mn-ea"/>
                <a:cs typeface="+mn-cs"/>
              </a:rPr>
              <a:t>Nombre de règles</a:t>
            </a:r>
          </a:p>
          <a:p>
            <a:pPr rtl="0" fontAlgn="base"/>
            <a:r>
              <a:rPr lang="fr-CA" sz="1200" kern="1200" dirty="0">
                <a:solidFill>
                  <a:schemeClr val="tx1">
                    <a:lumMod val="65000"/>
                    <a:lumOff val="35000"/>
                  </a:schemeClr>
                </a:solidFill>
                <a:latin typeface="+mn-lt"/>
                <a:ea typeface="+mn-ea"/>
                <a:cs typeface="+mn-cs"/>
              </a:rPr>
              <a:t>Impliquer les élèves</a:t>
            </a:r>
          </a:p>
          <a:p>
            <a:pPr rtl="0" fontAlgn="base"/>
            <a:endParaRPr lang="en-US" sz="1200" b="0" i="0" kern="1200" dirty="0">
              <a:solidFill>
                <a:schemeClr val="tx1"/>
              </a:solidFill>
              <a:effectLst/>
              <a:latin typeface="+mn-lt"/>
              <a:ea typeface="+mn-ea"/>
              <a:cs typeface="+mn-cs"/>
            </a:endParaRPr>
          </a:p>
          <a:p>
            <a:pPr rtl="0" fontAlgn="base"/>
            <a:r>
              <a:rPr lang="fr-CA"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Distribuer le document la règle des 5 C</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1" i="1" u="sng" kern="1200" dirty="0">
                <a:solidFill>
                  <a:schemeClr val="tx1"/>
                </a:solidFill>
                <a:effectLst/>
                <a:latin typeface="+mn-lt"/>
                <a:ea typeface="+mn-ea"/>
                <a:cs typeface="+mn-cs"/>
              </a:rPr>
              <a:t>S’ASSURER QU’ON DONNE DES EXEMPLES (TOUS LES FORMATEURS SVP!!)</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2. Attentes et consignes: la consigne dit quoi faire (et non quoi ne pas faire), utiliser une phrase déclarative positive ou impérative (Consigne ALPHA). Ex « Paul va t’assoir à ta place en silence » « Sortez votre cahier jaune page 6 »</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Éviter les j’aimerais et les consignes en question… veut-on voir un comportement ou avoir une réponse…? (voulez-vous faire le travail de mathématique? Non) </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3. Routines et procédures c’est quoi et pourquoi il en faut?</a:t>
            </a:r>
            <a:r>
              <a:rPr lang="en-US" sz="1200" b="0" i="0" kern="1200" dirty="0">
                <a:solidFill>
                  <a:schemeClr val="tx1"/>
                </a:solidFill>
                <a:effectLst/>
                <a:latin typeface="+mn-lt"/>
                <a:ea typeface="+mn-ea"/>
                <a:cs typeface="+mn-cs"/>
              </a:rPr>
              <a:t>​</a:t>
            </a:r>
          </a:p>
          <a:p>
            <a:pPr rtl="0" fontAlgn="base"/>
            <a:r>
              <a:rPr lang="fr-CA" sz="1200" b="1" i="0" u="sng" kern="1200" dirty="0">
                <a:solidFill>
                  <a:schemeClr val="tx1"/>
                </a:solidFill>
                <a:effectLst/>
                <a:latin typeface="+mn-lt"/>
                <a:ea typeface="+mn-ea"/>
                <a:cs typeface="+mn-cs"/>
              </a:rPr>
              <a:t>Question ouverte: </a:t>
            </a:r>
            <a:r>
              <a:rPr lang="fr-CA" sz="1200" b="1" i="0" u="none" strike="noStrike" kern="1200" dirty="0">
                <a:solidFill>
                  <a:schemeClr val="tx1"/>
                </a:solidFill>
                <a:effectLst/>
                <a:latin typeface="+mn-lt"/>
                <a:ea typeface="+mn-ea"/>
                <a:cs typeface="+mn-cs"/>
              </a:rPr>
              <a:t>qu’elle est la différence entre les routines et les procédures, on veut vous entendre…(lever la main?!?)</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La routine est apaisante et se veut bienveillante. Pendant les routines on est aussi dans un fonctionnement qui ne nous met pas en déséquilibre, c’est important.</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Ex. routines du matin, l’accueil, s’installer, l’enseignant peut faire de la différenciation ou les agendas, les cartes d’absences, etc. </a:t>
            </a:r>
            <a:r>
              <a:rPr lang="fr-CA" sz="1200" b="1" i="1" u="none" strike="noStrike" kern="1200" dirty="0">
                <a:solidFill>
                  <a:schemeClr val="tx1"/>
                </a:solidFill>
                <a:effectLst/>
                <a:latin typeface="+mn-lt"/>
                <a:ea typeface="+mn-ea"/>
                <a:cs typeface="+mn-cs"/>
              </a:rPr>
              <a:t>c’est rassurant pour tous savoir ce qu’on doit faire</a:t>
            </a:r>
            <a:r>
              <a:rPr lang="fr-CA" sz="1200" b="0" i="0" u="none" strike="noStrike" kern="1200" dirty="0">
                <a:solidFill>
                  <a:schemeClr val="tx1"/>
                </a:solidFill>
                <a:effectLst/>
                <a:latin typeface="+mn-lt"/>
                <a:ea typeface="+mn-ea"/>
                <a:cs typeface="+mn-cs"/>
              </a:rPr>
              <a:t>, comment et quand le faire. (chez nous aussi on a beaucoup de routines pour être bien, avec nos enfants on en a beaucoup. Ex sortir ses vêtements du lendemain avant de se coucher, bain, lecture, émissions télé, etc.).  </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Une procédure ça nous dit comment procéder. Pour un travail (telle étape avant l’autre par exemple) ou pour des activités (travail d’équipe, en atelier, sur machine X). </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fr-CA" sz="1200" b="1" i="1" kern="1200" dirty="0">
                <a:solidFill>
                  <a:schemeClr val="tx1"/>
                </a:solidFill>
                <a:effectLst/>
                <a:latin typeface="+mn-lt"/>
                <a:ea typeface="+mn-ea"/>
                <a:cs typeface="+mn-cs"/>
              </a:rPr>
              <a:t>Enseigner le comportement attendu plutôt que d’intervenir. </a:t>
            </a:r>
            <a:endParaRPr lang="en-US" sz="1200" b="0" i="0" kern="1200" dirty="0">
              <a:solidFill>
                <a:schemeClr val="tx1"/>
              </a:solidFill>
              <a:effectLst/>
              <a:latin typeface="+mn-lt"/>
              <a:ea typeface="+mn-ea"/>
              <a:cs typeface="+mn-cs"/>
            </a:endParaRPr>
          </a:p>
          <a:p>
            <a:pPr rtl="0" fontAlgn="base"/>
            <a:r>
              <a:rPr lang="fr-CA"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Pratiques gagnantes</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Proximité (meilleur allié)</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Renforcement social (positif)</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Directive alpha</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Règles (affichées)</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Conséquences connues (question de justice, ne pas toujours savoir quelle conséquence mais savoir qu’il y en aura).</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Enseignement, routine et procédure</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Clarté, cohérence et constance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Strategies de lecture (</a:t>
            </a:r>
            <a:r>
              <a:rPr lang="en-US" sz="1200" b="0" i="0" kern="1200" dirty="0" err="1">
                <a:solidFill>
                  <a:schemeClr val="tx1"/>
                </a:solidFill>
                <a:effectLst/>
                <a:latin typeface="+mn-lt"/>
                <a:ea typeface="+mn-ea"/>
                <a:cs typeface="+mn-cs"/>
              </a:rPr>
              <a:t>procédure</a:t>
            </a:r>
            <a:r>
              <a:rPr lang="en-US" sz="1200" b="0" i="0" kern="1200" dirty="0">
                <a:solidFill>
                  <a:schemeClr val="tx1"/>
                </a:solidFill>
                <a:effectLst/>
                <a:latin typeface="+mn-lt"/>
                <a:ea typeface="+mn-ea"/>
                <a:cs typeface="+mn-cs"/>
              </a:rPr>
              <a:t>)</a:t>
            </a:r>
          </a:p>
          <a:p>
            <a:pPr rtl="0" fontAlgn="base"/>
            <a:endParaRPr lang="fr-CA"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fr-CA" sz="1200" b="0" i="0" kern="1200" dirty="0">
                <a:solidFill>
                  <a:schemeClr val="tx1"/>
                </a:solidFill>
                <a:effectLst/>
                <a:latin typeface="+mn-lt"/>
                <a:ea typeface="+mn-ea"/>
                <a:cs typeface="+mn-cs"/>
              </a:rPr>
              <a:t>​</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18</a:t>
            </a:fld>
            <a:endParaRPr lang="fr-FR"/>
          </a:p>
        </p:txBody>
      </p:sp>
    </p:spTree>
    <p:extLst>
      <p:ext uri="{BB962C8B-B14F-4D97-AF65-F5344CB8AC3E}">
        <p14:creationId xmlns:p14="http://schemas.microsoft.com/office/powerpoint/2010/main" val="2629984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Véronique </a:t>
            </a:r>
            <a:r>
              <a:rPr lang="fr-CA" sz="1200" b="0"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rPr>
              <a:t>Si manque</a:t>
            </a:r>
            <a:r>
              <a:rPr lang="fr-CA" sz="1200" b="0" i="0" u="none" strike="noStrike" kern="1200" baseline="0" dirty="0">
                <a:solidFill>
                  <a:schemeClr val="tx1"/>
                </a:solidFill>
                <a:effectLst/>
                <a:latin typeface="+mn-lt"/>
                <a:ea typeface="+mn-ea"/>
                <a:cs typeface="+mn-cs"/>
              </a:rPr>
              <a:t> de temps en faire faire que 3</a:t>
            </a:r>
            <a:endParaRPr lang="fr-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10 + 5 minutes – Activité 5 – </a:t>
            </a:r>
            <a:r>
              <a:rPr lang="fr-CA" sz="1200" kern="1200" dirty="0">
                <a:solidFill>
                  <a:schemeClr val="tx1"/>
                </a:solidFill>
                <a:latin typeface="+mn-lt"/>
                <a:ea typeface="+mn-ea"/>
                <a:cs typeface="+mn-cs"/>
              </a:rPr>
              <a:t>Trouvez la règle</a:t>
            </a:r>
            <a:r>
              <a:rPr lang="fr-CA" sz="1200" kern="1200" baseline="0" dirty="0">
                <a:solidFill>
                  <a:schemeClr val="tx1"/>
                </a:solidFill>
                <a:latin typeface="+mn-lt"/>
                <a:ea typeface="+mn-ea"/>
                <a:cs typeface="+mn-cs"/>
              </a:rPr>
              <a:t> </a:t>
            </a:r>
            <a:r>
              <a:rPr lang="fr-CA" sz="1200" b="0" i="0" u="none" strike="noStrike" kern="1200" dirty="0">
                <a:solidFill>
                  <a:schemeClr val="tx1"/>
                </a:solidFill>
                <a:effectLst/>
                <a:latin typeface="+mn-lt"/>
                <a:ea typeface="+mn-ea"/>
                <a:cs typeface="+mn-cs"/>
              </a:rPr>
              <a:t>dans Moodle</a:t>
            </a:r>
            <a:endParaRPr lang="fr-CA" sz="1200" b="1" i="0" u="none" strike="noStrike" kern="1200" dirty="0">
              <a:solidFill>
                <a:schemeClr val="tx1"/>
              </a:solidFill>
              <a:effectLst/>
              <a:latin typeface="+mn-lt"/>
              <a:ea typeface="+mn-ea"/>
              <a:cs typeface="+mn-cs"/>
            </a:endParaRPr>
          </a:p>
          <a:p>
            <a:pPr rtl="0" fontAlgn="base"/>
            <a:r>
              <a:rPr lang="fr-CA" sz="1200" b="1" i="0" u="none" strike="noStrike" kern="1200" dirty="0">
                <a:solidFill>
                  <a:schemeClr val="tx1"/>
                </a:solidFill>
                <a:effectLst/>
                <a:latin typeface="+mn-lt"/>
                <a:ea typeface="+mn-ea"/>
                <a:cs typeface="+mn-cs"/>
              </a:rPr>
              <a:t>Dans le clavardage:</a:t>
            </a:r>
          </a:p>
          <a:p>
            <a:pPr rtl="0" fontAlgn="base"/>
            <a:endParaRPr lang="fr-CA" sz="1200" b="1" i="0" u="none" strike="noStrike" kern="1200" dirty="0">
              <a:solidFill>
                <a:schemeClr val="tx1"/>
              </a:solidFill>
              <a:effectLst/>
              <a:latin typeface="+mn-lt"/>
              <a:ea typeface="+mn-ea"/>
              <a:cs typeface="+mn-cs"/>
            </a:endParaRPr>
          </a:p>
          <a:p>
            <a:pPr rtl="0" fontAlgn="base"/>
            <a:r>
              <a:rPr lang="fr-CA" sz="1200" b="1" i="0" u="none" strike="noStrike" kern="1200" dirty="0">
                <a:solidFill>
                  <a:schemeClr val="tx1"/>
                </a:solidFill>
                <a:effectLst/>
                <a:latin typeface="+mn-lt"/>
                <a:ea typeface="+mn-ea"/>
                <a:cs typeface="+mn-cs"/>
              </a:rPr>
              <a:t>Avez-vous des règles de classe? Si oui combien ou vous en remettez-vous au code de vie de votre centre?</a:t>
            </a:r>
          </a:p>
          <a:p>
            <a:pPr rtl="0" fontAlgn="base"/>
            <a:endParaRPr lang="fr-CA" sz="1200" b="0" i="0" u="none" strike="noStrike" kern="1200" dirty="0">
              <a:solidFill>
                <a:schemeClr val="tx1"/>
              </a:solidFill>
              <a:effectLst/>
              <a:latin typeface="+mn-lt"/>
              <a:ea typeface="+mn-ea"/>
              <a:cs typeface="+mn-cs"/>
            </a:endParaRPr>
          </a:p>
          <a:p>
            <a:pPr rtl="0" fontAlgn="base"/>
            <a:r>
              <a:rPr lang="fr-CA" sz="1200" b="1" i="0" u="none" strike="noStrike" kern="1200" dirty="0">
                <a:solidFill>
                  <a:schemeClr val="tx1"/>
                </a:solidFill>
                <a:effectLst/>
                <a:latin typeface="+mn-lt"/>
                <a:ea typeface="+mn-ea"/>
                <a:cs typeface="+mn-cs"/>
              </a:rPr>
              <a:t>Retour sur</a:t>
            </a:r>
            <a:r>
              <a:rPr lang="fr-CA" sz="1200" b="1" i="0" u="none" strike="noStrike" kern="1200" baseline="0" dirty="0">
                <a:solidFill>
                  <a:schemeClr val="tx1"/>
                </a:solidFill>
                <a:effectLst/>
                <a:latin typeface="+mn-lt"/>
                <a:ea typeface="+mn-ea"/>
                <a:cs typeface="+mn-cs"/>
              </a:rPr>
              <a:t> l’activité: comment pourriez-vous en appliquer concrètement dans votre classe/atelier? </a:t>
            </a:r>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CA"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Ne pas outlier de faire des rappels des </a:t>
            </a:r>
            <a:r>
              <a:rPr lang="en-US" sz="1200" b="1" i="0" kern="1200" dirty="0" err="1">
                <a:solidFill>
                  <a:schemeClr val="tx1"/>
                </a:solidFill>
                <a:effectLst/>
                <a:latin typeface="+mn-lt"/>
                <a:ea typeface="+mn-ea"/>
                <a:cs typeface="+mn-cs"/>
              </a:rPr>
              <a:t>règles</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verbales</a:t>
            </a:r>
            <a:endParaRPr lang="en-US" sz="1200" b="1" i="0" kern="1200" dirty="0">
              <a:solidFill>
                <a:schemeClr val="tx1"/>
              </a:solidFill>
              <a:effectLst/>
              <a:latin typeface="+mn-lt"/>
              <a:ea typeface="+mn-ea"/>
              <a:cs typeface="+mn-cs"/>
            </a:endParaRPr>
          </a:p>
          <a:p>
            <a:pPr rtl="0" fontAlgn="base"/>
            <a:endParaRPr lang="fr-CA" sz="1200" b="0" i="0" kern="1200" dirty="0">
              <a:solidFill>
                <a:schemeClr val="tx1"/>
              </a:solidFill>
              <a:effectLst/>
              <a:latin typeface="+mn-lt"/>
              <a:ea typeface="+mn-ea"/>
              <a:cs typeface="+mn-cs"/>
            </a:endParaRP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19</a:t>
            </a:fld>
            <a:endParaRPr lang="fr-FR"/>
          </a:p>
        </p:txBody>
      </p:sp>
    </p:spTree>
    <p:extLst>
      <p:ext uri="{BB962C8B-B14F-4D97-AF65-F5344CB8AC3E}">
        <p14:creationId xmlns:p14="http://schemas.microsoft.com/office/powerpoint/2010/main" val="392456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 2 min</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20</a:t>
            </a:fld>
            <a:endParaRPr lang="fr-FR"/>
          </a:p>
        </p:txBody>
      </p:sp>
    </p:spTree>
    <p:extLst>
      <p:ext uri="{BB962C8B-B14F-4D97-AF65-F5344CB8AC3E}">
        <p14:creationId xmlns:p14="http://schemas.microsoft.com/office/powerpoint/2010/main" val="342264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Sylvie/Jacynthe</a:t>
            </a:r>
            <a:br>
              <a:rPr lang="fr-CA" b="1" dirty="0"/>
            </a:br>
            <a:r>
              <a:rPr lang="fr-CA" b="1" dirty="0"/>
              <a:t>2</a:t>
            </a:r>
            <a:r>
              <a:rPr lang="fr-CA" b="1" baseline="0" dirty="0"/>
              <a:t> minutes</a:t>
            </a:r>
            <a:endParaRPr lang="fr-CA" b="1"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a:t>
            </a:fld>
            <a:endParaRPr lang="fr-FR"/>
          </a:p>
        </p:txBody>
      </p:sp>
    </p:spTree>
    <p:extLst>
      <p:ext uri="{BB962C8B-B14F-4D97-AF65-F5344CB8AC3E}">
        <p14:creationId xmlns:p14="http://schemas.microsoft.com/office/powerpoint/2010/main" val="188598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CA" sz="1200" b="1" kern="1200" dirty="0">
                <a:solidFill>
                  <a:schemeClr val="tx1"/>
                </a:solidFill>
                <a:effectLst/>
                <a:latin typeface="+mn-lt"/>
                <a:ea typeface="+mn-ea"/>
                <a:cs typeface="+mn-cs"/>
              </a:rPr>
              <a:t>Véronique 3 min</a:t>
            </a:r>
          </a:p>
          <a:p>
            <a:pPr rtl="0" fontAlgn="base"/>
            <a:r>
              <a:rPr lang="fr-CA" sz="1200" b="0" i="0" u="none" strike="noStrike" kern="1200" dirty="0">
                <a:solidFill>
                  <a:schemeClr val="tx1"/>
                </a:solidFill>
                <a:effectLst/>
                <a:latin typeface="+mn-lt"/>
                <a:ea typeface="+mn-ea"/>
                <a:cs typeface="+mn-cs"/>
              </a:rPr>
              <a:t>3. Routines et procédures c’est quoi et pourquoi il en faut?</a:t>
            </a:r>
            <a:r>
              <a:rPr lang="en-US" sz="1200" b="0" i="0" kern="1200" dirty="0">
                <a:solidFill>
                  <a:schemeClr val="tx1"/>
                </a:solidFill>
                <a:effectLst/>
                <a:latin typeface="+mn-lt"/>
                <a:ea typeface="+mn-ea"/>
                <a:cs typeface="+mn-cs"/>
              </a:rPr>
              <a:t>​</a:t>
            </a:r>
          </a:p>
          <a:p>
            <a:pPr rtl="0" fontAlgn="base"/>
            <a:r>
              <a:rPr lang="fr-CA" sz="1200" b="1" i="0" u="sng" kern="1200" dirty="0">
                <a:solidFill>
                  <a:schemeClr val="tx1"/>
                </a:solidFill>
                <a:effectLst/>
                <a:latin typeface="+mn-lt"/>
                <a:ea typeface="+mn-ea"/>
                <a:cs typeface="+mn-cs"/>
              </a:rPr>
              <a:t>Question ouverte: </a:t>
            </a:r>
            <a:r>
              <a:rPr lang="fr-CA" sz="1200" b="1" i="0" u="none" strike="noStrike" kern="1200" dirty="0">
                <a:solidFill>
                  <a:schemeClr val="tx1"/>
                </a:solidFill>
                <a:effectLst/>
                <a:latin typeface="+mn-lt"/>
                <a:ea typeface="+mn-ea"/>
                <a:cs typeface="+mn-cs"/>
              </a:rPr>
              <a:t>qu’elle est la différence entre les routines et les procédures, on veut vous entendre…(lever la main?!?)</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La routine est apaisante et se veut bienveillante. Pendant les routines on est aussi dans un fonctionnement qui ne nous met pas en déséquilibre, c’est important.</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Ex. routines du matin, l’accueil, s’installer, l’enseignant peut faire de la différenciation ou les agendas, les cartes d’absences, etc. </a:t>
            </a:r>
            <a:r>
              <a:rPr lang="fr-CA" sz="1200" b="1" i="1" u="none" strike="noStrike" kern="1200" dirty="0">
                <a:solidFill>
                  <a:schemeClr val="tx1"/>
                </a:solidFill>
                <a:effectLst/>
                <a:latin typeface="+mn-lt"/>
                <a:ea typeface="+mn-ea"/>
                <a:cs typeface="+mn-cs"/>
              </a:rPr>
              <a:t>c’est rassurant pour tous savoir ce qu’on doit faire</a:t>
            </a:r>
            <a:r>
              <a:rPr lang="fr-CA" sz="1200" b="0" i="0" u="none" strike="noStrike" kern="1200" dirty="0">
                <a:solidFill>
                  <a:schemeClr val="tx1"/>
                </a:solidFill>
                <a:effectLst/>
                <a:latin typeface="+mn-lt"/>
                <a:ea typeface="+mn-ea"/>
                <a:cs typeface="+mn-cs"/>
              </a:rPr>
              <a:t>, comment et quand le faire. (chez nous aussi on a beaucoup de routines pour être bien, avec nos enfants on en a beaucoup. Ex sortir ses vêtements du lendemain avant de se coucher, bain, lecture, émissions télé, etc.).  </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Une procédure ça nous dit comment procéder. Pour un travail (telle étape avant l’autre par exemple) ou pour des activités (travail d’équipe, en atelier, sur machine X). </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fr-CA" sz="1200" b="1" i="1" kern="1200" dirty="0">
                <a:solidFill>
                  <a:schemeClr val="tx1"/>
                </a:solidFill>
                <a:effectLst/>
                <a:latin typeface="+mn-lt"/>
                <a:ea typeface="+mn-ea"/>
                <a:cs typeface="+mn-cs"/>
              </a:rPr>
              <a:t>Enseigner le comportement attendu plutôt que d’intervenir. </a:t>
            </a:r>
            <a:endParaRPr lang="en-US" sz="1200" b="0" i="0" kern="1200" dirty="0">
              <a:solidFill>
                <a:schemeClr val="tx1"/>
              </a:solidFill>
              <a:effectLst/>
              <a:latin typeface="+mn-lt"/>
              <a:ea typeface="+mn-ea"/>
              <a:cs typeface="+mn-cs"/>
            </a:endParaRPr>
          </a:p>
          <a:p>
            <a:pPr rtl="0" fontAlgn="base"/>
            <a:r>
              <a:rPr lang="fr-CA"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Pratiques gagnantes</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Proximité (meilleur allié)</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Renforcement social (positif)</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Directive alpha</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Règles (affichées)</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Conséquences connues (question de justice, ne pas toujours savoir quelle conséquence mais savoir qu’il y en aura).</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Enseignement, routine et procédure</a:t>
            </a:r>
            <a:r>
              <a:rPr lang="en-US"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Clarté, cohérence et constance</a:t>
            </a:r>
            <a:r>
              <a:rPr lang="en-US" sz="1200" b="0" i="0" kern="1200" dirty="0">
                <a:solidFill>
                  <a:schemeClr val="tx1"/>
                </a:solidFill>
                <a:effectLst/>
                <a:latin typeface="+mn-lt"/>
                <a:ea typeface="+mn-ea"/>
                <a:cs typeface="+mn-cs"/>
              </a:rPr>
              <a:t>​</a:t>
            </a:r>
          </a:p>
          <a:p>
            <a:pPr rtl="0" fontAlgn="base"/>
            <a:endParaRPr lang="fr-CA"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fr-CA" sz="1200" b="0" i="0" kern="1200" dirty="0">
                <a:solidFill>
                  <a:schemeClr val="tx1"/>
                </a:solidFill>
                <a:effectLst/>
                <a:latin typeface="+mn-lt"/>
                <a:ea typeface="+mn-ea"/>
                <a:cs typeface="+mn-cs"/>
              </a:rPr>
              <a:t>​</a:t>
            </a:r>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21</a:t>
            </a:fld>
            <a:endParaRPr lang="fr-FR"/>
          </a:p>
        </p:txBody>
      </p:sp>
    </p:spTree>
    <p:extLst>
      <p:ext uri="{BB962C8B-B14F-4D97-AF65-F5344CB8AC3E}">
        <p14:creationId xmlns:p14="http://schemas.microsoft.com/office/powerpoint/2010/main" val="676868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https://youtu.be/h0RBH5NhnI8 8 minutes</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22</a:t>
            </a:fld>
            <a:endParaRPr lang="fr-FR"/>
          </a:p>
        </p:txBody>
      </p:sp>
    </p:spTree>
    <p:extLst>
      <p:ext uri="{BB962C8B-B14F-4D97-AF65-F5344CB8AC3E}">
        <p14:creationId xmlns:p14="http://schemas.microsoft.com/office/powerpoint/2010/main" val="180798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a:t>
            </a:r>
          </a:p>
          <a:p>
            <a:r>
              <a:rPr lang="fr-CA" b="1" dirty="0"/>
              <a:t>De nombreuses recherches soutiennent que l’établissement de relations positives, entre les élèves et l’enseignant, constitue la base même de toute approche d’intervention préventive en classe.</a:t>
            </a:r>
          </a:p>
          <a:p>
            <a:endParaRPr lang="fr-CA" b="1" dirty="0"/>
          </a:p>
          <a:p>
            <a:r>
              <a:rPr lang="fr-CA" b="1" dirty="0"/>
              <a:t>Un enseignant compétent et efficace, c’est un enseignant qui se questionne:</a:t>
            </a:r>
          </a:p>
          <a:p>
            <a:endParaRPr lang="fr-CA" b="1" dirty="0"/>
          </a:p>
          <a:p>
            <a:pPr marL="174673" indent="-174673">
              <a:buFont typeface="Arial" panose="020B0604020202020204" pitchFamily="34" charset="0"/>
              <a:buChar char="•"/>
            </a:pPr>
            <a:r>
              <a:rPr lang="fr-CA" dirty="0"/>
              <a:t>Est-ce possible que « ces comportements » ou « ces résultats » soient le résultat de pratiques pédagogiques inappropriées ?</a:t>
            </a:r>
          </a:p>
          <a:p>
            <a:pPr marL="174673" indent="-174673">
              <a:buFont typeface="Arial" panose="020B0604020202020204" pitchFamily="34" charset="0"/>
              <a:buChar char="•"/>
            </a:pPr>
            <a:endParaRPr lang="fr-CA" dirty="0"/>
          </a:p>
          <a:p>
            <a:pPr marL="174673" indent="-174673">
              <a:buFont typeface="Arial" panose="020B0604020202020204" pitchFamily="34" charset="0"/>
              <a:buChar char="•"/>
            </a:pPr>
            <a:r>
              <a:rPr lang="fr-CA" dirty="0"/>
              <a:t>Qu’est-ce que j’exige ? Qu’est-ce que j’interdis ? Suis-je cohérent ?</a:t>
            </a:r>
          </a:p>
          <a:p>
            <a:pPr marL="174673" indent="-174673">
              <a:buFont typeface="Arial" panose="020B0604020202020204" pitchFamily="34" charset="0"/>
              <a:buChar char="•"/>
            </a:pPr>
            <a:endParaRPr lang="fr-CA" dirty="0"/>
          </a:p>
          <a:p>
            <a:pPr marL="174673" indent="-174673">
              <a:buFont typeface="Arial" panose="020B0604020202020204" pitchFamily="34" charset="0"/>
              <a:buChar char="•"/>
            </a:pPr>
            <a:r>
              <a:rPr lang="fr-CA" dirty="0"/>
              <a:t>Pourquoi certains comportements m’affectent plus que d’autres ? Qu’est-ce que je devrais faire par rapport à eux ? Quand est-ce que les élèves ont le droit d’agir comme ils l’entendent ?</a:t>
            </a:r>
          </a:p>
          <a:p>
            <a:pPr marL="174673" indent="-174673">
              <a:buFont typeface="Arial" panose="020B0604020202020204" pitchFamily="34" charset="0"/>
              <a:buChar char="•"/>
            </a:pPr>
            <a:endParaRPr lang="fr-CA" dirty="0"/>
          </a:p>
          <a:p>
            <a:pPr marL="174673" indent="-174673">
              <a:buFont typeface="Arial" panose="020B0604020202020204" pitchFamily="34" charset="0"/>
              <a:buChar char="•"/>
            </a:pPr>
            <a:r>
              <a:rPr lang="fr-CA" dirty="0"/>
              <a:t>Mes interventions sont-elles cohérentes et constantes ?</a:t>
            </a:r>
          </a:p>
          <a:p>
            <a:pPr marL="174673" indent="-174673">
              <a:buFont typeface="Arial" panose="020B0604020202020204" pitchFamily="34" charset="0"/>
              <a:buChar char="•"/>
            </a:pPr>
            <a:endParaRPr lang="fr-CA" dirty="0"/>
          </a:p>
          <a:p>
            <a:pPr marL="174673" indent="-174673">
              <a:buFont typeface="Arial" panose="020B0604020202020204" pitchFamily="34" charset="0"/>
              <a:buChar char="•"/>
            </a:pPr>
            <a:r>
              <a:rPr lang="fr-CA" dirty="0"/>
              <a:t>Est-ce que je traite tous mes élèves de manière juste et équitable, même lorsque certains comportements m’affectent davantage ? Comment ?</a:t>
            </a:r>
          </a:p>
          <a:p>
            <a:pPr marL="174673" indent="-174673">
              <a:buFont typeface="Arial" panose="020B0604020202020204" pitchFamily="34" charset="0"/>
              <a:buChar char="•"/>
            </a:pPr>
            <a:endParaRPr lang="fr-CA" dirty="0"/>
          </a:p>
          <a:p>
            <a:r>
              <a:rPr lang="fr-CA" sz="1000" i="1" dirty="0"/>
              <a:t>	Nancy Gaudreau, Ph. D., Département des sciences de l’éducation</a:t>
            </a:r>
          </a:p>
          <a:p>
            <a:r>
              <a:rPr lang="fr-CA" sz="1000" i="1" dirty="0"/>
              <a:t>	« Soigner la relation maître-élève : un moyen efficace pour soutenir la réussite de tous les élèves », 2012</a:t>
            </a:r>
          </a:p>
          <a:p>
            <a:endParaRPr lang="fr-CA" sz="1000" i="1" dirty="0"/>
          </a:p>
          <a:p>
            <a:pPr defTabSz="931589">
              <a:defRPr/>
            </a:pPr>
            <a:endParaRPr lang="fr-CA" sz="1000"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23</a:t>
            </a:fld>
            <a:endParaRPr lang="fr-FR"/>
          </a:p>
        </p:txBody>
      </p:sp>
    </p:spTree>
    <p:extLst>
      <p:ext uri="{BB962C8B-B14F-4D97-AF65-F5344CB8AC3E}">
        <p14:creationId xmlns:p14="http://schemas.microsoft.com/office/powerpoint/2010/main" val="299073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 - </a:t>
            </a:r>
            <a:r>
              <a:rPr lang="fr-CA" b="1" dirty="0"/>
              <a:t>Activité 6 sans document 5 + 5 minutes</a:t>
            </a:r>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24</a:t>
            </a:fld>
            <a:endParaRPr lang="fr-FR"/>
          </a:p>
        </p:txBody>
      </p:sp>
    </p:spTree>
    <p:extLst>
      <p:ext uri="{BB962C8B-B14F-4D97-AF65-F5344CB8AC3E}">
        <p14:creationId xmlns:p14="http://schemas.microsoft.com/office/powerpoint/2010/main" val="27466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a:t>
            </a:r>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25</a:t>
            </a:fld>
            <a:endParaRPr lang="fr-FR"/>
          </a:p>
        </p:txBody>
      </p:sp>
    </p:spTree>
    <p:extLst>
      <p:ext uri="{BB962C8B-B14F-4D97-AF65-F5344CB8AC3E}">
        <p14:creationId xmlns:p14="http://schemas.microsoft.com/office/powerpoint/2010/main" val="275621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a:t>
            </a:r>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26</a:t>
            </a:fld>
            <a:endParaRPr lang="fr-FR"/>
          </a:p>
        </p:txBody>
      </p:sp>
    </p:spTree>
    <p:extLst>
      <p:ext uri="{BB962C8B-B14F-4D97-AF65-F5344CB8AC3E}">
        <p14:creationId xmlns:p14="http://schemas.microsoft.com/office/powerpoint/2010/main" val="2438876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27</a:t>
            </a:fld>
            <a:endParaRPr lang="fr-FR"/>
          </a:p>
        </p:txBody>
      </p:sp>
    </p:spTree>
    <p:extLst>
      <p:ext uri="{BB962C8B-B14F-4D97-AF65-F5344CB8AC3E}">
        <p14:creationId xmlns:p14="http://schemas.microsoft.com/office/powerpoint/2010/main" val="2275653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Véronique </a:t>
            </a:r>
            <a:br>
              <a:rPr lang="fr-CA" b="1" dirty="0"/>
            </a:br>
            <a:r>
              <a:rPr lang="fr-CA" b="1" dirty="0"/>
              <a:t>Activité 7 - Capter et maintenir l'attention</a:t>
            </a:r>
          </a:p>
          <a:p>
            <a:endParaRPr lang="fr-CA" b="1" dirty="0"/>
          </a:p>
          <a:p>
            <a:r>
              <a:rPr lang="fr-CA" b="0" dirty="0"/>
              <a:t>Lien</a:t>
            </a:r>
            <a:r>
              <a:rPr lang="fr-CA" b="0" baseline="0" dirty="0"/>
              <a:t> </a:t>
            </a:r>
            <a:r>
              <a:rPr lang="fr-CA" b="0" dirty="0"/>
              <a:t>pour enrichissement, si le temps le permet, après le retour, (voir notes plus bas): </a:t>
            </a:r>
          </a:p>
          <a:p>
            <a:r>
              <a:rPr lang="fr-CA" b="1" dirty="0"/>
              <a:t>https://youtu.be/c32s3NsVF8w</a:t>
            </a:r>
          </a:p>
          <a:p>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D’après vous, qu’est-ce qui aide un élève à apprendre?</a:t>
            </a: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Conditions qui favorisent l’engagement de l’élève :</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r>
              <a:rPr lang="fr-CA" sz="1200" b="1" u="sng" kern="1200" dirty="0">
                <a:solidFill>
                  <a:schemeClr val="tx1"/>
                </a:solidFill>
                <a:effectLst/>
                <a:latin typeface="+mn-lt"/>
                <a:ea typeface="+mn-ea"/>
                <a:cs typeface="+mn-cs"/>
              </a:rPr>
              <a:t>Pertinence</a:t>
            </a:r>
            <a:endParaRPr lang="fr-CA" sz="1200" u="sng"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Pourquoi dois-je faire ce travail?</a:t>
            </a:r>
            <a:r>
              <a:rPr lang="fr-CA" sz="1200" kern="1200" dirty="0">
                <a:solidFill>
                  <a:schemeClr val="tx1"/>
                </a:solidFill>
                <a:effectLst/>
                <a:latin typeface="+mn-lt"/>
                <a:ea typeface="+mn-ea"/>
                <a:cs typeface="+mn-cs"/>
              </a:rPr>
              <a:t> Mettre plus d’efforts dans l’explication de la pertinence des connaissances enseignées, faire du sens, connaître l’objectif, le pourquoi.</a:t>
            </a:r>
          </a:p>
          <a:p>
            <a:pPr lvl="0"/>
            <a:r>
              <a:rPr lang="fr-CA" sz="1200" b="1" kern="1200" dirty="0">
                <a:solidFill>
                  <a:schemeClr val="tx1"/>
                </a:solidFill>
                <a:effectLst/>
                <a:latin typeface="+mn-lt"/>
                <a:ea typeface="+mn-ea"/>
                <a:cs typeface="+mn-cs"/>
              </a:rPr>
              <a:t>Intérêts :</a:t>
            </a:r>
            <a:r>
              <a:rPr lang="fr-CA" sz="1200" kern="1200" dirty="0">
                <a:solidFill>
                  <a:schemeClr val="tx1"/>
                </a:solidFill>
                <a:effectLst/>
                <a:latin typeface="+mn-lt"/>
                <a:ea typeface="+mn-ea"/>
                <a:cs typeface="+mn-cs"/>
              </a:rPr>
              <a:t> choisir des sujets qui les intéressent, connaître leurs intérêts, etc.</a:t>
            </a:r>
          </a:p>
          <a:p>
            <a:pPr lvl="0"/>
            <a:r>
              <a:rPr lang="fr-CA" sz="1200" b="1" kern="1200" dirty="0">
                <a:solidFill>
                  <a:schemeClr val="tx1"/>
                </a:solidFill>
                <a:effectLst/>
                <a:latin typeface="+mn-lt"/>
                <a:ea typeface="+mn-ea"/>
                <a:cs typeface="+mn-cs"/>
              </a:rPr>
              <a:t>Expérience du passé :</a:t>
            </a:r>
            <a:r>
              <a:rPr lang="fr-CA" sz="1200" kern="1200" dirty="0">
                <a:solidFill>
                  <a:schemeClr val="tx1"/>
                </a:solidFill>
                <a:effectLst/>
                <a:latin typeface="+mn-lt"/>
                <a:ea typeface="+mn-ea"/>
                <a:cs typeface="+mn-cs"/>
              </a:rPr>
              <a:t> concept de ses succès et de ses échecs, faire vivre des réussites, revenir sur le SEP (</a:t>
            </a:r>
            <a:r>
              <a:rPr lang="fr-CA" sz="1200" i="1" kern="1200" dirty="0">
                <a:solidFill>
                  <a:schemeClr val="tx1"/>
                </a:solidFill>
                <a:effectLst/>
                <a:latin typeface="+mn-lt"/>
                <a:ea typeface="+mn-ea"/>
                <a:cs typeface="+mn-cs"/>
              </a:rPr>
              <a:t>comment ai-je fais la dernière fois pour réussir</a:t>
            </a:r>
            <a:r>
              <a:rPr lang="fr-CA" sz="1200" kern="1200" dirty="0">
                <a:solidFill>
                  <a:schemeClr val="tx1"/>
                </a:solidFill>
                <a:effectLst/>
                <a:latin typeface="+mn-lt"/>
                <a:ea typeface="+mn-ea"/>
                <a:cs typeface="+mn-cs"/>
              </a:rPr>
              <a:t>)</a:t>
            </a:r>
          </a:p>
          <a:p>
            <a:pPr lvl="0"/>
            <a:r>
              <a:rPr lang="fr-CA" sz="1200" b="1" kern="1200" dirty="0">
                <a:solidFill>
                  <a:schemeClr val="tx1"/>
                </a:solidFill>
                <a:effectLst/>
                <a:latin typeface="+mn-lt"/>
                <a:ea typeface="+mn-ea"/>
                <a:cs typeface="+mn-cs"/>
              </a:rPr>
              <a:t>Contrôle :</a:t>
            </a:r>
            <a:r>
              <a:rPr lang="fr-CA" sz="1200" kern="1200" dirty="0">
                <a:solidFill>
                  <a:schemeClr val="tx1"/>
                </a:solidFill>
                <a:effectLst/>
                <a:latin typeface="+mn-lt"/>
                <a:ea typeface="+mn-ea"/>
                <a:cs typeface="+mn-cs"/>
              </a:rPr>
              <a:t> sur le déroulement de l’activité, offrir des choix, les impliqués dans les choix</a:t>
            </a:r>
          </a:p>
          <a:p>
            <a:pPr lvl="0"/>
            <a:r>
              <a:rPr lang="fr-CA" sz="1200" b="1" kern="1200" dirty="0">
                <a:solidFill>
                  <a:schemeClr val="tx1"/>
                </a:solidFill>
                <a:effectLst/>
                <a:latin typeface="+mn-lt"/>
                <a:ea typeface="+mn-ea"/>
                <a:cs typeface="+mn-cs"/>
              </a:rPr>
              <a:t>Sentiment de compétence et relation avec l’enseignant :</a:t>
            </a:r>
            <a:r>
              <a:rPr lang="fr-CA" sz="1200" kern="1200" dirty="0">
                <a:solidFill>
                  <a:schemeClr val="tx1"/>
                </a:solidFill>
                <a:effectLst/>
                <a:latin typeface="+mn-lt"/>
                <a:ea typeface="+mn-ea"/>
                <a:cs typeface="+mn-cs"/>
              </a:rPr>
              <a:t> pour qui je fais ce travail, pour plaire à qui, pour être bon aux yeux de qui?</a:t>
            </a:r>
          </a:p>
          <a:p>
            <a:r>
              <a:rPr lang="fr-CA" sz="1200" kern="1200" dirty="0">
                <a:solidFill>
                  <a:schemeClr val="tx1"/>
                </a:solidFill>
                <a:effectLst/>
                <a:latin typeface="+mn-lt"/>
                <a:ea typeface="+mn-ea"/>
                <a:cs typeface="+mn-cs"/>
              </a:rPr>
              <a:t> </a:t>
            </a:r>
          </a:p>
          <a:p>
            <a:pPr lvl="0"/>
            <a:r>
              <a:rPr lang="fr-CA" sz="1200" b="1" kern="1200" dirty="0">
                <a:solidFill>
                  <a:srgbClr val="FF0000"/>
                </a:solidFill>
                <a:effectLst/>
                <a:latin typeface="+mn-lt"/>
                <a:ea typeface="+mn-ea"/>
                <a:cs typeface="+mn-cs"/>
              </a:rPr>
              <a:t>Quelles sont les meilleures stratégies pour favoriser la motivation chez vos élèves?</a:t>
            </a: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Exemple de façons, de comment favoriser la motivation</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 Stratégies proposées</a:t>
            </a:r>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 </a:t>
            </a:r>
          </a:p>
          <a:p>
            <a:pPr lvl="0"/>
            <a:r>
              <a:rPr lang="fr-CA" sz="1200" b="1" kern="1200" dirty="0">
                <a:solidFill>
                  <a:schemeClr val="tx1"/>
                </a:solidFill>
                <a:effectLst/>
                <a:latin typeface="+mn-lt"/>
                <a:ea typeface="+mn-ea"/>
                <a:cs typeface="+mn-cs"/>
              </a:rPr>
              <a:t>Instaurer un climat motivationnel orienté sur le soutien à l’autonomie des élèves</a:t>
            </a:r>
          </a:p>
          <a:p>
            <a:pPr marL="0" indent="0">
              <a:buFont typeface="Arial" panose="020B0604020202020204" pitchFamily="34" charset="0"/>
              <a:buNone/>
            </a:pP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dirty="0"/>
              <a:t>Offrir un enseignement structuré offrant du contrôle aux élèves (Paquet et </a:t>
            </a:r>
            <a:r>
              <a:rPr lang="fr-CA" dirty="0" err="1"/>
              <a:t>Vallerand</a:t>
            </a:r>
            <a:r>
              <a:rPr lang="fr-CA" dirty="0"/>
              <a:t>, 2016); </a:t>
            </a:r>
          </a:p>
          <a:p>
            <a:pPr marL="171450" indent="-171450">
              <a:buFont typeface="Arial" panose="020B0604020202020204" pitchFamily="34" charset="0"/>
              <a:buChar char="•"/>
            </a:pPr>
            <a:r>
              <a:rPr lang="fr-CA" dirty="0"/>
              <a:t>Proposer des activités dans lesquelles les élèves peuvent faire des choix et où ils recevront de la rétroaction adaptée aux problèmes qu’ils rencontrent pendant la réalisation de ces tâches (Hadji, 2012, 2018)</a:t>
            </a:r>
          </a:p>
          <a:p>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Valoriser les buts de maîtrise</a:t>
            </a:r>
          </a:p>
          <a:p>
            <a:r>
              <a:rPr lang="fr-CA"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fr-CA" dirty="0"/>
              <a:t>En classe et en atelier, présenter les tâches à réaliser aux élèves comme des occasions stimulantes pour développer leurs compétences, devenir plus intelligents (Elliot et </a:t>
            </a:r>
            <a:r>
              <a:rPr lang="fr-CA" dirty="0" err="1"/>
              <a:t>Hulleman</a:t>
            </a:r>
            <a:r>
              <a:rPr lang="fr-CA" dirty="0"/>
              <a:t>, 2017).</a:t>
            </a:r>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Contextualiser les activités d’apprentissage et d’enseignement</a:t>
            </a:r>
          </a:p>
          <a:p>
            <a:r>
              <a:rPr lang="fr-CA"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fr-CA" dirty="0"/>
              <a:t>Préconiser des activités proches des conditions de la vie extrascolaire, telles que la pratique professionnelle et les tâches du métier, dans les apprentissages théoriques et pratiques (Bédard et al., 2012).</a:t>
            </a:r>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Moduler l’intérêt situationnel de l’élève</a:t>
            </a:r>
          </a:p>
          <a:p>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dirty="0"/>
              <a:t>Proposer aux élèves des activités qui leur ressemblent. </a:t>
            </a:r>
          </a:p>
          <a:p>
            <a:pPr marL="171450" indent="-171450">
              <a:buFont typeface="Arial" panose="020B0604020202020204" pitchFamily="34" charset="0"/>
              <a:buChar char="•"/>
            </a:pPr>
            <a:r>
              <a:rPr lang="fr-CA" dirty="0"/>
              <a:t>Surprendre les élèves par la nouveauté des activités et leur variété (p.  ex. proposer des travaux d’équipe, utiliser des technologies).</a:t>
            </a:r>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Faire décrire à l’élève l’utilité de ses apprentissages</a:t>
            </a:r>
          </a:p>
          <a:p>
            <a:r>
              <a:rPr lang="fr-CA"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fr-CA" dirty="0"/>
              <a:t>Au terme d’un cours ou d’un atelier, demander aux élèves de décrire l’utilité de leurs apprentissages. Ceci leur permettra d’améliorer leur intérêt personnel pour la matière, de même que leurs performances scolaires (</a:t>
            </a:r>
            <a:r>
              <a:rPr lang="fr-CA" dirty="0" err="1"/>
              <a:t>Hulleman</a:t>
            </a:r>
            <a:r>
              <a:rPr lang="fr-CA" dirty="0"/>
              <a:t> et al., 2010)</a:t>
            </a:r>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Faire réfléchir l’élève à ses projets professionnels</a:t>
            </a:r>
          </a:p>
          <a:p>
            <a:pPr lvl="0"/>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dirty="0"/>
              <a:t>Au début d’une compétence ou d’un cours, prendre quelques minutes pour permettre aux élèves de faire le point sur leurs buts et les raisons pour lesquelles ils poursuivent la formation. Cela leur permettra d’accorder plus de valeur à leur formation et aux activités qui la composent</a:t>
            </a:r>
            <a:endParaRPr lang="fr-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1" kern="1200" dirty="0">
                <a:solidFill>
                  <a:schemeClr val="tx1"/>
                </a:solidFill>
                <a:effectLst/>
                <a:latin typeface="+mn-lt"/>
                <a:ea typeface="+mn-ea"/>
                <a:cs typeface="+mn-cs"/>
              </a:rPr>
              <a:t>* (tiré de l’ouvrage « Soutien à la persévérance et à la réussite des jeunes et des adultes en formation professionnelle », chapitre 6, p. 149)</a:t>
            </a:r>
            <a:endParaRPr lang="fr-CA" sz="1200" b="1"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D’autres exemples de stratégies…</a:t>
            </a:r>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Faire vivre des réussites.</a:t>
            </a:r>
          </a:p>
          <a:p>
            <a:pPr lvl="0"/>
            <a:r>
              <a:rPr lang="fr-CA" sz="1200" kern="1200" dirty="0">
                <a:solidFill>
                  <a:schemeClr val="tx1"/>
                </a:solidFill>
                <a:effectLst/>
                <a:latin typeface="+mn-lt"/>
                <a:ea typeface="+mn-ea"/>
                <a:cs typeface="+mn-cs"/>
              </a:rPr>
              <a:t>Fournir des opportunités de répondre à TOUS les élèves.</a:t>
            </a:r>
          </a:p>
          <a:p>
            <a:pPr lvl="0"/>
            <a:r>
              <a:rPr lang="fr-CA" sz="1200" kern="1200" dirty="0">
                <a:solidFill>
                  <a:schemeClr val="tx1"/>
                </a:solidFill>
                <a:effectLst/>
                <a:latin typeface="+mn-lt"/>
                <a:ea typeface="+mn-ea"/>
                <a:cs typeface="+mn-cs"/>
              </a:rPr>
              <a:t>Dédramatiser l’erreur, la valoriser.</a:t>
            </a:r>
          </a:p>
          <a:p>
            <a:pPr lvl="0"/>
            <a:r>
              <a:rPr lang="fr-CA" sz="1200" kern="1200" dirty="0">
                <a:solidFill>
                  <a:schemeClr val="tx1"/>
                </a:solidFill>
                <a:effectLst/>
                <a:latin typeface="+mn-lt"/>
                <a:ea typeface="+mn-ea"/>
                <a:cs typeface="+mn-cs"/>
              </a:rPr>
              <a:t>Afficher les travaux, les modèles, les exemples, les référentiels</a:t>
            </a:r>
          </a:p>
          <a:p>
            <a:pPr lvl="0"/>
            <a:r>
              <a:rPr lang="fr-CA" sz="1200" kern="1200" dirty="0">
                <a:solidFill>
                  <a:schemeClr val="tx1"/>
                </a:solidFill>
                <a:effectLst/>
                <a:latin typeface="+mn-lt"/>
                <a:ea typeface="+mn-ea"/>
                <a:cs typeface="+mn-cs"/>
              </a:rPr>
              <a:t>Proposer des amorces, diviser les tâches en étapes, etc.</a:t>
            </a:r>
          </a:p>
          <a:p>
            <a:pPr lvl="0"/>
            <a:r>
              <a:rPr lang="fr-CA" sz="1200" kern="1200" dirty="0">
                <a:solidFill>
                  <a:schemeClr val="tx1"/>
                </a:solidFill>
                <a:effectLst/>
                <a:latin typeface="+mn-lt"/>
                <a:ea typeface="+mn-ea"/>
                <a:cs typeface="+mn-cs"/>
              </a:rPr>
              <a:t>Que l’élève sente qu’il a du contrôle sur la tâche à réaliser, un SEP élevé avant de débuter.</a:t>
            </a:r>
          </a:p>
          <a:p>
            <a:pPr lvl="0"/>
            <a:r>
              <a:rPr lang="fr-CA" sz="1200" kern="1200" dirty="0">
                <a:solidFill>
                  <a:schemeClr val="tx1"/>
                </a:solidFill>
                <a:effectLst/>
                <a:latin typeface="+mn-lt"/>
                <a:ea typeface="+mn-ea"/>
                <a:cs typeface="+mn-cs"/>
              </a:rPr>
              <a:t>Par des questions, l’enseignant stimule le processus de la pensée (</a:t>
            </a:r>
            <a:r>
              <a:rPr lang="fr-CA" sz="1200" i="1" kern="1200" dirty="0">
                <a:solidFill>
                  <a:schemeClr val="tx1"/>
                </a:solidFill>
                <a:effectLst/>
                <a:latin typeface="+mn-lt"/>
                <a:ea typeface="+mn-ea"/>
                <a:cs typeface="+mn-cs"/>
              </a:rPr>
              <a:t>métacognition</a:t>
            </a:r>
            <a:r>
              <a:rPr lang="fr-CA" sz="1200" kern="1200" dirty="0">
                <a:solidFill>
                  <a:schemeClr val="tx1"/>
                </a:solidFill>
                <a:effectLst/>
                <a:latin typeface="+mn-lt"/>
                <a:ea typeface="+mn-ea"/>
                <a:cs typeface="+mn-cs"/>
              </a:rPr>
              <a:t>), « Comment as-tu trouvé ta réponse? », « Qu’as-tu compris? »</a:t>
            </a:r>
          </a:p>
          <a:p>
            <a:pPr lvl="0"/>
            <a:r>
              <a:rPr lang="fr-CA" sz="1200" kern="1200" dirty="0">
                <a:solidFill>
                  <a:schemeClr val="tx1"/>
                </a:solidFill>
                <a:effectLst/>
                <a:latin typeface="+mn-lt"/>
                <a:ea typeface="+mn-ea"/>
                <a:cs typeface="+mn-cs"/>
              </a:rPr>
              <a:t>S’assurer que l’élève connaît les buts de tout accomplissement, tâche, exercice.</a:t>
            </a:r>
          </a:p>
          <a:p>
            <a:pPr lvl="0"/>
            <a:r>
              <a:rPr lang="fr-CA" sz="1200" kern="1200" dirty="0">
                <a:solidFill>
                  <a:schemeClr val="tx1"/>
                </a:solidFill>
                <a:effectLst/>
                <a:latin typeface="+mn-lt"/>
                <a:ea typeface="+mn-ea"/>
                <a:cs typeface="+mn-cs"/>
              </a:rPr>
              <a:t>Soutenir la prise de décision des élèves afin qu’ils se mettent à la tâche.</a:t>
            </a:r>
          </a:p>
          <a:p>
            <a:r>
              <a:rPr lang="fr-CA" sz="1200" kern="1200" dirty="0">
                <a:solidFill>
                  <a:schemeClr val="tx1"/>
                </a:solidFill>
                <a:effectLst/>
                <a:latin typeface="+mn-lt"/>
                <a:ea typeface="+mn-ea"/>
                <a:cs typeface="+mn-cs"/>
              </a:rPr>
              <a:t>  </a:t>
            </a:r>
          </a:p>
          <a:p>
            <a:pPr lvl="0"/>
            <a:r>
              <a:rPr lang="fr-CA" sz="1200" b="1" kern="1200" dirty="0">
                <a:solidFill>
                  <a:schemeClr val="tx1"/>
                </a:solidFill>
                <a:effectLst/>
                <a:latin typeface="+mn-lt"/>
                <a:ea typeface="+mn-ea"/>
                <a:cs typeface="+mn-cs"/>
              </a:rPr>
              <a:t>Qu’est-ce que vous faites pour faire de la différenciation dans votre classe?</a:t>
            </a: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Exemples :</a:t>
            </a:r>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Lire à voix-haute les questions à tous</a:t>
            </a:r>
          </a:p>
          <a:p>
            <a:pPr lvl="0"/>
            <a:r>
              <a:rPr lang="fr-CA" sz="1200" kern="1200" dirty="0">
                <a:solidFill>
                  <a:schemeClr val="tx1"/>
                </a:solidFill>
                <a:effectLst/>
                <a:latin typeface="+mn-lt"/>
                <a:ea typeface="+mn-ea"/>
                <a:cs typeface="+mn-cs"/>
              </a:rPr>
              <a:t>Pairage stratégique d’élèves</a:t>
            </a:r>
          </a:p>
          <a:p>
            <a:pPr lvl="0"/>
            <a:r>
              <a:rPr lang="fr-CA" sz="1200" kern="1200" dirty="0">
                <a:solidFill>
                  <a:schemeClr val="tx1"/>
                </a:solidFill>
                <a:effectLst/>
                <a:latin typeface="+mn-lt"/>
                <a:ea typeface="+mn-ea"/>
                <a:cs typeface="+mn-cs"/>
              </a:rPr>
              <a:t>Donner des exercices d’enrichissements</a:t>
            </a:r>
          </a:p>
          <a:p>
            <a:pPr lvl="0"/>
            <a:r>
              <a:rPr lang="fr-CA" sz="1200" kern="1200" dirty="0">
                <a:solidFill>
                  <a:schemeClr val="tx1"/>
                </a:solidFill>
                <a:effectLst/>
                <a:latin typeface="+mn-lt"/>
                <a:ea typeface="+mn-ea"/>
                <a:cs typeface="+mn-cs"/>
              </a:rPr>
              <a:t>Cibler les # importants à faire</a:t>
            </a:r>
          </a:p>
          <a:p>
            <a:pPr lvl="0"/>
            <a:r>
              <a:rPr lang="fr-CA" sz="1200" kern="1200" dirty="0">
                <a:solidFill>
                  <a:schemeClr val="tx1"/>
                </a:solidFill>
                <a:effectLst/>
                <a:latin typeface="+mn-lt"/>
                <a:ea typeface="+mn-ea"/>
                <a:cs typeface="+mn-cs"/>
              </a:rPr>
              <a:t>Permettre de répondre oralement plutôt qu’à l’écrit</a:t>
            </a:r>
          </a:p>
          <a:p>
            <a:pPr lvl="0"/>
            <a:r>
              <a:rPr lang="fr-CA" sz="1200" kern="1200" dirty="0">
                <a:solidFill>
                  <a:schemeClr val="tx1"/>
                </a:solidFill>
                <a:effectLst/>
                <a:latin typeface="+mn-lt"/>
                <a:ea typeface="+mn-ea"/>
                <a:cs typeface="+mn-cs"/>
              </a:rPr>
              <a:t>Travail en sous-groupe, en atelier</a:t>
            </a:r>
          </a:p>
          <a:p>
            <a:r>
              <a:rPr lang="fr-CA" sz="1200" kern="1200" dirty="0">
                <a:solidFill>
                  <a:schemeClr val="tx1"/>
                </a:solidFill>
                <a:effectLst/>
                <a:latin typeface="+mn-lt"/>
                <a:ea typeface="+mn-ea"/>
                <a:cs typeface="+mn-cs"/>
              </a:rPr>
              <a:t> </a:t>
            </a:r>
          </a:p>
          <a:p>
            <a:pPr lvl="0"/>
            <a:r>
              <a:rPr lang="fr-CA" sz="1200" b="1" kern="1200" dirty="0">
                <a:solidFill>
                  <a:schemeClr val="tx1"/>
                </a:solidFill>
                <a:effectLst/>
                <a:latin typeface="+mn-lt"/>
                <a:ea typeface="+mn-ea"/>
                <a:cs typeface="+mn-cs"/>
              </a:rPr>
              <a:t>Quels modèles d’enseignement appliquez-vous dans votre classe?</a:t>
            </a:r>
          </a:p>
          <a:p>
            <a:r>
              <a:rPr lang="fr-CA" sz="1200" kern="1200" dirty="0">
                <a:solidFill>
                  <a:schemeClr val="tx1"/>
                </a:solidFill>
                <a:effectLst/>
                <a:latin typeface="+mn-lt"/>
                <a:ea typeface="+mn-ea"/>
                <a:cs typeface="+mn-cs"/>
              </a:rPr>
              <a:t> </a:t>
            </a:r>
          </a:p>
          <a:p>
            <a:r>
              <a:rPr lang="fr-CA" sz="1200" b="1" i="1" kern="1200" dirty="0">
                <a:solidFill>
                  <a:schemeClr val="tx1"/>
                </a:solidFill>
                <a:effectLst/>
                <a:latin typeface="+mn-lt"/>
                <a:ea typeface="+mn-ea"/>
                <a:cs typeface="+mn-cs"/>
              </a:rPr>
              <a:t>Exemples de modèles d’enseignement :</a:t>
            </a:r>
            <a:endParaRPr lang="fr-CA" sz="1200" i="1"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Magistral</a:t>
            </a:r>
          </a:p>
          <a:p>
            <a:pPr lvl="0"/>
            <a:r>
              <a:rPr lang="fr-CA" sz="1200" kern="1200" dirty="0">
                <a:solidFill>
                  <a:schemeClr val="tx1"/>
                </a:solidFill>
                <a:effectLst/>
                <a:latin typeface="+mn-lt"/>
                <a:ea typeface="+mn-ea"/>
                <a:cs typeface="+mn-cs"/>
              </a:rPr>
              <a:t>Projet</a:t>
            </a:r>
          </a:p>
          <a:p>
            <a:pPr lvl="0"/>
            <a:r>
              <a:rPr lang="fr-CA" sz="1200" kern="1200" dirty="0">
                <a:solidFill>
                  <a:schemeClr val="tx1"/>
                </a:solidFill>
                <a:effectLst/>
                <a:latin typeface="+mn-lt"/>
                <a:ea typeface="+mn-ea"/>
                <a:cs typeface="+mn-cs"/>
              </a:rPr>
              <a:t>Modèle du plaisir sans déborder</a:t>
            </a:r>
          </a:p>
          <a:p>
            <a:pPr lvl="0"/>
            <a:r>
              <a:rPr lang="fr-CA" sz="1200" kern="1200" dirty="0">
                <a:solidFill>
                  <a:schemeClr val="tx1"/>
                </a:solidFill>
                <a:effectLst/>
                <a:latin typeface="+mn-lt"/>
                <a:ea typeface="+mn-ea"/>
                <a:cs typeface="+mn-cs"/>
              </a:rPr>
              <a:t>Enseignement explicite</a:t>
            </a:r>
          </a:p>
          <a:p>
            <a:pPr lvl="0"/>
            <a:r>
              <a:rPr lang="fr-CA" sz="1200" kern="1200" dirty="0">
                <a:solidFill>
                  <a:schemeClr val="tx1"/>
                </a:solidFill>
                <a:effectLst/>
                <a:latin typeface="+mn-lt"/>
                <a:ea typeface="+mn-ea"/>
                <a:cs typeface="+mn-cs"/>
              </a:rPr>
              <a:t>Apprentissage collaboratif/coopératif</a:t>
            </a:r>
          </a:p>
          <a:p>
            <a:pPr lvl="0"/>
            <a:r>
              <a:rPr lang="fr-CA" sz="1200" kern="1200" dirty="0">
                <a:solidFill>
                  <a:schemeClr val="tx1"/>
                </a:solidFill>
                <a:effectLst/>
                <a:latin typeface="+mn-lt"/>
                <a:ea typeface="+mn-ea"/>
                <a:cs typeface="+mn-cs"/>
              </a:rPr>
              <a:t>Intégrer les TIC</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 </a:t>
            </a:r>
          </a:p>
          <a:p>
            <a:pPr lvl="0"/>
            <a:r>
              <a:rPr lang="fr-CA" sz="1200" b="1" kern="1200" dirty="0">
                <a:solidFill>
                  <a:schemeClr val="tx1"/>
                </a:solidFill>
                <a:effectLst/>
                <a:latin typeface="+mn-lt"/>
                <a:ea typeface="+mn-ea"/>
                <a:cs typeface="+mn-cs"/>
              </a:rPr>
              <a:t>Comment intégrez-vous ces éléments (</a:t>
            </a:r>
            <a:r>
              <a:rPr lang="fr-CA" sz="1200" b="1" i="1" kern="1200" dirty="0">
                <a:solidFill>
                  <a:schemeClr val="tx1"/>
                </a:solidFill>
                <a:effectLst/>
                <a:latin typeface="+mn-lt"/>
                <a:ea typeface="+mn-ea"/>
                <a:cs typeface="+mn-cs"/>
              </a:rPr>
              <a:t>motivation, différenciation, modèles d’enseignement</a:t>
            </a:r>
            <a:r>
              <a:rPr lang="fr-CA" sz="1200" b="1" kern="1200" dirty="0">
                <a:solidFill>
                  <a:schemeClr val="tx1"/>
                </a:solidFill>
                <a:effectLst/>
                <a:latin typeface="+mn-lt"/>
                <a:ea typeface="+mn-ea"/>
                <a:cs typeface="+mn-cs"/>
              </a:rPr>
              <a:t>) dans votre planification?</a:t>
            </a:r>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Sens de la leçon</a:t>
            </a:r>
          </a:p>
          <a:p>
            <a:pPr lvl="0"/>
            <a:r>
              <a:rPr lang="fr-CA" sz="1200" kern="1200" dirty="0">
                <a:solidFill>
                  <a:schemeClr val="tx1"/>
                </a:solidFill>
                <a:effectLst/>
                <a:latin typeface="+mn-lt"/>
                <a:ea typeface="+mn-ea"/>
                <a:cs typeface="+mn-cs"/>
              </a:rPr>
              <a:t>Plan B-C-D…</a:t>
            </a:r>
          </a:p>
          <a:p>
            <a:pPr lvl="0"/>
            <a:r>
              <a:rPr lang="fr-CA" sz="1200" kern="1200" dirty="0">
                <a:solidFill>
                  <a:schemeClr val="tx1"/>
                </a:solidFill>
                <a:effectLst/>
                <a:latin typeface="+mn-lt"/>
                <a:ea typeface="+mn-ea"/>
                <a:cs typeface="+mn-cs"/>
              </a:rPr>
              <a:t> </a:t>
            </a:r>
          </a:p>
          <a:p>
            <a:pPr lvl="0"/>
            <a:r>
              <a:rPr lang="fr-CA" sz="1200" kern="1200" dirty="0">
                <a:solidFill>
                  <a:schemeClr val="tx1"/>
                </a:solidFill>
                <a:effectLst/>
                <a:latin typeface="+mn-lt"/>
                <a:ea typeface="+mn-ea"/>
                <a:cs typeface="+mn-cs"/>
              </a:rPr>
              <a:t> </a:t>
            </a:r>
          </a:p>
          <a:p>
            <a:pPr lvl="0"/>
            <a:r>
              <a:rPr lang="fr-CA" sz="1200" kern="1200" dirty="0">
                <a:solidFill>
                  <a:schemeClr val="tx1"/>
                </a:solidFill>
                <a:effectLst/>
                <a:latin typeface="+mn-lt"/>
                <a:ea typeface="+mn-ea"/>
                <a:cs typeface="+mn-cs"/>
              </a:rPr>
              <a:t> </a:t>
            </a:r>
          </a:p>
          <a:p>
            <a:pPr lvl="0"/>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 </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28</a:t>
            </a:fld>
            <a:endParaRPr lang="fr-FR"/>
          </a:p>
        </p:txBody>
      </p:sp>
    </p:spTree>
    <p:extLst>
      <p:ext uri="{BB962C8B-B14F-4D97-AF65-F5344CB8AC3E}">
        <p14:creationId xmlns:p14="http://schemas.microsoft.com/office/powerpoint/2010/main" val="721964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a:t>
            </a:r>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29</a:t>
            </a:fld>
            <a:endParaRPr lang="fr-FR"/>
          </a:p>
        </p:txBody>
      </p:sp>
    </p:spTree>
    <p:extLst>
      <p:ext uri="{BB962C8B-B14F-4D97-AF65-F5344CB8AC3E}">
        <p14:creationId xmlns:p14="http://schemas.microsoft.com/office/powerpoint/2010/main" val="4039911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a:t>
            </a:r>
          </a:p>
          <a:p>
            <a:r>
              <a:rPr lang="fr-CA" sz="1200" b="1" kern="1200" dirty="0">
                <a:solidFill>
                  <a:schemeClr val="tx1"/>
                </a:solidFill>
                <a:effectLst/>
                <a:latin typeface="+mn-lt"/>
                <a:ea typeface="+mn-ea"/>
                <a:cs typeface="+mn-cs"/>
              </a:rPr>
              <a:t>Activité dans le clavardage</a:t>
            </a:r>
          </a:p>
          <a:p>
            <a:r>
              <a:rPr lang="fr-CA" sz="1200" b="1" kern="1200" dirty="0">
                <a:solidFill>
                  <a:schemeClr val="tx1"/>
                </a:solidFill>
                <a:effectLst/>
                <a:latin typeface="+mn-lt"/>
                <a:ea typeface="+mn-ea"/>
                <a:cs typeface="+mn-cs"/>
              </a:rPr>
              <a:t>Quel pourcentage de travail l’enseignant doit déployer avant le cours et pendant le cours ?</a:t>
            </a:r>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30</a:t>
            </a:fld>
            <a:endParaRPr lang="fr-FR"/>
          </a:p>
        </p:txBody>
      </p:sp>
    </p:spTree>
    <p:extLst>
      <p:ext uri="{BB962C8B-B14F-4D97-AF65-F5344CB8AC3E}">
        <p14:creationId xmlns:p14="http://schemas.microsoft.com/office/powerpoint/2010/main" val="3129407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Sylvie/Jacynthe</a:t>
            </a:r>
          </a:p>
          <a:p>
            <a:r>
              <a:rPr lang="fr-CA" b="1" dirty="0"/>
              <a:t>2 minutes</a:t>
            </a:r>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a:t>
            </a:fld>
            <a:endParaRPr lang="fr-FR"/>
          </a:p>
        </p:txBody>
      </p:sp>
    </p:spTree>
    <p:extLst>
      <p:ext uri="{BB962C8B-B14F-4D97-AF65-F5344CB8AC3E}">
        <p14:creationId xmlns:p14="http://schemas.microsoft.com/office/powerpoint/2010/main" val="2989055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a:t>
            </a:r>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31</a:t>
            </a:fld>
            <a:endParaRPr lang="fr-FR"/>
          </a:p>
        </p:txBody>
      </p:sp>
    </p:spTree>
    <p:extLst>
      <p:ext uri="{BB962C8B-B14F-4D97-AF65-F5344CB8AC3E}">
        <p14:creationId xmlns:p14="http://schemas.microsoft.com/office/powerpoint/2010/main" val="3076912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589">
              <a:defRPr/>
            </a:pPr>
            <a:r>
              <a:rPr lang="fr-CA" sz="1200" b="1" kern="1200" dirty="0">
                <a:solidFill>
                  <a:schemeClr val="tx1"/>
                </a:solidFill>
                <a:effectLst/>
                <a:latin typeface="+mn-lt"/>
                <a:ea typeface="+mn-ea"/>
                <a:cs typeface="+mn-cs"/>
              </a:rPr>
              <a:t>Véronique </a:t>
            </a:r>
          </a:p>
          <a:p>
            <a:pPr defTabSz="931589">
              <a:defRPr/>
            </a:pPr>
            <a:r>
              <a:rPr lang="fr-CA" sz="1200" b="1" kern="1200" dirty="0">
                <a:solidFill>
                  <a:schemeClr val="tx1"/>
                </a:solidFill>
                <a:effectLst/>
                <a:latin typeface="+mn-lt"/>
                <a:ea typeface="+mn-ea"/>
                <a:cs typeface="+mn-cs"/>
              </a:rPr>
              <a:t>(Donner plus d’exemple S.V.P. )</a:t>
            </a:r>
          </a:p>
          <a:p>
            <a:pPr defTabSz="931589">
              <a:defRPr/>
            </a:pPr>
            <a:r>
              <a:rPr lang="fr-CA" sz="1200" b="1" dirty="0">
                <a:solidFill>
                  <a:schemeClr val="bg1"/>
                </a:solidFill>
              </a:rPr>
              <a:t>Cesser l’activité - </a:t>
            </a:r>
            <a:r>
              <a:rPr lang="fr-CA" b="1" baseline="0" dirty="0"/>
              <a:t>Théorie versus pratique </a:t>
            </a:r>
            <a:endParaRPr lang="fr-CA" dirty="0"/>
          </a:p>
          <a:p>
            <a:pPr defTabSz="931589">
              <a:defRPr/>
            </a:pPr>
            <a:r>
              <a:rPr lang="fr-CA" dirty="0"/>
              <a:t>Retour sur les stratégies</a:t>
            </a:r>
            <a:r>
              <a:rPr lang="fr-CA" baseline="0" dirty="0"/>
              <a:t> en répétant que la prévention est le meilleur atout dans la gestion de l’indiscipline. </a:t>
            </a:r>
          </a:p>
          <a:p>
            <a:pPr defTabSz="931589">
              <a:defRPr/>
            </a:pPr>
            <a:r>
              <a:rPr lang="fr-CA" b="1" dirty="0"/>
              <a:t>L’enseignant demeure responsable d’intervenir sur la discipline et de faire respecter les règles établies. </a:t>
            </a:r>
          </a:p>
          <a:p>
            <a:pPr defTabSz="931589">
              <a:defRPr/>
            </a:pPr>
            <a:endParaRPr lang="fr-CA" b="1" baseline="0" dirty="0"/>
          </a:p>
          <a:p>
            <a:pPr defTabSz="931589">
              <a:defRPr/>
            </a:pPr>
            <a:r>
              <a:rPr lang="fr-CA" b="1" baseline="0" dirty="0"/>
              <a:t>Ce qu’il faut retenir…</a:t>
            </a:r>
          </a:p>
          <a:p>
            <a:pPr defTabSz="931589">
              <a:defRPr/>
            </a:pPr>
            <a:endParaRPr lang="fr-CA" b="1" baseline="0" dirty="0"/>
          </a:p>
          <a:p>
            <a:pPr defTabSz="931589">
              <a:defRPr/>
            </a:pPr>
            <a:r>
              <a:rPr lang="fr-CA" b="1" baseline="0" dirty="0"/>
              <a:t>Intention de lecture de cette planche: </a:t>
            </a:r>
            <a:r>
              <a:rPr lang="fr-CA" baseline="0" dirty="0"/>
              <a:t>trouver une stratégie qu’ils utilisent déjà et cibler une autre stratégie qu’ils souhaiteraient améliorer.</a:t>
            </a:r>
            <a:endParaRPr lang="fr-CA" dirty="0"/>
          </a:p>
          <a:p>
            <a:endParaRPr lang="fr-CA" dirty="0"/>
          </a:p>
          <a:p>
            <a:r>
              <a:rPr lang="fr-CA" dirty="0"/>
              <a:t>Cesser</a:t>
            </a:r>
            <a:r>
              <a:rPr lang="fr-CA" baseline="0" dirty="0"/>
              <a:t> l’activité lorsque c’est encore intéressant. Ex: manger du gâteau au chocolat, une portion VS le gâteau complet !</a:t>
            </a:r>
          </a:p>
          <a:p>
            <a:endParaRPr lang="fr-CA" baseline="0" dirty="0"/>
          </a:p>
          <a:p>
            <a:endParaRPr lang="fr-CA" baseline="0" dirty="0"/>
          </a:p>
          <a:p>
            <a:r>
              <a:rPr lang="fr-CA" b="1" i="0" cap="all" baseline="0" dirty="0"/>
              <a:t>Zones privées vs publiques avec exemples</a:t>
            </a:r>
          </a:p>
          <a:p>
            <a:endParaRPr lang="fr-CA" b="1" baseline="0" dirty="0"/>
          </a:p>
          <a:p>
            <a:r>
              <a:rPr lang="fr-CA" b="1" baseline="0" dirty="0"/>
              <a:t>Parler à l‘élève en privé:</a:t>
            </a:r>
            <a:r>
              <a:rPr lang="fr-CA" baseline="0" dirty="0"/>
              <a:t>. On félicite en public et on  « réprimande » en privé.</a:t>
            </a:r>
            <a:endParaRPr lang="fr-CA" dirty="0"/>
          </a:p>
          <a:p>
            <a:pPr defTabSz="931589">
              <a:defRPr/>
            </a:pPr>
            <a:r>
              <a:rPr lang="fr-CA" b="1" dirty="0"/>
              <a:t>Préserver</a:t>
            </a:r>
            <a:r>
              <a:rPr lang="fr-CA" dirty="0"/>
              <a:t> la dignité de l’élève; ne jamais lui faire perdre la face devant ses pairs. Lui fournir une sortie élégante. </a:t>
            </a:r>
            <a:r>
              <a:rPr lang="fr-CA" b="1" dirty="0"/>
              <a:t>Éviter</a:t>
            </a:r>
            <a:r>
              <a:rPr lang="fr-CA" dirty="0"/>
              <a:t> d’argumenter avec l’élève en classe: le faire en dehors (corridor) ou le convoquer après la classe pour discuter du problème. </a:t>
            </a:r>
          </a:p>
          <a:p>
            <a:pPr defTabSz="931589">
              <a:defRPr/>
            </a:pPr>
            <a:r>
              <a:rPr lang="fr-CA" b="1" dirty="0"/>
              <a:t>Intervenir</a:t>
            </a:r>
            <a:r>
              <a:rPr lang="fr-CA" dirty="0"/>
              <a:t> brièvement et discrètement selon la situation.</a:t>
            </a:r>
            <a:endParaRPr lang="fr-CA" b="1" dirty="0"/>
          </a:p>
          <a:p>
            <a:r>
              <a:rPr lang="fr-CA" b="1" dirty="0"/>
              <a:t>Rencontrer</a:t>
            </a:r>
            <a:r>
              <a:rPr lang="fr-CA" dirty="0"/>
              <a:t> </a:t>
            </a:r>
            <a:r>
              <a:rPr lang="fr-CA" b="1" dirty="0"/>
              <a:t>l’élève</a:t>
            </a:r>
            <a:r>
              <a:rPr lang="fr-CA" dirty="0"/>
              <a:t> particulièrement perturbateur en privé ; les informations obtenues devront être consignées et gardées confidentielles.</a:t>
            </a:r>
            <a:endParaRPr lang="fr-CA" baseline="0" dirty="0"/>
          </a:p>
          <a:p>
            <a:pPr defTabSz="931589">
              <a:defRPr/>
            </a:pPr>
            <a:r>
              <a:rPr lang="fr-CA" b="1" dirty="0"/>
              <a:t>Rappeler</a:t>
            </a:r>
            <a:r>
              <a:rPr lang="fr-CA" dirty="0"/>
              <a:t> les comportements attendus et interdits (règles, code de vie, </a:t>
            </a:r>
            <a:r>
              <a:rPr lang="fr-CA" u="sng" dirty="0"/>
              <a:t>plan de cours</a:t>
            </a:r>
            <a:r>
              <a:rPr lang="fr-CA" dirty="0"/>
              <a:t>) ou demander à l’élève de les énoncer lui-même, faire reformuler, vérifier sa compréhension, donner un sens aux règles. </a:t>
            </a:r>
          </a:p>
          <a:p>
            <a:endParaRPr lang="fr-CA" b="1" baseline="0" dirty="0"/>
          </a:p>
          <a:p>
            <a:r>
              <a:rPr lang="fr-CA" b="1" dirty="0"/>
              <a:t>Retirer</a:t>
            </a:r>
            <a:r>
              <a:rPr lang="fr-CA" b="1" baseline="0" dirty="0"/>
              <a:t> l’élève oui mais… </a:t>
            </a:r>
            <a:r>
              <a:rPr lang="fr-CA" baseline="0" dirty="0"/>
              <a:t>pour une courte période, s</a:t>
            </a:r>
            <a:r>
              <a:rPr lang="fr-CA" dirty="0"/>
              <a:t>ortie de</a:t>
            </a:r>
            <a:r>
              <a:rPr lang="fr-CA" baseline="0" dirty="0"/>
              <a:t> la classe. Si je retire l’élève c’est dans l’optique qu’il revienne le plus rapidement possible… un élève quelques minutes dans le corridor c’est correct, mais s’il y est exclut… il ne fait plus partie du groupe. </a:t>
            </a:r>
          </a:p>
          <a:p>
            <a:endParaRPr lang="fr-CA" baseline="0" dirty="0"/>
          </a:p>
          <a:p>
            <a:r>
              <a:rPr lang="fr-CA" baseline="0" dirty="0"/>
              <a:t>	Qui, quand, pourquoi, combien de temps, ET  le retour (lien avec relation, pont de Gordon </a:t>
            </a:r>
            <a:r>
              <a:rPr lang="fr-CA" baseline="0" dirty="0" err="1"/>
              <a:t>Neufeld</a:t>
            </a:r>
            <a:r>
              <a:rPr lang="fr-CA" baseline="0" dirty="0"/>
              <a:t>).</a:t>
            </a:r>
          </a:p>
          <a:p>
            <a:endParaRPr lang="fr-CA" b="1" baseline="0" dirty="0"/>
          </a:p>
          <a:p>
            <a:endParaRPr lang="fr-CA" b="1" dirty="0"/>
          </a:p>
          <a:p>
            <a:r>
              <a:rPr lang="fr-CA" b="1" dirty="0"/>
              <a:t>Intervenir</a:t>
            </a:r>
            <a:r>
              <a:rPr lang="fr-CA" dirty="0"/>
              <a:t> dès les premières manifestations d’indiscipline.</a:t>
            </a:r>
          </a:p>
          <a:p>
            <a:endParaRPr lang="fr-CA" dirty="0"/>
          </a:p>
          <a:p>
            <a:r>
              <a:rPr lang="fr-CA" b="1" dirty="0"/>
              <a:t>Appliquer</a:t>
            </a:r>
            <a:r>
              <a:rPr lang="fr-CA" dirty="0"/>
              <a:t> les conséquences prévues.</a:t>
            </a:r>
          </a:p>
          <a:p>
            <a:endParaRPr lang="fr-CA" dirty="0"/>
          </a:p>
          <a:p>
            <a:r>
              <a:rPr lang="fr-CA" b="1" dirty="0"/>
              <a:t>Intervenir</a:t>
            </a:r>
            <a:r>
              <a:rPr lang="fr-CA" dirty="0"/>
              <a:t> avec respect, constance et fermeté (règle des 5 C: la règle doit</a:t>
            </a:r>
            <a:r>
              <a:rPr lang="fr-CA" baseline="0" dirty="0"/>
              <a:t> être Clair, Connue, Constante, Conséquente et Cohérente</a:t>
            </a:r>
            <a:r>
              <a:rPr lang="fr-CA" dirty="0"/>
              <a:t>. </a:t>
            </a:r>
          </a:p>
          <a:p>
            <a:pPr marL="116448"/>
            <a:endParaRPr lang="fr-CA" dirty="0"/>
          </a:p>
          <a:p>
            <a:r>
              <a:rPr lang="fr-CA" b="1" dirty="0"/>
              <a:t>Offrir le support </a:t>
            </a:r>
            <a:r>
              <a:rPr lang="fr-CA" dirty="0"/>
              <a:t>à l’élève, l’accompagnement ou les ressources dont il a besoin pour gérer son problème d’indiscipline.</a:t>
            </a:r>
          </a:p>
          <a:p>
            <a:endParaRPr lang="fr-CA" dirty="0"/>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32</a:t>
            </a:fld>
            <a:endParaRPr lang="fr-FR"/>
          </a:p>
        </p:txBody>
      </p:sp>
    </p:spTree>
    <p:extLst>
      <p:ext uri="{BB962C8B-B14F-4D97-AF65-F5344CB8AC3E}">
        <p14:creationId xmlns:p14="http://schemas.microsoft.com/office/powerpoint/2010/main" val="3306636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589">
              <a:defRPr/>
            </a:pPr>
            <a:r>
              <a:rPr lang="fr-CA" sz="1200" b="1" kern="1200" dirty="0">
                <a:solidFill>
                  <a:schemeClr val="tx1"/>
                </a:solidFill>
                <a:effectLst/>
                <a:latin typeface="+mn-lt"/>
                <a:ea typeface="+mn-ea"/>
                <a:cs typeface="+mn-cs"/>
              </a:rPr>
              <a:t>Véronique </a:t>
            </a:r>
          </a:p>
          <a:p>
            <a:pPr defTabSz="931589">
              <a:defRPr/>
            </a:pPr>
            <a:r>
              <a:rPr lang="fr-CA" sz="1200" b="1" kern="1200" dirty="0">
                <a:solidFill>
                  <a:schemeClr val="tx1"/>
                </a:solidFill>
                <a:effectLst/>
                <a:latin typeface="+mn-lt"/>
                <a:ea typeface="+mn-ea"/>
                <a:cs typeface="+mn-cs"/>
              </a:rPr>
              <a:t>(Donner plus d’exemple S.V.P. )</a:t>
            </a:r>
          </a:p>
          <a:p>
            <a:pPr defTabSz="931589">
              <a:defRPr/>
            </a:pPr>
            <a:r>
              <a:rPr lang="fr-CA" sz="1200" b="1" dirty="0">
                <a:solidFill>
                  <a:schemeClr val="bg1"/>
                </a:solidFill>
              </a:rPr>
              <a:t>Cesser l’activité - </a:t>
            </a:r>
            <a:r>
              <a:rPr lang="fr-CA" b="1" baseline="0" dirty="0"/>
              <a:t>Théorie versus pratique </a:t>
            </a:r>
            <a:endParaRPr lang="fr-CA" dirty="0"/>
          </a:p>
          <a:p>
            <a:pPr defTabSz="931589">
              <a:defRPr/>
            </a:pPr>
            <a:r>
              <a:rPr lang="fr-CA" dirty="0"/>
              <a:t>Retour sur les stratégies</a:t>
            </a:r>
            <a:r>
              <a:rPr lang="fr-CA" baseline="0" dirty="0"/>
              <a:t> en répétant que la prévention est le meilleur atout dans la gestion de l’indiscipline. </a:t>
            </a:r>
          </a:p>
          <a:p>
            <a:pPr defTabSz="931589">
              <a:defRPr/>
            </a:pPr>
            <a:r>
              <a:rPr lang="fr-CA" b="1" dirty="0"/>
              <a:t>L’enseignant demeure responsable d’intervenir sur la discipline et de faire respecter les règles établies. </a:t>
            </a:r>
          </a:p>
          <a:p>
            <a:pPr defTabSz="931589">
              <a:defRPr/>
            </a:pPr>
            <a:endParaRPr lang="fr-CA" b="1" baseline="0" dirty="0"/>
          </a:p>
          <a:p>
            <a:pPr defTabSz="931589">
              <a:defRPr/>
            </a:pPr>
            <a:r>
              <a:rPr lang="fr-CA" b="1" baseline="0" dirty="0"/>
              <a:t>Ce qu’il faut retenir…</a:t>
            </a:r>
          </a:p>
          <a:p>
            <a:pPr defTabSz="931589">
              <a:defRPr/>
            </a:pPr>
            <a:endParaRPr lang="fr-CA" b="1" baseline="0" dirty="0"/>
          </a:p>
          <a:p>
            <a:pPr defTabSz="931589">
              <a:defRPr/>
            </a:pPr>
            <a:r>
              <a:rPr lang="fr-CA" b="1" baseline="0" dirty="0"/>
              <a:t>Intention de lecture de cette planche: </a:t>
            </a:r>
            <a:r>
              <a:rPr lang="fr-CA" baseline="0" dirty="0"/>
              <a:t>trouver une stratégie qu’ils utilisent déjà et cibler une autre stratégie qu’ils souhaiteraient améliorer.</a:t>
            </a:r>
            <a:endParaRPr lang="fr-CA" dirty="0"/>
          </a:p>
          <a:p>
            <a:endParaRPr lang="fr-CA" dirty="0"/>
          </a:p>
          <a:p>
            <a:r>
              <a:rPr lang="fr-CA" dirty="0"/>
              <a:t>Cesser</a:t>
            </a:r>
            <a:r>
              <a:rPr lang="fr-CA" baseline="0" dirty="0"/>
              <a:t> l’activité lorsque c’est encore intéressant. Ex: manger du gâteau au chocolat, une portion VS le gâteau complet !</a:t>
            </a:r>
          </a:p>
          <a:p>
            <a:endParaRPr lang="fr-CA" baseline="0" dirty="0"/>
          </a:p>
          <a:p>
            <a:endParaRPr lang="fr-CA" baseline="0" dirty="0"/>
          </a:p>
          <a:p>
            <a:r>
              <a:rPr lang="fr-CA" b="1" i="0" cap="all" baseline="0" dirty="0"/>
              <a:t>Zones privées vs publiques avec exemples</a:t>
            </a:r>
          </a:p>
          <a:p>
            <a:endParaRPr lang="fr-CA" b="1" baseline="0" dirty="0"/>
          </a:p>
          <a:p>
            <a:r>
              <a:rPr lang="fr-CA" b="1" baseline="0" dirty="0"/>
              <a:t>Parler à l‘élève en privé:</a:t>
            </a:r>
            <a:r>
              <a:rPr lang="fr-CA" baseline="0" dirty="0"/>
              <a:t>. On félicite en public et on  « réprimande » en privé.</a:t>
            </a:r>
            <a:endParaRPr lang="fr-CA" dirty="0"/>
          </a:p>
          <a:p>
            <a:pPr defTabSz="931589">
              <a:defRPr/>
            </a:pPr>
            <a:r>
              <a:rPr lang="fr-CA" b="1" dirty="0"/>
              <a:t>Préserver</a:t>
            </a:r>
            <a:r>
              <a:rPr lang="fr-CA" dirty="0"/>
              <a:t> la dignité de l’élève; ne jamais lui faire perdre la face devant ses pairs. Lui fournir une sortie élégante. </a:t>
            </a:r>
            <a:r>
              <a:rPr lang="fr-CA" b="1" dirty="0"/>
              <a:t>Éviter</a:t>
            </a:r>
            <a:r>
              <a:rPr lang="fr-CA" dirty="0"/>
              <a:t> d’argumenter avec l’élève en classe: le faire en dehors (corridor) ou le convoquer après la classe pour discuter du problème. </a:t>
            </a:r>
          </a:p>
          <a:p>
            <a:pPr defTabSz="931589">
              <a:defRPr/>
            </a:pPr>
            <a:r>
              <a:rPr lang="fr-CA" b="1" dirty="0"/>
              <a:t>Intervenir</a:t>
            </a:r>
            <a:r>
              <a:rPr lang="fr-CA" dirty="0"/>
              <a:t> brièvement et discrètement selon la situation.</a:t>
            </a:r>
            <a:endParaRPr lang="fr-CA" b="1" dirty="0"/>
          </a:p>
          <a:p>
            <a:r>
              <a:rPr lang="fr-CA" b="1" dirty="0"/>
              <a:t>Rencontrer</a:t>
            </a:r>
            <a:r>
              <a:rPr lang="fr-CA" dirty="0"/>
              <a:t> </a:t>
            </a:r>
            <a:r>
              <a:rPr lang="fr-CA" b="1" dirty="0"/>
              <a:t>l’élève</a:t>
            </a:r>
            <a:r>
              <a:rPr lang="fr-CA" dirty="0"/>
              <a:t> particulièrement perturbateur en privé ; les informations obtenues devront être consignées et gardées confidentielles.</a:t>
            </a:r>
            <a:endParaRPr lang="fr-CA" baseline="0" dirty="0"/>
          </a:p>
          <a:p>
            <a:pPr defTabSz="931589">
              <a:defRPr/>
            </a:pPr>
            <a:r>
              <a:rPr lang="fr-CA" b="1" dirty="0"/>
              <a:t>Rappeler</a:t>
            </a:r>
            <a:r>
              <a:rPr lang="fr-CA" dirty="0"/>
              <a:t> les comportements attendus et interdits (règles, code de vie, </a:t>
            </a:r>
            <a:r>
              <a:rPr lang="fr-CA" u="sng" dirty="0"/>
              <a:t>plan de cours</a:t>
            </a:r>
            <a:r>
              <a:rPr lang="fr-CA" dirty="0"/>
              <a:t>) ou demander à l’élève de les énoncer lui-même, faire reformuler, vérifier sa compréhension, donner un sens aux règles. </a:t>
            </a:r>
          </a:p>
          <a:p>
            <a:endParaRPr lang="fr-CA" b="1" baseline="0" dirty="0"/>
          </a:p>
          <a:p>
            <a:r>
              <a:rPr lang="fr-CA" b="1" dirty="0"/>
              <a:t>Retirer</a:t>
            </a:r>
            <a:r>
              <a:rPr lang="fr-CA" b="1" baseline="0" dirty="0"/>
              <a:t> l’élève oui mais… </a:t>
            </a:r>
            <a:r>
              <a:rPr lang="fr-CA" baseline="0" dirty="0"/>
              <a:t>pour une courte période, s</a:t>
            </a:r>
            <a:r>
              <a:rPr lang="fr-CA" dirty="0"/>
              <a:t>ortie de</a:t>
            </a:r>
            <a:r>
              <a:rPr lang="fr-CA" baseline="0" dirty="0"/>
              <a:t> la classe. Si je retire l’élève c’est dans l’optique qu’il revienne le plus rapidement possible… un élève quelques minutes dans le corridor c’est correct, mais s’il y est exclut… il ne fait plus partie du groupe. </a:t>
            </a:r>
          </a:p>
          <a:p>
            <a:endParaRPr lang="fr-CA" baseline="0" dirty="0"/>
          </a:p>
          <a:p>
            <a:r>
              <a:rPr lang="fr-CA" baseline="0" dirty="0"/>
              <a:t>	Qui, quand, pourquoi, combien de temps, ET  le retour (lien avec relation, pont de Gordon </a:t>
            </a:r>
            <a:r>
              <a:rPr lang="fr-CA" baseline="0" dirty="0" err="1"/>
              <a:t>Neufeld</a:t>
            </a:r>
            <a:r>
              <a:rPr lang="fr-CA" baseline="0" dirty="0"/>
              <a:t>).</a:t>
            </a:r>
          </a:p>
          <a:p>
            <a:endParaRPr lang="fr-CA" b="1" baseline="0" dirty="0"/>
          </a:p>
          <a:p>
            <a:endParaRPr lang="fr-CA" b="1" dirty="0"/>
          </a:p>
          <a:p>
            <a:r>
              <a:rPr lang="fr-CA" b="1" dirty="0"/>
              <a:t>Intervenir</a:t>
            </a:r>
            <a:r>
              <a:rPr lang="fr-CA" dirty="0"/>
              <a:t> dès les premières manifestations d’indiscipline.</a:t>
            </a:r>
          </a:p>
          <a:p>
            <a:endParaRPr lang="fr-CA" dirty="0"/>
          </a:p>
          <a:p>
            <a:r>
              <a:rPr lang="fr-CA" b="1" dirty="0"/>
              <a:t>Appliquer</a:t>
            </a:r>
            <a:r>
              <a:rPr lang="fr-CA" dirty="0"/>
              <a:t> les conséquences prévues.</a:t>
            </a:r>
          </a:p>
          <a:p>
            <a:endParaRPr lang="fr-CA" dirty="0"/>
          </a:p>
          <a:p>
            <a:r>
              <a:rPr lang="fr-CA" b="1" dirty="0"/>
              <a:t>Intervenir</a:t>
            </a:r>
            <a:r>
              <a:rPr lang="fr-CA" dirty="0"/>
              <a:t> avec respect, constance et fermeté (règle des 5 C: la règle doit</a:t>
            </a:r>
            <a:r>
              <a:rPr lang="fr-CA" baseline="0" dirty="0"/>
              <a:t> être Clair, Connue, Constante, Conséquente et Cohérente</a:t>
            </a:r>
            <a:r>
              <a:rPr lang="fr-CA" dirty="0"/>
              <a:t>. </a:t>
            </a:r>
          </a:p>
          <a:p>
            <a:pPr marL="116448"/>
            <a:endParaRPr lang="fr-CA" dirty="0"/>
          </a:p>
          <a:p>
            <a:r>
              <a:rPr lang="fr-CA" b="1" dirty="0"/>
              <a:t>Offrir le support </a:t>
            </a:r>
            <a:r>
              <a:rPr lang="fr-CA" dirty="0"/>
              <a:t>à l’élève, l’accompagnement ou les ressources dont il a besoin pour gérer son problème d’indiscipline.</a:t>
            </a:r>
          </a:p>
          <a:p>
            <a:endParaRPr lang="fr-CA" dirty="0"/>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33</a:t>
            </a:fld>
            <a:endParaRPr lang="fr-FR"/>
          </a:p>
        </p:txBody>
      </p:sp>
    </p:spTree>
    <p:extLst>
      <p:ext uri="{BB962C8B-B14F-4D97-AF65-F5344CB8AC3E}">
        <p14:creationId xmlns:p14="http://schemas.microsoft.com/office/powerpoint/2010/main" val="453803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Véronique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000000"/>
                </a:solidFill>
              </a:rPr>
              <a:t>L’enseignant est responsable d’intervenir sur la discipline et de faire respecter les règles établies.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000000"/>
                </a:solidFill>
              </a:rPr>
              <a:t>Il est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Faire lien avec fonctions enseignantes.</a:t>
            </a:r>
          </a:p>
          <a:p>
            <a:r>
              <a:rPr lang="fr-CA" dirty="0"/>
              <a:t>Code de vie, normes et modalités,</a:t>
            </a:r>
            <a:r>
              <a:rPr lang="fr-CA" baseline="0" dirty="0"/>
              <a:t> attentes liées au métier, etc.</a:t>
            </a:r>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34</a:t>
            </a:fld>
            <a:endParaRPr lang="fr-FR"/>
          </a:p>
        </p:txBody>
      </p:sp>
    </p:spTree>
    <p:extLst>
      <p:ext uri="{BB962C8B-B14F-4D97-AF65-F5344CB8AC3E}">
        <p14:creationId xmlns:p14="http://schemas.microsoft.com/office/powerpoint/2010/main" val="2291002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baseline="0" dirty="0"/>
              <a:t>Véro </a:t>
            </a:r>
            <a:r>
              <a:rPr lang="fr-CA" b="1" dirty="0"/>
              <a:t>- 5 min (mettre</a:t>
            </a:r>
            <a:r>
              <a:rPr lang="fr-CA" b="1" baseline="0" dirty="0"/>
              <a:t> en lien Nancy Gaudreau gestion FAD)</a:t>
            </a:r>
          </a:p>
          <a:p>
            <a:r>
              <a:rPr lang="fr-CA" b="1" baseline="0" dirty="0"/>
              <a:t>https://view.genial.ly/5ecea5b1ae02a30dabf2230f/horizontal-infographic-review-copie-gestion-de-classe-de-nancy-gaudreau</a:t>
            </a:r>
          </a:p>
          <a:p>
            <a:endParaRPr lang="fr-CA" b="1" baseline="0" dirty="0"/>
          </a:p>
          <a:p>
            <a:endParaRPr lang="fr-CA" baseline="0" dirty="0"/>
          </a:p>
          <a:p>
            <a:r>
              <a:rPr lang="fr-CA" baseline="0" dirty="0"/>
              <a:t>Faire l’analogie avec la main qu’on utilise tout le temps.</a:t>
            </a:r>
          </a:p>
          <a:p>
            <a:r>
              <a:rPr lang="fr-CA" baseline="0" dirty="0"/>
              <a:t>Si on est blessé à un doigt, ça parait, et il y a des doigts plus importants que d’autres pour être fonctionnel.</a:t>
            </a:r>
          </a:p>
          <a:p>
            <a:endParaRPr lang="fr-CA" baseline="0" dirty="0"/>
          </a:p>
          <a:p>
            <a:r>
              <a:rPr lang="fr-CA" b="1" baseline="0" dirty="0"/>
              <a:t>Pouce</a:t>
            </a:r>
            <a:r>
              <a:rPr lang="fr-CA" baseline="0" dirty="0"/>
              <a:t>: Rend service aux autres doigts – </a:t>
            </a:r>
          </a:p>
          <a:p>
            <a:pPr rtl="0" fontAlgn="base"/>
            <a:r>
              <a:rPr lang="fr-CA" baseline="0" dirty="0"/>
              <a:t>Exemples: </a:t>
            </a:r>
            <a:r>
              <a:rPr lang="fr-CA" dirty="0"/>
              <a:t>Gestion efficace des temps de transition </a:t>
            </a:r>
          </a:p>
          <a:p>
            <a:pPr rtl="0" fontAlgn="base"/>
            <a:r>
              <a:rPr lang="fr-CA" dirty="0"/>
              <a:t>Rappel visuel des principales règles et procédures de la classe </a:t>
            </a:r>
          </a:p>
          <a:p>
            <a:pPr rtl="0" fontAlgn="base"/>
            <a:r>
              <a:rPr lang="fr-CA" dirty="0"/>
              <a:t>Rappel visuel du temps disponible : utilisation de sabliers, horloge visuelle, minuterie, etc. </a:t>
            </a:r>
          </a:p>
          <a:p>
            <a:pPr rtl="0" fontAlgn="base"/>
            <a:r>
              <a:rPr lang="fr-CA" dirty="0"/>
              <a:t>Système de gestion efficace du matériel (système de couleurs, onglets, paniers, casiers, etc.) </a:t>
            </a:r>
          </a:p>
          <a:p>
            <a:endParaRPr lang="fr-CA" baseline="0" dirty="0"/>
          </a:p>
          <a:p>
            <a:r>
              <a:rPr lang="fr-CA" b="1" baseline="0" dirty="0"/>
              <a:t>Index</a:t>
            </a:r>
            <a:r>
              <a:rPr lang="fr-CA" baseline="0" dirty="0"/>
              <a:t>: Doigt qui indique le chemin à suivre – </a:t>
            </a:r>
          </a:p>
          <a:p>
            <a:pPr rtl="0" fontAlgn="base"/>
            <a:r>
              <a:rPr lang="fr-CA" dirty="0"/>
              <a:t>Présence de règles de classe qui décrivent les comportements attendus </a:t>
            </a:r>
          </a:p>
          <a:p>
            <a:pPr rtl="0" fontAlgn="base"/>
            <a:r>
              <a:rPr lang="fr-CA" dirty="0"/>
              <a:t>Directives claires, courtes et formulées de manière déclarative, positive </a:t>
            </a:r>
          </a:p>
          <a:p>
            <a:pPr rtl="0" fontAlgn="base"/>
            <a:r>
              <a:rPr lang="fr-CA" dirty="0"/>
              <a:t>Cohérence dans les interventions : ce qui est dit est fait </a:t>
            </a:r>
          </a:p>
          <a:p>
            <a:pPr rtl="0" fontAlgn="base"/>
            <a:r>
              <a:rPr lang="fr-CA" dirty="0"/>
              <a:t>Constance dans les interventions </a:t>
            </a:r>
          </a:p>
          <a:p>
            <a:pPr rtl="0" fontAlgn="base"/>
            <a:r>
              <a:rPr lang="fr-CA" dirty="0"/>
              <a:t>Enseignement des procédures </a:t>
            </a:r>
          </a:p>
          <a:p>
            <a:endParaRPr lang="fr-CA" baseline="0" dirty="0"/>
          </a:p>
          <a:p>
            <a:r>
              <a:rPr lang="fr-CA" b="1" baseline="0" dirty="0"/>
              <a:t>Majeur</a:t>
            </a:r>
            <a:r>
              <a:rPr lang="fr-CA" baseline="0" dirty="0"/>
              <a:t>: Cela a une influence majeure et a un impact sur tout le reste, même chez nos élèves adultes</a:t>
            </a:r>
          </a:p>
          <a:p>
            <a:pPr rtl="0" fontAlgn="base"/>
            <a:r>
              <a:rPr lang="fr-CA" dirty="0"/>
              <a:t>Accueil chaleureux et personnalisé au début de chaque journée/cours </a:t>
            </a:r>
          </a:p>
          <a:p>
            <a:pPr rtl="0" fontAlgn="base"/>
            <a:r>
              <a:rPr lang="fr-CA" dirty="0"/>
              <a:t>Respect de la personne de l’élève en tout temps </a:t>
            </a:r>
          </a:p>
          <a:p>
            <a:pPr rtl="0" fontAlgn="base"/>
            <a:r>
              <a:rPr lang="fr-CA" dirty="0"/>
              <a:t>Intérêt démontré pour la personne de l’élève </a:t>
            </a:r>
          </a:p>
          <a:p>
            <a:pPr rtl="0" fontAlgn="base"/>
            <a:r>
              <a:rPr lang="fr-CA" dirty="0"/>
              <a:t>Respect dans l’engagement envers les élèves </a:t>
            </a:r>
          </a:p>
          <a:p>
            <a:pPr rtl="0" fontAlgn="base"/>
            <a:r>
              <a:rPr lang="fr-CA" dirty="0"/>
              <a:t>Encouragements fréquents </a:t>
            </a:r>
          </a:p>
          <a:p>
            <a:endParaRPr lang="fr-CA" baseline="0" dirty="0"/>
          </a:p>
          <a:p>
            <a:r>
              <a:rPr lang="fr-CA" b="1" baseline="0" dirty="0"/>
              <a:t>Annulaire</a:t>
            </a:r>
            <a:r>
              <a:rPr lang="fr-CA" baseline="0" dirty="0"/>
              <a:t>: Engagement sur l’objet d’apprentissage (anneau mariage…)</a:t>
            </a:r>
          </a:p>
          <a:p>
            <a:pPr rtl="0" fontAlgn="base"/>
            <a:r>
              <a:rPr lang="fr-CA" dirty="0"/>
              <a:t>Maîtrise du programme et de son contenu </a:t>
            </a:r>
          </a:p>
          <a:p>
            <a:pPr rtl="0" fontAlgn="base"/>
            <a:r>
              <a:rPr lang="fr-CA" dirty="0"/>
              <a:t>Planification efficace des activités d’enseignement – d’apprentissage – évaluation </a:t>
            </a:r>
          </a:p>
          <a:p>
            <a:pPr rtl="0" fontAlgn="base"/>
            <a:r>
              <a:rPr lang="fr-CA" dirty="0"/>
              <a:t>Activité d’apprentissage représentant un défi adapté aux capacités des élèves </a:t>
            </a:r>
          </a:p>
          <a:p>
            <a:pPr rtl="0" fontAlgn="base"/>
            <a:r>
              <a:rPr lang="fr-CA" dirty="0"/>
              <a:t>Animation intéressante du contenu enseigné </a:t>
            </a:r>
          </a:p>
          <a:p>
            <a:pPr rtl="0" fontAlgn="base"/>
            <a:r>
              <a:rPr lang="fr-CA" dirty="0"/>
              <a:t>Activation des connaissances antérieures </a:t>
            </a:r>
          </a:p>
          <a:p>
            <a:pPr rtl="0" fontAlgn="base"/>
            <a:r>
              <a:rPr lang="fr-CA" dirty="0"/>
              <a:t>Recours à des approches pédagogiques variées </a:t>
            </a:r>
          </a:p>
          <a:p>
            <a:endParaRPr lang="fr-CA" baseline="0" dirty="0"/>
          </a:p>
          <a:p>
            <a:r>
              <a:rPr lang="fr-CA" b="1" baseline="0" dirty="0"/>
              <a:t>Auriculaire</a:t>
            </a:r>
            <a:r>
              <a:rPr lang="fr-CA" baseline="0" dirty="0"/>
              <a:t>: Gérer la classe c’est tout mettre en place pour </a:t>
            </a:r>
            <a:r>
              <a:rPr lang="fr-CA" b="1" baseline="0" dirty="0"/>
              <a:t>ne pas avoir d'indiscipline</a:t>
            </a:r>
            <a:r>
              <a:rPr lang="fr-CA" baseline="0" dirty="0"/>
              <a:t>. Donc tout le reste doit être mis à contribution.</a:t>
            </a:r>
          </a:p>
          <a:p>
            <a:pPr rtl="0" fontAlgn="base"/>
            <a:r>
              <a:rPr lang="fr-CA" dirty="0"/>
              <a:t>Limites de l’enseignant bien établies (raisonnables) </a:t>
            </a:r>
          </a:p>
          <a:p>
            <a:pPr rtl="0" fontAlgn="base"/>
            <a:r>
              <a:rPr lang="fr-CA" dirty="0"/>
              <a:t>Présence d’un maximum de cinq règles claires, courtes, observables et mesurables et bien connues par les élèves </a:t>
            </a:r>
          </a:p>
          <a:p>
            <a:pPr rtl="0" fontAlgn="base"/>
            <a:r>
              <a:rPr lang="fr-CA" dirty="0"/>
              <a:t>Rappel fréquent des attentes, des règles et des procédures </a:t>
            </a:r>
          </a:p>
          <a:p>
            <a:pPr rtl="0" fontAlgn="base"/>
            <a:r>
              <a:rPr lang="fr-CA" dirty="0"/>
              <a:t>Intervention cohérente avec les partenaires de l’éducation (enseignants, TES, parents, etc.) </a:t>
            </a:r>
          </a:p>
          <a:p>
            <a:pPr rtl="0" fontAlgn="base"/>
            <a:r>
              <a:rPr lang="fr-CA" dirty="0"/>
              <a:t>J’ai recours aux interventions non-verbales </a:t>
            </a:r>
          </a:p>
          <a:p>
            <a:pPr rtl="0" fontAlgn="base"/>
            <a:r>
              <a:rPr lang="fr-CA" dirty="0"/>
              <a:t>Je présente des choix à l’élève </a:t>
            </a:r>
          </a:p>
          <a:p>
            <a:endParaRPr lang="fr-CA" baseline="0" dirty="0"/>
          </a:p>
          <a:p>
            <a:endParaRPr lang="fr-CA" baseline="0"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35</a:t>
            </a:fld>
            <a:endParaRPr lang="fr-FR"/>
          </a:p>
        </p:txBody>
      </p:sp>
    </p:spTree>
    <p:extLst>
      <p:ext uri="{BB962C8B-B14F-4D97-AF65-F5344CB8AC3E}">
        <p14:creationId xmlns:p14="http://schemas.microsoft.com/office/powerpoint/2010/main" val="3777673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Véronique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Nous débuterons le Jour 2 avec un retour sur votre grille complétée et de quelle façon vous observez un changement dans vos pratiques de gestion de classe.</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36</a:t>
            </a:fld>
            <a:endParaRPr lang="fr-FR"/>
          </a:p>
        </p:txBody>
      </p:sp>
    </p:spTree>
    <p:extLst>
      <p:ext uri="{BB962C8B-B14F-4D97-AF65-F5344CB8AC3E}">
        <p14:creationId xmlns:p14="http://schemas.microsoft.com/office/powerpoint/2010/main" val="878760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4275" y="696913"/>
            <a:ext cx="4654550" cy="3492500"/>
          </a:xfrm>
        </p:spPr>
      </p:sp>
      <p:sp>
        <p:nvSpPr>
          <p:cNvPr id="3" name="Espace réservé des notes 2"/>
          <p:cNvSpPr>
            <a:spLocks noGrp="1"/>
          </p:cNvSpPr>
          <p:nvPr>
            <p:ph type="body" idx="1"/>
          </p:nvPr>
        </p:nvSpPr>
        <p:spPr/>
        <p:txBody>
          <a:bodyPr/>
          <a:lstStyle/>
          <a:p>
            <a:r>
              <a:rPr lang="fr-CA" dirty="0"/>
              <a:t>Jacynthe</a:t>
            </a:r>
          </a:p>
          <a:p>
            <a:r>
              <a:rPr lang="fr-CA" dirty="0"/>
              <a:t>Demander aux enseignants d’ajouter s’ils sont en stage ou en individualisé à leur nom sur Zoom</a:t>
            </a:r>
          </a:p>
        </p:txBody>
      </p:sp>
      <p:sp>
        <p:nvSpPr>
          <p:cNvPr id="4" name="Espace réservé du numéro de diapositive 3"/>
          <p:cNvSpPr>
            <a:spLocks noGrp="1"/>
          </p:cNvSpPr>
          <p:nvPr>
            <p:ph type="sldNum" sz="quarter" idx="10"/>
          </p:nvPr>
        </p:nvSpPr>
        <p:spPr/>
        <p:txBody>
          <a:bodyPr/>
          <a:lstStyle/>
          <a:p>
            <a:fld id="{A495C1AB-9C0E-4E68-9F20-BF4F092A33B1}" type="slidenum">
              <a:rPr lang="fr-CA" smtClean="0"/>
              <a:t>37</a:t>
            </a:fld>
            <a:endParaRPr lang="fr-CA"/>
          </a:p>
        </p:txBody>
      </p:sp>
    </p:spTree>
    <p:extLst>
      <p:ext uri="{BB962C8B-B14F-4D97-AF65-F5344CB8AC3E}">
        <p14:creationId xmlns:p14="http://schemas.microsoft.com/office/powerpoint/2010/main" val="284989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Sylvie/Jacynthe</a:t>
            </a:r>
          </a:p>
          <a:p>
            <a:r>
              <a:rPr lang="fr-CA" b="1"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Mentionner études de cas</a:t>
            </a:r>
            <a:r>
              <a:rPr lang="fr-CA" b="0" baseline="0" dirty="0"/>
              <a:t> tout au long de la formation et une activité à la fin ?!?</a:t>
            </a:r>
            <a:endParaRPr lang="fr-CA" b="0" dirty="0"/>
          </a:p>
          <a:p>
            <a:endParaRPr lang="fr-CA" b="1"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38</a:t>
            </a:fld>
            <a:endParaRPr lang="fr-FR"/>
          </a:p>
        </p:txBody>
      </p:sp>
    </p:spTree>
    <p:extLst>
      <p:ext uri="{BB962C8B-B14F-4D97-AF65-F5344CB8AC3E}">
        <p14:creationId xmlns:p14="http://schemas.microsoft.com/office/powerpoint/2010/main" val="361873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Véronique</a:t>
            </a:r>
            <a:r>
              <a:rPr lang="fr-CA" sz="1200" b="1" dirty="0"/>
              <a:t> 10 min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Nous débutons le Jour 2 avec un retour sur votre grille complétée et de quelle façon vous avez observé un changement dans vos pratiques de gestion de classe.</a:t>
            </a:r>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39</a:t>
            </a:fld>
            <a:endParaRPr lang="fr-FR"/>
          </a:p>
        </p:txBody>
      </p:sp>
    </p:spTree>
    <p:extLst>
      <p:ext uri="{BB962C8B-B14F-4D97-AF65-F5344CB8AC3E}">
        <p14:creationId xmlns:p14="http://schemas.microsoft.com/office/powerpoint/2010/main" val="1535202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 </a:t>
            </a:r>
          </a:p>
          <a:p>
            <a:endParaRPr lang="fr-CA" dirty="0"/>
          </a:p>
          <a:p>
            <a:r>
              <a:rPr lang="fr-CA" dirty="0"/>
              <a:t>Faire analogie entre la démarche graduée et le thermomètre… </a:t>
            </a:r>
            <a:endParaRPr lang="fr-CA" dirty="0">
              <a:cs typeface="Calibri"/>
            </a:endParaRPr>
          </a:p>
          <a:p>
            <a:pPr marL="174673" indent="-174673" defTabSz="931589">
              <a:buFontTx/>
              <a:buChar char="-"/>
              <a:defRPr/>
            </a:pPr>
            <a:r>
              <a:rPr lang="fr-CA" baseline="0" dirty="0"/>
              <a:t>Quand les premiers signes et symptômes </a:t>
            </a:r>
            <a:r>
              <a:rPr lang="fr-CA" b="1" baseline="0" dirty="0"/>
              <a:t>observables et mesurables </a:t>
            </a:r>
            <a:r>
              <a:rPr lang="fr-CA" baseline="0" dirty="0"/>
              <a:t>d’un problème se manifestent.</a:t>
            </a:r>
            <a:endParaRPr lang="fr-CA" baseline="0" dirty="0">
              <a:cs typeface="Calibri"/>
            </a:endParaRPr>
          </a:p>
          <a:p>
            <a:pPr marL="174673" indent="-174673" defTabSz="931589">
              <a:buFontTx/>
              <a:buChar char="-"/>
              <a:defRPr/>
            </a:pPr>
            <a:r>
              <a:rPr lang="fr-CA" dirty="0"/>
              <a:t>Quand la</a:t>
            </a:r>
            <a:r>
              <a:rPr lang="fr-CA" baseline="0" dirty="0"/>
              <a:t> température ou la tension monte… les niveaux d’intervention changent… jusqu’à l’urgence de consulter !</a:t>
            </a:r>
            <a:endParaRPr lang="fr-CA" baseline="0" dirty="0">
              <a:cs typeface="Calibri"/>
            </a:endParaRPr>
          </a:p>
          <a:p>
            <a:pPr marL="174673" indent="-174673">
              <a:buFontTx/>
              <a:buChar char="-"/>
            </a:pPr>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40</a:t>
            </a:fld>
            <a:endParaRPr lang="fr-FR"/>
          </a:p>
        </p:txBody>
      </p:sp>
    </p:spTree>
    <p:extLst>
      <p:ext uri="{BB962C8B-B14F-4D97-AF65-F5344CB8AC3E}">
        <p14:creationId xmlns:p14="http://schemas.microsoft.com/office/powerpoint/2010/main" val="99963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a:p>
            <a:r>
              <a:rPr lang="fr-CA" b="1" dirty="0"/>
              <a:t>Véronique EN CLAVARDAGE 10 MIN</a:t>
            </a:r>
          </a:p>
          <a:p>
            <a:endParaRPr lang="fr-CA" baseline="0" dirty="0"/>
          </a:p>
          <a:p>
            <a:r>
              <a:rPr lang="fr-CA" baseline="0" dirty="0"/>
              <a:t>Bien </a:t>
            </a:r>
            <a:r>
              <a:rPr lang="fr-CA" b="1" baseline="0" dirty="0"/>
              <a:t>prendre en note </a:t>
            </a:r>
            <a:r>
              <a:rPr lang="fr-CA" baseline="0" dirty="0"/>
              <a:t>les attentes de cette portion de la formation pour y revenir à la fin…</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4</a:t>
            </a:fld>
            <a:endParaRPr lang="fr-FR"/>
          </a:p>
        </p:txBody>
      </p:sp>
    </p:spTree>
    <p:extLst>
      <p:ext uri="{BB962C8B-B14F-4D97-AF65-F5344CB8AC3E}">
        <p14:creationId xmlns:p14="http://schemas.microsoft.com/office/powerpoint/2010/main" val="3867014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a:t>
            </a:r>
          </a:p>
          <a:p>
            <a:r>
              <a:rPr lang="fr-CA" b="1" dirty="0"/>
              <a:t>Enseignants: </a:t>
            </a:r>
            <a:r>
              <a:rPr lang="fr-CA" dirty="0"/>
              <a:t>face à une clientèle</a:t>
            </a:r>
            <a:r>
              <a:rPr lang="fr-CA" baseline="0" dirty="0"/>
              <a:t> en FP changent = caractéristiques socio-culturelles et économiques, pluriethnicité, parcours scolaires diversifiés, etc. Ne sont pas préparés ni formés à intervenir dans certaines situations difficiles = approche intuitive ou basée sur son expérience</a:t>
            </a:r>
          </a:p>
          <a:p>
            <a:r>
              <a:rPr lang="fr-CA" b="1" baseline="0" dirty="0"/>
              <a:t>Organisation scolaire: </a:t>
            </a:r>
            <a:r>
              <a:rPr lang="fr-CA" b="0" baseline="0" dirty="0"/>
              <a:t>doit appliquer les règles, les cadres, les orientations ministérielles et les politiques tout en faisant face à l’arrivée de cette nouvelle clientèle et apporter support aux équipes pédagogiques et professionnelles…</a:t>
            </a:r>
          </a:p>
          <a:p>
            <a:pPr defTabSz="931589">
              <a:defRPr/>
            </a:pPr>
            <a:r>
              <a:rPr lang="fr-CA" b="1" baseline="0" dirty="0"/>
              <a:t>CP: </a:t>
            </a:r>
            <a:r>
              <a:rPr lang="fr-CA" b="0" baseline="0" dirty="0"/>
              <a:t>sollicité pour l’accompagnement des enseignants</a:t>
            </a:r>
            <a:r>
              <a:rPr lang="fr-CA" b="1" baseline="0" dirty="0"/>
              <a:t>, </a:t>
            </a:r>
            <a:r>
              <a:rPr lang="fr-CA" b="0" baseline="0" dirty="0"/>
              <a:t>réfléchir aux modalités de gestion de classe, les politiques d’évaluation…</a:t>
            </a:r>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41</a:t>
            </a:fld>
            <a:endParaRPr lang="fr-FR"/>
          </a:p>
        </p:txBody>
      </p:sp>
    </p:spTree>
    <p:extLst>
      <p:ext uri="{BB962C8B-B14F-4D97-AF65-F5344CB8AC3E}">
        <p14:creationId xmlns:p14="http://schemas.microsoft.com/office/powerpoint/2010/main" val="3815644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Grands principes de la démarche graduée.</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42</a:t>
            </a:fld>
            <a:endParaRPr lang="fr-FR"/>
          </a:p>
        </p:txBody>
      </p:sp>
    </p:spTree>
    <p:extLst>
      <p:ext uri="{BB962C8B-B14F-4D97-AF65-F5344CB8AC3E}">
        <p14:creationId xmlns:p14="http://schemas.microsoft.com/office/powerpoint/2010/main" val="2557526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dirty="0"/>
              <a:t>Activité</a:t>
            </a:r>
            <a:r>
              <a:rPr lang="fr-CA" b="1" i="0" baseline="0" dirty="0"/>
              <a:t> 9 – Moodle (10 minutes)</a:t>
            </a:r>
          </a:p>
          <a:p>
            <a:endParaRPr lang="fr-CA" b="1" i="0" baseline="0" dirty="0"/>
          </a:p>
          <a:p>
            <a:r>
              <a:rPr lang="fr-CA" b="1" dirty="0"/>
              <a:t>2 min </a:t>
            </a:r>
            <a:r>
              <a:rPr lang="fr-CA" b="0" dirty="0"/>
              <a:t>explication</a:t>
            </a:r>
          </a:p>
          <a:p>
            <a:r>
              <a:rPr lang="fr-CA" b="1" dirty="0"/>
              <a:t>5 min </a:t>
            </a:r>
            <a:r>
              <a:rPr lang="fr-CA" b="0" dirty="0"/>
              <a:t>Étape 1 et 2</a:t>
            </a:r>
          </a:p>
          <a:p>
            <a:r>
              <a:rPr lang="fr-CA" b="1" dirty="0"/>
              <a:t>5</a:t>
            </a:r>
            <a:r>
              <a:rPr lang="fr-CA" b="1" baseline="0" dirty="0"/>
              <a:t> min </a:t>
            </a:r>
            <a:r>
              <a:rPr lang="fr-CA" b="0" baseline="0" dirty="0"/>
              <a:t>plénière</a:t>
            </a:r>
          </a:p>
          <a:p>
            <a:r>
              <a:rPr lang="fr-CA" b="1" baseline="0" dirty="0"/>
              <a:t>10 min </a:t>
            </a:r>
            <a:r>
              <a:rPr lang="fr-CA" b="0" baseline="0" dirty="0"/>
              <a:t>en équipe étape 3</a:t>
            </a:r>
          </a:p>
          <a:p>
            <a:r>
              <a:rPr lang="fr-CA" b="1" baseline="0" dirty="0"/>
              <a:t>10 </a:t>
            </a:r>
            <a:r>
              <a:rPr lang="fr-CA" b="0" baseline="0" dirty="0"/>
              <a:t>plénière</a:t>
            </a:r>
            <a:endParaRPr lang="fr-CA" b="0" dirty="0"/>
          </a:p>
          <a:p>
            <a:endParaRPr lang="fr-CA" baseline="0" dirty="0"/>
          </a:p>
          <a:p>
            <a:r>
              <a:rPr lang="fr-CA" baseline="0" dirty="0"/>
              <a:t>Guider les participants dans le Moodle.</a:t>
            </a:r>
            <a:endParaRPr lang="fr-CA" dirty="0"/>
          </a:p>
          <a:p>
            <a:pPr marL="116448"/>
            <a:endParaRPr lang="fr-CA" dirty="0"/>
          </a:p>
          <a:p>
            <a:pPr marL="582243" indent="-465794">
              <a:buFont typeface="+mj-lt"/>
              <a:buAutoNum type="arabicPeriod"/>
            </a:pPr>
            <a:r>
              <a:rPr lang="fr-CA" dirty="0"/>
              <a:t>Classer les phrases décrivant chaque étape au bon endroit.</a:t>
            </a:r>
          </a:p>
          <a:p>
            <a:pPr marL="116448"/>
            <a:endParaRPr lang="fr-CA" dirty="0"/>
          </a:p>
          <a:p>
            <a:pPr marL="582243" indent="-465794">
              <a:buFont typeface="+mj-lt"/>
              <a:buAutoNum type="arabicPeriod" startAt="2"/>
            </a:pPr>
            <a:r>
              <a:rPr lang="fr-CA" dirty="0"/>
              <a:t>Placer la phrase précisant l’intervenant impliqué de chaque étape.</a:t>
            </a:r>
          </a:p>
          <a:p>
            <a:pPr marL="582243" indent="-465794">
              <a:buFont typeface="+mj-lt"/>
              <a:buAutoNum type="arabicPeriod" startAt="2"/>
            </a:pPr>
            <a:endParaRPr lang="fr-CA" dirty="0"/>
          </a:p>
          <a:p>
            <a:pPr marL="582243" indent="-465794">
              <a:buFont typeface="+mj-lt"/>
              <a:buAutoNum type="arabicPeriod" startAt="2"/>
            </a:pPr>
            <a:r>
              <a:rPr lang="fr-CA" dirty="0"/>
              <a:t>Associer les actions stratégiques de la démarche à chacune des étapes.</a:t>
            </a:r>
          </a:p>
          <a:p>
            <a:pPr marL="582243" indent="-465794">
              <a:buFont typeface="+mj-lt"/>
              <a:buAutoNum type="arabicPeriod" startAt="2"/>
            </a:pPr>
            <a:endParaRPr lang="fr-CA" dirty="0"/>
          </a:p>
          <a:p>
            <a:pPr marL="116448"/>
            <a:endParaRPr lang="fr-CA" b="1" dirty="0"/>
          </a:p>
          <a:p>
            <a:pPr marL="116448"/>
            <a:r>
              <a:rPr lang="fr-CA" b="1" dirty="0"/>
              <a:t>Durée : 20 min.</a:t>
            </a:r>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43</a:t>
            </a:fld>
            <a:endParaRPr lang="fr-FR"/>
          </a:p>
        </p:txBody>
      </p:sp>
    </p:spTree>
    <p:extLst>
      <p:ext uri="{BB962C8B-B14F-4D97-AF65-F5344CB8AC3E}">
        <p14:creationId xmlns:p14="http://schemas.microsoft.com/office/powerpoint/2010/main" val="3548951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10 minutes</a:t>
            </a:r>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44</a:t>
            </a:fld>
            <a:endParaRPr lang="fr-FR"/>
          </a:p>
        </p:txBody>
      </p:sp>
    </p:spTree>
    <p:extLst>
      <p:ext uri="{BB962C8B-B14F-4D97-AF65-F5344CB8AC3E}">
        <p14:creationId xmlns:p14="http://schemas.microsoft.com/office/powerpoint/2010/main" val="1888268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A" sz="1200" b="1" kern="1200" dirty="0">
                <a:solidFill>
                  <a:schemeClr val="tx1"/>
                </a:solidFill>
                <a:effectLst/>
                <a:latin typeface="+mn-lt"/>
                <a:ea typeface="+mn-ea"/>
                <a:cs typeface="+mn-cs"/>
              </a:rPr>
              <a:t>Sylvie/Jacynthe</a:t>
            </a:r>
            <a:endParaRPr lang="fr-CA" dirty="0"/>
          </a:p>
          <a:p>
            <a:pPr marL="0" indent="0">
              <a:buFont typeface="+mj-lt"/>
              <a:buNone/>
            </a:pPr>
            <a:endParaRPr lang="fr-CA" dirty="0"/>
          </a:p>
          <a:p>
            <a:pPr marL="0" indent="0">
              <a:buFont typeface="+mj-lt"/>
              <a:buNone/>
            </a:pPr>
            <a:r>
              <a:rPr lang="fr-CA" dirty="0"/>
              <a:t>En grand groupe : </a:t>
            </a:r>
          </a:p>
          <a:p>
            <a:pPr marL="0" indent="0">
              <a:buFont typeface="+mj-lt"/>
              <a:buNone/>
            </a:pPr>
            <a:r>
              <a:rPr lang="fr-CA" b="1" u="sng" dirty="0"/>
              <a:t>Qu’est-ce qu’une question réflexive</a:t>
            </a:r>
            <a:r>
              <a:rPr lang="fr-CA" b="1" u="sng" baseline="0" dirty="0"/>
              <a:t> pour vous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fr-CA" dirty="0"/>
              <a:t>Poser des </a:t>
            </a:r>
            <a:r>
              <a:rPr lang="fr-CA" b="1" dirty="0"/>
              <a:t>questions ouvertes</a:t>
            </a:r>
            <a:r>
              <a:rPr lang="fr-CA" dirty="0"/>
              <a:t>, auxquelles il faut répondre</a:t>
            </a:r>
          </a:p>
          <a:p>
            <a:pPr marL="514350" indent="-514350">
              <a:buFont typeface="+mj-lt"/>
              <a:buAutoNum type="arabicPeriod"/>
            </a:pPr>
            <a:r>
              <a:rPr lang="fr-CA" b="1" dirty="0"/>
              <a:t>Éviter les questions *rhétoriques,</a:t>
            </a:r>
            <a:r>
              <a:rPr lang="fr-CA" b="1" baseline="0" dirty="0"/>
              <a:t> </a:t>
            </a:r>
            <a:r>
              <a:rPr lang="fr-CA" dirty="0"/>
              <a:t>ne permet pas de s’engager dans leur propre réflexion</a:t>
            </a:r>
          </a:p>
          <a:p>
            <a:pPr marL="514350" indent="-514350">
              <a:buFont typeface="+mj-lt"/>
              <a:buAutoNum type="arabicPeriod"/>
            </a:pPr>
            <a:r>
              <a:rPr lang="fr-CA" dirty="0"/>
              <a:t>Incorporer des </a:t>
            </a:r>
            <a:r>
              <a:rPr lang="fr-CA" b="1" dirty="0"/>
              <a:t>verbes d’action élevés (Bloom)</a:t>
            </a:r>
          </a:p>
          <a:p>
            <a:pPr marL="671513" lvl="1" indent="0">
              <a:buNone/>
            </a:pPr>
            <a:r>
              <a:rPr lang="fr-CA" dirty="0"/>
              <a:t>Des verbes tels que </a:t>
            </a:r>
            <a:r>
              <a:rPr lang="fr-CA" b="1" dirty="0"/>
              <a:t>créer</a:t>
            </a:r>
            <a:r>
              <a:rPr lang="fr-CA" dirty="0"/>
              <a:t>, </a:t>
            </a:r>
            <a:r>
              <a:rPr lang="fr-CA" b="1" dirty="0"/>
              <a:t>analyser</a:t>
            </a:r>
            <a:r>
              <a:rPr lang="fr-CA" dirty="0"/>
              <a:t>, </a:t>
            </a:r>
            <a:r>
              <a:rPr lang="fr-CA" b="1" dirty="0"/>
              <a:t>élaborer</a:t>
            </a:r>
            <a:r>
              <a:rPr lang="fr-CA" dirty="0"/>
              <a:t>, </a:t>
            </a:r>
            <a:r>
              <a:rPr lang="fr-CA" b="1" dirty="0"/>
              <a:t>évaluer</a:t>
            </a:r>
            <a:r>
              <a:rPr lang="fr-CA" dirty="0"/>
              <a:t> et </a:t>
            </a:r>
            <a:r>
              <a:rPr lang="fr-CA" b="1" dirty="0"/>
              <a:t>justifier</a:t>
            </a:r>
            <a:r>
              <a:rPr lang="fr-CA" dirty="0"/>
              <a:t> incitent à </a:t>
            </a:r>
            <a:r>
              <a:rPr lang="fr-CA" b="1" dirty="0"/>
              <a:t>communiquer leur raisonnement, </a:t>
            </a:r>
          </a:p>
          <a:p>
            <a:pPr marL="514350" indent="-514350">
              <a:buFont typeface="+mj-lt"/>
              <a:buAutoNum type="arabicPeriod"/>
            </a:pPr>
            <a:r>
              <a:rPr lang="fr-CA" dirty="0"/>
              <a:t>Garder les </a:t>
            </a:r>
            <a:r>
              <a:rPr lang="fr-CA" b="1" dirty="0"/>
              <a:t>questions neutres</a:t>
            </a:r>
          </a:p>
          <a:p>
            <a:pPr marL="671513" lvl="1" indent="0">
              <a:buNone/>
            </a:pPr>
            <a:r>
              <a:rPr lang="fr-CA" dirty="0"/>
              <a:t>Des qualificatifs tels que </a:t>
            </a:r>
            <a:r>
              <a:rPr lang="fr-CA" b="1" dirty="0"/>
              <a:t>facile</a:t>
            </a:r>
            <a:r>
              <a:rPr lang="fr-CA" dirty="0"/>
              <a:t> ou </a:t>
            </a:r>
            <a:r>
              <a:rPr lang="fr-CA" b="1" dirty="0"/>
              <a:t>difficile</a:t>
            </a:r>
            <a:r>
              <a:rPr lang="fr-CA" dirty="0"/>
              <a:t> peuvent </a:t>
            </a:r>
            <a:r>
              <a:rPr lang="fr-CA" b="1" dirty="0"/>
              <a:t>nuire à la communication </a:t>
            </a:r>
            <a:br>
              <a:rPr lang="fr-CA" dirty="0"/>
            </a:br>
            <a:r>
              <a:rPr lang="fr-CA" dirty="0"/>
              <a:t>Des </a:t>
            </a:r>
            <a:r>
              <a:rPr lang="fr-CA" b="1" dirty="0"/>
              <a:t>expressions</a:t>
            </a:r>
            <a:r>
              <a:rPr lang="fr-CA" dirty="0"/>
              <a:t> (</a:t>
            </a:r>
            <a:r>
              <a:rPr lang="fr-CA" b="1" dirty="0"/>
              <a:t>visage, gestes, ton</a:t>
            </a:r>
            <a:r>
              <a:rPr lang="fr-CA" dirty="0"/>
              <a:t>) peuvent envoyer des signaux, qui </a:t>
            </a:r>
            <a:r>
              <a:rPr lang="fr-CA" b="1" dirty="0"/>
              <a:t>empêche de réfléchir</a:t>
            </a:r>
          </a:p>
          <a:p>
            <a:pPr marL="514350" indent="-514350">
              <a:buFont typeface="+mj-lt"/>
              <a:buAutoNum type="arabicPeriod"/>
            </a:pPr>
            <a:r>
              <a:rPr lang="fr-CA" dirty="0"/>
              <a:t>Allouer </a:t>
            </a:r>
            <a:r>
              <a:rPr lang="fr-CA" b="1" dirty="0"/>
              <a:t>un temps de réflexion suffisant</a:t>
            </a:r>
          </a:p>
          <a:p>
            <a:pPr marL="671513" lvl="1" indent="0">
              <a:buNone/>
            </a:pPr>
            <a:r>
              <a:rPr lang="fr-CA" dirty="0"/>
              <a:t>Temps de réflexion de </a:t>
            </a:r>
            <a:r>
              <a:rPr lang="fr-CA" b="1" dirty="0"/>
              <a:t>trois secondes ou plus </a:t>
            </a:r>
            <a:r>
              <a:rPr lang="fr-CA" dirty="0"/>
              <a:t>après une question</a:t>
            </a:r>
          </a:p>
          <a:p>
            <a:pPr marL="671513" lvl="1" indent="0">
              <a:buNone/>
            </a:pPr>
            <a:endParaRPr lang="fr-CA" dirty="0"/>
          </a:p>
          <a:p>
            <a:r>
              <a:rPr lang="fr-CA" cap="small" dirty="0">
                <a:hlinkClick r:id="" action="ppaction://hlinkfile"/>
              </a:rPr>
              <a:t>*rhétorique</a:t>
            </a:r>
            <a:r>
              <a:rPr lang="fr-CA" cap="small" dirty="0"/>
              <a:t> – </a:t>
            </a:r>
            <a:r>
              <a:rPr lang="fr-CA" dirty="0"/>
              <a:t>Question n’attendant pas de réponse, celle-ci étant évidente ou suggérée par la question elle-même. La phrase suivante est une question rhétorique : </a:t>
            </a:r>
            <a:r>
              <a:rPr lang="fr-CA" i="1" dirty="0"/>
              <a:t>Combien de temps encore allez-vous mentir effrontément aux électeurs </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45</a:t>
            </a:fld>
            <a:endParaRPr lang="fr-CA"/>
          </a:p>
        </p:txBody>
      </p:sp>
    </p:spTree>
    <p:extLst>
      <p:ext uri="{BB962C8B-B14F-4D97-AF65-F5344CB8AC3E}">
        <p14:creationId xmlns:p14="http://schemas.microsoft.com/office/powerpoint/2010/main" val="235044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a:t>
            </a:r>
            <a:endParaRPr lang="fr-CA" b="1" dirty="0"/>
          </a:p>
          <a:p>
            <a:r>
              <a:rPr lang="fr-CA" dirty="0"/>
              <a:t>Les questions commençant par pourquoi sont souvent perçues comme un jugement, peut-être même comme une accusation. En général, les questions commençant par que/quel ou comment forment la base des questions en accompagnement.</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46</a:t>
            </a:fld>
            <a:endParaRPr lang="fr-FR"/>
          </a:p>
        </p:txBody>
      </p:sp>
    </p:spTree>
    <p:extLst>
      <p:ext uri="{BB962C8B-B14F-4D97-AF65-F5344CB8AC3E}">
        <p14:creationId xmlns:p14="http://schemas.microsoft.com/office/powerpoint/2010/main" val="3617879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Activité 10 – 15 min mise en situation et 20 min Retour en plénière</a:t>
            </a:r>
          </a:p>
          <a:p>
            <a:endParaRPr lang="fr-CA" dirty="0"/>
          </a:p>
          <a:p>
            <a:r>
              <a:rPr lang="fr-CA" b="1" dirty="0"/>
              <a:t>Lors du retour, préciser ces points si pertinents:</a:t>
            </a:r>
          </a:p>
          <a:p>
            <a:r>
              <a:rPr lang="fr-CA" dirty="0"/>
              <a:t>* Éviter de faire la "morale", y aller plutôt en mode</a:t>
            </a:r>
            <a:r>
              <a:rPr lang="fr-CA" baseline="0" dirty="0"/>
              <a:t> </a:t>
            </a:r>
            <a:r>
              <a:rPr lang="fr-CA" dirty="0"/>
              <a:t>avec "j'ai remarqué que tu étais (nommer un élément positif chez votre élève) mais aussi que c'était plus difficile pour toi de (nommer le défi)"...et ensuite poser vos questions ! </a:t>
            </a:r>
          </a:p>
          <a:p>
            <a:r>
              <a:rPr lang="fr-CA" dirty="0"/>
              <a:t>* Laisser la responsabilité à votre élève de trouver ses réponses, ses solutions...prenez le temps, et ne pas prendre personnel les situations...c'est payant !</a:t>
            </a:r>
          </a:p>
          <a:p>
            <a:r>
              <a:rPr lang="fr-CA" dirty="0"/>
              <a:t>* Éviter le jugement, la comparaison. tenez-vous en aux faits observables mais rapidement…Posez vos questions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47</a:t>
            </a:fld>
            <a:endParaRPr lang="fr-CA"/>
          </a:p>
        </p:txBody>
      </p:sp>
    </p:spTree>
    <p:extLst>
      <p:ext uri="{BB962C8B-B14F-4D97-AF65-F5344CB8AC3E}">
        <p14:creationId xmlns:p14="http://schemas.microsoft.com/office/powerpoint/2010/main" val="1324316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Activité en grand groupe : Quelles seraient les pistes</a:t>
            </a:r>
            <a:r>
              <a:rPr lang="fr-CA" baseline="0" dirty="0"/>
              <a:t> de réflexion pour vous?</a:t>
            </a:r>
            <a:endParaRPr lang="fr-CA" dirty="0"/>
          </a:p>
          <a:p>
            <a:pPr defTabSz="931774">
              <a:defRPr/>
            </a:pPr>
            <a:r>
              <a:rPr lang="fr-CA" b="1" u="sng" dirty="0"/>
              <a:t>Développer le raisonnement</a:t>
            </a:r>
            <a:r>
              <a:rPr lang="fr-CA" dirty="0"/>
              <a:t> : Le </a:t>
            </a:r>
            <a:r>
              <a:rPr lang="fr-CA" b="1" dirty="0"/>
              <a:t>faire parler </a:t>
            </a:r>
            <a:r>
              <a:rPr lang="fr-CA" dirty="0"/>
              <a:t>pour qu’il </a:t>
            </a:r>
            <a:r>
              <a:rPr lang="fr-CA" b="1" dirty="0"/>
              <a:t>explique</a:t>
            </a:r>
            <a:r>
              <a:rPr lang="fr-CA" dirty="0"/>
              <a:t> la</a:t>
            </a:r>
            <a:r>
              <a:rPr lang="fr-CA" baseline="0" dirty="0"/>
              <a:t> situation selon son </a:t>
            </a:r>
            <a:r>
              <a:rPr lang="fr-CA" b="1" baseline="0" dirty="0"/>
              <a:t>point de vue positivement de manière réflexive</a:t>
            </a:r>
            <a:r>
              <a:rPr lang="fr-CA" baseline="0" dirty="0"/>
              <a:t>.</a:t>
            </a:r>
            <a:endParaRPr lang="fr-CA" dirty="0"/>
          </a:p>
          <a:p>
            <a:pPr defTabSz="931774">
              <a:defRPr/>
            </a:pPr>
            <a:r>
              <a:rPr lang="fr-CA" dirty="0"/>
              <a:t>Pour toi, quelle est la meilleure façon de représenter cette situation? • Est-ce que tu aurais pu t’y prendre autrement…? • En quoi cette situation est-elle identique</a:t>
            </a:r>
            <a:r>
              <a:rPr lang="fr-CA" baseline="0" dirty="0"/>
              <a:t> ou différentes au résultats escompté </a:t>
            </a:r>
            <a:r>
              <a:rPr lang="fr-CA" dirty="0"/>
              <a:t>? • Environ combien d’élèves…? • Que ferais-tu si…? • Que se passerait il si…? • Qu’aurais-tu pu faire d’autre? • Si tu fais cela, que va-t-il se passer? • Pourrais-tu le faire d’une autre manière? • Comment as-tu…?</a:t>
            </a:r>
          </a:p>
          <a:p>
            <a:endParaRPr lang="fr-CA" dirty="0"/>
          </a:p>
          <a:p>
            <a:r>
              <a:rPr lang="fr-CA" b="1" u="sng" dirty="0"/>
              <a:t>Stimuler le raisonnement</a:t>
            </a:r>
            <a:r>
              <a:rPr lang="fr-CA" dirty="0"/>
              <a:t> : Comment le sais-tu? • Qu’est-ce que cela représente? • Comment savais-tu où, quel, quand…? • Est-ce que tu pourrais utiliser du matériel différent pour…? • Comment pourrais-tu prendre note de ton travail? • Qu’est-ce que tu as fait pour estimer la réponse?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48</a:t>
            </a:fld>
            <a:endParaRPr lang="fr-CA"/>
          </a:p>
        </p:txBody>
      </p:sp>
    </p:spTree>
    <p:extLst>
      <p:ext uri="{BB962C8B-B14F-4D97-AF65-F5344CB8AC3E}">
        <p14:creationId xmlns:p14="http://schemas.microsoft.com/office/powerpoint/2010/main" val="1131081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Activité en grand groupe : Quelles seraient les pistes</a:t>
            </a:r>
            <a:r>
              <a:rPr lang="fr-CA" baseline="0" dirty="0"/>
              <a:t> de réflexion pour vous?</a:t>
            </a:r>
            <a:endParaRPr lang="fr-CA" dirty="0"/>
          </a:p>
          <a:p>
            <a:pPr defTabSz="931774">
              <a:defRPr/>
            </a:pPr>
            <a:r>
              <a:rPr lang="fr-CA" b="1" u="sng" dirty="0"/>
              <a:t>Développer le raisonnement</a:t>
            </a:r>
            <a:r>
              <a:rPr lang="fr-CA" dirty="0"/>
              <a:t> : Le </a:t>
            </a:r>
            <a:r>
              <a:rPr lang="fr-CA" b="1" dirty="0"/>
              <a:t>faire parler </a:t>
            </a:r>
            <a:r>
              <a:rPr lang="fr-CA" dirty="0"/>
              <a:t>pour qu’il </a:t>
            </a:r>
            <a:r>
              <a:rPr lang="fr-CA" b="1" dirty="0"/>
              <a:t>explique</a:t>
            </a:r>
            <a:r>
              <a:rPr lang="fr-CA" dirty="0"/>
              <a:t> la</a:t>
            </a:r>
            <a:r>
              <a:rPr lang="fr-CA" baseline="0" dirty="0"/>
              <a:t> situation selon son </a:t>
            </a:r>
            <a:r>
              <a:rPr lang="fr-CA" b="1" baseline="0" dirty="0"/>
              <a:t>point de vue positivement de manière réflexive</a:t>
            </a:r>
            <a:r>
              <a:rPr lang="fr-CA" baseline="0" dirty="0"/>
              <a:t>.</a:t>
            </a:r>
            <a:endParaRPr lang="fr-CA" dirty="0"/>
          </a:p>
          <a:p>
            <a:pPr defTabSz="931774">
              <a:defRPr/>
            </a:pPr>
            <a:r>
              <a:rPr lang="fr-CA" dirty="0"/>
              <a:t>Pour toi, quelle est la meilleure façon de représenter cette situation? • Est-ce que tu aurais pu t’y prendre autrement…? • En quoi cette situation est-elle identique</a:t>
            </a:r>
            <a:r>
              <a:rPr lang="fr-CA" baseline="0" dirty="0"/>
              <a:t> ou différentes au résultats escompté </a:t>
            </a:r>
            <a:r>
              <a:rPr lang="fr-CA" dirty="0"/>
              <a:t>? • Environ combien d’élèves…? • Que ferais-tu si…? • Que se passerait il si…? • Qu’aurais-tu pu faire d’autre? • Si tu fais cela, que va-t-il se passer? • Pourrais-tu le faire d’une autre manière? • Comment as-tu…?</a:t>
            </a:r>
          </a:p>
          <a:p>
            <a:endParaRPr lang="fr-CA" dirty="0"/>
          </a:p>
          <a:p>
            <a:r>
              <a:rPr lang="fr-CA" b="1" u="sng" dirty="0"/>
              <a:t>Stimuler le raisonnement</a:t>
            </a:r>
            <a:r>
              <a:rPr lang="fr-CA" dirty="0"/>
              <a:t> : Comment le sais-tu? • Qu’est-ce que cela représente? • Comment savais-tu où, quel, quand…? • Est-ce que tu pourrais utiliser du matériel différent pour…? • Comment pourrais-tu prendre note de ton travail? • Qu’est-ce que tu as fait pour estimer la réponse?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49</a:t>
            </a:fld>
            <a:endParaRPr lang="fr-CA"/>
          </a:p>
        </p:txBody>
      </p:sp>
    </p:spTree>
    <p:extLst>
      <p:ext uri="{BB962C8B-B14F-4D97-AF65-F5344CB8AC3E}">
        <p14:creationId xmlns:p14="http://schemas.microsoft.com/office/powerpoint/2010/main" val="2349174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Activité en grand groupe : Quelles seraient les pistes</a:t>
            </a:r>
            <a:r>
              <a:rPr lang="fr-CA" baseline="0" dirty="0"/>
              <a:t> de réflexion pour vous?</a:t>
            </a:r>
            <a:endParaRPr lang="fr-CA" dirty="0"/>
          </a:p>
          <a:p>
            <a:pPr defTabSz="931774">
              <a:defRPr/>
            </a:pPr>
            <a:r>
              <a:rPr lang="fr-CA" b="1" u="sng" dirty="0"/>
              <a:t>Développer le raisonnement</a:t>
            </a:r>
            <a:r>
              <a:rPr lang="fr-CA" dirty="0"/>
              <a:t> : Le </a:t>
            </a:r>
            <a:r>
              <a:rPr lang="fr-CA" b="1" dirty="0"/>
              <a:t>faire parler </a:t>
            </a:r>
            <a:r>
              <a:rPr lang="fr-CA" dirty="0"/>
              <a:t>pour qu’il </a:t>
            </a:r>
            <a:r>
              <a:rPr lang="fr-CA" b="1" dirty="0"/>
              <a:t>explique</a:t>
            </a:r>
            <a:r>
              <a:rPr lang="fr-CA" dirty="0"/>
              <a:t> la</a:t>
            </a:r>
            <a:r>
              <a:rPr lang="fr-CA" baseline="0" dirty="0"/>
              <a:t> situation selon son </a:t>
            </a:r>
            <a:r>
              <a:rPr lang="fr-CA" b="1" baseline="0" dirty="0"/>
              <a:t>point de vue positivement de manière réflexive</a:t>
            </a:r>
            <a:r>
              <a:rPr lang="fr-CA" baseline="0" dirty="0"/>
              <a:t>.</a:t>
            </a:r>
            <a:endParaRPr lang="fr-CA" dirty="0"/>
          </a:p>
          <a:p>
            <a:pPr defTabSz="931774">
              <a:defRPr/>
            </a:pPr>
            <a:r>
              <a:rPr lang="fr-CA" dirty="0"/>
              <a:t>Pour toi, quelle est la meilleure façon de représenter cette situation? • Est-ce que tu aurais pu t’y prendre autrement…? • En quoi cette situation est-elle identique</a:t>
            </a:r>
            <a:r>
              <a:rPr lang="fr-CA" baseline="0" dirty="0"/>
              <a:t> ou différentes au résultats escompté </a:t>
            </a:r>
            <a:r>
              <a:rPr lang="fr-CA" dirty="0"/>
              <a:t>? • Environ combien d’élèves…? • Que ferais-tu si…? • Que se passerait il si…? • Qu’aurais-tu pu faire d’autre? • Si tu fais cela, que va-t-il se passer? • Pourrais-tu le faire d’une autre manière? • Comment as-tu…?</a:t>
            </a:r>
          </a:p>
          <a:p>
            <a:endParaRPr lang="fr-CA" dirty="0"/>
          </a:p>
          <a:p>
            <a:r>
              <a:rPr lang="fr-CA" b="1" u="sng" dirty="0"/>
              <a:t>Stimuler le raisonnement</a:t>
            </a:r>
            <a:r>
              <a:rPr lang="fr-CA" dirty="0"/>
              <a:t> : Comment le sais-tu? • Qu’est-ce que cela représente? • Comment savais-tu où, quel, quand…? • Est-ce que tu pourrais utiliser du matériel différent pour…? • Comment pourrais-tu prendre note de ton travail? • Qu’est-ce que tu as fait pour estimer la réponse?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50</a:t>
            </a:fld>
            <a:endParaRPr lang="fr-CA"/>
          </a:p>
        </p:txBody>
      </p:sp>
    </p:spTree>
    <p:extLst>
      <p:ext uri="{BB962C8B-B14F-4D97-AF65-F5344CB8AC3E}">
        <p14:creationId xmlns:p14="http://schemas.microsoft.com/office/powerpoint/2010/main" val="132728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Véronique EN CLAVARDAGE</a:t>
            </a:r>
          </a:p>
          <a:p>
            <a:endParaRPr lang="fr-CA" baseline="0" dirty="0"/>
          </a:p>
          <a:p>
            <a:r>
              <a:rPr lang="fr-CA" baseline="0" dirty="0"/>
              <a:t>Bien </a:t>
            </a:r>
            <a:r>
              <a:rPr lang="fr-CA" b="1" baseline="0" dirty="0"/>
              <a:t>prendre en note </a:t>
            </a:r>
            <a:r>
              <a:rPr lang="fr-CA" baseline="0" dirty="0"/>
              <a:t>les attentes de cette portion de la formation pour y revenir à la fin…</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a:t>
            </a:fld>
            <a:endParaRPr lang="fr-FR"/>
          </a:p>
        </p:txBody>
      </p:sp>
    </p:spTree>
    <p:extLst>
      <p:ext uri="{BB962C8B-B14F-4D97-AF65-F5344CB8AC3E}">
        <p14:creationId xmlns:p14="http://schemas.microsoft.com/office/powerpoint/2010/main" val="3968871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Activité en grand groupe : Quelles seraient les pistes</a:t>
            </a:r>
            <a:r>
              <a:rPr lang="fr-CA" baseline="0" dirty="0"/>
              <a:t> de réflexion pour vous?</a:t>
            </a:r>
            <a:endParaRPr lang="fr-CA" dirty="0"/>
          </a:p>
          <a:p>
            <a:pPr defTabSz="931774">
              <a:defRPr/>
            </a:pPr>
            <a:r>
              <a:rPr lang="fr-CA" b="1" u="sng" dirty="0"/>
              <a:t>Développer le raisonnement</a:t>
            </a:r>
            <a:r>
              <a:rPr lang="fr-CA" dirty="0"/>
              <a:t> : Le </a:t>
            </a:r>
            <a:r>
              <a:rPr lang="fr-CA" b="1" dirty="0"/>
              <a:t>faire parler </a:t>
            </a:r>
            <a:r>
              <a:rPr lang="fr-CA" dirty="0"/>
              <a:t>pour qu’il </a:t>
            </a:r>
            <a:r>
              <a:rPr lang="fr-CA" b="1" dirty="0"/>
              <a:t>explique</a:t>
            </a:r>
            <a:r>
              <a:rPr lang="fr-CA" dirty="0"/>
              <a:t> la</a:t>
            </a:r>
            <a:r>
              <a:rPr lang="fr-CA" baseline="0" dirty="0"/>
              <a:t> situation selon son </a:t>
            </a:r>
            <a:r>
              <a:rPr lang="fr-CA" b="1" baseline="0" dirty="0"/>
              <a:t>point de vue positivement de manière réflexive</a:t>
            </a:r>
            <a:r>
              <a:rPr lang="fr-CA" baseline="0" dirty="0"/>
              <a:t>.</a:t>
            </a:r>
            <a:endParaRPr lang="fr-CA" dirty="0"/>
          </a:p>
          <a:p>
            <a:pPr defTabSz="931774">
              <a:defRPr/>
            </a:pPr>
            <a:r>
              <a:rPr lang="fr-CA" dirty="0"/>
              <a:t>Pour toi, quelle est la meilleure façon de représenter cette situation? • Est-ce que tu aurais pu t’y prendre autrement…? • En quoi cette situation est-elle identique</a:t>
            </a:r>
            <a:r>
              <a:rPr lang="fr-CA" baseline="0" dirty="0"/>
              <a:t> ou différentes au résultats escompté </a:t>
            </a:r>
            <a:r>
              <a:rPr lang="fr-CA" dirty="0"/>
              <a:t>? • Environ combien d’élèves…? • Que ferais-tu si…? • Que se passerait il si…? • Qu’aurais-tu pu faire d’autre? • Si tu fais cela, que va-t-il se passer? • Pourrais-tu le faire d’une autre manière? • Comment as-tu…?</a:t>
            </a:r>
          </a:p>
          <a:p>
            <a:endParaRPr lang="fr-CA" dirty="0"/>
          </a:p>
          <a:p>
            <a:r>
              <a:rPr lang="fr-CA" b="1" u="sng" dirty="0"/>
              <a:t>Stimuler le raisonnement</a:t>
            </a:r>
            <a:r>
              <a:rPr lang="fr-CA" dirty="0"/>
              <a:t> : Comment le sais-tu? • Qu’est-ce que cela représente? • Comment savais-tu où, quel, quand…? • Est-ce que tu pourrais utiliser du matériel différent pour…? • Comment pourrais-tu prendre note de ton travail? • Qu’est-ce que tu as fait pour estimer la réponse?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51</a:t>
            </a:fld>
            <a:endParaRPr lang="fr-CA"/>
          </a:p>
        </p:txBody>
      </p:sp>
    </p:spTree>
    <p:extLst>
      <p:ext uri="{BB962C8B-B14F-4D97-AF65-F5344CB8AC3E}">
        <p14:creationId xmlns:p14="http://schemas.microsoft.com/office/powerpoint/2010/main" val="887028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52</a:t>
            </a:fld>
            <a:endParaRPr lang="fr-FR"/>
          </a:p>
        </p:txBody>
      </p:sp>
    </p:spTree>
    <p:extLst>
      <p:ext uri="{BB962C8B-B14F-4D97-AF65-F5344CB8AC3E}">
        <p14:creationId xmlns:p14="http://schemas.microsoft.com/office/powerpoint/2010/main" val="3800905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 – 15+ 10 = 25 min</a:t>
            </a:r>
          </a:p>
          <a:p>
            <a:r>
              <a:rPr lang="fr-CA" b="1" dirty="0"/>
              <a:t>Activité  11 – Q. 2. </a:t>
            </a:r>
          </a:p>
          <a:p>
            <a:endParaRPr lang="fr-CA" dirty="0"/>
          </a:p>
          <a:p>
            <a:r>
              <a:rPr lang="fr-CA" sz="1200" b="1" dirty="0">
                <a:solidFill>
                  <a:schemeClr val="accent1"/>
                </a:solidFill>
                <a:cs typeface="Calibri"/>
              </a:rPr>
              <a:t>Pratique</a:t>
            </a:r>
            <a:r>
              <a:rPr lang="fr-CA" sz="1200" b="1" baseline="0" dirty="0">
                <a:solidFill>
                  <a:schemeClr val="accent1"/>
                </a:solidFill>
                <a:cs typeface="Calibri"/>
              </a:rPr>
              <a:t> réflexive en fonction des composantes– étape 2 enseignant</a:t>
            </a:r>
          </a:p>
          <a:p>
            <a:r>
              <a:rPr lang="fr-CA" sz="1200" b="1" baseline="0" dirty="0">
                <a:solidFill>
                  <a:schemeClr val="accent1"/>
                </a:solidFill>
                <a:cs typeface="Calibri"/>
              </a:rPr>
              <a:t>Dans le retour, allez plus profondément dans les principes, en lien avec ce qu’ils ont vécus et en lien avec la façon dont ils ont abordés les étapes des mises en situations.</a:t>
            </a:r>
          </a:p>
          <a:p>
            <a:endParaRPr lang="fr-CA" sz="1200" b="1" dirty="0">
              <a:solidFill>
                <a:schemeClr val="accent1"/>
              </a:solidFill>
              <a:cs typeface="Calibri"/>
            </a:endParaRPr>
          </a:p>
          <a:p>
            <a:r>
              <a:rPr lang="fr-CA" sz="1200" b="1" dirty="0">
                <a:solidFill>
                  <a:schemeClr val="accent1"/>
                </a:solidFill>
                <a:cs typeface="Calibri"/>
              </a:rPr>
              <a:t>En sous-groupe: avec ce que nous avons vu jusqu’à maintenant, comment interviendriez-vous dans cette même situation.</a:t>
            </a:r>
          </a:p>
          <a:p>
            <a:endParaRPr lang="fr-CA" sz="1200" b="1" dirty="0">
              <a:solidFill>
                <a:schemeClr val="accent1"/>
              </a:solidFill>
              <a:cs typeface="Calibri"/>
            </a:endParaRPr>
          </a:p>
          <a:p>
            <a:pPr rtl="0"/>
            <a:r>
              <a:rPr lang="fr-CA" sz="1200" kern="1200" dirty="0">
                <a:solidFill>
                  <a:schemeClr val="tx1"/>
                </a:solidFill>
                <a:effectLst/>
                <a:latin typeface="+mn-lt"/>
                <a:ea typeface="+mn-ea"/>
                <a:cs typeface="+mn-cs"/>
              </a:rPr>
              <a:t>Lors des cours de compétences théoriques, un élève devient de plus en plus dérangeant. Il parle à des moments inopportuns, fait des commentaires inappropriés, fait répétitivement des blagues haut et fort pendant que vous enseignez. Une partie du groupe se rallie à lui : plusieurs autres élèves le trouvent drôle et réagissent positivement à ses commentaires et à ses prises de parole, lui offrant comme une sorte d'encouragement à continuer. Une autre partie du groupe apparaît contrariée : plusieurs élèves soupirent, démontrent des signes d’exaspération et vous implorent du regard pour que vous interveniez. Le bon déroulement du cours se dégrade de jour en jour et est de plus en plus souvent perturbé; les tensions au sein du groupe sont palpables. </a:t>
            </a:r>
          </a:p>
          <a:p>
            <a:pPr rtl="0"/>
            <a:br>
              <a:rPr lang="fr-CA" sz="1200" kern="1200" dirty="0">
                <a:solidFill>
                  <a:schemeClr val="tx1"/>
                </a:solidFill>
                <a:effectLst/>
                <a:latin typeface="+mn-lt"/>
                <a:ea typeface="+mn-ea"/>
                <a:cs typeface="+mn-cs"/>
              </a:rPr>
            </a:br>
            <a:endParaRPr lang="fr-CA" sz="1200" kern="1200" dirty="0">
              <a:solidFill>
                <a:schemeClr val="tx1"/>
              </a:solidFill>
              <a:effectLst/>
              <a:latin typeface="+mn-lt"/>
              <a:ea typeface="+mn-ea"/>
              <a:cs typeface="+mn-cs"/>
            </a:endParaRPr>
          </a:p>
          <a:p>
            <a:pPr rtl="0"/>
            <a:r>
              <a:rPr lang="fr-CA" sz="1200" kern="1200" dirty="0">
                <a:solidFill>
                  <a:schemeClr val="tx1"/>
                </a:solidFill>
                <a:effectLst/>
                <a:latin typeface="+mn-lt"/>
                <a:ea typeface="+mn-ea"/>
                <a:cs typeface="+mn-cs"/>
              </a:rPr>
              <a:t>Lors du premier cours de la première compétence enseignée en atelier dans le cadre du DEP en usinage, environnement notamment très bruyant, plusieurs élèves du groupe sont surexcités et certains posent des gestes dangereux. Vous appréhendez la suite de la formation avec cette cohorte agitée. </a:t>
            </a:r>
          </a:p>
          <a:p>
            <a:pPr rtl="0"/>
            <a:br>
              <a:rPr lang="fr-CA" sz="1200" kern="1200" dirty="0">
                <a:solidFill>
                  <a:schemeClr val="tx1"/>
                </a:solidFill>
                <a:effectLst/>
                <a:latin typeface="+mn-lt"/>
                <a:ea typeface="+mn-ea"/>
                <a:cs typeface="+mn-cs"/>
              </a:rPr>
            </a:br>
            <a:endParaRPr lang="fr-CA" sz="1200" kern="1200" dirty="0">
              <a:solidFill>
                <a:schemeClr val="tx1"/>
              </a:solidFill>
              <a:effectLst/>
              <a:latin typeface="+mn-lt"/>
              <a:ea typeface="+mn-ea"/>
              <a:cs typeface="+mn-cs"/>
            </a:endParaRPr>
          </a:p>
          <a:p>
            <a:pPr rtl="0"/>
            <a:r>
              <a:rPr lang="fr-CA" sz="1200" kern="1200" dirty="0">
                <a:solidFill>
                  <a:schemeClr val="tx1"/>
                </a:solidFill>
                <a:effectLst/>
                <a:latin typeface="+mn-lt"/>
                <a:ea typeface="+mn-ea"/>
                <a:cs typeface="+mn-cs"/>
              </a:rPr>
              <a:t>Chaque jour, plusieurs élèves de votre nouveau groupe ont de cinq à dix minutes de retard, ce qui dérange entre autres les élèves qui sont à l’heure. Constatant qu’il y a peu ou pas de conséquences données aux retardataires ou aux absents, des frustrations prennent racine chez les élèves assidus et vous observez un effet d'entraînement: un nombre grandissant d’élèves s’absentent ou sont en retard, ce qui rend votre enseignement de plus en plus difficile. Étonnamment, vous semblez être le seul enseignant de votre département à avoir ce problème: comme il n'y a pas eu de décision d'équipe par rapport à l'absentéisme et aux retards, et qu'il n’y a pas de règles précises dans le code de vie du Centre, vous les interprétez et les mettez en œuvre au meilleur de votre interprétation.</a:t>
            </a:r>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53</a:t>
            </a:fld>
            <a:endParaRPr lang="fr-FR"/>
          </a:p>
        </p:txBody>
      </p:sp>
    </p:spTree>
    <p:extLst>
      <p:ext uri="{BB962C8B-B14F-4D97-AF65-F5344CB8AC3E}">
        <p14:creationId xmlns:p14="http://schemas.microsoft.com/office/powerpoint/2010/main" val="3486399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 40 min</a:t>
            </a:r>
          </a:p>
          <a:p>
            <a:endParaRPr lang="fr-CA" sz="1200" b="1" kern="1200" dirty="0">
              <a:solidFill>
                <a:schemeClr val="tx1"/>
              </a:solidFill>
              <a:effectLst/>
              <a:latin typeface="+mn-lt"/>
              <a:ea typeface="+mn-ea"/>
              <a:cs typeface="+mn-cs"/>
            </a:endParaRPr>
          </a:p>
          <a:p>
            <a:r>
              <a:rPr lang="fr-CA" b="1" dirty="0"/>
              <a:t>Activité 12 - finale et préparatoire au travail</a:t>
            </a:r>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54</a:t>
            </a:fld>
            <a:endParaRPr lang="fr-FR"/>
          </a:p>
        </p:txBody>
      </p:sp>
    </p:spTree>
    <p:extLst>
      <p:ext uri="{BB962C8B-B14F-4D97-AF65-F5344CB8AC3E}">
        <p14:creationId xmlns:p14="http://schemas.microsoft.com/office/powerpoint/2010/main" val="2556637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Retour 5 min</a:t>
            </a:r>
          </a:p>
          <a:p>
            <a:r>
              <a:rPr lang="fr-CA" dirty="0"/>
              <a:t>Vos attentes</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55</a:t>
            </a:fld>
            <a:endParaRPr lang="fr-FR"/>
          </a:p>
        </p:txBody>
      </p:sp>
    </p:spTree>
    <p:extLst>
      <p:ext uri="{BB962C8B-B14F-4D97-AF65-F5344CB8AC3E}">
        <p14:creationId xmlns:p14="http://schemas.microsoft.com/office/powerpoint/2010/main" val="42689312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Véronique 5 min</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56</a:t>
            </a:fld>
            <a:endParaRPr lang="fr-FR"/>
          </a:p>
        </p:txBody>
      </p:sp>
    </p:spTree>
    <p:extLst>
      <p:ext uri="{BB962C8B-B14F-4D97-AF65-F5344CB8AC3E}">
        <p14:creationId xmlns:p14="http://schemas.microsoft.com/office/powerpoint/2010/main" val="1219491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dirty="0"/>
              <a:t>IMPORTANT </a:t>
            </a:r>
            <a:br>
              <a:rPr lang="fr-CA" b="1" i="0" dirty="0"/>
            </a:br>
            <a:r>
              <a:rPr lang="fr-CA" b="1" i="0" dirty="0"/>
              <a:t>Questionnaire sur Folio</a:t>
            </a:r>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57</a:t>
            </a:fld>
            <a:endParaRPr lang="fr-FR"/>
          </a:p>
        </p:txBody>
      </p:sp>
    </p:spTree>
    <p:extLst>
      <p:ext uri="{BB962C8B-B14F-4D97-AF65-F5344CB8AC3E}">
        <p14:creationId xmlns:p14="http://schemas.microsoft.com/office/powerpoint/2010/main" val="11146054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Sylvie</a:t>
            </a:r>
          </a:p>
          <a:p>
            <a:r>
              <a:rPr lang="fr-CA" dirty="0"/>
              <a:t>Rappeler le travail à réaliser lié à la</a:t>
            </a:r>
            <a:r>
              <a:rPr lang="fr-CA" baseline="0" dirty="0"/>
              <a:t> formation gestion de classe</a:t>
            </a:r>
            <a:r>
              <a:rPr lang="fr-CA" strike="sngStrike" baseline="0" dirty="0"/>
              <a:t>. À remettre au CP centre</a:t>
            </a:r>
            <a:r>
              <a:rPr lang="fr-CA" baseline="0" dirty="0"/>
              <a:t>. Non </a:t>
            </a:r>
            <a:br>
              <a:rPr lang="fr-CA" baseline="0" dirty="0"/>
            </a:br>
            <a:r>
              <a:rPr lang="fr-CA" baseline="0" dirty="0"/>
              <a:t>Voir guide de l’accompagné </a:t>
            </a:r>
            <a:r>
              <a:rPr lang="fr-CA" strike="sngStrike" baseline="0" dirty="0"/>
              <a:t>Phase II</a:t>
            </a:r>
            <a:r>
              <a:rPr lang="fr-CA" i="0" strike="noStrike" baseline="0" dirty="0"/>
              <a:t>. Étape 2</a:t>
            </a:r>
          </a:p>
          <a:p>
            <a:endParaRPr lang="fr-CA" i="0" strike="noStrike" baseline="0" dirty="0"/>
          </a:p>
          <a:p>
            <a:r>
              <a:rPr lang="fr-CA" b="1" i="0" strike="noStrike" baseline="0" dirty="0">
                <a:solidFill>
                  <a:srgbClr val="FF0000"/>
                </a:solidFill>
              </a:rPr>
              <a:t>Les consignes ne sont pas les mêmes, peut être mêlant !!!!!! (SSM)</a:t>
            </a:r>
          </a:p>
          <a:p>
            <a:r>
              <a:rPr lang="fr-CA" b="1" dirty="0"/>
              <a:t>Voir les travaux directement</a:t>
            </a:r>
            <a:r>
              <a:rPr lang="fr-CA" b="1" baseline="0" dirty="0"/>
              <a:t> dans le cahier de consignes</a:t>
            </a:r>
            <a:endParaRPr lang="fr-CA" b="1"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58</a:t>
            </a:fld>
            <a:endParaRPr lang="fr-FR"/>
          </a:p>
        </p:txBody>
      </p:sp>
    </p:spTree>
    <p:extLst>
      <p:ext uri="{BB962C8B-B14F-4D97-AF65-F5344CB8AC3E}">
        <p14:creationId xmlns:p14="http://schemas.microsoft.com/office/powerpoint/2010/main" val="3180782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Véronique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Encourageons et mettons tout en œuvre afin que nos élèves soient persévérants malgré leurs échecs et leurs difficultés.</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59</a:t>
            </a:fld>
            <a:endParaRPr lang="fr-FR"/>
          </a:p>
        </p:txBody>
      </p:sp>
    </p:spTree>
    <p:extLst>
      <p:ext uri="{BB962C8B-B14F-4D97-AF65-F5344CB8AC3E}">
        <p14:creationId xmlns:p14="http://schemas.microsoft.com/office/powerpoint/2010/main" val="4272277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60</a:t>
            </a:fld>
            <a:endParaRPr lang="fr-FR"/>
          </a:p>
        </p:txBody>
      </p:sp>
    </p:spTree>
    <p:extLst>
      <p:ext uri="{BB962C8B-B14F-4D97-AF65-F5344CB8AC3E}">
        <p14:creationId xmlns:p14="http://schemas.microsoft.com/office/powerpoint/2010/main" val="268640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Sylvie/Jacynthe</a:t>
            </a:r>
          </a:p>
          <a:p>
            <a:r>
              <a:rPr lang="fr-CA" b="1" dirty="0"/>
              <a:t>Activité 1 – 10 + 10 min total</a:t>
            </a:r>
          </a:p>
          <a:p>
            <a:endParaRPr lang="fr-CA" b="1" dirty="0"/>
          </a:p>
          <a:p>
            <a:r>
              <a:rPr lang="fr-CA" b="1" dirty="0"/>
              <a:t>P</a:t>
            </a:r>
            <a:r>
              <a:rPr lang="fr-CA" dirty="0"/>
              <a:t>enser - </a:t>
            </a:r>
            <a:r>
              <a:rPr lang="fr-CA" b="1" dirty="0" err="1"/>
              <a:t>P</a:t>
            </a:r>
            <a:r>
              <a:rPr lang="fr-CA" dirty="0" err="1"/>
              <a:t>airer</a:t>
            </a:r>
            <a:r>
              <a:rPr lang="fr-CA" dirty="0"/>
              <a:t> - </a:t>
            </a:r>
            <a:r>
              <a:rPr lang="fr-CA" b="1" dirty="0"/>
              <a:t>P</a:t>
            </a:r>
            <a:r>
              <a:rPr lang="fr-CA" dirty="0"/>
              <a:t>artager (Activité 10 minutes + plénière 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baseline="0" dirty="0"/>
              <a:t>Vous souvenez-vous d’un enseignant dans votre parcours, qui vous a marqué pour sa bonne ou moins bonne gestion de classe ? </a:t>
            </a:r>
            <a:endParaRPr lang="fr-CA" dirty="0"/>
          </a:p>
          <a:p>
            <a:endParaRPr lang="fr-CA" sz="1200" dirty="0"/>
          </a:p>
          <a:p>
            <a:r>
              <a:rPr lang="fr-CA" sz="1200" dirty="0"/>
              <a:t>Souvenez-vous d’un(e) enseignant(e) dans votre parcours qui vous a marqué par sa gestion de classe. </a:t>
            </a:r>
          </a:p>
          <a:p>
            <a:endParaRPr lang="fr-CA" b="0" baseline="0" dirty="0"/>
          </a:p>
          <a:p>
            <a:r>
              <a:rPr lang="fr-CA" sz="1200" dirty="0">
                <a:solidFill>
                  <a:schemeClr val="tx1">
                    <a:lumMod val="50000"/>
                    <a:lumOff val="50000"/>
                  </a:schemeClr>
                </a:solidFill>
              </a:rPr>
              <a:t>En dyade, décrivez-les, décrivez leurs actions…</a:t>
            </a:r>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6</a:t>
            </a:fld>
            <a:endParaRPr lang="fr-FR"/>
          </a:p>
        </p:txBody>
      </p:sp>
    </p:spTree>
    <p:extLst>
      <p:ext uri="{BB962C8B-B14F-4D97-AF65-F5344CB8AC3E}">
        <p14:creationId xmlns:p14="http://schemas.microsoft.com/office/powerpoint/2010/main" val="257722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Activité 2 – Nuage de mots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kern="1200" dirty="0">
                <a:solidFill>
                  <a:schemeClr val="tx1"/>
                </a:solidFill>
                <a:effectLst/>
                <a:latin typeface="+mn-lt"/>
                <a:ea typeface="+mn-ea"/>
                <a:cs typeface="+mn-cs"/>
              </a:rPr>
              <a:t>En un mot, qu’est-ce que la gestion de classe pour vous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https://app.wooclap.com/events/UDNAMY/0</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https://app.wooclap.com/events/UDNAMY/questions/651b0ac534b0f4b6b4eff78f</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7</a:t>
            </a:fld>
            <a:endParaRPr lang="fr-FR"/>
          </a:p>
        </p:txBody>
      </p:sp>
    </p:spTree>
    <p:extLst>
      <p:ext uri="{BB962C8B-B14F-4D97-AF65-F5344CB8AC3E}">
        <p14:creationId xmlns:p14="http://schemas.microsoft.com/office/powerpoint/2010/main" val="265058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Sylvie/Jacynthe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https://app.wooclap.com/events/UDNAMY/questions/651b0ac534b0f4b6b4eff78f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Prendre le temps de lire la définition une 1</a:t>
            </a:r>
            <a:r>
              <a:rPr lang="fr-CA" baseline="30000" dirty="0"/>
              <a:t>ère</a:t>
            </a:r>
            <a:r>
              <a:rPr lang="fr-CA" dirty="0"/>
              <a:t> fois,</a:t>
            </a:r>
            <a:r>
              <a:rPr lang="fr-CA" baseline="0" dirty="0"/>
              <a:t> faire ressortir les points communs avec ce qu’ils auront nommé précédemment. Relire la définition en mettant l’emphase sur certains aspects et surtout la planification.</a:t>
            </a:r>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8</a:t>
            </a:fld>
            <a:endParaRPr lang="fr-FR"/>
          </a:p>
        </p:txBody>
      </p:sp>
    </p:spTree>
    <p:extLst>
      <p:ext uri="{BB962C8B-B14F-4D97-AF65-F5344CB8AC3E}">
        <p14:creationId xmlns:p14="http://schemas.microsoft.com/office/powerpoint/2010/main" val="241424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00916">
              <a:defRPr/>
            </a:pPr>
            <a:r>
              <a:rPr lang="fr-CA" b="1" dirty="0">
                <a:solidFill>
                  <a:srgbClr val="000000"/>
                </a:solidFill>
              </a:rPr>
              <a:t>Activité 3 10 minutes</a:t>
            </a:r>
          </a:p>
          <a:p>
            <a:pPr algn="just" defTabSz="900916">
              <a:defRPr/>
            </a:pPr>
            <a:r>
              <a:rPr lang="fr-CA" dirty="0">
                <a:solidFill>
                  <a:srgbClr val="000000"/>
                </a:solidFill>
              </a:rPr>
              <a:t>Gérer la classe c’est, avant tout, mettre en place des dispositifs éducatifs axés sur la prévention des problèmes afin de permettre l’atteinte des objectifs d’apprentissage visés par le programme.</a:t>
            </a:r>
          </a:p>
          <a:p>
            <a:pPr algn="just"/>
            <a:r>
              <a:rPr lang="fr-CA" dirty="0">
                <a:solidFill>
                  <a:srgbClr val="000000"/>
                </a:solidFill>
              </a:rPr>
              <a:t>  </a:t>
            </a:r>
          </a:p>
          <a:p>
            <a:pPr algn="just"/>
            <a:r>
              <a:rPr lang="fr-CA" dirty="0">
                <a:solidFill>
                  <a:srgbClr val="000000"/>
                </a:solidFill>
              </a:rPr>
              <a:t>L’enseignant dispose de plusieurs atouts pour faciliter sa gestion  :</a:t>
            </a:r>
          </a:p>
          <a:p>
            <a:pPr algn="just"/>
            <a:r>
              <a:rPr lang="fr-CA" dirty="0">
                <a:solidFill>
                  <a:srgbClr val="000000"/>
                </a:solidFill>
              </a:rPr>
              <a:t> </a:t>
            </a:r>
          </a:p>
          <a:p>
            <a:pPr marL="289199" indent="-289199">
              <a:buFont typeface="Arial" panose="020B0604020202020204" pitchFamily="34" charset="0"/>
              <a:buChar char="•"/>
            </a:pPr>
            <a:r>
              <a:rPr lang="fr-CA" dirty="0">
                <a:solidFill>
                  <a:srgbClr val="000000"/>
                </a:solidFill>
              </a:rPr>
              <a:t>Une planification rigoureuse; </a:t>
            </a:r>
          </a:p>
          <a:p>
            <a:pPr marL="289199" indent="-289199">
              <a:buFont typeface="Arial" panose="020B0604020202020204" pitchFamily="34" charset="0"/>
              <a:buChar char="•"/>
            </a:pPr>
            <a:r>
              <a:rPr lang="fr-CA" dirty="0">
                <a:solidFill>
                  <a:srgbClr val="000000"/>
                </a:solidFill>
              </a:rPr>
              <a:t>La mise en place de règles; </a:t>
            </a:r>
          </a:p>
          <a:p>
            <a:pPr marL="289199" indent="-289199">
              <a:buFont typeface="Arial" panose="020B0604020202020204" pitchFamily="34" charset="0"/>
              <a:buChar char="•"/>
            </a:pPr>
            <a:r>
              <a:rPr lang="fr-CA" dirty="0">
                <a:solidFill>
                  <a:srgbClr val="000000"/>
                </a:solidFill>
              </a:rPr>
              <a:t>Des activités d’enseignement variées; </a:t>
            </a:r>
          </a:p>
          <a:p>
            <a:pPr marL="289199" indent="-289199">
              <a:buFont typeface="Arial" panose="020B0604020202020204" pitchFamily="34" charset="0"/>
              <a:buChar char="•"/>
            </a:pPr>
            <a:r>
              <a:rPr lang="fr-CA" dirty="0">
                <a:solidFill>
                  <a:srgbClr val="000000"/>
                </a:solidFill>
              </a:rPr>
              <a:t>Des stratégies d’intervention adaptées aux situations;</a:t>
            </a:r>
          </a:p>
          <a:p>
            <a:pPr marL="289199" indent="-289199">
              <a:buFont typeface="Arial" panose="020B0604020202020204" pitchFamily="34" charset="0"/>
              <a:buChar char="•"/>
            </a:pPr>
            <a:r>
              <a:rPr lang="fr-CA" dirty="0">
                <a:solidFill>
                  <a:srgbClr val="000000"/>
                </a:solidFill>
              </a:rPr>
              <a:t>Un suivi régulier des apprentissages des élèves ;</a:t>
            </a:r>
          </a:p>
          <a:p>
            <a:pPr marL="289199" indent="-289199">
              <a:buFont typeface="Arial" panose="020B0604020202020204" pitchFamily="34" charset="0"/>
              <a:buChar char="•"/>
            </a:pPr>
            <a:r>
              <a:rPr lang="fr-CA" dirty="0">
                <a:solidFill>
                  <a:srgbClr val="000000"/>
                </a:solidFill>
              </a:rPr>
              <a:t>Un climat de classe favorable aux apprentissages.</a:t>
            </a:r>
            <a:endParaRPr lang="fr-CA" b="0" dirty="0">
              <a:solidFill>
                <a:srgbClr val="000000"/>
              </a:solidFill>
            </a:endParaRPr>
          </a:p>
          <a:p>
            <a:endParaRPr lang="fr-CA" dirty="0"/>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9</a:t>
            </a:fld>
            <a:endParaRPr lang="fr-FR"/>
          </a:p>
        </p:txBody>
      </p:sp>
    </p:spTree>
    <p:extLst>
      <p:ext uri="{BB962C8B-B14F-4D97-AF65-F5344CB8AC3E}">
        <p14:creationId xmlns:p14="http://schemas.microsoft.com/office/powerpoint/2010/main" val="3937211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microsoft.com/office/2007/relationships/hdphoto" Target="../media/hdphoto2.wdp"/><Relationship Id="rId26" Type="http://schemas.openxmlformats.org/officeDocument/2006/relationships/image" Target="../media/image9.png"/><Relationship Id="rId3" Type="http://schemas.openxmlformats.org/officeDocument/2006/relationships/tags" Target="../tags/tag3.xml"/><Relationship Id="rId21" Type="http://schemas.openxmlformats.org/officeDocument/2006/relationships/image" Target="../media/image5.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2.png"/><Relationship Id="rId25" Type="http://schemas.openxmlformats.org/officeDocument/2006/relationships/image" Target="../media/image8.png"/><Relationship Id="rId2" Type="http://schemas.openxmlformats.org/officeDocument/2006/relationships/tags" Target="../tags/tag2.xml"/><Relationship Id="rId16" Type="http://schemas.microsoft.com/office/2007/relationships/hdphoto" Target="../media/hdphoto1.wdp"/><Relationship Id="rId20" Type="http://schemas.openxmlformats.org/officeDocument/2006/relationships/image" Target="../media/image4.png"/><Relationship Id="rId29" Type="http://schemas.microsoft.com/office/2007/relationships/hdphoto" Target="../media/hdphoto5.wdp"/><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microsoft.com/office/2007/relationships/hdphoto" Target="../media/hdphoto3.wdp"/><Relationship Id="rId32" Type="http://schemas.openxmlformats.org/officeDocument/2006/relationships/image" Target="../media/image13.png"/><Relationship Id="rId5" Type="http://schemas.openxmlformats.org/officeDocument/2006/relationships/tags" Target="../tags/tag5.xml"/><Relationship Id="rId15" Type="http://schemas.openxmlformats.org/officeDocument/2006/relationships/image" Target="../media/image1.png"/><Relationship Id="rId23" Type="http://schemas.openxmlformats.org/officeDocument/2006/relationships/image" Target="../media/image7.png"/><Relationship Id="rId28" Type="http://schemas.openxmlformats.org/officeDocument/2006/relationships/image" Target="../media/image10.png"/><Relationship Id="rId10" Type="http://schemas.openxmlformats.org/officeDocument/2006/relationships/tags" Target="../tags/tag10.xml"/><Relationship Id="rId19" Type="http://schemas.openxmlformats.org/officeDocument/2006/relationships/image" Target="../media/image3.png"/><Relationship Id="rId31" Type="http://schemas.openxmlformats.org/officeDocument/2006/relationships/image" Target="../media/image12.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Master" Target="../slideMasters/slideMaster1.xml"/><Relationship Id="rId22" Type="http://schemas.openxmlformats.org/officeDocument/2006/relationships/image" Target="../media/image6.png"/><Relationship Id="rId27" Type="http://schemas.microsoft.com/office/2007/relationships/hdphoto" Target="../media/hdphoto4.wdp"/><Relationship Id="rId30"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image" Target="../media/image16.png"/><Relationship Id="rId26" Type="http://schemas.openxmlformats.org/officeDocument/2006/relationships/image" Target="../media/image22.png"/><Relationship Id="rId3" Type="http://schemas.openxmlformats.org/officeDocument/2006/relationships/tags" Target="../tags/tag16.xml"/><Relationship Id="rId21" Type="http://schemas.openxmlformats.org/officeDocument/2006/relationships/image" Target="../media/image18.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tags" Target="../tags/tag15.xml"/><Relationship Id="rId16" Type="http://schemas.openxmlformats.org/officeDocument/2006/relationships/image" Target="../media/image14.png"/><Relationship Id="rId20" Type="http://schemas.openxmlformats.org/officeDocument/2006/relationships/image" Target="../media/image3.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image" Target="../media/image12.png"/><Relationship Id="rId5" Type="http://schemas.openxmlformats.org/officeDocument/2006/relationships/tags" Target="../tags/tag18.xml"/><Relationship Id="rId15" Type="http://schemas.openxmlformats.org/officeDocument/2006/relationships/slideMaster" Target="../slideMasters/slideMaster1.xml"/><Relationship Id="rId23" Type="http://schemas.openxmlformats.org/officeDocument/2006/relationships/image" Target="../media/image20.png"/><Relationship Id="rId10" Type="http://schemas.openxmlformats.org/officeDocument/2006/relationships/tags" Target="../tags/tag23.xml"/><Relationship Id="rId19" Type="http://schemas.openxmlformats.org/officeDocument/2006/relationships/image" Target="../media/image17.pn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image" Target="../media/image19.png"/><Relationship Id="rId27"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AA309A6D-C09C-4548-B29A-6CF363A7E532}" type="datetimeFigureOut">
              <a:rPr lang="fr-FR" smtClean="0"/>
              <a:t>28/05/2024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239035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A309A6D-C09C-4548-B29A-6CF363A7E532}" type="datetimeFigureOut">
              <a:rPr lang="fr-FR" smtClean="0"/>
              <a:t>28/05/2024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80800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A309A6D-C09C-4548-B29A-6CF363A7E532}" type="datetimeFigureOut">
              <a:rPr lang="fr-FR" smtClean="0"/>
              <a:t>28/05/2024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64448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051720" y="1905002"/>
            <a:ext cx="6177880" cy="2593975"/>
          </a:xfrm>
        </p:spPr>
        <p:txBody>
          <a:bodyPr anchor="b"/>
          <a:lstStyle>
            <a:lvl1pPr>
              <a:defRPr sz="6600">
                <a:ln>
                  <a:noFill/>
                </a:ln>
                <a:solidFill>
                  <a:schemeClr val="tx2"/>
                </a:solidFill>
              </a:defRPr>
            </a:lvl1pPr>
          </a:lstStyle>
          <a:p>
            <a:r>
              <a:rPr lang="fr-FR" dirty="0"/>
              <a:t>Modifiez le style du titre</a:t>
            </a:r>
            <a:endParaRPr lang="en-US" dirty="0"/>
          </a:p>
        </p:txBody>
      </p:sp>
      <p:sp>
        <p:nvSpPr>
          <p:cNvPr id="3" name="Subtitle 2"/>
          <p:cNvSpPr>
            <a:spLocks noGrp="1"/>
          </p:cNvSpPr>
          <p:nvPr>
            <p:ph type="subTitle" idx="1"/>
          </p:nvPr>
        </p:nvSpPr>
        <p:spPr>
          <a:xfrm>
            <a:off x="2592740" y="4608242"/>
            <a:ext cx="509584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6457528" cy="1143000"/>
          </a:xfrm>
        </p:spPr>
        <p:txBody>
          <a:bodyPr/>
          <a:lstStyle>
            <a:lvl1pPr algn="ct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1619672" y="1600200"/>
            <a:ext cx="6457528" cy="4800600"/>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5" y="5486401"/>
            <a:ext cx="7659687" cy="1168400"/>
          </a:xfrm>
        </p:spPr>
        <p:txBody>
          <a:bodyPr anchor="t"/>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722315" y="3852865"/>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8" name="Footer Placeholder 7"/>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4" name="Footer Placeholder 3"/>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5" name="Slide Number Placeholder 4"/>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3" name="Footer Placeholder 2"/>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FR"/>
              <a:t>Modifiez le style du titre</a:t>
            </a:r>
            <a:endParaRPr lang="en-US" dirty="0"/>
          </a:p>
        </p:txBody>
      </p:sp>
      <p:sp>
        <p:nvSpPr>
          <p:cNvPr id="4" name="Text Placeholder 3"/>
          <p:cNvSpPr>
            <a:spLocks noGrp="1"/>
          </p:cNvSpPr>
          <p:nvPr>
            <p:ph type="body" sz="half" idx="2"/>
          </p:nvPr>
        </p:nvSpPr>
        <p:spPr>
          <a:xfrm>
            <a:off x="304802"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304800" y="381000"/>
            <a:ext cx="77724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A309A6D-C09C-4548-B29A-6CF363A7E532}" type="datetimeFigureOut">
              <a:rPr lang="fr-FR" smtClean="0"/>
              <a:t>28/05/2024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340764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fr-FR"/>
              <a:t>Modifiez le style du titre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7586913" y="4048760"/>
            <a:ext cx="2367281" cy="365760"/>
          </a:xfrm>
          <a:prstGeom prst="rect">
            <a:avLst/>
          </a:prstGeom>
        </p:spPr>
        <p:txBody>
          <a:bodyPr/>
          <a:lstStyle/>
          <a:p>
            <a:endParaRPr lang="fr-B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28/05/2024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28/05/2024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grpSp>
        <p:nvGrpSpPr>
          <p:cNvPr id="7" name="Groupe 6"/>
          <p:cNvGrpSpPr/>
          <p:nvPr userDrawn="1"/>
        </p:nvGrpSpPr>
        <p:grpSpPr>
          <a:xfrm>
            <a:off x="0" y="-171400"/>
            <a:ext cx="9144002" cy="2563968"/>
            <a:chOff x="-2" y="-47192"/>
            <a:chExt cx="12192003" cy="2611160"/>
          </a:xfrm>
        </p:grpSpPr>
        <p:sp>
          <p:nvSpPr>
            <p:cNvPr id="8" name="Rectangle 7"/>
            <p:cNvSpPr/>
            <p:nvPr>
              <p:custDataLst>
                <p:tags r:id="rId1"/>
              </p:custDataLst>
            </p:nvPr>
          </p:nvSpPr>
          <p:spPr>
            <a:xfrm rot="16200000">
              <a:off x="5064808" y="-4982687"/>
              <a:ext cx="2062383" cy="12192003"/>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custDataLst>
                <p:tags r:id="rId2"/>
              </p:custDataLst>
            </p:nvPr>
          </p:nvPicPr>
          <p:blipFill>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tretch>
              <a:fillRect/>
            </a:stretch>
          </p:blipFill>
          <p:spPr>
            <a:xfrm>
              <a:off x="2835683" y="308841"/>
              <a:ext cx="1281782" cy="1249738"/>
            </a:xfrm>
            <a:prstGeom prst="rect">
              <a:avLst/>
            </a:prstGeom>
          </p:spPr>
        </p:pic>
        <p:pic>
          <p:nvPicPr>
            <p:cNvPr id="10" name="Image 9"/>
            <p:cNvPicPr>
              <a:picLocks noChangeAspect="1"/>
            </p:cNvPicPr>
            <p:nvPr>
              <p:custDataLst>
                <p:tags r:id="rId3"/>
              </p:custDataLst>
            </p:nvPr>
          </p:nvPicPr>
          <p:blipFill>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tretch>
              <a:fillRect/>
            </a:stretch>
          </p:blipFill>
          <p:spPr>
            <a:xfrm>
              <a:off x="8677640" y="1052591"/>
              <a:ext cx="1647421" cy="1036581"/>
            </a:xfrm>
            <a:prstGeom prst="rect">
              <a:avLst/>
            </a:prstGeom>
          </p:spPr>
        </p:pic>
        <p:pic>
          <p:nvPicPr>
            <p:cNvPr id="11" name="Image 10"/>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rot="8628616">
              <a:off x="283812" y="94439"/>
              <a:ext cx="1388152" cy="545686"/>
            </a:xfrm>
            <a:prstGeom prst="rect">
              <a:avLst/>
            </a:prstGeom>
          </p:spPr>
        </p:pic>
        <p:pic>
          <p:nvPicPr>
            <p:cNvPr id="12" name="Image 11"/>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rot="19578485">
              <a:off x="8473" y="1149250"/>
              <a:ext cx="1868952" cy="1414718"/>
            </a:xfrm>
            <a:prstGeom prst="rect">
              <a:avLst/>
            </a:prstGeom>
          </p:spPr>
        </p:pic>
        <p:pic>
          <p:nvPicPr>
            <p:cNvPr id="13" name="Picture 6" descr="Couverts, Argenterie, Arts De La Table"/>
            <p:cNvPicPr>
              <a:picLocks noChangeAspect="1" noChangeArrowheads="1"/>
            </p:cNvPicPr>
            <p:nvPr>
              <p:custDataLst>
                <p:tags r:id="rId6"/>
              </p:custDataLst>
            </p:nvPr>
          </p:nvPicPr>
          <p:blipFill>
            <a:blip r:embed="rId2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flipH="1">
              <a:off x="8111613" y="251150"/>
              <a:ext cx="1044484" cy="95691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4916656" y="-47192"/>
              <a:ext cx="1880724" cy="1903801"/>
            </a:xfrm>
            <a:prstGeom prst="rect">
              <a:avLst/>
            </a:prstGeom>
          </p:spPr>
        </p:pic>
        <p:pic>
          <p:nvPicPr>
            <p:cNvPr id="15" name="Image 14"/>
            <p:cNvPicPr>
              <a:picLocks noChangeAspect="1"/>
            </p:cNvPicPr>
            <p:nvPr>
              <p:custDataLst>
                <p:tags r:id="rId8"/>
              </p:custDataLst>
            </p:nvPr>
          </p:nvPicPr>
          <p:blipFill>
            <a:blip r:embed="rId23" cstate="print">
              <a:extLst>
                <a:ext uri="{BEBA8EAE-BF5A-486C-A8C5-ECC9F3942E4B}">
                  <a14:imgProps xmlns:a14="http://schemas.microsoft.com/office/drawing/2010/main">
                    <a14:imgLayer r:embed="rId24">
                      <a14:imgEffect>
                        <a14:sharpenSoften amount="-50000"/>
                      </a14:imgEffect>
                    </a14:imgLayer>
                  </a14:imgProps>
                </a:ext>
                <a:ext uri="{28A0092B-C50C-407E-A947-70E740481C1C}">
                  <a14:useLocalDpi xmlns:a14="http://schemas.microsoft.com/office/drawing/2010/main" val="0"/>
                </a:ext>
              </a:extLst>
            </a:blip>
            <a:stretch>
              <a:fillRect/>
            </a:stretch>
          </p:blipFill>
          <p:spPr>
            <a:xfrm rot="4601414">
              <a:off x="11035776" y="138792"/>
              <a:ext cx="1175864" cy="1065420"/>
            </a:xfrm>
            <a:prstGeom prst="rect">
              <a:avLst/>
            </a:prstGeom>
          </p:spPr>
        </p:pic>
        <p:pic>
          <p:nvPicPr>
            <p:cNvPr id="16" name="Picture 6" descr="RÃ©sultats de recherche d'images pour Â«Â pixabay vector bobineÂ Â»"/>
            <p:cNvPicPr>
              <a:picLocks noChangeAspect="1" noChangeArrowheads="1"/>
            </p:cNvPicPr>
            <p:nvPr>
              <p:custDataLst>
                <p:tags r:id="rId9"/>
              </p:custDataLst>
            </p:nvPr>
          </p:nvPicPr>
          <p:blipFill>
            <a:blip r:embed="rId2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flipV="1">
              <a:off x="4134428" y="1321335"/>
              <a:ext cx="786129" cy="7506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custDataLst>
                <p:tags r:id="rId10"/>
              </p:custDataLst>
            </p:nvPr>
          </p:nvPicPr>
          <p:blipFill>
            <a:blip r:embed="rId26" cstate="print">
              <a:extLst>
                <a:ext uri="{BEBA8EAE-BF5A-486C-A8C5-ECC9F3942E4B}">
                  <a14:imgProps xmlns:a14="http://schemas.microsoft.com/office/drawing/2010/main">
                    <a14:imgLayer r:embed="rId27">
                      <a14:imgEffect>
                        <a14:sharpenSoften amount="-50000"/>
                      </a14:imgEffect>
                    </a14:imgLayer>
                  </a14:imgProps>
                </a:ext>
                <a:ext uri="{28A0092B-C50C-407E-A947-70E740481C1C}">
                  <a14:useLocalDpi xmlns:a14="http://schemas.microsoft.com/office/drawing/2010/main" val="0"/>
                </a:ext>
              </a:extLst>
            </a:blip>
            <a:stretch>
              <a:fillRect/>
            </a:stretch>
          </p:blipFill>
          <p:spPr>
            <a:xfrm>
              <a:off x="6920916" y="731239"/>
              <a:ext cx="1108125" cy="1197109"/>
            </a:xfrm>
            <a:prstGeom prst="rect">
              <a:avLst/>
            </a:prstGeom>
          </p:spPr>
        </p:pic>
        <p:pic>
          <p:nvPicPr>
            <p:cNvPr id="18" name="Picture 2" descr="Orthodontiste Pinces, Orthodontiste, Dentiste, Pinces"/>
            <p:cNvPicPr>
              <a:picLocks noChangeAspect="1" noChangeArrowheads="1"/>
            </p:cNvPicPr>
            <p:nvPr>
              <p:custDataLst>
                <p:tags r:id="rId11"/>
              </p:custDataLst>
            </p:nvPr>
          </p:nvPicPr>
          <p:blipFill>
            <a:blip r:embed="rId28" cstate="print">
              <a:clrChange>
                <a:clrFrom>
                  <a:srgbClr val="CCCCCC"/>
                </a:clrFrom>
                <a:clrTo>
                  <a:srgbClr val="CCCCCC">
                    <a:alpha val="0"/>
                  </a:srgbClr>
                </a:clrTo>
              </a:clrChange>
              <a:lum bright="70000" contrast="-70000"/>
              <a:extLst>
                <a:ext uri="{BEBA8EAE-BF5A-486C-A8C5-ECC9F3942E4B}">
                  <a14:imgProps xmlns:a14="http://schemas.microsoft.com/office/drawing/2010/main">
                    <a14:imgLayer r:embed="rId2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8820663">
              <a:off x="9728098" y="91237"/>
              <a:ext cx="561121" cy="1122242"/>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p:cNvPicPr>
              <a:picLocks noChangeAspect="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rot="20255280" flipH="1">
              <a:off x="10435382" y="972412"/>
              <a:ext cx="1190341" cy="1073259"/>
            </a:xfrm>
            <a:prstGeom prst="rect">
              <a:avLst/>
            </a:prstGeom>
          </p:spPr>
        </p:pic>
        <p:pic>
          <p:nvPicPr>
            <p:cNvPr id="20" name="Image 19"/>
            <p:cNvPicPr>
              <a:picLocks noChangeAspect="1"/>
            </p:cNvPicPr>
            <p:nvPr>
              <p:custDataLst>
                <p:tags r:id="rId13"/>
              </p:custDataLst>
            </p:nvPr>
          </p:nvPicPr>
          <p:blipFill>
            <a:blip r:embed="rId31" cstate="print">
              <a:extLst>
                <a:ext uri="{28A0092B-C50C-407E-A947-70E740481C1C}">
                  <a14:useLocalDpi xmlns:a14="http://schemas.microsoft.com/office/drawing/2010/main" val="0"/>
                </a:ext>
              </a:extLst>
            </a:blip>
            <a:stretch>
              <a:fillRect/>
            </a:stretch>
          </p:blipFill>
          <p:spPr>
            <a:xfrm>
              <a:off x="660592" y="466718"/>
              <a:ext cx="2121195" cy="1061183"/>
            </a:xfrm>
            <a:prstGeom prst="rect">
              <a:avLst/>
            </a:prstGeom>
          </p:spPr>
        </p:pic>
      </p:grpSp>
      <p:pic>
        <p:nvPicPr>
          <p:cNvPr id="22" name="Image 21">
            <a:extLst>
              <a:ext uri="{FF2B5EF4-FFF2-40B4-BE49-F238E27FC236}">
                <a16:creationId xmlns:a16="http://schemas.microsoft.com/office/drawing/2014/main" id="{A0B8407B-EBE3-4697-9F97-A259983E172A}"/>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893876" y="6235784"/>
            <a:ext cx="1201674" cy="514261"/>
          </a:xfrm>
          <a:prstGeom prst="rect">
            <a:avLst/>
          </a:prstGeom>
        </p:spPr>
      </p:pic>
    </p:spTree>
    <p:extLst>
      <p:ext uri="{BB962C8B-B14F-4D97-AF65-F5344CB8AC3E}">
        <p14:creationId xmlns:p14="http://schemas.microsoft.com/office/powerpoint/2010/main" val="280281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AA309A6D-C09C-4548-B29A-6CF363A7E532}" type="datetimeFigureOut">
              <a:rPr lang="fr-FR" smtClean="0"/>
              <a:t>28/05/2024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84695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AA309A6D-C09C-4548-B29A-6CF363A7E532}" type="datetimeFigureOut">
              <a:rPr lang="fr-FR" smtClean="0"/>
              <a:t>28/05/2024</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13813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710977" y="2495237"/>
            <a:ext cx="5722046" cy="1143000"/>
          </a:xfrm>
        </p:spPr>
        <p:txBody>
          <a:bodyPr/>
          <a:lstStyle>
            <a:lvl1pPr>
              <a:defRPr b="1">
                <a:solidFill>
                  <a:srgbClr val="C00000"/>
                </a:solidFill>
              </a:defRPr>
            </a:lvl1pPr>
          </a:lstStyle>
          <a:p>
            <a:r>
              <a:rPr lang="fr-FR" dirty="0"/>
              <a:t>Modifiez le style du titre</a:t>
            </a:r>
            <a:endParaRPr lang="fr-CA" dirty="0"/>
          </a:p>
        </p:txBody>
      </p:sp>
      <p:sp>
        <p:nvSpPr>
          <p:cNvPr id="3" name="Espace réservé de la date 2"/>
          <p:cNvSpPr>
            <a:spLocks noGrp="1"/>
          </p:cNvSpPr>
          <p:nvPr>
            <p:ph type="dt" sz="half" idx="10"/>
          </p:nvPr>
        </p:nvSpPr>
        <p:spPr/>
        <p:txBody>
          <a:bodyPr/>
          <a:lstStyle/>
          <a:p>
            <a:fld id="{AA309A6D-C09C-4548-B29A-6CF363A7E532}" type="datetimeFigureOut">
              <a:rPr lang="fr-FR" smtClean="0"/>
              <a:t>28/05/2024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grpSp>
        <p:nvGrpSpPr>
          <p:cNvPr id="6" name="Groupe 5"/>
          <p:cNvGrpSpPr/>
          <p:nvPr userDrawn="1"/>
        </p:nvGrpSpPr>
        <p:grpSpPr>
          <a:xfrm>
            <a:off x="5867916" y="-315416"/>
            <a:ext cx="3504168" cy="3118460"/>
            <a:chOff x="5811447" y="-253074"/>
            <a:chExt cx="3504168" cy="3118460"/>
          </a:xfrm>
        </p:grpSpPr>
        <p:sp>
          <p:nvSpPr>
            <p:cNvPr id="7" name="Triangle rectangle 6">
              <a:extLst>
                <a:ext uri="{FF2B5EF4-FFF2-40B4-BE49-F238E27FC236}">
                  <a16:creationId xmlns:a16="http://schemas.microsoft.com/office/drawing/2014/main" id="{1540CB64-8E6E-4994-83B9-9D3EC920C8C6}"/>
                </a:ext>
              </a:extLst>
            </p:cNvPr>
            <p:cNvSpPr/>
            <p:nvPr>
              <p:custDataLst>
                <p:tags r:id="rId8"/>
              </p:custDataLst>
            </p:nvPr>
          </p:nvSpPr>
          <p:spPr>
            <a:xfrm rot="10800000">
              <a:off x="5811447" y="86124"/>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8" name="Image 7"/>
            <p:cNvPicPr>
              <a:picLocks noChangeAspect="1"/>
            </p:cNvPicPr>
            <p:nvPr>
              <p:custDataLst>
                <p:tags r:id="rId9"/>
              </p:custDataLst>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502482">
              <a:off x="8561761" y="1554740"/>
              <a:ext cx="277856" cy="1229852"/>
            </a:xfrm>
            <a:prstGeom prst="rect">
              <a:avLst/>
            </a:prstGeom>
          </p:spPr>
        </p:pic>
        <p:pic>
          <p:nvPicPr>
            <p:cNvPr id="9" name="Image 8"/>
            <p:cNvPicPr>
              <a:picLocks noChangeAspect="1"/>
            </p:cNvPicPr>
            <p:nvPr>
              <p:custDataLst>
                <p:tags r:id="rId10"/>
              </p:custDataLst>
            </p:nvPr>
          </p:nvPicPr>
          <p:blipFill>
            <a:blip r:embed="rId1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1490933">
              <a:off x="6170156" y="191185"/>
              <a:ext cx="938553" cy="569286"/>
            </a:xfrm>
            <a:prstGeom prst="rect">
              <a:avLst/>
            </a:prstGeom>
          </p:spPr>
        </p:pic>
        <p:pic>
          <p:nvPicPr>
            <p:cNvPr id="10" name="Image 9"/>
            <p:cNvPicPr>
              <a:picLocks noChangeAspect="1"/>
            </p:cNvPicPr>
            <p:nvPr>
              <p:custDataLst>
                <p:tags r:id="rId11"/>
              </p:custDataLst>
            </p:nvPr>
          </p:nvPicPr>
          <p:blipFill>
            <a:blip r:embed="rId18"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46282" y="-253074"/>
              <a:ext cx="1311182" cy="1315293"/>
            </a:xfrm>
            <a:prstGeom prst="rect">
              <a:avLst/>
            </a:prstGeom>
          </p:spPr>
        </p:pic>
        <p:pic>
          <p:nvPicPr>
            <p:cNvPr id="11" name="Image 10"/>
            <p:cNvPicPr>
              <a:picLocks noChangeAspect="1"/>
            </p:cNvPicPr>
            <p:nvPr>
              <p:custDataLst>
                <p:tags r:id="rId12"/>
              </p:custDataLst>
            </p:nvPr>
          </p:nvPicPr>
          <p:blipFill>
            <a:blip r:embed="rId1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80363" y="103232"/>
              <a:ext cx="1078122" cy="1091351"/>
            </a:xfrm>
            <a:prstGeom prst="rect">
              <a:avLst/>
            </a:prstGeom>
          </p:spPr>
        </p:pic>
        <p:pic>
          <p:nvPicPr>
            <p:cNvPr id="12" name="Image 11"/>
            <p:cNvPicPr>
              <a:picLocks noChangeAspect="1"/>
            </p:cNvPicPr>
            <p:nvPr>
              <p:custDataLst>
                <p:tags r:id="rId13"/>
              </p:custDataLst>
            </p:nvPr>
          </p:nvPicPr>
          <p:blipFill>
            <a:blip r:embed="rId2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378536">
              <a:off x="7219135" y="1032511"/>
              <a:ext cx="1041114" cy="409265"/>
            </a:xfrm>
            <a:prstGeom prst="rect">
              <a:avLst/>
            </a:prstGeom>
          </p:spPr>
        </p:pic>
        <p:pic>
          <p:nvPicPr>
            <p:cNvPr id="13" name="Image 12"/>
            <p:cNvPicPr>
              <a:picLocks noChangeAspect="1"/>
            </p:cNvPicPr>
            <p:nvPr>
              <p:custDataLst>
                <p:tags r:id="rId14"/>
              </p:custDataLst>
            </p:nvPr>
          </p:nvPicPr>
          <p:blipFill>
            <a:blip r:embed="rId2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301561">
              <a:off x="7703380" y="948490"/>
              <a:ext cx="1401714" cy="1061039"/>
            </a:xfrm>
            <a:prstGeom prst="rect">
              <a:avLst/>
            </a:prstGeom>
          </p:spPr>
        </p:pic>
      </p:grpSp>
      <p:grpSp>
        <p:nvGrpSpPr>
          <p:cNvPr id="14" name="Groupe 13"/>
          <p:cNvGrpSpPr/>
          <p:nvPr userDrawn="1"/>
        </p:nvGrpSpPr>
        <p:grpSpPr>
          <a:xfrm>
            <a:off x="-108520" y="4095527"/>
            <a:ext cx="3415026" cy="2883016"/>
            <a:chOff x="-108954" y="3221488"/>
            <a:chExt cx="3415026" cy="2883016"/>
          </a:xfrm>
        </p:grpSpPr>
        <p:sp>
          <p:nvSpPr>
            <p:cNvPr id="15" name="Triangle rectangle 14">
              <a:extLst>
                <a:ext uri="{FF2B5EF4-FFF2-40B4-BE49-F238E27FC236}">
                  <a16:creationId xmlns:a16="http://schemas.microsoft.com/office/drawing/2014/main" id="{1540CB64-8E6E-4994-83B9-9D3EC920C8C6}"/>
                </a:ext>
              </a:extLst>
            </p:cNvPr>
            <p:cNvSpPr/>
            <p:nvPr>
              <p:custDataLst>
                <p:tags r:id="rId1"/>
              </p:custDataLst>
            </p:nvPr>
          </p:nvSpPr>
          <p:spPr>
            <a:xfrm>
              <a:off x="0" y="3221488"/>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16" name="Image 15"/>
            <p:cNvPicPr>
              <a:picLocks noChangeAspect="1"/>
            </p:cNvPicPr>
            <p:nvPr>
              <p:custDataLst>
                <p:tags r:id="rId2"/>
              </p:custDataLst>
            </p:nvPr>
          </p:nvPicPr>
          <p:blipFill>
            <a:blip r:embed="rId2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125958">
              <a:off x="42957" y="4559568"/>
              <a:ext cx="1471151" cy="735576"/>
            </a:xfrm>
            <a:prstGeom prst="rect">
              <a:avLst/>
            </a:prstGeom>
          </p:spPr>
        </p:pic>
        <p:pic>
          <p:nvPicPr>
            <p:cNvPr id="17" name="Image 16"/>
            <p:cNvPicPr>
              <a:picLocks noChangeAspect="1"/>
            </p:cNvPicPr>
            <p:nvPr>
              <p:custDataLst>
                <p:tags r:id="rId3"/>
              </p:custDataLst>
            </p:nvPr>
          </p:nvPicPr>
          <p:blipFill>
            <a:blip r:embed="rId2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775" y="3862875"/>
              <a:ext cx="858335" cy="927261"/>
            </a:xfrm>
            <a:prstGeom prst="rect">
              <a:avLst/>
            </a:prstGeom>
          </p:spPr>
        </p:pic>
        <p:pic>
          <p:nvPicPr>
            <p:cNvPr id="18" name="Image 17"/>
            <p:cNvPicPr>
              <a:picLocks noChangeAspect="1"/>
            </p:cNvPicPr>
            <p:nvPr>
              <p:custDataLst>
                <p:tags r:id="rId4"/>
              </p:custDataLst>
            </p:nvPr>
          </p:nvPicPr>
          <p:blipFill>
            <a:blip r:embed="rId2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954" y="5251283"/>
              <a:ext cx="1590896" cy="795887"/>
            </a:xfrm>
            <a:prstGeom prst="rect">
              <a:avLst/>
            </a:prstGeom>
          </p:spPr>
        </p:pic>
        <p:pic>
          <p:nvPicPr>
            <p:cNvPr id="19" name="Image 18"/>
            <p:cNvPicPr>
              <a:picLocks noChangeAspect="1"/>
            </p:cNvPicPr>
            <p:nvPr>
              <p:custDataLst>
                <p:tags r:id="rId5"/>
              </p:custDataLst>
            </p:nvPr>
          </p:nvPicPr>
          <p:blipFill>
            <a:blip r:embed="rId2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0807" y="4925094"/>
              <a:ext cx="1235566" cy="777436"/>
            </a:xfrm>
            <a:prstGeom prst="rect">
              <a:avLst/>
            </a:prstGeom>
          </p:spPr>
        </p:pic>
        <p:pic>
          <p:nvPicPr>
            <p:cNvPr id="20" name="Image 19"/>
            <p:cNvPicPr>
              <a:picLocks noChangeAspect="1"/>
            </p:cNvPicPr>
            <p:nvPr>
              <p:custDataLst>
                <p:tags r:id="rId6"/>
              </p:custDataLst>
            </p:nvPr>
          </p:nvPicPr>
          <p:blipFill>
            <a:blip r:embed="rId2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333466">
              <a:off x="1949985" y="5405561"/>
              <a:ext cx="771397" cy="698943"/>
            </a:xfrm>
            <a:prstGeom prst="rect">
              <a:avLst/>
            </a:prstGeom>
          </p:spPr>
        </p:pic>
        <p:pic>
          <p:nvPicPr>
            <p:cNvPr id="21" name="Image 20"/>
            <p:cNvPicPr>
              <a:picLocks noChangeAspect="1"/>
            </p:cNvPicPr>
            <p:nvPr>
              <p:custDataLst>
                <p:tags r:id="rId7"/>
              </p:custDataLst>
            </p:nvPr>
          </p:nvPicPr>
          <p:blipFill>
            <a:blip r:embed="rId2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204" y="3458034"/>
              <a:ext cx="331625" cy="508310"/>
            </a:xfrm>
            <a:prstGeom prst="rect">
              <a:avLst/>
            </a:prstGeom>
          </p:spPr>
        </p:pic>
      </p:grpSp>
    </p:spTree>
    <p:extLst>
      <p:ext uri="{BB962C8B-B14F-4D97-AF65-F5344CB8AC3E}">
        <p14:creationId xmlns:p14="http://schemas.microsoft.com/office/powerpoint/2010/main" val="420362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28/05/2024</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3635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28/05/2024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503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28/05/2024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64467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8.xml"/><Relationship Id="rId18" Type="http://schemas.openxmlformats.org/officeDocument/2006/relationships/tags" Target="../tags/tag33.xml"/><Relationship Id="rId26" Type="http://schemas.openxmlformats.org/officeDocument/2006/relationships/image" Target="../media/image27.png"/><Relationship Id="rId3" Type="http://schemas.openxmlformats.org/officeDocument/2006/relationships/slideLayout" Target="../slideLayouts/slideLayout14.xml"/><Relationship Id="rId21" Type="http://schemas.openxmlformats.org/officeDocument/2006/relationships/tags" Target="../tags/tag36.xml"/><Relationship Id="rId34" Type="http://schemas.openxmlformats.org/officeDocument/2006/relationships/image" Target="../media/image30.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32.xml"/><Relationship Id="rId25" Type="http://schemas.openxmlformats.org/officeDocument/2006/relationships/image" Target="../media/image26.png"/><Relationship Id="rId33" Type="http://schemas.openxmlformats.org/officeDocument/2006/relationships/image" Target="../media/image29.png"/><Relationship Id="rId2" Type="http://schemas.openxmlformats.org/officeDocument/2006/relationships/slideLayout" Target="../slideLayouts/slideLayout13.xml"/><Relationship Id="rId16" Type="http://schemas.openxmlformats.org/officeDocument/2006/relationships/tags" Target="../tags/tag31.xml"/><Relationship Id="rId20" Type="http://schemas.openxmlformats.org/officeDocument/2006/relationships/tags" Target="../tags/tag35.xml"/><Relationship Id="rId29"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5.png"/><Relationship Id="rId32" Type="http://schemas.openxmlformats.org/officeDocument/2006/relationships/image" Target="../media/image16.png"/><Relationship Id="rId5" Type="http://schemas.openxmlformats.org/officeDocument/2006/relationships/slideLayout" Target="../slideLayouts/slideLayout16.xml"/><Relationship Id="rId15" Type="http://schemas.openxmlformats.org/officeDocument/2006/relationships/tags" Target="../tags/tag30.xml"/><Relationship Id="rId23" Type="http://schemas.openxmlformats.org/officeDocument/2006/relationships/tags" Target="../tags/tag38.xml"/><Relationship Id="rId28" Type="http://schemas.openxmlformats.org/officeDocument/2006/relationships/image" Target="../media/image15.png"/><Relationship Id="rId10" Type="http://schemas.openxmlformats.org/officeDocument/2006/relationships/slideLayout" Target="../slideLayouts/slideLayout21.xml"/><Relationship Id="rId19" Type="http://schemas.openxmlformats.org/officeDocument/2006/relationships/tags" Target="../tags/tag34.xml"/><Relationship Id="rId31" Type="http://schemas.openxmlformats.org/officeDocument/2006/relationships/image" Target="../media/image1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9.xml"/><Relationship Id="rId22" Type="http://schemas.openxmlformats.org/officeDocument/2006/relationships/tags" Target="../tags/tag37.xml"/><Relationship Id="rId27" Type="http://schemas.openxmlformats.org/officeDocument/2006/relationships/image" Target="../media/image28.png"/><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28/05/2024</a:t>
            </a:fld>
            <a:endParaRPr lang="fr-BE"/>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3825986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3587" y="354313"/>
            <a:ext cx="693449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663586" y="2087393"/>
            <a:ext cx="6836493"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9143994" y="0"/>
            <a:ext cx="609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p:cNvGrpSpPr/>
          <p:nvPr userDrawn="1"/>
        </p:nvGrpSpPr>
        <p:grpSpPr>
          <a:xfrm>
            <a:off x="-306737" y="26545"/>
            <a:ext cx="1895101" cy="6858000"/>
            <a:chOff x="-182929" y="0"/>
            <a:chExt cx="1895101" cy="6858000"/>
          </a:xfrm>
        </p:grpSpPr>
        <p:sp>
          <p:nvSpPr>
            <p:cNvPr id="9" name="Rectangle 8"/>
            <p:cNvSpPr/>
            <p:nvPr>
              <p:custDataLst>
                <p:tags r:id="rId13"/>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Image 9"/>
            <p:cNvPicPr>
              <a:picLocks noChangeAspect="1"/>
            </p:cNvPicPr>
            <p:nvPr>
              <p:custDataLst>
                <p:tags r:id="rId14"/>
              </p:custDataLst>
            </p:nvPr>
          </p:nvPicPr>
          <p:blipFill>
            <a:blip r:embed="rId24"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23"/>
              </p:custDataLst>
            </p:nvPr>
          </p:nvPicPr>
          <p:blipFill>
            <a:blip r:embed="rId33"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 19">
            <a:extLst>
              <a:ext uri="{FF2B5EF4-FFF2-40B4-BE49-F238E27FC236}">
                <a16:creationId xmlns:a16="http://schemas.microsoft.com/office/drawing/2014/main" id="{AEE7B054-9B1C-4943-A8C0-805BCBFA003E}"/>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76682" y="6278562"/>
            <a:ext cx="1010216" cy="432326"/>
          </a:xfrm>
          <a:prstGeom prst="rect">
            <a:avLst/>
          </a:prstGeom>
        </p:spPr>
      </p:pic>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600" b="1" kern="1200" cap="none" spc="-100" baseline="0">
          <a:ln>
            <a:noFill/>
          </a:ln>
          <a:solidFill>
            <a:srgbClr val="C00000"/>
          </a:solidFill>
          <a:effectLst/>
          <a:latin typeface="+mj-lt"/>
          <a:ea typeface="+mj-ea"/>
          <a:cs typeface="+mj-cs"/>
        </a:defRPr>
      </a:lvl1pPr>
    </p:titleStyle>
    <p:bodyStyle>
      <a:lvl1pPr marL="342900" indent="-228600" algn="l" defTabSz="914400" rtl="0" eaLnBrk="1" latinLnBrk="0" hangingPunct="1">
        <a:spcBef>
          <a:spcPct val="20000"/>
        </a:spcBef>
        <a:buClr>
          <a:srgbClr val="C0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26" Type="http://schemas.openxmlformats.org/officeDocument/2006/relationships/notesSlide" Target="../notesSlides/notesSlide1.xml"/><Relationship Id="rId3" Type="http://schemas.openxmlformats.org/officeDocument/2006/relationships/tags" Target="../tags/tag41.xml"/><Relationship Id="rId21" Type="http://schemas.openxmlformats.org/officeDocument/2006/relationships/tags" Target="../tags/tag59.xml"/><Relationship Id="rId34" Type="http://schemas.openxmlformats.org/officeDocument/2006/relationships/image" Target="../media/image35.png"/><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5" Type="http://schemas.openxmlformats.org/officeDocument/2006/relationships/slideLayout" Target="../slideLayouts/slideLayout1.xml"/><Relationship Id="rId33" Type="http://schemas.openxmlformats.org/officeDocument/2006/relationships/image" Target="../media/image16.png"/><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tags" Target="../tags/tag58.xml"/><Relationship Id="rId29" Type="http://schemas.openxmlformats.org/officeDocument/2006/relationships/image" Target="../media/image33.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tags" Target="../tags/tag62.xml"/><Relationship Id="rId32" Type="http://schemas.openxmlformats.org/officeDocument/2006/relationships/image" Target="../media/image12.png"/><Relationship Id="rId37" Type="http://schemas.openxmlformats.org/officeDocument/2006/relationships/image" Target="../media/image36.png"/><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tags" Target="../tags/tag61.xml"/><Relationship Id="rId28" Type="http://schemas.openxmlformats.org/officeDocument/2006/relationships/image" Target="../media/image32.png"/><Relationship Id="rId36" Type="http://schemas.openxmlformats.org/officeDocument/2006/relationships/image" Target="../media/image20.png"/><Relationship Id="rId10" Type="http://schemas.openxmlformats.org/officeDocument/2006/relationships/tags" Target="../tags/tag48.xml"/><Relationship Id="rId19" Type="http://schemas.openxmlformats.org/officeDocument/2006/relationships/tags" Target="../tags/tag57.xml"/><Relationship Id="rId31" Type="http://schemas.openxmlformats.org/officeDocument/2006/relationships/image" Target="../media/image15.png"/><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44.jpeg"/><Relationship Id="rId5" Type="http://schemas.openxmlformats.org/officeDocument/2006/relationships/tags" Target="../tags/tag81.xml"/><Relationship Id="rId10" Type="http://schemas.openxmlformats.org/officeDocument/2006/relationships/notesSlide" Target="../notesSlides/notesSlide10.xml"/><Relationship Id="rId4" Type="http://schemas.openxmlformats.org/officeDocument/2006/relationships/tags" Target="../tags/tag80.xml"/><Relationship Id="rId9"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49.png"/><Relationship Id="rId5" Type="http://schemas.openxmlformats.org/officeDocument/2006/relationships/tags" Target="../tags/tag90.xml"/><Relationship Id="rId10" Type="http://schemas.openxmlformats.org/officeDocument/2006/relationships/image" Target="../media/image48.png"/><Relationship Id="rId4" Type="http://schemas.openxmlformats.org/officeDocument/2006/relationships/tags" Target="../tags/tag89.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hyperlink" Target="https://youtu.be/h0RBH5NhnI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93.xml"/><Relationship Id="rId5" Type="http://schemas.microsoft.com/office/2007/relationships/hdphoto" Target="../media/hdphoto9.wdp"/><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96.xml"/><Relationship Id="rId7" Type="http://schemas.openxmlformats.org/officeDocument/2006/relationships/notesSlide" Target="../notesSlides/notesSlide23.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2.xml"/><Relationship Id="rId5" Type="http://schemas.openxmlformats.org/officeDocument/2006/relationships/tags" Target="../tags/tag98.xml"/><Relationship Id="rId4" Type="http://schemas.openxmlformats.org/officeDocument/2006/relationships/tags" Target="../tags/tag9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99.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10" Type="http://schemas.openxmlformats.org/officeDocument/2006/relationships/image" Target="../media/image60.jpeg"/><Relationship Id="rId4" Type="http://schemas.openxmlformats.org/officeDocument/2006/relationships/tags" Target="../tags/tag103.xml"/><Relationship Id="rId9"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c32s3NsVF8w"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10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3.xml"/><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7.jpeg"/><Relationship Id="rId7" Type="http://schemas.openxmlformats.org/officeDocument/2006/relationships/diagramColors" Target="../diagrams/colors2.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114.xml"/><Relationship Id="rId7" Type="http://schemas.openxmlformats.org/officeDocument/2006/relationships/tags" Target="../tags/tag118.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49.png"/><Relationship Id="rId5" Type="http://schemas.openxmlformats.org/officeDocument/2006/relationships/tags" Target="../tags/tag116.xml"/><Relationship Id="rId10" Type="http://schemas.openxmlformats.org/officeDocument/2006/relationships/image" Target="../media/image48.png"/><Relationship Id="rId4" Type="http://schemas.openxmlformats.org/officeDocument/2006/relationships/tags" Target="../tags/tag115.xml"/><Relationship Id="rId9"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119.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tags" Target="../tags/tag132.xml"/><Relationship Id="rId18" Type="http://schemas.openxmlformats.org/officeDocument/2006/relationships/tags" Target="../tags/tag137.xml"/><Relationship Id="rId26" Type="http://schemas.openxmlformats.org/officeDocument/2006/relationships/notesSlide" Target="../notesSlides/notesSlide36.xml"/><Relationship Id="rId3" Type="http://schemas.openxmlformats.org/officeDocument/2006/relationships/tags" Target="../tags/tag122.xml"/><Relationship Id="rId21" Type="http://schemas.openxmlformats.org/officeDocument/2006/relationships/tags" Target="../tags/tag140.xml"/><Relationship Id="rId34" Type="http://schemas.openxmlformats.org/officeDocument/2006/relationships/image" Target="../media/image35.png"/><Relationship Id="rId7" Type="http://schemas.openxmlformats.org/officeDocument/2006/relationships/tags" Target="../tags/tag126.xml"/><Relationship Id="rId12" Type="http://schemas.openxmlformats.org/officeDocument/2006/relationships/tags" Target="../tags/tag131.xml"/><Relationship Id="rId17" Type="http://schemas.openxmlformats.org/officeDocument/2006/relationships/tags" Target="../tags/tag136.xml"/><Relationship Id="rId25" Type="http://schemas.openxmlformats.org/officeDocument/2006/relationships/slideLayout" Target="../slideLayouts/slideLayout1.xml"/><Relationship Id="rId33" Type="http://schemas.openxmlformats.org/officeDocument/2006/relationships/image" Target="../media/image16.png"/><Relationship Id="rId2" Type="http://schemas.openxmlformats.org/officeDocument/2006/relationships/tags" Target="../tags/tag121.xml"/><Relationship Id="rId16" Type="http://schemas.openxmlformats.org/officeDocument/2006/relationships/tags" Target="../tags/tag135.xml"/><Relationship Id="rId20" Type="http://schemas.openxmlformats.org/officeDocument/2006/relationships/tags" Target="../tags/tag139.xml"/><Relationship Id="rId29" Type="http://schemas.openxmlformats.org/officeDocument/2006/relationships/image" Target="../media/image33.png"/><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24" Type="http://schemas.openxmlformats.org/officeDocument/2006/relationships/tags" Target="../tags/tag143.xml"/><Relationship Id="rId32" Type="http://schemas.openxmlformats.org/officeDocument/2006/relationships/image" Target="../media/image12.png"/><Relationship Id="rId37" Type="http://schemas.openxmlformats.org/officeDocument/2006/relationships/image" Target="../media/image36.png"/><Relationship Id="rId5" Type="http://schemas.openxmlformats.org/officeDocument/2006/relationships/tags" Target="../tags/tag124.xml"/><Relationship Id="rId15" Type="http://schemas.openxmlformats.org/officeDocument/2006/relationships/tags" Target="../tags/tag134.xml"/><Relationship Id="rId23" Type="http://schemas.openxmlformats.org/officeDocument/2006/relationships/tags" Target="../tags/tag142.xml"/><Relationship Id="rId28" Type="http://schemas.openxmlformats.org/officeDocument/2006/relationships/image" Target="../media/image32.png"/><Relationship Id="rId36" Type="http://schemas.openxmlformats.org/officeDocument/2006/relationships/image" Target="../media/image20.png"/><Relationship Id="rId10" Type="http://schemas.openxmlformats.org/officeDocument/2006/relationships/tags" Target="../tags/tag129.xml"/><Relationship Id="rId19" Type="http://schemas.openxmlformats.org/officeDocument/2006/relationships/tags" Target="../tags/tag138.xml"/><Relationship Id="rId31" Type="http://schemas.openxmlformats.org/officeDocument/2006/relationships/image" Target="../media/image15.png"/><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tags" Target="../tags/tag133.xml"/><Relationship Id="rId22" Type="http://schemas.openxmlformats.org/officeDocument/2006/relationships/tags" Target="../tags/tag141.xml"/><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144.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145.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146.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notesSlide" Target="../notesSlides/notesSlide42.xml"/><Relationship Id="rId4"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50.xml"/><Relationship Id="rId5" Type="http://schemas.openxmlformats.org/officeDocument/2006/relationships/image" Target="../media/image43.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74.jpg"/><Relationship Id="rId5" Type="http://schemas.openxmlformats.org/officeDocument/2006/relationships/notesSlide" Target="../notesSlides/notesSlide44.xml"/><Relationship Id="rId4"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notesSlide" Target="../notesSlides/notesSlide45.xml"/><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40.png"/><Relationship Id="rId5" Type="http://schemas.openxmlformats.org/officeDocument/2006/relationships/image" Target="../media/image75.jpe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tags" Target="../tags/tag161.xml"/><Relationship Id="rId7" Type="http://schemas.microsoft.com/office/2007/relationships/hdphoto" Target="../media/hdphoto10.wdp"/><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76.png"/><Relationship Id="rId5" Type="http://schemas.openxmlformats.org/officeDocument/2006/relationships/notesSlide" Target="../notesSlides/notesSlide47.xml"/><Relationship Id="rId4"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77.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78.jpeg"/><Relationship Id="rId5" Type="http://schemas.openxmlformats.org/officeDocument/2006/relationships/notesSlide" Target="../notesSlides/notesSlide49.xml"/><Relationship Id="rId4"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79.jp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tags" Target="../tags/tag66.xml"/><Relationship Id="rId7" Type="http://schemas.openxmlformats.org/officeDocument/2006/relationships/image" Target="../media/image39.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6.xml"/><Relationship Id="rId5" Type="http://schemas.openxmlformats.org/officeDocument/2006/relationships/slideLayout" Target="../slideLayouts/slideLayout18.xml"/><Relationship Id="rId4" Type="http://schemas.openxmlformats.org/officeDocument/2006/relationships/tags" Target="../tags/tag67.xml"/><Relationship Id="rId9"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hyperlink" Target="https://youtu.be/c32s3NsVF8w" TargetMode="External"/><Relationship Id="rId3" Type="http://schemas.openxmlformats.org/officeDocument/2006/relationships/image" Target="../media/image89.png"/><Relationship Id="rId7" Type="http://schemas.openxmlformats.org/officeDocument/2006/relationships/hyperlink" Target="https://www.youtube.com/watch?v=MsfUUZvS2v0" TargetMode="External"/><Relationship Id="rId2" Type="http://schemas.openxmlformats.org/officeDocument/2006/relationships/notesSlide" Target="../notesSlides/notesSlide59.xml"/><Relationship Id="rId1" Type="http://schemas.openxmlformats.org/officeDocument/2006/relationships/slideLayout" Target="../slideLayouts/slideLayout18.xml"/><Relationship Id="rId6" Type="http://schemas.openxmlformats.org/officeDocument/2006/relationships/hyperlink" Target="https://view.genial.ly/5ecea5b1ae02a30dabf2230f/horizontal-infographic-review-copie-gestion-de-classe-de-nancy-gaudreau" TargetMode="External"/><Relationship Id="rId5" Type="http://schemas.openxmlformats.org/officeDocument/2006/relationships/hyperlink" Target="https://extranet.puq.ca/media/produits/documents/2930_D4531-FP.pdf" TargetMode="External"/><Relationship Id="rId4" Type="http://schemas.openxmlformats.org/officeDocument/2006/relationships/hyperlink" Target="https://youtu.be/9nG8ZUU1CW8"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40.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44.jpeg"/><Relationship Id="rId5" Type="http://schemas.openxmlformats.org/officeDocument/2006/relationships/tags" Target="../tags/tag73.xml"/><Relationship Id="rId10" Type="http://schemas.openxmlformats.org/officeDocument/2006/relationships/notesSlide" Target="../notesSlides/notesSlide9.xml"/><Relationship Id="rId4" Type="http://schemas.openxmlformats.org/officeDocument/2006/relationships/tags" Target="../tags/tag72.xml"/><Relationship Id="rId9"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7EA85-0E82-4AEF-A64E-880A278A841A}"/>
              </a:ext>
            </a:extLst>
          </p:cNvPr>
          <p:cNvSpPr/>
          <p:nvPr>
            <p:custDataLst>
              <p:tags r:id="rId1"/>
            </p:custDataLst>
          </p:nvPr>
        </p:nvSpPr>
        <p:spPr>
          <a:xfrm>
            <a:off x="0" y="857250"/>
            <a:ext cx="401128" cy="5218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D8D8D8"/>
              </a:solidFill>
            </a:endParaRPr>
          </a:p>
        </p:txBody>
      </p:sp>
      <p:sp>
        <p:nvSpPr>
          <p:cNvPr id="5" name="ZoneTexte 4"/>
          <p:cNvSpPr txBox="1"/>
          <p:nvPr>
            <p:custDataLst>
              <p:tags r:id="rId2"/>
            </p:custDataLst>
          </p:nvPr>
        </p:nvSpPr>
        <p:spPr>
          <a:xfrm>
            <a:off x="1570866" y="874860"/>
            <a:ext cx="6482722" cy="2089033"/>
          </a:xfrm>
          <a:prstGeom prst="rect">
            <a:avLst/>
          </a:prstGeom>
          <a:noFill/>
        </p:spPr>
        <p:txBody>
          <a:bodyPr wrap="square" rtlCol="0" anchor="t">
            <a:spAutoFit/>
          </a:bodyPr>
          <a:lstStyle/>
          <a:p>
            <a:pPr algn="ctr"/>
            <a:endParaRPr lang="fr-CA" b="1" dirty="0">
              <a:cs typeface="Calibri" panose="020F0502020204030204"/>
            </a:endParaRPr>
          </a:p>
          <a:p>
            <a:pPr algn="ctr"/>
            <a:r>
              <a:rPr lang="fr-CA" sz="2400" b="1" dirty="0">
                <a:solidFill>
                  <a:srgbClr val="DE0000"/>
                </a:solidFill>
              </a:rPr>
              <a:t>Gestion de classe</a:t>
            </a:r>
            <a:br>
              <a:rPr lang="fr-CA" sz="2400" dirty="0">
                <a:solidFill>
                  <a:schemeClr val="tx1">
                    <a:lumMod val="75000"/>
                    <a:lumOff val="25000"/>
                  </a:schemeClr>
                </a:solidFill>
              </a:rPr>
            </a:br>
            <a:r>
              <a:rPr lang="fr-CA" dirty="0">
                <a:solidFill>
                  <a:schemeClr val="tx1">
                    <a:lumMod val="75000"/>
                    <a:lumOff val="25000"/>
                  </a:schemeClr>
                </a:solidFill>
              </a:rPr>
              <a:t>IPEFP-04</a:t>
            </a:r>
            <a:endParaRPr lang="fr-CA" b="1" dirty="0">
              <a:cs typeface="Calibri" panose="020F0502020204030204"/>
            </a:endParaRPr>
          </a:p>
          <a:p>
            <a:pPr algn="ctr"/>
            <a:endParaRPr lang="fr-CA" sz="1575" b="1" dirty="0">
              <a:cs typeface="Calibri"/>
            </a:endParaRPr>
          </a:p>
          <a:p>
            <a:pPr algn="ctr"/>
            <a:r>
              <a:rPr lang="fr-CA" dirty="0">
                <a:solidFill>
                  <a:srgbClr val="C00000"/>
                </a:solidFill>
              </a:rPr>
              <a:t>Programme d’insertion professionnelle des enseignants en formation professionnelle</a:t>
            </a:r>
            <a:endParaRPr lang="fr-FR" dirty="0"/>
          </a:p>
          <a:p>
            <a:endParaRPr lang="fr-CA" b="1" dirty="0">
              <a:cs typeface="Calibri"/>
            </a:endParaRPr>
          </a:p>
        </p:txBody>
      </p:sp>
      <p:sp>
        <p:nvSpPr>
          <p:cNvPr id="6" name="Rectangle 5">
            <a:extLst>
              <a:ext uri="{FF2B5EF4-FFF2-40B4-BE49-F238E27FC236}">
                <a16:creationId xmlns:a16="http://schemas.microsoft.com/office/drawing/2014/main" id="{96BB13EF-DD76-4B93-A088-74B0363DCC77}"/>
              </a:ext>
            </a:extLst>
          </p:cNvPr>
          <p:cNvSpPr/>
          <p:nvPr>
            <p:custDataLst>
              <p:tags r:id="rId3"/>
            </p:custDataLst>
          </p:nvPr>
        </p:nvSpPr>
        <p:spPr>
          <a:xfrm>
            <a:off x="7646778" y="1497764"/>
            <a:ext cx="352605" cy="3805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nvGrpSpPr>
          <p:cNvPr id="2" name="Groupe 1">
            <a:extLst>
              <a:ext uri="{FF2B5EF4-FFF2-40B4-BE49-F238E27FC236}">
                <a16:creationId xmlns:a16="http://schemas.microsoft.com/office/drawing/2014/main" id="{DD169635-DC94-E902-4DFE-6B82CDC25944}"/>
              </a:ext>
            </a:extLst>
          </p:cNvPr>
          <p:cNvGrpSpPr/>
          <p:nvPr>
            <p:custDataLst>
              <p:tags r:id="rId4"/>
            </p:custDataLst>
          </p:nvPr>
        </p:nvGrpSpPr>
        <p:grpSpPr>
          <a:xfrm>
            <a:off x="162469" y="2934363"/>
            <a:ext cx="8946486" cy="3607136"/>
            <a:chOff x="534837" y="2132857"/>
            <a:chExt cx="11449782" cy="4750333"/>
          </a:xfrm>
        </p:grpSpPr>
        <p:sp>
          <p:nvSpPr>
            <p:cNvPr id="8" name="Rectangle 7"/>
            <p:cNvSpPr/>
            <p:nvPr>
              <p:custDataLst>
                <p:tags r:id="rId7"/>
              </p:custDataLst>
            </p:nvPr>
          </p:nvSpPr>
          <p:spPr>
            <a:xfrm rot="4620000" flipH="1">
              <a:off x="5654016" y="-655270"/>
              <a:ext cx="2619206" cy="1004200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13"/>
            </a:p>
          </p:txBody>
        </p:sp>
        <p:sp>
          <p:nvSpPr>
            <p:cNvPr id="9" name="Triangle rectangle 8">
              <a:extLst>
                <a:ext uri="{FF2B5EF4-FFF2-40B4-BE49-F238E27FC236}">
                  <a16:creationId xmlns:a16="http://schemas.microsoft.com/office/drawing/2014/main" id="{1540CB64-8E6E-4994-83B9-9D3EC920C8C6}"/>
                </a:ext>
              </a:extLst>
            </p:cNvPr>
            <p:cNvSpPr/>
            <p:nvPr>
              <p:custDataLst>
                <p:tags r:id="rId8"/>
              </p:custDataLst>
            </p:nvPr>
          </p:nvSpPr>
          <p:spPr>
            <a:xfrm>
              <a:off x="668866" y="3261186"/>
              <a:ext cx="4197651" cy="361715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7F7F7F"/>
                </a:solidFill>
              </a:endParaRPr>
            </a:p>
          </p:txBody>
        </p:sp>
        <p:pic>
          <p:nvPicPr>
            <p:cNvPr id="10" name="Image 9"/>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rot="19818516">
              <a:off x="6728871" y="4160351"/>
              <a:ext cx="2374456" cy="1238015"/>
            </a:xfrm>
            <a:prstGeom prst="rect">
              <a:avLst/>
            </a:prstGeom>
          </p:spPr>
        </p:pic>
        <p:pic>
          <p:nvPicPr>
            <p:cNvPr id="11" name="Image 10"/>
            <p:cNvPicPr>
              <a:picLocks noChangeAspect="1"/>
            </p:cNvPicPr>
            <p:nvPr>
              <p:custDataLst>
                <p:tags r:id="rId10"/>
              </p:custDataLst>
            </p:nvPr>
          </p:nvPicPr>
          <p:blipFill>
            <a:blip r:embed="rId28" cstate="print">
              <a:extLst>
                <a:ext uri="{28A0092B-C50C-407E-A947-70E740481C1C}">
                  <a14:useLocalDpi xmlns:a14="http://schemas.microsoft.com/office/drawing/2010/main" val="0"/>
                </a:ext>
              </a:extLst>
            </a:blip>
            <a:stretch>
              <a:fillRect/>
            </a:stretch>
          </p:blipFill>
          <p:spPr>
            <a:xfrm rot="1044235">
              <a:off x="2282298" y="4190159"/>
              <a:ext cx="1987177" cy="1107174"/>
            </a:xfrm>
            <a:prstGeom prst="rect">
              <a:avLst/>
            </a:prstGeom>
          </p:spPr>
        </p:pic>
        <p:pic>
          <p:nvPicPr>
            <p:cNvPr id="12" name="Image 11"/>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tretch>
              <a:fillRect/>
            </a:stretch>
          </p:blipFill>
          <p:spPr>
            <a:xfrm rot="18408137">
              <a:off x="5035271" y="3485139"/>
              <a:ext cx="476898" cy="1485022"/>
            </a:xfrm>
            <a:prstGeom prst="rect">
              <a:avLst/>
            </a:prstGeom>
          </p:spPr>
        </p:pic>
        <p:pic>
          <p:nvPicPr>
            <p:cNvPr id="13" name="Image 12"/>
            <p:cNvPicPr>
              <a:picLocks noChangeAspect="1"/>
            </p:cNvPicPr>
            <p:nvPr>
              <p:custDataLst>
                <p:tags r:id="rId12"/>
              </p:custDataLst>
            </p:nvPr>
          </p:nvPicPr>
          <p:blipFill>
            <a:blip r:embed="rId30" cstate="print">
              <a:extLst>
                <a:ext uri="{28A0092B-C50C-407E-A947-70E740481C1C}">
                  <a14:useLocalDpi xmlns:a14="http://schemas.microsoft.com/office/drawing/2010/main" val="0"/>
                </a:ext>
              </a:extLst>
            </a:blip>
            <a:stretch>
              <a:fillRect/>
            </a:stretch>
          </p:blipFill>
          <p:spPr>
            <a:xfrm rot="18169581">
              <a:off x="4739356" y="3697779"/>
              <a:ext cx="417759" cy="1575208"/>
            </a:xfrm>
            <a:prstGeom prst="rect">
              <a:avLst/>
            </a:prstGeom>
          </p:spPr>
        </p:pic>
        <p:pic>
          <p:nvPicPr>
            <p:cNvPr id="14" name="Image 13"/>
            <p:cNvPicPr>
              <a:picLocks noChangeAspect="1"/>
            </p:cNvPicPr>
            <p:nvPr>
              <p:custDataLst>
                <p:tags r:id="rId13"/>
              </p:custDataLst>
            </p:nvPr>
          </p:nvPicPr>
          <p:blipFill>
            <a:blip r:embed="rId31" cstate="print">
              <a:extLst>
                <a:ext uri="{28A0092B-C50C-407E-A947-70E740481C1C}">
                  <a14:useLocalDpi xmlns:a14="http://schemas.microsoft.com/office/drawing/2010/main" val="0"/>
                </a:ext>
              </a:extLst>
            </a:blip>
            <a:stretch>
              <a:fillRect/>
            </a:stretch>
          </p:blipFill>
          <p:spPr>
            <a:xfrm rot="15847712">
              <a:off x="10053001" y="2480443"/>
              <a:ext cx="1417983" cy="722811"/>
            </a:xfrm>
            <a:prstGeom prst="rect">
              <a:avLst/>
            </a:prstGeom>
          </p:spPr>
        </p:pic>
        <p:pic>
          <p:nvPicPr>
            <p:cNvPr id="15" name="Image 14"/>
            <p:cNvPicPr>
              <a:picLocks noChangeAspect="1"/>
            </p:cNvPicPr>
            <p:nvPr>
              <p:custDataLst>
                <p:tags r:id="rId14"/>
              </p:custDataLst>
            </p:nvPr>
          </p:nvPicPr>
          <p:blipFill>
            <a:blip r:embed="rId32" cstate="print">
              <a:extLst>
                <a:ext uri="{28A0092B-C50C-407E-A947-70E740481C1C}">
                  <a14:useLocalDpi xmlns:a14="http://schemas.microsoft.com/office/drawing/2010/main" val="0"/>
                </a:ext>
              </a:extLst>
            </a:blip>
            <a:stretch>
              <a:fillRect/>
            </a:stretch>
          </p:blipFill>
          <p:spPr>
            <a:xfrm>
              <a:off x="6597029" y="2775785"/>
              <a:ext cx="2622330" cy="1316509"/>
            </a:xfrm>
            <a:prstGeom prst="rect">
              <a:avLst/>
            </a:prstGeom>
          </p:spPr>
        </p:pic>
        <p:pic>
          <p:nvPicPr>
            <p:cNvPr id="16" name="Image 15"/>
            <p:cNvPicPr>
              <a:picLocks noChangeAspect="1"/>
            </p:cNvPicPr>
            <p:nvPr>
              <p:custDataLst>
                <p:tags r:id="rId15"/>
              </p:custDataLst>
            </p:nvPr>
          </p:nvPicPr>
          <p:blipFill>
            <a:blip r:embed="rId33" cstate="print">
              <a:extLst>
                <a:ext uri="{28A0092B-C50C-407E-A947-70E740481C1C}">
                  <a14:useLocalDpi xmlns:a14="http://schemas.microsoft.com/office/drawing/2010/main" val="0"/>
                </a:ext>
              </a:extLst>
            </a:blip>
            <a:stretch>
              <a:fillRect/>
            </a:stretch>
          </p:blipFill>
          <p:spPr>
            <a:xfrm>
              <a:off x="9379029" y="3430463"/>
              <a:ext cx="1664781" cy="1711828"/>
            </a:xfrm>
            <a:prstGeom prst="rect">
              <a:avLst/>
            </a:prstGeom>
          </p:spPr>
        </p:pic>
        <p:pic>
          <p:nvPicPr>
            <p:cNvPr id="17" name="Picture 4" descr="Pinces, Outil, Ustensile, Salade, Grip, Forme De Griffe"/>
            <p:cNvPicPr>
              <a:picLocks noChangeAspect="1" noChangeArrowheads="1"/>
            </p:cNvPicPr>
            <p:nvPr>
              <p:custDataLst>
                <p:tags r:id="rId16"/>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329089" y="2383792"/>
              <a:ext cx="689665" cy="1217405"/>
            </a:xfrm>
            <a:prstGeom prst="rect">
              <a:avLst/>
            </a:prstGeom>
            <a:noFill/>
            <a:extLst>
              <a:ext uri="{909E8E84-426E-40DD-AFC4-6F175D3DCCD1}">
                <a14:hiddenFill xmlns:a14="http://schemas.microsoft.com/office/drawing/2010/main">
                  <a:solidFill>
                    <a:srgbClr val="FFFFFF"/>
                  </a:solidFill>
                </a14:hiddenFill>
              </a:ext>
            </a:extLst>
          </p:spPr>
        </p:pic>
        <p:sp>
          <p:nvSpPr>
            <p:cNvPr id="18" name="Sous-titre 2"/>
            <p:cNvSpPr txBox="1">
              <a:spLocks/>
            </p:cNvSpPr>
            <p:nvPr>
              <p:custDataLst>
                <p:tags r:id="rId17"/>
              </p:custDataLst>
            </p:nvPr>
          </p:nvSpPr>
          <p:spPr>
            <a:xfrm>
              <a:off x="3156560" y="5637463"/>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19" name="Sous-titre 2"/>
            <p:cNvSpPr txBox="1">
              <a:spLocks/>
            </p:cNvSpPr>
            <p:nvPr>
              <p:custDataLst>
                <p:tags r:id="rId18"/>
              </p:custDataLst>
            </p:nvPr>
          </p:nvSpPr>
          <p:spPr>
            <a:xfrm>
              <a:off x="3049115" y="5572043"/>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20" name="Sous-titre 2"/>
            <p:cNvSpPr txBox="1">
              <a:spLocks/>
            </p:cNvSpPr>
            <p:nvPr>
              <p:custDataLst>
                <p:tags r:id="rId19"/>
              </p:custDataLst>
            </p:nvPr>
          </p:nvSpPr>
          <p:spPr>
            <a:xfrm>
              <a:off x="3156559" y="5423284"/>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21" name="ZoneTexte 20">
              <a:extLst>
                <a:ext uri="{FF2B5EF4-FFF2-40B4-BE49-F238E27FC236}">
                  <a16:creationId xmlns:a16="http://schemas.microsoft.com/office/drawing/2014/main" id="{3012EDA5-AD75-482B-AB03-376129437F8D}"/>
                </a:ext>
              </a:extLst>
            </p:cNvPr>
            <p:cNvSpPr txBox="1"/>
            <p:nvPr>
              <p:custDataLst>
                <p:tags r:id="rId20"/>
              </p:custDataLst>
            </p:nvPr>
          </p:nvSpPr>
          <p:spPr>
            <a:xfrm>
              <a:off x="1375462" y="6255237"/>
              <a:ext cx="2612239" cy="296391"/>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1125" dirty="0">
                  <a:solidFill>
                    <a:srgbClr val="FFFFFF"/>
                  </a:solidFill>
                </a:rPr>
                <a:t>#</a:t>
              </a:r>
              <a:r>
                <a:rPr lang="en-US" sz="1125" dirty="0" err="1">
                  <a:solidFill>
                    <a:srgbClr val="FFFFFF"/>
                  </a:solidFill>
                </a:rPr>
                <a:t>MonmétierMaliberté</a:t>
              </a:r>
              <a:endParaRPr lang="en-US" sz="1125" dirty="0">
                <a:solidFill>
                  <a:srgbClr val="FFFFFF"/>
                </a:solidFill>
                <a:cs typeface="Calibri"/>
              </a:endParaRPr>
            </a:p>
          </p:txBody>
        </p:sp>
        <p:pic>
          <p:nvPicPr>
            <p:cNvPr id="22" name="Image 21">
              <a:extLst>
                <a:ext uri="{FF2B5EF4-FFF2-40B4-BE49-F238E27FC236}">
                  <a16:creationId xmlns:a16="http://schemas.microsoft.com/office/drawing/2014/main" id="{C9DDE9CF-C53C-4CA8-BEC0-B8D22711E1B9}"/>
                </a:ext>
              </a:extLst>
            </p:cNvPr>
            <p:cNvPicPr>
              <a:picLocks noChangeAspect="1"/>
            </p:cNvPicPr>
            <p:nvPr>
              <p:custDataLst>
                <p:tags r:id="rId21"/>
              </p:custDataLst>
            </p:nvPr>
          </p:nvPicPr>
          <p:blipFill>
            <a:blip r:embed="rId35" cstate="print">
              <a:extLst>
                <a:ext uri="{28A0092B-C50C-407E-A947-70E740481C1C}">
                  <a14:useLocalDpi xmlns:a14="http://schemas.microsoft.com/office/drawing/2010/main" val="0"/>
                </a:ext>
              </a:extLst>
            </a:blip>
            <a:stretch>
              <a:fillRect/>
            </a:stretch>
          </p:blipFill>
          <p:spPr>
            <a:xfrm rot="16446478">
              <a:off x="5428021" y="4112433"/>
              <a:ext cx="1944413" cy="738690"/>
            </a:xfrm>
            <a:prstGeom prst="rect">
              <a:avLst/>
            </a:prstGeom>
          </p:spPr>
        </p:pic>
        <p:pic>
          <p:nvPicPr>
            <p:cNvPr id="23" name="Image 22">
              <a:extLst>
                <a:ext uri="{FF2B5EF4-FFF2-40B4-BE49-F238E27FC236}">
                  <a16:creationId xmlns:a16="http://schemas.microsoft.com/office/drawing/2014/main" id="{D43F9D13-6140-4811-B0A1-CACF6F2C8F8F}"/>
                </a:ext>
              </a:extLst>
            </p:cNvPr>
            <p:cNvPicPr>
              <a:picLocks noChangeAspect="1"/>
            </p:cNvPicPr>
            <p:nvPr>
              <p:custDataLst>
                <p:tags r:id="rId22"/>
              </p:custDataLst>
            </p:nvPr>
          </p:nvPicPr>
          <p:blipFill>
            <a:blip r:embed="rId36" cstate="print">
              <a:extLst>
                <a:ext uri="{28A0092B-C50C-407E-A947-70E740481C1C}">
                  <a14:useLocalDpi xmlns:a14="http://schemas.microsoft.com/office/drawing/2010/main" val="0"/>
                </a:ext>
              </a:extLst>
            </a:blip>
            <a:stretch>
              <a:fillRect/>
            </a:stretch>
          </p:blipFill>
          <p:spPr>
            <a:xfrm>
              <a:off x="4480275" y="5012837"/>
              <a:ext cx="1075918" cy="1191428"/>
            </a:xfrm>
            <a:prstGeom prst="rect">
              <a:avLst/>
            </a:prstGeom>
          </p:spPr>
        </p:pic>
        <p:sp>
          <p:nvSpPr>
            <p:cNvPr id="24" name="Rectangle 23">
              <a:extLst>
                <a:ext uri="{FF2B5EF4-FFF2-40B4-BE49-F238E27FC236}">
                  <a16:creationId xmlns:a16="http://schemas.microsoft.com/office/drawing/2014/main" id="{890A64E0-85B8-458D-89F2-E80C6DFCD975}"/>
                </a:ext>
              </a:extLst>
            </p:cNvPr>
            <p:cNvSpPr/>
            <p:nvPr>
              <p:custDataLst>
                <p:tags r:id="rId23"/>
              </p:custDataLst>
            </p:nvPr>
          </p:nvSpPr>
          <p:spPr>
            <a:xfrm>
              <a:off x="541832" y="3261186"/>
              <a:ext cx="679072" cy="36220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5" name="Triangle isocèle 24">
              <a:extLst>
                <a:ext uri="{FF2B5EF4-FFF2-40B4-BE49-F238E27FC236}">
                  <a16:creationId xmlns:a16="http://schemas.microsoft.com/office/drawing/2014/main" id="{8B57E6B4-E9D9-4F7B-8DC7-CF6352BDE899}"/>
                </a:ext>
              </a:extLst>
            </p:cNvPr>
            <p:cNvSpPr/>
            <p:nvPr>
              <p:custDataLst>
                <p:tags r:id="rId24"/>
              </p:custDataLst>
            </p:nvPr>
          </p:nvSpPr>
          <p:spPr>
            <a:xfrm rot="16200000">
              <a:off x="423341" y="2948450"/>
              <a:ext cx="909063" cy="686071"/>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sp>
        <p:nvSpPr>
          <p:cNvPr id="27" name="Sous-titre 2">
            <a:extLst>
              <a:ext uri="{FF2B5EF4-FFF2-40B4-BE49-F238E27FC236}">
                <a16:creationId xmlns:a16="http://schemas.microsoft.com/office/drawing/2014/main" id="{4E8C4DEE-4D72-47BD-872B-7F658B816F30}"/>
              </a:ext>
            </a:extLst>
          </p:cNvPr>
          <p:cNvSpPr>
            <a:spLocks noGrp="1"/>
          </p:cNvSpPr>
          <p:nvPr>
            <p:ph type="subTitle" idx="1"/>
            <p:custDataLst>
              <p:tags r:id="rId5"/>
            </p:custDataLst>
          </p:nvPr>
        </p:nvSpPr>
        <p:spPr>
          <a:xfrm>
            <a:off x="3884051" y="6165377"/>
            <a:ext cx="4489787" cy="453475"/>
          </a:xfrm>
        </p:spPr>
        <p:txBody>
          <a:bodyPr vert="horz" lIns="68580" tIns="34290" rIns="68580" bIns="34290" rtlCol="0" anchor="t">
            <a:normAutofit/>
          </a:bodyPr>
          <a:lstStyle/>
          <a:p>
            <a:pPr algn="l"/>
            <a:r>
              <a:rPr lang="fr-CA" sz="1350" b="1" dirty="0">
                <a:solidFill>
                  <a:srgbClr val="000000"/>
                </a:solidFill>
              </a:rPr>
              <a:t>Services éducatifs</a:t>
            </a:r>
            <a:endParaRPr lang="fr-CA" sz="1350" b="1" dirty="0">
              <a:solidFill>
                <a:srgbClr val="000000"/>
              </a:solidFill>
              <a:cs typeface="Calibri"/>
            </a:endParaRPr>
          </a:p>
          <a:p>
            <a:endParaRPr lang="fr-FR" dirty="0"/>
          </a:p>
        </p:txBody>
      </p:sp>
      <p:pic>
        <p:nvPicPr>
          <p:cNvPr id="28" name="Image 27" descr="Une image contenant texte&#10;&#10;Description générée automatiquement">
            <a:extLst>
              <a:ext uri="{FF2B5EF4-FFF2-40B4-BE49-F238E27FC236}">
                <a16:creationId xmlns:a16="http://schemas.microsoft.com/office/drawing/2014/main" id="{3F19E7CE-7680-27A7-CEA7-A32B95D1498C}"/>
              </a:ext>
            </a:extLst>
          </p:cNvPr>
          <p:cNvPicPr>
            <a:picLocks noChangeAspect="1"/>
          </p:cNvPicPr>
          <p:nvPr>
            <p:custDataLst>
              <p:tags r:id="rId6"/>
            </p:custDataLst>
          </p:nvPr>
        </p:nvPicPr>
        <p:blipFill>
          <a:blip r:embed="rId37">
            <a:extLst>
              <a:ext uri="{28A0092B-C50C-407E-A947-70E740481C1C}">
                <a14:useLocalDpi xmlns:a14="http://schemas.microsoft.com/office/drawing/2010/main" val="0"/>
              </a:ext>
            </a:extLst>
          </a:blip>
          <a:stretch>
            <a:fillRect/>
          </a:stretch>
        </p:blipFill>
        <p:spPr>
          <a:xfrm>
            <a:off x="7823080" y="6147364"/>
            <a:ext cx="1285875" cy="471488"/>
          </a:xfrm>
          <a:prstGeom prst="rect">
            <a:avLst/>
          </a:prstGeom>
        </p:spPr>
      </p:pic>
    </p:spTree>
    <p:extLst>
      <p:ext uri="{BB962C8B-B14F-4D97-AF65-F5344CB8AC3E}">
        <p14:creationId xmlns:p14="http://schemas.microsoft.com/office/powerpoint/2010/main" val="340846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À la baguette ! - L'influx"/>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436354" y="1108204"/>
            <a:ext cx="7483786" cy="49891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itre 1"/>
          <p:cNvSpPr txBox="1">
            <a:spLocks/>
          </p:cNvSpPr>
          <p:nvPr/>
        </p:nvSpPr>
        <p:spPr>
          <a:xfrm>
            <a:off x="1468327" y="296556"/>
            <a:ext cx="741983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3450" dirty="0">
                <a:solidFill>
                  <a:srgbClr val="C00000"/>
                </a:solidFill>
              </a:rPr>
              <a:t>Les incontournables </a:t>
            </a:r>
            <a:br>
              <a:rPr lang="fr-CA" sz="3450" dirty="0">
                <a:solidFill>
                  <a:srgbClr val="C00000"/>
                </a:solidFill>
              </a:rPr>
            </a:br>
            <a:r>
              <a:rPr lang="fr-CA" sz="3450" dirty="0">
                <a:solidFill>
                  <a:srgbClr val="C00000"/>
                </a:solidFill>
              </a:rPr>
              <a:t>d’une gestion de classe efficace</a:t>
            </a:r>
          </a:p>
        </p:txBody>
      </p:sp>
      <p:sp>
        <p:nvSpPr>
          <p:cNvPr id="5" name="Forme libre 4"/>
          <p:cNvSpPr/>
          <p:nvPr>
            <p:custDataLst>
              <p:tags r:id="rId1"/>
            </p:custDataLst>
          </p:nvPr>
        </p:nvSpPr>
        <p:spPr>
          <a:xfrm>
            <a:off x="2334583" y="1925720"/>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r>
              <a:rPr lang="fr-CA" sz="1275" dirty="0">
                <a:solidFill>
                  <a:srgbClr val="000000"/>
                </a:solidFill>
              </a:rPr>
              <a:t>Une </a:t>
            </a:r>
            <a:r>
              <a:rPr lang="fr-CA" sz="1275" b="1" dirty="0">
                <a:solidFill>
                  <a:srgbClr val="000000"/>
                </a:solidFill>
              </a:rPr>
              <a:t>planification</a:t>
            </a:r>
            <a:r>
              <a:rPr lang="fr-CA" sz="1275" dirty="0">
                <a:solidFill>
                  <a:srgbClr val="000000"/>
                </a:solidFill>
              </a:rPr>
              <a:t> rigoureuse </a:t>
            </a:r>
          </a:p>
        </p:txBody>
      </p:sp>
      <p:sp>
        <p:nvSpPr>
          <p:cNvPr id="6" name="Forme libre 5"/>
          <p:cNvSpPr/>
          <p:nvPr>
            <p:custDataLst>
              <p:tags r:id="rId2"/>
            </p:custDataLst>
          </p:nvPr>
        </p:nvSpPr>
        <p:spPr>
          <a:xfrm>
            <a:off x="3982360" y="1736747"/>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r>
              <a:rPr lang="fr-CA" sz="1275" dirty="0">
                <a:solidFill>
                  <a:srgbClr val="000000"/>
                </a:solidFill>
              </a:rPr>
              <a:t>La mise en place </a:t>
            </a:r>
            <a:r>
              <a:rPr lang="fr-CA" sz="1275" b="1" dirty="0">
                <a:solidFill>
                  <a:srgbClr val="000000"/>
                </a:solidFill>
              </a:rPr>
              <a:t>d’attentes et de règles </a:t>
            </a:r>
            <a:endParaRPr lang="fr-CA" sz="1275" dirty="0">
              <a:solidFill>
                <a:srgbClr val="000000"/>
              </a:solidFill>
            </a:endParaRPr>
          </a:p>
        </p:txBody>
      </p:sp>
      <p:sp>
        <p:nvSpPr>
          <p:cNvPr id="7" name="Forme libre 6"/>
          <p:cNvSpPr/>
          <p:nvPr>
            <p:custDataLst>
              <p:tags r:id="rId3"/>
            </p:custDataLst>
          </p:nvPr>
        </p:nvSpPr>
        <p:spPr>
          <a:xfrm>
            <a:off x="5630137" y="1937238"/>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r>
              <a:rPr lang="fr-CA" sz="1275" dirty="0">
                <a:solidFill>
                  <a:srgbClr val="000000"/>
                </a:solidFill>
              </a:rPr>
              <a:t>Le </a:t>
            </a:r>
            <a:r>
              <a:rPr lang="fr-CA" sz="1275" b="1" dirty="0">
                <a:solidFill>
                  <a:srgbClr val="000000"/>
                </a:solidFill>
              </a:rPr>
              <a:t>développement de liens </a:t>
            </a:r>
            <a:r>
              <a:rPr lang="fr-CA" sz="1275" dirty="0">
                <a:solidFill>
                  <a:srgbClr val="000000"/>
                </a:solidFill>
              </a:rPr>
              <a:t>avec tous les élèves</a:t>
            </a:r>
          </a:p>
        </p:txBody>
      </p:sp>
      <p:sp>
        <p:nvSpPr>
          <p:cNvPr id="8" name="Forme libre 7"/>
          <p:cNvSpPr/>
          <p:nvPr>
            <p:custDataLst>
              <p:tags r:id="rId4"/>
            </p:custDataLst>
          </p:nvPr>
        </p:nvSpPr>
        <p:spPr>
          <a:xfrm>
            <a:off x="2334583" y="2952978"/>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r>
              <a:rPr lang="fr-CA" sz="1275" dirty="0">
                <a:solidFill>
                  <a:srgbClr val="000000"/>
                </a:solidFill>
              </a:rPr>
              <a:t>Des </a:t>
            </a:r>
            <a:r>
              <a:rPr lang="fr-CA" sz="1275" b="1" dirty="0">
                <a:solidFill>
                  <a:srgbClr val="000000"/>
                </a:solidFill>
              </a:rPr>
              <a:t>activités</a:t>
            </a:r>
            <a:r>
              <a:rPr lang="fr-CA" sz="1275" dirty="0">
                <a:solidFill>
                  <a:srgbClr val="000000"/>
                </a:solidFill>
              </a:rPr>
              <a:t> d’enseignement </a:t>
            </a:r>
            <a:r>
              <a:rPr lang="fr-CA" sz="1275" b="1" dirty="0">
                <a:solidFill>
                  <a:srgbClr val="000000"/>
                </a:solidFill>
              </a:rPr>
              <a:t>variées</a:t>
            </a:r>
            <a:r>
              <a:rPr lang="fr-CA" sz="1275" dirty="0">
                <a:solidFill>
                  <a:srgbClr val="000000"/>
                </a:solidFill>
              </a:rPr>
              <a:t> </a:t>
            </a:r>
          </a:p>
        </p:txBody>
      </p:sp>
      <p:sp>
        <p:nvSpPr>
          <p:cNvPr id="9" name="Forme libre 8"/>
          <p:cNvSpPr/>
          <p:nvPr>
            <p:custDataLst>
              <p:tags r:id="rId5"/>
            </p:custDataLst>
          </p:nvPr>
        </p:nvSpPr>
        <p:spPr>
          <a:xfrm>
            <a:off x="3982360" y="2765388"/>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r>
              <a:rPr lang="fr-CA" sz="1275" dirty="0">
                <a:solidFill>
                  <a:srgbClr val="000000"/>
                </a:solidFill>
              </a:rPr>
              <a:t>Des </a:t>
            </a:r>
            <a:r>
              <a:rPr lang="fr-CA" sz="1275" b="1" dirty="0">
                <a:solidFill>
                  <a:srgbClr val="000000"/>
                </a:solidFill>
              </a:rPr>
              <a:t>stratégies d’intervention </a:t>
            </a:r>
            <a:r>
              <a:rPr lang="fr-CA" sz="1275" dirty="0">
                <a:solidFill>
                  <a:srgbClr val="000000"/>
                </a:solidFill>
              </a:rPr>
              <a:t>adaptées aux situations</a:t>
            </a:r>
          </a:p>
        </p:txBody>
      </p:sp>
      <p:sp>
        <p:nvSpPr>
          <p:cNvPr id="10" name="Forme libre 9"/>
          <p:cNvSpPr/>
          <p:nvPr>
            <p:custDataLst>
              <p:tags r:id="rId6"/>
            </p:custDataLst>
          </p:nvPr>
        </p:nvSpPr>
        <p:spPr>
          <a:xfrm>
            <a:off x="5630137" y="3022853"/>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r>
              <a:rPr lang="fr-CA" sz="1275" dirty="0">
                <a:solidFill>
                  <a:srgbClr val="000000"/>
                </a:solidFill>
              </a:rPr>
              <a:t>Un </a:t>
            </a:r>
            <a:r>
              <a:rPr lang="fr-CA" sz="1275" b="1" dirty="0">
                <a:solidFill>
                  <a:srgbClr val="000000"/>
                </a:solidFill>
              </a:rPr>
              <a:t>suivi régulier </a:t>
            </a:r>
            <a:r>
              <a:rPr lang="fr-CA" sz="1275" dirty="0">
                <a:solidFill>
                  <a:srgbClr val="000000"/>
                </a:solidFill>
              </a:rPr>
              <a:t>des apprentissages des élèves </a:t>
            </a:r>
          </a:p>
        </p:txBody>
      </p:sp>
      <p:sp>
        <p:nvSpPr>
          <p:cNvPr id="11" name="Forme libre 10"/>
          <p:cNvSpPr/>
          <p:nvPr>
            <p:custDataLst>
              <p:tags r:id="rId7"/>
            </p:custDataLst>
          </p:nvPr>
        </p:nvSpPr>
        <p:spPr>
          <a:xfrm>
            <a:off x="3966935" y="3790389"/>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r>
              <a:rPr lang="fr-CA" sz="1275" dirty="0">
                <a:solidFill>
                  <a:srgbClr val="000000"/>
                </a:solidFill>
              </a:rPr>
              <a:t>Un </a:t>
            </a:r>
            <a:r>
              <a:rPr lang="fr-CA" sz="1275" b="1" dirty="0">
                <a:solidFill>
                  <a:srgbClr val="000000"/>
                </a:solidFill>
              </a:rPr>
              <a:t>climat de classe favorable </a:t>
            </a:r>
            <a:r>
              <a:rPr lang="fr-CA" sz="1275" dirty="0">
                <a:solidFill>
                  <a:srgbClr val="000000"/>
                </a:solidFill>
              </a:rPr>
              <a:t>aux apprentissages</a:t>
            </a:r>
          </a:p>
        </p:txBody>
      </p:sp>
      <p:sp>
        <p:nvSpPr>
          <p:cNvPr id="12" name="Rectangle 11"/>
          <p:cNvSpPr/>
          <p:nvPr>
            <p:custDataLst>
              <p:tags r:id="rId8"/>
            </p:custDataLst>
          </p:nvPr>
        </p:nvSpPr>
        <p:spPr>
          <a:xfrm>
            <a:off x="2051720" y="5489011"/>
            <a:ext cx="6253055" cy="854080"/>
          </a:xfrm>
          <a:prstGeom prst="rect">
            <a:avLst/>
          </a:prstGeom>
          <a:solidFill>
            <a:schemeClr val="bg1">
              <a:lumMod val="85000"/>
            </a:schemeClr>
          </a:solidFill>
          <a:ln>
            <a:noFill/>
          </a:ln>
          <a:effectLst>
            <a:softEdge rad="63500"/>
          </a:effectLst>
        </p:spPr>
        <p:txBody>
          <a:bodyPr wrap="square">
            <a:spAutoFit/>
          </a:bodyPr>
          <a:lstStyle/>
          <a:p>
            <a:pPr algn="just"/>
            <a:r>
              <a:rPr lang="fr-CA" sz="1650" dirty="0">
                <a:solidFill>
                  <a:srgbClr val="000000"/>
                </a:solidFill>
              </a:rPr>
              <a:t>Gérer la classe c’est, avant tout, </a:t>
            </a:r>
            <a:r>
              <a:rPr lang="fr-CA" sz="1650" b="1" dirty="0">
                <a:solidFill>
                  <a:srgbClr val="000000"/>
                </a:solidFill>
              </a:rPr>
              <a:t>mettre en place des dispositifs éducatifs axés sur la prévention des problèmes </a:t>
            </a:r>
            <a:r>
              <a:rPr lang="fr-CA" sz="1650" dirty="0">
                <a:solidFill>
                  <a:srgbClr val="000000"/>
                </a:solidFill>
              </a:rPr>
              <a:t>afin de permettre l’atteinte des objectifs d’apprentissage visés par le programme.</a:t>
            </a:r>
          </a:p>
        </p:txBody>
      </p:sp>
      <p:sp>
        <p:nvSpPr>
          <p:cNvPr id="14" name="Rectangle 13">
            <a:extLst>
              <a:ext uri="{FF2B5EF4-FFF2-40B4-BE49-F238E27FC236}">
                <a16:creationId xmlns:a16="http://schemas.microsoft.com/office/drawing/2014/main" id="{F411316B-FEAB-4BBD-AA53-818A600CA7A5}"/>
              </a:ext>
            </a:extLst>
          </p:cNvPr>
          <p:cNvSpPr/>
          <p:nvPr/>
        </p:nvSpPr>
        <p:spPr>
          <a:xfrm>
            <a:off x="7428699" y="6392167"/>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412031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nceau, Teindre, Acryl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325" y="1988840"/>
            <a:ext cx="5866507" cy="39186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1567013" y="116632"/>
            <a:ext cx="7397476" cy="1296144"/>
          </a:xfrm>
        </p:spPr>
        <p:txBody>
          <a:bodyPr>
            <a:normAutofit/>
          </a:bodyPr>
          <a:lstStyle/>
          <a:p>
            <a:r>
              <a:rPr lang="fr-CA" sz="3450" dirty="0">
                <a:solidFill>
                  <a:srgbClr val="C00000"/>
                </a:solidFill>
              </a:rPr>
              <a:t>Portrait de l’élève en formation professionnelle</a:t>
            </a:r>
          </a:p>
        </p:txBody>
      </p:sp>
      <p:sp>
        <p:nvSpPr>
          <p:cNvPr id="5" name="Rectangle 4"/>
          <p:cNvSpPr/>
          <p:nvPr/>
        </p:nvSpPr>
        <p:spPr>
          <a:xfrm>
            <a:off x="1567012" y="2720749"/>
            <a:ext cx="1935947" cy="2677656"/>
          </a:xfrm>
          <a:prstGeom prst="rect">
            <a:avLst/>
          </a:prstGeom>
        </p:spPr>
        <p:txBody>
          <a:bodyPr wrap="square">
            <a:spAutoFit/>
          </a:bodyPr>
          <a:lstStyle/>
          <a:p>
            <a:pPr algn="ctr"/>
            <a:r>
              <a:rPr lang="fr-CA" sz="2400" b="1" dirty="0">
                <a:solidFill>
                  <a:srgbClr val="000000"/>
                </a:solidFill>
              </a:rPr>
              <a:t>Dans la section « Activités » de Moodle, répondez aux questions de l’Activité 4</a:t>
            </a:r>
          </a:p>
        </p:txBody>
      </p:sp>
      <p:sp>
        <p:nvSpPr>
          <p:cNvPr id="6" name="Rectangle 5">
            <a:extLst>
              <a:ext uri="{FF2B5EF4-FFF2-40B4-BE49-F238E27FC236}">
                <a16:creationId xmlns:a16="http://schemas.microsoft.com/office/drawing/2014/main" id="{5DA5A307-CD8A-46B0-912C-E8F1CB381625}"/>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77998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ngleur, Brique, Mur, Acrobatique"/>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8870" y="63798"/>
            <a:ext cx="9324529" cy="681337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custDataLst>
              <p:tags r:id="rId1"/>
            </p:custDataLst>
          </p:nvPr>
        </p:nvSpPr>
        <p:spPr>
          <a:xfrm>
            <a:off x="53761" y="522580"/>
            <a:ext cx="8749704" cy="1615827"/>
          </a:xfrm>
          <a:prstGeom prst="rect">
            <a:avLst/>
          </a:prstGeom>
          <a:noFill/>
        </p:spPr>
        <p:txBody>
          <a:bodyPr wrap="square" rtlCol="0">
            <a:spAutoFit/>
          </a:bodyPr>
          <a:lstStyle/>
          <a:p>
            <a:pPr marL="85725" algn="ctr"/>
            <a:endParaRPr lang="fr-CA" sz="3000" b="1" dirty="0">
              <a:solidFill>
                <a:srgbClr val="436CC9"/>
              </a:solidFill>
            </a:endParaRPr>
          </a:p>
          <a:p>
            <a:pPr marL="85725" algn="ctr"/>
            <a:r>
              <a:rPr lang="fr-CA" sz="3450" dirty="0">
                <a:latin typeface="+mj-lt"/>
              </a:rPr>
              <a:t>Rôle de l’enseignant avec un élève d’âge adulte</a:t>
            </a:r>
          </a:p>
        </p:txBody>
      </p:sp>
      <p:grpSp>
        <p:nvGrpSpPr>
          <p:cNvPr id="18" name="Groupe 17"/>
          <p:cNvGrpSpPr/>
          <p:nvPr/>
        </p:nvGrpSpPr>
        <p:grpSpPr>
          <a:xfrm>
            <a:off x="4567648" y="1500236"/>
            <a:ext cx="1596649" cy="1500970"/>
            <a:chOff x="6019569" y="311032"/>
            <a:chExt cx="2128865" cy="2001293"/>
          </a:xfrm>
        </p:grpSpPr>
        <p:sp>
          <p:nvSpPr>
            <p:cNvPr id="5" name="Ellipse 4"/>
            <p:cNvSpPr/>
            <p:nvPr/>
          </p:nvSpPr>
          <p:spPr>
            <a:xfrm>
              <a:off x="6019569" y="311032"/>
              <a:ext cx="2116648" cy="2001293"/>
            </a:xfrm>
            <a:prstGeom prst="ellipse">
              <a:avLst/>
            </a:prstGeom>
            <a:solidFill>
              <a:schemeClr val="accent1">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500"/>
            </a:p>
          </p:txBody>
        </p:sp>
        <p:sp>
          <p:nvSpPr>
            <p:cNvPr id="8" name="Rectangle 7"/>
            <p:cNvSpPr/>
            <p:nvPr/>
          </p:nvSpPr>
          <p:spPr>
            <a:xfrm>
              <a:off x="6044992" y="1040512"/>
              <a:ext cx="2103442" cy="677108"/>
            </a:xfrm>
            <a:prstGeom prst="rect">
              <a:avLst/>
            </a:prstGeom>
            <a:noFill/>
            <a:ln>
              <a:noFill/>
            </a:ln>
          </p:spPr>
          <p:txBody>
            <a:bodyPr wrap="square">
              <a:spAutoFit/>
            </a:bodyPr>
            <a:lstStyle/>
            <a:p>
              <a:pPr algn="ctr" defTabSz="733425">
                <a:lnSpc>
                  <a:spcPct val="90000"/>
                </a:lnSpc>
                <a:spcBef>
                  <a:spcPct val="0"/>
                </a:spcBef>
                <a:spcAft>
                  <a:spcPct val="35000"/>
                </a:spcAft>
              </a:pPr>
              <a:r>
                <a:rPr lang="fr-CA" sz="1500" b="1" dirty="0"/>
                <a:t>Des habiletés de planification</a:t>
              </a:r>
              <a:endParaRPr lang="fr-CA" sz="1500" dirty="0"/>
            </a:p>
          </p:txBody>
        </p:sp>
      </p:grpSp>
      <p:grpSp>
        <p:nvGrpSpPr>
          <p:cNvPr id="11" name="Groupe 10"/>
          <p:cNvGrpSpPr/>
          <p:nvPr/>
        </p:nvGrpSpPr>
        <p:grpSpPr>
          <a:xfrm>
            <a:off x="6816843" y="1894961"/>
            <a:ext cx="1594267" cy="1480527"/>
            <a:chOff x="6733953" y="1977656"/>
            <a:chExt cx="1740518" cy="1623237"/>
          </a:xfrm>
        </p:grpSpPr>
        <p:sp>
          <p:nvSpPr>
            <p:cNvPr id="12" name="Ellipse 11"/>
            <p:cNvSpPr/>
            <p:nvPr/>
          </p:nvSpPr>
          <p:spPr>
            <a:xfrm>
              <a:off x="6733953" y="1977656"/>
              <a:ext cx="1729563" cy="1623237"/>
            </a:xfrm>
            <a:prstGeom prst="ellipse">
              <a:avLst/>
            </a:prstGeom>
            <a:solidFill>
              <a:schemeClr val="accent1">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500"/>
            </a:p>
          </p:txBody>
        </p:sp>
        <p:sp>
          <p:nvSpPr>
            <p:cNvPr id="13" name="Rectangle 12"/>
            <p:cNvSpPr/>
            <p:nvPr/>
          </p:nvSpPr>
          <p:spPr>
            <a:xfrm>
              <a:off x="6755699" y="2572107"/>
              <a:ext cx="1718772" cy="556782"/>
            </a:xfrm>
            <a:prstGeom prst="rect">
              <a:avLst/>
            </a:prstGeom>
          </p:spPr>
          <p:txBody>
            <a:bodyPr wrap="square">
              <a:spAutoFit/>
            </a:bodyPr>
            <a:lstStyle/>
            <a:p>
              <a:pPr algn="ctr" defTabSz="733425">
                <a:lnSpc>
                  <a:spcPct val="90000"/>
                </a:lnSpc>
                <a:spcBef>
                  <a:spcPct val="0"/>
                </a:spcBef>
                <a:spcAft>
                  <a:spcPct val="35000"/>
                </a:spcAft>
              </a:pPr>
              <a:r>
                <a:rPr lang="fr-CA" sz="1500" b="1" dirty="0"/>
                <a:t>Des habiletés de motivation</a:t>
              </a:r>
              <a:endParaRPr lang="fr-CA" sz="1500" dirty="0"/>
            </a:p>
          </p:txBody>
        </p:sp>
      </p:grpSp>
      <p:sp>
        <p:nvSpPr>
          <p:cNvPr id="16" name="Rectangle 15"/>
          <p:cNvSpPr/>
          <p:nvPr/>
        </p:nvSpPr>
        <p:spPr>
          <a:xfrm>
            <a:off x="4142094" y="2334691"/>
            <a:ext cx="1806823" cy="279307"/>
          </a:xfrm>
          <a:prstGeom prst="rect">
            <a:avLst/>
          </a:prstGeom>
          <a:noFill/>
          <a:ln>
            <a:noFill/>
          </a:ln>
        </p:spPr>
        <p:txBody>
          <a:bodyPr wrap="square">
            <a:spAutoFit/>
          </a:bodyPr>
          <a:lstStyle/>
          <a:p>
            <a:pPr algn="ctr" defTabSz="733425">
              <a:lnSpc>
                <a:spcPct val="90000"/>
              </a:lnSpc>
              <a:spcBef>
                <a:spcPct val="0"/>
              </a:spcBef>
              <a:spcAft>
                <a:spcPct val="35000"/>
              </a:spcAft>
            </a:pPr>
            <a:endParaRPr lang="fr-CA" sz="1350" dirty="0"/>
          </a:p>
        </p:txBody>
      </p:sp>
      <p:sp>
        <p:nvSpPr>
          <p:cNvPr id="10" name="Rectangle 9"/>
          <p:cNvSpPr/>
          <p:nvPr/>
        </p:nvSpPr>
        <p:spPr>
          <a:xfrm>
            <a:off x="4089266" y="2977170"/>
            <a:ext cx="2544250" cy="466281"/>
          </a:xfrm>
          <a:prstGeom prst="rect">
            <a:avLst/>
          </a:prstGeom>
          <a:noFill/>
        </p:spPr>
        <p:txBody>
          <a:bodyPr wrap="square">
            <a:spAutoFit/>
          </a:bodyPr>
          <a:lstStyle/>
          <a:p>
            <a:pPr algn="ctr" defTabSz="600075">
              <a:lnSpc>
                <a:spcPct val="90000"/>
              </a:lnSpc>
              <a:spcBef>
                <a:spcPct val="0"/>
              </a:spcBef>
              <a:spcAft>
                <a:spcPct val="35000"/>
              </a:spcAft>
            </a:pPr>
            <a:r>
              <a:rPr lang="fr-CA" sz="1350" b="1" dirty="0">
                <a:solidFill>
                  <a:srgbClr val="000000"/>
                </a:solidFill>
              </a:rPr>
              <a:t>Organiser des contenus et des activités</a:t>
            </a:r>
            <a:r>
              <a:rPr lang="fr-CA" sz="1350" b="1" dirty="0">
                <a:solidFill>
                  <a:srgbClr val="000000"/>
                </a:solidFill>
                <a:latin typeface="Cambria"/>
              </a:rPr>
              <a:t> </a:t>
            </a:r>
            <a:r>
              <a:rPr lang="fr-CA" sz="1350" b="1" dirty="0">
                <a:solidFill>
                  <a:srgbClr val="000000"/>
                </a:solidFill>
              </a:rPr>
              <a:t>d’apprentissage</a:t>
            </a:r>
          </a:p>
        </p:txBody>
      </p:sp>
      <p:sp>
        <p:nvSpPr>
          <p:cNvPr id="17" name="Rectangle 16"/>
          <p:cNvSpPr/>
          <p:nvPr/>
        </p:nvSpPr>
        <p:spPr>
          <a:xfrm>
            <a:off x="5631837" y="3409067"/>
            <a:ext cx="2003356" cy="840230"/>
          </a:xfrm>
          <a:prstGeom prst="rect">
            <a:avLst/>
          </a:prstGeom>
        </p:spPr>
        <p:txBody>
          <a:bodyPr wrap="square">
            <a:spAutoFit/>
          </a:bodyPr>
          <a:lstStyle/>
          <a:p>
            <a:pPr algn="ctr" defTabSz="600075">
              <a:lnSpc>
                <a:spcPct val="90000"/>
              </a:lnSpc>
              <a:spcBef>
                <a:spcPct val="0"/>
              </a:spcBef>
              <a:spcAft>
                <a:spcPct val="35000"/>
              </a:spcAft>
            </a:pPr>
            <a:r>
              <a:rPr lang="fr-CA" sz="1350" b="1" dirty="0"/>
              <a:t>Prévoir et contrôler le </a:t>
            </a:r>
            <a:r>
              <a:rPr lang="fr-CA" sz="1350" b="1" dirty="0">
                <a:solidFill>
                  <a:srgbClr val="000000"/>
                </a:solidFill>
              </a:rPr>
              <a:t>déroulement des activités dans un cadre discipliné</a:t>
            </a:r>
          </a:p>
        </p:txBody>
      </p:sp>
      <p:sp>
        <p:nvSpPr>
          <p:cNvPr id="21" name="Rectangle 20"/>
          <p:cNvSpPr/>
          <p:nvPr/>
        </p:nvSpPr>
        <p:spPr>
          <a:xfrm>
            <a:off x="6414454" y="4085160"/>
            <a:ext cx="2389011" cy="653256"/>
          </a:xfrm>
          <a:prstGeom prst="rect">
            <a:avLst/>
          </a:prstGeom>
        </p:spPr>
        <p:txBody>
          <a:bodyPr wrap="square">
            <a:spAutoFit/>
          </a:bodyPr>
          <a:lstStyle/>
          <a:p>
            <a:pPr algn="ctr" defTabSz="600075">
              <a:lnSpc>
                <a:spcPct val="90000"/>
              </a:lnSpc>
              <a:spcBef>
                <a:spcPct val="0"/>
              </a:spcBef>
              <a:spcAft>
                <a:spcPct val="35000"/>
              </a:spcAft>
            </a:pPr>
            <a:r>
              <a:rPr lang="fr-CA" sz="1350" b="1" dirty="0">
                <a:solidFill>
                  <a:srgbClr val="000000"/>
                </a:solidFill>
              </a:rPr>
              <a:t>Privilégier le développement de l’autonomie à travers des activités signifiantes</a:t>
            </a:r>
          </a:p>
        </p:txBody>
      </p:sp>
      <p:pic>
        <p:nvPicPr>
          <p:cNvPr id="4" name="Image 3">
            <a:extLst>
              <a:ext uri="{FF2B5EF4-FFF2-40B4-BE49-F238E27FC236}">
                <a16:creationId xmlns:a16="http://schemas.microsoft.com/office/drawing/2014/main" id="{439BA160-2803-4331-B1E0-22BBD6B619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5805264"/>
            <a:ext cx="2115316" cy="905258"/>
          </a:xfrm>
          <a:prstGeom prst="rect">
            <a:avLst/>
          </a:prstGeom>
        </p:spPr>
      </p:pic>
      <p:sp>
        <p:nvSpPr>
          <p:cNvPr id="15" name="Rectangle 14">
            <a:extLst>
              <a:ext uri="{FF2B5EF4-FFF2-40B4-BE49-F238E27FC236}">
                <a16:creationId xmlns:a16="http://schemas.microsoft.com/office/drawing/2014/main" id="{9896F5C9-3249-4F4B-A141-1EFE55E00F91}"/>
              </a:ext>
            </a:extLst>
          </p:cNvPr>
          <p:cNvSpPr/>
          <p:nvPr/>
        </p:nvSpPr>
        <p:spPr>
          <a:xfrm>
            <a:off x="7051314" y="6413146"/>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16689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668728" y="5540447"/>
            <a:ext cx="4912415" cy="273844"/>
          </a:xfrm>
        </p:spPr>
        <p:txBody>
          <a:bodyPr/>
          <a:lstStyle/>
          <a:p>
            <a:r>
              <a:rPr lang="fr-FR" dirty="0"/>
              <a:t>Gestion de classe IPEFP-04</a:t>
            </a:r>
          </a:p>
          <a:p>
            <a:pPr lvl="0"/>
            <a:r>
              <a:rPr lang="fr-CA" dirty="0"/>
              <a:t>Des approches théoriques de gestion de classe</a:t>
            </a:r>
          </a:p>
        </p:txBody>
      </p:sp>
      <p:sp>
        <p:nvSpPr>
          <p:cNvPr id="19" name="Titre 1"/>
          <p:cNvSpPr txBox="1">
            <a:spLocks/>
          </p:cNvSpPr>
          <p:nvPr/>
        </p:nvSpPr>
        <p:spPr>
          <a:xfrm>
            <a:off x="1593603" y="859666"/>
            <a:ext cx="2929021" cy="21043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450" b="1" dirty="0">
                <a:solidFill>
                  <a:srgbClr val="C00000"/>
                </a:solidFill>
              </a:rPr>
              <a:t>Les six composantes de la gestion de classe</a:t>
            </a:r>
          </a:p>
        </p:txBody>
      </p:sp>
      <p:pic>
        <p:nvPicPr>
          <p:cNvPr id="4" name="Content Placeholder 3"/>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bwMode="auto">
          <a:xfrm>
            <a:off x="4080032" y="2485641"/>
            <a:ext cx="3752267" cy="3561767"/>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custDataLst>
              <p:tags r:id="rId2"/>
            </p:custDataLst>
          </p:nvPr>
        </p:nvSpPr>
        <p:spPr>
          <a:xfrm>
            <a:off x="3154934" y="3618005"/>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Gérer les </a:t>
            </a:r>
            <a:r>
              <a:rPr lang="fr-CA" sz="1200" b="1" dirty="0">
                <a:solidFill>
                  <a:srgbClr val="000000"/>
                </a:solidFill>
                <a:latin typeface="Calibri" panose="020F0502020204030204" pitchFamily="34" charset="0"/>
                <a:cs typeface="Calibri" panose="020F0502020204030204" pitchFamily="34" charset="0"/>
              </a:rPr>
              <a:t>ressources</a:t>
            </a:r>
          </a:p>
        </p:txBody>
      </p:sp>
      <p:sp>
        <p:nvSpPr>
          <p:cNvPr id="12" name="Ellipse 11"/>
          <p:cNvSpPr/>
          <p:nvPr>
            <p:custDataLst>
              <p:tags r:id="rId3"/>
            </p:custDataLst>
          </p:nvPr>
        </p:nvSpPr>
        <p:spPr>
          <a:xfrm>
            <a:off x="4484360" y="1948861"/>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Établir des </a:t>
            </a:r>
            <a:r>
              <a:rPr lang="fr-CA" sz="1200" b="1" dirty="0">
                <a:solidFill>
                  <a:srgbClr val="000000"/>
                </a:solidFill>
                <a:latin typeface="Calibri" panose="020F0502020204030204" pitchFamily="34" charset="0"/>
                <a:cs typeface="Calibri" panose="020F0502020204030204" pitchFamily="34" charset="0"/>
              </a:rPr>
              <a:t>attentes claires</a:t>
            </a:r>
          </a:p>
        </p:txBody>
      </p:sp>
      <p:sp>
        <p:nvSpPr>
          <p:cNvPr id="14" name="Ellipse 13"/>
          <p:cNvSpPr/>
          <p:nvPr>
            <p:custDataLst>
              <p:tags r:id="rId4"/>
            </p:custDataLst>
          </p:nvPr>
        </p:nvSpPr>
        <p:spPr>
          <a:xfrm>
            <a:off x="5730330" y="1629620"/>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Développer des </a:t>
            </a:r>
            <a:r>
              <a:rPr lang="fr-CA" sz="1200" b="1" dirty="0">
                <a:solidFill>
                  <a:srgbClr val="000000"/>
                </a:solidFill>
                <a:latin typeface="Calibri" panose="020F0502020204030204" pitchFamily="34" charset="0"/>
                <a:cs typeface="Calibri" panose="020F0502020204030204" pitchFamily="34" charset="0"/>
              </a:rPr>
              <a:t>relations positives</a:t>
            </a:r>
          </a:p>
        </p:txBody>
      </p:sp>
      <p:sp>
        <p:nvSpPr>
          <p:cNvPr id="16" name="Ellipse 15"/>
          <p:cNvSpPr/>
          <p:nvPr>
            <p:custDataLst>
              <p:tags r:id="rId5"/>
            </p:custDataLst>
          </p:nvPr>
        </p:nvSpPr>
        <p:spPr>
          <a:xfrm>
            <a:off x="6841463" y="2107263"/>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Capter et maintenir </a:t>
            </a:r>
            <a:r>
              <a:rPr lang="fr-CA" sz="1200" b="1" dirty="0">
                <a:solidFill>
                  <a:srgbClr val="000000"/>
                </a:solidFill>
                <a:latin typeface="Calibri" panose="020F0502020204030204" pitchFamily="34" charset="0"/>
                <a:cs typeface="Calibri" panose="020F0502020204030204" pitchFamily="34" charset="0"/>
              </a:rPr>
              <a:t>l’attention </a:t>
            </a:r>
            <a:r>
              <a:rPr lang="fr-CA" sz="1050" b="1" dirty="0">
                <a:solidFill>
                  <a:srgbClr val="000000"/>
                </a:solidFill>
                <a:latin typeface="Calibri" panose="020F0502020204030204" pitchFamily="34" charset="0"/>
                <a:cs typeface="Calibri" panose="020F0502020204030204" pitchFamily="34" charset="0"/>
              </a:rPr>
              <a:t>sur la tâche</a:t>
            </a:r>
          </a:p>
        </p:txBody>
      </p:sp>
      <p:sp>
        <p:nvSpPr>
          <p:cNvPr id="18" name="Ellipse 17"/>
          <p:cNvSpPr/>
          <p:nvPr>
            <p:custDataLst>
              <p:tags r:id="rId6"/>
            </p:custDataLst>
          </p:nvPr>
        </p:nvSpPr>
        <p:spPr>
          <a:xfrm>
            <a:off x="7266476" y="2997470"/>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Gérer </a:t>
            </a:r>
            <a:r>
              <a:rPr lang="fr-CA" sz="1200" b="1" dirty="0">
                <a:solidFill>
                  <a:srgbClr val="000000"/>
                </a:solidFill>
                <a:latin typeface="Calibri" panose="020F0502020204030204" pitchFamily="34" charset="0"/>
                <a:cs typeface="Calibri" panose="020F0502020204030204" pitchFamily="34" charset="0"/>
              </a:rPr>
              <a:t>l’indiscipline</a:t>
            </a:r>
          </a:p>
        </p:txBody>
      </p:sp>
      <p:sp>
        <p:nvSpPr>
          <p:cNvPr id="3" name="Ellipse 2">
            <a:extLst>
              <a:ext uri="{FF2B5EF4-FFF2-40B4-BE49-F238E27FC236}">
                <a16:creationId xmlns:a16="http://schemas.microsoft.com/office/drawing/2014/main" id="{7398B981-544B-0BB5-517C-4219299D211C}"/>
              </a:ext>
            </a:extLst>
          </p:cNvPr>
          <p:cNvSpPr/>
          <p:nvPr>
            <p:custDataLst>
              <p:tags r:id="rId7"/>
            </p:custDataLst>
          </p:nvPr>
        </p:nvSpPr>
        <p:spPr>
          <a:xfrm>
            <a:off x="5380564" y="4130878"/>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La personne enseignante</a:t>
            </a:r>
            <a:endParaRPr lang="fr-CA" sz="1200" b="1" dirty="0">
              <a:solidFill>
                <a:srgbClr val="000000"/>
              </a:solidFill>
              <a:latin typeface="Calibri" panose="020F050202020403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B47B5CBA-EC80-189C-2CDF-88B01B92B60E}"/>
              </a:ext>
            </a:extLst>
          </p:cNvPr>
          <p:cNvPicPr>
            <a:picLocks noChangeAspect="1"/>
          </p:cNvPicPr>
          <p:nvPr/>
        </p:nvPicPr>
        <p:blipFill>
          <a:blip r:embed="rId11"/>
          <a:stretch>
            <a:fillRect/>
          </a:stretch>
        </p:blipFill>
        <p:spPr>
          <a:xfrm>
            <a:off x="5527753" y="6571870"/>
            <a:ext cx="3535680" cy="186088"/>
          </a:xfrm>
          <a:prstGeom prst="rect">
            <a:avLst/>
          </a:prstGeom>
        </p:spPr>
      </p:pic>
    </p:spTree>
    <p:extLst>
      <p:ext uri="{BB962C8B-B14F-4D97-AF65-F5344CB8AC3E}">
        <p14:creationId xmlns:p14="http://schemas.microsoft.com/office/powerpoint/2010/main" val="53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6" grpId="0" animBg="1"/>
      <p:bldP spid="18"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main&#10;&#10;Description générée automatiquement">
            <a:extLst>
              <a:ext uri="{FF2B5EF4-FFF2-40B4-BE49-F238E27FC236}">
                <a16:creationId xmlns:a16="http://schemas.microsoft.com/office/drawing/2014/main" id="{8AEC01C5-DC14-12F9-CC28-1FFD2CF60D99}"/>
              </a:ext>
            </a:extLst>
          </p:cNvPr>
          <p:cNvPicPr>
            <a:picLocks noChangeAspect="1"/>
          </p:cNvPicPr>
          <p:nvPr/>
        </p:nvPicPr>
        <p:blipFill rotWithShape="1">
          <a:blip r:embed="rId2"/>
          <a:srcRect t="11509" b="10109"/>
          <a:stretch/>
        </p:blipFill>
        <p:spPr>
          <a:xfrm>
            <a:off x="-1696" y="19939"/>
            <a:ext cx="9135968" cy="6806128"/>
          </a:xfrm>
          <a:prstGeom prst="rect">
            <a:avLst/>
          </a:prstGeom>
        </p:spPr>
      </p:pic>
      <p:pic>
        <p:nvPicPr>
          <p:cNvPr id="5" name="Image 4">
            <a:extLst>
              <a:ext uri="{FF2B5EF4-FFF2-40B4-BE49-F238E27FC236}">
                <a16:creationId xmlns:a16="http://schemas.microsoft.com/office/drawing/2014/main" id="{009A2188-8222-6C9D-458E-C386A681D390}"/>
              </a:ext>
            </a:extLst>
          </p:cNvPr>
          <p:cNvPicPr>
            <a:picLocks noChangeAspect="1"/>
          </p:cNvPicPr>
          <p:nvPr/>
        </p:nvPicPr>
        <p:blipFill>
          <a:blip r:embed="rId3"/>
          <a:stretch>
            <a:fillRect/>
          </a:stretch>
        </p:blipFill>
        <p:spPr>
          <a:xfrm>
            <a:off x="395536" y="6671912"/>
            <a:ext cx="3535680" cy="186088"/>
          </a:xfrm>
          <a:prstGeom prst="rect">
            <a:avLst/>
          </a:prstGeom>
        </p:spPr>
      </p:pic>
    </p:spTree>
    <p:extLst>
      <p:ext uri="{BB962C8B-B14F-4D97-AF65-F5344CB8AC3E}">
        <p14:creationId xmlns:p14="http://schemas.microsoft.com/office/powerpoint/2010/main" val="191395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52154" y="0"/>
            <a:ext cx="9196154" cy="6858000"/>
          </a:xfrm>
          <a:prstGeom prst="rect">
            <a:avLst/>
          </a:prstGeom>
          <a:effectLst>
            <a:softEdge rad="317500"/>
          </a:effectLst>
        </p:spPr>
      </p:pic>
    </p:spTree>
    <p:extLst>
      <p:ext uri="{BB962C8B-B14F-4D97-AF65-F5344CB8AC3E}">
        <p14:creationId xmlns:p14="http://schemas.microsoft.com/office/powerpoint/2010/main" val="4266482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19771" y="1484784"/>
            <a:ext cx="7924229" cy="5679428"/>
          </a:xfrm>
          <a:prstGeom prst="rect">
            <a:avLst/>
          </a:prstGeom>
          <a:effectLst>
            <a:softEdge rad="635000"/>
          </a:effectLst>
        </p:spPr>
      </p:pic>
      <p:sp>
        <p:nvSpPr>
          <p:cNvPr id="6" name="Rectangle 5">
            <a:extLst>
              <a:ext uri="{FF2B5EF4-FFF2-40B4-BE49-F238E27FC236}">
                <a16:creationId xmlns:a16="http://schemas.microsoft.com/office/drawing/2014/main" id="{069BB3D8-5B9A-4A52-BBC1-A4F247CF72E1}"/>
              </a:ext>
            </a:extLst>
          </p:cNvPr>
          <p:cNvSpPr/>
          <p:nvPr/>
        </p:nvSpPr>
        <p:spPr>
          <a:xfrm>
            <a:off x="3923928" y="260648"/>
            <a:ext cx="2066015" cy="1015663"/>
          </a:xfrm>
          <a:prstGeom prst="rect">
            <a:avLst/>
          </a:prstGeom>
        </p:spPr>
        <p:txBody>
          <a:bodyPr wrap="none">
            <a:spAutoFit/>
          </a:bodyPr>
          <a:lstStyle/>
          <a:p>
            <a:r>
              <a:rPr lang="fr-CA" sz="6000" dirty="0">
                <a:solidFill>
                  <a:srgbClr val="C00000"/>
                </a:solidFill>
              </a:rPr>
              <a:t>Pause</a:t>
            </a:r>
          </a:p>
        </p:txBody>
      </p:sp>
    </p:spTree>
    <p:extLst>
      <p:ext uri="{BB962C8B-B14F-4D97-AF65-F5344CB8AC3E}">
        <p14:creationId xmlns:p14="http://schemas.microsoft.com/office/powerpoint/2010/main" val="401701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35696" y="2657087"/>
            <a:ext cx="6679654" cy="1932191"/>
          </a:xfrm>
        </p:spPr>
        <p:txBody>
          <a:bodyPr>
            <a:normAutofit fontScale="92500" lnSpcReduction="20000"/>
          </a:bodyPr>
          <a:lstStyle/>
          <a:p>
            <a:pPr marL="0" indent="0" algn="ctr">
              <a:buNone/>
            </a:pPr>
            <a:r>
              <a:rPr lang="fr-CA" sz="3300" dirty="0">
                <a:latin typeface="+mj-lt"/>
              </a:rPr>
              <a:t>Ressources matérielles </a:t>
            </a:r>
          </a:p>
          <a:p>
            <a:pPr marL="0" indent="0" algn="ctr">
              <a:buNone/>
            </a:pPr>
            <a:r>
              <a:rPr lang="fr-CA" sz="3300" dirty="0">
                <a:latin typeface="+mj-lt"/>
              </a:rPr>
              <a:t>Ressources humaines</a:t>
            </a:r>
          </a:p>
          <a:p>
            <a:pPr marL="0" indent="0" algn="ctr">
              <a:buNone/>
            </a:pPr>
            <a:r>
              <a:rPr lang="fr-CA" sz="3300" dirty="0">
                <a:latin typeface="+mj-lt"/>
              </a:rPr>
              <a:t>Ressources technologiques</a:t>
            </a:r>
          </a:p>
          <a:p>
            <a:pPr marL="0" indent="0" algn="ctr">
              <a:buNone/>
            </a:pPr>
            <a:r>
              <a:rPr lang="fr-CA" sz="3300" dirty="0">
                <a:latin typeface="+mj-lt"/>
              </a:rPr>
              <a:t>Espace/temps</a:t>
            </a:r>
          </a:p>
          <a:p>
            <a:pPr algn="ctr"/>
            <a:endParaRPr lang="fr-CA" sz="3300" dirty="0">
              <a:solidFill>
                <a:schemeClr val="accent1"/>
              </a:solidFill>
              <a:latin typeface="+mj-lt"/>
            </a:endParaRPr>
          </a:p>
        </p:txBody>
      </p:sp>
      <p:sp>
        <p:nvSpPr>
          <p:cNvPr id="6" name="Rectangle 5">
            <a:extLst>
              <a:ext uri="{FF2B5EF4-FFF2-40B4-BE49-F238E27FC236}">
                <a16:creationId xmlns:a16="http://schemas.microsoft.com/office/drawing/2014/main" id="{B9194A77-7102-4BA6-9ECB-A5D5DEEA2AEF}"/>
              </a:ext>
            </a:extLst>
          </p:cNvPr>
          <p:cNvSpPr/>
          <p:nvPr/>
        </p:nvSpPr>
        <p:spPr>
          <a:xfrm>
            <a:off x="1619672" y="1268760"/>
            <a:ext cx="4954433" cy="707886"/>
          </a:xfrm>
          <a:prstGeom prst="rect">
            <a:avLst/>
          </a:prstGeom>
        </p:spPr>
        <p:txBody>
          <a:bodyPr wrap="none">
            <a:spAutoFit/>
          </a:bodyPr>
          <a:lstStyle/>
          <a:p>
            <a:r>
              <a:rPr lang="fr-CA" sz="4000" dirty="0">
                <a:solidFill>
                  <a:srgbClr val="C00000"/>
                </a:solidFill>
              </a:rPr>
              <a:t>Gestion des ressources</a:t>
            </a:r>
          </a:p>
        </p:txBody>
      </p:sp>
    </p:spTree>
    <p:extLst>
      <p:ext uri="{BB962C8B-B14F-4D97-AF65-F5344CB8AC3E}">
        <p14:creationId xmlns:p14="http://schemas.microsoft.com/office/powerpoint/2010/main" val="1676216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11760" y="2996952"/>
            <a:ext cx="5704367" cy="1615827"/>
          </a:xfrm>
          <a:prstGeom prst="rect">
            <a:avLst/>
          </a:prstGeom>
        </p:spPr>
        <p:txBody>
          <a:bodyPr wrap="square">
            <a:spAutoFit/>
          </a:bodyPr>
          <a:lstStyle/>
          <a:p>
            <a:pPr algn="ctr"/>
            <a:r>
              <a:rPr lang="fr-CA" sz="3300" dirty="0">
                <a:solidFill>
                  <a:schemeClr val="accent1">
                    <a:lumMod val="50000"/>
                  </a:schemeClr>
                </a:solidFill>
                <a:latin typeface="+mj-lt"/>
              </a:rPr>
              <a:t>Règles de la classe/de l’école </a:t>
            </a:r>
          </a:p>
          <a:p>
            <a:pPr algn="ctr"/>
            <a:r>
              <a:rPr lang="fr-CA" sz="3300" dirty="0">
                <a:solidFill>
                  <a:schemeClr val="accent1">
                    <a:lumMod val="50000"/>
                  </a:schemeClr>
                </a:solidFill>
                <a:latin typeface="+mj-lt"/>
              </a:rPr>
              <a:t>Attentes et consignes</a:t>
            </a:r>
          </a:p>
          <a:p>
            <a:pPr algn="ctr"/>
            <a:r>
              <a:rPr lang="fr-CA" sz="3300" dirty="0">
                <a:solidFill>
                  <a:schemeClr val="accent1">
                    <a:lumMod val="50000"/>
                  </a:schemeClr>
                </a:solidFill>
                <a:latin typeface="+mj-lt"/>
              </a:rPr>
              <a:t>Routines et procédures </a:t>
            </a:r>
          </a:p>
        </p:txBody>
      </p:sp>
      <p:sp>
        <p:nvSpPr>
          <p:cNvPr id="8" name="Rectangle 7">
            <a:extLst>
              <a:ext uri="{FF2B5EF4-FFF2-40B4-BE49-F238E27FC236}">
                <a16:creationId xmlns:a16="http://schemas.microsoft.com/office/drawing/2014/main" id="{E9E35FD0-D6C5-4109-AFDC-FC32F00D6131}"/>
              </a:ext>
            </a:extLst>
          </p:cNvPr>
          <p:cNvSpPr/>
          <p:nvPr/>
        </p:nvSpPr>
        <p:spPr>
          <a:xfrm>
            <a:off x="1691680" y="1556792"/>
            <a:ext cx="5156439" cy="623248"/>
          </a:xfrm>
          <a:prstGeom prst="rect">
            <a:avLst/>
          </a:prstGeom>
        </p:spPr>
        <p:txBody>
          <a:bodyPr wrap="square">
            <a:spAutoFit/>
          </a:bodyPr>
          <a:lstStyle/>
          <a:p>
            <a:r>
              <a:rPr lang="fr-CA" sz="3450" b="1" spc="-100" dirty="0">
                <a:solidFill>
                  <a:srgbClr val="C00000"/>
                </a:solidFill>
                <a:latin typeface="Cambria"/>
                <a:ea typeface="+mj-ea"/>
                <a:cs typeface="+mj-cs"/>
              </a:rPr>
              <a:t>Règles et attentes claires</a:t>
            </a:r>
            <a:endParaRPr lang="fr-CA" dirty="0"/>
          </a:p>
        </p:txBody>
      </p:sp>
    </p:spTree>
    <p:extLst>
      <p:ext uri="{BB962C8B-B14F-4D97-AF65-F5344CB8AC3E}">
        <p14:creationId xmlns:p14="http://schemas.microsoft.com/office/powerpoint/2010/main" val="29425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upe, Verre, Détective, En Regardant"/>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831898" y="1191794"/>
            <a:ext cx="6530648" cy="43537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835696" y="217667"/>
            <a:ext cx="6684218" cy="994172"/>
          </a:xfrm>
        </p:spPr>
        <p:txBody>
          <a:bodyPr>
            <a:normAutofit/>
          </a:bodyPr>
          <a:lstStyle/>
          <a:p>
            <a:r>
              <a:rPr lang="fr-CA" sz="3450" dirty="0"/>
              <a:t>Les règles de la classe/de l’école </a:t>
            </a:r>
          </a:p>
        </p:txBody>
      </p:sp>
      <p:sp>
        <p:nvSpPr>
          <p:cNvPr id="3" name="Espace réservé du contenu 2"/>
          <p:cNvSpPr>
            <a:spLocks noGrp="1"/>
          </p:cNvSpPr>
          <p:nvPr>
            <p:ph idx="1"/>
          </p:nvPr>
        </p:nvSpPr>
        <p:spPr>
          <a:xfrm>
            <a:off x="1871542" y="3316902"/>
            <a:ext cx="6684218" cy="471347"/>
          </a:xfrm>
        </p:spPr>
        <p:txBody>
          <a:bodyPr>
            <a:noAutofit/>
          </a:bodyPr>
          <a:lstStyle/>
          <a:p>
            <a:pPr marL="0" indent="0">
              <a:buNone/>
            </a:pPr>
            <a:r>
              <a:rPr lang="fr-CA" sz="2400" dirty="0">
                <a:solidFill>
                  <a:srgbClr val="000000"/>
                </a:solidFill>
                <a:latin typeface="+mj-lt"/>
              </a:rPr>
              <a:t>Élaborer un verbatim de rappel pour chaque règle</a:t>
            </a:r>
          </a:p>
        </p:txBody>
      </p:sp>
      <p:grpSp>
        <p:nvGrpSpPr>
          <p:cNvPr id="4" name="Groupe 3">
            <a:extLst>
              <a:ext uri="{FF2B5EF4-FFF2-40B4-BE49-F238E27FC236}">
                <a16:creationId xmlns:a16="http://schemas.microsoft.com/office/drawing/2014/main" id="{83294569-032E-DA63-E861-A03917C18B0D}"/>
              </a:ext>
            </a:extLst>
          </p:cNvPr>
          <p:cNvGrpSpPr/>
          <p:nvPr/>
        </p:nvGrpSpPr>
        <p:grpSpPr>
          <a:xfrm>
            <a:off x="7668344" y="5893313"/>
            <a:ext cx="1175218" cy="534812"/>
            <a:chOff x="8260772" y="6105762"/>
            <a:chExt cx="1566957" cy="713082"/>
          </a:xfrm>
        </p:grpSpPr>
        <p:sp>
          <p:nvSpPr>
            <p:cNvPr id="10" name="ZoneTexte 9">
              <a:extLst>
                <a:ext uri="{FF2B5EF4-FFF2-40B4-BE49-F238E27FC236}">
                  <a16:creationId xmlns:a16="http://schemas.microsoft.com/office/drawing/2014/main" id="{FC3AF861-65EB-B245-6471-6885A200BC17}"/>
                </a:ext>
              </a:extLst>
            </p:cNvPr>
            <p:cNvSpPr txBox="1"/>
            <p:nvPr/>
          </p:nvSpPr>
          <p:spPr>
            <a:xfrm>
              <a:off x="8592273" y="6105762"/>
              <a:ext cx="1235456" cy="307776"/>
            </a:xfrm>
            <a:prstGeom prst="rect">
              <a:avLst/>
            </a:prstGeom>
            <a:noFill/>
          </p:spPr>
          <p:txBody>
            <a:bodyPr wrap="square" rtlCol="0">
              <a:spAutoFit/>
            </a:bodyPr>
            <a:lstStyle/>
            <a:p>
              <a:pPr algn="ctr"/>
              <a:r>
                <a:rPr lang="fr-CA" sz="900" dirty="0">
                  <a:solidFill>
                    <a:schemeClr val="bg1">
                      <a:lumMod val="65000"/>
                    </a:schemeClr>
                  </a:solidFill>
                </a:rPr>
                <a:t>Activité 5</a:t>
              </a:r>
            </a:p>
          </p:txBody>
        </p:sp>
        <p:grpSp>
          <p:nvGrpSpPr>
            <p:cNvPr id="11" name="Groupe 10">
              <a:extLst>
                <a:ext uri="{FF2B5EF4-FFF2-40B4-BE49-F238E27FC236}">
                  <a16:creationId xmlns:a16="http://schemas.microsoft.com/office/drawing/2014/main" id="{78F1CB64-7F58-5C7D-4D4C-185B88B79280}"/>
                </a:ext>
              </a:extLst>
            </p:cNvPr>
            <p:cNvGrpSpPr/>
            <p:nvPr/>
          </p:nvGrpSpPr>
          <p:grpSpPr>
            <a:xfrm>
              <a:off x="8260772" y="6205105"/>
              <a:ext cx="1566957" cy="613739"/>
              <a:chOff x="5049981" y="6244260"/>
              <a:chExt cx="1566957" cy="613739"/>
            </a:xfrm>
          </p:grpSpPr>
          <p:pic>
            <p:nvPicPr>
              <p:cNvPr id="12" name="Image 11">
                <a:extLst>
                  <a:ext uri="{FF2B5EF4-FFF2-40B4-BE49-F238E27FC236}">
                    <a16:creationId xmlns:a16="http://schemas.microsoft.com/office/drawing/2014/main" id="{664E5BB6-3566-E1E0-6B4D-752381FAB9B0}"/>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49981" y="6244260"/>
                <a:ext cx="1566957" cy="613739"/>
              </a:xfrm>
              <a:prstGeom prst="rect">
                <a:avLst/>
              </a:prstGeom>
            </p:spPr>
          </p:pic>
          <p:sp>
            <p:nvSpPr>
              <p:cNvPr id="13" name="ZoneTexte 12">
                <a:extLst>
                  <a:ext uri="{FF2B5EF4-FFF2-40B4-BE49-F238E27FC236}">
                    <a16:creationId xmlns:a16="http://schemas.microsoft.com/office/drawing/2014/main" id="{8DA2E63E-DF4D-52F2-E958-71C2CE8AEB5D}"/>
                  </a:ext>
                </a:extLst>
              </p:cNvPr>
              <p:cNvSpPr txBox="1"/>
              <p:nvPr/>
            </p:nvSpPr>
            <p:spPr>
              <a:xfrm>
                <a:off x="5729908" y="6453380"/>
                <a:ext cx="804738" cy="261610"/>
              </a:xfrm>
              <a:prstGeom prst="rect">
                <a:avLst/>
              </a:prstGeom>
              <a:noFill/>
            </p:spPr>
            <p:txBody>
              <a:bodyPr wrap="square" rtlCol="0">
                <a:spAutoFit/>
              </a:bodyPr>
              <a:lstStyle/>
              <a:p>
                <a:pPr defTabSz="514350">
                  <a:defRPr/>
                </a:pPr>
                <a:r>
                  <a:rPr lang="fr-CA" sz="675" dirty="0">
                    <a:solidFill>
                      <a:schemeClr val="bg1"/>
                    </a:solidFill>
                    <a:latin typeface="Calibri"/>
                  </a:rPr>
                  <a:t>10  minutes</a:t>
                </a:r>
              </a:p>
            </p:txBody>
          </p:sp>
        </p:grpSp>
      </p:grpSp>
      <p:sp>
        <p:nvSpPr>
          <p:cNvPr id="14" name="Rectangle 13">
            <a:extLst>
              <a:ext uri="{FF2B5EF4-FFF2-40B4-BE49-F238E27FC236}">
                <a16:creationId xmlns:a16="http://schemas.microsoft.com/office/drawing/2014/main" id="{1163FE52-9484-4B25-9B30-4184770579BA}"/>
              </a:ext>
            </a:extLst>
          </p:cNvPr>
          <p:cNvSpPr/>
          <p:nvPr/>
        </p:nvSpPr>
        <p:spPr>
          <a:xfrm>
            <a:off x="1619672" y="5876305"/>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1628653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65313" y="524099"/>
            <a:ext cx="6480720" cy="814045"/>
          </a:xfrm>
          <a:ln>
            <a:noFill/>
          </a:ln>
        </p:spPr>
        <p:txBody>
          <a:bodyPr>
            <a:normAutofit fontScale="90000"/>
          </a:bodyPr>
          <a:lstStyle/>
          <a:p>
            <a:br>
              <a:rPr lang="fr-CA" b="1" dirty="0">
                <a:solidFill>
                  <a:srgbClr val="5F5F5F"/>
                </a:solidFill>
              </a:rPr>
            </a:br>
            <a:r>
              <a:rPr lang="fr-CA" sz="3825" dirty="0"/>
              <a:t>Objectifs</a:t>
            </a:r>
            <a:br>
              <a:rPr lang="fr-CA" sz="3825" dirty="0">
                <a:solidFill>
                  <a:schemeClr val="accent1">
                    <a:lumMod val="50000"/>
                  </a:schemeClr>
                </a:solidFill>
              </a:rPr>
            </a:br>
            <a:endParaRPr lang="fr-CA" sz="3825" dirty="0"/>
          </a:p>
        </p:txBody>
      </p:sp>
      <p:sp>
        <p:nvSpPr>
          <p:cNvPr id="20" name="Rectangle 19"/>
          <p:cNvSpPr/>
          <p:nvPr/>
        </p:nvSpPr>
        <p:spPr>
          <a:xfrm>
            <a:off x="1920247" y="1891909"/>
            <a:ext cx="3339247" cy="369332"/>
          </a:xfrm>
          <a:prstGeom prst="rect">
            <a:avLst/>
          </a:prstGeom>
        </p:spPr>
        <p:txBody>
          <a:bodyPr wrap="none">
            <a:spAutoFit/>
          </a:bodyPr>
          <a:lstStyle/>
          <a:p>
            <a:r>
              <a:rPr lang="fr-CA" b="1" dirty="0">
                <a:solidFill>
                  <a:srgbClr val="C00000"/>
                </a:solidFill>
              </a:rPr>
              <a:t>Cette formation vous permettra :</a:t>
            </a:r>
          </a:p>
        </p:txBody>
      </p:sp>
      <p:grpSp>
        <p:nvGrpSpPr>
          <p:cNvPr id="3" name="Groupe 2">
            <a:extLst>
              <a:ext uri="{FF2B5EF4-FFF2-40B4-BE49-F238E27FC236}">
                <a16:creationId xmlns:a16="http://schemas.microsoft.com/office/drawing/2014/main" id="{5D6B0B66-8E77-4949-92F1-F6B024D9D525}"/>
              </a:ext>
            </a:extLst>
          </p:cNvPr>
          <p:cNvGrpSpPr/>
          <p:nvPr/>
        </p:nvGrpSpPr>
        <p:grpSpPr>
          <a:xfrm>
            <a:off x="2627784" y="2564904"/>
            <a:ext cx="5307225" cy="3361974"/>
            <a:chOff x="1993605" y="1978221"/>
            <a:chExt cx="5307225" cy="3361974"/>
          </a:xfrm>
        </p:grpSpPr>
        <p:grpSp>
          <p:nvGrpSpPr>
            <p:cNvPr id="8" name="Groupe 7"/>
            <p:cNvGrpSpPr/>
            <p:nvPr/>
          </p:nvGrpSpPr>
          <p:grpSpPr>
            <a:xfrm>
              <a:off x="2037410" y="1978221"/>
              <a:ext cx="2485531" cy="1491318"/>
              <a:chOff x="849" y="246172"/>
              <a:chExt cx="3314041" cy="1988424"/>
            </a:xfrm>
          </p:grpSpPr>
          <p:sp>
            <p:nvSpPr>
              <p:cNvPr id="18" name="Rectangle 17"/>
              <p:cNvSpPr/>
              <p:nvPr/>
            </p:nvSpPr>
            <p:spPr>
              <a:xfrm>
                <a:off x="849" y="246172"/>
                <a:ext cx="3314041" cy="1988424"/>
              </a:xfrm>
              <a:prstGeom prst="rect">
                <a:avLst/>
              </a:prstGeom>
              <a:gradFill flip="none" rotWithShape="0">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effectLst>
                <a:softEdge rad="127000"/>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fr-CA" sz="1350"/>
              </a:p>
            </p:txBody>
          </p:sp>
          <p:sp>
            <p:nvSpPr>
              <p:cNvPr id="19" name="ZoneTexte 18"/>
              <p:cNvSpPr txBox="1"/>
              <p:nvPr/>
            </p:nvSpPr>
            <p:spPr>
              <a:xfrm>
                <a:off x="849" y="246172"/>
                <a:ext cx="3314041" cy="19884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algn="ctr" defTabSz="733425">
                  <a:lnSpc>
                    <a:spcPct val="90000"/>
                  </a:lnSpc>
                  <a:spcBef>
                    <a:spcPct val="0"/>
                  </a:spcBef>
                  <a:spcAft>
                    <a:spcPct val="35000"/>
                  </a:spcAft>
                </a:pPr>
                <a:r>
                  <a:rPr lang="fr-CA" sz="1650" dirty="0">
                    <a:solidFill>
                      <a:srgbClr val="000000"/>
                    </a:solidFill>
                  </a:rPr>
                  <a:t>de</a:t>
                </a:r>
                <a:r>
                  <a:rPr lang="fr-CA" sz="1650" b="1" dirty="0">
                    <a:solidFill>
                      <a:srgbClr val="000000"/>
                    </a:solidFill>
                  </a:rPr>
                  <a:t> réfléchir</a:t>
                </a:r>
                <a:r>
                  <a:rPr lang="fr-CA" sz="1650" dirty="0">
                    <a:solidFill>
                      <a:srgbClr val="000000"/>
                    </a:solidFill>
                  </a:rPr>
                  <a:t> sur vos pratiques en gestion de classe.</a:t>
                </a:r>
              </a:p>
            </p:txBody>
          </p:sp>
        </p:grpSp>
        <p:grpSp>
          <p:nvGrpSpPr>
            <p:cNvPr id="9" name="Groupe 8"/>
            <p:cNvGrpSpPr/>
            <p:nvPr/>
          </p:nvGrpSpPr>
          <p:grpSpPr>
            <a:xfrm>
              <a:off x="4771494" y="1978221"/>
              <a:ext cx="2485531" cy="1491318"/>
              <a:chOff x="3646295" y="246172"/>
              <a:chExt cx="3314041" cy="1988424"/>
            </a:xfrm>
          </p:grpSpPr>
          <p:sp>
            <p:nvSpPr>
              <p:cNvPr id="16" name="Rectangle 15"/>
              <p:cNvSpPr/>
              <p:nvPr/>
            </p:nvSpPr>
            <p:spPr>
              <a:xfrm>
                <a:off x="3646295" y="246172"/>
                <a:ext cx="3314041" cy="1988424"/>
              </a:xfrm>
              <a:prstGeom prst="rect">
                <a:avLst/>
              </a:prstGeom>
              <a:solidFill>
                <a:srgbClr val="5F5F5F"/>
              </a:solidFill>
              <a:effectLst>
                <a:softEdge rad="127000"/>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fr-CA" sz="1350"/>
              </a:p>
            </p:txBody>
          </p:sp>
          <p:sp>
            <p:nvSpPr>
              <p:cNvPr id="17" name="ZoneTexte 16"/>
              <p:cNvSpPr txBox="1"/>
              <p:nvPr/>
            </p:nvSpPr>
            <p:spPr>
              <a:xfrm>
                <a:off x="3646295" y="246172"/>
                <a:ext cx="3314041" cy="19884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algn="ctr" defTabSz="733425">
                  <a:lnSpc>
                    <a:spcPct val="90000"/>
                  </a:lnSpc>
                  <a:spcBef>
                    <a:spcPct val="0"/>
                  </a:spcBef>
                  <a:spcAft>
                    <a:spcPct val="35000"/>
                  </a:spcAft>
                </a:pPr>
                <a:r>
                  <a:rPr lang="fr-CA" sz="1650" dirty="0">
                    <a:solidFill>
                      <a:schemeClr val="bg1"/>
                    </a:solidFill>
                  </a:rPr>
                  <a:t>de vous </a:t>
                </a:r>
                <a:r>
                  <a:rPr lang="fr-CA" sz="1650" b="1" dirty="0">
                    <a:solidFill>
                      <a:schemeClr val="bg1"/>
                    </a:solidFill>
                  </a:rPr>
                  <a:t>familiariser</a:t>
                </a:r>
                <a:r>
                  <a:rPr lang="fr-CA" sz="1650" dirty="0">
                    <a:solidFill>
                      <a:schemeClr val="bg1"/>
                    </a:solidFill>
                  </a:rPr>
                  <a:t> avec des approches théoriques de gestion classe.</a:t>
                </a:r>
              </a:p>
            </p:txBody>
          </p:sp>
        </p:grpSp>
        <p:grpSp>
          <p:nvGrpSpPr>
            <p:cNvPr id="21" name="Groupe 20"/>
            <p:cNvGrpSpPr/>
            <p:nvPr/>
          </p:nvGrpSpPr>
          <p:grpSpPr>
            <a:xfrm>
              <a:off x="1993605" y="3735783"/>
              <a:ext cx="5307225" cy="1604412"/>
              <a:chOff x="-26732" y="95380"/>
              <a:chExt cx="3341622" cy="2139216"/>
            </a:xfrm>
            <a:solidFill>
              <a:schemeClr val="accent1">
                <a:lumMod val="60000"/>
                <a:lumOff val="40000"/>
              </a:schemeClr>
            </a:solidFill>
          </p:grpSpPr>
          <p:sp>
            <p:nvSpPr>
              <p:cNvPr id="22" name="Rectangle 21"/>
              <p:cNvSpPr/>
              <p:nvPr/>
            </p:nvSpPr>
            <p:spPr>
              <a:xfrm>
                <a:off x="849" y="246172"/>
                <a:ext cx="3314041" cy="1988424"/>
              </a:xfrm>
              <a:prstGeom prst="rect">
                <a:avLst/>
              </a:prstGeom>
              <a:solidFill>
                <a:schemeClr val="bg1">
                  <a:lumMod val="65000"/>
                </a:schemeClr>
              </a:solidFill>
              <a:effectLst>
                <a:softEdge rad="127000"/>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fr-CA" sz="1350"/>
              </a:p>
            </p:txBody>
          </p:sp>
          <p:sp>
            <p:nvSpPr>
              <p:cNvPr id="23" name="ZoneTexte 22"/>
              <p:cNvSpPr txBox="1"/>
              <p:nvPr/>
            </p:nvSpPr>
            <p:spPr>
              <a:xfrm>
                <a:off x="-26732" y="95380"/>
                <a:ext cx="3314041" cy="1988424"/>
              </a:xfrm>
              <a:prstGeom prst="rect">
                <a:avLst/>
              </a:prstGeom>
              <a:solidFill>
                <a:srgbClr val="C00000"/>
              </a:solidFill>
              <a:effectLst>
                <a:softEdge rad="635000"/>
              </a:effectLst>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algn="ctr" defTabSz="733425">
                  <a:lnSpc>
                    <a:spcPct val="90000"/>
                  </a:lnSpc>
                  <a:spcBef>
                    <a:spcPct val="0"/>
                  </a:spcBef>
                  <a:spcAft>
                    <a:spcPct val="35000"/>
                  </a:spcAft>
                </a:pPr>
                <a:r>
                  <a:rPr lang="fr-CA" b="1" dirty="0">
                    <a:solidFill>
                      <a:schemeClr val="tx1"/>
                    </a:solidFill>
                  </a:rPr>
                  <a:t>d’analyser </a:t>
                </a:r>
                <a:r>
                  <a:rPr lang="fr-CA" dirty="0">
                    <a:solidFill>
                      <a:schemeClr val="tx1"/>
                    </a:solidFill>
                  </a:rPr>
                  <a:t>des situations, d</a:t>
                </a:r>
                <a:r>
                  <a:rPr lang="fr-CA" b="1" dirty="0">
                    <a:solidFill>
                      <a:schemeClr val="tx1"/>
                    </a:solidFill>
                  </a:rPr>
                  <a:t>’échanger </a:t>
                </a:r>
                <a:r>
                  <a:rPr lang="fr-CA" dirty="0">
                    <a:solidFill>
                      <a:schemeClr val="tx1"/>
                    </a:solidFill>
                  </a:rPr>
                  <a:t>et de </a:t>
                </a:r>
                <a:r>
                  <a:rPr lang="fr-CA" b="1" dirty="0">
                    <a:solidFill>
                      <a:schemeClr val="tx1"/>
                    </a:solidFill>
                  </a:rPr>
                  <a:t>partager</a:t>
                </a:r>
                <a:r>
                  <a:rPr lang="fr-CA" dirty="0">
                    <a:solidFill>
                      <a:schemeClr val="tx1"/>
                    </a:solidFill>
                  </a:rPr>
                  <a:t> des pistes d’intervention probantes.</a:t>
                </a:r>
              </a:p>
            </p:txBody>
          </p:sp>
        </p:grpSp>
      </p:grpSp>
    </p:spTree>
    <p:extLst>
      <p:ext uri="{BB962C8B-B14F-4D97-AF65-F5344CB8AC3E}">
        <p14:creationId xmlns:p14="http://schemas.microsoft.com/office/powerpoint/2010/main" val="322454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52" y="1780872"/>
            <a:ext cx="1613768" cy="4770537"/>
          </a:xfrm>
          <a:prstGeom prst="rect">
            <a:avLst/>
          </a:prstGeom>
        </p:spPr>
        <p:txBody>
          <a:bodyPr wrap="square">
            <a:spAutoFit/>
          </a:bodyPr>
          <a:lstStyle/>
          <a:p>
            <a:r>
              <a:rPr lang="fr-CA" sz="1600" dirty="0">
                <a:solidFill>
                  <a:srgbClr val="000000"/>
                </a:solidFill>
                <a:latin typeface="+mj-lt"/>
              </a:rPr>
              <a:t>Les élèves, même adultes, ont besoin de règles de conduite entre autres pour se sentir sécurisés. </a:t>
            </a:r>
          </a:p>
          <a:p>
            <a:endParaRPr lang="fr-CA" sz="1600" dirty="0">
              <a:solidFill>
                <a:srgbClr val="000000"/>
              </a:solidFill>
              <a:latin typeface="+mj-lt"/>
            </a:endParaRPr>
          </a:p>
          <a:p>
            <a:r>
              <a:rPr lang="fr-CA" sz="1400" dirty="0">
                <a:solidFill>
                  <a:srgbClr val="C00000"/>
                </a:solidFill>
                <a:latin typeface="+mj-lt"/>
              </a:rPr>
              <a:t>Les règles doivent être </a:t>
            </a:r>
          </a:p>
          <a:p>
            <a:r>
              <a:rPr lang="fr-CA" sz="1400" b="1" dirty="0">
                <a:solidFill>
                  <a:srgbClr val="C00000"/>
                </a:solidFill>
                <a:latin typeface="+mj-lt"/>
              </a:rPr>
              <a:t>C</a:t>
            </a:r>
            <a:r>
              <a:rPr lang="fr-CA" sz="1400" dirty="0">
                <a:solidFill>
                  <a:srgbClr val="C00000"/>
                </a:solidFill>
                <a:latin typeface="+mj-lt"/>
              </a:rPr>
              <a:t>laires, </a:t>
            </a:r>
          </a:p>
          <a:p>
            <a:r>
              <a:rPr lang="fr-CA" sz="1400" b="1" dirty="0">
                <a:solidFill>
                  <a:srgbClr val="C00000"/>
                </a:solidFill>
                <a:latin typeface="+mj-lt"/>
              </a:rPr>
              <a:t>C</a:t>
            </a:r>
            <a:r>
              <a:rPr lang="fr-CA" sz="1400" dirty="0">
                <a:solidFill>
                  <a:srgbClr val="C00000"/>
                </a:solidFill>
                <a:latin typeface="+mj-lt"/>
              </a:rPr>
              <a:t>oncrètes/</a:t>
            </a:r>
            <a:r>
              <a:rPr lang="fr-CA" sz="1400" b="1" dirty="0" err="1">
                <a:solidFill>
                  <a:srgbClr val="C00000"/>
                </a:solidFill>
                <a:latin typeface="+mj-lt"/>
              </a:rPr>
              <a:t>C</a:t>
            </a:r>
            <a:r>
              <a:rPr lang="fr-CA" sz="1400" dirty="0" err="1">
                <a:solidFill>
                  <a:srgbClr val="C00000"/>
                </a:solidFill>
                <a:latin typeface="+mj-lt"/>
              </a:rPr>
              <a:t>onnues,</a:t>
            </a:r>
            <a:r>
              <a:rPr lang="fr-CA" sz="1400" b="1" dirty="0" err="1">
                <a:solidFill>
                  <a:srgbClr val="C00000"/>
                </a:solidFill>
                <a:latin typeface="+mj-lt"/>
              </a:rPr>
              <a:t>C</a:t>
            </a:r>
            <a:r>
              <a:rPr lang="fr-CA" sz="1400" dirty="0" err="1">
                <a:solidFill>
                  <a:srgbClr val="C00000"/>
                </a:solidFill>
                <a:latin typeface="+mj-lt"/>
              </a:rPr>
              <a:t>onstantes</a:t>
            </a:r>
            <a:r>
              <a:rPr lang="fr-CA" sz="1400" dirty="0">
                <a:solidFill>
                  <a:srgbClr val="C00000"/>
                </a:solidFill>
                <a:latin typeface="+mj-lt"/>
              </a:rPr>
              <a:t>, </a:t>
            </a:r>
            <a:r>
              <a:rPr lang="fr-CA" sz="1400" b="1" dirty="0">
                <a:solidFill>
                  <a:srgbClr val="C00000"/>
                </a:solidFill>
                <a:latin typeface="+mj-lt"/>
              </a:rPr>
              <a:t>C</a:t>
            </a:r>
            <a:r>
              <a:rPr lang="fr-CA" sz="1400" dirty="0">
                <a:solidFill>
                  <a:srgbClr val="C00000"/>
                </a:solidFill>
                <a:latin typeface="+mj-lt"/>
              </a:rPr>
              <a:t>ohérentes </a:t>
            </a:r>
            <a:r>
              <a:rPr lang="fr-CA" sz="1400" b="1" dirty="0">
                <a:solidFill>
                  <a:srgbClr val="C00000"/>
                </a:solidFill>
                <a:latin typeface="+mj-lt"/>
              </a:rPr>
              <a:t>C</a:t>
            </a:r>
            <a:r>
              <a:rPr lang="fr-CA" sz="1400" dirty="0">
                <a:solidFill>
                  <a:srgbClr val="C00000"/>
                </a:solidFill>
                <a:latin typeface="+mj-lt"/>
              </a:rPr>
              <a:t>onséquentes. </a:t>
            </a:r>
          </a:p>
          <a:p>
            <a:endParaRPr lang="fr-CA" sz="1400" dirty="0">
              <a:solidFill>
                <a:srgbClr val="C00000"/>
              </a:solidFill>
              <a:latin typeface="+mj-lt"/>
            </a:endParaRPr>
          </a:p>
          <a:p>
            <a:r>
              <a:rPr lang="fr-CA" sz="1600" b="1" dirty="0">
                <a:solidFill>
                  <a:srgbClr val="000000"/>
                </a:solidFill>
                <a:latin typeface="+mj-lt"/>
              </a:rPr>
              <a:t>Voici les principes de bases de la règle des 5C. </a:t>
            </a:r>
            <a:endParaRPr lang="fr-CA" sz="1600" b="1" dirty="0">
              <a:latin typeface="+mj-lt"/>
            </a:endParaRPr>
          </a:p>
        </p:txBody>
      </p:sp>
      <p:pic>
        <p:nvPicPr>
          <p:cNvPr id="9" name="Image 8"/>
          <p:cNvPicPr>
            <a:picLocks noChangeAspect="1"/>
          </p:cNvPicPr>
          <p:nvPr/>
        </p:nvPicPr>
        <p:blipFill>
          <a:blip r:embed="rId3"/>
          <a:stretch>
            <a:fillRect/>
          </a:stretch>
        </p:blipFill>
        <p:spPr>
          <a:xfrm>
            <a:off x="1520983" y="1407800"/>
            <a:ext cx="7590865" cy="4973528"/>
          </a:xfrm>
          <a:prstGeom prst="rect">
            <a:avLst/>
          </a:prstGeom>
        </p:spPr>
      </p:pic>
      <p:sp>
        <p:nvSpPr>
          <p:cNvPr id="7" name="Titre 1"/>
          <p:cNvSpPr txBox="1">
            <a:spLocks/>
          </p:cNvSpPr>
          <p:nvPr/>
        </p:nvSpPr>
        <p:spPr>
          <a:xfrm>
            <a:off x="5481279" y="393278"/>
            <a:ext cx="3667685" cy="620386"/>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3900" dirty="0"/>
              <a:t>La règle des 5C</a:t>
            </a:r>
          </a:p>
        </p:txBody>
      </p:sp>
      <p:pic>
        <p:nvPicPr>
          <p:cNvPr id="3" name="Image 2">
            <a:extLst>
              <a:ext uri="{FF2B5EF4-FFF2-40B4-BE49-F238E27FC236}">
                <a16:creationId xmlns:a16="http://schemas.microsoft.com/office/drawing/2014/main" id="{553CEBC9-E4F4-4D80-B307-85305221A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6240792"/>
            <a:ext cx="1323228" cy="566281"/>
          </a:xfrm>
          <a:prstGeom prst="rect">
            <a:avLst/>
          </a:prstGeom>
        </p:spPr>
      </p:pic>
    </p:spTree>
    <p:extLst>
      <p:ext uri="{BB962C8B-B14F-4D97-AF65-F5344CB8AC3E}">
        <p14:creationId xmlns:p14="http://schemas.microsoft.com/office/powerpoint/2010/main" val="2094513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îte De Conserve, Parler, Parlez"/>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419872" y="2204864"/>
            <a:ext cx="5724128" cy="381608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691680" y="548680"/>
            <a:ext cx="7056784" cy="798438"/>
          </a:xfrm>
        </p:spPr>
        <p:txBody>
          <a:bodyPr>
            <a:normAutofit/>
          </a:bodyPr>
          <a:lstStyle/>
          <a:p>
            <a:r>
              <a:rPr lang="fr-CA" sz="3450" dirty="0"/>
              <a:t>Routines et procédures </a:t>
            </a:r>
          </a:p>
        </p:txBody>
      </p:sp>
      <p:sp>
        <p:nvSpPr>
          <p:cNvPr id="3" name="Espace réservé du contenu 2"/>
          <p:cNvSpPr>
            <a:spLocks noGrp="1"/>
          </p:cNvSpPr>
          <p:nvPr>
            <p:ph idx="1"/>
          </p:nvPr>
        </p:nvSpPr>
        <p:spPr>
          <a:xfrm>
            <a:off x="1619672" y="2420888"/>
            <a:ext cx="4201768" cy="3263504"/>
          </a:xfrm>
        </p:spPr>
        <p:txBody>
          <a:bodyPr/>
          <a:lstStyle/>
          <a:p>
            <a:pPr marL="0" indent="0">
              <a:buNone/>
            </a:pPr>
            <a:r>
              <a:rPr lang="fr-CA" b="1" dirty="0">
                <a:solidFill>
                  <a:schemeClr val="accent1">
                    <a:lumMod val="75000"/>
                  </a:schemeClr>
                </a:solidFill>
                <a:latin typeface="+mj-lt"/>
              </a:rPr>
              <a:t>Quelle est la différence entre les routines et les procédures?</a:t>
            </a:r>
          </a:p>
          <a:p>
            <a:pPr marL="0" indent="0">
              <a:buNone/>
            </a:pPr>
            <a:r>
              <a:rPr lang="fr-CA" b="1" dirty="0">
                <a:solidFill>
                  <a:schemeClr val="accent1">
                    <a:lumMod val="75000"/>
                  </a:schemeClr>
                </a:solidFill>
                <a:latin typeface="+mj-lt"/>
              </a:rPr>
              <a:t> </a:t>
            </a:r>
          </a:p>
          <a:p>
            <a:pPr marL="0" indent="0">
              <a:buNone/>
            </a:pPr>
            <a:r>
              <a:rPr lang="fr-CA" b="1" dirty="0">
                <a:solidFill>
                  <a:schemeClr val="accent1">
                    <a:lumMod val="75000"/>
                  </a:schemeClr>
                </a:solidFill>
                <a:latin typeface="+mj-lt"/>
              </a:rPr>
              <a:t>Et pourquoi il en faut?</a:t>
            </a:r>
            <a:r>
              <a:rPr lang="en-US" b="1" dirty="0"/>
              <a:t>​</a:t>
            </a:r>
          </a:p>
          <a:p>
            <a:pPr marL="0" indent="0">
              <a:buNone/>
            </a:pPr>
            <a:endParaRPr lang="fr-CA" b="1" dirty="0"/>
          </a:p>
          <a:p>
            <a:pPr marL="0" indent="0">
              <a:buNone/>
            </a:pPr>
            <a:r>
              <a:rPr lang="fr-CA" b="1" dirty="0"/>
              <a:t>On veut vous entendre…</a:t>
            </a:r>
            <a:endParaRPr lang="fr-CA" dirty="0"/>
          </a:p>
        </p:txBody>
      </p:sp>
      <p:sp>
        <p:nvSpPr>
          <p:cNvPr id="7" name="Rectangle 6">
            <a:extLst>
              <a:ext uri="{FF2B5EF4-FFF2-40B4-BE49-F238E27FC236}">
                <a16:creationId xmlns:a16="http://schemas.microsoft.com/office/drawing/2014/main" id="{AE9CBEFF-C859-4ABD-A20D-441718ACA6AD}"/>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3147598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hlinkClick r:id="rId3"/>
            <a:extLst>
              <a:ext uri="{FF2B5EF4-FFF2-40B4-BE49-F238E27FC236}">
                <a16:creationId xmlns:a16="http://schemas.microsoft.com/office/drawing/2014/main" id="{06C7E3A6-6F62-4BD1-A840-5FAB17543B11}"/>
              </a:ext>
            </a:extLst>
          </p:cNvPr>
          <p:cNvPicPr>
            <a:picLocks noChangeAspect="1"/>
          </p:cNvPicPr>
          <p:nvPr/>
        </p:nvPicPr>
        <p:blipFill>
          <a:blip r:embed="rId4"/>
          <a:stretch>
            <a:fillRect/>
          </a:stretch>
        </p:blipFill>
        <p:spPr>
          <a:xfrm>
            <a:off x="510778" y="2204864"/>
            <a:ext cx="8122444" cy="4071938"/>
          </a:xfrm>
          <a:prstGeom prst="rect">
            <a:avLst/>
          </a:prstGeom>
          <a:effectLst>
            <a:softEdge rad="317500"/>
          </a:effectLst>
        </p:spPr>
      </p:pic>
    </p:spTree>
    <p:extLst>
      <p:ext uri="{BB962C8B-B14F-4D97-AF65-F5344CB8AC3E}">
        <p14:creationId xmlns:p14="http://schemas.microsoft.com/office/powerpoint/2010/main" val="1706132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332656"/>
            <a:ext cx="6624736" cy="1656184"/>
          </a:xfrm>
        </p:spPr>
        <p:txBody>
          <a:bodyPr/>
          <a:lstStyle/>
          <a:p>
            <a:r>
              <a:rPr lang="fr-CA" dirty="0"/>
              <a:t>Développer des relations positives</a:t>
            </a:r>
          </a:p>
        </p:txBody>
      </p:sp>
      <p:pic>
        <p:nvPicPr>
          <p:cNvPr id="6" name="Picture 2" descr="Art, Doigts, Coeur, L'Amour, Paire"/>
          <p:cNvPicPr>
            <a:picLocks noChangeAspect="1" noChangeArrowheads="1"/>
          </p:cNvPicPr>
          <p:nvPr>
            <p:custDataLst>
              <p:tags r:id="rId1"/>
            </p:custDataLst>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92679" y="2564904"/>
            <a:ext cx="6054785" cy="340581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7FBCE31-8906-4671-8699-BDB020E63FFF}"/>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318974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1"/>
            </p:custDataLst>
          </p:nvPr>
        </p:nvSpPr>
        <p:spPr>
          <a:xfrm>
            <a:off x="3635896" y="2148285"/>
            <a:ext cx="4546570" cy="507831"/>
          </a:xfrm>
          <a:prstGeom prst="rect">
            <a:avLst/>
          </a:prstGeom>
          <a:solidFill>
            <a:srgbClr val="EAEAEA"/>
          </a:solidFill>
          <a:ln>
            <a:noFill/>
          </a:ln>
          <a:effectLst>
            <a:softEdge rad="127000"/>
          </a:effectLst>
        </p:spPr>
        <p:txBody>
          <a:bodyPr wrap="square">
            <a:spAutoFit/>
          </a:bodyPr>
          <a:lstStyle/>
          <a:p>
            <a:pPr lvl="0"/>
            <a:r>
              <a:rPr lang="fr-CA" sz="1350" b="1" dirty="0">
                <a:solidFill>
                  <a:srgbClr val="000000"/>
                </a:solidFill>
              </a:rPr>
              <a:t>Comprendre comment se développe le lien positif avec tous les élèves et réfléchir à son impact sur ma gestion de classe.</a:t>
            </a:r>
          </a:p>
        </p:txBody>
      </p:sp>
      <p:sp>
        <p:nvSpPr>
          <p:cNvPr id="7" name="ZoneTexte 6"/>
          <p:cNvSpPr txBox="1"/>
          <p:nvPr/>
        </p:nvSpPr>
        <p:spPr>
          <a:xfrm>
            <a:off x="1927756" y="1955725"/>
            <a:ext cx="1666868" cy="869865"/>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t="100000" r="100000"/>
            </a:path>
            <a:tileRect l="-100000" b="-100000"/>
          </a:gradFill>
          <a:ln>
            <a:noFill/>
          </a:ln>
          <a:effectLst>
            <a:softEdge rad="127000"/>
          </a:effectLst>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fr-CA" b="1" dirty="0">
                <a:solidFill>
                  <a:srgbClr val="000000"/>
                </a:solidFill>
              </a:rPr>
              <a:t>Objectifs</a:t>
            </a:r>
            <a:endParaRPr lang="fr-CA" dirty="0">
              <a:solidFill>
                <a:srgbClr val="000000"/>
              </a:solidFill>
            </a:endParaRPr>
          </a:p>
        </p:txBody>
      </p:sp>
      <p:grpSp>
        <p:nvGrpSpPr>
          <p:cNvPr id="8" name="Groupe 7"/>
          <p:cNvGrpSpPr/>
          <p:nvPr>
            <p:custDataLst>
              <p:tags r:id="rId2"/>
            </p:custDataLst>
          </p:nvPr>
        </p:nvGrpSpPr>
        <p:grpSpPr>
          <a:xfrm>
            <a:off x="4283968" y="3078123"/>
            <a:ext cx="1320555" cy="954288"/>
            <a:chOff x="4228675" y="2840886"/>
            <a:chExt cx="1520124" cy="1087021"/>
          </a:xfrm>
        </p:grpSpPr>
        <p:sp>
          <p:nvSpPr>
            <p:cNvPr id="9" name="Rectangle 8"/>
            <p:cNvSpPr/>
            <p:nvPr/>
          </p:nvSpPr>
          <p:spPr>
            <a:xfrm>
              <a:off x="4228675" y="2840886"/>
              <a:ext cx="1486410" cy="927162"/>
            </a:xfrm>
            <a:prstGeom prst="rect">
              <a:avLst/>
            </a:prstGeom>
            <a:solidFill>
              <a:schemeClr val="bg1">
                <a:lumMod val="65000"/>
              </a:schemeClr>
            </a:solidFill>
            <a:ln>
              <a:noFill/>
            </a:ln>
            <a:effectLst>
              <a:softEdge rad="12700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CA" sz="1350"/>
            </a:p>
          </p:txBody>
        </p:sp>
        <p:sp>
          <p:nvSpPr>
            <p:cNvPr id="10" name="ZoneTexte 9"/>
            <p:cNvSpPr txBox="1"/>
            <p:nvPr/>
          </p:nvSpPr>
          <p:spPr>
            <a:xfrm>
              <a:off x="4262389" y="3000745"/>
              <a:ext cx="1486410" cy="92716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478" tIns="10478" rIns="10478" bIns="10478" numCol="1" spcCol="1270" anchor="ctr" anchorCtr="0">
              <a:noAutofit/>
            </a:bodyPr>
            <a:lstStyle/>
            <a:p>
              <a:pPr algn="ctr" defTabSz="733425">
                <a:lnSpc>
                  <a:spcPct val="90000"/>
                </a:lnSpc>
                <a:spcBef>
                  <a:spcPct val="0"/>
                </a:spcBef>
                <a:spcAft>
                  <a:spcPct val="35000"/>
                </a:spcAft>
              </a:pPr>
              <a:r>
                <a:rPr lang="fr-CA" sz="1650" b="1" dirty="0">
                  <a:solidFill>
                    <a:srgbClr val="000000"/>
                  </a:solidFill>
                </a:rPr>
                <a:t>Directives</a:t>
              </a:r>
            </a:p>
            <a:p>
              <a:pPr algn="ctr" defTabSz="733425">
                <a:lnSpc>
                  <a:spcPct val="90000"/>
                </a:lnSpc>
                <a:spcBef>
                  <a:spcPct val="0"/>
                </a:spcBef>
                <a:spcAft>
                  <a:spcPct val="35000"/>
                </a:spcAft>
              </a:pPr>
              <a:endParaRPr lang="fr-CA" sz="1650" dirty="0"/>
            </a:p>
          </p:txBody>
        </p:sp>
      </p:grpSp>
      <p:sp>
        <p:nvSpPr>
          <p:cNvPr id="11" name="Rectangle 10"/>
          <p:cNvSpPr/>
          <p:nvPr>
            <p:custDataLst>
              <p:tags r:id="rId3"/>
            </p:custDataLst>
          </p:nvPr>
        </p:nvSpPr>
        <p:spPr>
          <a:xfrm>
            <a:off x="2374100" y="4201885"/>
            <a:ext cx="5173531" cy="715581"/>
          </a:xfrm>
          <a:prstGeom prst="rect">
            <a:avLst/>
          </a:prstGeom>
        </p:spPr>
        <p:txBody>
          <a:bodyPr wrap="square">
            <a:spAutoFit/>
          </a:bodyPr>
          <a:lstStyle/>
          <a:p>
            <a:pPr lvl="0" algn="ctr"/>
            <a:r>
              <a:rPr lang="fr-CA" sz="1350" b="1" dirty="0">
                <a:solidFill>
                  <a:srgbClr val="5F5F5F"/>
                </a:solidFill>
              </a:rPr>
              <a:t>En équipes</a:t>
            </a:r>
            <a:r>
              <a:rPr lang="fr-CA" sz="1350" dirty="0">
                <a:solidFill>
                  <a:srgbClr val="5F5F5F"/>
                </a:solidFill>
              </a:rPr>
              <a:t>, identifiez des actions </a:t>
            </a:r>
            <a:r>
              <a:rPr lang="fr-CA" sz="1350" i="1" dirty="0">
                <a:solidFill>
                  <a:srgbClr val="5F5F5F"/>
                </a:solidFill>
              </a:rPr>
              <a:t>(savoir-être et savoir-faire) </a:t>
            </a:r>
            <a:r>
              <a:rPr lang="fr-CA" sz="1350" dirty="0">
                <a:solidFill>
                  <a:srgbClr val="5F5F5F"/>
                </a:solidFill>
              </a:rPr>
              <a:t>qui favorisent le développement du lien avec vos élèves. Puis, dégagez       les éléments communs et ceux que vous souhaitez mettre de l’avant.</a:t>
            </a:r>
          </a:p>
        </p:txBody>
      </p:sp>
      <p:sp>
        <p:nvSpPr>
          <p:cNvPr id="12" name="Rectangle 11"/>
          <p:cNvSpPr/>
          <p:nvPr>
            <p:custDataLst>
              <p:tags r:id="rId4"/>
            </p:custDataLst>
          </p:nvPr>
        </p:nvSpPr>
        <p:spPr>
          <a:xfrm>
            <a:off x="3655339" y="5626766"/>
            <a:ext cx="2650149" cy="300082"/>
          </a:xfrm>
          <a:prstGeom prst="rect">
            <a:avLst/>
          </a:prstGeom>
        </p:spPr>
        <p:txBody>
          <a:bodyPr wrap="none">
            <a:spAutoFit/>
          </a:bodyPr>
          <a:lstStyle/>
          <a:p>
            <a:pPr lvl="0"/>
            <a:r>
              <a:rPr lang="fr-CA" sz="1350" b="1" dirty="0">
                <a:solidFill>
                  <a:srgbClr val="000000"/>
                </a:solidFill>
              </a:rPr>
              <a:t>Retour et partage en grand groupe</a:t>
            </a:r>
          </a:p>
        </p:txBody>
      </p:sp>
      <p:sp>
        <p:nvSpPr>
          <p:cNvPr id="13" name="Flèche vers le bas 12"/>
          <p:cNvSpPr/>
          <p:nvPr>
            <p:custDataLst>
              <p:tags r:id="rId5"/>
            </p:custDataLst>
          </p:nvPr>
        </p:nvSpPr>
        <p:spPr>
          <a:xfrm>
            <a:off x="4849586" y="4999396"/>
            <a:ext cx="222559" cy="522358"/>
          </a:xfrm>
          <a:prstGeom prst="down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81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sz="1350">
              <a:solidFill>
                <a:schemeClr val="accent1"/>
              </a:solidFill>
            </a:endParaRPr>
          </a:p>
        </p:txBody>
      </p:sp>
      <p:sp>
        <p:nvSpPr>
          <p:cNvPr id="5" name="Rectangle 4">
            <a:extLst>
              <a:ext uri="{FF2B5EF4-FFF2-40B4-BE49-F238E27FC236}">
                <a16:creationId xmlns:a16="http://schemas.microsoft.com/office/drawing/2014/main" id="{A6ED1444-F752-4FA1-A593-14CF6BF6F9C0}"/>
              </a:ext>
            </a:extLst>
          </p:cNvPr>
          <p:cNvSpPr/>
          <p:nvPr/>
        </p:nvSpPr>
        <p:spPr>
          <a:xfrm>
            <a:off x="1807875" y="232175"/>
            <a:ext cx="6276696" cy="1154162"/>
          </a:xfrm>
          <a:prstGeom prst="rect">
            <a:avLst/>
          </a:prstGeom>
        </p:spPr>
        <p:txBody>
          <a:bodyPr wrap="square">
            <a:spAutoFit/>
          </a:bodyPr>
          <a:lstStyle/>
          <a:p>
            <a:pPr algn="ctr"/>
            <a:r>
              <a:rPr lang="fr-CA" sz="3450" b="1" spc="-100" dirty="0">
                <a:solidFill>
                  <a:srgbClr val="4D4D4D"/>
                </a:solidFill>
                <a:latin typeface="Cambria"/>
                <a:ea typeface="+mj-ea"/>
                <a:cs typeface="+mj-cs"/>
              </a:rPr>
              <a:t>Comment développe-t-on le lien </a:t>
            </a:r>
            <a:br>
              <a:rPr lang="fr-CA" sz="3450" b="1" spc="-100" dirty="0">
                <a:solidFill>
                  <a:srgbClr val="4D4D4D"/>
                </a:solidFill>
                <a:latin typeface="Cambria"/>
                <a:ea typeface="+mj-ea"/>
                <a:cs typeface="+mj-cs"/>
              </a:rPr>
            </a:br>
            <a:r>
              <a:rPr lang="fr-CA" sz="3450" b="1" spc="-100" dirty="0">
                <a:solidFill>
                  <a:srgbClr val="4D4D4D"/>
                </a:solidFill>
                <a:latin typeface="Cambria"/>
                <a:ea typeface="+mj-ea"/>
                <a:cs typeface="+mj-cs"/>
              </a:rPr>
              <a:t>avec tous les élèves?</a:t>
            </a:r>
            <a:endParaRPr lang="fr-CA" dirty="0"/>
          </a:p>
        </p:txBody>
      </p:sp>
      <p:grpSp>
        <p:nvGrpSpPr>
          <p:cNvPr id="14" name="Groupe 13">
            <a:extLst>
              <a:ext uri="{FF2B5EF4-FFF2-40B4-BE49-F238E27FC236}">
                <a16:creationId xmlns:a16="http://schemas.microsoft.com/office/drawing/2014/main" id="{2699D3E9-6597-4E4E-9369-6B03351466AF}"/>
              </a:ext>
            </a:extLst>
          </p:cNvPr>
          <p:cNvGrpSpPr/>
          <p:nvPr/>
        </p:nvGrpSpPr>
        <p:grpSpPr>
          <a:xfrm>
            <a:off x="7151766" y="5902111"/>
            <a:ext cx="1865609" cy="713082"/>
            <a:chOff x="8260772" y="6105762"/>
            <a:chExt cx="1566957" cy="713082"/>
          </a:xfrm>
        </p:grpSpPr>
        <p:sp>
          <p:nvSpPr>
            <p:cNvPr id="15" name="ZoneTexte 14">
              <a:extLst>
                <a:ext uri="{FF2B5EF4-FFF2-40B4-BE49-F238E27FC236}">
                  <a16:creationId xmlns:a16="http://schemas.microsoft.com/office/drawing/2014/main" id="{7D824492-CB79-488D-9986-68A77932A89B}"/>
                </a:ext>
              </a:extLst>
            </p:cNvPr>
            <p:cNvSpPr txBox="1"/>
            <p:nvPr/>
          </p:nvSpPr>
          <p:spPr>
            <a:xfrm>
              <a:off x="8592273" y="6105762"/>
              <a:ext cx="1235456" cy="276999"/>
            </a:xfrm>
            <a:prstGeom prst="rect">
              <a:avLst/>
            </a:prstGeom>
            <a:noFill/>
          </p:spPr>
          <p:txBody>
            <a:bodyPr wrap="square" rtlCol="0">
              <a:spAutoFit/>
            </a:bodyPr>
            <a:lstStyle/>
            <a:p>
              <a:pPr algn="ctr"/>
              <a:r>
                <a:rPr lang="fr-CA" sz="1200" dirty="0">
                  <a:solidFill>
                    <a:schemeClr val="bg1">
                      <a:lumMod val="65000"/>
                    </a:schemeClr>
                  </a:solidFill>
                </a:rPr>
                <a:t>Activité 6 </a:t>
              </a:r>
            </a:p>
          </p:txBody>
        </p:sp>
        <p:grpSp>
          <p:nvGrpSpPr>
            <p:cNvPr id="16" name="Groupe 15">
              <a:extLst>
                <a:ext uri="{FF2B5EF4-FFF2-40B4-BE49-F238E27FC236}">
                  <a16:creationId xmlns:a16="http://schemas.microsoft.com/office/drawing/2014/main" id="{42B6FE1C-48AB-4C49-BC6A-450ADAA1C7B4}"/>
                </a:ext>
              </a:extLst>
            </p:cNvPr>
            <p:cNvGrpSpPr/>
            <p:nvPr/>
          </p:nvGrpSpPr>
          <p:grpSpPr>
            <a:xfrm>
              <a:off x="8260772" y="6205105"/>
              <a:ext cx="1566957" cy="613739"/>
              <a:chOff x="5049981" y="6244260"/>
              <a:chExt cx="1566957" cy="613739"/>
            </a:xfrm>
          </p:grpSpPr>
          <p:pic>
            <p:nvPicPr>
              <p:cNvPr id="17" name="Image 16">
                <a:extLst>
                  <a:ext uri="{FF2B5EF4-FFF2-40B4-BE49-F238E27FC236}">
                    <a16:creationId xmlns:a16="http://schemas.microsoft.com/office/drawing/2014/main" id="{795A3A06-0E6B-4F5F-B55F-ED7D58DD1B9A}"/>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49981" y="6244260"/>
                <a:ext cx="1566957" cy="613739"/>
              </a:xfrm>
              <a:prstGeom prst="rect">
                <a:avLst/>
              </a:prstGeom>
            </p:spPr>
          </p:pic>
          <p:sp>
            <p:nvSpPr>
              <p:cNvPr id="18" name="ZoneTexte 17">
                <a:extLst>
                  <a:ext uri="{FF2B5EF4-FFF2-40B4-BE49-F238E27FC236}">
                    <a16:creationId xmlns:a16="http://schemas.microsoft.com/office/drawing/2014/main" id="{F20769AE-AA40-4791-A89B-2375E57BB5CE}"/>
                  </a:ext>
                </a:extLst>
              </p:cNvPr>
              <p:cNvSpPr txBox="1"/>
              <p:nvPr/>
            </p:nvSpPr>
            <p:spPr>
              <a:xfrm>
                <a:off x="5729908" y="6453379"/>
                <a:ext cx="667818" cy="230832"/>
              </a:xfrm>
              <a:prstGeom prst="rect">
                <a:avLst/>
              </a:prstGeom>
              <a:noFill/>
            </p:spPr>
            <p:txBody>
              <a:bodyPr wrap="square" rtlCol="0">
                <a:spAutoFit/>
              </a:bodyPr>
              <a:lstStyle/>
              <a:p>
                <a:pPr defTabSz="685800">
                  <a:defRPr/>
                </a:pPr>
                <a:r>
                  <a:rPr lang="fr-CA" sz="900" dirty="0">
                    <a:solidFill>
                      <a:schemeClr val="bg1"/>
                    </a:solidFill>
                    <a:latin typeface="Calibri"/>
                  </a:rPr>
                  <a:t>5 minutes</a:t>
                </a:r>
              </a:p>
            </p:txBody>
          </p:sp>
        </p:grpSp>
      </p:grpSp>
    </p:spTree>
    <p:extLst>
      <p:ext uri="{BB962C8B-B14F-4D97-AF65-F5344CB8AC3E}">
        <p14:creationId xmlns:p14="http://schemas.microsoft.com/office/powerpoint/2010/main" val="3951487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and, Freedom, Worship, Man, Handwritin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475656" y="1556792"/>
            <a:ext cx="7761613" cy="518457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graphicFrame>
        <p:nvGraphicFramePr>
          <p:cNvPr id="6" name="Tableau 5"/>
          <p:cNvGraphicFramePr>
            <a:graphicFrameLocks noGrp="1"/>
          </p:cNvGraphicFramePr>
          <p:nvPr>
            <p:custDataLst>
              <p:tags r:id="rId1"/>
            </p:custDataLst>
            <p:extLst>
              <p:ext uri="{D42A27DB-BD31-4B8C-83A1-F6EECF244321}">
                <p14:modId xmlns:p14="http://schemas.microsoft.com/office/powerpoint/2010/main" val="1185769433"/>
              </p:ext>
            </p:extLst>
          </p:nvPr>
        </p:nvGraphicFramePr>
        <p:xfrm>
          <a:off x="1709013" y="1556792"/>
          <a:ext cx="7294897" cy="4764966"/>
        </p:xfrm>
        <a:graphic>
          <a:graphicData uri="http://schemas.openxmlformats.org/drawingml/2006/table">
            <a:tbl>
              <a:tblPr firstRow="1" bandRow="1">
                <a:tableStyleId>{0E3FDE45-AF77-4B5C-9715-49D594BDF05E}</a:tableStyleId>
              </a:tblPr>
              <a:tblGrid>
                <a:gridCol w="416270">
                  <a:extLst>
                    <a:ext uri="{9D8B030D-6E8A-4147-A177-3AD203B41FA5}">
                      <a16:colId xmlns:a16="http://schemas.microsoft.com/office/drawing/2014/main" val="20000"/>
                    </a:ext>
                  </a:extLst>
                </a:gridCol>
                <a:gridCol w="6878627">
                  <a:extLst>
                    <a:ext uri="{9D8B030D-6E8A-4147-A177-3AD203B41FA5}">
                      <a16:colId xmlns:a16="http://schemas.microsoft.com/office/drawing/2014/main" val="20001"/>
                    </a:ext>
                  </a:extLst>
                </a:gridCol>
              </a:tblGrid>
              <a:tr h="457284">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800" b="0" dirty="0">
                          <a:solidFill>
                            <a:srgbClr val="000000"/>
                          </a:solidFill>
                        </a:rPr>
                        <a:t>Être à l’écoute.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8526">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Traiter les élèves de manière équitable.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7674">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Être strict, mais présenter un bon sens de l’humour.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7674">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S’assurer que les élèves font bien leur travail.</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23112">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Gérer adéquatement la classe/atelier, notamment les comportements des élèves.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97674">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Rester ouvert à aider les élèves.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7674">
                <a:tc>
                  <a:txBody>
                    <a:bodyPr/>
                    <a:lstStyle/>
                    <a:p>
                      <a:pPr marL="285750" indent="-285750">
                        <a:buFont typeface="Wingdings" panose="05000000000000000000" pitchFamily="2" charset="2"/>
                        <a:buChar char="ü"/>
                      </a:pPr>
                      <a:r>
                        <a:rPr lang="fr-CA" sz="1500" b="1">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Transmettre des consignes claires.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97674">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Varier les activités qui se déroulent en classe.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7674">
                <a:tc>
                  <a:txBody>
                    <a:bodyPr/>
                    <a:lstStyle/>
                    <a:p>
                      <a:pPr marL="285750" indent="-285750">
                        <a:buFont typeface="Wingdings" panose="05000000000000000000" pitchFamily="2" charset="2"/>
                        <a:buChar char="ü"/>
                      </a:pPr>
                      <a:r>
                        <a:rPr lang="fr-CA" sz="1500" b="1" dirty="0">
                          <a:solidFill>
                            <a:srgbClr val="C00000"/>
                          </a:solidFill>
                        </a:rPr>
                        <a: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rPr>
                        <a:t>Prendre le temps de bien connaître les élèves.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5" name="Rectangle 4">
            <a:extLst>
              <a:ext uri="{FF2B5EF4-FFF2-40B4-BE49-F238E27FC236}">
                <a16:creationId xmlns:a16="http://schemas.microsoft.com/office/drawing/2014/main" id="{4DE6309A-9204-4A19-91B6-11720F9D915F}"/>
              </a:ext>
            </a:extLst>
          </p:cNvPr>
          <p:cNvSpPr/>
          <p:nvPr/>
        </p:nvSpPr>
        <p:spPr>
          <a:xfrm>
            <a:off x="3203848" y="240736"/>
            <a:ext cx="4151136" cy="623248"/>
          </a:xfrm>
          <a:prstGeom prst="rect">
            <a:avLst/>
          </a:prstGeom>
        </p:spPr>
        <p:txBody>
          <a:bodyPr wrap="none">
            <a:spAutoFit/>
          </a:bodyPr>
          <a:lstStyle/>
          <a:p>
            <a:r>
              <a:rPr lang="fr-CA" sz="3450" b="1" spc="-100" dirty="0">
                <a:solidFill>
                  <a:srgbClr val="C00000"/>
                </a:solidFill>
                <a:latin typeface="Cambria"/>
                <a:ea typeface="+mj-ea"/>
                <a:cs typeface="+mj-cs"/>
              </a:rPr>
              <a:t>Quelques savoir-être</a:t>
            </a:r>
            <a:endParaRPr lang="fr-CA" dirty="0"/>
          </a:p>
        </p:txBody>
      </p:sp>
      <p:sp>
        <p:nvSpPr>
          <p:cNvPr id="7" name="Rectangle 6">
            <a:extLst>
              <a:ext uri="{FF2B5EF4-FFF2-40B4-BE49-F238E27FC236}">
                <a16:creationId xmlns:a16="http://schemas.microsoft.com/office/drawing/2014/main" id="{891F2EED-1F5B-43A8-82B3-1E6A7DDE37B9}"/>
              </a:ext>
            </a:extLst>
          </p:cNvPr>
          <p:cNvSpPr/>
          <p:nvPr/>
        </p:nvSpPr>
        <p:spPr>
          <a:xfrm>
            <a:off x="1477932" y="6447987"/>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455660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unset, Men, Silhouettes, Helpi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0" y="0"/>
            <a:ext cx="9497640" cy="72026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idx="4294967295"/>
          </p:nvPr>
        </p:nvSpPr>
        <p:spPr>
          <a:xfrm>
            <a:off x="561525" y="123071"/>
            <a:ext cx="7886700" cy="993775"/>
          </a:xfrm>
        </p:spPr>
        <p:txBody>
          <a:bodyPr>
            <a:normAutofit/>
          </a:bodyPr>
          <a:lstStyle/>
          <a:p>
            <a:r>
              <a:rPr lang="fr-CA" sz="3450" b="1" dirty="0">
                <a:solidFill>
                  <a:schemeClr val="bg1">
                    <a:lumMod val="50000"/>
                  </a:schemeClr>
                </a:solidFill>
              </a:rPr>
              <a:t>Questions de savoir-faire</a:t>
            </a:r>
          </a:p>
        </p:txBody>
      </p:sp>
      <p:grpSp>
        <p:nvGrpSpPr>
          <p:cNvPr id="7" name="Groupe 6"/>
          <p:cNvGrpSpPr/>
          <p:nvPr>
            <p:custDataLst>
              <p:tags r:id="rId1"/>
            </p:custDataLst>
          </p:nvPr>
        </p:nvGrpSpPr>
        <p:grpSpPr>
          <a:xfrm>
            <a:off x="1552764" y="1620601"/>
            <a:ext cx="1545127" cy="1450673"/>
            <a:chOff x="1787397" y="1412777"/>
            <a:chExt cx="1742556" cy="1742556"/>
          </a:xfrm>
        </p:grpSpPr>
        <p:sp>
          <p:nvSpPr>
            <p:cNvPr id="8" name="Ellipse 7"/>
            <p:cNvSpPr/>
            <p:nvPr/>
          </p:nvSpPr>
          <p:spPr>
            <a:xfrm>
              <a:off x="1787397" y="1412777"/>
              <a:ext cx="1742556" cy="174255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schemeClr val="tx1"/>
                </a:solidFill>
              </a:endParaRPr>
            </a:p>
          </p:txBody>
        </p:sp>
        <p:sp>
          <p:nvSpPr>
            <p:cNvPr id="9" name="Rectangle 8"/>
            <p:cNvSpPr/>
            <p:nvPr/>
          </p:nvSpPr>
          <p:spPr>
            <a:xfrm>
              <a:off x="2052938" y="1702022"/>
              <a:ext cx="1211473" cy="998198"/>
            </a:xfrm>
            <a:prstGeom prst="rect">
              <a:avLst/>
            </a:prstGeom>
          </p:spPr>
          <p:txBody>
            <a:bodyPr wrap="square">
              <a:spAutoFit/>
            </a:bodyPr>
            <a:lstStyle/>
            <a:p>
              <a:pPr algn="ctr"/>
              <a:r>
                <a:rPr lang="fr-CA" sz="1200" dirty="0">
                  <a:solidFill>
                    <a:srgbClr val="000000"/>
                  </a:solidFill>
                </a:rPr>
                <a:t>Je connais le nom</a:t>
              </a:r>
              <a:br>
                <a:rPr lang="fr-CA" sz="1200" dirty="0">
                  <a:solidFill>
                    <a:srgbClr val="000000"/>
                  </a:solidFill>
                </a:rPr>
              </a:br>
              <a:r>
                <a:rPr lang="fr-CA" sz="1200" dirty="0">
                  <a:solidFill>
                    <a:srgbClr val="000000"/>
                  </a:solidFill>
                </a:rPr>
                <a:t>de chacun de mes élèves?</a:t>
              </a:r>
            </a:p>
          </p:txBody>
        </p:sp>
      </p:grpSp>
      <p:grpSp>
        <p:nvGrpSpPr>
          <p:cNvPr id="10" name="Groupe 9"/>
          <p:cNvGrpSpPr/>
          <p:nvPr>
            <p:custDataLst>
              <p:tags r:id="rId2"/>
            </p:custDataLst>
          </p:nvPr>
        </p:nvGrpSpPr>
        <p:grpSpPr>
          <a:xfrm>
            <a:off x="3319045" y="1545876"/>
            <a:ext cx="1708868" cy="1703265"/>
            <a:chOff x="1787397" y="1412777"/>
            <a:chExt cx="1742556" cy="1742556"/>
          </a:xfrm>
          <a:solidFill>
            <a:schemeClr val="bg1"/>
          </a:solidFill>
        </p:grpSpPr>
        <p:sp>
          <p:nvSpPr>
            <p:cNvPr id="11" name="Ellipse 10"/>
            <p:cNvSpPr/>
            <p:nvPr/>
          </p:nvSpPr>
          <p:spPr>
            <a:xfrm>
              <a:off x="1787397" y="1412777"/>
              <a:ext cx="1742556" cy="1742556"/>
            </a:xfrm>
            <a:prstGeom prst="ellipse">
              <a:avLst/>
            </a:prstGeom>
            <a:gr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srgbClr val="000000"/>
                </a:solidFill>
              </a:endParaRPr>
            </a:p>
          </p:txBody>
        </p:sp>
        <p:sp>
          <p:nvSpPr>
            <p:cNvPr id="12" name="Rectangle 11"/>
            <p:cNvSpPr/>
            <p:nvPr/>
          </p:nvSpPr>
          <p:spPr>
            <a:xfrm>
              <a:off x="2052939" y="1702023"/>
              <a:ext cx="1211473" cy="1228018"/>
            </a:xfrm>
            <a:prstGeom prst="rect">
              <a:avLst/>
            </a:prstGeom>
            <a:noFill/>
            <a:ln>
              <a:noFill/>
            </a:ln>
          </p:spPr>
          <p:txBody>
            <a:bodyPr wrap="square">
              <a:spAutoFit/>
            </a:bodyPr>
            <a:lstStyle/>
            <a:p>
              <a:pPr algn="ctr"/>
              <a:r>
                <a:rPr lang="fr-CA" sz="1200" dirty="0">
                  <a:solidFill>
                    <a:srgbClr val="000000"/>
                  </a:solidFill>
                </a:rPr>
                <a:t>Je crée des moments privilégiés pour entrer en relation avec chacun d’eux?</a:t>
              </a:r>
            </a:p>
          </p:txBody>
        </p:sp>
      </p:grpSp>
      <p:grpSp>
        <p:nvGrpSpPr>
          <p:cNvPr id="13" name="Groupe 12"/>
          <p:cNvGrpSpPr/>
          <p:nvPr>
            <p:custDataLst>
              <p:tags r:id="rId3"/>
            </p:custDataLst>
          </p:nvPr>
        </p:nvGrpSpPr>
        <p:grpSpPr>
          <a:xfrm>
            <a:off x="6801897" y="1042430"/>
            <a:ext cx="1594825" cy="1449920"/>
            <a:chOff x="6084168" y="1186055"/>
            <a:chExt cx="1656184" cy="1656184"/>
          </a:xfrm>
          <a:solidFill>
            <a:schemeClr val="bg1"/>
          </a:solidFill>
        </p:grpSpPr>
        <p:sp>
          <p:nvSpPr>
            <p:cNvPr id="14" name="Ellipse 13"/>
            <p:cNvSpPr/>
            <p:nvPr/>
          </p:nvSpPr>
          <p:spPr>
            <a:xfrm>
              <a:off x="6084168" y="1186055"/>
              <a:ext cx="1656184" cy="1656184"/>
            </a:xfrm>
            <a:prstGeom prst="ellipse">
              <a:avLst/>
            </a:prstGeom>
            <a:gr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schemeClr val="tx1"/>
                </a:solidFill>
              </a:endParaRPr>
            </a:p>
          </p:txBody>
        </p:sp>
        <p:sp>
          <p:nvSpPr>
            <p:cNvPr id="15" name="Rectangle 14"/>
            <p:cNvSpPr/>
            <p:nvPr/>
          </p:nvSpPr>
          <p:spPr>
            <a:xfrm>
              <a:off x="6343837" y="1418505"/>
              <a:ext cx="1131446" cy="949214"/>
            </a:xfrm>
            <a:prstGeom prst="rect">
              <a:avLst/>
            </a:prstGeom>
            <a:noFill/>
            <a:ln>
              <a:noFill/>
            </a:ln>
          </p:spPr>
          <p:txBody>
            <a:bodyPr wrap="square">
              <a:spAutoFit/>
            </a:bodyPr>
            <a:lstStyle/>
            <a:p>
              <a:pPr algn="ctr"/>
              <a:r>
                <a:rPr lang="fr-CA" sz="1200" dirty="0">
                  <a:solidFill>
                    <a:srgbClr val="000000"/>
                  </a:solidFill>
                </a:rPr>
                <a:t>Je </a:t>
              </a:r>
              <a:r>
                <a:rPr lang="fr-FR" altLang="fr-FR" sz="1200" dirty="0">
                  <a:solidFill>
                    <a:srgbClr val="000000"/>
                  </a:solidFill>
                  <a:cs typeface="Arial" pitchFamily="34" charset="0"/>
                </a:rPr>
                <a:t>crois au potentiel de réussite de mes élèves? </a:t>
              </a:r>
              <a:endParaRPr lang="fr-CA" sz="1200" dirty="0">
                <a:solidFill>
                  <a:srgbClr val="000000"/>
                </a:solidFill>
              </a:endParaRPr>
            </a:p>
          </p:txBody>
        </p:sp>
      </p:grpSp>
      <p:grpSp>
        <p:nvGrpSpPr>
          <p:cNvPr id="32" name="Groupe 31"/>
          <p:cNvGrpSpPr/>
          <p:nvPr/>
        </p:nvGrpSpPr>
        <p:grpSpPr>
          <a:xfrm>
            <a:off x="5004584" y="973457"/>
            <a:ext cx="1355006" cy="1398327"/>
            <a:chOff x="4649782" y="2662487"/>
            <a:chExt cx="1806675" cy="1864436"/>
          </a:xfrm>
        </p:grpSpPr>
        <p:sp>
          <p:nvSpPr>
            <p:cNvPr id="17" name="Ellipse 16"/>
            <p:cNvSpPr/>
            <p:nvPr/>
          </p:nvSpPr>
          <p:spPr>
            <a:xfrm>
              <a:off x="4649782" y="2662487"/>
              <a:ext cx="1806675" cy="1864436"/>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schemeClr val="tx1"/>
                </a:solidFill>
              </a:endParaRPr>
            </a:p>
          </p:txBody>
        </p:sp>
        <p:sp>
          <p:nvSpPr>
            <p:cNvPr id="18" name="Rectangle 17"/>
            <p:cNvSpPr/>
            <p:nvPr/>
          </p:nvSpPr>
          <p:spPr>
            <a:xfrm>
              <a:off x="4949718" y="2979347"/>
              <a:ext cx="1211474" cy="1354217"/>
            </a:xfrm>
            <a:prstGeom prst="rect">
              <a:avLst/>
            </a:prstGeom>
            <a:noFill/>
            <a:ln>
              <a:noFill/>
            </a:ln>
          </p:spPr>
          <p:txBody>
            <a:bodyPr wrap="square">
              <a:spAutoFit/>
            </a:bodyPr>
            <a:lstStyle/>
            <a:p>
              <a:pPr algn="ctr"/>
              <a:r>
                <a:rPr lang="fr-CA" sz="1200" dirty="0">
                  <a:solidFill>
                    <a:srgbClr val="000000"/>
                  </a:solidFill>
                </a:rPr>
                <a:t>Je leur montre que je crois en leurs capacités?</a:t>
              </a:r>
            </a:p>
          </p:txBody>
        </p:sp>
      </p:grpSp>
      <p:grpSp>
        <p:nvGrpSpPr>
          <p:cNvPr id="29" name="Groupe 28"/>
          <p:cNvGrpSpPr/>
          <p:nvPr/>
        </p:nvGrpSpPr>
        <p:grpSpPr>
          <a:xfrm>
            <a:off x="5260874" y="3121645"/>
            <a:ext cx="1847351" cy="1757877"/>
            <a:chOff x="4178670" y="2936638"/>
            <a:chExt cx="2217710" cy="2217710"/>
          </a:xfrm>
        </p:grpSpPr>
        <p:sp>
          <p:nvSpPr>
            <p:cNvPr id="20" name="Ellipse 19"/>
            <p:cNvSpPr/>
            <p:nvPr/>
          </p:nvSpPr>
          <p:spPr>
            <a:xfrm>
              <a:off x="4178670" y="2936638"/>
              <a:ext cx="2217710" cy="221771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schemeClr val="tx1"/>
                </a:solidFill>
              </a:endParaRPr>
            </a:p>
          </p:txBody>
        </p:sp>
        <p:sp>
          <p:nvSpPr>
            <p:cNvPr id="21" name="Rectangle 20"/>
            <p:cNvSpPr/>
            <p:nvPr/>
          </p:nvSpPr>
          <p:spPr>
            <a:xfrm>
              <a:off x="4498467" y="3276074"/>
              <a:ext cx="1588342" cy="1747288"/>
            </a:xfrm>
            <a:prstGeom prst="rect">
              <a:avLst/>
            </a:prstGeom>
            <a:noFill/>
          </p:spPr>
          <p:txBody>
            <a:bodyPr wrap="square">
              <a:spAutoFit/>
            </a:bodyPr>
            <a:lstStyle/>
            <a:p>
              <a:pPr algn="ctr"/>
              <a:r>
                <a:rPr lang="fr-CA" sz="1200" dirty="0">
                  <a:solidFill>
                    <a:srgbClr val="000000"/>
                  </a:solidFill>
                </a:rPr>
                <a:t>Je prends le temps de souligner suffisamment les efforts et les réussites de mes élèves?</a:t>
              </a:r>
            </a:p>
          </p:txBody>
        </p:sp>
      </p:grpSp>
      <p:grpSp>
        <p:nvGrpSpPr>
          <p:cNvPr id="3" name="Groupe 2"/>
          <p:cNvGrpSpPr/>
          <p:nvPr/>
        </p:nvGrpSpPr>
        <p:grpSpPr>
          <a:xfrm>
            <a:off x="7019350" y="2626877"/>
            <a:ext cx="1428875" cy="1428875"/>
            <a:chOff x="6567037" y="2389548"/>
            <a:chExt cx="1905167" cy="1905167"/>
          </a:xfrm>
        </p:grpSpPr>
        <p:sp>
          <p:nvSpPr>
            <p:cNvPr id="23" name="Ellipse 22"/>
            <p:cNvSpPr/>
            <p:nvPr/>
          </p:nvSpPr>
          <p:spPr>
            <a:xfrm>
              <a:off x="6567037" y="2389548"/>
              <a:ext cx="1905167" cy="1905167"/>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schemeClr val="tx1"/>
                </a:solidFill>
              </a:endParaRPr>
            </a:p>
          </p:txBody>
        </p:sp>
        <p:sp>
          <p:nvSpPr>
            <p:cNvPr id="24" name="Rectangle 23"/>
            <p:cNvSpPr/>
            <p:nvPr/>
          </p:nvSpPr>
          <p:spPr>
            <a:xfrm>
              <a:off x="6775264" y="2754680"/>
              <a:ext cx="1510099" cy="1354218"/>
            </a:xfrm>
            <a:prstGeom prst="rect">
              <a:avLst/>
            </a:prstGeom>
            <a:noFill/>
            <a:ln>
              <a:noFill/>
            </a:ln>
            <a:effectLst>
              <a:softEdge rad="127000"/>
            </a:effectLst>
          </p:spPr>
          <p:txBody>
            <a:bodyPr wrap="square">
              <a:spAutoFit/>
            </a:bodyPr>
            <a:lstStyle/>
            <a:p>
              <a:pPr algn="ctr"/>
              <a:r>
                <a:rPr lang="fr-CA" sz="1200" dirty="0">
                  <a:solidFill>
                    <a:srgbClr val="000000"/>
                  </a:solidFill>
                </a:rPr>
                <a:t>Je passe plus de temps à encourager mes élèves ou à les critiquer?</a:t>
              </a:r>
            </a:p>
          </p:txBody>
        </p:sp>
      </p:grpSp>
      <p:sp>
        <p:nvSpPr>
          <p:cNvPr id="25" name="Pensées 24"/>
          <p:cNvSpPr/>
          <p:nvPr>
            <p:custDataLst>
              <p:tags r:id="rId4"/>
            </p:custDataLst>
          </p:nvPr>
        </p:nvSpPr>
        <p:spPr>
          <a:xfrm>
            <a:off x="2833907" y="3612772"/>
            <a:ext cx="1883760" cy="1439657"/>
          </a:xfrm>
          <a:prstGeom prst="cloudCallout">
            <a:avLst>
              <a:gd name="adj1" fmla="val -30792"/>
              <a:gd name="adj2" fmla="val -90181"/>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200" b="1" dirty="0">
                <a:solidFill>
                  <a:srgbClr val="000000"/>
                </a:solidFill>
                <a:cs typeface="Arial" pitchFamily="34" charset="0"/>
              </a:rPr>
              <a:t>Quels sont nos rituels, nos routines </a:t>
            </a:r>
            <a:r>
              <a:rPr lang="fr-FR" altLang="fr-FR" sz="1200" dirty="0">
                <a:solidFill>
                  <a:srgbClr val="000000"/>
                </a:solidFill>
                <a:cs typeface="Arial" pitchFamily="34" charset="0"/>
              </a:rPr>
              <a:t>(d’accueil, de départ, etc.)?</a:t>
            </a:r>
            <a:endParaRPr lang="fr-CA" sz="1200" dirty="0">
              <a:solidFill>
                <a:srgbClr val="000000"/>
              </a:solidFill>
            </a:endParaRPr>
          </a:p>
        </p:txBody>
      </p:sp>
      <p:sp>
        <p:nvSpPr>
          <p:cNvPr id="26" name="Pensées 25"/>
          <p:cNvSpPr/>
          <p:nvPr>
            <p:custDataLst>
              <p:tags r:id="rId5"/>
            </p:custDataLst>
          </p:nvPr>
        </p:nvSpPr>
        <p:spPr>
          <a:xfrm>
            <a:off x="293021" y="3065305"/>
            <a:ext cx="1759121" cy="1476211"/>
          </a:xfrm>
          <a:prstGeom prst="cloudCallout">
            <a:avLst>
              <a:gd name="adj1" fmla="val 92205"/>
              <a:gd name="adj2" fmla="val -29322"/>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rgbClr val="000000"/>
                </a:solidFill>
              </a:rPr>
              <a:t>Qu’est-ce que les élèves connaissent de moi? </a:t>
            </a:r>
          </a:p>
        </p:txBody>
      </p:sp>
      <p:sp>
        <p:nvSpPr>
          <p:cNvPr id="27" name="Rectangle 26"/>
          <p:cNvSpPr/>
          <p:nvPr>
            <p:custDataLst>
              <p:tags r:id="rId6"/>
            </p:custDataLst>
          </p:nvPr>
        </p:nvSpPr>
        <p:spPr>
          <a:xfrm>
            <a:off x="6883214" y="6165304"/>
            <a:ext cx="2008050" cy="276999"/>
          </a:xfrm>
          <a:prstGeom prst="rect">
            <a:avLst/>
          </a:prstGeom>
        </p:spPr>
        <p:txBody>
          <a:bodyPr wrap="none">
            <a:spAutoFit/>
          </a:bodyPr>
          <a:lstStyle/>
          <a:p>
            <a:r>
              <a:rPr lang="fr-CA" sz="1200" dirty="0">
                <a:solidFill>
                  <a:schemeClr val="bg1">
                    <a:lumMod val="50000"/>
                  </a:schemeClr>
                </a:solidFill>
              </a:rPr>
              <a:t>Nancy Gaudreau, Ph. D. 2019</a:t>
            </a:r>
          </a:p>
        </p:txBody>
      </p:sp>
      <p:sp>
        <p:nvSpPr>
          <p:cNvPr id="28" name="Rectangle 27"/>
          <p:cNvSpPr/>
          <p:nvPr>
            <p:custDataLst>
              <p:tags r:id="rId7"/>
            </p:custDataLst>
          </p:nvPr>
        </p:nvSpPr>
        <p:spPr>
          <a:xfrm>
            <a:off x="143019" y="1102462"/>
            <a:ext cx="1409745" cy="392415"/>
          </a:xfrm>
          <a:prstGeom prst="rect">
            <a:avLst/>
          </a:prstGeom>
        </p:spPr>
        <p:txBody>
          <a:bodyPr wrap="none">
            <a:spAutoFit/>
          </a:bodyPr>
          <a:lstStyle/>
          <a:p>
            <a:pPr algn="r"/>
            <a:r>
              <a:rPr lang="fr-FR" altLang="fr-FR" sz="1950" dirty="0">
                <a:cs typeface="Arial" pitchFamily="34" charset="0"/>
              </a:rPr>
              <a:t>Est-ce que…</a:t>
            </a:r>
            <a:endParaRPr lang="fr-CA" sz="1950" dirty="0"/>
          </a:p>
        </p:txBody>
      </p:sp>
      <p:sp>
        <p:nvSpPr>
          <p:cNvPr id="30" name="Rectangle 29">
            <a:extLst>
              <a:ext uri="{FF2B5EF4-FFF2-40B4-BE49-F238E27FC236}">
                <a16:creationId xmlns:a16="http://schemas.microsoft.com/office/drawing/2014/main" id="{AF856B8E-29CE-488D-9B08-2272E683913B}"/>
              </a:ext>
            </a:extLst>
          </p:cNvPr>
          <p:cNvSpPr/>
          <p:nvPr/>
        </p:nvSpPr>
        <p:spPr>
          <a:xfrm>
            <a:off x="293021" y="6330657"/>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14535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648B226-9840-4E7F-A3B3-4AA4E8C0DD39}"/>
              </a:ext>
            </a:extLst>
          </p:cNvPr>
          <p:cNvPicPr>
            <a:picLocks noChangeAspect="1"/>
          </p:cNvPicPr>
          <p:nvPr/>
        </p:nvPicPr>
        <p:blipFill>
          <a:blip r:embed="rId3"/>
          <a:stretch>
            <a:fillRect/>
          </a:stretch>
        </p:blipFill>
        <p:spPr>
          <a:xfrm>
            <a:off x="-137257" y="1988840"/>
            <a:ext cx="9281257" cy="4869160"/>
          </a:xfrm>
          <a:prstGeom prst="rect">
            <a:avLst/>
          </a:prstGeom>
        </p:spPr>
      </p:pic>
      <p:pic>
        <p:nvPicPr>
          <p:cNvPr id="7" name="Image 6">
            <a:extLst>
              <a:ext uri="{FF2B5EF4-FFF2-40B4-BE49-F238E27FC236}">
                <a16:creationId xmlns:a16="http://schemas.microsoft.com/office/drawing/2014/main" id="{2F093E6F-6CF0-4BEA-963D-87C131CA5D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4696" y="6237312"/>
            <a:ext cx="1274011" cy="545218"/>
          </a:xfrm>
          <a:prstGeom prst="rect">
            <a:avLst/>
          </a:prstGeom>
        </p:spPr>
      </p:pic>
      <p:sp>
        <p:nvSpPr>
          <p:cNvPr id="4" name="Rectangle 3">
            <a:extLst>
              <a:ext uri="{FF2B5EF4-FFF2-40B4-BE49-F238E27FC236}">
                <a16:creationId xmlns:a16="http://schemas.microsoft.com/office/drawing/2014/main" id="{0F9EB1C1-2C48-446F-95AD-EE7C480F46D5}"/>
              </a:ext>
            </a:extLst>
          </p:cNvPr>
          <p:cNvSpPr/>
          <p:nvPr/>
        </p:nvSpPr>
        <p:spPr>
          <a:xfrm>
            <a:off x="35293" y="6443976"/>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1441338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gue, Concentrique">
            <a:hlinkClick r:id="rId3"/>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080315" y="2060848"/>
            <a:ext cx="5970132" cy="42288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619672" y="201208"/>
            <a:ext cx="7333762" cy="994172"/>
          </a:xfrm>
        </p:spPr>
        <p:txBody>
          <a:bodyPr>
            <a:normAutofit fontScale="90000"/>
          </a:bodyPr>
          <a:lstStyle/>
          <a:p>
            <a:r>
              <a:rPr lang="fr-CA" sz="3450" dirty="0"/>
              <a:t>Activité 7 – Capter et maintenir l’attention</a:t>
            </a:r>
          </a:p>
        </p:txBody>
      </p:sp>
      <p:sp>
        <p:nvSpPr>
          <p:cNvPr id="3" name="Rectangle 2">
            <a:extLst>
              <a:ext uri="{FF2B5EF4-FFF2-40B4-BE49-F238E27FC236}">
                <a16:creationId xmlns:a16="http://schemas.microsoft.com/office/drawing/2014/main" id="{9B0ED8DB-D4E5-4BF0-BB48-F6D034982378}"/>
              </a:ext>
            </a:extLst>
          </p:cNvPr>
          <p:cNvSpPr/>
          <p:nvPr/>
        </p:nvSpPr>
        <p:spPr>
          <a:xfrm>
            <a:off x="1595128" y="1428192"/>
            <a:ext cx="7231469" cy="1038746"/>
          </a:xfrm>
          <a:prstGeom prst="rect">
            <a:avLst/>
          </a:prstGeom>
        </p:spPr>
        <p:txBody>
          <a:bodyPr wrap="square">
            <a:spAutoFit/>
          </a:bodyPr>
          <a:lstStyle/>
          <a:p>
            <a:r>
              <a:rPr lang="fr-CA" sz="2100" b="1" dirty="0">
                <a:solidFill>
                  <a:srgbClr val="C00000"/>
                </a:solidFill>
              </a:rPr>
              <a:t>Consignes</a:t>
            </a:r>
            <a:r>
              <a:rPr lang="fr-CA" sz="1350" b="1" dirty="0">
                <a:solidFill>
                  <a:srgbClr val="000000"/>
                </a:solidFill>
              </a:rPr>
              <a:t> </a:t>
            </a:r>
          </a:p>
          <a:p>
            <a:endParaRPr lang="fr-CA" sz="1350" b="1" dirty="0">
              <a:solidFill>
                <a:srgbClr val="000000"/>
              </a:solidFill>
            </a:endParaRPr>
          </a:p>
          <a:p>
            <a:r>
              <a:rPr lang="fr-CA" sz="1350" dirty="0">
                <a:solidFill>
                  <a:srgbClr val="000000"/>
                </a:solidFill>
              </a:rPr>
              <a:t>Individuellement, dans Moodle, «Activités en classe », ouvrez </a:t>
            </a:r>
            <a:r>
              <a:rPr lang="fr-CA" sz="1350" b="1" dirty="0">
                <a:solidFill>
                  <a:srgbClr val="000000"/>
                </a:solidFill>
              </a:rPr>
              <a:t>l’Activité 7 – Capter et maintenir l’attention, </a:t>
            </a:r>
            <a:r>
              <a:rPr lang="fr-CA" sz="1350" dirty="0">
                <a:solidFill>
                  <a:srgbClr val="000000"/>
                </a:solidFill>
              </a:rPr>
              <a:t>patientez, les questions vous arriveront une à une.</a:t>
            </a:r>
          </a:p>
        </p:txBody>
      </p:sp>
      <p:pic>
        <p:nvPicPr>
          <p:cNvPr id="5" name="Image 4">
            <a:extLst>
              <a:ext uri="{FF2B5EF4-FFF2-40B4-BE49-F238E27FC236}">
                <a16:creationId xmlns:a16="http://schemas.microsoft.com/office/drawing/2014/main" id="{AC02552D-B5B1-4788-A116-9A4D41E7C62B}"/>
              </a:ext>
            </a:extLst>
          </p:cNvPr>
          <p:cNvPicPr>
            <a:picLocks noChangeAspect="1"/>
          </p:cNvPicPr>
          <p:nvPr/>
        </p:nvPicPr>
        <p:blipFill>
          <a:blip r:embed="rId5"/>
          <a:stretch>
            <a:fillRect/>
          </a:stretch>
        </p:blipFill>
        <p:spPr>
          <a:xfrm>
            <a:off x="2424746" y="3286510"/>
            <a:ext cx="5625701" cy="803672"/>
          </a:xfrm>
          <a:prstGeom prst="rect">
            <a:avLst/>
          </a:prstGeom>
        </p:spPr>
      </p:pic>
      <p:sp>
        <p:nvSpPr>
          <p:cNvPr id="6" name="Rectangle 5">
            <a:extLst>
              <a:ext uri="{FF2B5EF4-FFF2-40B4-BE49-F238E27FC236}">
                <a16:creationId xmlns:a16="http://schemas.microsoft.com/office/drawing/2014/main" id="{C97B2FDE-9D78-4977-9644-70CEEB00799C}"/>
              </a:ext>
            </a:extLst>
          </p:cNvPr>
          <p:cNvSpPr/>
          <p:nvPr/>
        </p:nvSpPr>
        <p:spPr>
          <a:xfrm>
            <a:off x="1619672" y="6289693"/>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52563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46352" y="1988840"/>
            <a:ext cx="8697648" cy="4995385"/>
          </a:xfrm>
          <a:prstGeom prst="rect">
            <a:avLst/>
          </a:prstGeom>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22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512904"/>
            <a:ext cx="6624736" cy="771819"/>
          </a:xfrm>
        </p:spPr>
        <p:txBody>
          <a:bodyPr>
            <a:normAutofit/>
          </a:bodyPr>
          <a:lstStyle/>
          <a:p>
            <a:r>
              <a:rPr lang="fr-CA" sz="3450" dirty="0"/>
              <a:t>Déroulement de la formation</a:t>
            </a:r>
          </a:p>
        </p:txBody>
      </p:sp>
      <p:sp>
        <p:nvSpPr>
          <p:cNvPr id="7" name="Rectangle 6"/>
          <p:cNvSpPr/>
          <p:nvPr>
            <p:custDataLst>
              <p:tags r:id="rId1"/>
            </p:custDataLst>
          </p:nvPr>
        </p:nvSpPr>
        <p:spPr>
          <a:xfrm>
            <a:off x="1680914" y="1492472"/>
            <a:ext cx="1392038" cy="415498"/>
          </a:xfrm>
          <a:prstGeom prst="rect">
            <a:avLst/>
          </a:prstGeom>
        </p:spPr>
        <p:txBody>
          <a:bodyPr wrap="square">
            <a:spAutoFit/>
          </a:bodyPr>
          <a:lstStyle/>
          <a:p>
            <a:r>
              <a:rPr lang="fr-CA" sz="2100" b="1" dirty="0">
                <a:solidFill>
                  <a:srgbClr val="C00000"/>
                </a:solidFill>
              </a:rPr>
              <a:t>Jour 1</a:t>
            </a:r>
            <a:endParaRPr lang="fr-CA" sz="2100" dirty="0">
              <a:solidFill>
                <a:srgbClr val="C00000"/>
              </a:solidFill>
            </a:endParaRPr>
          </a:p>
        </p:txBody>
      </p:sp>
      <p:pic>
        <p:nvPicPr>
          <p:cNvPr id="5" name="Picture 2" descr="Photos gratuites de Temp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680914" y="1772816"/>
            <a:ext cx="7222331" cy="481488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732286" y="2188314"/>
            <a:ext cx="7056784" cy="4493538"/>
          </a:xfrm>
          <a:prstGeom prst="rect">
            <a:avLst/>
          </a:prstGeom>
        </p:spPr>
        <p:txBody>
          <a:bodyPr wrap="square">
            <a:spAutoFit/>
          </a:bodyPr>
          <a:lstStyle/>
          <a:p>
            <a:pPr marL="214313" indent="-214313">
              <a:buFont typeface="Wingdings" panose="05000000000000000000" pitchFamily="2" charset="2"/>
              <a:buChar char="ü"/>
              <a:defRPr/>
            </a:pPr>
            <a:r>
              <a:rPr lang="fr-CA" sz="1600" b="1" dirty="0">
                <a:solidFill>
                  <a:srgbClr val="000000"/>
                </a:solidFill>
              </a:rPr>
              <a:t>Mot de bienvenue et tour de table</a:t>
            </a:r>
          </a:p>
          <a:p>
            <a:pPr lvl="0">
              <a:defRPr/>
            </a:pPr>
            <a:endParaRPr lang="fr-CA" sz="900" b="1" dirty="0">
              <a:solidFill>
                <a:srgbClr val="000000"/>
              </a:solidFill>
            </a:endParaRPr>
          </a:p>
          <a:p>
            <a:pPr>
              <a:defRPr/>
            </a:pPr>
            <a:r>
              <a:rPr lang="fr-CA" b="1" dirty="0">
                <a:solidFill>
                  <a:srgbClr val="C00000"/>
                </a:solidFill>
              </a:rPr>
              <a:t>Réflexions sur la gestion de classe</a:t>
            </a:r>
          </a:p>
          <a:p>
            <a:pPr marL="214313" indent="-214313">
              <a:buFont typeface="Wingdings" panose="05000000000000000000" pitchFamily="2" charset="2"/>
              <a:buChar char="ü"/>
            </a:pPr>
            <a:r>
              <a:rPr lang="fr-CA" sz="1600" b="1" dirty="0">
                <a:solidFill>
                  <a:srgbClr val="000000"/>
                </a:solidFill>
              </a:rPr>
              <a:t>Qu’est-ce que la gestion de classe? et une définition</a:t>
            </a:r>
            <a:endParaRPr lang="fr-CA" sz="1600" dirty="0">
              <a:solidFill>
                <a:srgbClr val="000000"/>
              </a:solidFill>
            </a:endParaRPr>
          </a:p>
          <a:p>
            <a:pPr marL="214313" indent="-214313">
              <a:buFont typeface="Wingdings" panose="05000000000000000000" pitchFamily="2" charset="2"/>
              <a:buChar char="ü"/>
            </a:pPr>
            <a:r>
              <a:rPr lang="fr-CA" sz="1600" b="1" dirty="0">
                <a:solidFill>
                  <a:srgbClr val="000000"/>
                </a:solidFill>
              </a:rPr>
              <a:t>Les incontournables d’une gestion de classe efficace</a:t>
            </a:r>
            <a:endParaRPr lang="fr-CA" sz="1600" dirty="0">
              <a:solidFill>
                <a:srgbClr val="000000"/>
              </a:solidFill>
            </a:endParaRPr>
          </a:p>
          <a:p>
            <a:pPr marL="214313" indent="-214313">
              <a:buFont typeface="Wingdings" panose="05000000000000000000" pitchFamily="2" charset="2"/>
              <a:buChar char="ü"/>
            </a:pPr>
            <a:r>
              <a:rPr lang="fr-CA" sz="1600" b="1" dirty="0">
                <a:solidFill>
                  <a:srgbClr val="000000"/>
                </a:solidFill>
              </a:rPr>
              <a:t>Portrait de l’élève en formation professionnelle</a:t>
            </a:r>
          </a:p>
          <a:p>
            <a:pPr marL="214313" indent="-214313">
              <a:buFont typeface="Wingdings" panose="05000000000000000000" pitchFamily="2" charset="2"/>
              <a:buChar char="ü"/>
            </a:pPr>
            <a:r>
              <a:rPr lang="fr-CA" sz="1600" b="1" dirty="0">
                <a:solidFill>
                  <a:srgbClr val="000000"/>
                </a:solidFill>
              </a:rPr>
              <a:t>Rôle de l’enseignant avec un élève d’âge adulte</a:t>
            </a:r>
          </a:p>
          <a:p>
            <a:pPr marL="214313" indent="-214313">
              <a:buFont typeface="Wingdings" panose="05000000000000000000" pitchFamily="2" charset="2"/>
              <a:buChar char="ü"/>
            </a:pPr>
            <a:r>
              <a:rPr lang="fr-CA" sz="1600" b="1" dirty="0">
                <a:solidFill>
                  <a:srgbClr val="000000"/>
                </a:solidFill>
              </a:rPr>
              <a:t>La planification comme atout dans ma gestion de classe</a:t>
            </a:r>
            <a:endParaRPr lang="fr-CA" sz="1600" dirty="0">
              <a:solidFill>
                <a:srgbClr val="000000"/>
              </a:solidFill>
            </a:endParaRPr>
          </a:p>
          <a:p>
            <a:endParaRPr lang="fr-CA" sz="900" dirty="0"/>
          </a:p>
          <a:p>
            <a:pPr>
              <a:defRPr/>
            </a:pPr>
            <a:r>
              <a:rPr lang="fr-CA" b="1" dirty="0">
                <a:solidFill>
                  <a:srgbClr val="C00000"/>
                </a:solidFill>
              </a:rPr>
              <a:t>Des approches théoriques de gestion de classe</a:t>
            </a:r>
          </a:p>
          <a:p>
            <a:pPr marL="214313" indent="-214313">
              <a:buFont typeface="Wingdings" panose="05000000000000000000" pitchFamily="2" charset="2"/>
              <a:buChar char="ü"/>
              <a:defRPr/>
            </a:pPr>
            <a:r>
              <a:rPr lang="fr-CA" sz="1600" b="1" dirty="0">
                <a:solidFill>
                  <a:srgbClr val="000000"/>
                </a:solidFill>
              </a:rPr>
              <a:t>Les six composantes en gestion de classe :	</a:t>
            </a:r>
            <a:r>
              <a:rPr lang="fr-CA" sz="1200" dirty="0">
                <a:solidFill>
                  <a:srgbClr val="000000"/>
                </a:solidFill>
              </a:rPr>
              <a:t>Gestion des ressources</a:t>
            </a:r>
          </a:p>
          <a:p>
            <a:pPr lvl="0">
              <a:defRPr/>
            </a:pPr>
            <a:r>
              <a:rPr lang="fr-CA" sz="1200" dirty="0">
                <a:solidFill>
                  <a:srgbClr val="000000"/>
                </a:solidFill>
              </a:rPr>
              <a:t>					Règles et attentes</a:t>
            </a:r>
          </a:p>
          <a:p>
            <a:pPr lvl="0">
              <a:defRPr/>
            </a:pPr>
            <a:r>
              <a:rPr lang="fr-CA" sz="1200" dirty="0">
                <a:solidFill>
                  <a:srgbClr val="000000"/>
                </a:solidFill>
              </a:rPr>
              <a:t>					Développer des relations positives			</a:t>
            </a:r>
          </a:p>
          <a:p>
            <a:pPr lvl="0">
              <a:defRPr/>
            </a:pPr>
            <a:r>
              <a:rPr lang="fr-CA" sz="1200" dirty="0">
                <a:solidFill>
                  <a:srgbClr val="000000"/>
                </a:solidFill>
              </a:rPr>
              <a:t>					Capter et maintenir l’attention</a:t>
            </a:r>
          </a:p>
          <a:p>
            <a:pPr lvl="0">
              <a:defRPr/>
            </a:pPr>
            <a:r>
              <a:rPr lang="fr-CA" sz="1200" dirty="0">
                <a:solidFill>
                  <a:srgbClr val="000000"/>
                </a:solidFill>
              </a:rPr>
              <a:t>					Gérer l’indiscipline</a:t>
            </a:r>
          </a:p>
          <a:p>
            <a:pPr lvl="0">
              <a:defRPr/>
            </a:pPr>
            <a:r>
              <a:rPr lang="fr-CA" sz="1200" dirty="0">
                <a:solidFill>
                  <a:srgbClr val="000000"/>
                </a:solidFill>
              </a:rPr>
              <a:t>					La personne enseignante</a:t>
            </a:r>
          </a:p>
          <a:p>
            <a:pPr lvl="0">
              <a:defRPr/>
            </a:pPr>
            <a:endParaRPr lang="fr-CA" sz="1600" b="1" dirty="0">
              <a:solidFill>
                <a:srgbClr val="000000"/>
              </a:solidFill>
            </a:endParaRPr>
          </a:p>
          <a:p>
            <a:pPr lvl="0">
              <a:defRPr/>
            </a:pPr>
            <a:endParaRPr lang="fr-CA" sz="1600" b="1" dirty="0">
              <a:solidFill>
                <a:srgbClr val="000000"/>
              </a:solidFill>
            </a:endParaRPr>
          </a:p>
          <a:p>
            <a:pPr lvl="0">
              <a:defRPr/>
            </a:pPr>
            <a:r>
              <a:rPr lang="fr-CA" sz="1600" b="1" dirty="0">
                <a:solidFill>
                  <a:srgbClr val="000000"/>
                </a:solidFill>
              </a:rPr>
              <a:t>Devoir – Grille d’autoévaluation</a:t>
            </a:r>
          </a:p>
        </p:txBody>
      </p:sp>
      <p:sp>
        <p:nvSpPr>
          <p:cNvPr id="6" name="Rectangle 5">
            <a:extLst>
              <a:ext uri="{FF2B5EF4-FFF2-40B4-BE49-F238E27FC236}">
                <a16:creationId xmlns:a16="http://schemas.microsoft.com/office/drawing/2014/main" id="{62F0E3E5-E079-4376-8C23-38C16DAC6E80}"/>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7730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extLst>
              <p:ext uri="{D42A27DB-BD31-4B8C-83A1-F6EECF244321}">
                <p14:modId xmlns:p14="http://schemas.microsoft.com/office/powerpoint/2010/main" val="662239362"/>
              </p:ext>
            </p:extLst>
          </p:nvPr>
        </p:nvGraphicFramePr>
        <p:xfrm>
          <a:off x="2035029" y="1745068"/>
          <a:ext cx="6365131" cy="2692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835696" y="4649775"/>
            <a:ext cx="2881424" cy="983924"/>
          </a:xfrm>
          <a:prstGeom prst="rect">
            <a:avLst/>
          </a:prstGeom>
          <a:solidFill>
            <a:schemeClr val="accent1">
              <a:lumMod val="20000"/>
              <a:lumOff val="80000"/>
            </a:schemeClr>
          </a:solidFill>
          <a:effectLst>
            <a:softEdge rad="127000"/>
          </a:effectLst>
        </p:spPr>
        <p:txBody>
          <a:bodyPr wrap="square">
            <a:spAutoFit/>
          </a:bodyPr>
          <a:lstStyle/>
          <a:p>
            <a:pPr marL="0" lvl="1" algn="ctr" defTabSz="766763">
              <a:lnSpc>
                <a:spcPct val="90000"/>
              </a:lnSpc>
              <a:spcBef>
                <a:spcPct val="0"/>
              </a:spcBef>
              <a:spcAft>
                <a:spcPct val="15000"/>
              </a:spcAft>
            </a:pPr>
            <a:r>
              <a:rPr lang="fr-CA" sz="1725" b="1" dirty="0">
                <a:solidFill>
                  <a:srgbClr val="000000"/>
                </a:solidFill>
                <a:cs typeface="Arial"/>
              </a:rPr>
              <a:t>80 % du travail doit être effectué par l’enseignant </a:t>
            </a:r>
          </a:p>
          <a:p>
            <a:pPr marL="0" lvl="1" algn="ctr" defTabSz="766763">
              <a:lnSpc>
                <a:spcPct val="90000"/>
              </a:lnSpc>
              <a:spcBef>
                <a:spcPct val="0"/>
              </a:spcBef>
              <a:spcAft>
                <a:spcPct val="15000"/>
              </a:spcAft>
            </a:pPr>
            <a:r>
              <a:rPr lang="fr-CA" sz="1350" dirty="0">
                <a:solidFill>
                  <a:srgbClr val="000000"/>
                </a:solidFill>
                <a:cs typeface="Arial"/>
              </a:rPr>
              <a:t>(planification des activités d’enseignement – apprentissages). </a:t>
            </a:r>
            <a:r>
              <a:rPr lang="en-US" sz="1350" dirty="0">
                <a:solidFill>
                  <a:srgbClr val="000000"/>
                </a:solidFill>
                <a:cs typeface="Arial"/>
              </a:rPr>
              <a:t>​</a:t>
            </a:r>
            <a:endParaRPr lang="fr-FR" sz="1350" dirty="0">
              <a:solidFill>
                <a:srgbClr val="000000"/>
              </a:solidFill>
            </a:endParaRPr>
          </a:p>
        </p:txBody>
      </p:sp>
      <p:sp>
        <p:nvSpPr>
          <p:cNvPr id="8" name="Rectangle 7"/>
          <p:cNvSpPr/>
          <p:nvPr/>
        </p:nvSpPr>
        <p:spPr>
          <a:xfrm>
            <a:off x="6442645" y="2403595"/>
            <a:ext cx="1022974" cy="923330"/>
          </a:xfrm>
          <a:prstGeom prst="rect">
            <a:avLst/>
          </a:prstGeom>
        </p:spPr>
        <p:txBody>
          <a:bodyPr wrap="square">
            <a:spAutoFit/>
          </a:bodyPr>
          <a:lstStyle/>
          <a:p>
            <a:pPr lvl="0" algn="ctr"/>
            <a:r>
              <a:rPr lang="fr-CA" dirty="0">
                <a:solidFill>
                  <a:schemeClr val="bg1"/>
                </a:solidFill>
                <a:cs typeface="Arial"/>
              </a:rPr>
              <a:t>Pendant le </a:t>
            </a:r>
          </a:p>
          <a:p>
            <a:pPr lvl="0" algn="ctr"/>
            <a:r>
              <a:rPr lang="fr-CA" dirty="0">
                <a:solidFill>
                  <a:schemeClr val="bg1"/>
                </a:solidFill>
                <a:cs typeface="Arial"/>
              </a:rPr>
              <a:t>cours</a:t>
            </a:r>
            <a:endParaRPr lang="fr-FR" dirty="0">
              <a:solidFill>
                <a:schemeClr val="bg1"/>
              </a:solidFill>
            </a:endParaRPr>
          </a:p>
        </p:txBody>
      </p:sp>
      <p:sp>
        <p:nvSpPr>
          <p:cNvPr id="9" name="Rectangle 8"/>
          <p:cNvSpPr/>
          <p:nvPr/>
        </p:nvSpPr>
        <p:spPr>
          <a:xfrm>
            <a:off x="5580112" y="4668819"/>
            <a:ext cx="2892056" cy="964880"/>
          </a:xfrm>
          <a:prstGeom prst="rect">
            <a:avLst/>
          </a:prstGeom>
          <a:solidFill>
            <a:schemeClr val="bg2">
              <a:lumMod val="90000"/>
            </a:schemeClr>
          </a:solidFill>
          <a:effectLst>
            <a:softEdge rad="127000"/>
          </a:effectLst>
        </p:spPr>
        <p:txBody>
          <a:bodyPr wrap="square">
            <a:spAutoFit/>
          </a:bodyPr>
          <a:lstStyle/>
          <a:p>
            <a:pPr marL="0" lvl="1" algn="ctr" defTabSz="800100">
              <a:lnSpc>
                <a:spcPct val="90000"/>
              </a:lnSpc>
              <a:spcBef>
                <a:spcPct val="0"/>
              </a:spcBef>
              <a:spcAft>
                <a:spcPct val="15000"/>
              </a:spcAft>
            </a:pPr>
            <a:r>
              <a:rPr lang="fr-CA" b="1" dirty="0">
                <a:solidFill>
                  <a:srgbClr val="000000"/>
                </a:solidFill>
                <a:cs typeface="Arial"/>
              </a:rPr>
              <a:t>80 % du travail doit être effectué par les élèves</a:t>
            </a:r>
            <a:r>
              <a:rPr lang="fr-CA" sz="1350" dirty="0">
                <a:solidFill>
                  <a:srgbClr val="000000"/>
                </a:solidFill>
                <a:cs typeface="Arial"/>
              </a:rPr>
              <a:t> (participation et réalisation des activités prévues)</a:t>
            </a:r>
            <a:r>
              <a:rPr lang="en-US" sz="1350" dirty="0">
                <a:solidFill>
                  <a:srgbClr val="000000"/>
                </a:solidFill>
                <a:cs typeface="Arial"/>
              </a:rPr>
              <a:t>.</a:t>
            </a:r>
            <a:endParaRPr lang="fr-FR" sz="1350" dirty="0">
              <a:solidFill>
                <a:srgbClr val="000000"/>
              </a:solidFill>
            </a:endParaRPr>
          </a:p>
        </p:txBody>
      </p:sp>
      <p:sp>
        <p:nvSpPr>
          <p:cNvPr id="5" name="Rectangle 4">
            <a:extLst>
              <a:ext uri="{FF2B5EF4-FFF2-40B4-BE49-F238E27FC236}">
                <a16:creationId xmlns:a16="http://schemas.microsoft.com/office/drawing/2014/main" id="{2433DD6B-903A-4BF5-9AB1-153B1BD979A2}"/>
              </a:ext>
            </a:extLst>
          </p:cNvPr>
          <p:cNvSpPr/>
          <p:nvPr/>
        </p:nvSpPr>
        <p:spPr>
          <a:xfrm>
            <a:off x="1592086" y="404664"/>
            <a:ext cx="7524328" cy="1415772"/>
          </a:xfrm>
          <a:prstGeom prst="rect">
            <a:avLst/>
          </a:prstGeom>
        </p:spPr>
        <p:txBody>
          <a:bodyPr wrap="square">
            <a:spAutoFit/>
          </a:bodyPr>
          <a:lstStyle/>
          <a:p>
            <a:pPr algn="ctr"/>
            <a:r>
              <a:rPr lang="fr-CA" sz="3000" b="1" spc="-100" dirty="0">
                <a:solidFill>
                  <a:srgbClr val="C00000"/>
                </a:solidFill>
                <a:latin typeface="Cambria"/>
                <a:ea typeface="+mj-ea"/>
                <a:cs typeface="+mj-cs"/>
              </a:rPr>
              <a:t>Activité 8 </a:t>
            </a:r>
            <a:br>
              <a:rPr lang="fr-CA" sz="3000" b="1" spc="-100" dirty="0">
                <a:solidFill>
                  <a:srgbClr val="C00000"/>
                </a:solidFill>
                <a:latin typeface="Cambria"/>
                <a:ea typeface="+mj-ea"/>
                <a:cs typeface="+mj-cs"/>
              </a:rPr>
            </a:br>
            <a:r>
              <a:rPr lang="fr-CA" sz="2800" spc="-100" dirty="0">
                <a:solidFill>
                  <a:srgbClr val="C00000"/>
                </a:solidFill>
                <a:latin typeface="Cambria"/>
                <a:ea typeface="+mj-ea"/>
                <a:cs typeface="+mj-cs"/>
              </a:rPr>
              <a:t>La planification comme atout dans ma gestion de classe</a:t>
            </a:r>
            <a:endParaRPr lang="fr-CA" dirty="0"/>
          </a:p>
        </p:txBody>
      </p:sp>
    </p:spTree>
    <p:extLst>
      <p:ext uri="{BB962C8B-B14F-4D97-AF65-F5344CB8AC3E}">
        <p14:creationId xmlns:p14="http://schemas.microsoft.com/office/powerpoint/2010/main" val="22257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ns, Atteindre, Léger, Silhouette"/>
          <p:cNvPicPr>
            <a:picLocks noChangeAspect="1" noChangeArrowheads="1"/>
          </p:cNvPicPr>
          <p:nvPr/>
        </p:nvPicPr>
        <p:blipFill>
          <a:blip r:embed="rId3">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bwMode="auto">
          <a:xfrm>
            <a:off x="4067944" y="831858"/>
            <a:ext cx="5194282" cy="519428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8EC439D-C3C3-434A-8B0A-9BDAB7B86C27}"/>
              </a:ext>
            </a:extLst>
          </p:cNvPr>
          <p:cNvSpPr/>
          <p:nvPr/>
        </p:nvSpPr>
        <p:spPr>
          <a:xfrm>
            <a:off x="1691680" y="2564904"/>
            <a:ext cx="2591928" cy="1200329"/>
          </a:xfrm>
          <a:prstGeom prst="rect">
            <a:avLst/>
          </a:prstGeom>
        </p:spPr>
        <p:txBody>
          <a:bodyPr wrap="none">
            <a:spAutoFit/>
          </a:bodyPr>
          <a:lstStyle/>
          <a:p>
            <a:r>
              <a:rPr lang="fr-CA" sz="3600" dirty="0">
                <a:solidFill>
                  <a:srgbClr val="C00000"/>
                </a:solidFill>
              </a:rPr>
              <a:t>Gérer</a:t>
            </a:r>
          </a:p>
          <a:p>
            <a:r>
              <a:rPr lang="fr-CA" sz="3600" dirty="0">
                <a:solidFill>
                  <a:srgbClr val="C00000"/>
                </a:solidFill>
              </a:rPr>
              <a:t>l’indiscipline</a:t>
            </a:r>
          </a:p>
        </p:txBody>
      </p:sp>
      <p:sp>
        <p:nvSpPr>
          <p:cNvPr id="7" name="Rectangle 6">
            <a:extLst>
              <a:ext uri="{FF2B5EF4-FFF2-40B4-BE49-F238E27FC236}">
                <a16:creationId xmlns:a16="http://schemas.microsoft.com/office/drawing/2014/main" id="{8A932E82-6ABE-400D-9588-B2FF58FB0785}"/>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4020980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C42DC45-24AB-44FD-95CF-D4B5AE2BE553}"/>
              </a:ext>
            </a:extLst>
          </p:cNvPr>
          <p:cNvSpPr>
            <a:spLocks noGrp="1"/>
          </p:cNvSpPr>
          <p:nvPr>
            <p:ph type="title"/>
          </p:nvPr>
        </p:nvSpPr>
        <p:spPr/>
        <p:txBody>
          <a:bodyPr/>
          <a:lstStyle/>
          <a:p>
            <a:endParaRPr lang="fr-CA"/>
          </a:p>
        </p:txBody>
      </p:sp>
      <p:sp>
        <p:nvSpPr>
          <p:cNvPr id="8" name="Espace réservé du texte 7">
            <a:extLst>
              <a:ext uri="{FF2B5EF4-FFF2-40B4-BE49-F238E27FC236}">
                <a16:creationId xmlns:a16="http://schemas.microsoft.com/office/drawing/2014/main" id="{C18A44AC-AF58-4B1C-BF6B-03DFCEBC6BDF}"/>
              </a:ext>
            </a:extLst>
          </p:cNvPr>
          <p:cNvSpPr>
            <a:spLocks noGrp="1"/>
          </p:cNvSpPr>
          <p:nvPr>
            <p:ph type="body" idx="1"/>
          </p:nvPr>
        </p:nvSpPr>
        <p:spPr/>
        <p:txBody>
          <a:bodyPr/>
          <a:lstStyle/>
          <a:p>
            <a:endParaRPr lang="fr-CA"/>
          </a:p>
        </p:txBody>
      </p:sp>
      <p:graphicFrame>
        <p:nvGraphicFramePr>
          <p:cNvPr id="6" name="Espace réservé du contenu 4"/>
          <p:cNvGraphicFramePr>
            <a:graphicFrameLocks noGrp="1"/>
          </p:cNvGraphicFramePr>
          <p:nvPr>
            <p:ph idx="4294967295"/>
            <p:custDataLst>
              <p:tags r:id="rId1"/>
            </p:custDataLst>
            <p:extLst>
              <p:ext uri="{D42A27DB-BD31-4B8C-83A1-F6EECF244321}">
                <p14:modId xmlns:p14="http://schemas.microsoft.com/office/powerpoint/2010/main" val="953640001"/>
              </p:ext>
            </p:extLst>
          </p:nvPr>
        </p:nvGraphicFramePr>
        <p:xfrm>
          <a:off x="269776" y="2276872"/>
          <a:ext cx="8604448" cy="3816423"/>
        </p:xfrm>
        <a:graphic>
          <a:graphicData uri="http://schemas.openxmlformats.org/drawingml/2006/table">
            <a:tbl>
              <a:tblPr firstRow="1" bandRow="1">
                <a:tableStyleId>{5C22544A-7EE6-4342-B048-85BDC9FD1C3A}</a:tableStyleId>
              </a:tblPr>
              <a:tblGrid>
                <a:gridCol w="4302224">
                  <a:extLst>
                    <a:ext uri="{9D8B030D-6E8A-4147-A177-3AD203B41FA5}">
                      <a16:colId xmlns:a16="http://schemas.microsoft.com/office/drawing/2014/main" val="20000"/>
                    </a:ext>
                  </a:extLst>
                </a:gridCol>
                <a:gridCol w="4302224">
                  <a:extLst>
                    <a:ext uri="{9D8B030D-6E8A-4147-A177-3AD203B41FA5}">
                      <a16:colId xmlns:a16="http://schemas.microsoft.com/office/drawing/2014/main" val="20001"/>
                    </a:ext>
                  </a:extLst>
                </a:gridCol>
              </a:tblGrid>
              <a:tr h="12721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Éviter l’escalade verbale et rediriger l’élève sur la tâche à faire.</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2000" b="0" dirty="0">
                        <a:solidFill>
                          <a:srgbClr val="9F2CB2"/>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Moduler efficacement votre voix et votre expression faciale.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2721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Cesser l’activité lorsque c’est encore</a:t>
                      </a:r>
                      <a:r>
                        <a:rPr lang="fr-CA" sz="2000" b="0" baseline="0" dirty="0">
                          <a:solidFill>
                            <a:schemeClr val="tx1"/>
                          </a:solidFill>
                        </a:rPr>
                        <a:t> </a:t>
                      </a:r>
                      <a:r>
                        <a:rPr lang="fr-CA" sz="2000" b="0" dirty="0">
                          <a:solidFill>
                            <a:schemeClr val="tx1"/>
                          </a:solidFill>
                        </a:rPr>
                        <a:t>intéressant.</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2000" b="0" dirty="0">
                        <a:solidFill>
                          <a:srgbClr val="CF78DE"/>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Offrir une alternative, proposer des choix.</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2721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Utiliser les idées des élèves.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Opter pour des conséquences logiques (respectueuses et raisonnables).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9" name="Rectangle 8"/>
          <p:cNvSpPr/>
          <p:nvPr>
            <p:custDataLst>
              <p:tags r:id="rId2"/>
            </p:custDataLst>
          </p:nvPr>
        </p:nvSpPr>
        <p:spPr>
          <a:xfrm>
            <a:off x="179512" y="6334133"/>
            <a:ext cx="1784463" cy="253916"/>
          </a:xfrm>
          <a:prstGeom prst="rect">
            <a:avLst/>
          </a:prstGeom>
        </p:spPr>
        <p:txBody>
          <a:bodyPr wrap="none">
            <a:spAutoFit/>
          </a:bodyPr>
          <a:lstStyle/>
          <a:p>
            <a:r>
              <a:rPr lang="fr-CA" sz="1050" dirty="0">
                <a:solidFill>
                  <a:srgbClr val="C00000"/>
                </a:solidFill>
              </a:rPr>
              <a:t>Nancy Gaudreau, Ph. D. 2015</a:t>
            </a:r>
          </a:p>
        </p:txBody>
      </p:sp>
      <p:sp>
        <p:nvSpPr>
          <p:cNvPr id="10" name="ZoneTexte 9">
            <a:extLst>
              <a:ext uri="{FF2B5EF4-FFF2-40B4-BE49-F238E27FC236}">
                <a16:creationId xmlns:a16="http://schemas.microsoft.com/office/drawing/2014/main" id="{E597D8C9-B289-425E-8E2A-1D9314CF5753}"/>
              </a:ext>
            </a:extLst>
          </p:cNvPr>
          <p:cNvSpPr txBox="1"/>
          <p:nvPr/>
        </p:nvSpPr>
        <p:spPr>
          <a:xfrm>
            <a:off x="1331640" y="461770"/>
            <a:ext cx="6696744" cy="954107"/>
          </a:xfrm>
          <a:prstGeom prst="rect">
            <a:avLst/>
          </a:prstGeom>
          <a:solidFill>
            <a:schemeClr val="bg1"/>
          </a:solidFill>
        </p:spPr>
        <p:txBody>
          <a:bodyPr wrap="square" rtlCol="0">
            <a:spAutoFit/>
          </a:bodyPr>
          <a:lstStyle/>
          <a:p>
            <a:pPr algn="ctr"/>
            <a:r>
              <a:rPr lang="fr-CA" sz="2800" dirty="0">
                <a:solidFill>
                  <a:srgbClr val="C00000"/>
                </a:solidFill>
              </a:rPr>
              <a:t>Stratégies pour prévenir et gérer l’indiscipline</a:t>
            </a:r>
          </a:p>
        </p:txBody>
      </p:sp>
    </p:spTree>
    <p:extLst>
      <p:ext uri="{BB962C8B-B14F-4D97-AF65-F5344CB8AC3E}">
        <p14:creationId xmlns:p14="http://schemas.microsoft.com/office/powerpoint/2010/main" val="1249166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C42DC45-24AB-44FD-95CF-D4B5AE2BE553}"/>
              </a:ext>
            </a:extLst>
          </p:cNvPr>
          <p:cNvSpPr>
            <a:spLocks noGrp="1"/>
          </p:cNvSpPr>
          <p:nvPr>
            <p:ph type="title"/>
          </p:nvPr>
        </p:nvSpPr>
        <p:spPr/>
        <p:txBody>
          <a:bodyPr/>
          <a:lstStyle/>
          <a:p>
            <a:endParaRPr lang="fr-CA"/>
          </a:p>
        </p:txBody>
      </p:sp>
      <p:sp>
        <p:nvSpPr>
          <p:cNvPr id="8" name="Espace réservé du texte 7">
            <a:extLst>
              <a:ext uri="{FF2B5EF4-FFF2-40B4-BE49-F238E27FC236}">
                <a16:creationId xmlns:a16="http://schemas.microsoft.com/office/drawing/2014/main" id="{C18A44AC-AF58-4B1C-BF6B-03DFCEBC6BDF}"/>
              </a:ext>
            </a:extLst>
          </p:cNvPr>
          <p:cNvSpPr>
            <a:spLocks noGrp="1"/>
          </p:cNvSpPr>
          <p:nvPr>
            <p:ph type="body" idx="1"/>
          </p:nvPr>
        </p:nvSpPr>
        <p:spPr/>
        <p:txBody>
          <a:bodyPr/>
          <a:lstStyle/>
          <a:p>
            <a:endParaRPr lang="fr-CA"/>
          </a:p>
        </p:txBody>
      </p:sp>
      <p:sp>
        <p:nvSpPr>
          <p:cNvPr id="9" name="Rectangle 8"/>
          <p:cNvSpPr/>
          <p:nvPr>
            <p:custDataLst>
              <p:tags r:id="rId1"/>
            </p:custDataLst>
          </p:nvPr>
        </p:nvSpPr>
        <p:spPr>
          <a:xfrm>
            <a:off x="179512" y="6334133"/>
            <a:ext cx="1784463" cy="253916"/>
          </a:xfrm>
          <a:prstGeom prst="rect">
            <a:avLst/>
          </a:prstGeom>
        </p:spPr>
        <p:txBody>
          <a:bodyPr wrap="none">
            <a:spAutoFit/>
          </a:bodyPr>
          <a:lstStyle/>
          <a:p>
            <a:r>
              <a:rPr lang="fr-CA" sz="1050" dirty="0">
                <a:solidFill>
                  <a:srgbClr val="C00000"/>
                </a:solidFill>
              </a:rPr>
              <a:t>Nancy Gaudreau, Ph. D. 2015</a:t>
            </a:r>
          </a:p>
        </p:txBody>
      </p:sp>
      <p:sp>
        <p:nvSpPr>
          <p:cNvPr id="10" name="ZoneTexte 9">
            <a:extLst>
              <a:ext uri="{FF2B5EF4-FFF2-40B4-BE49-F238E27FC236}">
                <a16:creationId xmlns:a16="http://schemas.microsoft.com/office/drawing/2014/main" id="{E597D8C9-B289-425E-8E2A-1D9314CF5753}"/>
              </a:ext>
            </a:extLst>
          </p:cNvPr>
          <p:cNvSpPr txBox="1"/>
          <p:nvPr/>
        </p:nvSpPr>
        <p:spPr>
          <a:xfrm>
            <a:off x="1331640" y="461770"/>
            <a:ext cx="6696744" cy="954107"/>
          </a:xfrm>
          <a:prstGeom prst="rect">
            <a:avLst/>
          </a:prstGeom>
          <a:solidFill>
            <a:schemeClr val="bg1"/>
          </a:solidFill>
        </p:spPr>
        <p:txBody>
          <a:bodyPr wrap="square" rtlCol="0">
            <a:spAutoFit/>
          </a:bodyPr>
          <a:lstStyle/>
          <a:p>
            <a:pPr algn="ctr"/>
            <a:r>
              <a:rPr lang="fr-CA" sz="2800" dirty="0">
                <a:solidFill>
                  <a:srgbClr val="C00000"/>
                </a:solidFill>
              </a:rPr>
              <a:t>Stratégies pour prévenir et gérer l’indiscipline</a:t>
            </a:r>
          </a:p>
        </p:txBody>
      </p:sp>
      <p:graphicFrame>
        <p:nvGraphicFramePr>
          <p:cNvPr id="11" name="Tableau 10">
            <a:extLst>
              <a:ext uri="{FF2B5EF4-FFF2-40B4-BE49-F238E27FC236}">
                <a16:creationId xmlns:a16="http://schemas.microsoft.com/office/drawing/2014/main" id="{8A6BD205-D177-4519-8564-5277B7AF9417}"/>
              </a:ext>
            </a:extLst>
          </p:cNvPr>
          <p:cNvGraphicFramePr>
            <a:graphicFrameLocks noGrp="1"/>
          </p:cNvGraphicFramePr>
          <p:nvPr>
            <p:custDataLst>
              <p:tags r:id="rId2"/>
            </p:custDataLst>
            <p:extLst>
              <p:ext uri="{D42A27DB-BD31-4B8C-83A1-F6EECF244321}">
                <p14:modId xmlns:p14="http://schemas.microsoft.com/office/powerpoint/2010/main" val="3702003333"/>
              </p:ext>
            </p:extLst>
          </p:nvPr>
        </p:nvGraphicFramePr>
        <p:xfrm>
          <a:off x="324643" y="2276872"/>
          <a:ext cx="8494714" cy="3888432"/>
        </p:xfrm>
        <a:graphic>
          <a:graphicData uri="http://schemas.openxmlformats.org/drawingml/2006/table">
            <a:tbl>
              <a:tblPr firstRow="1" bandRow="1">
                <a:tableStyleId>{5C22544A-7EE6-4342-B048-85BDC9FD1C3A}</a:tableStyleId>
              </a:tblPr>
              <a:tblGrid>
                <a:gridCol w="4247357">
                  <a:extLst>
                    <a:ext uri="{9D8B030D-6E8A-4147-A177-3AD203B41FA5}">
                      <a16:colId xmlns:a16="http://schemas.microsoft.com/office/drawing/2014/main" val="20000"/>
                    </a:ext>
                  </a:extLst>
                </a:gridCol>
                <a:gridCol w="4247357">
                  <a:extLst>
                    <a:ext uri="{9D8B030D-6E8A-4147-A177-3AD203B41FA5}">
                      <a16:colId xmlns:a16="http://schemas.microsoft.com/office/drawing/2014/main" val="20001"/>
                    </a:ext>
                  </a:extLst>
                </a:gridCol>
              </a:tblGrid>
              <a:tr h="8542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Demeurer impliqué, assurer la surveillance.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Modifier l’environnement.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8542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Noter les comportements des élèves.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Retirer l’élève pour une courte période.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542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Cibler les comportements à modifier.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Parler à l’élève en privé.</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2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Rester CALME!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Enseigner des comportements de remplacement.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13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chemeClr val="tx1"/>
                          </a:solidFill>
                        </a:rPr>
                        <a:t>Intervenir tôt.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0" dirty="0">
                          <a:solidFill>
                            <a:srgbClr val="C00000"/>
                          </a:solidFill>
                        </a:rPr>
                        <a:t>Demander le soutien de</a:t>
                      </a:r>
                      <a:r>
                        <a:rPr lang="fr-CA" sz="2000" b="0" baseline="0" dirty="0">
                          <a:solidFill>
                            <a:srgbClr val="C00000"/>
                          </a:solidFill>
                        </a:rPr>
                        <a:t> collègues.</a:t>
                      </a:r>
                      <a:endParaRPr lang="fr-CA" sz="2000" b="0" dirty="0">
                        <a:solidFill>
                          <a:srgbClr val="C00000"/>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26391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s gratuites de Africain"/>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842943" y="-453581"/>
            <a:ext cx="5544616" cy="731158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graphicFrame>
        <p:nvGraphicFramePr>
          <p:cNvPr id="12" name="Espace réservé du contenu 11"/>
          <p:cNvGraphicFramePr>
            <a:graphicFrameLocks noGrp="1"/>
          </p:cNvGraphicFramePr>
          <p:nvPr>
            <p:ph idx="1"/>
            <p:extLst>
              <p:ext uri="{D42A27DB-BD31-4B8C-83A1-F6EECF244321}">
                <p14:modId xmlns:p14="http://schemas.microsoft.com/office/powerpoint/2010/main" val="3989146325"/>
              </p:ext>
            </p:extLst>
          </p:nvPr>
        </p:nvGraphicFramePr>
        <p:xfrm>
          <a:off x="1475656" y="2542048"/>
          <a:ext cx="7389103" cy="3371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C74374DE-F72F-414B-8EEC-AE00B8C8B637}"/>
              </a:ext>
            </a:extLst>
          </p:cNvPr>
          <p:cNvSpPr/>
          <p:nvPr/>
        </p:nvSpPr>
        <p:spPr>
          <a:xfrm>
            <a:off x="1475656" y="480123"/>
            <a:ext cx="4139595" cy="623248"/>
          </a:xfrm>
          <a:prstGeom prst="rect">
            <a:avLst/>
          </a:prstGeom>
        </p:spPr>
        <p:txBody>
          <a:bodyPr wrap="none">
            <a:spAutoFit/>
          </a:bodyPr>
          <a:lstStyle/>
          <a:p>
            <a:r>
              <a:rPr lang="fr-CA" sz="3450" b="1" spc="-100" dirty="0">
                <a:solidFill>
                  <a:srgbClr val="C00000"/>
                </a:solidFill>
                <a:latin typeface="Cambria"/>
                <a:ea typeface="+mj-ea"/>
                <a:cs typeface="+mj-cs"/>
              </a:rPr>
              <a:t>Souvenez-vous que…</a:t>
            </a:r>
            <a:endParaRPr lang="fr-CA" dirty="0"/>
          </a:p>
        </p:txBody>
      </p:sp>
      <p:sp>
        <p:nvSpPr>
          <p:cNvPr id="9" name="Rectangle 8">
            <a:extLst>
              <a:ext uri="{FF2B5EF4-FFF2-40B4-BE49-F238E27FC236}">
                <a16:creationId xmlns:a16="http://schemas.microsoft.com/office/drawing/2014/main" id="{D0D6E4AE-CE64-4732-92B7-88F6508E5517}"/>
              </a:ext>
            </a:extLst>
          </p:cNvPr>
          <p:cNvSpPr/>
          <p:nvPr/>
        </p:nvSpPr>
        <p:spPr>
          <a:xfrm>
            <a:off x="1475656" y="1255370"/>
            <a:ext cx="3432927" cy="415498"/>
          </a:xfrm>
          <a:prstGeom prst="rect">
            <a:avLst/>
          </a:prstGeom>
        </p:spPr>
        <p:txBody>
          <a:bodyPr wrap="none">
            <a:spAutoFit/>
          </a:bodyPr>
          <a:lstStyle/>
          <a:p>
            <a:pPr lvl="0"/>
            <a:r>
              <a:rPr lang="fr-CA" sz="2100" b="1" dirty="0">
                <a:solidFill>
                  <a:schemeClr val="bg1">
                    <a:lumMod val="50000"/>
                  </a:schemeClr>
                </a:solidFill>
              </a:rPr>
              <a:t>L’enseignant est responsable </a:t>
            </a:r>
          </a:p>
        </p:txBody>
      </p:sp>
      <p:sp>
        <p:nvSpPr>
          <p:cNvPr id="6" name="Rectangle 5">
            <a:extLst>
              <a:ext uri="{FF2B5EF4-FFF2-40B4-BE49-F238E27FC236}">
                <a16:creationId xmlns:a16="http://schemas.microsoft.com/office/drawing/2014/main" id="{8DCD5EF8-231F-4266-B4CF-158EC63DB2D3}"/>
              </a:ext>
            </a:extLst>
          </p:cNvPr>
          <p:cNvSpPr/>
          <p:nvPr/>
        </p:nvSpPr>
        <p:spPr>
          <a:xfrm>
            <a:off x="7236296" y="6445941"/>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3149198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668728" y="5540447"/>
            <a:ext cx="4912415" cy="273844"/>
          </a:xfrm>
        </p:spPr>
        <p:txBody>
          <a:bodyPr/>
          <a:lstStyle/>
          <a:p>
            <a:r>
              <a:rPr lang="fr-FR" dirty="0"/>
              <a:t>Gestion de classe IPEFP-04</a:t>
            </a:r>
          </a:p>
          <a:p>
            <a:pPr lvl="0"/>
            <a:r>
              <a:rPr lang="fr-CA" dirty="0"/>
              <a:t>Des approches théoriques de gestion de classe</a:t>
            </a:r>
          </a:p>
        </p:txBody>
      </p:sp>
      <p:sp>
        <p:nvSpPr>
          <p:cNvPr id="19" name="Titre 1"/>
          <p:cNvSpPr txBox="1">
            <a:spLocks/>
          </p:cNvSpPr>
          <p:nvPr/>
        </p:nvSpPr>
        <p:spPr>
          <a:xfrm>
            <a:off x="1593603" y="859666"/>
            <a:ext cx="2929021" cy="21043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450" b="1" dirty="0">
                <a:solidFill>
                  <a:srgbClr val="C00000"/>
                </a:solidFill>
              </a:rPr>
              <a:t>Les six composantes de la gestion de classe</a:t>
            </a:r>
          </a:p>
        </p:txBody>
      </p:sp>
      <p:pic>
        <p:nvPicPr>
          <p:cNvPr id="4" name="Content Placeholder 3"/>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bwMode="auto">
          <a:xfrm>
            <a:off x="4080032" y="2485641"/>
            <a:ext cx="3752267" cy="3561767"/>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custDataLst>
              <p:tags r:id="rId2"/>
            </p:custDataLst>
          </p:nvPr>
        </p:nvSpPr>
        <p:spPr>
          <a:xfrm>
            <a:off x="3154934" y="3618005"/>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Gérer les </a:t>
            </a:r>
            <a:r>
              <a:rPr lang="fr-CA" sz="1200" b="1" dirty="0">
                <a:solidFill>
                  <a:srgbClr val="000000"/>
                </a:solidFill>
                <a:latin typeface="Calibri" panose="020F0502020204030204" pitchFamily="34" charset="0"/>
                <a:cs typeface="Calibri" panose="020F0502020204030204" pitchFamily="34" charset="0"/>
              </a:rPr>
              <a:t>ressources</a:t>
            </a:r>
          </a:p>
        </p:txBody>
      </p:sp>
      <p:sp>
        <p:nvSpPr>
          <p:cNvPr id="12" name="Ellipse 11"/>
          <p:cNvSpPr/>
          <p:nvPr>
            <p:custDataLst>
              <p:tags r:id="rId3"/>
            </p:custDataLst>
          </p:nvPr>
        </p:nvSpPr>
        <p:spPr>
          <a:xfrm>
            <a:off x="4484360" y="1948861"/>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Établir des </a:t>
            </a:r>
            <a:r>
              <a:rPr lang="fr-CA" sz="1200" b="1" dirty="0">
                <a:solidFill>
                  <a:srgbClr val="000000"/>
                </a:solidFill>
                <a:latin typeface="Calibri" panose="020F0502020204030204" pitchFamily="34" charset="0"/>
                <a:cs typeface="Calibri" panose="020F0502020204030204" pitchFamily="34" charset="0"/>
              </a:rPr>
              <a:t>attentes claires</a:t>
            </a:r>
          </a:p>
        </p:txBody>
      </p:sp>
      <p:sp>
        <p:nvSpPr>
          <p:cNvPr id="14" name="Ellipse 13"/>
          <p:cNvSpPr/>
          <p:nvPr>
            <p:custDataLst>
              <p:tags r:id="rId4"/>
            </p:custDataLst>
          </p:nvPr>
        </p:nvSpPr>
        <p:spPr>
          <a:xfrm>
            <a:off x="5730330" y="1629620"/>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Développer des </a:t>
            </a:r>
            <a:r>
              <a:rPr lang="fr-CA" sz="1200" b="1" dirty="0">
                <a:solidFill>
                  <a:srgbClr val="000000"/>
                </a:solidFill>
                <a:latin typeface="Calibri" panose="020F0502020204030204" pitchFamily="34" charset="0"/>
                <a:cs typeface="Calibri" panose="020F0502020204030204" pitchFamily="34" charset="0"/>
              </a:rPr>
              <a:t>relations positives</a:t>
            </a:r>
          </a:p>
        </p:txBody>
      </p:sp>
      <p:sp>
        <p:nvSpPr>
          <p:cNvPr id="16" name="Ellipse 15"/>
          <p:cNvSpPr/>
          <p:nvPr>
            <p:custDataLst>
              <p:tags r:id="rId5"/>
            </p:custDataLst>
          </p:nvPr>
        </p:nvSpPr>
        <p:spPr>
          <a:xfrm>
            <a:off x="6841463" y="2107263"/>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Capter et maintenir </a:t>
            </a:r>
            <a:r>
              <a:rPr lang="fr-CA" sz="1200" b="1" dirty="0">
                <a:solidFill>
                  <a:srgbClr val="000000"/>
                </a:solidFill>
                <a:latin typeface="Calibri" panose="020F0502020204030204" pitchFamily="34" charset="0"/>
                <a:cs typeface="Calibri" panose="020F0502020204030204" pitchFamily="34" charset="0"/>
              </a:rPr>
              <a:t>l’attention </a:t>
            </a:r>
            <a:r>
              <a:rPr lang="fr-CA" sz="1050" b="1" dirty="0">
                <a:solidFill>
                  <a:srgbClr val="000000"/>
                </a:solidFill>
                <a:latin typeface="Calibri" panose="020F0502020204030204" pitchFamily="34" charset="0"/>
                <a:cs typeface="Calibri" panose="020F0502020204030204" pitchFamily="34" charset="0"/>
              </a:rPr>
              <a:t>sur la tâche</a:t>
            </a:r>
          </a:p>
        </p:txBody>
      </p:sp>
      <p:sp>
        <p:nvSpPr>
          <p:cNvPr id="18" name="Ellipse 17"/>
          <p:cNvSpPr/>
          <p:nvPr>
            <p:custDataLst>
              <p:tags r:id="rId6"/>
            </p:custDataLst>
          </p:nvPr>
        </p:nvSpPr>
        <p:spPr>
          <a:xfrm>
            <a:off x="7266476" y="2997470"/>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Gérer </a:t>
            </a:r>
            <a:r>
              <a:rPr lang="fr-CA" sz="1200" b="1" dirty="0">
                <a:solidFill>
                  <a:srgbClr val="000000"/>
                </a:solidFill>
                <a:latin typeface="Calibri" panose="020F0502020204030204" pitchFamily="34" charset="0"/>
                <a:cs typeface="Calibri" panose="020F0502020204030204" pitchFamily="34" charset="0"/>
              </a:rPr>
              <a:t>l’indiscipline</a:t>
            </a:r>
          </a:p>
        </p:txBody>
      </p:sp>
      <p:sp>
        <p:nvSpPr>
          <p:cNvPr id="3" name="Ellipse 2">
            <a:extLst>
              <a:ext uri="{FF2B5EF4-FFF2-40B4-BE49-F238E27FC236}">
                <a16:creationId xmlns:a16="http://schemas.microsoft.com/office/drawing/2014/main" id="{7398B981-544B-0BB5-517C-4219299D211C}"/>
              </a:ext>
            </a:extLst>
          </p:cNvPr>
          <p:cNvSpPr/>
          <p:nvPr>
            <p:custDataLst>
              <p:tags r:id="rId7"/>
            </p:custDataLst>
          </p:nvPr>
        </p:nvSpPr>
        <p:spPr>
          <a:xfrm>
            <a:off x="5380564" y="4130878"/>
            <a:ext cx="1460900" cy="1048609"/>
          </a:xfrm>
          <a:prstGeom prst="ellipse">
            <a:avLst/>
          </a:prstGeom>
          <a:solidFill>
            <a:schemeClr val="accent1">
              <a:lumMod val="20000"/>
              <a:lumOff val="80000"/>
            </a:schemeClr>
          </a:solidFill>
          <a:ln>
            <a:noFill/>
          </a:ln>
          <a:effectLst>
            <a:softEdge rad="12700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fr-CA" sz="1050" b="1" dirty="0">
                <a:solidFill>
                  <a:srgbClr val="000000"/>
                </a:solidFill>
                <a:latin typeface="Calibri" panose="020F0502020204030204" pitchFamily="34" charset="0"/>
                <a:cs typeface="Calibri" panose="020F0502020204030204" pitchFamily="34" charset="0"/>
              </a:rPr>
              <a:t>La personne enseignante</a:t>
            </a:r>
            <a:endParaRPr lang="fr-CA" sz="1200" b="1" dirty="0">
              <a:solidFill>
                <a:srgbClr val="000000"/>
              </a:solidFill>
              <a:latin typeface="Calibri" panose="020F050202020403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B47B5CBA-EC80-189C-2CDF-88B01B92B60E}"/>
              </a:ext>
            </a:extLst>
          </p:cNvPr>
          <p:cNvPicPr>
            <a:picLocks noChangeAspect="1"/>
          </p:cNvPicPr>
          <p:nvPr/>
        </p:nvPicPr>
        <p:blipFill>
          <a:blip r:embed="rId11"/>
          <a:stretch>
            <a:fillRect/>
          </a:stretch>
        </p:blipFill>
        <p:spPr>
          <a:xfrm>
            <a:off x="5527753" y="6571870"/>
            <a:ext cx="3535680" cy="186088"/>
          </a:xfrm>
          <a:prstGeom prst="rect">
            <a:avLst/>
          </a:prstGeom>
        </p:spPr>
      </p:pic>
    </p:spTree>
    <p:extLst>
      <p:ext uri="{BB962C8B-B14F-4D97-AF65-F5344CB8AC3E}">
        <p14:creationId xmlns:p14="http://schemas.microsoft.com/office/powerpoint/2010/main" val="22171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6" grpId="0" animBg="1"/>
      <p:bldP spid="18"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CA0B120-CBC6-4B61-8B96-6797038DAB45}"/>
              </a:ext>
            </a:extLst>
          </p:cNvPr>
          <p:cNvPicPr>
            <a:picLocks noChangeAspect="1"/>
          </p:cNvPicPr>
          <p:nvPr/>
        </p:nvPicPr>
        <p:blipFill>
          <a:blip r:embed="rId4">
            <a:lum bright="70000" contrast="-70000"/>
          </a:blip>
          <a:stretch>
            <a:fillRect/>
          </a:stretch>
        </p:blipFill>
        <p:spPr>
          <a:xfrm>
            <a:off x="1430143" y="0"/>
            <a:ext cx="7822377" cy="6858000"/>
          </a:xfrm>
          <a:prstGeom prst="rect">
            <a:avLst/>
          </a:prstGeom>
        </p:spPr>
      </p:pic>
      <p:sp>
        <p:nvSpPr>
          <p:cNvPr id="4" name="Sous-titre 3"/>
          <p:cNvSpPr txBox="1">
            <a:spLocks noGrp="1"/>
          </p:cNvSpPr>
          <p:nvPr>
            <p:ph type="subTitle" idx="1"/>
            <p:custDataLst>
              <p:tags r:id="rId1"/>
            </p:custDataLst>
          </p:nvPr>
        </p:nvSpPr>
        <p:spPr>
          <a:xfrm>
            <a:off x="1835696" y="2228671"/>
            <a:ext cx="6343650" cy="1200329"/>
          </a:xfrm>
          <a:prstGeom prst="rect">
            <a:avLst/>
          </a:prstGeom>
          <a:noFill/>
        </p:spPr>
        <p:txBody>
          <a:bodyPr wrap="square" rtlCol="0">
            <a:spAutoFit/>
          </a:bodyPr>
          <a:lstStyle/>
          <a:p>
            <a:pPr algn="ctr"/>
            <a:r>
              <a:rPr lang="fr-CA" sz="2400" dirty="0">
                <a:solidFill>
                  <a:srgbClr val="000000"/>
                </a:solidFill>
              </a:rPr>
              <a:t>À la lumière de ce que vous avez vu aujourd’hui, complétez la grille d’autoévaluation en lien avec les composantes de la gestion de classe.</a:t>
            </a:r>
          </a:p>
        </p:txBody>
      </p:sp>
      <p:sp>
        <p:nvSpPr>
          <p:cNvPr id="7" name="Rectangle 6">
            <a:extLst>
              <a:ext uri="{FF2B5EF4-FFF2-40B4-BE49-F238E27FC236}">
                <a16:creationId xmlns:a16="http://schemas.microsoft.com/office/drawing/2014/main" id="{92EC72A0-71C6-40AB-93C5-483747E48863}"/>
              </a:ext>
            </a:extLst>
          </p:cNvPr>
          <p:cNvSpPr/>
          <p:nvPr/>
        </p:nvSpPr>
        <p:spPr>
          <a:xfrm>
            <a:off x="3670890" y="183348"/>
            <a:ext cx="2462534" cy="1107996"/>
          </a:xfrm>
          <a:prstGeom prst="rect">
            <a:avLst/>
          </a:prstGeom>
        </p:spPr>
        <p:txBody>
          <a:bodyPr wrap="none">
            <a:spAutoFit/>
          </a:bodyPr>
          <a:lstStyle/>
          <a:p>
            <a:r>
              <a:rPr lang="fr-CA" sz="6600" b="1" spc="-100" dirty="0">
                <a:solidFill>
                  <a:srgbClr val="C00000"/>
                </a:solidFill>
                <a:latin typeface="Cambria"/>
                <a:ea typeface="+mj-ea"/>
                <a:cs typeface="+mj-cs"/>
              </a:rPr>
              <a:t>Jour 1</a:t>
            </a:r>
            <a:endParaRPr lang="fr-CA" dirty="0">
              <a:solidFill>
                <a:srgbClr val="C00000"/>
              </a:solidFill>
            </a:endParaRPr>
          </a:p>
        </p:txBody>
      </p:sp>
      <p:sp>
        <p:nvSpPr>
          <p:cNvPr id="6" name="Rectangle 5">
            <a:extLst>
              <a:ext uri="{FF2B5EF4-FFF2-40B4-BE49-F238E27FC236}">
                <a16:creationId xmlns:a16="http://schemas.microsoft.com/office/drawing/2014/main" id="{72502239-15A8-4C77-8D11-1E4C2E3164AB}"/>
              </a:ext>
            </a:extLst>
          </p:cNvPr>
          <p:cNvSpPr/>
          <p:nvPr/>
        </p:nvSpPr>
        <p:spPr>
          <a:xfrm>
            <a:off x="7164288" y="6453336"/>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3027565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7EA85-0E82-4AEF-A64E-880A278A841A}"/>
              </a:ext>
            </a:extLst>
          </p:cNvPr>
          <p:cNvSpPr/>
          <p:nvPr>
            <p:custDataLst>
              <p:tags r:id="rId1"/>
            </p:custDataLst>
          </p:nvPr>
        </p:nvSpPr>
        <p:spPr>
          <a:xfrm>
            <a:off x="0" y="857250"/>
            <a:ext cx="401128" cy="5218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D8D8D8"/>
              </a:solidFill>
            </a:endParaRPr>
          </a:p>
        </p:txBody>
      </p:sp>
      <p:sp>
        <p:nvSpPr>
          <p:cNvPr id="5" name="ZoneTexte 4"/>
          <p:cNvSpPr txBox="1"/>
          <p:nvPr>
            <p:custDataLst>
              <p:tags r:id="rId2"/>
            </p:custDataLst>
          </p:nvPr>
        </p:nvSpPr>
        <p:spPr>
          <a:xfrm>
            <a:off x="1570866" y="874860"/>
            <a:ext cx="6482722" cy="2089033"/>
          </a:xfrm>
          <a:prstGeom prst="rect">
            <a:avLst/>
          </a:prstGeom>
          <a:noFill/>
        </p:spPr>
        <p:txBody>
          <a:bodyPr wrap="square" rtlCol="0" anchor="t">
            <a:spAutoFit/>
          </a:bodyPr>
          <a:lstStyle/>
          <a:p>
            <a:pPr algn="ctr"/>
            <a:endParaRPr lang="fr-CA" b="1" dirty="0">
              <a:cs typeface="Calibri" panose="020F0502020204030204"/>
            </a:endParaRPr>
          </a:p>
          <a:p>
            <a:pPr algn="ctr"/>
            <a:r>
              <a:rPr lang="fr-CA" sz="2400" b="1" dirty="0">
                <a:solidFill>
                  <a:srgbClr val="DE0000"/>
                </a:solidFill>
              </a:rPr>
              <a:t>Gestion de classe</a:t>
            </a:r>
            <a:br>
              <a:rPr lang="fr-CA" sz="2400" dirty="0">
                <a:solidFill>
                  <a:schemeClr val="tx1">
                    <a:lumMod val="75000"/>
                    <a:lumOff val="25000"/>
                  </a:schemeClr>
                </a:solidFill>
              </a:rPr>
            </a:br>
            <a:r>
              <a:rPr lang="fr-CA" dirty="0">
                <a:solidFill>
                  <a:schemeClr val="tx1">
                    <a:lumMod val="75000"/>
                    <a:lumOff val="25000"/>
                  </a:schemeClr>
                </a:solidFill>
              </a:rPr>
              <a:t>IPEFP-04</a:t>
            </a:r>
            <a:endParaRPr lang="fr-CA" b="1" dirty="0">
              <a:cs typeface="Calibri" panose="020F0502020204030204"/>
            </a:endParaRPr>
          </a:p>
          <a:p>
            <a:pPr algn="ctr"/>
            <a:endParaRPr lang="fr-CA" sz="1575" b="1" dirty="0">
              <a:cs typeface="Calibri"/>
            </a:endParaRPr>
          </a:p>
          <a:p>
            <a:pPr algn="ctr"/>
            <a:r>
              <a:rPr lang="fr-CA" dirty="0">
                <a:solidFill>
                  <a:srgbClr val="C00000"/>
                </a:solidFill>
              </a:rPr>
              <a:t>Programme d’insertion professionnelle des enseignants en formation professionnelle</a:t>
            </a:r>
            <a:endParaRPr lang="fr-FR" dirty="0"/>
          </a:p>
          <a:p>
            <a:endParaRPr lang="fr-CA" b="1" dirty="0">
              <a:cs typeface="Calibri"/>
            </a:endParaRPr>
          </a:p>
        </p:txBody>
      </p:sp>
      <p:sp>
        <p:nvSpPr>
          <p:cNvPr id="6" name="Rectangle 5">
            <a:extLst>
              <a:ext uri="{FF2B5EF4-FFF2-40B4-BE49-F238E27FC236}">
                <a16:creationId xmlns:a16="http://schemas.microsoft.com/office/drawing/2014/main" id="{96BB13EF-DD76-4B93-A088-74B0363DCC77}"/>
              </a:ext>
            </a:extLst>
          </p:cNvPr>
          <p:cNvSpPr/>
          <p:nvPr>
            <p:custDataLst>
              <p:tags r:id="rId3"/>
            </p:custDataLst>
          </p:nvPr>
        </p:nvSpPr>
        <p:spPr>
          <a:xfrm>
            <a:off x="7646778" y="1497764"/>
            <a:ext cx="352605" cy="3805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nvGrpSpPr>
          <p:cNvPr id="2" name="Groupe 1">
            <a:extLst>
              <a:ext uri="{FF2B5EF4-FFF2-40B4-BE49-F238E27FC236}">
                <a16:creationId xmlns:a16="http://schemas.microsoft.com/office/drawing/2014/main" id="{DD169635-DC94-E902-4DFE-6B82CDC25944}"/>
              </a:ext>
            </a:extLst>
          </p:cNvPr>
          <p:cNvGrpSpPr/>
          <p:nvPr>
            <p:custDataLst>
              <p:tags r:id="rId4"/>
            </p:custDataLst>
          </p:nvPr>
        </p:nvGrpSpPr>
        <p:grpSpPr>
          <a:xfrm>
            <a:off x="162469" y="2934363"/>
            <a:ext cx="8946486" cy="3607136"/>
            <a:chOff x="534837" y="2132857"/>
            <a:chExt cx="11449782" cy="4750333"/>
          </a:xfrm>
        </p:grpSpPr>
        <p:sp>
          <p:nvSpPr>
            <p:cNvPr id="8" name="Rectangle 7"/>
            <p:cNvSpPr/>
            <p:nvPr>
              <p:custDataLst>
                <p:tags r:id="rId7"/>
              </p:custDataLst>
            </p:nvPr>
          </p:nvSpPr>
          <p:spPr>
            <a:xfrm rot="4620000" flipH="1">
              <a:off x="5654016" y="-655270"/>
              <a:ext cx="2619206" cy="1004200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13"/>
            </a:p>
          </p:txBody>
        </p:sp>
        <p:sp>
          <p:nvSpPr>
            <p:cNvPr id="9" name="Triangle rectangle 8">
              <a:extLst>
                <a:ext uri="{FF2B5EF4-FFF2-40B4-BE49-F238E27FC236}">
                  <a16:creationId xmlns:a16="http://schemas.microsoft.com/office/drawing/2014/main" id="{1540CB64-8E6E-4994-83B9-9D3EC920C8C6}"/>
                </a:ext>
              </a:extLst>
            </p:cNvPr>
            <p:cNvSpPr/>
            <p:nvPr>
              <p:custDataLst>
                <p:tags r:id="rId8"/>
              </p:custDataLst>
            </p:nvPr>
          </p:nvSpPr>
          <p:spPr>
            <a:xfrm>
              <a:off x="668866" y="3261186"/>
              <a:ext cx="4197651" cy="361715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7F7F7F"/>
                </a:solidFill>
              </a:endParaRPr>
            </a:p>
          </p:txBody>
        </p:sp>
        <p:pic>
          <p:nvPicPr>
            <p:cNvPr id="10" name="Image 9"/>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rot="19818516">
              <a:off x="6728871" y="4160351"/>
              <a:ext cx="2374456" cy="1238015"/>
            </a:xfrm>
            <a:prstGeom prst="rect">
              <a:avLst/>
            </a:prstGeom>
          </p:spPr>
        </p:pic>
        <p:pic>
          <p:nvPicPr>
            <p:cNvPr id="11" name="Image 10"/>
            <p:cNvPicPr>
              <a:picLocks noChangeAspect="1"/>
            </p:cNvPicPr>
            <p:nvPr>
              <p:custDataLst>
                <p:tags r:id="rId10"/>
              </p:custDataLst>
            </p:nvPr>
          </p:nvPicPr>
          <p:blipFill>
            <a:blip r:embed="rId28" cstate="print">
              <a:extLst>
                <a:ext uri="{28A0092B-C50C-407E-A947-70E740481C1C}">
                  <a14:useLocalDpi xmlns:a14="http://schemas.microsoft.com/office/drawing/2010/main" val="0"/>
                </a:ext>
              </a:extLst>
            </a:blip>
            <a:stretch>
              <a:fillRect/>
            </a:stretch>
          </p:blipFill>
          <p:spPr>
            <a:xfrm rot="1044235">
              <a:off x="2282298" y="4190159"/>
              <a:ext cx="1987177" cy="1107174"/>
            </a:xfrm>
            <a:prstGeom prst="rect">
              <a:avLst/>
            </a:prstGeom>
          </p:spPr>
        </p:pic>
        <p:pic>
          <p:nvPicPr>
            <p:cNvPr id="12" name="Image 11"/>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tretch>
              <a:fillRect/>
            </a:stretch>
          </p:blipFill>
          <p:spPr>
            <a:xfrm rot="18408137">
              <a:off x="5035271" y="3485139"/>
              <a:ext cx="476898" cy="1485022"/>
            </a:xfrm>
            <a:prstGeom prst="rect">
              <a:avLst/>
            </a:prstGeom>
          </p:spPr>
        </p:pic>
        <p:pic>
          <p:nvPicPr>
            <p:cNvPr id="13" name="Image 12"/>
            <p:cNvPicPr>
              <a:picLocks noChangeAspect="1"/>
            </p:cNvPicPr>
            <p:nvPr>
              <p:custDataLst>
                <p:tags r:id="rId12"/>
              </p:custDataLst>
            </p:nvPr>
          </p:nvPicPr>
          <p:blipFill>
            <a:blip r:embed="rId30" cstate="print">
              <a:extLst>
                <a:ext uri="{28A0092B-C50C-407E-A947-70E740481C1C}">
                  <a14:useLocalDpi xmlns:a14="http://schemas.microsoft.com/office/drawing/2010/main" val="0"/>
                </a:ext>
              </a:extLst>
            </a:blip>
            <a:stretch>
              <a:fillRect/>
            </a:stretch>
          </p:blipFill>
          <p:spPr>
            <a:xfrm rot="18169581">
              <a:off x="4739356" y="3697779"/>
              <a:ext cx="417759" cy="1575208"/>
            </a:xfrm>
            <a:prstGeom prst="rect">
              <a:avLst/>
            </a:prstGeom>
          </p:spPr>
        </p:pic>
        <p:pic>
          <p:nvPicPr>
            <p:cNvPr id="14" name="Image 13"/>
            <p:cNvPicPr>
              <a:picLocks noChangeAspect="1"/>
            </p:cNvPicPr>
            <p:nvPr>
              <p:custDataLst>
                <p:tags r:id="rId13"/>
              </p:custDataLst>
            </p:nvPr>
          </p:nvPicPr>
          <p:blipFill>
            <a:blip r:embed="rId31" cstate="print">
              <a:extLst>
                <a:ext uri="{28A0092B-C50C-407E-A947-70E740481C1C}">
                  <a14:useLocalDpi xmlns:a14="http://schemas.microsoft.com/office/drawing/2010/main" val="0"/>
                </a:ext>
              </a:extLst>
            </a:blip>
            <a:stretch>
              <a:fillRect/>
            </a:stretch>
          </p:blipFill>
          <p:spPr>
            <a:xfrm rot="15847712">
              <a:off x="10053001" y="2480443"/>
              <a:ext cx="1417983" cy="722811"/>
            </a:xfrm>
            <a:prstGeom prst="rect">
              <a:avLst/>
            </a:prstGeom>
          </p:spPr>
        </p:pic>
        <p:pic>
          <p:nvPicPr>
            <p:cNvPr id="15" name="Image 14"/>
            <p:cNvPicPr>
              <a:picLocks noChangeAspect="1"/>
            </p:cNvPicPr>
            <p:nvPr>
              <p:custDataLst>
                <p:tags r:id="rId14"/>
              </p:custDataLst>
            </p:nvPr>
          </p:nvPicPr>
          <p:blipFill>
            <a:blip r:embed="rId32" cstate="print">
              <a:extLst>
                <a:ext uri="{28A0092B-C50C-407E-A947-70E740481C1C}">
                  <a14:useLocalDpi xmlns:a14="http://schemas.microsoft.com/office/drawing/2010/main" val="0"/>
                </a:ext>
              </a:extLst>
            </a:blip>
            <a:stretch>
              <a:fillRect/>
            </a:stretch>
          </p:blipFill>
          <p:spPr>
            <a:xfrm>
              <a:off x="6597029" y="2775785"/>
              <a:ext cx="2622330" cy="1316509"/>
            </a:xfrm>
            <a:prstGeom prst="rect">
              <a:avLst/>
            </a:prstGeom>
          </p:spPr>
        </p:pic>
        <p:pic>
          <p:nvPicPr>
            <p:cNvPr id="16" name="Image 15"/>
            <p:cNvPicPr>
              <a:picLocks noChangeAspect="1"/>
            </p:cNvPicPr>
            <p:nvPr>
              <p:custDataLst>
                <p:tags r:id="rId15"/>
              </p:custDataLst>
            </p:nvPr>
          </p:nvPicPr>
          <p:blipFill>
            <a:blip r:embed="rId33" cstate="print">
              <a:extLst>
                <a:ext uri="{28A0092B-C50C-407E-A947-70E740481C1C}">
                  <a14:useLocalDpi xmlns:a14="http://schemas.microsoft.com/office/drawing/2010/main" val="0"/>
                </a:ext>
              </a:extLst>
            </a:blip>
            <a:stretch>
              <a:fillRect/>
            </a:stretch>
          </p:blipFill>
          <p:spPr>
            <a:xfrm>
              <a:off x="9379029" y="3430463"/>
              <a:ext cx="1664781" cy="1711828"/>
            </a:xfrm>
            <a:prstGeom prst="rect">
              <a:avLst/>
            </a:prstGeom>
          </p:spPr>
        </p:pic>
        <p:pic>
          <p:nvPicPr>
            <p:cNvPr id="17" name="Picture 4" descr="Pinces, Outil, Ustensile, Salade, Grip, Forme De Griffe"/>
            <p:cNvPicPr>
              <a:picLocks noChangeAspect="1" noChangeArrowheads="1"/>
            </p:cNvPicPr>
            <p:nvPr>
              <p:custDataLst>
                <p:tags r:id="rId16"/>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329089" y="2383792"/>
              <a:ext cx="689665" cy="1217405"/>
            </a:xfrm>
            <a:prstGeom prst="rect">
              <a:avLst/>
            </a:prstGeom>
            <a:noFill/>
            <a:extLst>
              <a:ext uri="{909E8E84-426E-40DD-AFC4-6F175D3DCCD1}">
                <a14:hiddenFill xmlns:a14="http://schemas.microsoft.com/office/drawing/2010/main">
                  <a:solidFill>
                    <a:srgbClr val="FFFFFF"/>
                  </a:solidFill>
                </a14:hiddenFill>
              </a:ext>
            </a:extLst>
          </p:spPr>
        </p:pic>
        <p:sp>
          <p:nvSpPr>
            <p:cNvPr id="18" name="Sous-titre 2"/>
            <p:cNvSpPr txBox="1">
              <a:spLocks/>
            </p:cNvSpPr>
            <p:nvPr>
              <p:custDataLst>
                <p:tags r:id="rId17"/>
              </p:custDataLst>
            </p:nvPr>
          </p:nvSpPr>
          <p:spPr>
            <a:xfrm>
              <a:off x="3156560" y="5637463"/>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19" name="Sous-titre 2"/>
            <p:cNvSpPr txBox="1">
              <a:spLocks/>
            </p:cNvSpPr>
            <p:nvPr>
              <p:custDataLst>
                <p:tags r:id="rId18"/>
              </p:custDataLst>
            </p:nvPr>
          </p:nvSpPr>
          <p:spPr>
            <a:xfrm>
              <a:off x="3049115" y="5572043"/>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20" name="Sous-titre 2"/>
            <p:cNvSpPr txBox="1">
              <a:spLocks/>
            </p:cNvSpPr>
            <p:nvPr>
              <p:custDataLst>
                <p:tags r:id="rId19"/>
              </p:custDataLst>
            </p:nvPr>
          </p:nvSpPr>
          <p:spPr>
            <a:xfrm>
              <a:off x="3156559" y="5423284"/>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21" name="ZoneTexte 20">
              <a:extLst>
                <a:ext uri="{FF2B5EF4-FFF2-40B4-BE49-F238E27FC236}">
                  <a16:creationId xmlns:a16="http://schemas.microsoft.com/office/drawing/2014/main" id="{3012EDA5-AD75-482B-AB03-376129437F8D}"/>
                </a:ext>
              </a:extLst>
            </p:cNvPr>
            <p:cNvSpPr txBox="1"/>
            <p:nvPr>
              <p:custDataLst>
                <p:tags r:id="rId20"/>
              </p:custDataLst>
            </p:nvPr>
          </p:nvSpPr>
          <p:spPr>
            <a:xfrm>
              <a:off x="1375462" y="6255237"/>
              <a:ext cx="2612239" cy="296391"/>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1125" dirty="0">
                  <a:solidFill>
                    <a:srgbClr val="FFFFFF"/>
                  </a:solidFill>
                </a:rPr>
                <a:t>#</a:t>
              </a:r>
              <a:r>
                <a:rPr lang="en-US" sz="1125" dirty="0" err="1">
                  <a:solidFill>
                    <a:srgbClr val="FFFFFF"/>
                  </a:solidFill>
                </a:rPr>
                <a:t>MonmétierMaliberté</a:t>
              </a:r>
              <a:endParaRPr lang="en-US" sz="1125" dirty="0">
                <a:solidFill>
                  <a:srgbClr val="FFFFFF"/>
                </a:solidFill>
                <a:cs typeface="Calibri"/>
              </a:endParaRPr>
            </a:p>
          </p:txBody>
        </p:sp>
        <p:pic>
          <p:nvPicPr>
            <p:cNvPr id="22" name="Image 21">
              <a:extLst>
                <a:ext uri="{FF2B5EF4-FFF2-40B4-BE49-F238E27FC236}">
                  <a16:creationId xmlns:a16="http://schemas.microsoft.com/office/drawing/2014/main" id="{C9DDE9CF-C53C-4CA8-BEC0-B8D22711E1B9}"/>
                </a:ext>
              </a:extLst>
            </p:cNvPr>
            <p:cNvPicPr>
              <a:picLocks noChangeAspect="1"/>
            </p:cNvPicPr>
            <p:nvPr>
              <p:custDataLst>
                <p:tags r:id="rId21"/>
              </p:custDataLst>
            </p:nvPr>
          </p:nvPicPr>
          <p:blipFill>
            <a:blip r:embed="rId35" cstate="print">
              <a:extLst>
                <a:ext uri="{28A0092B-C50C-407E-A947-70E740481C1C}">
                  <a14:useLocalDpi xmlns:a14="http://schemas.microsoft.com/office/drawing/2010/main" val="0"/>
                </a:ext>
              </a:extLst>
            </a:blip>
            <a:stretch>
              <a:fillRect/>
            </a:stretch>
          </p:blipFill>
          <p:spPr>
            <a:xfrm rot="16446478">
              <a:off x="5428021" y="4112433"/>
              <a:ext cx="1944413" cy="738690"/>
            </a:xfrm>
            <a:prstGeom prst="rect">
              <a:avLst/>
            </a:prstGeom>
          </p:spPr>
        </p:pic>
        <p:pic>
          <p:nvPicPr>
            <p:cNvPr id="23" name="Image 22">
              <a:extLst>
                <a:ext uri="{FF2B5EF4-FFF2-40B4-BE49-F238E27FC236}">
                  <a16:creationId xmlns:a16="http://schemas.microsoft.com/office/drawing/2014/main" id="{D43F9D13-6140-4811-B0A1-CACF6F2C8F8F}"/>
                </a:ext>
              </a:extLst>
            </p:cNvPr>
            <p:cNvPicPr>
              <a:picLocks noChangeAspect="1"/>
            </p:cNvPicPr>
            <p:nvPr>
              <p:custDataLst>
                <p:tags r:id="rId22"/>
              </p:custDataLst>
            </p:nvPr>
          </p:nvPicPr>
          <p:blipFill>
            <a:blip r:embed="rId36" cstate="print">
              <a:extLst>
                <a:ext uri="{28A0092B-C50C-407E-A947-70E740481C1C}">
                  <a14:useLocalDpi xmlns:a14="http://schemas.microsoft.com/office/drawing/2010/main" val="0"/>
                </a:ext>
              </a:extLst>
            </a:blip>
            <a:stretch>
              <a:fillRect/>
            </a:stretch>
          </p:blipFill>
          <p:spPr>
            <a:xfrm>
              <a:off x="4480275" y="5012837"/>
              <a:ext cx="1075918" cy="1191428"/>
            </a:xfrm>
            <a:prstGeom prst="rect">
              <a:avLst/>
            </a:prstGeom>
          </p:spPr>
        </p:pic>
        <p:sp>
          <p:nvSpPr>
            <p:cNvPr id="24" name="Rectangle 23">
              <a:extLst>
                <a:ext uri="{FF2B5EF4-FFF2-40B4-BE49-F238E27FC236}">
                  <a16:creationId xmlns:a16="http://schemas.microsoft.com/office/drawing/2014/main" id="{890A64E0-85B8-458D-89F2-E80C6DFCD975}"/>
                </a:ext>
              </a:extLst>
            </p:cNvPr>
            <p:cNvSpPr/>
            <p:nvPr>
              <p:custDataLst>
                <p:tags r:id="rId23"/>
              </p:custDataLst>
            </p:nvPr>
          </p:nvSpPr>
          <p:spPr>
            <a:xfrm>
              <a:off x="541832" y="3261186"/>
              <a:ext cx="679072" cy="36220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5" name="Triangle isocèle 24">
              <a:extLst>
                <a:ext uri="{FF2B5EF4-FFF2-40B4-BE49-F238E27FC236}">
                  <a16:creationId xmlns:a16="http://schemas.microsoft.com/office/drawing/2014/main" id="{8B57E6B4-E9D9-4F7B-8DC7-CF6352BDE899}"/>
                </a:ext>
              </a:extLst>
            </p:cNvPr>
            <p:cNvSpPr/>
            <p:nvPr>
              <p:custDataLst>
                <p:tags r:id="rId24"/>
              </p:custDataLst>
            </p:nvPr>
          </p:nvSpPr>
          <p:spPr>
            <a:xfrm rot="16200000">
              <a:off x="423341" y="2948450"/>
              <a:ext cx="909063" cy="686071"/>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sp>
        <p:nvSpPr>
          <p:cNvPr id="27" name="Sous-titre 2">
            <a:extLst>
              <a:ext uri="{FF2B5EF4-FFF2-40B4-BE49-F238E27FC236}">
                <a16:creationId xmlns:a16="http://schemas.microsoft.com/office/drawing/2014/main" id="{4E8C4DEE-4D72-47BD-872B-7F658B816F30}"/>
              </a:ext>
            </a:extLst>
          </p:cNvPr>
          <p:cNvSpPr>
            <a:spLocks noGrp="1"/>
          </p:cNvSpPr>
          <p:nvPr>
            <p:ph type="subTitle" idx="1"/>
            <p:custDataLst>
              <p:tags r:id="rId5"/>
            </p:custDataLst>
          </p:nvPr>
        </p:nvSpPr>
        <p:spPr>
          <a:xfrm>
            <a:off x="3884051" y="6165377"/>
            <a:ext cx="4489787" cy="453475"/>
          </a:xfrm>
        </p:spPr>
        <p:txBody>
          <a:bodyPr vert="horz" lIns="68580" tIns="34290" rIns="68580" bIns="34290" rtlCol="0" anchor="t">
            <a:normAutofit/>
          </a:bodyPr>
          <a:lstStyle/>
          <a:p>
            <a:pPr algn="l"/>
            <a:r>
              <a:rPr lang="fr-CA" sz="1350" b="1" dirty="0">
                <a:solidFill>
                  <a:srgbClr val="000000"/>
                </a:solidFill>
              </a:rPr>
              <a:t>Services éducatifs</a:t>
            </a:r>
            <a:endParaRPr lang="fr-CA" sz="1350" b="1" dirty="0">
              <a:solidFill>
                <a:srgbClr val="000000"/>
              </a:solidFill>
              <a:cs typeface="Calibri"/>
            </a:endParaRPr>
          </a:p>
          <a:p>
            <a:endParaRPr lang="fr-FR" dirty="0"/>
          </a:p>
        </p:txBody>
      </p:sp>
      <p:pic>
        <p:nvPicPr>
          <p:cNvPr id="28" name="Image 27" descr="Une image contenant texte&#10;&#10;Description générée automatiquement">
            <a:extLst>
              <a:ext uri="{FF2B5EF4-FFF2-40B4-BE49-F238E27FC236}">
                <a16:creationId xmlns:a16="http://schemas.microsoft.com/office/drawing/2014/main" id="{3F19E7CE-7680-27A7-CEA7-A32B95D1498C}"/>
              </a:ext>
            </a:extLst>
          </p:cNvPr>
          <p:cNvPicPr>
            <a:picLocks noChangeAspect="1"/>
          </p:cNvPicPr>
          <p:nvPr>
            <p:custDataLst>
              <p:tags r:id="rId6"/>
            </p:custDataLst>
          </p:nvPr>
        </p:nvPicPr>
        <p:blipFill>
          <a:blip r:embed="rId37">
            <a:extLst>
              <a:ext uri="{28A0092B-C50C-407E-A947-70E740481C1C}">
                <a14:useLocalDpi xmlns:a14="http://schemas.microsoft.com/office/drawing/2010/main" val="0"/>
              </a:ext>
            </a:extLst>
          </a:blip>
          <a:stretch>
            <a:fillRect/>
          </a:stretch>
        </p:blipFill>
        <p:spPr>
          <a:xfrm>
            <a:off x="7823080" y="6147364"/>
            <a:ext cx="1285875" cy="471488"/>
          </a:xfrm>
          <a:prstGeom prst="rect">
            <a:avLst/>
          </a:prstGeom>
        </p:spPr>
      </p:pic>
    </p:spTree>
    <p:extLst>
      <p:ext uri="{BB962C8B-B14F-4D97-AF65-F5344CB8AC3E}">
        <p14:creationId xmlns:p14="http://schemas.microsoft.com/office/powerpoint/2010/main" val="28028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512904"/>
            <a:ext cx="6624736" cy="771819"/>
          </a:xfrm>
        </p:spPr>
        <p:txBody>
          <a:bodyPr>
            <a:normAutofit/>
          </a:bodyPr>
          <a:lstStyle/>
          <a:p>
            <a:r>
              <a:rPr lang="fr-CA" sz="3450" dirty="0"/>
              <a:t>Déroulement de la formation</a:t>
            </a:r>
          </a:p>
        </p:txBody>
      </p:sp>
      <p:sp>
        <p:nvSpPr>
          <p:cNvPr id="7" name="Rectangle 6"/>
          <p:cNvSpPr/>
          <p:nvPr>
            <p:custDataLst>
              <p:tags r:id="rId1"/>
            </p:custDataLst>
          </p:nvPr>
        </p:nvSpPr>
        <p:spPr>
          <a:xfrm>
            <a:off x="1680914" y="1492472"/>
            <a:ext cx="1392038" cy="415498"/>
          </a:xfrm>
          <a:prstGeom prst="rect">
            <a:avLst/>
          </a:prstGeom>
        </p:spPr>
        <p:txBody>
          <a:bodyPr wrap="square">
            <a:spAutoFit/>
          </a:bodyPr>
          <a:lstStyle/>
          <a:p>
            <a:r>
              <a:rPr lang="fr-CA" sz="2100" b="1" dirty="0">
                <a:solidFill>
                  <a:srgbClr val="C00000"/>
                </a:solidFill>
              </a:rPr>
              <a:t>Jour 2</a:t>
            </a:r>
            <a:endParaRPr lang="fr-CA" sz="2100" dirty="0">
              <a:solidFill>
                <a:srgbClr val="C00000"/>
              </a:solidFill>
            </a:endParaRPr>
          </a:p>
        </p:txBody>
      </p:sp>
      <p:pic>
        <p:nvPicPr>
          <p:cNvPr id="5" name="Picture 2" descr="Photos gratuites de Temp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680914" y="1772816"/>
            <a:ext cx="7222331" cy="481488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732286" y="2188314"/>
            <a:ext cx="7056784" cy="4031873"/>
          </a:xfrm>
          <a:prstGeom prst="rect">
            <a:avLst/>
          </a:prstGeom>
        </p:spPr>
        <p:txBody>
          <a:bodyPr wrap="square">
            <a:spAutoFit/>
          </a:bodyPr>
          <a:lstStyle/>
          <a:p>
            <a:pPr marL="214313" indent="-214313">
              <a:buFont typeface="Wingdings" panose="05000000000000000000" pitchFamily="2" charset="2"/>
              <a:buChar char="ü"/>
              <a:defRPr/>
            </a:pPr>
            <a:r>
              <a:rPr lang="fr-CA" sz="1600" b="1" dirty="0">
                <a:solidFill>
                  <a:srgbClr val="000000"/>
                </a:solidFill>
              </a:rPr>
              <a:t>Accueil</a:t>
            </a:r>
          </a:p>
          <a:p>
            <a:pPr marL="214313" indent="-214313">
              <a:buFont typeface="Wingdings" panose="05000000000000000000" pitchFamily="2" charset="2"/>
              <a:buChar char="ü"/>
              <a:defRPr/>
            </a:pPr>
            <a:r>
              <a:rPr lang="fr-CA" sz="1600" b="1" dirty="0">
                <a:solidFill>
                  <a:srgbClr val="000000"/>
                </a:solidFill>
              </a:rPr>
              <a:t>Retour sur le devoir Jour 1 – Grille d’autoévaluation</a:t>
            </a:r>
          </a:p>
          <a:p>
            <a:pPr marL="214313" indent="-214313">
              <a:buFont typeface="Wingdings" panose="05000000000000000000" pitchFamily="2" charset="2"/>
              <a:buChar char="ü"/>
              <a:defRPr/>
            </a:pPr>
            <a:endParaRPr lang="fr-CA" sz="1600" b="1" dirty="0">
              <a:solidFill>
                <a:srgbClr val="000000"/>
              </a:solidFill>
            </a:endParaRPr>
          </a:p>
          <a:p>
            <a:pPr>
              <a:defRPr/>
            </a:pPr>
            <a:r>
              <a:rPr lang="fr-CA" sz="1600" b="1" dirty="0">
                <a:solidFill>
                  <a:srgbClr val="C00000"/>
                </a:solidFill>
              </a:rPr>
              <a:t>Des approches théoriques de la gestion de classe - suite</a:t>
            </a:r>
          </a:p>
          <a:p>
            <a:pPr marL="214313" indent="-214313">
              <a:buFont typeface="Wingdings" panose="05000000000000000000" pitchFamily="2" charset="2"/>
              <a:buChar char="ü"/>
              <a:defRPr/>
            </a:pPr>
            <a:r>
              <a:rPr lang="fr-CA" sz="1600" b="1" dirty="0">
                <a:solidFill>
                  <a:srgbClr val="000000"/>
                </a:solidFill>
              </a:rPr>
              <a:t>Démarche graduée d’intervention en gestion de classe</a:t>
            </a:r>
          </a:p>
          <a:p>
            <a:pPr marL="214313" indent="-214313">
              <a:buFont typeface="Wingdings" panose="05000000000000000000" pitchFamily="2" charset="2"/>
              <a:buChar char="ü"/>
              <a:defRPr/>
            </a:pPr>
            <a:r>
              <a:rPr lang="fr-CA" sz="1600" b="1" dirty="0">
                <a:solidFill>
                  <a:srgbClr val="000000"/>
                </a:solidFill>
              </a:rPr>
              <a:t>L’approche réflexive</a:t>
            </a:r>
          </a:p>
          <a:p>
            <a:pPr marL="214313" indent="-214313">
              <a:buFont typeface="Wingdings" panose="05000000000000000000" pitchFamily="2" charset="2"/>
              <a:buChar char="ü"/>
              <a:defRPr/>
            </a:pPr>
            <a:endParaRPr lang="fr-CA" sz="1600" b="1" dirty="0">
              <a:solidFill>
                <a:srgbClr val="000000"/>
              </a:solidFill>
            </a:endParaRPr>
          </a:p>
          <a:p>
            <a:pPr>
              <a:defRPr/>
            </a:pPr>
            <a:r>
              <a:rPr lang="fr-CA" sz="1600" b="1" dirty="0">
                <a:solidFill>
                  <a:srgbClr val="C00000"/>
                </a:solidFill>
              </a:rPr>
              <a:t>Analyse de situations, échanges et partages de pistes d’intervention probantes</a:t>
            </a:r>
          </a:p>
          <a:p>
            <a:pPr marL="214313" indent="-214313">
              <a:buFont typeface="Wingdings" panose="05000000000000000000" pitchFamily="2" charset="2"/>
              <a:buChar char="ü"/>
              <a:defRPr/>
            </a:pPr>
            <a:r>
              <a:rPr lang="fr-CA" sz="1600" b="1" dirty="0">
                <a:solidFill>
                  <a:srgbClr val="000000"/>
                </a:solidFill>
              </a:rPr>
              <a:t>Mises en situation</a:t>
            </a:r>
          </a:p>
          <a:p>
            <a:pPr marL="214313" indent="-214313">
              <a:buFont typeface="Wingdings" panose="05000000000000000000" pitchFamily="2" charset="2"/>
              <a:buChar char="ü"/>
              <a:defRPr/>
            </a:pPr>
            <a:r>
              <a:rPr lang="fr-CA" sz="1600" b="1" dirty="0">
                <a:solidFill>
                  <a:srgbClr val="000000"/>
                </a:solidFill>
              </a:rPr>
              <a:t>Études de cas</a:t>
            </a:r>
          </a:p>
          <a:p>
            <a:pPr marL="214313" indent="-214313">
              <a:buFont typeface="Wingdings" panose="05000000000000000000" pitchFamily="2" charset="2"/>
              <a:buChar char="ü"/>
              <a:defRPr/>
            </a:pPr>
            <a:endParaRPr lang="fr-CA" sz="1600" b="1" dirty="0">
              <a:solidFill>
                <a:srgbClr val="000000"/>
              </a:solidFill>
            </a:endParaRPr>
          </a:p>
          <a:p>
            <a:pPr>
              <a:defRPr/>
            </a:pPr>
            <a:r>
              <a:rPr lang="fr-CA" sz="1600" b="1" dirty="0">
                <a:solidFill>
                  <a:srgbClr val="000000"/>
                </a:solidFill>
              </a:rPr>
              <a:t>Retour sur la formation et les attentes</a:t>
            </a:r>
          </a:p>
          <a:p>
            <a:pPr>
              <a:defRPr/>
            </a:pPr>
            <a:r>
              <a:rPr lang="fr-CA" sz="1600" b="1" dirty="0">
                <a:solidFill>
                  <a:srgbClr val="000000"/>
                </a:solidFill>
              </a:rPr>
              <a:t>Conclusion</a:t>
            </a:r>
          </a:p>
          <a:p>
            <a:pPr>
              <a:defRPr/>
            </a:pPr>
            <a:r>
              <a:rPr lang="fr-CA" sz="1600" b="1" dirty="0">
                <a:solidFill>
                  <a:srgbClr val="000000"/>
                </a:solidFill>
              </a:rPr>
              <a:t>Travaux à remettre (Moodle)</a:t>
            </a:r>
          </a:p>
          <a:p>
            <a:pPr>
              <a:defRPr/>
            </a:pPr>
            <a:r>
              <a:rPr lang="fr-CA" sz="1600" b="1" dirty="0">
                <a:solidFill>
                  <a:srgbClr val="000000"/>
                </a:solidFill>
              </a:rPr>
              <a:t>Appréciation de la formation</a:t>
            </a:r>
          </a:p>
          <a:p>
            <a:pPr>
              <a:defRPr/>
            </a:pPr>
            <a:r>
              <a:rPr lang="fr-CA" sz="1600" b="1" dirty="0">
                <a:solidFill>
                  <a:srgbClr val="000000"/>
                </a:solidFill>
              </a:rPr>
              <a:t>Références</a:t>
            </a:r>
          </a:p>
        </p:txBody>
      </p:sp>
      <p:sp>
        <p:nvSpPr>
          <p:cNvPr id="6" name="Rectangle 5">
            <a:extLst>
              <a:ext uri="{FF2B5EF4-FFF2-40B4-BE49-F238E27FC236}">
                <a16:creationId xmlns:a16="http://schemas.microsoft.com/office/drawing/2014/main" id="{DA1E7342-3F66-0EBF-FA8D-22F51285984B}"/>
              </a:ext>
            </a:extLst>
          </p:cNvPr>
          <p:cNvSpPr/>
          <p:nvPr/>
        </p:nvSpPr>
        <p:spPr>
          <a:xfrm>
            <a:off x="7035452" y="6413704"/>
            <a:ext cx="1752151" cy="338554"/>
          </a:xfrm>
          <a:prstGeom prst="rect">
            <a:avLst/>
          </a:prstGeom>
        </p:spPr>
        <p:txBody>
          <a:bodyPr wrap="square">
            <a:spAutoFit/>
          </a:bodyPr>
          <a:lstStyle/>
          <a:p>
            <a:pPr lvl="0"/>
            <a:r>
              <a:rPr lang="fr-CA" sz="800">
                <a:solidFill>
                  <a:srgbClr val="000000"/>
                </a:solidFill>
              </a:rPr>
              <a:t>Image gratuite pour une utilisation </a:t>
            </a:r>
            <a:br>
              <a:rPr lang="fr-CA" sz="800">
                <a:solidFill>
                  <a:srgbClr val="000000"/>
                </a:solidFill>
              </a:rPr>
            </a:br>
            <a:r>
              <a:rPr lang="fr-CA" sz="800">
                <a:solidFill>
                  <a:srgbClr val="000000"/>
                </a:solidFill>
              </a:rPr>
              <a:t>sous licence de contenu </a:t>
            </a:r>
            <a:r>
              <a:rPr lang="fr-CA" sz="800" err="1">
                <a:solidFill>
                  <a:srgbClr val="000000"/>
                </a:solidFill>
              </a:rPr>
              <a:t>Pixabay</a:t>
            </a:r>
            <a:endParaRPr lang="fr-CA" sz="800">
              <a:solidFill>
                <a:srgbClr val="000000"/>
              </a:solidFill>
            </a:endParaRPr>
          </a:p>
        </p:txBody>
      </p:sp>
    </p:spTree>
    <p:extLst>
      <p:ext uri="{BB962C8B-B14F-4D97-AF65-F5344CB8AC3E}">
        <p14:creationId xmlns:p14="http://schemas.microsoft.com/office/powerpoint/2010/main" val="12290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emme, Fille, Liberté, Content, Soleil"/>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23728" y="1628800"/>
            <a:ext cx="6705212" cy="447014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488649" y="188640"/>
            <a:ext cx="7632848" cy="994172"/>
          </a:xfrm>
        </p:spPr>
        <p:txBody>
          <a:bodyPr>
            <a:normAutofit/>
          </a:bodyPr>
          <a:lstStyle/>
          <a:p>
            <a:r>
              <a:rPr lang="fr-CA" sz="3450" dirty="0">
                <a:solidFill>
                  <a:srgbClr val="5F5F5F"/>
                </a:solidFill>
              </a:rPr>
              <a:t>Retour sur le devoir — </a:t>
            </a:r>
            <a:r>
              <a:rPr lang="fr-CA" sz="3450" dirty="0"/>
              <a:t>Jour 1</a:t>
            </a:r>
          </a:p>
        </p:txBody>
      </p:sp>
      <p:sp>
        <p:nvSpPr>
          <p:cNvPr id="5" name="Espace réservé du numéro de diapositive 4"/>
          <p:cNvSpPr>
            <a:spLocks noGrp="1"/>
          </p:cNvSpPr>
          <p:nvPr>
            <p:ph type="sldNum" sz="quarter" idx="4294967295"/>
          </p:nvPr>
        </p:nvSpPr>
        <p:spPr>
          <a:xfrm>
            <a:off x="628650" y="5624513"/>
            <a:ext cx="668407" cy="273844"/>
          </a:xfrm>
          <a:prstGeom prst="rect">
            <a:avLst/>
          </a:prstGeom>
        </p:spPr>
        <p:txBody>
          <a:bodyPr/>
          <a:lstStyle/>
          <a:p>
            <a:fld id="{E7E3F242-CBDA-C645-A545-7597BDB65768}" type="slidenum">
              <a:rPr lang="fr-FR" smtClean="0"/>
              <a:t>39</a:t>
            </a:fld>
            <a:endParaRPr lang="fr-FR"/>
          </a:p>
        </p:txBody>
      </p:sp>
      <p:sp>
        <p:nvSpPr>
          <p:cNvPr id="6" name="Rectangle 5">
            <a:extLst>
              <a:ext uri="{FF2B5EF4-FFF2-40B4-BE49-F238E27FC236}">
                <a16:creationId xmlns:a16="http://schemas.microsoft.com/office/drawing/2014/main" id="{70D78995-9E9E-4225-B17F-06C6D50CF28A}"/>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156015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ens, Grouper, Copains, Coup De Poing">
            <a:extLst>
              <a:ext uri="{FF2B5EF4-FFF2-40B4-BE49-F238E27FC236}">
                <a16:creationId xmlns:a16="http://schemas.microsoft.com/office/drawing/2014/main" id="{1C7E3FDE-8E69-4C18-8EF1-CD26BD205185}"/>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50763" y="1196752"/>
            <a:ext cx="7316698" cy="49953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763687" y="2744504"/>
            <a:ext cx="6891215" cy="3046988"/>
          </a:xfrm>
          <a:prstGeom prst="rect">
            <a:avLst/>
          </a:prstGeom>
        </p:spPr>
        <p:txBody>
          <a:bodyPr wrap="square">
            <a:spAutoFit/>
          </a:bodyPr>
          <a:lstStyle/>
          <a:p>
            <a:r>
              <a:rPr lang="fr-CA" sz="2400" dirty="0">
                <a:solidFill>
                  <a:srgbClr val="C00000"/>
                </a:solidFill>
              </a:rPr>
              <a:t>Dans la zone clavardage, veuillez écrire</a:t>
            </a:r>
          </a:p>
          <a:p>
            <a:pPr marL="342900" indent="-342900">
              <a:buFont typeface="Arial" panose="020B0604020202020204" pitchFamily="34" charset="0"/>
              <a:buChar char="•"/>
            </a:pPr>
            <a:endParaRPr lang="fr-CA" sz="2400" dirty="0">
              <a:solidFill>
                <a:srgbClr val="000000"/>
              </a:solidFill>
            </a:endParaRPr>
          </a:p>
          <a:p>
            <a:pPr marL="342900" indent="-342900">
              <a:buFont typeface="Arial" panose="020B0604020202020204" pitchFamily="34" charset="0"/>
              <a:buChar char="•"/>
            </a:pPr>
            <a:r>
              <a:rPr lang="fr-CA" sz="2400" dirty="0">
                <a:solidFill>
                  <a:srgbClr val="000000"/>
                </a:solidFill>
              </a:rPr>
              <a:t>Votre tâche actuelle </a:t>
            </a:r>
            <a:r>
              <a:rPr lang="fr-CA" sz="2400" dirty="0">
                <a:solidFill>
                  <a:srgbClr val="000000"/>
                </a:solidFill>
                <a:cs typeface="Calibri"/>
              </a:rPr>
              <a:t>et les cours IPE que vous avez déjà suivis</a:t>
            </a:r>
          </a:p>
          <a:p>
            <a:pPr marL="342900" indent="-342900">
              <a:buFont typeface="Arial" panose="020B0604020202020204" pitchFamily="34" charset="0"/>
              <a:buChar char="•"/>
            </a:pPr>
            <a:endParaRPr lang="fr-CA" sz="2400" dirty="0">
              <a:solidFill>
                <a:srgbClr val="000000"/>
              </a:solidFill>
            </a:endParaRPr>
          </a:p>
          <a:p>
            <a:pPr marL="342900" indent="-342900">
              <a:buFont typeface="Arial" panose="020B0604020202020204" pitchFamily="34" charset="0"/>
              <a:buChar char="•"/>
            </a:pPr>
            <a:r>
              <a:rPr lang="fr-CA" sz="2400" dirty="0">
                <a:solidFill>
                  <a:srgbClr val="000000"/>
                </a:solidFill>
              </a:rPr>
              <a:t>Vos attentes relatives à la formation de gestion de classe</a:t>
            </a:r>
          </a:p>
          <a:p>
            <a:pPr marL="342900" indent="-342900">
              <a:buFont typeface="Arial" panose="020B0604020202020204" pitchFamily="34" charset="0"/>
              <a:buChar char="•"/>
            </a:pPr>
            <a:endParaRPr lang="fr-CA" sz="2400" dirty="0"/>
          </a:p>
        </p:txBody>
      </p:sp>
      <p:sp>
        <p:nvSpPr>
          <p:cNvPr id="9" name="Rectangle 8">
            <a:extLst>
              <a:ext uri="{FF2B5EF4-FFF2-40B4-BE49-F238E27FC236}">
                <a16:creationId xmlns:a16="http://schemas.microsoft.com/office/drawing/2014/main" id="{35770653-BA5E-427A-AE48-FDD138A97F17}"/>
              </a:ext>
            </a:extLst>
          </p:cNvPr>
          <p:cNvSpPr/>
          <p:nvPr/>
        </p:nvSpPr>
        <p:spPr>
          <a:xfrm>
            <a:off x="1619672" y="548680"/>
            <a:ext cx="4572000" cy="169277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6000" b="0" i="0" u="none" strike="noStrike" kern="0" cap="none" spc="0" normalizeH="0" baseline="0" noProof="0" dirty="0">
                <a:ln>
                  <a:noFill/>
                </a:ln>
                <a:solidFill>
                  <a:srgbClr val="C00000"/>
                </a:solidFill>
                <a:effectLst/>
                <a:uLnTx/>
                <a:uFillTx/>
                <a:latin typeface="Calibri Light" panose="020F0302020204030204"/>
                <a:ea typeface="+mj-ea"/>
                <a:cs typeface="+mj-cs"/>
              </a:rPr>
              <a:t>Tour de table</a:t>
            </a:r>
            <a:br>
              <a:rPr kumimoji="0" lang="fr-CA" sz="6000" b="0" i="0" u="none" strike="noStrike" kern="0" cap="none" spc="0" normalizeH="0" baseline="0" noProof="0" dirty="0">
                <a:ln>
                  <a:noFill/>
                </a:ln>
                <a:solidFill>
                  <a:srgbClr val="4D4D4D"/>
                </a:solidFill>
                <a:effectLst/>
                <a:uLnTx/>
                <a:uFillTx/>
                <a:latin typeface="Calibri Light" panose="020F0302020204030204"/>
                <a:ea typeface="+mj-ea"/>
                <a:cs typeface="+mj-cs"/>
              </a:rPr>
            </a:br>
            <a:r>
              <a:rPr kumimoji="0" lang="fr-CA" sz="4400" b="0" i="0" u="none" strike="noStrike" kern="0" cap="none" spc="0" normalizeH="0" baseline="0" noProof="0" dirty="0">
                <a:ln>
                  <a:noFill/>
                </a:ln>
                <a:solidFill>
                  <a:prstClr val="black">
                    <a:lumMod val="50000"/>
                    <a:lumOff val="50000"/>
                  </a:prstClr>
                </a:solidFill>
                <a:effectLst/>
                <a:uLnTx/>
                <a:uFillTx/>
                <a:latin typeface="Calibri Light" panose="020F0302020204030204"/>
                <a:ea typeface="+mj-ea"/>
                <a:cs typeface="+mj-cs"/>
              </a:rPr>
              <a:t>En quelques mots…</a:t>
            </a:r>
            <a:endParaRPr kumimoji="0" lang="fr-CA" sz="1800" b="0" i="0" u="none" strike="noStrike" kern="0" cap="none" spc="0" normalizeH="0" baseline="0" noProof="0" dirty="0">
              <a:ln>
                <a:noFill/>
              </a:ln>
              <a:solidFill>
                <a:sysClr val="windowText" lastClr="000000"/>
              </a:solidFill>
              <a:effectLst/>
              <a:uLnTx/>
              <a:uFillTx/>
            </a:endParaRPr>
          </a:p>
        </p:txBody>
      </p:sp>
      <p:sp>
        <p:nvSpPr>
          <p:cNvPr id="11" name="Rectangle 10">
            <a:extLst>
              <a:ext uri="{FF2B5EF4-FFF2-40B4-BE49-F238E27FC236}">
                <a16:creationId xmlns:a16="http://schemas.microsoft.com/office/drawing/2014/main" id="{8584B96A-BD30-4120-8978-C2A341BA0B38}"/>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48845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4214" y="188640"/>
            <a:ext cx="7549786" cy="994172"/>
          </a:xfrm>
        </p:spPr>
        <p:txBody>
          <a:bodyPr>
            <a:noAutofit/>
          </a:bodyPr>
          <a:lstStyle/>
          <a:p>
            <a:r>
              <a:rPr lang="fr-CA" sz="3450" dirty="0"/>
              <a:t>Démarche graduée d’intervention en gestion de classe</a:t>
            </a:r>
          </a:p>
        </p:txBody>
      </p:sp>
      <p:pic>
        <p:nvPicPr>
          <p:cNvPr id="6" name="Picture 4"/>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2132856"/>
            <a:ext cx="1406614" cy="3540996"/>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3149859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calier, Mur, Blanche, Loger, Intérieu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3528" y="2140772"/>
            <a:ext cx="8883503" cy="43827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776692" y="2842737"/>
            <a:ext cx="1474891" cy="323165"/>
          </a:xfrm>
          <a:prstGeom prst="rect">
            <a:avLst/>
          </a:prstGeom>
          <a:solidFill>
            <a:schemeClr val="bg1">
              <a:lumMod val="65000"/>
            </a:schemeClr>
          </a:solidFill>
          <a:ln>
            <a:noFill/>
          </a:ln>
          <a:effectLst>
            <a:softEdge rad="63500"/>
          </a:effectLst>
        </p:spPr>
        <p:txBody>
          <a:bodyPr wrap="none">
            <a:spAutoFit/>
          </a:bodyPr>
          <a:lstStyle/>
          <a:p>
            <a:pPr lvl="0"/>
            <a:r>
              <a:rPr lang="fr-CA" sz="1500" b="1" dirty="0"/>
              <a:t>Des enseignants</a:t>
            </a:r>
          </a:p>
        </p:txBody>
      </p:sp>
      <p:sp>
        <p:nvSpPr>
          <p:cNvPr id="7" name="Rectangle 6"/>
          <p:cNvSpPr/>
          <p:nvPr/>
        </p:nvSpPr>
        <p:spPr>
          <a:xfrm>
            <a:off x="1425789" y="3233313"/>
            <a:ext cx="1923977" cy="507831"/>
          </a:xfrm>
          <a:prstGeom prst="rect">
            <a:avLst/>
          </a:prstGeom>
        </p:spPr>
        <p:txBody>
          <a:bodyPr wrap="square">
            <a:spAutoFit/>
          </a:bodyPr>
          <a:lstStyle/>
          <a:p>
            <a:pPr lvl="0"/>
            <a:r>
              <a:rPr lang="fr-CA" sz="1350" b="1" dirty="0">
                <a:solidFill>
                  <a:srgbClr val="C00000"/>
                </a:solidFill>
              </a:rPr>
              <a:t>préoccupés par la gestion de classe</a:t>
            </a:r>
          </a:p>
        </p:txBody>
      </p:sp>
      <p:sp>
        <p:nvSpPr>
          <p:cNvPr id="8" name="Rectangle 7"/>
          <p:cNvSpPr/>
          <p:nvPr/>
        </p:nvSpPr>
        <p:spPr>
          <a:xfrm>
            <a:off x="2783215" y="3953215"/>
            <a:ext cx="1312603" cy="323165"/>
          </a:xfrm>
          <a:prstGeom prst="rect">
            <a:avLst/>
          </a:prstGeom>
          <a:solidFill>
            <a:schemeClr val="bg1">
              <a:lumMod val="65000"/>
            </a:schemeClr>
          </a:solidFill>
          <a:ln>
            <a:noFill/>
          </a:ln>
          <a:effectLst>
            <a:softEdge rad="63500"/>
          </a:effectLst>
        </p:spPr>
        <p:txBody>
          <a:bodyPr wrap="none">
            <a:spAutoFit/>
          </a:bodyPr>
          <a:lstStyle/>
          <a:p>
            <a:pPr lvl="0"/>
            <a:r>
              <a:rPr lang="fr-CA" sz="1500" b="1" dirty="0">
                <a:solidFill>
                  <a:srgbClr val="4D4D4D"/>
                </a:solidFill>
              </a:rPr>
              <a:t>Des directions</a:t>
            </a:r>
          </a:p>
        </p:txBody>
      </p:sp>
      <p:sp>
        <p:nvSpPr>
          <p:cNvPr id="9" name="Rectangle 8"/>
          <p:cNvSpPr/>
          <p:nvPr/>
        </p:nvSpPr>
        <p:spPr>
          <a:xfrm>
            <a:off x="3743575" y="4323463"/>
            <a:ext cx="2043409" cy="507831"/>
          </a:xfrm>
          <a:prstGeom prst="rect">
            <a:avLst/>
          </a:prstGeom>
        </p:spPr>
        <p:txBody>
          <a:bodyPr wrap="square">
            <a:spAutoFit/>
          </a:bodyPr>
          <a:lstStyle/>
          <a:p>
            <a:pPr lvl="0"/>
            <a:r>
              <a:rPr lang="fr-CA" sz="1350" b="1" dirty="0">
                <a:solidFill>
                  <a:srgbClr val="C00000"/>
                </a:solidFill>
              </a:rPr>
              <a:t>concernées par l’encadrement des élèves</a:t>
            </a:r>
          </a:p>
        </p:txBody>
      </p:sp>
      <p:sp>
        <p:nvSpPr>
          <p:cNvPr id="10" name="Rectangle 9"/>
          <p:cNvSpPr/>
          <p:nvPr/>
        </p:nvSpPr>
        <p:spPr>
          <a:xfrm>
            <a:off x="5083938" y="5065707"/>
            <a:ext cx="2510239" cy="323165"/>
          </a:xfrm>
          <a:prstGeom prst="rect">
            <a:avLst/>
          </a:prstGeom>
          <a:solidFill>
            <a:schemeClr val="bg1">
              <a:lumMod val="65000"/>
            </a:schemeClr>
          </a:solidFill>
          <a:effectLst>
            <a:softEdge rad="63500"/>
          </a:effectLst>
        </p:spPr>
        <p:txBody>
          <a:bodyPr wrap="none">
            <a:spAutoFit/>
          </a:bodyPr>
          <a:lstStyle/>
          <a:p>
            <a:pPr lvl="0"/>
            <a:r>
              <a:rPr lang="fr-CA" sz="1500" b="1" dirty="0">
                <a:solidFill>
                  <a:schemeClr val="bg1">
                    <a:lumMod val="95000"/>
                  </a:schemeClr>
                </a:solidFill>
              </a:rPr>
              <a:t>Des conseillers pédagogiques</a:t>
            </a:r>
          </a:p>
        </p:txBody>
      </p:sp>
      <p:sp>
        <p:nvSpPr>
          <p:cNvPr id="11" name="Rectangle 10"/>
          <p:cNvSpPr/>
          <p:nvPr/>
        </p:nvSpPr>
        <p:spPr>
          <a:xfrm>
            <a:off x="6762382" y="5459917"/>
            <a:ext cx="2360428" cy="507831"/>
          </a:xfrm>
          <a:prstGeom prst="rect">
            <a:avLst/>
          </a:prstGeom>
        </p:spPr>
        <p:txBody>
          <a:bodyPr wrap="square">
            <a:spAutoFit/>
          </a:bodyPr>
          <a:lstStyle/>
          <a:p>
            <a:pPr lvl="0"/>
            <a:r>
              <a:rPr lang="fr-CA" sz="1350" b="1" dirty="0">
                <a:solidFill>
                  <a:srgbClr val="C00000"/>
                </a:solidFill>
              </a:rPr>
              <a:t>souhaitant élaborer un cadre de référence commun</a:t>
            </a:r>
          </a:p>
        </p:txBody>
      </p:sp>
      <p:sp>
        <p:nvSpPr>
          <p:cNvPr id="14" name="ZoneTexte 13">
            <a:extLst>
              <a:ext uri="{FF2B5EF4-FFF2-40B4-BE49-F238E27FC236}">
                <a16:creationId xmlns:a16="http://schemas.microsoft.com/office/drawing/2014/main" id="{F4AB2931-B872-47F3-8B59-E3DB3D2FA488}"/>
              </a:ext>
            </a:extLst>
          </p:cNvPr>
          <p:cNvSpPr txBox="1"/>
          <p:nvPr/>
        </p:nvSpPr>
        <p:spPr>
          <a:xfrm>
            <a:off x="611560" y="4831294"/>
            <a:ext cx="2510239" cy="1631216"/>
          </a:xfrm>
          <a:prstGeom prst="rect">
            <a:avLst/>
          </a:prstGeom>
          <a:noFill/>
        </p:spPr>
        <p:txBody>
          <a:bodyPr wrap="square" rtlCol="0">
            <a:spAutoFit/>
          </a:bodyPr>
          <a:lstStyle/>
          <a:p>
            <a:r>
              <a:rPr lang="fr-CA" sz="2800" b="1" spc="-100" dirty="0">
                <a:solidFill>
                  <a:srgbClr val="C00000"/>
                </a:solidFill>
                <a:latin typeface="Cambria"/>
                <a:ea typeface="+mj-ea"/>
                <a:cs typeface="+mj-cs"/>
              </a:rPr>
              <a:t>Pourquoi une démarche graduée?</a:t>
            </a:r>
            <a:br>
              <a:rPr lang="fr-CA" sz="3600" b="1" spc="-100" dirty="0">
                <a:solidFill>
                  <a:srgbClr val="C00000"/>
                </a:solidFill>
                <a:latin typeface="Cambria"/>
                <a:ea typeface="+mj-ea"/>
                <a:cs typeface="+mj-cs"/>
              </a:rPr>
            </a:br>
            <a:endParaRPr lang="fr-CA" sz="1400" dirty="0"/>
          </a:p>
        </p:txBody>
      </p:sp>
      <p:sp>
        <p:nvSpPr>
          <p:cNvPr id="12" name="Rectangle 11">
            <a:extLst>
              <a:ext uri="{FF2B5EF4-FFF2-40B4-BE49-F238E27FC236}">
                <a16:creationId xmlns:a16="http://schemas.microsoft.com/office/drawing/2014/main" id="{BF047769-7ECB-4B4B-B4DE-6A798DAC8D5E}"/>
              </a:ext>
            </a:extLst>
          </p:cNvPr>
          <p:cNvSpPr/>
          <p:nvPr/>
        </p:nvSpPr>
        <p:spPr>
          <a:xfrm>
            <a:off x="114528" y="6384778"/>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334132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19672" y="2487578"/>
            <a:ext cx="6895678" cy="4133056"/>
          </a:xfrm>
          <a:solidFill>
            <a:schemeClr val="bg1"/>
          </a:solidFill>
          <a:effectLst>
            <a:softEdge rad="635000"/>
          </a:effectLst>
        </p:spPr>
        <p:txBody>
          <a:bodyPr/>
          <a:lstStyle/>
          <a:p>
            <a:pPr marL="85725" indent="0">
              <a:buNone/>
            </a:pPr>
            <a:r>
              <a:rPr lang="fr-CA" b="1" dirty="0">
                <a:solidFill>
                  <a:srgbClr val="C00000"/>
                </a:solidFill>
              </a:rPr>
              <a:t>Permettra aux intervenants de :</a:t>
            </a:r>
            <a:endParaRPr lang="fr-CA" dirty="0">
              <a:solidFill>
                <a:srgbClr val="C00000"/>
              </a:solidFill>
            </a:endParaRPr>
          </a:p>
          <a:p>
            <a:endParaRPr lang="fr-CA" dirty="0">
              <a:solidFill>
                <a:srgbClr val="5F5F5F"/>
              </a:solidFill>
            </a:endParaRPr>
          </a:p>
          <a:p>
            <a:pPr lvl="2"/>
            <a:r>
              <a:rPr lang="fr-CA" b="1" dirty="0">
                <a:solidFill>
                  <a:srgbClr val="5F5F5F"/>
                </a:solidFill>
              </a:rPr>
              <a:t>Réfléchir sur leur pratique</a:t>
            </a:r>
          </a:p>
          <a:p>
            <a:pPr lvl="0"/>
            <a:endParaRPr lang="fr-CA" sz="1500" dirty="0">
              <a:solidFill>
                <a:srgbClr val="5F5F5F"/>
              </a:solidFill>
            </a:endParaRPr>
          </a:p>
          <a:p>
            <a:pPr lvl="2"/>
            <a:r>
              <a:rPr lang="fr-CA" dirty="0">
                <a:solidFill>
                  <a:srgbClr val="5F5F5F"/>
                </a:solidFill>
              </a:rPr>
              <a:t>Contribuer à la </a:t>
            </a:r>
            <a:r>
              <a:rPr lang="fr-CA" b="1" dirty="0">
                <a:solidFill>
                  <a:srgbClr val="5F5F5F"/>
                </a:solidFill>
              </a:rPr>
              <a:t>persévérance scolaire</a:t>
            </a:r>
          </a:p>
          <a:p>
            <a:pPr lvl="0"/>
            <a:endParaRPr lang="fr-CA" sz="1500" dirty="0">
              <a:solidFill>
                <a:srgbClr val="5F5F5F"/>
              </a:solidFill>
            </a:endParaRPr>
          </a:p>
          <a:p>
            <a:pPr lvl="2"/>
            <a:r>
              <a:rPr lang="fr-CA" dirty="0">
                <a:solidFill>
                  <a:srgbClr val="5F5F5F"/>
                </a:solidFill>
              </a:rPr>
              <a:t>Intervenir de façon </a:t>
            </a:r>
            <a:r>
              <a:rPr lang="fr-CA" b="1" dirty="0">
                <a:solidFill>
                  <a:srgbClr val="5F5F5F"/>
                </a:solidFill>
              </a:rPr>
              <a:t>préventive</a:t>
            </a:r>
          </a:p>
          <a:p>
            <a:pPr marL="85725" indent="0">
              <a:buNone/>
            </a:pPr>
            <a:endParaRPr lang="fr-CA" sz="1500" dirty="0">
              <a:solidFill>
                <a:srgbClr val="5F5F5F"/>
              </a:solidFill>
            </a:endParaRPr>
          </a:p>
          <a:p>
            <a:pPr lvl="2"/>
            <a:r>
              <a:rPr lang="fr-CA" b="1" dirty="0">
                <a:solidFill>
                  <a:srgbClr val="5F5F5F"/>
                </a:solidFill>
              </a:rPr>
              <a:t>Impliquer les élèves </a:t>
            </a:r>
            <a:r>
              <a:rPr lang="fr-CA" dirty="0">
                <a:solidFill>
                  <a:srgbClr val="5F5F5F"/>
                </a:solidFill>
              </a:rPr>
              <a:t>dans la recherche de solutions pour mieux réussir</a:t>
            </a:r>
          </a:p>
          <a:p>
            <a:endParaRPr lang="fr-CA" dirty="0"/>
          </a:p>
        </p:txBody>
      </p:sp>
      <p:sp>
        <p:nvSpPr>
          <p:cNvPr id="5" name="Espace réservé du numéro de diapositive 4"/>
          <p:cNvSpPr>
            <a:spLocks noGrp="1"/>
          </p:cNvSpPr>
          <p:nvPr>
            <p:ph type="sldNum" sz="quarter" idx="4294967295"/>
          </p:nvPr>
        </p:nvSpPr>
        <p:spPr>
          <a:xfrm>
            <a:off x="628650" y="5624513"/>
            <a:ext cx="668407" cy="273844"/>
          </a:xfrm>
          <a:prstGeom prst="rect">
            <a:avLst/>
          </a:prstGeom>
        </p:spPr>
        <p:txBody>
          <a:bodyPr/>
          <a:lstStyle/>
          <a:p>
            <a:fld id="{E7E3F242-CBDA-C645-A545-7597BDB65768}" type="slidenum">
              <a:rPr lang="fr-FR" smtClean="0"/>
              <a:t>42</a:t>
            </a:fld>
            <a:endParaRPr lang="fr-FR"/>
          </a:p>
        </p:txBody>
      </p:sp>
      <p:pic>
        <p:nvPicPr>
          <p:cNvPr id="6" name="Picture 2"/>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908720"/>
            <a:ext cx="5282711" cy="882983"/>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2817283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58161" y="504031"/>
            <a:ext cx="6816094" cy="987769"/>
          </a:xfrm>
        </p:spPr>
        <p:txBody>
          <a:bodyPr/>
          <a:lstStyle/>
          <a:p>
            <a:r>
              <a:rPr lang="fr-CA" dirty="0"/>
              <a:t>Une démarche graduée</a:t>
            </a:r>
          </a:p>
        </p:txBody>
      </p:sp>
      <p:grpSp>
        <p:nvGrpSpPr>
          <p:cNvPr id="6" name="Groupe 5"/>
          <p:cNvGrpSpPr/>
          <p:nvPr>
            <p:custDataLst>
              <p:tags r:id="rId1"/>
            </p:custDataLst>
          </p:nvPr>
        </p:nvGrpSpPr>
        <p:grpSpPr>
          <a:xfrm>
            <a:off x="1907704" y="2636912"/>
            <a:ext cx="6762163" cy="4153813"/>
            <a:chOff x="929623" y="2194348"/>
            <a:chExt cx="7374998" cy="4800600"/>
          </a:xfrm>
        </p:grpSpPr>
        <p:sp>
          <p:nvSpPr>
            <p:cNvPr id="7" name="Rectangle 6"/>
            <p:cNvSpPr/>
            <p:nvPr/>
          </p:nvSpPr>
          <p:spPr>
            <a:xfrm>
              <a:off x="1343434" y="2194348"/>
              <a:ext cx="6961187" cy="4800600"/>
            </a:xfrm>
            <a:prstGeom prst="rect">
              <a:avLst/>
            </a:prstGeom>
            <a:noFill/>
          </p:spPr>
          <p:txBody>
            <a:bodyPr/>
            <a:lstStyle/>
            <a:p>
              <a:endParaRPr lang="fr-CA" sz="1350"/>
            </a:p>
          </p:txBody>
        </p:sp>
        <p:sp>
          <p:nvSpPr>
            <p:cNvPr id="8" name="Forme 7"/>
            <p:cNvSpPr/>
            <p:nvPr/>
          </p:nvSpPr>
          <p:spPr>
            <a:xfrm>
              <a:off x="929623" y="2419277"/>
              <a:ext cx="6961187" cy="4350741"/>
            </a:xfrm>
            <a:prstGeom prst="swooshArrow">
              <a:avLst>
                <a:gd name="adj1" fmla="val 25000"/>
                <a:gd name="adj2" fmla="val 25000"/>
              </a:avLst>
            </a:prstGeom>
            <a:solidFill>
              <a:srgbClr val="B2B2B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fr-CA" sz="1350"/>
            </a:p>
          </p:txBody>
        </p:sp>
        <p:sp>
          <p:nvSpPr>
            <p:cNvPr id="9" name="Ellipse 8"/>
            <p:cNvSpPr/>
            <p:nvPr/>
          </p:nvSpPr>
          <p:spPr>
            <a:xfrm>
              <a:off x="1926544" y="5343670"/>
              <a:ext cx="180990" cy="180990"/>
            </a:xfrm>
            <a:prstGeom prst="ellipse">
              <a:avLst/>
            </a:prstGeom>
            <a:solidFill>
              <a:schemeClr val="bg1">
                <a:lumMod val="5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CA" sz="1350"/>
            </a:p>
          </p:txBody>
        </p:sp>
        <p:sp>
          <p:nvSpPr>
            <p:cNvPr id="10" name="Forme libre 9"/>
            <p:cNvSpPr/>
            <p:nvPr/>
          </p:nvSpPr>
          <p:spPr>
            <a:xfrm>
              <a:off x="2107591" y="5228798"/>
              <a:ext cx="2027169" cy="1261387"/>
            </a:xfrm>
            <a:custGeom>
              <a:avLst/>
              <a:gdLst>
                <a:gd name="connsiteX0" fmla="*/ 0 w 1871818"/>
                <a:gd name="connsiteY0" fmla="*/ 0 h 1261387"/>
                <a:gd name="connsiteX1" fmla="*/ 1871818 w 1871818"/>
                <a:gd name="connsiteY1" fmla="*/ 0 h 1261387"/>
                <a:gd name="connsiteX2" fmla="*/ 1871818 w 1871818"/>
                <a:gd name="connsiteY2" fmla="*/ 1261387 h 1261387"/>
                <a:gd name="connsiteX3" fmla="*/ 0 w 1871818"/>
                <a:gd name="connsiteY3" fmla="*/ 1261387 h 1261387"/>
                <a:gd name="connsiteX4" fmla="*/ 0 w 1871818"/>
                <a:gd name="connsiteY4" fmla="*/ 0 h 126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8" h="1261387">
                  <a:moveTo>
                    <a:pt x="0" y="0"/>
                  </a:moveTo>
                  <a:lnTo>
                    <a:pt x="1871818" y="0"/>
                  </a:lnTo>
                  <a:lnTo>
                    <a:pt x="1871818" y="1261387"/>
                  </a:lnTo>
                  <a:lnTo>
                    <a:pt x="0" y="1261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927" tIns="0" rIns="0" bIns="0" numCol="1" spcCol="1270" anchor="t" anchorCtr="0">
              <a:noAutofit/>
            </a:bodyPr>
            <a:lstStyle/>
            <a:p>
              <a:pPr defTabSz="800100">
                <a:lnSpc>
                  <a:spcPct val="90000"/>
                </a:lnSpc>
                <a:spcBef>
                  <a:spcPct val="0"/>
                </a:spcBef>
                <a:spcAft>
                  <a:spcPct val="35000"/>
                </a:spcAft>
              </a:pPr>
              <a:r>
                <a:rPr lang="fr-CA" sz="1200" b="1" dirty="0">
                  <a:solidFill>
                    <a:srgbClr val="C00000"/>
                  </a:solidFill>
                </a:rPr>
                <a:t>Classez les phrases décrivant chaque étape au bon endroit.</a:t>
              </a:r>
            </a:p>
          </p:txBody>
        </p:sp>
        <p:sp>
          <p:nvSpPr>
            <p:cNvPr id="11" name="Ellipse 10"/>
            <p:cNvSpPr/>
            <p:nvPr/>
          </p:nvSpPr>
          <p:spPr>
            <a:xfrm>
              <a:off x="3351099" y="4173603"/>
              <a:ext cx="327175" cy="327175"/>
            </a:xfrm>
            <a:prstGeom prst="ellipse">
              <a:avLst/>
            </a:pr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CA" sz="1350"/>
            </a:p>
          </p:txBody>
        </p:sp>
        <p:sp>
          <p:nvSpPr>
            <p:cNvPr id="12" name="Forme libre 11"/>
            <p:cNvSpPr/>
            <p:nvPr/>
          </p:nvSpPr>
          <p:spPr>
            <a:xfrm>
              <a:off x="3678274" y="4207730"/>
              <a:ext cx="2335144" cy="1019316"/>
            </a:xfrm>
            <a:custGeom>
              <a:avLst/>
              <a:gdLst>
                <a:gd name="connsiteX0" fmla="*/ 0 w 2094353"/>
                <a:gd name="connsiteY0" fmla="*/ 0 h 1934719"/>
                <a:gd name="connsiteX1" fmla="*/ 2094353 w 2094353"/>
                <a:gd name="connsiteY1" fmla="*/ 0 h 1934719"/>
                <a:gd name="connsiteX2" fmla="*/ 2094353 w 2094353"/>
                <a:gd name="connsiteY2" fmla="*/ 1934719 h 1934719"/>
                <a:gd name="connsiteX3" fmla="*/ 0 w 2094353"/>
                <a:gd name="connsiteY3" fmla="*/ 1934719 h 1934719"/>
                <a:gd name="connsiteX4" fmla="*/ 0 w 2094353"/>
                <a:gd name="connsiteY4" fmla="*/ 0 h 1934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53" h="1934719">
                  <a:moveTo>
                    <a:pt x="0" y="0"/>
                  </a:moveTo>
                  <a:lnTo>
                    <a:pt x="2094353" y="0"/>
                  </a:lnTo>
                  <a:lnTo>
                    <a:pt x="2094353" y="1934719"/>
                  </a:lnTo>
                  <a:lnTo>
                    <a:pt x="0" y="1934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0023" tIns="0" rIns="0" bIns="0" numCol="1" spcCol="1270" anchor="t" anchorCtr="0">
              <a:noAutofit/>
            </a:bodyPr>
            <a:lstStyle/>
            <a:p>
              <a:pPr defTabSz="800100">
                <a:lnSpc>
                  <a:spcPct val="90000"/>
                </a:lnSpc>
                <a:spcBef>
                  <a:spcPct val="0"/>
                </a:spcBef>
                <a:spcAft>
                  <a:spcPct val="35000"/>
                </a:spcAft>
              </a:pPr>
              <a:r>
                <a:rPr lang="fr-CA" sz="1200" b="1" dirty="0">
                  <a:solidFill>
                    <a:srgbClr val="C00000"/>
                  </a:solidFill>
                </a:rPr>
                <a:t>Placez la phrase précisant l’intervenant impliqué de chaque étape.</a:t>
              </a:r>
            </a:p>
          </p:txBody>
        </p:sp>
        <p:sp>
          <p:nvSpPr>
            <p:cNvPr id="13" name="Ellipse 12"/>
            <p:cNvSpPr/>
            <p:nvPr/>
          </p:nvSpPr>
          <p:spPr>
            <a:xfrm>
              <a:off x="5477571" y="3380625"/>
              <a:ext cx="452477" cy="452477"/>
            </a:xfrm>
            <a:prstGeom prst="ellipse">
              <a:avLst/>
            </a:pr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CA" sz="1350">
                <a:solidFill>
                  <a:srgbClr val="C00000"/>
                </a:solidFill>
              </a:endParaRPr>
            </a:p>
          </p:txBody>
        </p:sp>
        <p:sp>
          <p:nvSpPr>
            <p:cNvPr id="14" name="Forme libre 13"/>
            <p:cNvSpPr/>
            <p:nvPr/>
          </p:nvSpPr>
          <p:spPr>
            <a:xfrm>
              <a:off x="5957433" y="3295625"/>
              <a:ext cx="2242911" cy="1706492"/>
            </a:xfrm>
            <a:custGeom>
              <a:avLst/>
              <a:gdLst>
                <a:gd name="connsiteX0" fmla="*/ 0 w 1670684"/>
                <a:gd name="connsiteY0" fmla="*/ 0 h 1706492"/>
                <a:gd name="connsiteX1" fmla="*/ 1670684 w 1670684"/>
                <a:gd name="connsiteY1" fmla="*/ 0 h 1706492"/>
                <a:gd name="connsiteX2" fmla="*/ 1670684 w 1670684"/>
                <a:gd name="connsiteY2" fmla="*/ 1706492 h 1706492"/>
                <a:gd name="connsiteX3" fmla="*/ 0 w 1670684"/>
                <a:gd name="connsiteY3" fmla="*/ 1706492 h 1706492"/>
                <a:gd name="connsiteX4" fmla="*/ 0 w 1670684"/>
                <a:gd name="connsiteY4" fmla="*/ 0 h 170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684" h="1706492">
                  <a:moveTo>
                    <a:pt x="0" y="0"/>
                  </a:moveTo>
                  <a:lnTo>
                    <a:pt x="1670684" y="0"/>
                  </a:lnTo>
                  <a:lnTo>
                    <a:pt x="1670684" y="1706492"/>
                  </a:lnTo>
                  <a:lnTo>
                    <a:pt x="0" y="17064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9819" tIns="0" rIns="0" bIns="0" numCol="1" spcCol="1270" anchor="t" anchorCtr="0">
              <a:noAutofit/>
            </a:bodyPr>
            <a:lstStyle/>
            <a:p>
              <a:pPr defTabSz="800100">
                <a:lnSpc>
                  <a:spcPct val="90000"/>
                </a:lnSpc>
                <a:spcBef>
                  <a:spcPct val="0"/>
                </a:spcBef>
                <a:spcAft>
                  <a:spcPct val="35000"/>
                </a:spcAft>
              </a:pPr>
              <a:r>
                <a:rPr lang="fr-CA" sz="1200" b="1" dirty="0">
                  <a:solidFill>
                    <a:srgbClr val="C00000"/>
                  </a:solidFill>
                </a:rPr>
                <a:t>Associez les actions stratégiques de la démarche à chacune des étapes.</a:t>
              </a:r>
            </a:p>
          </p:txBody>
        </p:sp>
      </p:grpSp>
      <p:sp>
        <p:nvSpPr>
          <p:cNvPr id="15" name="ZoneTexte 14"/>
          <p:cNvSpPr txBox="1"/>
          <p:nvPr>
            <p:custDataLst>
              <p:tags r:id="rId2"/>
            </p:custDataLst>
          </p:nvPr>
        </p:nvSpPr>
        <p:spPr>
          <a:xfrm>
            <a:off x="1075156" y="3384089"/>
            <a:ext cx="3040796" cy="923330"/>
          </a:xfrm>
          <a:prstGeom prst="rect">
            <a:avLst/>
          </a:prstGeom>
          <a:noFill/>
        </p:spPr>
        <p:txBody>
          <a:bodyPr wrap="square" rtlCol="0">
            <a:spAutoFit/>
          </a:bodyPr>
          <a:lstStyle/>
          <a:p>
            <a:pPr algn="ctr"/>
            <a:r>
              <a:rPr lang="fr-CA" sz="1350" b="1" dirty="0">
                <a:solidFill>
                  <a:srgbClr val="000000"/>
                </a:solidFill>
                <a:effectLst>
                  <a:outerShdw blurRad="38100" dist="38100" dir="2700000" algn="tl">
                    <a:srgbClr val="000000">
                      <a:alpha val="43137"/>
                    </a:srgbClr>
                  </a:outerShdw>
                </a:effectLst>
              </a:rPr>
              <a:t>Étapes 1 et 2</a:t>
            </a:r>
            <a:br>
              <a:rPr lang="fr-CA" sz="1350" b="1" dirty="0">
                <a:solidFill>
                  <a:srgbClr val="000000"/>
                </a:solidFill>
              </a:rPr>
            </a:br>
            <a:r>
              <a:rPr lang="fr-CA" sz="1350" b="1" dirty="0">
                <a:solidFill>
                  <a:srgbClr val="000000"/>
                </a:solidFill>
              </a:rPr>
              <a:t>Individuellement </a:t>
            </a:r>
            <a:br>
              <a:rPr lang="fr-CA" sz="1350" b="1" dirty="0">
                <a:solidFill>
                  <a:srgbClr val="000000"/>
                </a:solidFill>
              </a:rPr>
            </a:br>
            <a:r>
              <a:rPr lang="fr-CA" sz="1350" b="1" dirty="0">
                <a:solidFill>
                  <a:srgbClr val="000000"/>
                </a:solidFill>
              </a:rPr>
              <a:t>et vérifiez par la suite</a:t>
            </a:r>
            <a:endParaRPr lang="fr-CA" b="1" dirty="0">
              <a:solidFill>
                <a:srgbClr val="000000"/>
              </a:solidFill>
            </a:endParaRPr>
          </a:p>
          <a:p>
            <a:pPr algn="ctr"/>
            <a:endParaRPr lang="fr-CA" sz="1350" dirty="0">
              <a:solidFill>
                <a:srgbClr val="000000"/>
              </a:solidFill>
            </a:endParaRPr>
          </a:p>
        </p:txBody>
      </p:sp>
      <p:sp>
        <p:nvSpPr>
          <p:cNvPr id="16" name="ZoneTexte 15"/>
          <p:cNvSpPr txBox="1"/>
          <p:nvPr>
            <p:custDataLst>
              <p:tags r:id="rId3"/>
            </p:custDataLst>
          </p:nvPr>
        </p:nvSpPr>
        <p:spPr>
          <a:xfrm>
            <a:off x="3995936" y="2373929"/>
            <a:ext cx="3040796" cy="923330"/>
          </a:xfrm>
          <a:prstGeom prst="rect">
            <a:avLst/>
          </a:prstGeom>
          <a:noFill/>
        </p:spPr>
        <p:txBody>
          <a:bodyPr wrap="square" rtlCol="0">
            <a:spAutoFit/>
          </a:bodyPr>
          <a:lstStyle/>
          <a:p>
            <a:pPr algn="ctr"/>
            <a:r>
              <a:rPr lang="fr-CA" sz="1350" b="1" dirty="0">
                <a:solidFill>
                  <a:srgbClr val="000000"/>
                </a:solidFill>
                <a:effectLst>
                  <a:outerShdw blurRad="38100" dist="38100" dir="2700000" algn="tl">
                    <a:srgbClr val="000000">
                      <a:alpha val="43137"/>
                    </a:srgbClr>
                  </a:outerShdw>
                </a:effectLst>
              </a:rPr>
              <a:t>Étape 3</a:t>
            </a:r>
            <a:br>
              <a:rPr lang="fr-CA" sz="1350" b="1" dirty="0">
                <a:solidFill>
                  <a:srgbClr val="000000"/>
                </a:solidFill>
              </a:rPr>
            </a:br>
            <a:r>
              <a:rPr lang="fr-CA" sz="1350" b="1" dirty="0">
                <a:solidFill>
                  <a:srgbClr val="000000"/>
                </a:solidFill>
              </a:rPr>
              <a:t>Individuellement </a:t>
            </a:r>
            <a:br>
              <a:rPr lang="fr-CA" sz="1350" b="1" dirty="0">
                <a:solidFill>
                  <a:srgbClr val="000000"/>
                </a:solidFill>
              </a:rPr>
            </a:br>
            <a:r>
              <a:rPr lang="fr-CA" sz="1350" b="1" dirty="0">
                <a:solidFill>
                  <a:srgbClr val="000000"/>
                </a:solidFill>
              </a:rPr>
              <a:t>et vérifiez par la suite</a:t>
            </a:r>
            <a:endParaRPr lang="fr-CA" b="1" dirty="0">
              <a:solidFill>
                <a:srgbClr val="000000"/>
              </a:solidFill>
            </a:endParaRPr>
          </a:p>
          <a:p>
            <a:pPr algn="ctr"/>
            <a:endParaRPr lang="fr-CA" sz="1350" dirty="0">
              <a:solidFill>
                <a:srgbClr val="000000"/>
              </a:solidFill>
            </a:endParaRPr>
          </a:p>
        </p:txBody>
      </p:sp>
    </p:spTree>
    <p:extLst>
      <p:ext uri="{BB962C8B-B14F-4D97-AF65-F5344CB8AC3E}">
        <p14:creationId xmlns:p14="http://schemas.microsoft.com/office/powerpoint/2010/main" val="186082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4294967295"/>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58967" y="548680"/>
            <a:ext cx="9202967"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4">
            <a:extLst>
              <a:ext uri="{FF2B5EF4-FFF2-40B4-BE49-F238E27FC236}">
                <a16:creationId xmlns:a16="http://schemas.microsoft.com/office/drawing/2014/main" id="{C5212760-2595-47A1-A7C0-46821D5F4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336" y="5157192"/>
            <a:ext cx="1395236" cy="597097"/>
          </a:xfrm>
          <a:prstGeom prst="rect">
            <a:avLst/>
          </a:prstGeom>
        </p:spPr>
      </p:pic>
    </p:spTree>
    <p:extLst>
      <p:ext uri="{BB962C8B-B14F-4D97-AF65-F5344CB8AC3E}">
        <p14:creationId xmlns:p14="http://schemas.microsoft.com/office/powerpoint/2010/main" val="977532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35696" y="299601"/>
            <a:ext cx="7082635" cy="613719"/>
          </a:xfrm>
        </p:spPr>
        <p:txBody>
          <a:bodyPr>
            <a:normAutofit fontScale="90000"/>
          </a:bodyPr>
          <a:lstStyle/>
          <a:p>
            <a:r>
              <a:rPr lang="fr-CA" sz="3450" dirty="0"/>
              <a:t>Approche réflexive</a:t>
            </a:r>
          </a:p>
        </p:txBody>
      </p:sp>
      <p:sp>
        <p:nvSpPr>
          <p:cNvPr id="3" name="Espace réservé du contenu 2"/>
          <p:cNvSpPr>
            <a:spLocks noGrp="1"/>
          </p:cNvSpPr>
          <p:nvPr>
            <p:ph idx="1"/>
            <p:custDataLst>
              <p:tags r:id="rId2"/>
            </p:custDataLst>
          </p:nvPr>
        </p:nvSpPr>
        <p:spPr>
          <a:xfrm>
            <a:off x="1614266" y="2935921"/>
            <a:ext cx="7254143" cy="3594100"/>
          </a:xfrm>
        </p:spPr>
        <p:txBody>
          <a:bodyPr>
            <a:normAutofit/>
          </a:bodyPr>
          <a:lstStyle/>
          <a:p>
            <a:pPr marL="536972" indent="-536972">
              <a:spcBef>
                <a:spcPts val="900"/>
              </a:spcBef>
              <a:spcAft>
                <a:spcPts val="900"/>
              </a:spcAft>
              <a:buFont typeface="Symbol" panose="05050102010706020507" pitchFamily="18" charset="2"/>
              <a:buChar char="®"/>
            </a:pPr>
            <a:r>
              <a:rPr lang="fr-CA" sz="2400" dirty="0">
                <a:latin typeface="+mj-lt"/>
              </a:rPr>
              <a:t>Poser des questions ouvertes</a:t>
            </a:r>
          </a:p>
          <a:p>
            <a:pPr marL="536972" indent="-536972">
              <a:spcBef>
                <a:spcPts val="900"/>
              </a:spcBef>
              <a:spcAft>
                <a:spcPts val="900"/>
              </a:spcAft>
              <a:buFont typeface="Symbol" panose="05050102010706020507" pitchFamily="18" charset="2"/>
              <a:buChar char="®"/>
            </a:pPr>
            <a:r>
              <a:rPr lang="fr-CA" sz="2400" dirty="0">
                <a:latin typeface="+mj-lt"/>
              </a:rPr>
              <a:t>Éviter les questions rhétoriques</a:t>
            </a:r>
          </a:p>
          <a:p>
            <a:pPr marL="536972" indent="-536972">
              <a:spcBef>
                <a:spcPts val="900"/>
              </a:spcBef>
              <a:spcAft>
                <a:spcPts val="900"/>
              </a:spcAft>
              <a:buFont typeface="Symbol" panose="05050102010706020507" pitchFamily="18" charset="2"/>
              <a:buChar char="®"/>
            </a:pPr>
            <a:r>
              <a:rPr lang="fr-CA" sz="2400" dirty="0">
                <a:latin typeface="+mj-lt"/>
              </a:rPr>
              <a:t>Incorporer des verbes d’action élevés (Bloom)</a:t>
            </a:r>
          </a:p>
          <a:p>
            <a:pPr marL="536972" indent="-536972">
              <a:spcBef>
                <a:spcPts val="900"/>
              </a:spcBef>
              <a:spcAft>
                <a:spcPts val="900"/>
              </a:spcAft>
              <a:buFont typeface="Symbol" panose="05050102010706020507" pitchFamily="18" charset="2"/>
              <a:buChar char="®"/>
            </a:pPr>
            <a:r>
              <a:rPr lang="fr-CA" sz="2400" dirty="0">
                <a:latin typeface="+mj-lt"/>
              </a:rPr>
              <a:t>Garder les questions neutres</a:t>
            </a:r>
          </a:p>
          <a:p>
            <a:pPr marL="536972" indent="-536972">
              <a:spcBef>
                <a:spcPts val="900"/>
              </a:spcBef>
              <a:spcAft>
                <a:spcPts val="900"/>
              </a:spcAft>
              <a:buFont typeface="Symbol" panose="05050102010706020507" pitchFamily="18" charset="2"/>
              <a:buChar char="®"/>
            </a:pPr>
            <a:r>
              <a:rPr lang="fr-CA" sz="2400" dirty="0">
                <a:latin typeface="+mj-lt"/>
              </a:rPr>
              <a:t>Allouer un temps de réflexion suffisant</a:t>
            </a:r>
          </a:p>
        </p:txBody>
      </p:sp>
      <p:sp>
        <p:nvSpPr>
          <p:cNvPr id="4" name="Rectangle 3"/>
          <p:cNvSpPr/>
          <p:nvPr/>
        </p:nvSpPr>
        <p:spPr>
          <a:xfrm>
            <a:off x="1569987" y="2204864"/>
            <a:ext cx="2674643" cy="461665"/>
          </a:xfrm>
          <a:prstGeom prst="rect">
            <a:avLst/>
          </a:prstGeom>
        </p:spPr>
        <p:txBody>
          <a:bodyPr wrap="none">
            <a:spAutoFit/>
          </a:bodyPr>
          <a:lstStyle/>
          <a:p>
            <a:pPr>
              <a:spcBef>
                <a:spcPts val="900"/>
              </a:spcBef>
              <a:spcAft>
                <a:spcPts val="900"/>
              </a:spcAft>
            </a:pPr>
            <a:r>
              <a:rPr lang="fr-CA" sz="2400" dirty="0">
                <a:solidFill>
                  <a:srgbClr val="C00000"/>
                </a:solidFill>
              </a:rPr>
              <a:t>Comment y arriver :</a:t>
            </a:r>
          </a:p>
        </p:txBody>
      </p:sp>
      <p:sp>
        <p:nvSpPr>
          <p:cNvPr id="5" name="Espace réservé du pied de page 3">
            <a:extLst>
              <a:ext uri="{FF2B5EF4-FFF2-40B4-BE49-F238E27FC236}">
                <a16:creationId xmlns:a16="http://schemas.microsoft.com/office/drawing/2014/main" id="{3C4A01D0-873B-467C-B13C-7D72C99C5E1A}"/>
              </a:ext>
            </a:extLst>
          </p:cNvPr>
          <p:cNvSpPr txBox="1">
            <a:spLocks/>
          </p:cNvSpPr>
          <p:nvPr>
            <p:custDataLst>
              <p:tags r:id="rId3"/>
            </p:custDataLst>
          </p:nvPr>
        </p:nvSpPr>
        <p:spPr>
          <a:xfrm>
            <a:off x="1722569" y="6244913"/>
            <a:ext cx="5024727" cy="273844"/>
          </a:xfrm>
          <a:prstGeom prst="rect">
            <a:avLst/>
          </a:prstGeom>
        </p:spPr>
        <p:txBody>
          <a:bodyPr vert="horz" lIns="68580" tIns="34290" rIns="68580" bIns="34290" rtlCol="0" anchor="ctr"/>
          <a:lstStyle>
            <a:defPPr>
              <a:defRPr lang="fr-FR"/>
            </a:defPPr>
            <a:lvl1pPr marL="0" algn="l"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dirty="0">
                <a:solidFill>
                  <a:srgbClr val="000000"/>
                </a:solidFill>
              </a:rPr>
              <a:t>Source: L’accompagnement en éducation et la pratique réflexive, Paul </a:t>
            </a:r>
            <a:r>
              <a:rPr lang="fr-FR" sz="900" dirty="0" err="1">
                <a:solidFill>
                  <a:srgbClr val="000000"/>
                </a:solidFill>
              </a:rPr>
              <a:t>Hook</a:t>
            </a:r>
            <a:r>
              <a:rPr lang="fr-FR" sz="900" dirty="0">
                <a:solidFill>
                  <a:srgbClr val="000000"/>
                </a:solidFill>
              </a:rPr>
              <a:t>, Ian </a:t>
            </a:r>
            <a:r>
              <a:rPr lang="fr-FR" sz="900" dirty="0" err="1">
                <a:solidFill>
                  <a:srgbClr val="000000"/>
                </a:solidFill>
              </a:rPr>
              <a:t>Mcphail</a:t>
            </a:r>
            <a:r>
              <a:rPr lang="fr-FR" sz="900" dirty="0">
                <a:solidFill>
                  <a:srgbClr val="000000"/>
                </a:solidFill>
              </a:rPr>
              <a:t> et Andy Vass, adaptation: </a:t>
            </a:r>
            <a:r>
              <a:rPr lang="fr-FR" sz="900" dirty="0" err="1">
                <a:solidFill>
                  <a:srgbClr val="000000"/>
                </a:solidFill>
              </a:rPr>
              <a:t>Camil</a:t>
            </a:r>
            <a:r>
              <a:rPr lang="fr-FR" sz="900" dirty="0">
                <a:solidFill>
                  <a:srgbClr val="000000"/>
                </a:solidFill>
              </a:rPr>
              <a:t> </a:t>
            </a:r>
            <a:r>
              <a:rPr lang="fr-FR" sz="900" dirty="0" err="1">
                <a:solidFill>
                  <a:srgbClr val="000000"/>
                </a:solidFill>
              </a:rPr>
              <a:t>Sanfaçon</a:t>
            </a:r>
            <a:r>
              <a:rPr lang="fr-FR" sz="900" dirty="0">
                <a:solidFill>
                  <a:srgbClr val="000000"/>
                </a:solidFill>
              </a:rPr>
              <a:t>, </a:t>
            </a:r>
            <a:r>
              <a:rPr lang="fr-FR" sz="900" dirty="0" err="1">
                <a:solidFill>
                  <a:srgbClr val="000000"/>
                </a:solidFill>
              </a:rPr>
              <a:t>Chenelière</a:t>
            </a:r>
            <a:r>
              <a:rPr lang="fr-FR" sz="900" dirty="0">
                <a:solidFill>
                  <a:srgbClr val="000000"/>
                </a:solidFill>
              </a:rPr>
              <a:t> éducation, 2010.</a:t>
            </a:r>
          </a:p>
        </p:txBody>
      </p:sp>
      <p:pic>
        <p:nvPicPr>
          <p:cNvPr id="7" name="Image 6">
            <a:extLst>
              <a:ext uri="{FF2B5EF4-FFF2-40B4-BE49-F238E27FC236}">
                <a16:creationId xmlns:a16="http://schemas.microsoft.com/office/drawing/2014/main" id="{F24AA2B8-6036-469E-ABE7-E023988F3ACC}"/>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6372200" y="963022"/>
            <a:ext cx="2771800" cy="2771800"/>
          </a:xfrm>
          <a:prstGeom prst="rect">
            <a:avLst/>
          </a:prstGeom>
        </p:spPr>
      </p:pic>
      <p:sp>
        <p:nvSpPr>
          <p:cNvPr id="9" name="Rectangle 8">
            <a:extLst>
              <a:ext uri="{FF2B5EF4-FFF2-40B4-BE49-F238E27FC236}">
                <a16:creationId xmlns:a16="http://schemas.microsoft.com/office/drawing/2014/main" id="{47BCD930-CDF7-475E-BFCC-6588E0B52E9D}"/>
              </a:ext>
            </a:extLst>
          </p:cNvPr>
          <p:cNvSpPr/>
          <p:nvPr/>
        </p:nvSpPr>
        <p:spPr>
          <a:xfrm>
            <a:off x="7596336" y="3723697"/>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5288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FD93F5-EC01-4A52-9967-1FF1C355B1C5}"/>
              </a:ext>
            </a:extLst>
          </p:cNvPr>
          <p:cNvSpPr txBox="1">
            <a:spLocks/>
          </p:cNvSpPr>
          <p:nvPr>
            <p:custDataLst>
              <p:tags r:id="rId1"/>
            </p:custDataLst>
          </p:nvPr>
        </p:nvSpPr>
        <p:spPr>
          <a:xfrm>
            <a:off x="215784" y="475495"/>
            <a:ext cx="723122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450" dirty="0">
                <a:solidFill>
                  <a:schemeClr val="bg1"/>
                </a:solidFill>
              </a:rPr>
              <a:t>Exemples de questions réflexives</a:t>
            </a:r>
          </a:p>
        </p:txBody>
      </p:sp>
      <p:sp>
        <p:nvSpPr>
          <p:cNvPr id="6" name="Espace réservé du pied de page 3">
            <a:extLst>
              <a:ext uri="{FF2B5EF4-FFF2-40B4-BE49-F238E27FC236}">
                <a16:creationId xmlns:a16="http://schemas.microsoft.com/office/drawing/2014/main" id="{3C4A01D0-873B-467C-B13C-7D72C99C5E1A}"/>
              </a:ext>
            </a:extLst>
          </p:cNvPr>
          <p:cNvSpPr txBox="1">
            <a:spLocks/>
          </p:cNvSpPr>
          <p:nvPr>
            <p:custDataLst>
              <p:tags r:id="rId2"/>
            </p:custDataLst>
          </p:nvPr>
        </p:nvSpPr>
        <p:spPr>
          <a:xfrm>
            <a:off x="107504" y="6408066"/>
            <a:ext cx="5024727" cy="273844"/>
          </a:xfrm>
          <a:prstGeom prst="rect">
            <a:avLst/>
          </a:prstGeom>
        </p:spPr>
        <p:txBody>
          <a:bodyPr vert="horz" lIns="68580" tIns="34290" rIns="68580" bIns="34290" rtlCol="0" anchor="ctr"/>
          <a:lstStyle>
            <a:defPPr>
              <a:defRPr lang="fr-FR"/>
            </a:defPPr>
            <a:lvl1pPr marL="0" algn="l"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dirty="0">
                <a:solidFill>
                  <a:schemeClr val="tx1"/>
                </a:solidFill>
              </a:rPr>
              <a:t>Source: L’accompagnement en éducation et la pratique réflexive, Paul </a:t>
            </a:r>
            <a:r>
              <a:rPr lang="fr-FR" sz="900" dirty="0" err="1">
                <a:solidFill>
                  <a:schemeClr val="tx1"/>
                </a:solidFill>
              </a:rPr>
              <a:t>Hook</a:t>
            </a:r>
            <a:r>
              <a:rPr lang="fr-FR" sz="900" dirty="0">
                <a:solidFill>
                  <a:schemeClr val="tx1"/>
                </a:solidFill>
              </a:rPr>
              <a:t>, Ian </a:t>
            </a:r>
            <a:r>
              <a:rPr lang="fr-FR" sz="900" dirty="0" err="1">
                <a:solidFill>
                  <a:schemeClr val="tx1"/>
                </a:solidFill>
              </a:rPr>
              <a:t>Mcphail</a:t>
            </a:r>
            <a:r>
              <a:rPr lang="fr-FR" sz="900" dirty="0">
                <a:solidFill>
                  <a:schemeClr val="tx1"/>
                </a:solidFill>
              </a:rPr>
              <a:t> et Andy Vass, adaptation: </a:t>
            </a:r>
            <a:r>
              <a:rPr lang="fr-FR" sz="900" dirty="0" err="1">
                <a:solidFill>
                  <a:schemeClr val="tx1"/>
                </a:solidFill>
              </a:rPr>
              <a:t>Camil</a:t>
            </a:r>
            <a:r>
              <a:rPr lang="fr-FR" sz="900" dirty="0">
                <a:solidFill>
                  <a:schemeClr val="tx1"/>
                </a:solidFill>
              </a:rPr>
              <a:t> </a:t>
            </a:r>
            <a:r>
              <a:rPr lang="fr-FR" sz="900" dirty="0" err="1">
                <a:solidFill>
                  <a:schemeClr val="tx1"/>
                </a:solidFill>
              </a:rPr>
              <a:t>Sanfaçon</a:t>
            </a:r>
            <a:r>
              <a:rPr lang="fr-FR" sz="900" dirty="0">
                <a:solidFill>
                  <a:schemeClr val="tx1"/>
                </a:solidFill>
              </a:rPr>
              <a:t>, </a:t>
            </a:r>
            <a:r>
              <a:rPr lang="fr-FR" sz="900" dirty="0" err="1">
                <a:solidFill>
                  <a:schemeClr val="tx1"/>
                </a:solidFill>
              </a:rPr>
              <a:t>Chenelière</a:t>
            </a:r>
            <a:r>
              <a:rPr lang="fr-FR" sz="900" dirty="0">
                <a:solidFill>
                  <a:schemeClr val="tx1"/>
                </a:solidFill>
              </a:rPr>
              <a:t> éducation, 2010.</a:t>
            </a:r>
          </a:p>
        </p:txBody>
      </p:sp>
      <p:sp>
        <p:nvSpPr>
          <p:cNvPr id="7" name="ZoneTexte 6">
            <a:extLst>
              <a:ext uri="{FF2B5EF4-FFF2-40B4-BE49-F238E27FC236}">
                <a16:creationId xmlns:a16="http://schemas.microsoft.com/office/drawing/2014/main" id="{FD34BFA1-B421-4D86-BA75-5B30CCF3D4E0}"/>
              </a:ext>
            </a:extLst>
          </p:cNvPr>
          <p:cNvSpPr txBox="1"/>
          <p:nvPr>
            <p:custDataLst>
              <p:tags r:id="rId3"/>
            </p:custDataLst>
          </p:nvPr>
        </p:nvSpPr>
        <p:spPr>
          <a:xfrm>
            <a:off x="481097" y="2268032"/>
            <a:ext cx="6204857" cy="3785652"/>
          </a:xfrm>
          <a:prstGeom prst="rect">
            <a:avLst/>
          </a:prstGeom>
          <a:noFill/>
        </p:spPr>
        <p:txBody>
          <a:bodyPr wrap="square" rtlCol="0">
            <a:spAutoFit/>
          </a:bodyPr>
          <a:lstStyle/>
          <a:p>
            <a:pPr marL="214313" indent="-214313">
              <a:buFont typeface="Arial" panose="020B0604020202020204" pitchFamily="34" charset="0"/>
              <a:buChar char="•"/>
            </a:pPr>
            <a:endParaRPr lang="fr-CA" sz="1500" dirty="0">
              <a:latin typeface="+mj-lt"/>
            </a:endParaRPr>
          </a:p>
          <a:p>
            <a:pPr marL="214313" indent="-214313">
              <a:buFont typeface="Arial" panose="020B0604020202020204" pitchFamily="34" charset="0"/>
              <a:buChar char="•"/>
            </a:pPr>
            <a:r>
              <a:rPr lang="fr-CA" sz="1500" dirty="0">
                <a:latin typeface="+mj-lt"/>
              </a:rPr>
              <a:t>« Que veux tu tirer de cela? »</a:t>
            </a:r>
          </a:p>
          <a:p>
            <a:pPr marL="214313" indent="-214313">
              <a:buFont typeface="Arial" panose="020B0604020202020204" pitchFamily="34" charset="0"/>
              <a:buChar char="•"/>
            </a:pPr>
            <a:r>
              <a:rPr lang="fr-CA" sz="1500" dirty="0">
                <a:latin typeface="+mj-lt"/>
              </a:rPr>
              <a:t>« Quel geste pourrais-tu accomplir pour…? »</a:t>
            </a:r>
          </a:p>
          <a:p>
            <a:pPr marL="214313" indent="-214313">
              <a:buFont typeface="Arial" panose="020B0604020202020204" pitchFamily="34" charset="0"/>
              <a:buChar char="•"/>
            </a:pPr>
            <a:r>
              <a:rPr lang="fr-CA" sz="1500" dirty="0">
                <a:latin typeface="+mj-lt"/>
              </a:rPr>
              <a:t>« Peux-tu me décrire…? »</a:t>
            </a:r>
          </a:p>
          <a:p>
            <a:pPr marL="214313" indent="-214313">
              <a:buFont typeface="Arial" panose="020B0604020202020204" pitchFamily="34" charset="0"/>
              <a:buChar char="•"/>
            </a:pPr>
            <a:r>
              <a:rPr lang="fr-CA" sz="1500" dirty="0">
                <a:latin typeface="+mj-lt"/>
              </a:rPr>
              <a:t>« Comment le sais-tu? »</a:t>
            </a:r>
          </a:p>
          <a:p>
            <a:pPr marL="214313" indent="-214313">
              <a:buFont typeface="Arial" panose="020B0604020202020204" pitchFamily="34" charset="0"/>
              <a:buChar char="•"/>
            </a:pPr>
            <a:r>
              <a:rPr lang="fr-CA" sz="1500" dirty="0">
                <a:latin typeface="+mj-lt"/>
              </a:rPr>
              <a:t>« Quel est le vrai (ou le principal ) problème ici pour toi? »</a:t>
            </a:r>
          </a:p>
          <a:p>
            <a:pPr marL="214313" indent="-214313">
              <a:buFont typeface="Arial" panose="020B0604020202020204" pitchFamily="34" charset="0"/>
              <a:buChar char="•"/>
            </a:pPr>
            <a:r>
              <a:rPr lang="fr-CA" sz="1500" dirty="0">
                <a:latin typeface="+mj-lt"/>
              </a:rPr>
              <a:t>« Quelle est la dernière fois où cela a été moins difficile pour toi? »</a:t>
            </a:r>
          </a:p>
          <a:p>
            <a:pPr marL="214313" indent="-214313">
              <a:buFont typeface="Arial" panose="020B0604020202020204" pitchFamily="34" charset="0"/>
              <a:buChar char="•"/>
            </a:pPr>
            <a:r>
              <a:rPr lang="fr-CA" sz="1500" dirty="0">
                <a:latin typeface="+mj-lt"/>
              </a:rPr>
              <a:t>« Quels facteurs ont contribué à cela? »</a:t>
            </a:r>
          </a:p>
          <a:p>
            <a:pPr marL="214313" indent="-214313">
              <a:buFont typeface="Arial" panose="020B0604020202020204" pitchFamily="34" charset="0"/>
              <a:buChar char="•"/>
            </a:pPr>
            <a:r>
              <a:rPr lang="fr-CA" sz="1500" dirty="0">
                <a:latin typeface="+mj-lt"/>
              </a:rPr>
              <a:t>« Qu’est-ce qui te fait dire cela? »</a:t>
            </a:r>
          </a:p>
          <a:p>
            <a:pPr marL="214313" indent="-214313">
              <a:buFont typeface="Arial" panose="020B0604020202020204" pitchFamily="34" charset="0"/>
              <a:buChar char="•"/>
            </a:pPr>
            <a:r>
              <a:rPr lang="fr-CA" sz="1500" dirty="0">
                <a:latin typeface="+mj-lt"/>
              </a:rPr>
              <a:t>« Peux-tu expliquer le raisonnement qui t’a amené à cela? »</a:t>
            </a:r>
          </a:p>
          <a:p>
            <a:pPr marL="214313" indent="-214313">
              <a:buFont typeface="Arial" panose="020B0604020202020204" pitchFamily="34" charset="0"/>
              <a:buChar char="•"/>
            </a:pPr>
            <a:r>
              <a:rPr lang="fr-CA" sz="1500" dirty="0">
                <a:latin typeface="+mj-lt"/>
              </a:rPr>
              <a:t>« Quelle serait la première étape pour en arriver là? »</a:t>
            </a:r>
          </a:p>
          <a:p>
            <a:pPr marL="214313" indent="-214313">
              <a:buFont typeface="Arial" panose="020B0604020202020204" pitchFamily="34" charset="0"/>
              <a:buChar char="•"/>
            </a:pPr>
            <a:r>
              <a:rPr lang="fr-CA" sz="1500" dirty="0">
                <a:latin typeface="+mj-lt"/>
              </a:rPr>
              <a:t>« Comment est-ce que cela pourrait devenir une action? »</a:t>
            </a:r>
          </a:p>
          <a:p>
            <a:pPr marL="214313" indent="-214313">
              <a:buFont typeface="Arial" panose="020B0604020202020204" pitchFamily="34" charset="0"/>
              <a:buChar char="•"/>
            </a:pPr>
            <a:r>
              <a:rPr lang="fr-CA" sz="1500" dirty="0">
                <a:latin typeface="+mj-lt"/>
              </a:rPr>
              <a:t>« Comment vas-tu affronter cela d’une façon qui te convient? »</a:t>
            </a:r>
          </a:p>
          <a:p>
            <a:pPr marL="214313" indent="-214313">
              <a:buFont typeface="Arial" panose="020B0604020202020204" pitchFamily="34" charset="0"/>
              <a:buChar char="•"/>
            </a:pPr>
            <a:r>
              <a:rPr lang="fr-CA" sz="1500" dirty="0">
                <a:latin typeface="+mj-lt"/>
              </a:rPr>
              <a:t>« Quel effet cela aura-t-il? »</a:t>
            </a:r>
          </a:p>
          <a:p>
            <a:pPr marL="214313" indent="-214313">
              <a:buFont typeface="Arial" panose="020B0604020202020204" pitchFamily="34" charset="0"/>
              <a:buChar char="•"/>
            </a:pPr>
            <a:r>
              <a:rPr lang="fr-CA" sz="1500" dirty="0">
                <a:latin typeface="+mj-lt"/>
              </a:rPr>
              <a:t>« Qu’est-ce que tu pourrais faire pour…? »</a:t>
            </a:r>
          </a:p>
          <a:p>
            <a:pPr marL="214313" indent="-214313">
              <a:buFont typeface="Arial" panose="020B0604020202020204" pitchFamily="34" charset="0"/>
              <a:buChar char="•"/>
            </a:pPr>
            <a:r>
              <a:rPr lang="fr-CA" sz="1500" dirty="0">
                <a:latin typeface="+mj-lt"/>
              </a:rPr>
              <a:t>« Quels sont tes choix? »</a:t>
            </a:r>
          </a:p>
        </p:txBody>
      </p:sp>
      <p:sp>
        <p:nvSpPr>
          <p:cNvPr id="8" name="Rectangle à coins arrondis 7"/>
          <p:cNvSpPr/>
          <p:nvPr/>
        </p:nvSpPr>
        <p:spPr>
          <a:xfrm>
            <a:off x="6285507" y="2067179"/>
            <a:ext cx="2450422" cy="1451164"/>
          </a:xfrm>
          <a:prstGeom prst="wedgeRoundRectCallout">
            <a:avLst>
              <a:gd name="adj1" fmla="val -59714"/>
              <a:gd name="adj2" fmla="val 94964"/>
              <a:gd name="adj3" fmla="val 16667"/>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b="1" dirty="0">
                <a:solidFill>
                  <a:srgbClr val="C00000"/>
                </a:solidFill>
              </a:rPr>
              <a:t>Remarquez le début des questionnements</a:t>
            </a:r>
          </a:p>
        </p:txBody>
      </p:sp>
    </p:spTree>
    <p:extLst>
      <p:ext uri="{BB962C8B-B14F-4D97-AF65-F5344CB8AC3E}">
        <p14:creationId xmlns:p14="http://schemas.microsoft.com/office/powerpoint/2010/main" val="3671748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el amor y sus historias | Hij@s de Eva y Adán"/>
          <p:cNvPicPr>
            <a:picLocks noChangeAspect="1"/>
          </p:cNvPicPr>
          <p:nvPr>
            <p:custDataLst>
              <p:tags r:id="rId1"/>
            </p:custDataLst>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76256" y="13507"/>
            <a:ext cx="2074103" cy="2074103"/>
          </a:xfrm>
          <a:prstGeom prst="rect">
            <a:avLst/>
          </a:prstGeom>
          <a:effectLst>
            <a:softEdge rad="127000"/>
          </a:effectLst>
        </p:spPr>
      </p:pic>
      <p:sp>
        <p:nvSpPr>
          <p:cNvPr id="16" name="Espace réservé du contenu 1"/>
          <p:cNvSpPr>
            <a:spLocks noGrp="1"/>
          </p:cNvSpPr>
          <p:nvPr>
            <p:ph idx="1"/>
            <p:custDataLst>
              <p:tags r:id="rId2"/>
            </p:custDataLst>
          </p:nvPr>
        </p:nvSpPr>
        <p:spPr>
          <a:xfrm>
            <a:off x="1655223" y="3102435"/>
            <a:ext cx="7455703" cy="3335912"/>
          </a:xfrm>
        </p:spPr>
        <p:txBody>
          <a:bodyPr>
            <a:normAutofit/>
          </a:bodyPr>
          <a:lstStyle/>
          <a:p>
            <a:pPr marL="0" indent="0">
              <a:buNone/>
            </a:pPr>
            <a:r>
              <a:rPr lang="fr-CA" b="1" dirty="0">
                <a:solidFill>
                  <a:srgbClr val="C00000"/>
                </a:solidFill>
              </a:rPr>
              <a:t>En utilisant les mises en situation proposées, quelle pratique réflexive pouvez-vous formuler pour aider votre élève?</a:t>
            </a:r>
          </a:p>
          <a:p>
            <a:pPr lvl="1">
              <a:spcBef>
                <a:spcPts val="1800"/>
              </a:spcBef>
            </a:pPr>
            <a:r>
              <a:rPr lang="fr-CA" sz="2100" dirty="0">
                <a:solidFill>
                  <a:schemeClr val="bg1">
                    <a:lumMod val="50000"/>
                  </a:schemeClr>
                </a:solidFill>
              </a:rPr>
              <a:t>En équipe de trois (</a:t>
            </a:r>
            <a:r>
              <a:rPr lang="fr-CA" sz="2100" b="1" i="1" dirty="0">
                <a:solidFill>
                  <a:schemeClr val="bg1">
                    <a:lumMod val="50000"/>
                  </a:schemeClr>
                </a:solidFill>
              </a:rPr>
              <a:t>un enseignant, un élève et un observateur</a:t>
            </a:r>
            <a:r>
              <a:rPr lang="fr-CA" sz="2100" dirty="0">
                <a:solidFill>
                  <a:schemeClr val="bg1">
                    <a:lumMod val="50000"/>
                  </a:schemeClr>
                </a:solidFill>
              </a:rPr>
              <a:t>) à tour de rôle. (5 min chacun)</a:t>
            </a:r>
          </a:p>
          <a:p>
            <a:pPr lvl="1">
              <a:spcBef>
                <a:spcPts val="1800"/>
              </a:spcBef>
            </a:pPr>
            <a:r>
              <a:rPr lang="fr-CA" sz="2100" dirty="0">
                <a:solidFill>
                  <a:schemeClr val="bg1">
                    <a:lumMod val="50000"/>
                  </a:schemeClr>
                </a:solidFill>
              </a:rPr>
              <a:t>Déterminez la pratique réflexive appropriée, pour bien accompagner l’élève.</a:t>
            </a:r>
          </a:p>
          <a:p>
            <a:pPr lvl="1">
              <a:spcBef>
                <a:spcPts val="1800"/>
              </a:spcBef>
            </a:pPr>
            <a:r>
              <a:rPr lang="fr-CA" sz="2100" b="1" dirty="0">
                <a:solidFill>
                  <a:srgbClr val="C00000"/>
                </a:solidFill>
              </a:rPr>
              <a:t>Retour en plénière</a:t>
            </a:r>
          </a:p>
          <a:p>
            <a:pPr lvl="1">
              <a:spcBef>
                <a:spcPts val="1800"/>
              </a:spcBef>
            </a:pPr>
            <a:endParaRPr lang="fr-CA" sz="2100" dirty="0">
              <a:solidFill>
                <a:schemeClr val="tx2">
                  <a:lumMod val="75000"/>
                </a:schemeClr>
              </a:solidFill>
            </a:endParaRPr>
          </a:p>
          <a:p>
            <a:pPr lvl="1"/>
            <a:endParaRPr lang="fr-CA" dirty="0">
              <a:solidFill>
                <a:schemeClr val="tx2">
                  <a:lumMod val="75000"/>
                </a:schemeClr>
              </a:solidFill>
            </a:endParaRPr>
          </a:p>
        </p:txBody>
      </p:sp>
      <p:grpSp>
        <p:nvGrpSpPr>
          <p:cNvPr id="3" name="Groupe 2">
            <a:extLst>
              <a:ext uri="{FF2B5EF4-FFF2-40B4-BE49-F238E27FC236}">
                <a16:creationId xmlns:a16="http://schemas.microsoft.com/office/drawing/2014/main" id="{579ECA65-6E1B-B46F-CDB5-6ACF72089CCE}"/>
              </a:ext>
            </a:extLst>
          </p:cNvPr>
          <p:cNvGrpSpPr/>
          <p:nvPr/>
        </p:nvGrpSpPr>
        <p:grpSpPr>
          <a:xfrm>
            <a:off x="481936" y="5400512"/>
            <a:ext cx="1175218" cy="534812"/>
            <a:chOff x="8260772" y="6105762"/>
            <a:chExt cx="1566957" cy="713082"/>
          </a:xfrm>
        </p:grpSpPr>
        <p:sp>
          <p:nvSpPr>
            <p:cNvPr id="5" name="ZoneTexte 4">
              <a:extLst>
                <a:ext uri="{FF2B5EF4-FFF2-40B4-BE49-F238E27FC236}">
                  <a16:creationId xmlns:a16="http://schemas.microsoft.com/office/drawing/2014/main" id="{A6D12C94-C664-5D80-0485-565FCBEDB860}"/>
                </a:ext>
              </a:extLst>
            </p:cNvPr>
            <p:cNvSpPr txBox="1"/>
            <p:nvPr/>
          </p:nvSpPr>
          <p:spPr>
            <a:xfrm>
              <a:off x="8592273" y="6105762"/>
              <a:ext cx="1235456" cy="307776"/>
            </a:xfrm>
            <a:prstGeom prst="rect">
              <a:avLst/>
            </a:prstGeom>
            <a:noFill/>
          </p:spPr>
          <p:txBody>
            <a:bodyPr wrap="square" rtlCol="0">
              <a:spAutoFit/>
            </a:bodyPr>
            <a:lstStyle/>
            <a:p>
              <a:pPr algn="ctr"/>
              <a:r>
                <a:rPr lang="fr-CA" sz="900" dirty="0">
                  <a:solidFill>
                    <a:schemeClr val="bg1"/>
                  </a:solidFill>
                </a:rPr>
                <a:t>Activité 10</a:t>
              </a:r>
            </a:p>
          </p:txBody>
        </p:sp>
        <p:grpSp>
          <p:nvGrpSpPr>
            <p:cNvPr id="6" name="Groupe 5">
              <a:extLst>
                <a:ext uri="{FF2B5EF4-FFF2-40B4-BE49-F238E27FC236}">
                  <a16:creationId xmlns:a16="http://schemas.microsoft.com/office/drawing/2014/main" id="{5C2CE644-0B83-3AE9-FE9A-670A472D6BE0}"/>
                </a:ext>
              </a:extLst>
            </p:cNvPr>
            <p:cNvGrpSpPr/>
            <p:nvPr/>
          </p:nvGrpSpPr>
          <p:grpSpPr>
            <a:xfrm>
              <a:off x="8260772" y="6205105"/>
              <a:ext cx="1566957" cy="613739"/>
              <a:chOff x="5049981" y="6244260"/>
              <a:chExt cx="1566957" cy="613739"/>
            </a:xfrm>
          </p:grpSpPr>
          <p:pic>
            <p:nvPicPr>
              <p:cNvPr id="7" name="Image 6">
                <a:extLst>
                  <a:ext uri="{FF2B5EF4-FFF2-40B4-BE49-F238E27FC236}">
                    <a16:creationId xmlns:a16="http://schemas.microsoft.com/office/drawing/2014/main" id="{B2EC0360-02F8-40D4-B310-7E1EFDA1697E}"/>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49981" y="6244260"/>
                <a:ext cx="1566957" cy="613739"/>
              </a:xfrm>
              <a:prstGeom prst="rect">
                <a:avLst/>
              </a:prstGeom>
            </p:spPr>
          </p:pic>
          <p:sp>
            <p:nvSpPr>
              <p:cNvPr id="8" name="ZoneTexte 7">
                <a:extLst>
                  <a:ext uri="{FF2B5EF4-FFF2-40B4-BE49-F238E27FC236}">
                    <a16:creationId xmlns:a16="http://schemas.microsoft.com/office/drawing/2014/main" id="{AC4C037E-8150-4714-041E-9E65CEEDE319}"/>
                  </a:ext>
                </a:extLst>
              </p:cNvPr>
              <p:cNvSpPr txBox="1"/>
              <p:nvPr/>
            </p:nvSpPr>
            <p:spPr>
              <a:xfrm>
                <a:off x="5729908" y="6453380"/>
                <a:ext cx="797237" cy="261610"/>
              </a:xfrm>
              <a:prstGeom prst="rect">
                <a:avLst/>
              </a:prstGeom>
              <a:noFill/>
            </p:spPr>
            <p:txBody>
              <a:bodyPr wrap="square" rtlCol="0">
                <a:spAutoFit/>
              </a:bodyPr>
              <a:lstStyle/>
              <a:p>
                <a:pPr defTabSz="514350">
                  <a:defRPr/>
                </a:pPr>
                <a:r>
                  <a:rPr lang="fr-CA" sz="675" dirty="0">
                    <a:solidFill>
                      <a:srgbClr val="FFFFFF"/>
                    </a:solidFill>
                    <a:latin typeface="Calibri"/>
                  </a:rPr>
                  <a:t>15 minutes</a:t>
                </a:r>
              </a:p>
            </p:txBody>
          </p:sp>
        </p:grpSp>
      </p:grpSp>
      <p:sp>
        <p:nvSpPr>
          <p:cNvPr id="10" name="Rectangle 9">
            <a:extLst>
              <a:ext uri="{FF2B5EF4-FFF2-40B4-BE49-F238E27FC236}">
                <a16:creationId xmlns:a16="http://schemas.microsoft.com/office/drawing/2014/main" id="{237F9480-A66C-488A-98F2-3157635D11CA}"/>
              </a:ext>
            </a:extLst>
          </p:cNvPr>
          <p:cNvSpPr/>
          <p:nvPr/>
        </p:nvSpPr>
        <p:spPr>
          <a:xfrm>
            <a:off x="1552759" y="731495"/>
            <a:ext cx="5716375" cy="1508105"/>
          </a:xfrm>
          <a:prstGeom prst="rect">
            <a:avLst/>
          </a:prstGeom>
        </p:spPr>
        <p:txBody>
          <a:bodyPr wrap="square">
            <a:spAutoFit/>
          </a:bodyPr>
          <a:lstStyle/>
          <a:p>
            <a:r>
              <a:rPr lang="fr-CA" sz="4600" b="1" spc="-100" dirty="0">
                <a:solidFill>
                  <a:srgbClr val="C00000"/>
                </a:solidFill>
                <a:latin typeface="Cambria"/>
                <a:ea typeface="+mj-ea"/>
                <a:cs typeface="+mj-cs"/>
              </a:rPr>
              <a:t>Pratiques réflexives  Jeu de rôles</a:t>
            </a:r>
            <a:endParaRPr lang="fr-CA" dirty="0"/>
          </a:p>
        </p:txBody>
      </p:sp>
      <p:sp>
        <p:nvSpPr>
          <p:cNvPr id="12" name="Rectangle 11">
            <a:extLst>
              <a:ext uri="{FF2B5EF4-FFF2-40B4-BE49-F238E27FC236}">
                <a16:creationId xmlns:a16="http://schemas.microsoft.com/office/drawing/2014/main" id="{682A86B5-B43F-45DF-8121-656777ACAD3B}"/>
              </a:ext>
            </a:extLst>
          </p:cNvPr>
          <p:cNvSpPr/>
          <p:nvPr/>
        </p:nvSpPr>
        <p:spPr>
          <a:xfrm>
            <a:off x="7290838" y="2059711"/>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3875326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s gratuites de Montre de poche"/>
          <p:cNvPicPr>
            <a:picLocks noChangeAspect="1" noChangeArrowheads="1"/>
          </p:cNvPicPr>
          <p:nvPr>
            <p:custDataLst>
              <p:tags r:id="rId1"/>
            </p:custDataLst>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flipH="1">
            <a:off x="2123728" y="2564904"/>
            <a:ext cx="6408712" cy="40743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custDataLst>
              <p:tags r:id="rId2"/>
            </p:custDataLst>
          </p:nvPr>
        </p:nvSpPr>
        <p:spPr>
          <a:xfrm>
            <a:off x="1650069" y="218768"/>
            <a:ext cx="7231221" cy="994172"/>
          </a:xfrm>
        </p:spPr>
        <p:txBody>
          <a:bodyPr/>
          <a:lstStyle/>
          <a:p>
            <a:r>
              <a:rPr lang="fr-CA" dirty="0"/>
              <a:t>Mise en situation</a:t>
            </a:r>
          </a:p>
        </p:txBody>
      </p:sp>
      <p:sp>
        <p:nvSpPr>
          <p:cNvPr id="3" name="Espace réservé du contenu 2"/>
          <p:cNvSpPr>
            <a:spLocks noGrp="1"/>
          </p:cNvSpPr>
          <p:nvPr>
            <p:ph idx="1"/>
            <p:custDataLst>
              <p:tags r:id="rId3"/>
            </p:custDataLst>
          </p:nvPr>
        </p:nvSpPr>
        <p:spPr>
          <a:xfrm>
            <a:off x="1565592" y="1484784"/>
            <a:ext cx="7400174" cy="3354371"/>
          </a:xfrm>
        </p:spPr>
        <p:txBody>
          <a:bodyPr/>
          <a:lstStyle/>
          <a:p>
            <a:pPr marL="0" indent="0">
              <a:spcAft>
                <a:spcPts val="900"/>
              </a:spcAft>
              <a:buNone/>
            </a:pPr>
            <a:r>
              <a:rPr lang="fr-CA" sz="2700" b="1" dirty="0">
                <a:solidFill>
                  <a:srgbClr val="C00000"/>
                </a:solidFill>
              </a:rPr>
              <a:t>Un élève est systématiquement en retard, après plusieurs mises en garde, vous rencontrez l’élève.</a:t>
            </a:r>
            <a:endParaRPr lang="fr-CA" sz="2400" dirty="0">
              <a:solidFill>
                <a:srgbClr val="C00000"/>
              </a:solidFill>
            </a:endParaRPr>
          </a:p>
          <a:p>
            <a:pPr marL="503635" lvl="1" indent="0">
              <a:spcAft>
                <a:spcPts val="900"/>
              </a:spcAft>
              <a:buNone/>
              <a:defRPr/>
            </a:pPr>
            <a:endParaRPr lang="fr-CA" sz="2100" dirty="0"/>
          </a:p>
          <a:p>
            <a:pPr marL="503635" lvl="1" indent="0">
              <a:spcAft>
                <a:spcPts val="900"/>
              </a:spcAft>
              <a:buNone/>
              <a:defRPr/>
            </a:pPr>
            <a:r>
              <a:rPr lang="fr-CA" sz="2100" dirty="0">
                <a:solidFill>
                  <a:srgbClr val="000000"/>
                </a:solidFill>
              </a:rPr>
              <a:t>Avec une approche réflexive, comment abordez-vous l’élève?</a:t>
            </a:r>
          </a:p>
        </p:txBody>
      </p:sp>
      <p:sp>
        <p:nvSpPr>
          <p:cNvPr id="5" name="Rectangle 4">
            <a:extLst>
              <a:ext uri="{FF2B5EF4-FFF2-40B4-BE49-F238E27FC236}">
                <a16:creationId xmlns:a16="http://schemas.microsoft.com/office/drawing/2014/main" id="{565D2B7A-CC45-4041-B2C7-D805AD01EE1E}"/>
              </a:ext>
            </a:extLst>
          </p:cNvPr>
          <p:cNvSpPr/>
          <p:nvPr/>
        </p:nvSpPr>
        <p:spPr>
          <a:xfrm>
            <a:off x="7129139" y="6381328"/>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502431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188640"/>
            <a:ext cx="7231221" cy="994172"/>
          </a:xfrm>
        </p:spPr>
        <p:txBody>
          <a:bodyPr/>
          <a:lstStyle/>
          <a:p>
            <a:r>
              <a:rPr lang="fr-CA" dirty="0"/>
              <a:t>Mise en situation</a:t>
            </a:r>
          </a:p>
        </p:txBody>
      </p:sp>
      <p:pic>
        <p:nvPicPr>
          <p:cNvPr id="1026" name="Picture 2" descr="Iphone, Téléphone Intelligent"/>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267744" y="2449365"/>
            <a:ext cx="5385725" cy="359328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custDataLst>
              <p:tags r:id="rId2"/>
            </p:custDataLst>
          </p:nvPr>
        </p:nvSpPr>
        <p:spPr>
          <a:xfrm>
            <a:off x="1619672" y="2060848"/>
            <a:ext cx="7159213" cy="2073179"/>
          </a:xfrm>
        </p:spPr>
        <p:txBody>
          <a:bodyPr>
            <a:normAutofit fontScale="92500"/>
          </a:bodyPr>
          <a:lstStyle/>
          <a:p>
            <a:pPr marL="0" indent="0">
              <a:spcAft>
                <a:spcPts val="900"/>
              </a:spcAft>
              <a:buNone/>
            </a:pPr>
            <a:r>
              <a:rPr lang="fr-CA" sz="2700" b="1" dirty="0">
                <a:solidFill>
                  <a:srgbClr val="C00000"/>
                </a:solidFill>
              </a:rPr>
              <a:t>Un élève consulte sans arrêt son téléphone, malgré vos demandes répétées de cesser l’utilisation.</a:t>
            </a:r>
            <a:endParaRPr lang="fr-CA" sz="2400" dirty="0">
              <a:solidFill>
                <a:srgbClr val="C00000"/>
              </a:solidFill>
            </a:endParaRPr>
          </a:p>
          <a:p>
            <a:pPr marL="503635" lvl="1" indent="0">
              <a:spcAft>
                <a:spcPts val="900"/>
              </a:spcAft>
              <a:buNone/>
              <a:defRPr/>
            </a:pPr>
            <a:endParaRPr lang="fr-CA" sz="2100" dirty="0">
              <a:solidFill>
                <a:srgbClr val="C00000"/>
              </a:solidFill>
            </a:endParaRPr>
          </a:p>
          <a:p>
            <a:pPr marL="503635" lvl="1" indent="0">
              <a:spcAft>
                <a:spcPts val="900"/>
              </a:spcAft>
              <a:buNone/>
              <a:defRPr/>
            </a:pPr>
            <a:r>
              <a:rPr lang="fr-CA" sz="2100" dirty="0">
                <a:solidFill>
                  <a:srgbClr val="000000"/>
                </a:solidFill>
              </a:rPr>
              <a:t>Avec une approche réflexive, comment abordez-vous l’élève?</a:t>
            </a:r>
          </a:p>
        </p:txBody>
      </p:sp>
      <p:sp>
        <p:nvSpPr>
          <p:cNvPr id="5" name="Rectangle 4">
            <a:extLst>
              <a:ext uri="{FF2B5EF4-FFF2-40B4-BE49-F238E27FC236}">
                <a16:creationId xmlns:a16="http://schemas.microsoft.com/office/drawing/2014/main" id="{61287F9B-6450-4455-8B93-E42D87482FBB}"/>
              </a:ext>
            </a:extLst>
          </p:cNvPr>
          <p:cNvSpPr/>
          <p:nvPr/>
        </p:nvSpPr>
        <p:spPr>
          <a:xfrm>
            <a:off x="7236296" y="637563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58348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Gens, Grouper, Copains, Coup De Poi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47664" y="1772816"/>
            <a:ext cx="6990479" cy="477261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79D20C-6DD0-4AA6-A623-4B2581006530}"/>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
        <p:nvSpPr>
          <p:cNvPr id="5" name="Rectangle 4">
            <a:extLst>
              <a:ext uri="{FF2B5EF4-FFF2-40B4-BE49-F238E27FC236}">
                <a16:creationId xmlns:a16="http://schemas.microsoft.com/office/drawing/2014/main" id="{3D5DB3C6-C99F-4B49-AF2E-F810CFC4B82E}"/>
              </a:ext>
            </a:extLst>
          </p:cNvPr>
          <p:cNvSpPr/>
          <p:nvPr/>
        </p:nvSpPr>
        <p:spPr>
          <a:xfrm>
            <a:off x="1844824" y="404664"/>
            <a:ext cx="5454352" cy="1015663"/>
          </a:xfrm>
          <a:prstGeom prst="rect">
            <a:avLst/>
          </a:prstGeom>
        </p:spPr>
        <p:txBody>
          <a:bodyPr wrap="square">
            <a:spAutoFit/>
          </a:bodyPr>
          <a:lstStyle/>
          <a:p>
            <a:r>
              <a:rPr lang="fr-CA" sz="6000" b="1" spc="-100" dirty="0">
                <a:solidFill>
                  <a:srgbClr val="C00000"/>
                </a:solidFill>
                <a:latin typeface="Cambria"/>
                <a:ea typeface="+mj-ea"/>
                <a:cs typeface="+mj-cs"/>
              </a:rPr>
              <a:t>Vos attentes</a:t>
            </a:r>
            <a:endParaRPr lang="fr-CA" sz="1600" dirty="0"/>
          </a:p>
        </p:txBody>
      </p:sp>
    </p:spTree>
    <p:extLst>
      <p:ext uri="{BB962C8B-B14F-4D97-AF65-F5344CB8AC3E}">
        <p14:creationId xmlns:p14="http://schemas.microsoft.com/office/powerpoint/2010/main" val="2519398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ad Boy | Film-Rezensionen.de"/>
          <p:cNvPicPr>
            <a:picLocks noChangeAspect="1"/>
          </p:cNvPicPr>
          <p:nvPr>
            <p:custDataLst>
              <p:tags r:id="rId1"/>
            </p:custDataLst>
          </p:nvPr>
        </p:nvPicPr>
        <p:blipFill>
          <a:blip r:embed="rId6" cstate="print">
            <a:clrChange>
              <a:clrFrom>
                <a:srgbClr val="D5B79D"/>
              </a:clrFrom>
              <a:clrTo>
                <a:srgbClr val="D5B79D">
                  <a:alpha val="0"/>
                </a:srgbClr>
              </a:clrTo>
            </a:clrChange>
            <a:lum bright="70000" contrast="-70000"/>
            <a:extLst>
              <a:ext uri="{28A0092B-C50C-407E-A947-70E740481C1C}">
                <a14:useLocalDpi xmlns:a14="http://schemas.microsoft.com/office/drawing/2010/main" val="0"/>
              </a:ext>
            </a:extLst>
          </a:blip>
          <a:stretch>
            <a:fillRect/>
          </a:stretch>
        </p:blipFill>
        <p:spPr>
          <a:xfrm>
            <a:off x="1307346" y="2292067"/>
            <a:ext cx="7855871" cy="4377293"/>
          </a:xfrm>
          <a:prstGeom prst="rect">
            <a:avLst/>
          </a:prstGeom>
          <a:effectLst>
            <a:softEdge rad="317500"/>
          </a:effectLst>
        </p:spPr>
      </p:pic>
      <p:sp>
        <p:nvSpPr>
          <p:cNvPr id="2" name="Titre 1"/>
          <p:cNvSpPr>
            <a:spLocks noGrp="1"/>
          </p:cNvSpPr>
          <p:nvPr>
            <p:ph type="title"/>
            <p:custDataLst>
              <p:tags r:id="rId2"/>
            </p:custDataLst>
          </p:nvPr>
        </p:nvSpPr>
        <p:spPr>
          <a:xfrm>
            <a:off x="1619672" y="188640"/>
            <a:ext cx="7231221" cy="994172"/>
          </a:xfrm>
        </p:spPr>
        <p:txBody>
          <a:bodyPr/>
          <a:lstStyle/>
          <a:p>
            <a:r>
              <a:rPr lang="fr-CA" dirty="0"/>
              <a:t>Mise en situation</a:t>
            </a:r>
          </a:p>
        </p:txBody>
      </p:sp>
      <p:sp>
        <p:nvSpPr>
          <p:cNvPr id="3" name="Espace réservé du contenu 2"/>
          <p:cNvSpPr>
            <a:spLocks noGrp="1"/>
          </p:cNvSpPr>
          <p:nvPr>
            <p:ph idx="1"/>
            <p:custDataLst>
              <p:tags r:id="rId3"/>
            </p:custDataLst>
          </p:nvPr>
        </p:nvSpPr>
        <p:spPr>
          <a:xfrm>
            <a:off x="1619672" y="1484784"/>
            <a:ext cx="7416824" cy="2445138"/>
          </a:xfrm>
        </p:spPr>
        <p:txBody>
          <a:bodyPr/>
          <a:lstStyle/>
          <a:p>
            <a:pPr marL="0" indent="0">
              <a:spcAft>
                <a:spcPts val="900"/>
              </a:spcAft>
              <a:buNone/>
            </a:pPr>
            <a:r>
              <a:rPr lang="fr-CA" sz="2700" b="1" dirty="0">
                <a:solidFill>
                  <a:srgbClr val="C00000"/>
                </a:solidFill>
              </a:rPr>
              <a:t>Un élève agit comme leader négatif dans la classe.</a:t>
            </a:r>
            <a:endParaRPr lang="fr-CA" sz="2400" dirty="0">
              <a:solidFill>
                <a:srgbClr val="C00000"/>
              </a:solidFill>
            </a:endParaRPr>
          </a:p>
          <a:p>
            <a:pPr marL="503635" lvl="1" indent="0">
              <a:spcAft>
                <a:spcPts val="900"/>
              </a:spcAft>
              <a:buNone/>
              <a:defRPr/>
            </a:pPr>
            <a:endParaRPr lang="fr-CA" sz="2100" dirty="0">
              <a:solidFill>
                <a:srgbClr val="C00000"/>
              </a:solidFill>
            </a:endParaRPr>
          </a:p>
          <a:p>
            <a:pPr marL="503635" lvl="1" indent="0">
              <a:spcAft>
                <a:spcPts val="900"/>
              </a:spcAft>
              <a:buNone/>
              <a:defRPr/>
            </a:pPr>
            <a:r>
              <a:rPr lang="fr-CA" sz="2100" b="1" dirty="0">
                <a:solidFill>
                  <a:srgbClr val="000000"/>
                </a:solidFill>
              </a:rPr>
              <a:t>Avec une approche réflexive, comment abordez-vous l’élève?</a:t>
            </a:r>
          </a:p>
        </p:txBody>
      </p:sp>
      <p:sp>
        <p:nvSpPr>
          <p:cNvPr id="5" name="Rectangle 4">
            <a:extLst>
              <a:ext uri="{FF2B5EF4-FFF2-40B4-BE49-F238E27FC236}">
                <a16:creationId xmlns:a16="http://schemas.microsoft.com/office/drawing/2014/main" id="{634570AE-C0B0-4109-BDE5-7C9BE8129A30}"/>
              </a:ext>
            </a:extLst>
          </p:cNvPr>
          <p:cNvSpPr/>
          <p:nvPr/>
        </p:nvSpPr>
        <p:spPr>
          <a:xfrm>
            <a:off x="6858000" y="6309320"/>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1529751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53807" y="188640"/>
            <a:ext cx="7231221" cy="994172"/>
          </a:xfrm>
        </p:spPr>
        <p:txBody>
          <a:bodyPr>
            <a:normAutofit/>
          </a:bodyPr>
          <a:lstStyle/>
          <a:p>
            <a:r>
              <a:rPr lang="fr-CA" sz="3450" dirty="0"/>
              <a:t>Mise en situation</a:t>
            </a:r>
          </a:p>
        </p:txBody>
      </p:sp>
      <p:sp>
        <p:nvSpPr>
          <p:cNvPr id="3" name="Espace réservé du contenu 2"/>
          <p:cNvSpPr>
            <a:spLocks noGrp="1"/>
          </p:cNvSpPr>
          <p:nvPr>
            <p:ph idx="1"/>
            <p:custDataLst>
              <p:tags r:id="rId2"/>
            </p:custDataLst>
          </p:nvPr>
        </p:nvSpPr>
        <p:spPr>
          <a:xfrm>
            <a:off x="1586269" y="1340768"/>
            <a:ext cx="7520653" cy="1817456"/>
          </a:xfrm>
        </p:spPr>
        <p:txBody>
          <a:bodyPr>
            <a:normAutofit fontScale="92500"/>
          </a:bodyPr>
          <a:lstStyle/>
          <a:p>
            <a:pPr marL="0" indent="0">
              <a:spcAft>
                <a:spcPts val="900"/>
              </a:spcAft>
              <a:buNone/>
            </a:pPr>
            <a:r>
              <a:rPr lang="fr-CA" sz="2700" b="1" dirty="0">
                <a:solidFill>
                  <a:srgbClr val="C00000"/>
                </a:solidFill>
              </a:rPr>
              <a:t>Un élève a des problèmes de remise de travaux, soit qu’il ne les remet pas à temps ou soit pas du tout.</a:t>
            </a:r>
            <a:endParaRPr lang="fr-CA" sz="2400" dirty="0">
              <a:solidFill>
                <a:srgbClr val="C00000"/>
              </a:solidFill>
            </a:endParaRPr>
          </a:p>
          <a:p>
            <a:pPr marL="503635" lvl="1" indent="0">
              <a:spcAft>
                <a:spcPts val="900"/>
              </a:spcAft>
              <a:buNone/>
              <a:defRPr/>
            </a:pPr>
            <a:endParaRPr lang="fr-CA" sz="2100" dirty="0"/>
          </a:p>
          <a:p>
            <a:pPr marL="503635" lvl="1" indent="0">
              <a:spcAft>
                <a:spcPts val="900"/>
              </a:spcAft>
              <a:buNone/>
              <a:defRPr/>
            </a:pPr>
            <a:r>
              <a:rPr lang="fr-CA" sz="2100" dirty="0">
                <a:solidFill>
                  <a:srgbClr val="000000"/>
                </a:solidFill>
              </a:rPr>
              <a:t>Avec une approche réflexive, comment abordez-vous l’élève?</a:t>
            </a:r>
          </a:p>
        </p:txBody>
      </p:sp>
      <p:pic>
        <p:nvPicPr>
          <p:cNvPr id="6" name="Image 5">
            <a:extLst>
              <a:ext uri="{FF2B5EF4-FFF2-40B4-BE49-F238E27FC236}">
                <a16:creationId xmlns:a16="http://schemas.microsoft.com/office/drawing/2014/main" id="{7A9B2547-CB2B-4572-AA32-AA5A670A9515}"/>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193776" y="3453669"/>
            <a:ext cx="4067944" cy="2695013"/>
          </a:xfrm>
          <a:prstGeom prst="rect">
            <a:avLst/>
          </a:prstGeom>
        </p:spPr>
      </p:pic>
      <p:sp>
        <p:nvSpPr>
          <p:cNvPr id="7" name="Rectangle 6">
            <a:extLst>
              <a:ext uri="{FF2B5EF4-FFF2-40B4-BE49-F238E27FC236}">
                <a16:creationId xmlns:a16="http://schemas.microsoft.com/office/drawing/2014/main" id="{78F56C2C-05E5-4F33-90D1-6744E3483893}"/>
              </a:ext>
            </a:extLst>
          </p:cNvPr>
          <p:cNvSpPr/>
          <p:nvPr/>
        </p:nvSpPr>
        <p:spPr>
          <a:xfrm>
            <a:off x="7225874" y="6385357"/>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245988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3779912" y="543927"/>
            <a:ext cx="5221787" cy="6019155"/>
          </a:xfrm>
          <a:prstGeom prst="rect">
            <a:avLst/>
          </a:prstGeom>
          <a:effectLst>
            <a:softEdge rad="635000"/>
          </a:effectLst>
        </p:spPr>
      </p:pic>
      <p:sp>
        <p:nvSpPr>
          <p:cNvPr id="7" name="Rectangle 6">
            <a:extLst>
              <a:ext uri="{FF2B5EF4-FFF2-40B4-BE49-F238E27FC236}">
                <a16:creationId xmlns:a16="http://schemas.microsoft.com/office/drawing/2014/main" id="{A2908272-83C2-4EA0-899D-100003264356}"/>
              </a:ext>
            </a:extLst>
          </p:cNvPr>
          <p:cNvSpPr/>
          <p:nvPr/>
        </p:nvSpPr>
        <p:spPr>
          <a:xfrm>
            <a:off x="1757114" y="2708920"/>
            <a:ext cx="2022798" cy="1015663"/>
          </a:xfrm>
          <a:prstGeom prst="rect">
            <a:avLst/>
          </a:prstGeom>
        </p:spPr>
        <p:txBody>
          <a:bodyPr wrap="none">
            <a:spAutoFit/>
          </a:bodyPr>
          <a:lstStyle/>
          <a:p>
            <a:r>
              <a:rPr lang="fr-CA" sz="6000" dirty="0">
                <a:solidFill>
                  <a:srgbClr val="C00000"/>
                </a:solidFill>
              </a:rPr>
              <a:t>Pause</a:t>
            </a:r>
            <a:endParaRPr lang="fr-CA" dirty="0"/>
          </a:p>
        </p:txBody>
      </p:sp>
    </p:spTree>
    <p:extLst>
      <p:ext uri="{BB962C8B-B14F-4D97-AF65-F5344CB8AC3E}">
        <p14:creationId xmlns:p14="http://schemas.microsoft.com/office/powerpoint/2010/main" val="2506251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2AE4749-5270-428A-A54D-FA9D225C6EB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452636" y="1341219"/>
            <a:ext cx="7687916" cy="5024583"/>
          </a:xfrm>
          <a:prstGeom prst="rect">
            <a:avLst/>
          </a:prstGeom>
        </p:spPr>
      </p:pic>
      <p:sp>
        <p:nvSpPr>
          <p:cNvPr id="3" name="Rectangle 2"/>
          <p:cNvSpPr/>
          <p:nvPr/>
        </p:nvSpPr>
        <p:spPr>
          <a:xfrm>
            <a:off x="2273934" y="2735508"/>
            <a:ext cx="6559826" cy="1386983"/>
          </a:xfrm>
          <a:prstGeom prst="rect">
            <a:avLst/>
          </a:prstGeom>
        </p:spPr>
        <p:txBody>
          <a:bodyPr wrap="square">
            <a:spAutoFit/>
          </a:bodyPr>
          <a:lstStyle/>
          <a:p>
            <a:pPr>
              <a:lnSpc>
                <a:spcPct val="150000"/>
              </a:lnSpc>
            </a:pPr>
            <a:r>
              <a:rPr lang="fr-CA" sz="1950" b="1" dirty="0">
                <a:solidFill>
                  <a:srgbClr val="000000"/>
                </a:solidFill>
                <a:latin typeface="+mj-lt"/>
                <a:ea typeface="Calibri" panose="020F0502020204030204" pitchFamily="34" charset="0"/>
                <a:cs typeface="Vrinda"/>
              </a:rPr>
              <a:t>Avec ce que nous avons vu jusqu’à maintenant, comment interviendriez-vous dans ces mises en situation ?</a:t>
            </a:r>
            <a:endParaRPr lang="fr-CA" sz="1950" dirty="0">
              <a:solidFill>
                <a:srgbClr val="000000"/>
              </a:solidFill>
              <a:latin typeface="+mj-lt"/>
              <a:ea typeface="Calibri" panose="020F0502020204030204" pitchFamily="34" charset="0"/>
              <a:cs typeface="Vrinda"/>
            </a:endParaRPr>
          </a:p>
        </p:txBody>
      </p:sp>
      <p:sp>
        <p:nvSpPr>
          <p:cNvPr id="6" name="Rectangle 5">
            <a:extLst>
              <a:ext uri="{FF2B5EF4-FFF2-40B4-BE49-F238E27FC236}">
                <a16:creationId xmlns:a16="http://schemas.microsoft.com/office/drawing/2014/main" id="{76A8CE63-9FE6-4372-8850-4EB016A0BB9D}"/>
              </a:ext>
            </a:extLst>
          </p:cNvPr>
          <p:cNvSpPr/>
          <p:nvPr/>
        </p:nvSpPr>
        <p:spPr>
          <a:xfrm>
            <a:off x="1691680" y="211402"/>
            <a:ext cx="7776864" cy="1107996"/>
          </a:xfrm>
          <a:prstGeom prst="rect">
            <a:avLst/>
          </a:prstGeom>
        </p:spPr>
        <p:txBody>
          <a:bodyPr wrap="square">
            <a:spAutoFit/>
          </a:bodyPr>
          <a:lstStyle/>
          <a:p>
            <a:r>
              <a:rPr lang="fr-CA" sz="6600" b="1" spc="-100" dirty="0">
                <a:solidFill>
                  <a:srgbClr val="C00000"/>
                </a:solidFill>
                <a:latin typeface="Cambria"/>
                <a:ea typeface="+mj-ea"/>
                <a:cs typeface="+mj-cs"/>
              </a:rPr>
              <a:t>Mises en situation</a:t>
            </a:r>
            <a:endParaRPr lang="fr-CA" dirty="0">
              <a:solidFill>
                <a:srgbClr val="C00000"/>
              </a:solidFill>
            </a:endParaRPr>
          </a:p>
        </p:txBody>
      </p:sp>
      <p:sp>
        <p:nvSpPr>
          <p:cNvPr id="5" name="Rectangle 4">
            <a:extLst>
              <a:ext uri="{FF2B5EF4-FFF2-40B4-BE49-F238E27FC236}">
                <a16:creationId xmlns:a16="http://schemas.microsoft.com/office/drawing/2014/main" id="{31F12732-8049-4B6E-A2B7-E59DEA2B9095}"/>
              </a:ext>
            </a:extLst>
          </p:cNvPr>
          <p:cNvSpPr/>
          <p:nvPr/>
        </p:nvSpPr>
        <p:spPr>
          <a:xfrm>
            <a:off x="7081609" y="6412075"/>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2456410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œur, Amour, Le Coucher Du Soleil"/>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73951" y="703865"/>
            <a:ext cx="7770048" cy="44533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2411760" y="476672"/>
            <a:ext cx="5640572" cy="725807"/>
          </a:xfrm>
          <a:solidFill>
            <a:schemeClr val="bg1">
              <a:lumMod val="95000"/>
            </a:schemeClr>
          </a:solidFill>
          <a:effectLst>
            <a:softEdge rad="127000"/>
          </a:effectLst>
        </p:spPr>
        <p:txBody>
          <a:bodyPr>
            <a:normAutofit lnSpcReduction="10000"/>
          </a:bodyPr>
          <a:lstStyle/>
          <a:p>
            <a:pPr marL="0" indent="0" algn="ctr">
              <a:buNone/>
            </a:pPr>
            <a:r>
              <a:rPr lang="fr-CA" dirty="0">
                <a:solidFill>
                  <a:srgbClr val="C00000"/>
                </a:solidFill>
              </a:rPr>
              <a:t>Décrivez une situation qui vous est déjà arrivée, pour laquelle vous vous êtes sentis vulnérables.</a:t>
            </a:r>
          </a:p>
          <a:p>
            <a:endParaRPr lang="fr-CA" dirty="0"/>
          </a:p>
        </p:txBody>
      </p:sp>
      <p:sp>
        <p:nvSpPr>
          <p:cNvPr id="9" name="Rectangle 8"/>
          <p:cNvSpPr/>
          <p:nvPr/>
        </p:nvSpPr>
        <p:spPr>
          <a:xfrm>
            <a:off x="3779912" y="2875002"/>
            <a:ext cx="3180083" cy="1107996"/>
          </a:xfrm>
          <a:prstGeom prst="rect">
            <a:avLst/>
          </a:prstGeom>
        </p:spPr>
        <p:txBody>
          <a:bodyPr wrap="square">
            <a:spAutoFit/>
          </a:bodyPr>
          <a:lstStyle/>
          <a:p>
            <a:pPr algn="ctr"/>
            <a:r>
              <a:rPr lang="fr-CA" sz="1650" b="1" dirty="0">
                <a:solidFill>
                  <a:srgbClr val="000000"/>
                </a:solidFill>
                <a:cs typeface="Calibri"/>
              </a:rPr>
              <a:t>Avec ce que nous avons vu jusqu’à maintenant, comment interviendriez-vous dans une situation similaire?</a:t>
            </a:r>
            <a:endParaRPr lang="fr-CA" sz="1650" b="1" dirty="0">
              <a:solidFill>
                <a:srgbClr val="000000"/>
              </a:solidFill>
            </a:endParaRPr>
          </a:p>
        </p:txBody>
      </p:sp>
      <p:pic>
        <p:nvPicPr>
          <p:cNvPr id="2" name="Image 1">
            <a:extLst>
              <a:ext uri="{FF2B5EF4-FFF2-40B4-BE49-F238E27FC236}">
                <a16:creationId xmlns:a16="http://schemas.microsoft.com/office/drawing/2014/main" id="{0CA7B66E-6323-4BDD-B9E8-1D8A32525A06}"/>
              </a:ext>
            </a:extLst>
          </p:cNvPr>
          <p:cNvPicPr>
            <a:picLocks noChangeAspect="1"/>
          </p:cNvPicPr>
          <p:nvPr/>
        </p:nvPicPr>
        <p:blipFill>
          <a:blip r:embed="rId4"/>
          <a:stretch>
            <a:fillRect/>
          </a:stretch>
        </p:blipFill>
        <p:spPr>
          <a:xfrm>
            <a:off x="8043200" y="6309320"/>
            <a:ext cx="924322" cy="373121"/>
          </a:xfrm>
          <a:prstGeom prst="rect">
            <a:avLst/>
          </a:prstGeom>
        </p:spPr>
      </p:pic>
    </p:spTree>
    <p:extLst>
      <p:ext uri="{BB962C8B-B14F-4D97-AF65-F5344CB8AC3E}">
        <p14:creationId xmlns:p14="http://schemas.microsoft.com/office/powerpoint/2010/main" val="1545637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4FECD0D-EC8B-4388-811C-6AB6CF2250E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16664" y="1628800"/>
            <a:ext cx="6967020" cy="4392488"/>
          </a:xfrm>
          <a:prstGeom prst="rect">
            <a:avLst/>
          </a:prstGeom>
        </p:spPr>
      </p:pic>
      <p:sp>
        <p:nvSpPr>
          <p:cNvPr id="5" name="ZoneTexte 4">
            <a:extLst>
              <a:ext uri="{FF2B5EF4-FFF2-40B4-BE49-F238E27FC236}">
                <a16:creationId xmlns:a16="http://schemas.microsoft.com/office/drawing/2014/main" id="{5E87158F-546C-ABA8-A6BC-56FD14A268F4}"/>
              </a:ext>
            </a:extLst>
          </p:cNvPr>
          <p:cNvSpPr txBox="1"/>
          <p:nvPr/>
        </p:nvSpPr>
        <p:spPr>
          <a:xfrm>
            <a:off x="1403648" y="220302"/>
            <a:ext cx="5560828"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fr-FR" sz="4050" dirty="0">
                <a:solidFill>
                  <a:srgbClr val="000000"/>
                </a:solidFill>
                <a:latin typeface="+mj-lt"/>
              </a:rPr>
              <a:t>Retour sur vos attentes</a:t>
            </a:r>
            <a:endParaRPr lang="en-US" sz="4050" dirty="0">
              <a:solidFill>
                <a:srgbClr val="000000"/>
              </a:solidFill>
              <a:cs typeface="Calibri" panose="020F0502020204030204"/>
            </a:endParaRPr>
          </a:p>
        </p:txBody>
      </p:sp>
      <p:sp>
        <p:nvSpPr>
          <p:cNvPr id="3" name="ZoneTexte 2"/>
          <p:cNvSpPr txBox="1"/>
          <p:nvPr/>
        </p:nvSpPr>
        <p:spPr>
          <a:xfrm>
            <a:off x="457966" y="2217465"/>
            <a:ext cx="8595270" cy="392415"/>
          </a:xfrm>
          <a:prstGeom prst="rect">
            <a:avLst/>
          </a:prstGeom>
          <a:noFill/>
        </p:spPr>
        <p:txBody>
          <a:bodyPr wrap="square" rtlCol="0">
            <a:spAutoFit/>
          </a:bodyPr>
          <a:lstStyle/>
          <a:p>
            <a:pPr marL="214313" indent="-214313">
              <a:buFont typeface="Arial" panose="020B0604020202020204" pitchFamily="34" charset="0"/>
              <a:buChar char="•"/>
            </a:pPr>
            <a:r>
              <a:rPr lang="fr-CA" sz="1950" dirty="0"/>
              <a:t> </a:t>
            </a:r>
          </a:p>
        </p:txBody>
      </p:sp>
      <p:sp>
        <p:nvSpPr>
          <p:cNvPr id="7" name="Rectangle 6">
            <a:extLst>
              <a:ext uri="{FF2B5EF4-FFF2-40B4-BE49-F238E27FC236}">
                <a16:creationId xmlns:a16="http://schemas.microsoft.com/office/drawing/2014/main" id="{8FA1C733-7479-41DA-88B7-D967559CD8A9}"/>
              </a:ext>
            </a:extLst>
          </p:cNvPr>
          <p:cNvSpPr/>
          <p:nvPr/>
        </p:nvSpPr>
        <p:spPr>
          <a:xfrm>
            <a:off x="7098494" y="6391463"/>
            <a:ext cx="2016224" cy="369332"/>
          </a:xfrm>
          <a:prstGeom prst="rect">
            <a:avLst/>
          </a:prstGeom>
        </p:spPr>
        <p:txBody>
          <a:bodyPr wrap="square">
            <a:spAutoFit/>
          </a:bodyPr>
          <a:lstStyle/>
          <a:p>
            <a:pPr lvl="0"/>
            <a:r>
              <a:rPr lang="fr-CA" sz="900" dirty="0">
                <a:solidFill>
                  <a:srgbClr val="000000"/>
                </a:solidFill>
              </a:rPr>
              <a:t>Image gratuite pour une utilisation </a:t>
            </a:r>
            <a:br>
              <a:rPr lang="fr-CA" sz="900" dirty="0">
                <a:solidFill>
                  <a:srgbClr val="000000"/>
                </a:solidFill>
              </a:rPr>
            </a:br>
            <a:r>
              <a:rPr lang="fr-CA" sz="900" dirty="0">
                <a:solidFill>
                  <a:srgbClr val="000000"/>
                </a:solidFill>
              </a:rPr>
              <a:t>sous licence de contenu </a:t>
            </a:r>
            <a:r>
              <a:rPr lang="fr-CA" sz="900" dirty="0" err="1">
                <a:solidFill>
                  <a:srgbClr val="000000"/>
                </a:solidFill>
              </a:rPr>
              <a:t>Pixabay</a:t>
            </a:r>
            <a:endParaRPr lang="fr-CA" sz="900" dirty="0">
              <a:solidFill>
                <a:srgbClr val="000000"/>
              </a:solidFill>
            </a:endParaRPr>
          </a:p>
        </p:txBody>
      </p:sp>
    </p:spTree>
    <p:extLst>
      <p:ext uri="{BB962C8B-B14F-4D97-AF65-F5344CB8AC3E}">
        <p14:creationId xmlns:p14="http://schemas.microsoft.com/office/powerpoint/2010/main" val="488862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Conclusion</a:t>
            </a:r>
          </a:p>
        </p:txBody>
      </p:sp>
      <p:sp>
        <p:nvSpPr>
          <p:cNvPr id="3" name="Sous-titre 2"/>
          <p:cNvSpPr>
            <a:spLocks noGrp="1"/>
          </p:cNvSpPr>
          <p:nvPr>
            <p:ph type="subTitle" idx="4294967295"/>
          </p:nvPr>
        </p:nvSpPr>
        <p:spPr>
          <a:xfrm>
            <a:off x="3275856" y="3789040"/>
            <a:ext cx="5095875" cy="1066800"/>
          </a:xfrm>
        </p:spPr>
        <p:txBody>
          <a:bodyPr/>
          <a:lstStyle/>
          <a:p>
            <a:r>
              <a:rPr lang="fr-CA" dirty="0"/>
              <a:t>Si j’ai une chose à retenir…</a:t>
            </a:r>
          </a:p>
        </p:txBody>
      </p:sp>
    </p:spTree>
    <p:extLst>
      <p:ext uri="{BB962C8B-B14F-4D97-AF65-F5344CB8AC3E}">
        <p14:creationId xmlns:p14="http://schemas.microsoft.com/office/powerpoint/2010/main" val="428534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C4BF55-A01D-4601-BB90-C4783CF391F5}"/>
              </a:ext>
            </a:extLst>
          </p:cNvPr>
          <p:cNvSpPr/>
          <p:nvPr/>
        </p:nvSpPr>
        <p:spPr>
          <a:xfrm>
            <a:off x="1979712" y="9433"/>
            <a:ext cx="6750496" cy="193899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6000" b="0" i="0" u="none" strike="noStrike" kern="0" cap="none" spc="0" normalizeH="0" baseline="0" noProof="0" dirty="0">
                <a:ln>
                  <a:noFill/>
                </a:ln>
                <a:solidFill>
                  <a:srgbClr val="C00000"/>
                </a:solidFill>
                <a:effectLst/>
                <a:uLnTx/>
                <a:uFillTx/>
                <a:latin typeface="Calibri Light" panose="020F0302020204030204"/>
                <a:ea typeface="+mj-ea"/>
                <a:cs typeface="+mj-cs"/>
              </a:rPr>
              <a:t>Appréciation de la formation</a:t>
            </a:r>
            <a:endParaRPr kumimoji="0" lang="fr-CA" sz="1800" b="0" i="0" u="none" strike="noStrike" kern="0" cap="none" spc="0" normalizeH="0" baseline="0" noProof="0" dirty="0">
              <a:ln>
                <a:noFill/>
              </a:ln>
              <a:solidFill>
                <a:srgbClr val="C00000"/>
              </a:solidFill>
              <a:effectLst/>
              <a:uLnTx/>
              <a:uFillTx/>
            </a:endParaRPr>
          </a:p>
        </p:txBody>
      </p:sp>
      <p:pic>
        <p:nvPicPr>
          <p:cNvPr id="3" name="Image 2">
            <a:extLst>
              <a:ext uri="{FF2B5EF4-FFF2-40B4-BE49-F238E27FC236}">
                <a16:creationId xmlns:a16="http://schemas.microsoft.com/office/drawing/2014/main" id="{7662B843-EC94-45C4-A393-C644F64A3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2132856"/>
            <a:ext cx="2444920" cy="3869519"/>
          </a:xfrm>
          <a:prstGeom prst="rect">
            <a:avLst/>
          </a:prstGeom>
        </p:spPr>
      </p:pic>
      <p:pic>
        <p:nvPicPr>
          <p:cNvPr id="5" name="Image 4">
            <a:extLst>
              <a:ext uri="{FF2B5EF4-FFF2-40B4-BE49-F238E27FC236}">
                <a16:creationId xmlns:a16="http://schemas.microsoft.com/office/drawing/2014/main" id="{CEB039F9-B21F-4930-9803-67B548425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6170063"/>
            <a:ext cx="2469094" cy="266723"/>
          </a:xfrm>
          <a:prstGeom prst="rect">
            <a:avLst/>
          </a:prstGeom>
        </p:spPr>
      </p:pic>
    </p:spTree>
    <p:extLst>
      <p:ext uri="{BB962C8B-B14F-4D97-AF65-F5344CB8AC3E}">
        <p14:creationId xmlns:p14="http://schemas.microsoft.com/office/powerpoint/2010/main" val="1952167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ronomètre, Trépidant, Les Heures"/>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44" t="20725" r="38274"/>
          <a:stretch/>
        </p:blipFill>
        <p:spPr bwMode="auto">
          <a:xfrm>
            <a:off x="3986561" y="857250"/>
            <a:ext cx="5447371" cy="45056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078774" y="281871"/>
            <a:ext cx="6457528" cy="1143000"/>
          </a:xfrm>
        </p:spPr>
        <p:txBody>
          <a:bodyPr>
            <a:normAutofit/>
          </a:bodyPr>
          <a:lstStyle/>
          <a:p>
            <a:r>
              <a:rPr lang="fr-CA" sz="3450" dirty="0"/>
              <a:t>Travaux à réaliser</a:t>
            </a:r>
          </a:p>
        </p:txBody>
      </p:sp>
      <p:sp>
        <p:nvSpPr>
          <p:cNvPr id="3" name="Espace réservé du contenu 2"/>
          <p:cNvSpPr>
            <a:spLocks noGrp="1"/>
          </p:cNvSpPr>
          <p:nvPr>
            <p:ph idx="1"/>
          </p:nvPr>
        </p:nvSpPr>
        <p:spPr>
          <a:xfrm>
            <a:off x="1763688" y="2244668"/>
            <a:ext cx="6768752" cy="3263504"/>
          </a:xfrm>
        </p:spPr>
        <p:txBody>
          <a:bodyPr>
            <a:normAutofit lnSpcReduction="10000"/>
          </a:bodyPr>
          <a:lstStyle/>
          <a:p>
            <a:r>
              <a:rPr lang="fr-CA" b="1" dirty="0">
                <a:solidFill>
                  <a:srgbClr val="000000"/>
                </a:solidFill>
                <a:ea typeface="+mn-lt"/>
                <a:cs typeface="+mn-lt"/>
              </a:rPr>
              <a:t>Décrivez une situation </a:t>
            </a:r>
            <a:r>
              <a:rPr lang="fr-CA" i="1" dirty="0">
                <a:solidFill>
                  <a:srgbClr val="000000"/>
                </a:solidFill>
                <a:ea typeface="+mn-lt"/>
                <a:cs typeface="+mn-lt"/>
              </a:rPr>
              <a:t>(que ce soit avec un groupe ou un élève)</a:t>
            </a:r>
            <a:r>
              <a:rPr lang="fr-CA" dirty="0">
                <a:solidFill>
                  <a:srgbClr val="000000"/>
                </a:solidFill>
                <a:ea typeface="+mn-lt"/>
                <a:cs typeface="+mn-lt"/>
              </a:rPr>
              <a:t> </a:t>
            </a:r>
            <a:r>
              <a:rPr lang="fr-CA" b="1" dirty="0">
                <a:solidFill>
                  <a:srgbClr val="000000"/>
                </a:solidFill>
                <a:ea typeface="+mn-lt"/>
                <a:cs typeface="+mn-lt"/>
              </a:rPr>
              <a:t>et, en vous appuyant sur les approches théoriques abordées dans le cadre de cette formation, décrivez l’intervention réalisée en gestion de classe. </a:t>
            </a:r>
            <a:r>
              <a:rPr lang="fr-CA" dirty="0">
                <a:solidFill>
                  <a:srgbClr val="000000"/>
                </a:solidFill>
                <a:ea typeface="+mn-lt"/>
                <a:cs typeface="+mn-lt"/>
              </a:rPr>
              <a:t>(½ page)</a:t>
            </a:r>
          </a:p>
          <a:p>
            <a:pPr marL="0" indent="0">
              <a:buNone/>
            </a:pPr>
            <a:endParaRPr lang="fr-CA" dirty="0">
              <a:solidFill>
                <a:srgbClr val="000000"/>
              </a:solidFill>
              <a:cs typeface="Calibri"/>
            </a:endParaRPr>
          </a:p>
          <a:p>
            <a:r>
              <a:rPr lang="fr-CA" b="1" dirty="0">
                <a:solidFill>
                  <a:srgbClr val="000000"/>
                </a:solidFill>
                <a:ea typeface="+mn-lt"/>
                <a:cs typeface="+mn-lt"/>
              </a:rPr>
              <a:t>Faites l’analyse et la rétroaction de l’intervention que vous avez privilégiée à la question 1 en vous appuyant sur le contenu de la présente formation. </a:t>
            </a:r>
            <a:r>
              <a:rPr lang="fr-CA" dirty="0">
                <a:solidFill>
                  <a:srgbClr val="000000"/>
                </a:solidFill>
                <a:ea typeface="+mn-lt"/>
                <a:cs typeface="+mn-lt"/>
              </a:rPr>
              <a:t>(1 page)</a:t>
            </a:r>
            <a:endParaRPr lang="fr-CA" dirty="0">
              <a:solidFill>
                <a:srgbClr val="000000"/>
              </a:solidFill>
            </a:endParaRPr>
          </a:p>
          <a:p>
            <a:endParaRPr lang="fr-CA" dirty="0"/>
          </a:p>
        </p:txBody>
      </p:sp>
      <p:sp>
        <p:nvSpPr>
          <p:cNvPr id="5" name="Espace réservé du numéro de diapositive 4"/>
          <p:cNvSpPr>
            <a:spLocks noGrp="1"/>
          </p:cNvSpPr>
          <p:nvPr>
            <p:ph type="sldNum" sz="quarter" idx="4294967295"/>
          </p:nvPr>
        </p:nvSpPr>
        <p:spPr>
          <a:xfrm>
            <a:off x="628650" y="5624513"/>
            <a:ext cx="668407" cy="273844"/>
          </a:xfrm>
          <a:prstGeom prst="rect">
            <a:avLst/>
          </a:prstGeom>
        </p:spPr>
        <p:txBody>
          <a:bodyPr/>
          <a:lstStyle/>
          <a:p>
            <a:fld id="{E7E3F242-CBDA-C645-A545-7597BDB65768}" type="slidenum">
              <a:rPr lang="fr-FR" smtClean="0"/>
              <a:t>58</a:t>
            </a:fld>
            <a:endParaRPr lang="fr-FR"/>
          </a:p>
        </p:txBody>
      </p:sp>
      <p:sp>
        <p:nvSpPr>
          <p:cNvPr id="4" name="Rectangle 3">
            <a:extLst>
              <a:ext uri="{FF2B5EF4-FFF2-40B4-BE49-F238E27FC236}">
                <a16:creationId xmlns:a16="http://schemas.microsoft.com/office/drawing/2014/main" id="{960FC709-9049-4A6C-B561-719244C0BF42}"/>
              </a:ext>
            </a:extLst>
          </p:cNvPr>
          <p:cNvSpPr/>
          <p:nvPr/>
        </p:nvSpPr>
        <p:spPr>
          <a:xfrm>
            <a:off x="7098494" y="6391463"/>
            <a:ext cx="2016224" cy="369332"/>
          </a:xfrm>
          <a:prstGeom prst="rect">
            <a:avLst/>
          </a:prstGeom>
        </p:spPr>
        <p:txBody>
          <a:bodyPr wrap="square">
            <a:spAutoFit/>
          </a:bodyPr>
          <a:lstStyle/>
          <a:p>
            <a:pPr lvl="0"/>
            <a:r>
              <a:rPr lang="fr-CA" sz="900" dirty="0">
                <a:solidFill>
                  <a:srgbClr val="000000"/>
                </a:solidFill>
              </a:rPr>
              <a:t>Image gratuite pour une utilisation </a:t>
            </a:r>
            <a:br>
              <a:rPr lang="fr-CA" sz="900" dirty="0">
                <a:solidFill>
                  <a:srgbClr val="000000"/>
                </a:solidFill>
              </a:rPr>
            </a:br>
            <a:r>
              <a:rPr lang="fr-CA" sz="900" dirty="0">
                <a:solidFill>
                  <a:srgbClr val="000000"/>
                </a:solidFill>
              </a:rPr>
              <a:t>sous licence de contenu </a:t>
            </a:r>
            <a:r>
              <a:rPr lang="fr-CA" sz="900" dirty="0" err="1">
                <a:solidFill>
                  <a:srgbClr val="000000"/>
                </a:solidFill>
              </a:rPr>
              <a:t>Pixabay</a:t>
            </a:r>
            <a:endParaRPr lang="fr-CA" sz="900" dirty="0">
              <a:solidFill>
                <a:srgbClr val="000000"/>
              </a:solidFill>
            </a:endParaRPr>
          </a:p>
        </p:txBody>
      </p:sp>
    </p:spTree>
    <p:extLst>
      <p:ext uri="{BB962C8B-B14F-4D97-AF65-F5344CB8AC3E}">
        <p14:creationId xmlns:p14="http://schemas.microsoft.com/office/powerpoint/2010/main" val="3742486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178E88-850F-48EF-9370-37DB96464177}"/>
              </a:ext>
            </a:extLst>
          </p:cNvPr>
          <p:cNvPicPr>
            <a:picLocks noChangeAspect="1"/>
          </p:cNvPicPr>
          <p:nvPr/>
        </p:nvPicPr>
        <p:blipFill>
          <a:blip r:embed="rId3"/>
          <a:stretch>
            <a:fillRect/>
          </a:stretch>
        </p:blipFill>
        <p:spPr>
          <a:xfrm>
            <a:off x="2339751" y="620688"/>
            <a:ext cx="5527589" cy="5616624"/>
          </a:xfrm>
          <a:prstGeom prst="rect">
            <a:avLst/>
          </a:prstGeom>
        </p:spPr>
      </p:pic>
    </p:spTree>
    <p:extLst>
      <p:ext uri="{BB962C8B-B14F-4D97-AF65-F5344CB8AC3E}">
        <p14:creationId xmlns:p14="http://schemas.microsoft.com/office/powerpoint/2010/main" val="278649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CB1A9E9-BE61-4966-8AFB-2475D7E726E9}"/>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09454">
            <a:off x="6007538" y="1083476"/>
            <a:ext cx="3101212" cy="31012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re 1"/>
          <p:cNvSpPr txBox="1">
            <a:spLocks/>
          </p:cNvSpPr>
          <p:nvPr/>
        </p:nvSpPr>
        <p:spPr>
          <a:xfrm>
            <a:off x="1745045" y="205677"/>
            <a:ext cx="6858000" cy="539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450" dirty="0">
                <a:solidFill>
                  <a:srgbClr val="C00000"/>
                </a:solidFill>
              </a:rPr>
              <a:t>Qu’est-ce que la gestion de classe?</a:t>
            </a:r>
          </a:p>
        </p:txBody>
      </p:sp>
      <p:sp>
        <p:nvSpPr>
          <p:cNvPr id="7" name="Rectangle 6"/>
          <p:cNvSpPr/>
          <p:nvPr>
            <p:custDataLst>
              <p:tags r:id="rId1"/>
            </p:custDataLst>
          </p:nvPr>
        </p:nvSpPr>
        <p:spPr>
          <a:xfrm>
            <a:off x="1745045" y="4120022"/>
            <a:ext cx="4491625" cy="369332"/>
          </a:xfrm>
          <a:prstGeom prst="rect">
            <a:avLst/>
          </a:prstGeom>
        </p:spPr>
        <p:txBody>
          <a:bodyPr wrap="square">
            <a:spAutoFit/>
          </a:bodyPr>
          <a:lstStyle/>
          <a:p>
            <a:r>
              <a:rPr lang="fr-CA" dirty="0">
                <a:solidFill>
                  <a:srgbClr val="C00000"/>
                </a:solidFill>
              </a:rPr>
              <a:t>En dyade, décrivez-les, décrivez leurs actions…</a:t>
            </a:r>
          </a:p>
        </p:txBody>
      </p:sp>
      <p:sp>
        <p:nvSpPr>
          <p:cNvPr id="8" name="Bulle ronde 7"/>
          <p:cNvSpPr/>
          <p:nvPr>
            <p:custDataLst>
              <p:tags r:id="rId2"/>
            </p:custDataLst>
          </p:nvPr>
        </p:nvSpPr>
        <p:spPr>
          <a:xfrm>
            <a:off x="6156176" y="4376880"/>
            <a:ext cx="1860369" cy="1371214"/>
          </a:xfrm>
          <a:prstGeom prst="wedgeEllipseCallout">
            <a:avLst>
              <a:gd name="adj1" fmla="val -59183"/>
              <a:gd name="adj2" fmla="val -40373"/>
            </a:avLst>
          </a:prstGeom>
          <a:solidFill>
            <a:schemeClr val="bg1">
              <a:lumMod val="6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500" b="1" dirty="0" err="1">
                <a:solidFill>
                  <a:srgbClr val="000000"/>
                </a:solidFill>
              </a:rPr>
              <a:t>Pairer</a:t>
            </a:r>
            <a:endParaRPr lang="fr-CA" sz="1500" b="1" dirty="0">
              <a:solidFill>
                <a:srgbClr val="000000"/>
              </a:solidFill>
            </a:endParaRPr>
          </a:p>
        </p:txBody>
      </p:sp>
      <p:sp>
        <p:nvSpPr>
          <p:cNvPr id="9" name="Rectangle 8"/>
          <p:cNvSpPr/>
          <p:nvPr>
            <p:custDataLst>
              <p:tags r:id="rId3"/>
            </p:custDataLst>
          </p:nvPr>
        </p:nvSpPr>
        <p:spPr>
          <a:xfrm>
            <a:off x="1745045" y="2800690"/>
            <a:ext cx="3909241" cy="1200329"/>
          </a:xfrm>
          <a:prstGeom prst="rect">
            <a:avLst/>
          </a:prstGeom>
        </p:spPr>
        <p:txBody>
          <a:bodyPr wrap="square">
            <a:spAutoFit/>
          </a:bodyPr>
          <a:lstStyle/>
          <a:p>
            <a:r>
              <a:rPr lang="fr-CA" dirty="0">
                <a:solidFill>
                  <a:srgbClr val="000000"/>
                </a:solidFill>
              </a:rPr>
              <a:t>Souvenez-vous d’</a:t>
            </a:r>
            <a:r>
              <a:rPr lang="fr-CA" dirty="0" err="1">
                <a:solidFill>
                  <a:srgbClr val="000000"/>
                </a:solidFill>
              </a:rPr>
              <a:t>un</a:t>
            </a:r>
            <a:r>
              <a:rPr lang="fr-CA" dirty="0" err="1">
                <a:solidFill>
                  <a:srgbClr val="000000"/>
                </a:solidFill>
                <a:latin typeface="Calibri" panose="020F0502020204030204" pitchFamily="34" charset="0"/>
                <a:cs typeface="Calibri" panose="020F0502020204030204" pitchFamily="34" charset="0"/>
              </a:rPr>
              <a:t>·</a:t>
            </a:r>
            <a:r>
              <a:rPr lang="fr-CA" dirty="0" err="1">
                <a:solidFill>
                  <a:srgbClr val="000000"/>
                </a:solidFill>
              </a:rPr>
              <a:t>e</a:t>
            </a:r>
            <a:r>
              <a:rPr lang="fr-CA" dirty="0">
                <a:solidFill>
                  <a:srgbClr val="000000"/>
                </a:solidFill>
              </a:rPr>
              <a:t> </a:t>
            </a:r>
            <a:r>
              <a:rPr lang="fr-CA" dirty="0" err="1">
                <a:solidFill>
                  <a:srgbClr val="000000"/>
                </a:solidFill>
              </a:rPr>
              <a:t>enseignant</a:t>
            </a:r>
            <a:r>
              <a:rPr lang="fr-CA" dirty="0" err="1">
                <a:solidFill>
                  <a:srgbClr val="000000"/>
                </a:solidFill>
                <a:latin typeface="Calibri" panose="020F0502020204030204" pitchFamily="34" charset="0"/>
                <a:cs typeface="Calibri" panose="020F0502020204030204" pitchFamily="34" charset="0"/>
              </a:rPr>
              <a:t>·</a:t>
            </a:r>
            <a:r>
              <a:rPr lang="fr-CA" dirty="0" err="1">
                <a:solidFill>
                  <a:srgbClr val="000000"/>
                </a:solidFill>
              </a:rPr>
              <a:t>e</a:t>
            </a:r>
            <a:r>
              <a:rPr lang="fr-CA" dirty="0">
                <a:solidFill>
                  <a:srgbClr val="000000"/>
                </a:solidFill>
              </a:rPr>
              <a:t> </a:t>
            </a:r>
            <a:r>
              <a:rPr lang="fr-CA" dirty="0"/>
              <a:t>dans </a:t>
            </a:r>
            <a:r>
              <a:rPr lang="fr-CA" dirty="0">
                <a:solidFill>
                  <a:srgbClr val="000000"/>
                </a:solidFill>
              </a:rPr>
              <a:t>votre parcours qui vous a marqué par sa gestion de classe. </a:t>
            </a:r>
          </a:p>
          <a:p>
            <a:endParaRPr lang="fr-CA" dirty="0"/>
          </a:p>
        </p:txBody>
      </p:sp>
      <p:sp>
        <p:nvSpPr>
          <p:cNvPr id="10" name="Rectangle à coins arrondis 9"/>
          <p:cNvSpPr/>
          <p:nvPr>
            <p:custDataLst>
              <p:tags r:id="rId4"/>
            </p:custDataLst>
          </p:nvPr>
        </p:nvSpPr>
        <p:spPr>
          <a:xfrm>
            <a:off x="2644245" y="5539576"/>
            <a:ext cx="2110839" cy="700853"/>
          </a:xfrm>
          <a:prstGeom prst="wedgeRoundRectCallout">
            <a:avLst>
              <a:gd name="adj1" fmla="val 64189"/>
              <a:gd name="adj2" fmla="val 85402"/>
              <a:gd name="adj3" fmla="val 16667"/>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500" b="1" dirty="0">
                <a:solidFill>
                  <a:schemeClr val="bg1"/>
                </a:solidFill>
              </a:rPr>
              <a:t>Partager</a:t>
            </a:r>
          </a:p>
        </p:txBody>
      </p:sp>
      <p:grpSp>
        <p:nvGrpSpPr>
          <p:cNvPr id="14" name="Groupe 13"/>
          <p:cNvGrpSpPr/>
          <p:nvPr/>
        </p:nvGrpSpPr>
        <p:grpSpPr>
          <a:xfrm>
            <a:off x="1692487" y="967997"/>
            <a:ext cx="1720910" cy="1473327"/>
            <a:chOff x="1731649" y="973228"/>
            <a:chExt cx="1959429" cy="1757548"/>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p:grpSpPr>
        <p:sp>
          <p:nvSpPr>
            <p:cNvPr id="12" name="Pensées 11"/>
            <p:cNvSpPr/>
            <p:nvPr/>
          </p:nvSpPr>
          <p:spPr>
            <a:xfrm>
              <a:off x="1731649" y="973228"/>
              <a:ext cx="1959429" cy="1757548"/>
            </a:xfrm>
            <a:prstGeom prst="cloudCallout">
              <a:avLst>
                <a:gd name="adj1" fmla="val 45495"/>
                <a:gd name="adj2" fmla="val 77977"/>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500"/>
            </a:p>
          </p:txBody>
        </p:sp>
        <p:sp>
          <p:nvSpPr>
            <p:cNvPr id="13" name="Rectangle 12"/>
            <p:cNvSpPr/>
            <p:nvPr/>
          </p:nvSpPr>
          <p:spPr>
            <a:xfrm>
              <a:off x="2257200" y="1703325"/>
              <a:ext cx="825493" cy="385507"/>
            </a:xfrm>
            <a:prstGeom prst="rect">
              <a:avLst/>
            </a:prstGeom>
            <a:grpFill/>
            <a:ln>
              <a:noFill/>
            </a:ln>
          </p:spPr>
          <p:txBody>
            <a:bodyPr wrap="none">
              <a:spAutoFit/>
            </a:bodyPr>
            <a:lstStyle/>
            <a:p>
              <a:r>
                <a:rPr lang="fr-CA" sz="1500" b="1" dirty="0">
                  <a:solidFill>
                    <a:srgbClr val="000000"/>
                  </a:solidFill>
                </a:rPr>
                <a:t>Penser</a:t>
              </a:r>
              <a:endParaRPr lang="fr-CA" sz="1500" b="1" dirty="0"/>
            </a:p>
          </p:txBody>
        </p:sp>
      </p:grpSp>
      <p:grpSp>
        <p:nvGrpSpPr>
          <p:cNvPr id="11" name="Groupe 10">
            <a:extLst>
              <a:ext uri="{FF2B5EF4-FFF2-40B4-BE49-F238E27FC236}">
                <a16:creationId xmlns:a16="http://schemas.microsoft.com/office/drawing/2014/main" id="{5D22376F-909C-3EB4-5305-456E0F003F72}"/>
              </a:ext>
            </a:extLst>
          </p:cNvPr>
          <p:cNvGrpSpPr/>
          <p:nvPr/>
        </p:nvGrpSpPr>
        <p:grpSpPr>
          <a:xfrm>
            <a:off x="81118" y="4747175"/>
            <a:ext cx="1399207" cy="534812"/>
            <a:chOff x="8260772" y="6105762"/>
            <a:chExt cx="1566957" cy="713082"/>
          </a:xfrm>
        </p:grpSpPr>
        <p:sp>
          <p:nvSpPr>
            <p:cNvPr id="3" name="ZoneTexte 2">
              <a:extLst>
                <a:ext uri="{FF2B5EF4-FFF2-40B4-BE49-F238E27FC236}">
                  <a16:creationId xmlns:a16="http://schemas.microsoft.com/office/drawing/2014/main" id="{472AEF0E-704E-47A5-8982-30E9B9238E6B}"/>
                </a:ext>
              </a:extLst>
            </p:cNvPr>
            <p:cNvSpPr txBox="1"/>
            <p:nvPr/>
          </p:nvSpPr>
          <p:spPr>
            <a:xfrm>
              <a:off x="8592273" y="6105762"/>
              <a:ext cx="1235456" cy="307776"/>
            </a:xfrm>
            <a:prstGeom prst="rect">
              <a:avLst/>
            </a:prstGeom>
            <a:noFill/>
          </p:spPr>
          <p:txBody>
            <a:bodyPr wrap="square" rtlCol="0">
              <a:spAutoFit/>
            </a:bodyPr>
            <a:lstStyle/>
            <a:p>
              <a:pPr algn="ctr"/>
              <a:r>
                <a:rPr lang="fr-CA" sz="900" dirty="0">
                  <a:solidFill>
                    <a:schemeClr val="bg1">
                      <a:lumMod val="65000"/>
                    </a:schemeClr>
                  </a:solidFill>
                </a:rPr>
                <a:t>Activité 1</a:t>
              </a:r>
            </a:p>
          </p:txBody>
        </p:sp>
        <p:grpSp>
          <p:nvGrpSpPr>
            <p:cNvPr id="4" name="Groupe 3">
              <a:extLst>
                <a:ext uri="{FF2B5EF4-FFF2-40B4-BE49-F238E27FC236}">
                  <a16:creationId xmlns:a16="http://schemas.microsoft.com/office/drawing/2014/main" id="{A33A6515-9BAC-9226-2C73-33A635EEB5E4}"/>
                </a:ext>
              </a:extLst>
            </p:cNvPr>
            <p:cNvGrpSpPr/>
            <p:nvPr/>
          </p:nvGrpSpPr>
          <p:grpSpPr>
            <a:xfrm>
              <a:off x="8260772" y="6205105"/>
              <a:ext cx="1566957" cy="613739"/>
              <a:chOff x="5049981" y="6244260"/>
              <a:chExt cx="1566957" cy="613739"/>
            </a:xfrm>
          </p:grpSpPr>
          <p:pic>
            <p:nvPicPr>
              <p:cNvPr id="16" name="Image 15">
                <a:extLst>
                  <a:ext uri="{FF2B5EF4-FFF2-40B4-BE49-F238E27FC236}">
                    <a16:creationId xmlns:a16="http://schemas.microsoft.com/office/drawing/2014/main" id="{E26674D7-092C-42BC-936C-C160CB3EDD9D}"/>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49981" y="6244260"/>
                <a:ext cx="1566957" cy="613739"/>
              </a:xfrm>
              <a:prstGeom prst="rect">
                <a:avLst/>
              </a:prstGeom>
            </p:spPr>
          </p:pic>
          <p:sp>
            <p:nvSpPr>
              <p:cNvPr id="17" name="ZoneTexte 16">
                <a:extLst>
                  <a:ext uri="{FF2B5EF4-FFF2-40B4-BE49-F238E27FC236}">
                    <a16:creationId xmlns:a16="http://schemas.microsoft.com/office/drawing/2014/main" id="{1E779A3C-17D1-4CF5-A1BC-56FCD7118330}"/>
                  </a:ext>
                </a:extLst>
              </p:cNvPr>
              <p:cNvSpPr txBox="1"/>
              <p:nvPr/>
            </p:nvSpPr>
            <p:spPr>
              <a:xfrm>
                <a:off x="5729908" y="6453380"/>
                <a:ext cx="667818" cy="261610"/>
              </a:xfrm>
              <a:prstGeom prst="rect">
                <a:avLst/>
              </a:prstGeom>
              <a:noFill/>
            </p:spPr>
            <p:txBody>
              <a:bodyPr wrap="square" rtlCol="0">
                <a:spAutoFit/>
              </a:bodyPr>
              <a:lstStyle/>
              <a:p>
                <a:pPr defTabSz="514350">
                  <a:defRPr/>
                </a:pPr>
                <a:r>
                  <a:rPr lang="fr-CA" sz="675" dirty="0">
                    <a:solidFill>
                      <a:schemeClr val="bg1"/>
                    </a:solidFill>
                    <a:latin typeface="Calibri"/>
                  </a:rPr>
                  <a:t>10 minutes</a:t>
                </a:r>
              </a:p>
            </p:txBody>
          </p:sp>
        </p:grpSp>
      </p:grpSp>
      <p:grpSp>
        <p:nvGrpSpPr>
          <p:cNvPr id="19" name="Groupe 18">
            <a:extLst>
              <a:ext uri="{FF2B5EF4-FFF2-40B4-BE49-F238E27FC236}">
                <a16:creationId xmlns:a16="http://schemas.microsoft.com/office/drawing/2014/main" id="{FB06F0CB-8DDA-4D2E-B76D-25D047E61A68}"/>
              </a:ext>
            </a:extLst>
          </p:cNvPr>
          <p:cNvGrpSpPr/>
          <p:nvPr/>
        </p:nvGrpSpPr>
        <p:grpSpPr>
          <a:xfrm>
            <a:off x="6762005" y="5939241"/>
            <a:ext cx="1865609" cy="713082"/>
            <a:chOff x="8260772" y="6105762"/>
            <a:chExt cx="1566957" cy="713082"/>
          </a:xfrm>
        </p:grpSpPr>
        <p:sp>
          <p:nvSpPr>
            <p:cNvPr id="20" name="ZoneTexte 19">
              <a:extLst>
                <a:ext uri="{FF2B5EF4-FFF2-40B4-BE49-F238E27FC236}">
                  <a16:creationId xmlns:a16="http://schemas.microsoft.com/office/drawing/2014/main" id="{B94D48EB-9056-4465-939B-22927288D55E}"/>
                </a:ext>
              </a:extLst>
            </p:cNvPr>
            <p:cNvSpPr txBox="1"/>
            <p:nvPr/>
          </p:nvSpPr>
          <p:spPr>
            <a:xfrm>
              <a:off x="8592273" y="6105762"/>
              <a:ext cx="1235456" cy="276999"/>
            </a:xfrm>
            <a:prstGeom prst="rect">
              <a:avLst/>
            </a:prstGeom>
            <a:noFill/>
          </p:spPr>
          <p:txBody>
            <a:bodyPr wrap="square" rtlCol="0">
              <a:spAutoFit/>
            </a:bodyPr>
            <a:lstStyle/>
            <a:p>
              <a:pPr algn="ctr"/>
              <a:r>
                <a:rPr lang="fr-CA" sz="1200" dirty="0">
                  <a:solidFill>
                    <a:schemeClr val="bg1">
                      <a:lumMod val="65000"/>
                    </a:schemeClr>
                  </a:solidFill>
                </a:rPr>
                <a:t>Activité 1</a:t>
              </a:r>
            </a:p>
          </p:txBody>
        </p:sp>
        <p:grpSp>
          <p:nvGrpSpPr>
            <p:cNvPr id="21" name="Groupe 20">
              <a:extLst>
                <a:ext uri="{FF2B5EF4-FFF2-40B4-BE49-F238E27FC236}">
                  <a16:creationId xmlns:a16="http://schemas.microsoft.com/office/drawing/2014/main" id="{F3034F74-5403-4755-A9B0-BDECC3698EE9}"/>
                </a:ext>
              </a:extLst>
            </p:cNvPr>
            <p:cNvGrpSpPr/>
            <p:nvPr/>
          </p:nvGrpSpPr>
          <p:grpSpPr>
            <a:xfrm>
              <a:off x="8260772" y="6205105"/>
              <a:ext cx="1566957" cy="613739"/>
              <a:chOff x="5049981" y="6244260"/>
              <a:chExt cx="1566957" cy="613739"/>
            </a:xfrm>
          </p:grpSpPr>
          <p:pic>
            <p:nvPicPr>
              <p:cNvPr id="22" name="Image 21">
                <a:extLst>
                  <a:ext uri="{FF2B5EF4-FFF2-40B4-BE49-F238E27FC236}">
                    <a16:creationId xmlns:a16="http://schemas.microsoft.com/office/drawing/2014/main" id="{57FA41FE-2BD8-4463-9DC2-27637265180D}"/>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49981" y="6244260"/>
                <a:ext cx="1566957" cy="613739"/>
              </a:xfrm>
              <a:prstGeom prst="rect">
                <a:avLst/>
              </a:prstGeom>
            </p:spPr>
          </p:pic>
          <p:sp>
            <p:nvSpPr>
              <p:cNvPr id="23" name="ZoneTexte 22">
                <a:extLst>
                  <a:ext uri="{FF2B5EF4-FFF2-40B4-BE49-F238E27FC236}">
                    <a16:creationId xmlns:a16="http://schemas.microsoft.com/office/drawing/2014/main" id="{DA976338-1F95-4643-B324-CD10B9B73FA1}"/>
                  </a:ext>
                </a:extLst>
              </p:cNvPr>
              <p:cNvSpPr txBox="1"/>
              <p:nvPr/>
            </p:nvSpPr>
            <p:spPr>
              <a:xfrm>
                <a:off x="5729908" y="6453379"/>
                <a:ext cx="667818" cy="369332"/>
              </a:xfrm>
              <a:prstGeom prst="rect">
                <a:avLst/>
              </a:prstGeom>
              <a:noFill/>
            </p:spPr>
            <p:txBody>
              <a:bodyPr wrap="square" rtlCol="0">
                <a:spAutoFit/>
              </a:bodyPr>
              <a:lstStyle/>
              <a:p>
                <a:pPr defTabSz="685800">
                  <a:defRPr/>
                </a:pPr>
                <a:r>
                  <a:rPr lang="fr-CA" sz="900" dirty="0">
                    <a:solidFill>
                      <a:schemeClr val="bg1"/>
                    </a:solidFill>
                    <a:latin typeface="Calibri"/>
                  </a:rPr>
                  <a:t>10 minutes</a:t>
                </a:r>
              </a:p>
            </p:txBody>
          </p:sp>
        </p:grpSp>
      </p:grpSp>
      <p:sp>
        <p:nvSpPr>
          <p:cNvPr id="24" name="Rectangle 23">
            <a:extLst>
              <a:ext uri="{FF2B5EF4-FFF2-40B4-BE49-F238E27FC236}">
                <a16:creationId xmlns:a16="http://schemas.microsoft.com/office/drawing/2014/main" id="{4EBACE62-58CE-4D56-B7D3-2EC30945E811}"/>
              </a:ext>
            </a:extLst>
          </p:cNvPr>
          <p:cNvSpPr/>
          <p:nvPr/>
        </p:nvSpPr>
        <p:spPr>
          <a:xfrm>
            <a:off x="1536966" y="6397606"/>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508957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7164288" y="180734"/>
            <a:ext cx="1733843" cy="2080611"/>
          </a:xfrm>
          <a:prstGeom prst="rect">
            <a:avLst/>
          </a:prstGeom>
          <a:ln>
            <a:noFill/>
          </a:ln>
          <a:effectLst>
            <a:softEdge rad="127000"/>
          </a:effectLst>
        </p:spPr>
      </p:pic>
      <p:sp>
        <p:nvSpPr>
          <p:cNvPr id="4" name="Titre 1"/>
          <p:cNvSpPr txBox="1">
            <a:spLocks/>
          </p:cNvSpPr>
          <p:nvPr/>
        </p:nvSpPr>
        <p:spPr>
          <a:xfrm>
            <a:off x="1690476" y="866319"/>
            <a:ext cx="5185780" cy="709442"/>
          </a:xfrm>
          <a:prstGeom prst="rect">
            <a:avLst/>
          </a:prstGeom>
        </p:spPr>
        <p:txBody>
          <a:bodyPr lIns="68580" tIns="34290" rIns="68580" bIns="3429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150" dirty="0">
                <a:solidFill>
                  <a:srgbClr val="000000"/>
                </a:solidFill>
              </a:rPr>
              <a:t>Références </a:t>
            </a:r>
          </a:p>
        </p:txBody>
      </p:sp>
      <p:sp>
        <p:nvSpPr>
          <p:cNvPr id="5" name="ZoneTexte 4"/>
          <p:cNvSpPr txBox="1"/>
          <p:nvPr/>
        </p:nvSpPr>
        <p:spPr>
          <a:xfrm>
            <a:off x="1619672" y="2261345"/>
            <a:ext cx="6999608" cy="4316566"/>
          </a:xfrm>
          <a:prstGeom prst="rect">
            <a:avLst/>
          </a:prstGeom>
          <a:noFill/>
        </p:spPr>
        <p:txBody>
          <a:bodyPr wrap="square" lIns="68580" tIns="34290" rIns="68580" bIns="34290" rtlCol="0" anchor="t">
            <a:spAutoFit/>
          </a:bodyPr>
          <a:lstStyle/>
          <a:p>
            <a:pPr marL="257175" indent="-257175">
              <a:buFont typeface="+mj-lt"/>
              <a:buAutoNum type="arabicPeriod"/>
            </a:pPr>
            <a:r>
              <a:rPr lang="fr-CA" sz="1200" b="1" dirty="0">
                <a:solidFill>
                  <a:srgbClr val="000000"/>
                </a:solidFill>
              </a:rPr>
              <a:t>Comité pré-IPE</a:t>
            </a:r>
            <a:r>
              <a:rPr lang="fr-CA" sz="1200" dirty="0">
                <a:solidFill>
                  <a:srgbClr val="000000"/>
                </a:solidFill>
              </a:rPr>
              <a:t>, CSSDM, </a:t>
            </a:r>
            <a:r>
              <a:rPr lang="fr-CA" sz="1200" dirty="0" err="1">
                <a:solidFill>
                  <a:srgbClr val="000000"/>
                </a:solidFill>
              </a:rPr>
              <a:t>Vyond</a:t>
            </a:r>
            <a:r>
              <a:rPr lang="fr-CA" sz="1200" dirty="0">
                <a:solidFill>
                  <a:srgbClr val="000000"/>
                </a:solidFill>
                <a:cs typeface="Calibri"/>
              </a:rPr>
              <a:t> </a:t>
            </a:r>
            <a:r>
              <a:rPr lang="fr-CA" sz="1200" dirty="0">
                <a:solidFill>
                  <a:srgbClr val="000000"/>
                </a:solidFill>
                <a:hlinkClick r:id="rId4">
                  <a:extLst>
                    <a:ext uri="{A12FA001-AC4F-418D-AE19-62706E023703}">
                      <ahyp:hlinkClr xmlns:ahyp="http://schemas.microsoft.com/office/drawing/2018/hyperlinkcolor" val="tx"/>
                    </a:ext>
                  </a:extLst>
                </a:hlinkClick>
              </a:rPr>
              <a:t>https://youtu.be/9nG8ZUU1CW8</a:t>
            </a:r>
            <a:r>
              <a:rPr lang="fr-CA" sz="1200" dirty="0">
                <a:solidFill>
                  <a:srgbClr val="000000"/>
                </a:solidFill>
              </a:rPr>
              <a:t> </a:t>
            </a:r>
          </a:p>
          <a:p>
            <a:pPr marL="257175" indent="-257175">
              <a:buFont typeface="+mj-lt"/>
              <a:buAutoNum type="arabicPeriod"/>
            </a:pPr>
            <a:endParaRPr lang="fr-CA" sz="1200" b="1" dirty="0">
              <a:solidFill>
                <a:srgbClr val="000000"/>
              </a:solidFill>
              <a:cs typeface="Calibri" panose="020F0502020204030204"/>
            </a:endParaRPr>
          </a:p>
          <a:p>
            <a:pPr marL="257175" indent="-257175">
              <a:buFont typeface="+mj-lt"/>
              <a:buAutoNum type="arabicPeriod"/>
            </a:pPr>
            <a:r>
              <a:rPr lang="fr-CA" sz="1200" b="1" dirty="0">
                <a:solidFill>
                  <a:srgbClr val="000000"/>
                </a:solidFill>
                <a:cs typeface="Calibri" panose="020F0502020204030204"/>
              </a:rPr>
              <a:t>« Démarche graduée des interventions</a:t>
            </a:r>
            <a:r>
              <a:rPr lang="fr-CA" sz="1200" dirty="0">
                <a:solidFill>
                  <a:srgbClr val="000000"/>
                </a:solidFill>
                <a:cs typeface="Calibri" panose="020F0502020204030204"/>
              </a:rPr>
              <a:t> », Comité des conseillers pédagogiques en formation professionnelle de la Commission scolaire de Montréal, Mai 2011</a:t>
            </a:r>
          </a:p>
          <a:p>
            <a:pPr marL="257175" indent="-257175">
              <a:buFont typeface="+mj-lt"/>
              <a:buAutoNum type="arabicPeriod"/>
            </a:pPr>
            <a:endParaRPr lang="fr-CA" sz="1200" dirty="0">
              <a:solidFill>
                <a:srgbClr val="000000"/>
              </a:solidFill>
              <a:cs typeface="Calibri" panose="020F0502020204030204"/>
            </a:endParaRPr>
          </a:p>
          <a:p>
            <a:pPr marL="257175" indent="-257175">
              <a:buFont typeface="+mj-lt"/>
              <a:buAutoNum type="arabicPeriod"/>
            </a:pPr>
            <a:r>
              <a:rPr lang="fr-CA" sz="1200" b="1" dirty="0">
                <a:solidFill>
                  <a:srgbClr val="000000"/>
                </a:solidFill>
              </a:rPr>
              <a:t>« GÉRER EFFICACEMENT SA CLASSE Les cinq ingrédients essentiels », </a:t>
            </a:r>
            <a:r>
              <a:rPr lang="fr-CA" sz="1200" dirty="0">
                <a:solidFill>
                  <a:srgbClr val="000000"/>
                </a:solidFill>
              </a:rPr>
              <a:t>Nancy Gaudreau, 2017, 200 pages</a:t>
            </a:r>
            <a:endParaRPr lang="fr-CA" sz="1200" b="1" dirty="0">
              <a:solidFill>
                <a:srgbClr val="000000"/>
              </a:solidFill>
            </a:endParaRPr>
          </a:p>
          <a:p>
            <a:pPr marL="257175" indent="-257175">
              <a:buFont typeface="+mj-lt"/>
              <a:buAutoNum type="arabicPeriod"/>
            </a:pPr>
            <a:endParaRPr lang="fr-CA" sz="1200" dirty="0">
              <a:solidFill>
                <a:srgbClr val="000000"/>
              </a:solidFill>
              <a:hlinkClick r:id="rId5">
                <a:extLst>
                  <a:ext uri="{A12FA001-AC4F-418D-AE19-62706E023703}">
                    <ahyp:hlinkClr xmlns:ahyp="http://schemas.microsoft.com/office/drawing/2018/hyperlinkcolor" val="tx"/>
                  </a:ext>
                </a:extLst>
              </a:hlinkClick>
            </a:endParaRPr>
          </a:p>
          <a:p>
            <a:pPr marL="257175" indent="-257175">
              <a:buFont typeface="+mj-lt"/>
              <a:buAutoNum type="arabicPeriod"/>
            </a:pPr>
            <a:r>
              <a:rPr lang="fr-CA" sz="1200" b="1" dirty="0">
                <a:solidFill>
                  <a:srgbClr val="000000"/>
                </a:solidFill>
                <a:hlinkClick r:id="rId5">
                  <a:extLst>
                    <a:ext uri="{A12FA001-AC4F-418D-AE19-62706E023703}">
                      <ahyp:hlinkClr xmlns:ahyp="http://schemas.microsoft.com/office/drawing/2018/hyperlinkcolor" val="tx"/>
                    </a:ext>
                  </a:extLst>
                </a:hlinkClick>
              </a:rPr>
              <a:t>https://extranet.puq.ca/media/produits/documents/2930_D4531-FP.pdf</a:t>
            </a:r>
            <a:r>
              <a:rPr lang="fr-CA" sz="1200" b="1" dirty="0">
                <a:solidFill>
                  <a:srgbClr val="000000"/>
                </a:solidFill>
              </a:rPr>
              <a:t> </a:t>
            </a:r>
          </a:p>
          <a:p>
            <a:pPr marL="257175" indent="-257175">
              <a:buFont typeface="+mj-lt"/>
              <a:buAutoNum type="arabicPeriod"/>
            </a:pPr>
            <a:endParaRPr lang="fr-CA" sz="1200" dirty="0">
              <a:solidFill>
                <a:srgbClr val="000000"/>
              </a:solidFill>
            </a:endParaRPr>
          </a:p>
          <a:p>
            <a:pPr marL="257175" indent="-257175">
              <a:buFont typeface="+mj-lt"/>
              <a:buAutoNum type="arabicPeriod"/>
            </a:pPr>
            <a:r>
              <a:rPr lang="fr-CA" sz="1200" b="1" dirty="0">
                <a:solidFill>
                  <a:srgbClr val="000000"/>
                </a:solidFill>
                <a:hlinkClick r:id="rId6">
                  <a:extLst>
                    <a:ext uri="{A12FA001-AC4F-418D-AE19-62706E023703}">
                      <ahyp:hlinkClr xmlns:ahyp="http://schemas.microsoft.com/office/drawing/2018/hyperlinkcolor" val="tx"/>
                    </a:ext>
                  </a:extLst>
                </a:hlinkClick>
              </a:rPr>
              <a:t>https://view.genial.ly/5ecea5b1ae02a30dabf2230f/horizontal-infographic-review-copie-gestion-de-classe-de-nancy-gaudreau</a:t>
            </a:r>
            <a:endParaRPr lang="fr-CA" sz="1200" b="1" dirty="0">
              <a:solidFill>
                <a:srgbClr val="000000"/>
              </a:solidFill>
            </a:endParaRPr>
          </a:p>
          <a:p>
            <a:pPr marL="257175" indent="-257175">
              <a:buFont typeface="+mj-lt"/>
              <a:buAutoNum type="arabicPeriod"/>
            </a:pPr>
            <a:endParaRPr lang="fr-CA" sz="1200" dirty="0">
              <a:solidFill>
                <a:srgbClr val="000000"/>
              </a:solidFill>
            </a:endParaRPr>
          </a:p>
          <a:p>
            <a:pPr marL="257175" indent="-257175">
              <a:buFont typeface="+mj-lt"/>
              <a:buAutoNum type="arabicPeriod"/>
            </a:pPr>
            <a:r>
              <a:rPr lang="fr-CA" sz="1200" b="1" dirty="0">
                <a:solidFill>
                  <a:srgbClr val="000000"/>
                </a:solidFill>
              </a:rPr>
              <a:t>Vidéo andragogie </a:t>
            </a:r>
            <a:r>
              <a:rPr lang="fr-CA" sz="1200" dirty="0">
                <a:solidFill>
                  <a:srgbClr val="000000"/>
                </a:solidFill>
                <a:hlinkClick r:id="rId7" tooltip="https://www.youtube.com/watch?v=msfuuzvs2v0">
                  <a:extLst>
                    <a:ext uri="{A12FA001-AC4F-418D-AE19-62706E023703}">
                      <ahyp:hlinkClr xmlns:ahyp="http://schemas.microsoft.com/office/drawing/2018/hyperlinkcolor" val="tx"/>
                    </a:ext>
                  </a:extLst>
                </a:hlinkClick>
              </a:rPr>
              <a:t>https://www.youtube.com/watch?v=MsfUUZvS2v0</a:t>
            </a:r>
            <a:endParaRPr lang="fr-CA" sz="1200" dirty="0">
              <a:solidFill>
                <a:srgbClr val="000000"/>
              </a:solidFill>
            </a:endParaRPr>
          </a:p>
          <a:p>
            <a:pPr marL="257175" indent="-257175">
              <a:buFont typeface="+mj-lt"/>
              <a:buAutoNum type="arabicPeriod"/>
            </a:pPr>
            <a:endParaRPr lang="fr-CA" sz="1200" dirty="0">
              <a:solidFill>
                <a:srgbClr val="000000"/>
              </a:solidFill>
            </a:endParaRPr>
          </a:p>
          <a:p>
            <a:pPr marL="257175" indent="-257175">
              <a:buFont typeface="+mj-lt"/>
              <a:buAutoNum type="arabicPeriod"/>
            </a:pPr>
            <a:r>
              <a:rPr lang="fr-CA" sz="1200" b="1" dirty="0">
                <a:solidFill>
                  <a:srgbClr val="000000"/>
                </a:solidFill>
              </a:rPr>
              <a:t>« Soutien à la persévérance et à la réussite des jeunes et des adultes en formation professionnelle</a:t>
            </a:r>
            <a:r>
              <a:rPr lang="fr-CA" sz="1200" dirty="0">
                <a:solidFill>
                  <a:srgbClr val="000000"/>
                </a:solidFill>
              </a:rPr>
              <a:t> », chapitre 6, p. 149</a:t>
            </a:r>
          </a:p>
          <a:p>
            <a:pPr marL="257175" indent="-257175">
              <a:buFont typeface="+mj-lt"/>
              <a:buAutoNum type="arabicPeriod"/>
            </a:pPr>
            <a:endParaRPr lang="fr-CA" sz="1200" dirty="0">
              <a:solidFill>
                <a:srgbClr val="000000"/>
              </a:solidFill>
            </a:endParaRPr>
          </a:p>
          <a:p>
            <a:pPr marL="257175" indent="-257175">
              <a:buFont typeface="+mj-lt"/>
              <a:buAutoNum type="arabicPeriod"/>
            </a:pPr>
            <a:r>
              <a:rPr lang="fr-CA" sz="1200" dirty="0">
                <a:solidFill>
                  <a:srgbClr val="000000"/>
                </a:solidFill>
              </a:rPr>
              <a:t>« </a:t>
            </a:r>
            <a:r>
              <a:rPr lang="fr-CA" sz="1200" dirty="0" err="1">
                <a:solidFill>
                  <a:srgbClr val="000000"/>
                </a:solidFill>
              </a:rPr>
              <a:t>Stragogie</a:t>
            </a:r>
            <a:r>
              <a:rPr lang="fr-CA" sz="1200" dirty="0">
                <a:solidFill>
                  <a:srgbClr val="000000"/>
                </a:solidFill>
              </a:rPr>
              <a:t> 26 - Motivation et État d'esprit » réalisée par l’équipe de conseillers pédagogiques de l’École des métiers de l’équipement motorisé de Montréal, </a:t>
            </a:r>
            <a:r>
              <a:rPr lang="fr-CA" sz="1200" b="1" dirty="0">
                <a:solidFill>
                  <a:srgbClr val="000000"/>
                </a:solidFill>
                <a:hlinkClick r:id="rId8">
                  <a:extLst>
                    <a:ext uri="{A12FA001-AC4F-418D-AE19-62706E023703}">
                      <ahyp:hlinkClr xmlns:ahyp="http://schemas.microsoft.com/office/drawing/2018/hyperlinkcolor" val="tx"/>
                    </a:ext>
                  </a:extLst>
                </a:hlinkClick>
              </a:rPr>
              <a:t>https://youtu.be/c32s3NsVF8w</a:t>
            </a:r>
            <a:r>
              <a:rPr lang="fr-CA" sz="1200" b="1" dirty="0">
                <a:solidFill>
                  <a:srgbClr val="000000"/>
                </a:solidFill>
              </a:rPr>
              <a:t> </a:t>
            </a:r>
            <a:endParaRPr lang="fr-CA" sz="1200" dirty="0">
              <a:solidFill>
                <a:srgbClr val="000000"/>
              </a:solidFill>
            </a:endParaRPr>
          </a:p>
          <a:p>
            <a:endParaRPr lang="fr-CA" sz="1200" dirty="0">
              <a:solidFill>
                <a:srgbClr val="000000"/>
              </a:solidFill>
              <a:ea typeface="+mn-lt"/>
              <a:cs typeface="+mn-lt"/>
            </a:endParaRPr>
          </a:p>
          <a:p>
            <a:endParaRPr lang="fr-CA" sz="1200" dirty="0">
              <a:solidFill>
                <a:srgbClr val="000000"/>
              </a:solidFill>
              <a:ea typeface="+mn-lt"/>
              <a:cs typeface="+mn-lt"/>
            </a:endParaRPr>
          </a:p>
          <a:p>
            <a:pPr marL="271463"/>
            <a:endParaRPr lang="fr-CA" sz="1200" dirty="0">
              <a:solidFill>
                <a:srgbClr val="000000"/>
              </a:solidFill>
              <a:cs typeface="Calibri"/>
            </a:endParaRPr>
          </a:p>
          <a:p>
            <a:endParaRPr lang="fr-CA" sz="1200" dirty="0">
              <a:solidFill>
                <a:srgbClr val="000000"/>
              </a:solidFill>
              <a:cs typeface="Calibri"/>
            </a:endParaRPr>
          </a:p>
        </p:txBody>
      </p:sp>
    </p:spTree>
    <p:extLst>
      <p:ext uri="{BB962C8B-B14F-4D97-AF65-F5344CB8AC3E}">
        <p14:creationId xmlns:p14="http://schemas.microsoft.com/office/powerpoint/2010/main" val="22302332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3D3A73-A37B-4004-8E6C-A6888E2AC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700808"/>
            <a:ext cx="5596114" cy="3147814"/>
          </a:xfrm>
          <a:prstGeom prst="rect">
            <a:avLst/>
          </a:prstGeom>
        </p:spPr>
      </p:pic>
      <p:sp>
        <p:nvSpPr>
          <p:cNvPr id="5" name="Rectangle 4">
            <a:extLst>
              <a:ext uri="{FF2B5EF4-FFF2-40B4-BE49-F238E27FC236}">
                <a16:creationId xmlns:a16="http://schemas.microsoft.com/office/drawing/2014/main" id="{CBB653A3-3A1F-4E14-8728-0E207579254B}"/>
              </a:ext>
            </a:extLst>
          </p:cNvPr>
          <p:cNvSpPr/>
          <p:nvPr/>
        </p:nvSpPr>
        <p:spPr>
          <a:xfrm>
            <a:off x="7098494" y="6391463"/>
            <a:ext cx="2016224" cy="369332"/>
          </a:xfrm>
          <a:prstGeom prst="rect">
            <a:avLst/>
          </a:prstGeom>
        </p:spPr>
        <p:txBody>
          <a:bodyPr wrap="square">
            <a:spAutoFit/>
          </a:bodyPr>
          <a:lstStyle/>
          <a:p>
            <a:pPr lvl="0"/>
            <a:r>
              <a:rPr lang="fr-CA" sz="900" dirty="0">
                <a:solidFill>
                  <a:srgbClr val="000000"/>
                </a:solidFill>
              </a:rPr>
              <a:t>Image gratuite pour une utilisation </a:t>
            </a:r>
            <a:br>
              <a:rPr lang="fr-CA" sz="900" dirty="0">
                <a:solidFill>
                  <a:srgbClr val="000000"/>
                </a:solidFill>
              </a:rPr>
            </a:br>
            <a:r>
              <a:rPr lang="fr-CA" sz="900" dirty="0">
                <a:solidFill>
                  <a:srgbClr val="000000"/>
                </a:solidFill>
              </a:rPr>
              <a:t>sous licence de contenu </a:t>
            </a:r>
            <a:r>
              <a:rPr lang="fr-CA" sz="900" dirty="0" err="1">
                <a:solidFill>
                  <a:srgbClr val="000000"/>
                </a:solidFill>
              </a:rPr>
              <a:t>Pixabay</a:t>
            </a:r>
            <a:endParaRPr lang="fr-CA" sz="900" dirty="0">
              <a:solidFill>
                <a:srgbClr val="000000"/>
              </a:solidFill>
            </a:endParaRPr>
          </a:p>
        </p:txBody>
      </p:sp>
    </p:spTree>
    <p:extLst>
      <p:ext uri="{BB962C8B-B14F-4D97-AF65-F5344CB8AC3E}">
        <p14:creationId xmlns:p14="http://schemas.microsoft.com/office/powerpoint/2010/main" val="362880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uage, Cœur, Amour, Romance, Romantique">
            <a:extLst>
              <a:ext uri="{FF2B5EF4-FFF2-40B4-BE49-F238E27FC236}">
                <a16:creationId xmlns:a16="http://schemas.microsoft.com/office/drawing/2014/main" id="{8905FFC2-9EAC-F30B-FAF4-B5F396046FAC}"/>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984" b="7793"/>
          <a:stretch/>
        </p:blipFill>
        <p:spPr bwMode="auto">
          <a:xfrm>
            <a:off x="0" y="857257"/>
            <a:ext cx="9149119" cy="514349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1">
            <a:extLst>
              <a:ext uri="{FF2B5EF4-FFF2-40B4-BE49-F238E27FC236}">
                <a16:creationId xmlns:a16="http://schemas.microsoft.com/office/drawing/2014/main" id="{AB1A6324-ECAB-86BE-2262-0E6ACBCC5CF7}"/>
              </a:ext>
            </a:extLst>
          </p:cNvPr>
          <p:cNvSpPr>
            <a:spLocks noGrp="1"/>
          </p:cNvSpPr>
          <p:nvPr>
            <p:ph type="ftr" sz="quarter" idx="11"/>
          </p:nvPr>
        </p:nvSpPr>
        <p:spPr/>
        <p:txBody>
          <a:bodyPr>
            <a:normAutofit/>
          </a:bodyPr>
          <a:lstStyle/>
          <a:p>
            <a:pPr algn="r">
              <a:lnSpc>
                <a:spcPct val="90000"/>
              </a:lnSpc>
              <a:spcAft>
                <a:spcPts val="450"/>
              </a:spcAft>
            </a:pPr>
            <a:r>
              <a:rPr lang="fr-FR" sz="525" b="1" dirty="0">
                <a:solidFill>
                  <a:srgbClr val="FFFFFF"/>
                </a:solidFill>
              </a:rPr>
              <a:t>Gestion de classe IPEFP-04</a:t>
            </a:r>
          </a:p>
          <a:p>
            <a:pPr algn="r">
              <a:lnSpc>
                <a:spcPct val="90000"/>
              </a:lnSpc>
              <a:spcAft>
                <a:spcPts val="450"/>
              </a:spcAft>
            </a:pPr>
            <a:r>
              <a:rPr lang="fr-CA" sz="525" b="1" dirty="0">
                <a:solidFill>
                  <a:srgbClr val="FFFFFF"/>
                </a:solidFill>
              </a:rPr>
              <a:t>Réflexions sur la gestion de classe</a:t>
            </a:r>
          </a:p>
        </p:txBody>
      </p:sp>
      <p:pic>
        <p:nvPicPr>
          <p:cNvPr id="5" name="Image 4">
            <a:extLst>
              <a:ext uri="{FF2B5EF4-FFF2-40B4-BE49-F238E27FC236}">
                <a16:creationId xmlns:a16="http://schemas.microsoft.com/office/drawing/2014/main" id="{7D53CC2E-F672-055A-F494-4DB251EDB985}"/>
              </a:ext>
            </a:extLst>
          </p:cNvPr>
          <p:cNvPicPr>
            <a:picLocks noChangeAspect="1"/>
          </p:cNvPicPr>
          <p:nvPr/>
        </p:nvPicPr>
        <p:blipFill rotWithShape="1">
          <a:blip r:embed="rId5"/>
          <a:srcRect l="32859" t="24580" r="33400" b="26601"/>
          <a:stretch/>
        </p:blipFill>
        <p:spPr>
          <a:xfrm>
            <a:off x="3120196" y="2798413"/>
            <a:ext cx="2297624" cy="1662194"/>
          </a:xfrm>
          <a:prstGeom prst="rect">
            <a:avLst/>
          </a:prstGeom>
          <a:effectLst>
            <a:softEdge rad="635000"/>
          </a:effectLst>
        </p:spPr>
      </p:pic>
      <p:pic>
        <p:nvPicPr>
          <p:cNvPr id="4" name="Image 3">
            <a:extLst>
              <a:ext uri="{FF2B5EF4-FFF2-40B4-BE49-F238E27FC236}">
                <a16:creationId xmlns:a16="http://schemas.microsoft.com/office/drawing/2014/main" id="{FDA5A2CD-CBD9-477D-BE0A-B8E70816A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336" y="6124832"/>
            <a:ext cx="1394180" cy="596645"/>
          </a:xfrm>
          <a:prstGeom prst="rect">
            <a:avLst/>
          </a:prstGeom>
        </p:spPr>
      </p:pic>
      <p:sp>
        <p:nvSpPr>
          <p:cNvPr id="7" name="Rectangle 6">
            <a:extLst>
              <a:ext uri="{FF2B5EF4-FFF2-40B4-BE49-F238E27FC236}">
                <a16:creationId xmlns:a16="http://schemas.microsoft.com/office/drawing/2014/main" id="{AE924849-54F8-497F-8F96-8E8770D8557E}"/>
              </a:ext>
            </a:extLst>
          </p:cNvPr>
          <p:cNvSpPr/>
          <p:nvPr/>
        </p:nvSpPr>
        <p:spPr>
          <a:xfrm>
            <a:off x="-21820" y="6430238"/>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1319327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11152" y="260648"/>
            <a:ext cx="7632848" cy="962177"/>
          </a:xfrm>
        </p:spPr>
        <p:txBody>
          <a:bodyPr>
            <a:normAutofit/>
          </a:bodyPr>
          <a:lstStyle/>
          <a:p>
            <a:r>
              <a:rPr lang="fr-CA" sz="3450" dirty="0"/>
              <a:t>Une définition</a:t>
            </a:r>
          </a:p>
        </p:txBody>
      </p:sp>
      <p:sp>
        <p:nvSpPr>
          <p:cNvPr id="6" name="Espace réservé du contenu 2"/>
          <p:cNvSpPr txBox="1">
            <a:spLocks/>
          </p:cNvSpPr>
          <p:nvPr>
            <p:custDataLst>
              <p:tags r:id="rId1"/>
            </p:custDataLst>
          </p:nvPr>
        </p:nvSpPr>
        <p:spPr>
          <a:xfrm>
            <a:off x="1835696" y="2286391"/>
            <a:ext cx="6882575" cy="2432114"/>
          </a:xfrm>
          <a:prstGeom prst="rect">
            <a:avLst/>
          </a:prstGeom>
          <a:solidFill>
            <a:schemeClr val="bg1">
              <a:lumMod val="85000"/>
            </a:schemeClr>
          </a:solidFill>
          <a:ln>
            <a:noFill/>
          </a:ln>
          <a:effectLst>
            <a:softEdge rad="127000"/>
          </a:effectLst>
        </p:spPr>
        <p:txBody>
          <a:bodyPr vert="horz" lIns="68580" tIns="34290" rIns="68580" bIns="34290" rtlCol="0" anchor="t">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buFont typeface="Wingdings 2" pitchFamily="18" charset="2"/>
              <a:buNone/>
              <a:defRPr/>
            </a:pPr>
            <a:endParaRPr lang="fr-CA" sz="2400" dirty="0">
              <a:solidFill>
                <a:srgbClr val="000000"/>
              </a:solidFill>
            </a:endParaRPr>
          </a:p>
          <a:p>
            <a:pPr algn="ctr">
              <a:buFont typeface="Wingdings 2" pitchFamily="18" charset="2"/>
              <a:buNone/>
              <a:defRPr/>
            </a:pPr>
            <a:r>
              <a:rPr lang="fr-CA" sz="2400" dirty="0">
                <a:solidFill>
                  <a:srgbClr val="000000"/>
                </a:solidFill>
              </a:rPr>
              <a:t>L’ensemble des actes réfléchis, séquentiels et simultanés qu’un enseignant conçoit, organise et réalise pour et avec ses élèves afin de les engager, de les soutenir, de les guider et de les faire progresser dans leur apprentissage et leur développement.</a:t>
            </a:r>
          </a:p>
          <a:p>
            <a:pPr algn="just">
              <a:buFont typeface="Wingdings 2" pitchFamily="18" charset="2"/>
              <a:buNone/>
              <a:defRPr/>
            </a:pPr>
            <a:endParaRPr lang="fr-CA" sz="1800" dirty="0">
              <a:solidFill>
                <a:srgbClr val="000000"/>
              </a:solidFill>
            </a:endParaRPr>
          </a:p>
          <a:p>
            <a:pPr algn="just">
              <a:buFont typeface="Wingdings 2" pitchFamily="18" charset="2"/>
              <a:buNone/>
              <a:defRPr/>
            </a:pPr>
            <a:endParaRPr lang="fr-CA" sz="1500" dirty="0">
              <a:solidFill>
                <a:schemeClr val="tx1">
                  <a:lumMod val="65000"/>
                  <a:lumOff val="35000"/>
                </a:schemeClr>
              </a:solidFill>
            </a:endParaRPr>
          </a:p>
          <a:p>
            <a:endParaRPr lang="fr-CA" sz="1500" dirty="0">
              <a:solidFill>
                <a:schemeClr val="tx1">
                  <a:lumMod val="65000"/>
                  <a:lumOff val="35000"/>
                </a:schemeClr>
              </a:solidFill>
            </a:endParaRPr>
          </a:p>
        </p:txBody>
      </p:sp>
      <p:sp>
        <p:nvSpPr>
          <p:cNvPr id="3" name="ZoneTexte 2"/>
          <p:cNvSpPr txBox="1"/>
          <p:nvPr/>
        </p:nvSpPr>
        <p:spPr>
          <a:xfrm>
            <a:off x="5076056" y="4718505"/>
            <a:ext cx="3809056" cy="969496"/>
          </a:xfrm>
          <a:prstGeom prst="rect">
            <a:avLst/>
          </a:prstGeom>
          <a:noFill/>
        </p:spPr>
        <p:txBody>
          <a:bodyPr wrap="none" rtlCol="0">
            <a:spAutoFit/>
          </a:bodyPr>
          <a:lstStyle/>
          <a:p>
            <a:pPr algn="just">
              <a:defRPr/>
            </a:pPr>
            <a:endParaRPr lang="fr-CA" sz="1650" dirty="0">
              <a:solidFill>
                <a:schemeClr val="bg1">
                  <a:lumMod val="50000"/>
                </a:schemeClr>
              </a:solidFill>
            </a:endParaRPr>
          </a:p>
          <a:p>
            <a:pPr algn="r">
              <a:defRPr/>
            </a:pPr>
            <a:r>
              <a:rPr lang="fr-CA" sz="1350" dirty="0">
                <a:solidFill>
                  <a:schemeClr val="tx2">
                    <a:lumMod val="50000"/>
                  </a:schemeClr>
                </a:solidFill>
              </a:rPr>
              <a:t>Nancy Gaudreau, Ph. D. 2015, inspiré de CSE, 1995 </a:t>
            </a:r>
          </a:p>
          <a:p>
            <a:pPr algn="r">
              <a:defRPr/>
            </a:pPr>
            <a:r>
              <a:rPr lang="fr-CA" sz="1350" dirty="0">
                <a:solidFill>
                  <a:schemeClr val="tx2">
                    <a:lumMod val="50000"/>
                  </a:schemeClr>
                </a:solidFill>
              </a:rPr>
              <a:t>Nault et </a:t>
            </a:r>
            <a:r>
              <a:rPr lang="fr-CA" sz="1350" dirty="0" err="1">
                <a:solidFill>
                  <a:schemeClr val="tx2">
                    <a:lumMod val="50000"/>
                  </a:schemeClr>
                </a:solidFill>
              </a:rPr>
              <a:t>Fijalkow</a:t>
            </a:r>
            <a:r>
              <a:rPr lang="fr-CA" sz="1350" dirty="0">
                <a:solidFill>
                  <a:schemeClr val="tx2">
                    <a:lumMod val="50000"/>
                  </a:schemeClr>
                </a:solidFill>
              </a:rPr>
              <a:t>, 1999</a:t>
            </a:r>
          </a:p>
          <a:p>
            <a:endParaRPr lang="fr-CA" sz="1350" dirty="0"/>
          </a:p>
        </p:txBody>
      </p:sp>
    </p:spTree>
    <p:extLst>
      <p:ext uri="{BB962C8B-B14F-4D97-AF65-F5344CB8AC3E}">
        <p14:creationId xmlns:p14="http://schemas.microsoft.com/office/powerpoint/2010/main" val="40447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À la baguette ! - L'influx"/>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436354" y="1108204"/>
            <a:ext cx="7483786" cy="49891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itre 1"/>
          <p:cNvSpPr txBox="1">
            <a:spLocks/>
          </p:cNvSpPr>
          <p:nvPr/>
        </p:nvSpPr>
        <p:spPr>
          <a:xfrm>
            <a:off x="1468327" y="296556"/>
            <a:ext cx="741983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3450" dirty="0">
                <a:solidFill>
                  <a:srgbClr val="C00000"/>
                </a:solidFill>
              </a:rPr>
              <a:t>Les incontournables </a:t>
            </a:r>
            <a:br>
              <a:rPr lang="fr-CA" sz="3450" dirty="0">
                <a:solidFill>
                  <a:srgbClr val="C00000"/>
                </a:solidFill>
              </a:rPr>
            </a:br>
            <a:r>
              <a:rPr lang="fr-CA" sz="3450" dirty="0">
                <a:solidFill>
                  <a:srgbClr val="C00000"/>
                </a:solidFill>
              </a:rPr>
              <a:t>d’une gestion de classe efficace</a:t>
            </a:r>
          </a:p>
        </p:txBody>
      </p:sp>
      <p:sp>
        <p:nvSpPr>
          <p:cNvPr id="5" name="Forme libre 4"/>
          <p:cNvSpPr/>
          <p:nvPr>
            <p:custDataLst>
              <p:tags r:id="rId1"/>
            </p:custDataLst>
          </p:nvPr>
        </p:nvSpPr>
        <p:spPr>
          <a:xfrm>
            <a:off x="2334583" y="1925720"/>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endParaRPr lang="fr-CA" sz="1275" dirty="0">
              <a:solidFill>
                <a:srgbClr val="000000"/>
              </a:solidFill>
            </a:endParaRPr>
          </a:p>
        </p:txBody>
      </p:sp>
      <p:sp>
        <p:nvSpPr>
          <p:cNvPr id="6" name="Forme libre 5"/>
          <p:cNvSpPr/>
          <p:nvPr>
            <p:custDataLst>
              <p:tags r:id="rId2"/>
            </p:custDataLst>
          </p:nvPr>
        </p:nvSpPr>
        <p:spPr>
          <a:xfrm>
            <a:off x="3982360" y="1736747"/>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endParaRPr lang="fr-CA" sz="1275" dirty="0">
              <a:solidFill>
                <a:srgbClr val="000000"/>
              </a:solidFill>
            </a:endParaRPr>
          </a:p>
        </p:txBody>
      </p:sp>
      <p:sp>
        <p:nvSpPr>
          <p:cNvPr id="7" name="Forme libre 6"/>
          <p:cNvSpPr/>
          <p:nvPr>
            <p:custDataLst>
              <p:tags r:id="rId3"/>
            </p:custDataLst>
          </p:nvPr>
        </p:nvSpPr>
        <p:spPr>
          <a:xfrm>
            <a:off x="5630137" y="1937238"/>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endParaRPr lang="fr-CA" sz="1275" dirty="0">
              <a:solidFill>
                <a:srgbClr val="000000"/>
              </a:solidFill>
            </a:endParaRPr>
          </a:p>
        </p:txBody>
      </p:sp>
      <p:sp>
        <p:nvSpPr>
          <p:cNvPr id="8" name="Forme libre 7"/>
          <p:cNvSpPr/>
          <p:nvPr>
            <p:custDataLst>
              <p:tags r:id="rId4"/>
            </p:custDataLst>
          </p:nvPr>
        </p:nvSpPr>
        <p:spPr>
          <a:xfrm>
            <a:off x="2334583" y="2952978"/>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endParaRPr lang="fr-CA" sz="1275" dirty="0">
              <a:solidFill>
                <a:srgbClr val="000000"/>
              </a:solidFill>
            </a:endParaRPr>
          </a:p>
        </p:txBody>
      </p:sp>
      <p:sp>
        <p:nvSpPr>
          <p:cNvPr id="9" name="Forme libre 8"/>
          <p:cNvSpPr/>
          <p:nvPr>
            <p:custDataLst>
              <p:tags r:id="rId5"/>
            </p:custDataLst>
          </p:nvPr>
        </p:nvSpPr>
        <p:spPr>
          <a:xfrm>
            <a:off x="3982360" y="2765388"/>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endParaRPr lang="fr-CA" sz="1275" dirty="0">
              <a:solidFill>
                <a:srgbClr val="000000"/>
              </a:solidFill>
            </a:endParaRPr>
          </a:p>
        </p:txBody>
      </p:sp>
      <p:sp>
        <p:nvSpPr>
          <p:cNvPr id="10" name="Forme libre 9"/>
          <p:cNvSpPr/>
          <p:nvPr>
            <p:custDataLst>
              <p:tags r:id="rId6"/>
            </p:custDataLst>
          </p:nvPr>
        </p:nvSpPr>
        <p:spPr>
          <a:xfrm>
            <a:off x="5630137" y="3022853"/>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endParaRPr lang="fr-CA" sz="1275" dirty="0">
              <a:solidFill>
                <a:srgbClr val="000000"/>
              </a:solidFill>
            </a:endParaRPr>
          </a:p>
        </p:txBody>
      </p:sp>
      <p:sp>
        <p:nvSpPr>
          <p:cNvPr id="11" name="Forme libre 10"/>
          <p:cNvSpPr/>
          <p:nvPr>
            <p:custDataLst>
              <p:tags r:id="rId7"/>
            </p:custDataLst>
          </p:nvPr>
        </p:nvSpPr>
        <p:spPr>
          <a:xfrm>
            <a:off x="3966935" y="3790389"/>
            <a:ext cx="1395686" cy="837412"/>
          </a:xfrm>
          <a:custGeom>
            <a:avLst/>
            <a:gdLst>
              <a:gd name="connsiteX0" fmla="*/ 0 w 1860915"/>
              <a:gd name="connsiteY0" fmla="*/ 0 h 1116549"/>
              <a:gd name="connsiteX1" fmla="*/ 1860915 w 1860915"/>
              <a:gd name="connsiteY1" fmla="*/ 0 h 1116549"/>
              <a:gd name="connsiteX2" fmla="*/ 1860915 w 1860915"/>
              <a:gd name="connsiteY2" fmla="*/ 1116549 h 1116549"/>
              <a:gd name="connsiteX3" fmla="*/ 0 w 1860915"/>
              <a:gd name="connsiteY3" fmla="*/ 1116549 h 1116549"/>
              <a:gd name="connsiteX4" fmla="*/ 0 w 1860915"/>
              <a:gd name="connsiteY4" fmla="*/ 0 h 11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915" h="1116549">
                <a:moveTo>
                  <a:pt x="0" y="0"/>
                </a:moveTo>
                <a:lnTo>
                  <a:pt x="1860915" y="0"/>
                </a:lnTo>
                <a:lnTo>
                  <a:pt x="1860915" y="1116549"/>
                </a:lnTo>
                <a:lnTo>
                  <a:pt x="0" y="1116549"/>
                </a:lnTo>
                <a:lnTo>
                  <a:pt x="0" y="0"/>
                </a:lnTo>
                <a:close/>
              </a:path>
            </a:pathLst>
          </a:custGeom>
          <a:solidFill>
            <a:schemeClr val="bg1">
              <a:lumMod val="75000"/>
            </a:schemeClr>
          </a:solidFill>
          <a:ln>
            <a:noFill/>
          </a:ln>
          <a:effectLst>
            <a:glow rad="228600">
              <a:schemeClr val="accent3">
                <a:satMod val="175000"/>
                <a:alpha val="40000"/>
              </a:schemeClr>
            </a:glo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78" tIns="48578" rIns="48578" bIns="48578" numCol="1" spcCol="1270" anchor="ctr" anchorCtr="0">
            <a:noAutofit/>
          </a:bodyPr>
          <a:lstStyle/>
          <a:p>
            <a:pPr algn="ctr" defTabSz="566738">
              <a:lnSpc>
                <a:spcPct val="90000"/>
              </a:lnSpc>
              <a:spcBef>
                <a:spcPct val="0"/>
              </a:spcBef>
              <a:spcAft>
                <a:spcPct val="35000"/>
              </a:spcAft>
            </a:pPr>
            <a:endParaRPr lang="fr-CA" sz="1275" dirty="0">
              <a:solidFill>
                <a:srgbClr val="000000"/>
              </a:solidFill>
            </a:endParaRPr>
          </a:p>
        </p:txBody>
      </p:sp>
      <p:sp>
        <p:nvSpPr>
          <p:cNvPr id="12" name="Rectangle 11"/>
          <p:cNvSpPr/>
          <p:nvPr>
            <p:custDataLst>
              <p:tags r:id="rId8"/>
            </p:custDataLst>
          </p:nvPr>
        </p:nvSpPr>
        <p:spPr>
          <a:xfrm>
            <a:off x="2051720" y="5489011"/>
            <a:ext cx="6253055" cy="854080"/>
          </a:xfrm>
          <a:prstGeom prst="rect">
            <a:avLst/>
          </a:prstGeom>
          <a:solidFill>
            <a:schemeClr val="bg1">
              <a:lumMod val="85000"/>
            </a:schemeClr>
          </a:solidFill>
          <a:ln>
            <a:noFill/>
          </a:ln>
          <a:effectLst>
            <a:softEdge rad="63500"/>
          </a:effectLst>
        </p:spPr>
        <p:txBody>
          <a:bodyPr wrap="square">
            <a:spAutoFit/>
          </a:bodyPr>
          <a:lstStyle/>
          <a:p>
            <a:pPr algn="just"/>
            <a:r>
              <a:rPr lang="fr-CA" sz="1650" dirty="0">
                <a:solidFill>
                  <a:srgbClr val="000000"/>
                </a:solidFill>
              </a:rPr>
              <a:t>Gérer la classe c’est, avant tout, </a:t>
            </a:r>
            <a:r>
              <a:rPr lang="fr-CA" sz="1650" b="1" dirty="0">
                <a:solidFill>
                  <a:srgbClr val="000000"/>
                </a:solidFill>
              </a:rPr>
              <a:t>mettre en place des dispositifs éducatifs axés sur la prévention des problèmes </a:t>
            </a:r>
            <a:r>
              <a:rPr lang="fr-CA" sz="1650" dirty="0">
                <a:solidFill>
                  <a:srgbClr val="000000"/>
                </a:solidFill>
              </a:rPr>
              <a:t>afin de permettre l’atteinte des objectifs d’apprentissage visés par le programme.</a:t>
            </a:r>
          </a:p>
        </p:txBody>
      </p:sp>
      <p:grpSp>
        <p:nvGrpSpPr>
          <p:cNvPr id="15" name="Groupe 14">
            <a:extLst>
              <a:ext uri="{FF2B5EF4-FFF2-40B4-BE49-F238E27FC236}">
                <a16:creationId xmlns:a16="http://schemas.microsoft.com/office/drawing/2014/main" id="{18D455CB-9A86-4899-894E-6E5760066BF0}"/>
              </a:ext>
            </a:extLst>
          </p:cNvPr>
          <p:cNvGrpSpPr/>
          <p:nvPr/>
        </p:nvGrpSpPr>
        <p:grpSpPr>
          <a:xfrm>
            <a:off x="7312913" y="4683807"/>
            <a:ext cx="1541656" cy="538207"/>
            <a:chOff x="8370927" y="6069558"/>
            <a:chExt cx="1631564" cy="717609"/>
          </a:xfrm>
        </p:grpSpPr>
        <p:sp>
          <p:nvSpPr>
            <p:cNvPr id="16" name="ZoneTexte 15">
              <a:extLst>
                <a:ext uri="{FF2B5EF4-FFF2-40B4-BE49-F238E27FC236}">
                  <a16:creationId xmlns:a16="http://schemas.microsoft.com/office/drawing/2014/main" id="{7173D512-6BED-47CB-816D-DC6E0A36C0FE}"/>
                </a:ext>
              </a:extLst>
            </p:cNvPr>
            <p:cNvSpPr txBox="1"/>
            <p:nvPr/>
          </p:nvSpPr>
          <p:spPr>
            <a:xfrm>
              <a:off x="8767035" y="6069558"/>
              <a:ext cx="1235456" cy="307776"/>
            </a:xfrm>
            <a:prstGeom prst="rect">
              <a:avLst/>
            </a:prstGeom>
            <a:noFill/>
          </p:spPr>
          <p:txBody>
            <a:bodyPr wrap="square" rtlCol="0">
              <a:spAutoFit/>
            </a:bodyPr>
            <a:lstStyle/>
            <a:p>
              <a:pPr algn="ctr"/>
              <a:r>
                <a:rPr lang="fr-CA" sz="900" dirty="0">
                  <a:solidFill>
                    <a:schemeClr val="bg1">
                      <a:lumMod val="65000"/>
                    </a:schemeClr>
                  </a:solidFill>
                </a:rPr>
                <a:t>Activité 3</a:t>
              </a:r>
            </a:p>
          </p:txBody>
        </p:sp>
        <p:grpSp>
          <p:nvGrpSpPr>
            <p:cNvPr id="17" name="Groupe 16">
              <a:extLst>
                <a:ext uri="{FF2B5EF4-FFF2-40B4-BE49-F238E27FC236}">
                  <a16:creationId xmlns:a16="http://schemas.microsoft.com/office/drawing/2014/main" id="{6C9E925F-8D77-4CD8-AD68-DCAE8F10C21A}"/>
                </a:ext>
              </a:extLst>
            </p:cNvPr>
            <p:cNvGrpSpPr/>
            <p:nvPr/>
          </p:nvGrpSpPr>
          <p:grpSpPr>
            <a:xfrm>
              <a:off x="8370927" y="6173428"/>
              <a:ext cx="1566957" cy="613739"/>
              <a:chOff x="8370927" y="6173428"/>
              <a:chExt cx="1566957" cy="613739"/>
            </a:xfrm>
          </p:grpSpPr>
          <p:pic>
            <p:nvPicPr>
              <p:cNvPr id="18" name="Image 17">
                <a:extLst>
                  <a:ext uri="{FF2B5EF4-FFF2-40B4-BE49-F238E27FC236}">
                    <a16:creationId xmlns:a16="http://schemas.microsoft.com/office/drawing/2014/main" id="{D49A9D09-03FF-4212-89DB-B54CC278DBF1}"/>
                  </a:ext>
                </a:extLst>
              </p:cNvPr>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70927" y="6173428"/>
                <a:ext cx="1566957" cy="613739"/>
              </a:xfrm>
              <a:prstGeom prst="rect">
                <a:avLst/>
              </a:prstGeom>
            </p:spPr>
          </p:pic>
          <p:sp>
            <p:nvSpPr>
              <p:cNvPr id="19" name="ZoneTexte 18">
                <a:extLst>
                  <a:ext uri="{FF2B5EF4-FFF2-40B4-BE49-F238E27FC236}">
                    <a16:creationId xmlns:a16="http://schemas.microsoft.com/office/drawing/2014/main" id="{11340A08-E157-44D2-9FE8-A2DEBA82E5E4}"/>
                  </a:ext>
                </a:extLst>
              </p:cNvPr>
              <p:cNvSpPr txBox="1"/>
              <p:nvPr/>
            </p:nvSpPr>
            <p:spPr>
              <a:xfrm>
                <a:off x="9050854" y="6382547"/>
                <a:ext cx="667818" cy="400110"/>
              </a:xfrm>
              <a:prstGeom prst="rect">
                <a:avLst/>
              </a:prstGeom>
              <a:noFill/>
            </p:spPr>
            <p:txBody>
              <a:bodyPr wrap="square" rtlCol="0">
                <a:spAutoFit/>
              </a:bodyPr>
              <a:lstStyle/>
              <a:p>
                <a:pPr defTabSz="514350">
                  <a:defRPr/>
                </a:pPr>
                <a:r>
                  <a:rPr lang="fr-CA" sz="675" dirty="0">
                    <a:solidFill>
                      <a:schemeClr val="bg1"/>
                    </a:solidFill>
                  </a:rPr>
                  <a:t>10 minutes minutes</a:t>
                </a:r>
                <a:r>
                  <a:rPr lang="fr-CA" sz="675" dirty="0">
                    <a:solidFill>
                      <a:schemeClr val="bg1">
                        <a:lumMod val="65000"/>
                      </a:schemeClr>
                    </a:solidFill>
                    <a:latin typeface="Calibri"/>
                  </a:rPr>
                  <a:t>10</a:t>
                </a:r>
                <a:endParaRPr lang="fr-CA" sz="675" dirty="0">
                  <a:solidFill>
                    <a:schemeClr val="bg1"/>
                  </a:solidFill>
                  <a:latin typeface="Calibri"/>
                </a:endParaRPr>
              </a:p>
            </p:txBody>
          </p:sp>
        </p:grpSp>
      </p:grpSp>
      <p:sp>
        <p:nvSpPr>
          <p:cNvPr id="20" name="Rectangle 19">
            <a:extLst>
              <a:ext uri="{FF2B5EF4-FFF2-40B4-BE49-F238E27FC236}">
                <a16:creationId xmlns:a16="http://schemas.microsoft.com/office/drawing/2014/main" id="{45501E64-043D-4D1C-A418-E29EBFF0A7B6}"/>
              </a:ext>
            </a:extLst>
          </p:cNvPr>
          <p:cNvSpPr/>
          <p:nvPr/>
        </p:nvSpPr>
        <p:spPr>
          <a:xfrm>
            <a:off x="7687193" y="6494188"/>
            <a:ext cx="1752151" cy="338554"/>
          </a:xfrm>
          <a:prstGeom prst="rect">
            <a:avLst/>
          </a:prstGeom>
        </p:spPr>
        <p:txBody>
          <a:bodyPr wrap="square">
            <a:spAutoFit/>
          </a:bodyPr>
          <a:lstStyle/>
          <a:p>
            <a:pPr lvl="0"/>
            <a:r>
              <a:rPr lang="fr-CA" sz="800" dirty="0">
                <a:solidFill>
                  <a:srgbClr val="000000"/>
                </a:solidFill>
              </a:rPr>
              <a:t>Image gratuite pour une utilisation </a:t>
            </a:r>
            <a:br>
              <a:rPr lang="fr-CA" sz="800" dirty="0">
                <a:solidFill>
                  <a:srgbClr val="000000"/>
                </a:solidFill>
              </a:rPr>
            </a:br>
            <a:r>
              <a:rPr lang="fr-CA" sz="800" dirty="0">
                <a:solidFill>
                  <a:srgbClr val="000000"/>
                </a:solidFill>
              </a:rPr>
              <a:t>sous licence de contenu </a:t>
            </a:r>
            <a:r>
              <a:rPr lang="fr-CA" sz="800" dirty="0" err="1">
                <a:solidFill>
                  <a:srgbClr val="000000"/>
                </a:solidFill>
              </a:rPr>
              <a:t>Pixabay</a:t>
            </a:r>
            <a:endParaRPr lang="fr-CA" sz="800" dirty="0">
              <a:solidFill>
                <a:srgbClr val="000000"/>
              </a:solidFill>
            </a:endParaRPr>
          </a:p>
        </p:txBody>
      </p:sp>
    </p:spTree>
    <p:extLst>
      <p:ext uri="{BB962C8B-B14F-4D97-AF65-F5344CB8AC3E}">
        <p14:creationId xmlns:p14="http://schemas.microsoft.com/office/powerpoint/2010/main" val="42027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9"/>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9"/>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14"/>
</p:tagLst>
</file>

<file path=ppt/tags/tag104.xml><?xml version="1.0" encoding="utf-8"?>
<p:tagLst xmlns:a="http://schemas.openxmlformats.org/drawingml/2006/main" xmlns:r="http://schemas.openxmlformats.org/officeDocument/2006/relationships" xmlns:p="http://schemas.openxmlformats.org/presentationml/2006/main">
  <p:tag name="NUM" val="1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6"/>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8"/>
</p:tagLst>
</file>

<file path=ppt/tags/tag12.xml><?xml version="1.0" encoding="utf-8"?>
<p:tagLst xmlns:a="http://schemas.openxmlformats.org/drawingml/2006/main" xmlns:r="http://schemas.openxmlformats.org/officeDocument/2006/relationships" xmlns:p="http://schemas.openxmlformats.org/presentationml/2006/main">
  <p:tag name="NUM" val="1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36.xml><?xml version="1.0" encoding="utf-8"?>
<p:tagLst xmlns:a="http://schemas.openxmlformats.org/drawingml/2006/main" xmlns:r="http://schemas.openxmlformats.org/officeDocument/2006/relationships" xmlns:p="http://schemas.openxmlformats.org/presentationml/2006/main">
  <p:tag name="NUM" val="12"/>
</p:tagLst>
</file>

<file path=ppt/tags/tag137.xml><?xml version="1.0" encoding="utf-8"?>
<p:tagLst xmlns:a="http://schemas.openxmlformats.org/drawingml/2006/main" xmlns:r="http://schemas.openxmlformats.org/officeDocument/2006/relationships" xmlns:p="http://schemas.openxmlformats.org/presentationml/2006/main">
  <p:tag name="NUM" val="13"/>
</p:tagLst>
</file>

<file path=ppt/tags/tag138.xml><?xml version="1.0" encoding="utf-8"?>
<p:tagLst xmlns:a="http://schemas.openxmlformats.org/drawingml/2006/main" xmlns:r="http://schemas.openxmlformats.org/officeDocument/2006/relationships" xmlns:p="http://schemas.openxmlformats.org/presentationml/2006/main">
  <p:tag name="NUM" val="14"/>
</p:tagLst>
</file>

<file path=ppt/tags/tag139.xml><?xml version="1.0" encoding="utf-8"?>
<p:tagLst xmlns:a="http://schemas.openxmlformats.org/drawingml/2006/main" xmlns:r="http://schemas.openxmlformats.org/officeDocument/2006/relationships" xmlns:p="http://schemas.openxmlformats.org/presentationml/2006/main">
  <p:tag name="NUM" val="17"/>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8"/>
</p:tagLst>
</file>

<file path=ppt/tags/tag141.xml><?xml version="1.0" encoding="utf-8"?>
<p:tagLst xmlns:a="http://schemas.openxmlformats.org/drawingml/2006/main" xmlns:r="http://schemas.openxmlformats.org/officeDocument/2006/relationships" xmlns:p="http://schemas.openxmlformats.org/presentationml/2006/main">
  <p:tag name="NUM" val="19"/>
</p:tagLst>
</file>

<file path=ppt/tags/tag142.xml><?xml version="1.0" encoding="utf-8"?>
<p:tagLst xmlns:a="http://schemas.openxmlformats.org/drawingml/2006/main" xmlns:r="http://schemas.openxmlformats.org/officeDocument/2006/relationships" xmlns:p="http://schemas.openxmlformats.org/presentationml/2006/main">
  <p:tag name="NUM" val="20"/>
</p:tagLst>
</file>

<file path=ppt/tags/tag143.xml><?xml version="1.0" encoding="utf-8"?>
<p:tagLst xmlns:a="http://schemas.openxmlformats.org/drawingml/2006/main" xmlns:r="http://schemas.openxmlformats.org/officeDocument/2006/relationships" xmlns:p="http://schemas.openxmlformats.org/presentationml/2006/main">
  <p:tag name="NUM" val="2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8.xml><?xml version="1.0" encoding="utf-8"?>
<p:tagLst xmlns:a="http://schemas.openxmlformats.org/drawingml/2006/main" xmlns:r="http://schemas.openxmlformats.org/officeDocument/2006/relationships" xmlns:p="http://schemas.openxmlformats.org/presentationml/2006/main">
  <p:tag name="NUM" val="14"/>
</p:tagLst>
</file>

<file path=ppt/tags/tag19.xml><?xml version="1.0" encoding="utf-8"?>
<p:tagLst xmlns:a="http://schemas.openxmlformats.org/drawingml/2006/main" xmlns:r="http://schemas.openxmlformats.org/officeDocument/2006/relationships" xmlns:p="http://schemas.openxmlformats.org/presentationml/2006/main">
  <p:tag name="NUM" val="15"/>
</p:tagLst>
</file>

<file path=ppt/tags/tag2.xml><?xml version="1.0" encoding="utf-8"?>
<p:tagLst xmlns:a="http://schemas.openxmlformats.org/drawingml/2006/main" xmlns:r="http://schemas.openxmlformats.org/officeDocument/2006/relationships" xmlns:p="http://schemas.openxmlformats.org/presentationml/2006/main">
  <p:tag name="NUM" val="12"/>
</p:tagLst>
</file>

<file path=ppt/tags/tag20.xml><?xml version="1.0" encoding="utf-8"?>
<p:tagLst xmlns:a="http://schemas.openxmlformats.org/drawingml/2006/main" xmlns:r="http://schemas.openxmlformats.org/officeDocument/2006/relationships" xmlns:p="http://schemas.openxmlformats.org/presentationml/2006/main">
  <p:tag name="NUM" val="16"/>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11"/>
</p:tagLst>
</file>

<file path=ppt/tags/tag26.xml><?xml version="1.0" encoding="utf-8"?>
<p:tagLst xmlns:a="http://schemas.openxmlformats.org/drawingml/2006/main" xmlns:r="http://schemas.openxmlformats.org/officeDocument/2006/relationships" xmlns:p="http://schemas.openxmlformats.org/presentationml/2006/main">
  <p:tag name="NUM" val="12"/>
</p:tagLst>
</file>

<file path=ppt/tags/tag27.xml><?xml version="1.0" encoding="utf-8"?>
<p:tagLst xmlns:a="http://schemas.openxmlformats.org/drawingml/2006/main" xmlns:r="http://schemas.openxmlformats.org/officeDocument/2006/relationships" xmlns:p="http://schemas.openxmlformats.org/presentationml/2006/main">
  <p:tag name="NUM" val="13"/>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1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11"/>
</p:tagLst>
</file>

<file path=ppt/tags/tag36.xml><?xml version="1.0" encoding="utf-8"?>
<p:tagLst xmlns:a="http://schemas.openxmlformats.org/drawingml/2006/main" xmlns:r="http://schemas.openxmlformats.org/officeDocument/2006/relationships" xmlns:p="http://schemas.openxmlformats.org/presentationml/2006/main">
  <p:tag name="NUM" val="12"/>
</p:tagLst>
</file>

<file path=ppt/tags/tag37.xml><?xml version="1.0" encoding="utf-8"?>
<p:tagLst xmlns:a="http://schemas.openxmlformats.org/drawingml/2006/main" xmlns:r="http://schemas.openxmlformats.org/officeDocument/2006/relationships" xmlns:p="http://schemas.openxmlformats.org/presentationml/2006/main">
  <p:tag name="NUM" val="13"/>
</p:tagLst>
</file>

<file path=ppt/tags/tag38.xml><?xml version="1.0" encoding="utf-8"?>
<p:tagLst xmlns:a="http://schemas.openxmlformats.org/drawingml/2006/main" xmlns:r="http://schemas.openxmlformats.org/officeDocument/2006/relationships" xmlns:p="http://schemas.openxmlformats.org/presentationml/2006/main">
  <p:tag name="NUM" val="1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9"/>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10"/>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0"/>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NUM" val="13"/>
</p:tagLst>
</file>

<file path=ppt/tags/tag57.xml><?xml version="1.0" encoding="utf-8"?>
<p:tagLst xmlns:a="http://schemas.openxmlformats.org/drawingml/2006/main" xmlns:r="http://schemas.openxmlformats.org/officeDocument/2006/relationships" xmlns:p="http://schemas.openxmlformats.org/presentationml/2006/main">
  <p:tag name="NUM" val="14"/>
</p:tagLst>
</file>

<file path=ppt/tags/tag58.xml><?xml version="1.0" encoding="utf-8"?>
<p:tagLst xmlns:a="http://schemas.openxmlformats.org/drawingml/2006/main" xmlns:r="http://schemas.openxmlformats.org/officeDocument/2006/relationships" xmlns:p="http://schemas.openxmlformats.org/presentationml/2006/main">
  <p:tag name="NUM" val="17"/>
</p:tagLst>
</file>

<file path=ppt/tags/tag59.xml><?xml version="1.0" encoding="utf-8"?>
<p:tagLst xmlns:a="http://schemas.openxmlformats.org/drawingml/2006/main" xmlns:r="http://schemas.openxmlformats.org/officeDocument/2006/relationships" xmlns:p="http://schemas.openxmlformats.org/presentationml/2006/main">
  <p:tag name="NUM" val="18"/>
</p:tagLst>
</file>

<file path=ppt/tags/tag6.xml><?xml version="1.0" encoding="utf-8"?>
<p:tagLst xmlns:a="http://schemas.openxmlformats.org/drawingml/2006/main" xmlns:r="http://schemas.openxmlformats.org/officeDocument/2006/relationships" xmlns:p="http://schemas.openxmlformats.org/presentationml/2006/main">
  <p:tag name="NUM" val="16"/>
</p:tagLst>
</file>

<file path=ppt/tags/tag60.xml><?xml version="1.0" encoding="utf-8"?>
<p:tagLst xmlns:a="http://schemas.openxmlformats.org/drawingml/2006/main" xmlns:r="http://schemas.openxmlformats.org/officeDocument/2006/relationships" xmlns:p="http://schemas.openxmlformats.org/presentationml/2006/main">
  <p:tag name="NUM" val="19"/>
</p:tagLst>
</file>

<file path=ppt/tags/tag61.xml><?xml version="1.0" encoding="utf-8"?>
<p:tagLst xmlns:a="http://schemas.openxmlformats.org/drawingml/2006/main" xmlns:r="http://schemas.openxmlformats.org/officeDocument/2006/relationships" xmlns:p="http://schemas.openxmlformats.org/presentationml/2006/main">
  <p:tag name="NUM" val="20"/>
</p:tagLst>
</file>

<file path=ppt/tags/tag62.xml><?xml version="1.0" encoding="utf-8"?>
<p:tagLst xmlns:a="http://schemas.openxmlformats.org/drawingml/2006/main" xmlns:r="http://schemas.openxmlformats.org/officeDocument/2006/relationships" xmlns:p="http://schemas.openxmlformats.org/presentationml/2006/main">
  <p:tag name="NUM" val="2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1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8"/>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2"/>
</p:tagLst>
</file>

<file path=ppt/tags/tag74.xml><?xml version="1.0" encoding="utf-8"?>
<p:tagLst xmlns:a="http://schemas.openxmlformats.org/drawingml/2006/main" xmlns:r="http://schemas.openxmlformats.org/officeDocument/2006/relationships" xmlns:p="http://schemas.openxmlformats.org/presentationml/2006/main">
  <p:tag name="NUM" val="13"/>
</p:tagLst>
</file>

<file path=ppt/tags/tag75.xml><?xml version="1.0" encoding="utf-8"?>
<p:tagLst xmlns:a="http://schemas.openxmlformats.org/drawingml/2006/main" xmlns:r="http://schemas.openxmlformats.org/officeDocument/2006/relationships" xmlns:p="http://schemas.openxmlformats.org/presentationml/2006/main">
  <p:tag name="NUM" val="14"/>
</p:tagLst>
</file>

<file path=ppt/tags/tag76.xml><?xml version="1.0" encoding="utf-8"?>
<p:tagLst xmlns:a="http://schemas.openxmlformats.org/drawingml/2006/main" xmlns:r="http://schemas.openxmlformats.org/officeDocument/2006/relationships" xmlns:p="http://schemas.openxmlformats.org/presentationml/2006/main">
  <p:tag name="NUM" val="15"/>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14"/>
</p:tagLst>
</file>

<file path=ppt/tags/tag80.xml><?xml version="1.0" encoding="utf-8"?>
<p:tagLst xmlns:a="http://schemas.openxmlformats.org/drawingml/2006/main" xmlns:r="http://schemas.openxmlformats.org/officeDocument/2006/relationships" xmlns:p="http://schemas.openxmlformats.org/presentationml/2006/main">
  <p:tag name="NUM" val="11"/>
</p:tagLst>
</file>

<file path=ppt/tags/tag81.xml><?xml version="1.0" encoding="utf-8"?>
<p:tagLst xmlns:a="http://schemas.openxmlformats.org/drawingml/2006/main" xmlns:r="http://schemas.openxmlformats.org/officeDocument/2006/relationships" xmlns:p="http://schemas.openxmlformats.org/presentationml/2006/main">
  <p:tag name="NUM" val="12"/>
</p:tagLst>
</file>

<file path=ppt/tags/tag82.xml><?xml version="1.0" encoding="utf-8"?>
<p:tagLst xmlns:a="http://schemas.openxmlformats.org/drawingml/2006/main" xmlns:r="http://schemas.openxmlformats.org/officeDocument/2006/relationships" xmlns:p="http://schemas.openxmlformats.org/presentationml/2006/main">
  <p:tag name="NUM" val="13"/>
</p:tagLst>
</file>

<file path=ppt/tags/tag83.xml><?xml version="1.0" encoding="utf-8"?>
<p:tagLst xmlns:a="http://schemas.openxmlformats.org/drawingml/2006/main" xmlns:r="http://schemas.openxmlformats.org/officeDocument/2006/relationships" xmlns:p="http://schemas.openxmlformats.org/presentationml/2006/main">
  <p:tag name="NUM" val="14"/>
</p:tagLst>
</file>

<file path=ppt/tags/tag84.xml><?xml version="1.0" encoding="utf-8"?>
<p:tagLst xmlns:a="http://schemas.openxmlformats.org/drawingml/2006/main" xmlns:r="http://schemas.openxmlformats.org/officeDocument/2006/relationships" xmlns:p="http://schemas.openxmlformats.org/presentationml/2006/main">
  <p:tag name="NUM" val="15"/>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5"/>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8.xml><?xml version="1.0" encoding="utf-8"?>
<p:tagLst xmlns:a="http://schemas.openxmlformats.org/drawingml/2006/main" xmlns:r="http://schemas.openxmlformats.org/officeDocument/2006/relationships" xmlns:p="http://schemas.openxmlformats.org/presentationml/2006/main">
  <p:tag name="NUM" val="7"/>
</p:tagLst>
</file>

<file path=ppt/tags/tag99.xml><?xml version="1.0" encoding="utf-8"?>
<p:tagLst xmlns:a="http://schemas.openxmlformats.org/drawingml/2006/main" xmlns:r="http://schemas.openxmlformats.org/officeDocument/2006/relationships" xmlns:p="http://schemas.openxmlformats.org/presentationml/2006/main">
  <p:tag name="NUM" val="8"/>
</p:tagLst>
</file>

<file path=ppt/theme/_rels/theme2.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d1d902c-cda5-4dec-bafe-e7fccb72c06e">
      <Terms xmlns="http://schemas.microsoft.com/office/infopath/2007/PartnerControls"/>
    </lcf76f155ced4ddcb4097134ff3c332f>
    <TaxCatchAll xmlns="6e05271d-ded2-4706-8106-7db5d81db34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4DC76AB36CE14C8A9723AC4E791C4C" ma:contentTypeVersion="18" ma:contentTypeDescription="Crée un document." ma:contentTypeScope="" ma:versionID="dc077582eca3d751fef5373234b96ac4">
  <xsd:schema xmlns:xsd="http://www.w3.org/2001/XMLSchema" xmlns:xs="http://www.w3.org/2001/XMLSchema" xmlns:p="http://schemas.microsoft.com/office/2006/metadata/properties" xmlns:ns2="fd1d902c-cda5-4dec-bafe-e7fccb72c06e" xmlns:ns3="6e05271d-ded2-4706-8106-7db5d81db34b" targetNamespace="http://schemas.microsoft.com/office/2006/metadata/properties" ma:root="true" ma:fieldsID="1cf5c57980737c41d18667aacdab0b58" ns2:_="" ns3:_="">
    <xsd:import namespace="fd1d902c-cda5-4dec-bafe-e7fccb72c06e"/>
    <xsd:import namespace="6e05271d-ded2-4706-8106-7db5d81db3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d902c-cda5-4dec-bafe-e7fccb72c0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3b9c76b-9f1d-48e3-a9ce-7628945a9b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05271d-ded2-4706-8106-7db5d81db34b"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34e50c5-e967-4ace-a5fd-a910b611a113}" ma:internalName="TaxCatchAll" ma:showField="CatchAllData" ma:web="6e05271d-ded2-4706-8106-7db5d81db3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A9F6AA-F77D-4504-93C1-3C2028018543}">
  <ds:schemaRefs>
    <ds:schemaRef ds:uri="fd1d902c-cda5-4dec-bafe-e7fccb72c06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6e05271d-ded2-4706-8106-7db5d81db34b"/>
    <ds:schemaRef ds:uri="http://www.w3.org/XML/1998/namespace"/>
    <ds:schemaRef ds:uri="http://purl.org/dc/dcmitype/"/>
  </ds:schemaRefs>
</ds:datastoreItem>
</file>

<file path=customXml/itemProps2.xml><?xml version="1.0" encoding="utf-8"?>
<ds:datastoreItem xmlns:ds="http://schemas.openxmlformats.org/officeDocument/2006/customXml" ds:itemID="{AD7CC4FD-C4AB-44CB-85B5-12BF919761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1d902c-cda5-4dec-bafe-e7fccb72c06e"/>
    <ds:schemaRef ds:uri="6e05271d-ded2-4706-8106-7db5d81db3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6BBD81-BB0F-4572-849C-F86D113D44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Apex</Template>
  <TotalTime>11827</TotalTime>
  <Words>9437</Words>
  <Application>Microsoft Office PowerPoint</Application>
  <PresentationFormat>Affichage à l'écran (4:3)</PresentationFormat>
  <Paragraphs>1054</Paragraphs>
  <Slides>61</Slides>
  <Notes>59</Notes>
  <HiddenSlides>2</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61</vt:i4>
      </vt:variant>
    </vt:vector>
  </HeadingPairs>
  <TitlesOfParts>
    <vt:vector size="71" baseType="lpstr">
      <vt:lpstr>Arial</vt:lpstr>
      <vt:lpstr>Calibri</vt:lpstr>
      <vt:lpstr>Calibri Light</vt:lpstr>
      <vt:lpstr>Cambria</vt:lpstr>
      <vt:lpstr>Symbol</vt:lpstr>
      <vt:lpstr>Vrinda</vt:lpstr>
      <vt:lpstr>Wingdings</vt:lpstr>
      <vt:lpstr>Wingdings 2</vt:lpstr>
      <vt:lpstr>Thème Office</vt:lpstr>
      <vt:lpstr>Contiguïté</vt:lpstr>
      <vt:lpstr>Présentation PowerPoint</vt:lpstr>
      <vt:lpstr> Objectifs </vt:lpstr>
      <vt:lpstr>Déroulement de la formation</vt:lpstr>
      <vt:lpstr>Présentation PowerPoint</vt:lpstr>
      <vt:lpstr>Présentation PowerPoint</vt:lpstr>
      <vt:lpstr>Présentation PowerPoint</vt:lpstr>
      <vt:lpstr>Présentation PowerPoint</vt:lpstr>
      <vt:lpstr>Une définition</vt:lpstr>
      <vt:lpstr>Présentation PowerPoint</vt:lpstr>
      <vt:lpstr>Présentation PowerPoint</vt:lpstr>
      <vt:lpstr>Portrait de l’élève en formation professionnelle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règles de la classe/de l’école </vt:lpstr>
      <vt:lpstr>Présentation PowerPoint</vt:lpstr>
      <vt:lpstr>Routines et procédures </vt:lpstr>
      <vt:lpstr>Présentation PowerPoint</vt:lpstr>
      <vt:lpstr>Développer des relations positives</vt:lpstr>
      <vt:lpstr>Présentation PowerPoint</vt:lpstr>
      <vt:lpstr>Présentation PowerPoint</vt:lpstr>
      <vt:lpstr>Questions de savoir-faire</vt:lpstr>
      <vt:lpstr>Présentation PowerPoint</vt:lpstr>
      <vt:lpstr>Activité 7 – Capter et maintenir l’attention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Déroulement de la formation</vt:lpstr>
      <vt:lpstr>Retour sur le devoir — Jour 1</vt:lpstr>
      <vt:lpstr>Démarche graduée d’intervention en gestion de classe</vt:lpstr>
      <vt:lpstr>Présentation PowerPoint</vt:lpstr>
      <vt:lpstr>Présentation PowerPoint</vt:lpstr>
      <vt:lpstr>Une démarche graduée</vt:lpstr>
      <vt:lpstr>Présentation PowerPoint</vt:lpstr>
      <vt:lpstr>Approche réflexive</vt:lpstr>
      <vt:lpstr>Présentation PowerPoint</vt:lpstr>
      <vt:lpstr>Présentation PowerPoint</vt:lpstr>
      <vt:lpstr>Mise en situation</vt:lpstr>
      <vt:lpstr>Mise en situation</vt:lpstr>
      <vt:lpstr>Mise en situation</vt:lpstr>
      <vt:lpstr>Mise en situation</vt:lpstr>
      <vt:lpstr>Présentation PowerPoint</vt:lpstr>
      <vt:lpstr>Présentation PowerPoint</vt:lpstr>
      <vt:lpstr>Présentation PowerPoint</vt:lpstr>
      <vt:lpstr>Présentation PowerPoint</vt:lpstr>
      <vt:lpstr>Conclusion</vt:lpstr>
      <vt:lpstr>Présentation PowerPoint</vt:lpstr>
      <vt:lpstr>Travaux à réaliser</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Tremblay Guylaine</dc:creator>
  <cp:lastModifiedBy>Desjardins Jacynthe</cp:lastModifiedBy>
  <cp:revision>518</cp:revision>
  <cp:lastPrinted>2024-03-11T15:32:07Z</cp:lastPrinted>
  <dcterms:created xsi:type="dcterms:W3CDTF">2016-07-08T13:21:26Z</dcterms:created>
  <dcterms:modified xsi:type="dcterms:W3CDTF">2024-05-28T14:08:26Z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0x010100844DC76AB36CE14C8A9723AC4E791C4C</vt:lpwstr>
  </property>
  <property fmtid="{D5CDD505-2E9C-101B-9397-08002B2CF9AE}" pid="3" name="MediaServiceImageTags">
    <vt:lpwstr/>
  </property>
</Properties>
</file>