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25"/>
  </p:notesMasterIdLst>
  <p:handoutMasterIdLst>
    <p:handoutMasterId r:id="rId26"/>
  </p:handoutMasterIdLst>
  <p:sldIdLst>
    <p:sldId id="309" r:id="rId6"/>
    <p:sldId id="264" r:id="rId7"/>
    <p:sldId id="331" r:id="rId8"/>
    <p:sldId id="400" r:id="rId9"/>
    <p:sldId id="401" r:id="rId10"/>
    <p:sldId id="402" r:id="rId11"/>
    <p:sldId id="403" r:id="rId12"/>
    <p:sldId id="404" r:id="rId13"/>
    <p:sldId id="405" r:id="rId14"/>
    <p:sldId id="423" r:id="rId15"/>
    <p:sldId id="424" r:id="rId16"/>
    <p:sldId id="425" r:id="rId17"/>
    <p:sldId id="426" r:id="rId18"/>
    <p:sldId id="414" r:id="rId19"/>
    <p:sldId id="415" r:id="rId20"/>
    <p:sldId id="427" r:id="rId21"/>
    <p:sldId id="428" r:id="rId22"/>
    <p:sldId id="429" r:id="rId23"/>
    <p:sldId id="430" r:id="rId24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B0EDC774-17ED-430D-935D-AB7215BADF7D}">
          <p14:sldIdLst>
            <p14:sldId id="309"/>
          </p14:sldIdLst>
        </p14:section>
        <p14:section name="Section 2" id="{9C2C5BA2-EFC1-4F26-B93C-7F8BD71E8DD3}">
          <p14:sldIdLst>
            <p14:sldId id="264"/>
            <p14:sldId id="331"/>
            <p14:sldId id="400"/>
            <p14:sldId id="401"/>
            <p14:sldId id="402"/>
            <p14:sldId id="403"/>
            <p14:sldId id="404"/>
            <p14:sldId id="405"/>
            <p14:sldId id="423"/>
            <p14:sldId id="424"/>
            <p14:sldId id="425"/>
            <p14:sldId id="426"/>
            <p14:sldId id="414"/>
            <p14:sldId id="415"/>
            <p14:sldId id="427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1B1B"/>
    <a:srgbClr val="F7B3B3"/>
    <a:srgbClr val="99CCFF"/>
    <a:srgbClr val="140000"/>
    <a:srgbClr val="5C0000"/>
    <a:srgbClr val="C00000"/>
    <a:srgbClr val="EF6767"/>
    <a:srgbClr val="FB071E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3FB2B-7FA8-B9A5-40ED-ACAD5E4EA140}" v="1003" dt="2024-05-01T17:56:58.381"/>
    <p1510:client id="{48A943B8-78F5-2DF3-E419-24E862568EF6}" v="684" dt="2024-05-01T17:53:30.741"/>
    <p1510:client id="{4BD7CE8B-B318-94B9-09A2-DB5D78D7F6AB}" v="802" dt="2024-05-01T17:52:44.979"/>
    <p1510:client id="{6FBF9FB9-F8A2-DBBD-D249-A684854D830D}" v="955" dt="2024-05-01T17:47:44.866"/>
    <p1510:client id="{8ACDFA66-4713-40E1-F2C1-5278D6B84456}" v="48" dt="2024-05-01T17:52:02.347"/>
    <p1510:client id="{AF4A4E4B-AFD9-E1C9-6FA1-9E150F84E370}" v="6" dt="2024-05-01T17:37:36.944"/>
    <p1510:client id="{C6B18415-86E2-64D0-5414-B6A705FCB175}" v="4" dt="2024-05-01T17:34:13.122"/>
    <p1510:client id="{D412E611-869E-4F9B-561B-34323DCD7343}" v="348" dt="2024-05-03T15:50:12.832"/>
    <p1510:client id="{DFAD2C8B-1DDC-1D60-F91D-FBA57589CC3A}" v="585" dt="2024-05-01T17:53:33.207"/>
    <p1510:client id="{E0F70B3E-99C8-1902-CAF2-9C845A8FC924}" v="4" dt="2024-05-01T17:33:40.145"/>
    <p1510:client id="{EC029F6C-23E3-5E20-F6B8-D60BF8AFDF92}" v="228" dt="2024-05-01T17:52:50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319" cy="465242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r>
              <a:rPr lang="fr-CA"/>
              <a:t>IPE-01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885" y="1"/>
            <a:ext cx="3038319" cy="465242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D336B1A9-6484-453B-B33A-C94D47BE22E5}" type="datetimeFigureOut">
              <a:rPr lang="fr-CA" smtClean="0"/>
              <a:t>2024-05-08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829054"/>
            <a:ext cx="3038319" cy="465242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r>
              <a:rPr lang="fr-CA"/>
              <a:t>BEPGP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0407E9A5-6921-4746-858E-2CE63FF23A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119994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>
              <a:defRPr sz="1200"/>
            </a:lvl1pPr>
          </a:lstStyle>
          <a:p>
            <a:r>
              <a:rPr lang="fr-CA"/>
              <a:t>IPE-01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>
              <a:defRPr sz="1200"/>
            </a:lvl1pPr>
          </a:lstStyle>
          <a:p>
            <a:fld id="{CBBE91CC-3518-4A27-B5F4-55F365173333}" type="datetimeFigureOut">
              <a:rPr lang="fr-CA" smtClean="0"/>
              <a:t>2024-05-08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6" rIns="93152" bIns="4657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2" tIns="46576" rIns="93152" bIns="465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>
              <a:defRPr sz="1200"/>
            </a:lvl1pPr>
          </a:lstStyle>
          <a:p>
            <a:r>
              <a:rPr lang="fr-CA"/>
              <a:t>BEPGP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200"/>
            </a:lvl1pPr>
          </a:lstStyle>
          <a:p>
            <a:fld id="{CF4F2DB5-77BF-4F23-99F6-C38C142B26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11878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4CEB4-6328-47DA-B761-41FEDD672825}" type="slidenum">
              <a:rPr lang="fr-CA" smtClean="0"/>
              <a:t>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424401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/>
              <a:t>Travail individuel</a:t>
            </a:r>
            <a:endParaRPr lang="fr-CA"/>
          </a:p>
          <a:p>
            <a:r>
              <a:rPr lang="fr-CA"/>
              <a:t>Durée 10 min</a:t>
            </a:r>
            <a:r>
              <a:rPr lang="fr-CA" baseline="0"/>
              <a:t> + rétro grand groupe 5 min. sur les différences marquantes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86949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215571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F2DB5-77BF-4F23-99F6-C38C142B263D}" type="slidenum">
              <a:rPr lang="fr-CA" smtClean="0"/>
              <a:t>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BEPGP</a:t>
            </a:r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CA"/>
              <a:t>IPE-01</a:t>
            </a:r>
          </a:p>
        </p:txBody>
      </p:sp>
    </p:spTree>
    <p:extLst>
      <p:ext uri="{BB962C8B-B14F-4D97-AF65-F5344CB8AC3E}">
        <p14:creationId xmlns:p14="http://schemas.microsoft.com/office/powerpoint/2010/main" val="3359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90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00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44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096" y="1905002"/>
            <a:ext cx="637350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096" y="4572000"/>
            <a:ext cx="529146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70" y="274638"/>
            <a:ext cx="6881702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69" y="1600200"/>
            <a:ext cx="6881703" cy="4800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970" y="274638"/>
            <a:ext cx="6881702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69" y="1600200"/>
            <a:ext cx="6881703" cy="48006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73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601" y="5461000"/>
            <a:ext cx="697679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601" y="378174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Atelier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076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684739-D6C0-B346-B44D-56A542BB4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23806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8CF748-94A3-F243-97F1-F2A83A55B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3744" y="2154639"/>
            <a:ext cx="5605311" cy="2387600"/>
          </a:xfrm>
        </p:spPr>
        <p:txBody>
          <a:bodyPr anchor="t" anchorCtr="0">
            <a:normAutofit/>
          </a:bodyPr>
          <a:lstStyle>
            <a:lvl1pPr algn="l"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fr-FR" b="1"/>
              <a:t>Titre 1 </a:t>
            </a:r>
            <a:r>
              <a:rPr lang="fr-FR" b="1" err="1"/>
              <a:t>Lorem</a:t>
            </a:r>
            <a:r>
              <a:rPr lang="fr-FR" b="1"/>
              <a:t> </a:t>
            </a:r>
            <a:r>
              <a:rPr lang="fr-FR" b="1" err="1"/>
              <a:t>ipsum</a:t>
            </a:r>
            <a:r>
              <a:rPr lang="fr-FR" b="1"/>
              <a:t> </a:t>
            </a:r>
            <a:r>
              <a:rPr lang="fr-FR" b="1" err="1"/>
              <a:t>dolor</a:t>
            </a:r>
            <a:r>
              <a:rPr lang="fr-FR" b="1"/>
              <a:t> </a:t>
            </a:r>
            <a:br>
              <a:rPr lang="fr-FR" b="1"/>
            </a:br>
            <a:r>
              <a:rPr lang="fr-FR" b="1" err="1"/>
              <a:t>sit</a:t>
            </a:r>
            <a:r>
              <a:rPr lang="fr-FR" b="1"/>
              <a:t> </a:t>
            </a:r>
            <a:r>
              <a:rPr lang="fr-FR" b="1" err="1"/>
              <a:t>amet</a:t>
            </a:r>
            <a:r>
              <a:rPr lang="fr-FR" b="1"/>
              <a:t>, </a:t>
            </a:r>
            <a:r>
              <a:rPr lang="fr-FR" b="1" err="1"/>
              <a:t>consectetur</a:t>
            </a:r>
            <a:r>
              <a:rPr lang="fr-FR" b="1"/>
              <a:t> </a:t>
            </a:r>
            <a:br>
              <a:rPr lang="fr-FR" b="1"/>
            </a:br>
            <a:r>
              <a:rPr lang="fr-FR" b="1" err="1"/>
              <a:t>adipiscing</a:t>
            </a:r>
            <a:r>
              <a:rPr lang="fr-FR" b="1"/>
              <a:t> </a:t>
            </a:r>
            <a:r>
              <a:rPr lang="fr-FR" b="1" err="1"/>
              <a:t>elit</a:t>
            </a: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715367-9CAC-7B4B-8E26-B2649A187059}"/>
              </a:ext>
            </a:extLst>
          </p:cNvPr>
          <p:cNvSpPr txBox="1"/>
          <p:nvPr userDrawn="1"/>
        </p:nvSpPr>
        <p:spPr>
          <a:xfrm>
            <a:off x="7110282" y="5953255"/>
            <a:ext cx="1608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b="1">
                <a:solidFill>
                  <a:srgbClr val="F6F6F6"/>
                </a:solidFill>
              </a:rPr>
              <a:t>C’est ensemble </a:t>
            </a:r>
            <a:br>
              <a:rPr lang="fr-FR" sz="1350" b="1">
                <a:solidFill>
                  <a:srgbClr val="F6F6F6"/>
                </a:solidFill>
              </a:rPr>
            </a:br>
            <a:r>
              <a:rPr lang="fr-FR" sz="1350" b="1">
                <a:solidFill>
                  <a:srgbClr val="F6F6F6"/>
                </a:solidFill>
              </a:rPr>
              <a:t>qu’on réussit !</a:t>
            </a:r>
          </a:p>
        </p:txBody>
      </p:sp>
    </p:spTree>
    <p:extLst>
      <p:ext uri="{BB962C8B-B14F-4D97-AF65-F5344CB8AC3E}">
        <p14:creationId xmlns:p14="http://schemas.microsoft.com/office/powerpoint/2010/main" val="175552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ion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SM_30sec_prores_rev_20190912.mp4">
            <a:hlinkClick r:id="" action="ppaction://media"/>
            <a:extLst>
              <a:ext uri="{FF2B5EF4-FFF2-40B4-BE49-F238E27FC236}">
                <a16:creationId xmlns:a16="http://schemas.microsoft.com/office/drawing/2014/main" id="{EAE2719B-9FE3-8742-9409-9D3DFFD7158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281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9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1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362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63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39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BEPGP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6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.xm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3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9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23" Type="http://schemas.openxmlformats.org/officeDocument/2006/relationships/tags" Target="../tags/tag8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4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7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6066" y="1600202"/>
            <a:ext cx="71007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BEPGP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59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3897" y="354313"/>
            <a:ext cx="6974189" cy="114300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732" y="2060848"/>
            <a:ext cx="6911715" cy="433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9143994" y="0"/>
            <a:ext cx="609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 userDrawn="1"/>
        </p:nvSpPr>
        <p:spPr>
          <a:xfrm>
            <a:off x="3595" y="781797"/>
            <a:ext cx="4667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-182929" y="0"/>
            <a:ext cx="1895101" cy="6858000"/>
            <a:chOff x="-182929" y="0"/>
            <a:chExt cx="1895101" cy="6858000"/>
          </a:xfrm>
        </p:grpSpPr>
        <p:sp>
          <p:nvSpPr>
            <p:cNvPr id="9" name="Rectangle 8"/>
            <p:cNvSpPr/>
            <p:nvPr>
              <p:custDataLst>
                <p:tags r:id="rId16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9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5.png"/><Relationship Id="rId21" Type="http://schemas.openxmlformats.org/officeDocument/2006/relationships/notesSlide" Target="../notesSlides/notesSlide1.xml"/><Relationship Id="rId34" Type="http://schemas.openxmlformats.org/officeDocument/2006/relationships/image" Target="../media/image16.jpe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4.png"/><Relationship Id="rId33" Type="http://schemas.openxmlformats.org/officeDocument/2006/relationships/image" Target="../media/image15.jpe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slideLayout" Target="../slideLayouts/slideLayout1.xml"/><Relationship Id="rId29" Type="http://schemas.openxmlformats.org/officeDocument/2006/relationships/image" Target="../media/image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3.png"/><Relationship Id="rId32" Type="http://schemas.openxmlformats.org/officeDocument/2006/relationships/image" Target="../media/image14.jpeg"/><Relationship Id="rId37" Type="http://schemas.openxmlformats.org/officeDocument/2006/relationships/image" Target="../media/image19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8.png"/><Relationship Id="rId28" Type="http://schemas.openxmlformats.org/officeDocument/2006/relationships/image" Target="../media/image7.png"/><Relationship Id="rId36" Type="http://schemas.openxmlformats.org/officeDocument/2006/relationships/image" Target="../media/image18.jpe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11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2.png"/><Relationship Id="rId27" Type="http://schemas.openxmlformats.org/officeDocument/2006/relationships/image" Target="../media/image6.png"/><Relationship Id="rId30" Type="http://schemas.openxmlformats.org/officeDocument/2006/relationships/image" Target="../media/image10.png"/><Relationship Id="rId35" Type="http://schemas.openxmlformats.org/officeDocument/2006/relationships/image" Target="../media/image17.jpeg"/><Relationship Id="rId8" Type="http://schemas.openxmlformats.org/officeDocument/2006/relationships/tags" Target="../tags/tag19.xml"/><Relationship Id="rId3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68.xml"/><Relationship Id="rId21" Type="http://schemas.openxmlformats.org/officeDocument/2006/relationships/image" Target="../media/image5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4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8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7.png"/><Relationship Id="rId28" Type="http://schemas.openxmlformats.org/officeDocument/2006/relationships/image" Target="../media/image20.png"/><Relationship Id="rId10" Type="http://schemas.openxmlformats.org/officeDocument/2006/relationships/tags" Target="../tags/tag75.xml"/><Relationship Id="rId19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33.xml"/><Relationship Id="rId21" Type="http://schemas.openxmlformats.org/officeDocument/2006/relationships/image" Target="../media/image5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9.png"/><Relationship Id="rId2" Type="http://schemas.openxmlformats.org/officeDocument/2006/relationships/tags" Target="../tags/tag32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4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8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image" Target="../media/image7.png"/><Relationship Id="rId28" Type="http://schemas.openxmlformats.org/officeDocument/2006/relationships/image" Target="../media/image20.png"/><Relationship Id="rId10" Type="http://schemas.openxmlformats.org/officeDocument/2006/relationships/tags" Target="../tags/tag40.xml"/><Relationship Id="rId19" Type="http://schemas.openxmlformats.org/officeDocument/2006/relationships/image" Target="../media/image3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48.xml"/><Relationship Id="rId21" Type="http://schemas.openxmlformats.org/officeDocument/2006/relationships/image" Target="../media/image5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9.png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4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8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7.png"/><Relationship Id="rId28" Type="http://schemas.openxmlformats.org/officeDocument/2006/relationships/image" Target="../media/image20.png"/><Relationship Id="rId10" Type="http://schemas.openxmlformats.org/officeDocument/2006/relationships/tags" Target="../tags/tag55.xml"/><Relationship Id="rId19" Type="http://schemas.openxmlformats.org/officeDocument/2006/relationships/image" Target="../media/image3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22980" y="0"/>
            <a:ext cx="1546787" cy="6858000"/>
          </a:xfrm>
          <a:prstGeom prst="rect">
            <a:avLst/>
          </a:prstGeom>
          <a:gradFill>
            <a:gsLst>
              <a:gs pos="0">
                <a:srgbClr val="FF5050"/>
              </a:gs>
              <a:gs pos="74000">
                <a:srgbClr val="CC0000"/>
              </a:gs>
              <a:gs pos="83000">
                <a:srgbClr val="C00000"/>
              </a:gs>
              <a:gs pos="100000">
                <a:srgbClr val="C00000"/>
              </a:gs>
            </a:gsLst>
            <a:lin ang="5400000" scaled="1"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516">
            <a:off x="-20153" y="206986"/>
            <a:ext cx="1471151" cy="9807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65" y="3342132"/>
            <a:ext cx="331471" cy="173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235">
            <a:off x="60598" y="3623078"/>
            <a:ext cx="1295527" cy="8898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8137">
            <a:off x="279337" y="4501988"/>
            <a:ext cx="502947" cy="9862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581">
            <a:off x="339362" y="4800657"/>
            <a:ext cx="370474" cy="12298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712">
            <a:off x="-383259" y="2841167"/>
            <a:ext cx="1251404" cy="5692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" y="1243980"/>
            <a:ext cx="847394" cy="12205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6478">
            <a:off x="569025" y="1042045"/>
            <a:ext cx="1388152" cy="40926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97" y="5703036"/>
            <a:ext cx="1590896" cy="106118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0" y="1902379"/>
            <a:ext cx="1311182" cy="1753724"/>
          </a:xfrm>
          <a:prstGeom prst="rect">
            <a:avLst/>
          </a:prstGeom>
        </p:spPr>
      </p:pic>
      <p:pic>
        <p:nvPicPr>
          <p:cNvPr id="1028" name="Picture 4" descr="Pinces, Outil, Ustensile, Salade, Grip, Forme De Griffe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5423">
            <a:off x="970216" y="4583653"/>
            <a:ext cx="456917" cy="121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ous-titre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034679" y="5586752"/>
            <a:ext cx="1495273" cy="5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/>
          </a:p>
        </p:txBody>
      </p:sp>
      <p:sp>
        <p:nvSpPr>
          <p:cNvPr id="30" name="Sous-titre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950056" y="5519731"/>
            <a:ext cx="1495273" cy="5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/>
          </a:p>
        </p:txBody>
      </p:sp>
      <p:sp>
        <p:nvSpPr>
          <p:cNvPr id="31" name="Sous-titre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034678" y="5367331"/>
            <a:ext cx="1495273" cy="5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800"/>
          </a:p>
        </p:txBody>
      </p:sp>
      <p:grpSp>
        <p:nvGrpSpPr>
          <p:cNvPr id="27" name="Groupe 26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757434" y="243461"/>
            <a:ext cx="4385021" cy="756000"/>
            <a:chOff x="3094354" y="165246"/>
            <a:chExt cx="9953503" cy="1287026"/>
          </a:xfrm>
        </p:grpSpPr>
        <p:pic>
          <p:nvPicPr>
            <p:cNvPr id="32" name="Image 31" descr="Bureau, Notes, Bloc Notes, Entrepreneur, Main"/>
            <p:cNvPicPr/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/>
            <a:stretch/>
          </p:blipFill>
          <p:spPr bwMode="auto">
            <a:xfrm>
              <a:off x="3094354" y="180628"/>
              <a:ext cx="1888490" cy="12598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Image 32" descr="Service, Ordinateurs, RÃ©paration, Electronics"/>
            <p:cNvPicPr/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"/>
            <a:stretch/>
          </p:blipFill>
          <p:spPr bwMode="auto">
            <a:xfrm>
              <a:off x="5047266" y="180628"/>
              <a:ext cx="1896745" cy="12592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Image 33" descr="Femme, Personne, Ordinateur De Bureau, Travail, Air"/>
            <p:cNvPicPr/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433" y="169671"/>
              <a:ext cx="2132330" cy="1259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34" descr="Femme, SÃ©chage Des Cheveux, Jeune Fille, Femmes"/>
            <p:cNvPicPr/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" t="23810" r="39767" b="24399"/>
            <a:stretch/>
          </p:blipFill>
          <p:spPr bwMode="auto">
            <a:xfrm>
              <a:off x="9205185" y="165246"/>
              <a:ext cx="1888490" cy="12585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Image 35" descr="Sac, Livre, La Mode, L'Homme, Pantalons, Sacoche"/>
            <p:cNvPicPr/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097" y="192432"/>
              <a:ext cx="1889760" cy="1259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0F0172E-ABF9-40A3-8C0E-A2D3D62A72ED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29415" y="5908124"/>
            <a:ext cx="2414587" cy="9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CA" sz="1400">
                <a:ea typeface="+mn-lt"/>
                <a:cs typeface="+mn-lt"/>
              </a:rPr>
              <a:t>Bureau de l'expertise et du déploiement pédagogique-BEDP IV</a:t>
            </a:r>
            <a:endParaRPr lang="fr-FR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0985FA67-83CE-4C49-863A-ED75706B4ECB}"/>
              </a:ext>
            </a:extLst>
          </p:cNvPr>
          <p:cNvSpPr>
            <a:spLocks noGrp="1"/>
          </p:cNvSpPr>
          <p:nvPr>
            <p:ph type="ctrTitle"/>
            <p:custDataLst>
              <p:tags r:id="rId18"/>
            </p:custDataLst>
          </p:nvPr>
        </p:nvSpPr>
        <p:spPr>
          <a:xfrm>
            <a:off x="2010037" y="2035411"/>
            <a:ext cx="6858000" cy="2822877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rgbClr val="DE0000"/>
                </a:solidFill>
                <a:cs typeface="Calibri"/>
              </a:rPr>
              <a:t>Stratégies pédagogiques</a:t>
            </a:r>
            <a:br>
              <a:rPr lang="fr-CA" b="1">
                <a:solidFill>
                  <a:srgbClr val="DE0000"/>
                </a:solidFill>
                <a:cs typeface="Calibri"/>
              </a:rPr>
            </a:br>
            <a:r>
              <a:rPr lang="fr-CA" b="1">
                <a:solidFill>
                  <a:srgbClr val="DE0000"/>
                </a:solidFill>
                <a:cs typeface="Calibri"/>
              </a:rPr>
              <a:t>Cahier d'activité</a:t>
            </a:r>
            <a:br>
              <a:rPr lang="fr-CA"/>
            </a:br>
            <a:br>
              <a:rPr lang="fr-CA"/>
            </a:br>
            <a:r>
              <a:rPr lang="fr-CA" sz="3600">
                <a:solidFill>
                  <a:schemeClr val="tx1">
                    <a:lumMod val="75000"/>
                    <a:lumOff val="25000"/>
                  </a:schemeClr>
                </a:solidFill>
              </a:rPr>
              <a:t>IPEFP-03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4E8C4DEE-4D72-47BD-872B-7F658B816F30}"/>
              </a:ext>
            </a:extLst>
          </p:cNvPr>
          <p:cNvSpPr>
            <a:spLocks noGrp="1"/>
          </p:cNvSpPr>
          <p:nvPr>
            <p:ph type="subTitle" idx="1"/>
            <p:custDataLst>
              <p:tags r:id="rId19"/>
            </p:custDataLst>
          </p:nvPr>
        </p:nvSpPr>
        <p:spPr>
          <a:xfrm>
            <a:off x="1658305" y="4929688"/>
            <a:ext cx="7619074" cy="11521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200">
                <a:solidFill>
                  <a:srgbClr val="C00000"/>
                </a:solidFill>
              </a:rPr>
              <a:t>Programme d’insertion professionnelle des enseignants en formation professionnelle</a:t>
            </a:r>
            <a:endParaRPr lang="fr-FR"/>
          </a:p>
        </p:txBody>
      </p:sp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28F3CC-8255-4DA2-A0F9-C9EEF05DFE2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11842" y="2764"/>
            <a:ext cx="274320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3 –Types de savoir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rgbClr val="000000"/>
                </a:solidFill>
              </a:rPr>
              <a:t>Équipe 2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610C326-9958-4BB6-899D-3269F322D66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0359878"/>
              </p:ext>
            </p:extLst>
          </p:nvPr>
        </p:nvGraphicFramePr>
        <p:xfrm>
          <a:off x="123444" y="821817"/>
          <a:ext cx="8897112" cy="5887865"/>
        </p:xfrm>
        <a:graphic>
          <a:graphicData uri="http://schemas.openxmlformats.org/drawingml/2006/table">
            <a:tbl>
              <a:tblPr firstRow="1" firstCol="1" bandRow="1"/>
              <a:tblGrid>
                <a:gridCol w="4445190">
                  <a:extLst>
                    <a:ext uri="{9D8B030D-6E8A-4147-A177-3AD203B41FA5}">
                      <a16:colId xmlns:a16="http://schemas.microsoft.com/office/drawing/2014/main" val="485833157"/>
                    </a:ext>
                  </a:extLst>
                </a:gridCol>
                <a:gridCol w="4451922">
                  <a:extLst>
                    <a:ext uri="{9D8B030D-6E8A-4147-A177-3AD203B41FA5}">
                      <a16:colId xmlns:a16="http://schemas.microsoft.com/office/drawing/2014/main" val="3687990232"/>
                    </a:ext>
                  </a:extLst>
                </a:gridCol>
              </a:tblGrid>
              <a:tr h="526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Mises en situation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Savoirs, savoir-être ou savoir-faire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9016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</a:rPr>
                        <a:t>Célia explique à son collègue la préparation pour la </a:t>
                      </a:r>
                      <a:r>
                        <a:rPr lang="fr-CA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recette</a:t>
                      </a:r>
                      <a:r>
                        <a:rPr lang="fr-FR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cuisine)</a:t>
                      </a:r>
                      <a:endParaRPr lang="fr-CA" sz="12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9652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Martin conçoit 3 pièces cintrées pour le meuble qu’il fabrique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ébénisterie)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939401"/>
                  </a:ext>
                </a:extLst>
              </a:tr>
              <a:tr h="5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Alexa prépare son poste de travail avec tous les outils nécessaires en vue de défaire un vieux divan. (DEP en rembourrage)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8652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Nathan est un élève en SASI, il doit connaître l’ordre pour mettre et retirer les EPI – Équipements de protection individuels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santé, assistance et soins infirmiers)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46269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Lors du cours de coloration créative, Stéphane crée une superposition de couleurs dans les cheveux de sa cliente, c’est digne d’un chef-d’œuvre! (DEP en coiffure)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322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Françoise fait preuve de courtoisie et reformule les besoins d’une cliente qui souhaite une jupe sur mesure. (DEP mode et confection de vêtements sur mesure)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7339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Pendant l’activité de simulation d’une désinfection de chambre d’hôpital, Carl effectue la désinfection complète de celle-ci. (AEP en hygiène et salubrité en milieux de soins)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04884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George explique à son collègue comment p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</a:rPr>
                        <a:t>rendre des mesures sur le circuit de dérivation. (DEP en électricité)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38264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Nicolas analyse les différents résultats possibles avec la mise en teinte de la chaise antique. (DEP en finition de meubles)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59472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Jean travaille en équipe et communique avec ses collègues de classe pour l’installation de solins. (DEP en charpenterie-menuiserie)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6897"/>
                  </a:ext>
                </a:extLst>
              </a:tr>
              <a:tr h="58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Lors d’une simulation de vente de voyages, Brigitte fait preuve d’écoute et de respect envers les besoins de son client. (DEP en conseil et vente de voyages)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0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35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3 –Types de savoir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rgbClr val="000000"/>
                </a:solidFill>
              </a:rPr>
              <a:t>Équipe 3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610C326-9958-4BB6-899D-3269F322D66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2979342"/>
              </p:ext>
            </p:extLst>
          </p:nvPr>
        </p:nvGraphicFramePr>
        <p:xfrm>
          <a:off x="123444" y="821817"/>
          <a:ext cx="8897112" cy="5887865"/>
        </p:xfrm>
        <a:graphic>
          <a:graphicData uri="http://schemas.openxmlformats.org/drawingml/2006/table">
            <a:tbl>
              <a:tblPr firstRow="1" firstCol="1" bandRow="1"/>
              <a:tblGrid>
                <a:gridCol w="4445190">
                  <a:extLst>
                    <a:ext uri="{9D8B030D-6E8A-4147-A177-3AD203B41FA5}">
                      <a16:colId xmlns:a16="http://schemas.microsoft.com/office/drawing/2014/main" val="485833157"/>
                    </a:ext>
                  </a:extLst>
                </a:gridCol>
                <a:gridCol w="4451922">
                  <a:extLst>
                    <a:ext uri="{9D8B030D-6E8A-4147-A177-3AD203B41FA5}">
                      <a16:colId xmlns:a16="http://schemas.microsoft.com/office/drawing/2014/main" val="3687990232"/>
                    </a:ext>
                  </a:extLst>
                </a:gridCol>
              </a:tblGrid>
              <a:tr h="526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Mises en situation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Savoirs, savoir-être ou savoir-faire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9016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</a:rPr>
                        <a:t>Célia explique à son collègue la préparation pour la </a:t>
                      </a:r>
                      <a:r>
                        <a:rPr lang="fr-CA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recette</a:t>
                      </a:r>
                      <a:r>
                        <a:rPr lang="fr-FR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cuisine)</a:t>
                      </a:r>
                      <a:endParaRPr lang="fr-CA" sz="12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9652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Martin conçoit 3 pièces cintrées pour le meuble qu’il fabrique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ébénisterie)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939401"/>
                  </a:ext>
                </a:extLst>
              </a:tr>
              <a:tr h="5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Alexa prépare son poste de travail avec tous les outils nécessaires en vue de défaire un vieux divan. (DEP en rembourrage)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8652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Nathan est un élève en SASI, il doit connaître l’ordre pour mettre et retirer les EPI – Équipements de protection individuels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santé, assistance et soins infirmiers)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46269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Lors du cours de coloration créative, Stéphane crée une superposition de couleurs dans les cheveux de sa cliente, c’est digne d’un chef-d’œuvre! (DEP en coiffure)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322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Françoise fait preuve de courtoisie et reformule les besoins d’une cliente qui souhaite une jupe sur mesure. (DEP mode et confection de vêtements sur mesure)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7339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Pendant l’activité de simulation d’une désinfection de chambre d’hôpital, Carl effectue la désinfection complète de celle-ci. (AEP en hygiène et salubrité en milieux de soins)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04884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George explique à son collègue comment p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</a:rPr>
                        <a:t>rendre des mesures sur le circuit de dérivation. (DEP en électricité)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38264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Nicolas analyse les différents résultats possibles avec la mise en teinte de la chaise antique. (DEP en finition de meubles)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59472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Jean travaille en équipe et communique avec ses collègues de classe pour l’installation de solins. (DEP en charpenterie-menuiserie)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6897"/>
                  </a:ext>
                </a:extLst>
              </a:tr>
              <a:tr h="58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Lors d’une simulation de vente de voyages, Brigitte fait preuve d’écoute et de respect envers les besoins de son client. (DEP en conseil et vente de voyages)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0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77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3 –Types de savoir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rgbClr val="000000"/>
                </a:solidFill>
              </a:rPr>
              <a:t>Équipe 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610C326-9958-4BB6-899D-3269F322D66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7005607"/>
              </p:ext>
            </p:extLst>
          </p:nvPr>
        </p:nvGraphicFramePr>
        <p:xfrm>
          <a:off x="123444" y="821817"/>
          <a:ext cx="8897112" cy="5887865"/>
        </p:xfrm>
        <a:graphic>
          <a:graphicData uri="http://schemas.openxmlformats.org/drawingml/2006/table">
            <a:tbl>
              <a:tblPr firstRow="1" firstCol="1" bandRow="1"/>
              <a:tblGrid>
                <a:gridCol w="4445190">
                  <a:extLst>
                    <a:ext uri="{9D8B030D-6E8A-4147-A177-3AD203B41FA5}">
                      <a16:colId xmlns:a16="http://schemas.microsoft.com/office/drawing/2014/main" val="485833157"/>
                    </a:ext>
                  </a:extLst>
                </a:gridCol>
                <a:gridCol w="4451922">
                  <a:extLst>
                    <a:ext uri="{9D8B030D-6E8A-4147-A177-3AD203B41FA5}">
                      <a16:colId xmlns:a16="http://schemas.microsoft.com/office/drawing/2014/main" val="3687990232"/>
                    </a:ext>
                  </a:extLst>
                </a:gridCol>
              </a:tblGrid>
              <a:tr h="526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Mises en situation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Savoirs, savoir-être ou savoir-faire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9016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</a:rPr>
                        <a:t>Célia explique à son collègue la préparation pour la </a:t>
                      </a:r>
                      <a:r>
                        <a:rPr lang="fr-CA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recette</a:t>
                      </a:r>
                      <a:r>
                        <a:rPr lang="fr-FR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cuisine)</a:t>
                      </a:r>
                      <a:endParaRPr lang="fr-CA" sz="12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9652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Martin conçoit 3 pièces cintrées pour le meuble qu’il fabrique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ébénisterie)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939401"/>
                  </a:ext>
                </a:extLst>
              </a:tr>
              <a:tr h="5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Alexa prépare son poste de travail avec tous les outils nécessaires en vue de défaire un vieux divan. (DEP en rembourrage)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8652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Nathan est un élève en SASI, il doit connaître l’ordre pour mettre et retirer les EPI – Équipements de protection individuels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santé, assistance et soins infirmiers)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46269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Lors du cours de coloration créative, Stéphane crée une superposition de couleurs dans les cheveux de sa cliente, c’est digne d’un chef-d’œuvre! (DEP en coiffure)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322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Françoise fait preuve de courtoisie et reformule les besoins d’une cliente qui souhaite une jupe sur mesure. (DEP mode et confection de vêtements sur mesure)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7339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Pendant l’activité de simulation d’une désinfection de chambre d’hôpital, Carl effectue la désinfection complète de celle-ci. (AEP en hygiène et salubrité en milieux de soins)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04884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George explique à son collègue comment p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</a:rPr>
                        <a:t>rendre des mesures sur le circuit de dérivation. (DEP en électricité)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38264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Nicolas analyse les différents résultats possibles avec la mise en teinte de la chaise antique. (DEP en finition de meubles)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59472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Jean travaille en équipe et communique avec ses collègues de classe pour l’installation de solins. (DEP en charpenterie-menuiserie)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6897"/>
                  </a:ext>
                </a:extLst>
              </a:tr>
              <a:tr h="58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Lors d’une simulation de vente de voyages, Brigitte fait preuve d’écoute et de respect envers les besoins de son client. (DEP en conseil et vente de voyages)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0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3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3 –Types de savoir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rgbClr val="000000"/>
                </a:solidFill>
              </a:rPr>
              <a:t>Équipe 5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610C326-9958-4BB6-899D-3269F322D66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4666971"/>
              </p:ext>
            </p:extLst>
          </p:nvPr>
        </p:nvGraphicFramePr>
        <p:xfrm>
          <a:off x="123444" y="821817"/>
          <a:ext cx="8897112" cy="5887865"/>
        </p:xfrm>
        <a:graphic>
          <a:graphicData uri="http://schemas.openxmlformats.org/drawingml/2006/table">
            <a:tbl>
              <a:tblPr firstRow="1" firstCol="1" bandRow="1"/>
              <a:tblGrid>
                <a:gridCol w="4445190">
                  <a:extLst>
                    <a:ext uri="{9D8B030D-6E8A-4147-A177-3AD203B41FA5}">
                      <a16:colId xmlns:a16="http://schemas.microsoft.com/office/drawing/2014/main" val="485833157"/>
                    </a:ext>
                  </a:extLst>
                </a:gridCol>
                <a:gridCol w="4451922">
                  <a:extLst>
                    <a:ext uri="{9D8B030D-6E8A-4147-A177-3AD203B41FA5}">
                      <a16:colId xmlns:a16="http://schemas.microsoft.com/office/drawing/2014/main" val="3687990232"/>
                    </a:ext>
                  </a:extLst>
                </a:gridCol>
              </a:tblGrid>
              <a:tr h="526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Mises en situation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Savoirs, savoir-être ou savoir-faire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9016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</a:rPr>
                        <a:t>Célia explique à son collègue la préparation pour la </a:t>
                      </a:r>
                      <a:r>
                        <a:rPr lang="fr-CA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recette</a:t>
                      </a:r>
                      <a:r>
                        <a:rPr lang="fr-FR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cuisine)</a:t>
                      </a:r>
                      <a:endParaRPr lang="fr-CA" sz="12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9652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Martin conçoit 3 pièces cintrées pour le meuble qu’il fabrique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ébénisterie)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939401"/>
                  </a:ext>
                </a:extLst>
              </a:tr>
              <a:tr h="5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Alexa prépare son poste de travail avec tous les outils nécessaires en vue de défaire un vieux divan. (DEP en rembourrage)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8652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Nathan est un élève en SASI, il doit connaître l’ordre pour mettre et retirer les EPI – Équipements de protection individuels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santé, assistance et soins infirmiers)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46269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Lors du cours de coloration créative, Stéphane crée une superposition de couleurs dans les cheveux de sa cliente, c’est digne d’un chef-d’œuvre! (DEP en coiffure)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322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Françoise fait preuve de courtoisie et reformule les besoins d’une cliente qui souhaite une jupe sur mesure. (DEP mode et confection de vêtements sur mesure)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7339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Pendant l’activité de simulation d’une désinfection de chambre d’hôpital, Carl effectue la désinfection complète de celle-ci. (AEP en hygiène et salubrité en milieux de soins)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04884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George explique à son collègue comment p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</a:rPr>
                        <a:t>rendre des mesures sur le circuit de dérivation. (DEP en électricité)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38264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Nicolas analyse les différents résultats possibles avec la mise en teinte de la chaise antique. (DEP en finition de meubles)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59472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Jean travaille en équipe et communique avec ses collègues de classe pour l’installation de solins. (DEP en charpenterie-menuiserie)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6897"/>
                  </a:ext>
                </a:extLst>
              </a:tr>
              <a:tr h="58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Lors d’une simulation de vente de voyages, Brigitte fait preuve d’écoute et de respect envers les besoins de son client. (DEP en conseil et vente de voyages)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0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45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>
            <p:custDataLst>
              <p:tags r:id="rId1"/>
            </p:custDataLst>
          </p:nvPr>
        </p:nvGrpSpPr>
        <p:grpSpPr>
          <a:xfrm>
            <a:off x="-182929" y="0"/>
            <a:ext cx="1895101" cy="6858000"/>
            <a:chOff x="-182929" y="0"/>
            <a:chExt cx="1895101" cy="6858000"/>
          </a:xfrm>
        </p:grpSpPr>
        <p:sp>
          <p:nvSpPr>
            <p:cNvPr id="5" name="Rectangle 4"/>
            <p:cNvSpPr/>
            <p:nvPr>
              <p:custDataLst>
                <p:tags r:id="rId5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Imag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5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>
            <p:custDataLst>
              <p:tags r:id="rId2"/>
            </p:custDataLst>
          </p:nvPr>
        </p:nvGrpSpPr>
        <p:grpSpPr>
          <a:xfrm>
            <a:off x="6888381" y="5940999"/>
            <a:ext cx="2365416" cy="1053349"/>
            <a:chOff x="6768206" y="5877272"/>
            <a:chExt cx="2365416" cy="105334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812360" y="630932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20  minutes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8D18DB2-CE99-43C0-A6B8-FCEE5121F0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75414" y="1598643"/>
            <a:ext cx="742201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>
                <a:solidFill>
                  <a:srgbClr val="000000"/>
                </a:solidFill>
              </a:rPr>
              <a:t> Consignes </a:t>
            </a:r>
          </a:p>
          <a:p>
            <a:endParaRPr lang="fr-CA" sz="1600" b="1">
              <a:solidFill>
                <a:srgbClr val="000000"/>
              </a:solidFill>
            </a:endParaRPr>
          </a:p>
          <a:p>
            <a:pPr lvl="1"/>
            <a:r>
              <a:rPr lang="fr-CA" sz="1600">
                <a:solidFill>
                  <a:srgbClr val="000000"/>
                </a:solidFill>
              </a:rPr>
              <a:t>En équipe, analyser la méthode pédagogique que vous avez choisie dans votre devoir.</a:t>
            </a:r>
          </a:p>
          <a:p>
            <a:pPr>
              <a:spcAft>
                <a:spcPts val="600"/>
              </a:spcAft>
            </a:pPr>
            <a:endParaRPr lang="fr-CA" sz="1600">
              <a:solidFill>
                <a:srgbClr val="000000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1600">
                <a:solidFill>
                  <a:srgbClr val="000000"/>
                </a:solidFill>
              </a:rPr>
              <a:t>À tour de rôle, partager votre contexte, votre intention pédagogique, le choix de la méthode pédagogique et la justification de la méthode choisie.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1600">
                <a:solidFill>
                  <a:srgbClr val="000000"/>
                </a:solidFill>
              </a:rPr>
              <a:t>Pour chaque membre de l’équipe, discuter de la cohérence et de l’adéquation entre la méthode pédagogique choisie et l’intention pédagogique.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1600">
                <a:solidFill>
                  <a:srgbClr val="000000"/>
                </a:solidFill>
              </a:rPr>
              <a:t>Pour le contexte ciblé par chaque membre de l’équipe dans son devoir, rédiger une méthode pédagogique alternative à celle initialement choisie.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1600">
                <a:solidFill>
                  <a:srgbClr val="000000"/>
                </a:solidFill>
              </a:rPr>
              <a:t>Une fois l’activité complétée, choisir le contexte s’étant démarqué* des autres parmi ceux dont vous avez discuté et nommer un porte-parole pour votre équipe. Il devra présenter les méthodes pédagogiques (initiale et alternative) reliées au contexte choisi et en résumer les justifications.​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072E24F2-6E45-4E14-AA36-102A7903E7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65796" y="106307"/>
            <a:ext cx="6826251" cy="1381414"/>
          </a:xfrm>
          <a:ln>
            <a:noFill/>
          </a:ln>
        </p:spPr>
        <p:txBody>
          <a:bodyPr/>
          <a:lstStyle/>
          <a:p>
            <a:pPr algn="ctr"/>
            <a:r>
              <a:rPr lang="fr-CA" sz="4400">
                <a:latin typeface="+mn-lt"/>
                <a:ea typeface="+mn-ea"/>
                <a:cs typeface="+mn-cs"/>
              </a:rPr>
              <a:t>Activité 5 – Analyse d’une méthode pédagogique</a:t>
            </a:r>
            <a:endParaRPr lang="fr-CA" sz="3600">
              <a:solidFill>
                <a:srgbClr val="5F5F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2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780" y="146622"/>
            <a:ext cx="8668542" cy="1054004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Activité 4 - Analyse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1</a:t>
            </a:r>
            <a:endParaRPr lang="fr-CA" sz="2000" b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63CBC2-FBDD-43DC-A4FD-41D0CF52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63195"/>
              </p:ext>
            </p:extLst>
          </p:nvPr>
        </p:nvGraphicFramePr>
        <p:xfrm>
          <a:off x="302712" y="1200410"/>
          <a:ext cx="8667332" cy="55621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1534">
                  <a:extLst>
                    <a:ext uri="{9D8B030D-6E8A-4147-A177-3AD203B41FA5}">
                      <a16:colId xmlns:a16="http://schemas.microsoft.com/office/drawing/2014/main" val="453830215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3514948551"/>
                    </a:ext>
                  </a:extLst>
                </a:gridCol>
                <a:gridCol w="1480740">
                  <a:extLst>
                    <a:ext uri="{9D8B030D-6E8A-4147-A177-3AD203B41FA5}">
                      <a16:colId xmlns:a16="http://schemas.microsoft.com/office/drawing/2014/main" val="2710074195"/>
                    </a:ext>
                  </a:extLst>
                </a:gridCol>
                <a:gridCol w="1755961">
                  <a:extLst>
                    <a:ext uri="{9D8B030D-6E8A-4147-A177-3AD203B41FA5}">
                      <a16:colId xmlns:a16="http://schemas.microsoft.com/office/drawing/2014/main" val="1498610761"/>
                    </a:ext>
                  </a:extLst>
                </a:gridCol>
                <a:gridCol w="1755961">
                  <a:extLst>
                    <a:ext uri="{9D8B030D-6E8A-4147-A177-3AD203B41FA5}">
                      <a16:colId xmlns:a16="http://schemas.microsoft.com/office/drawing/2014/main" val="146110034"/>
                    </a:ext>
                  </a:extLst>
                </a:gridCol>
              </a:tblGrid>
              <a:tr h="863999">
                <a:tc>
                  <a:txBody>
                    <a:bodyPr/>
                    <a:lstStyle/>
                    <a:p>
                      <a:r>
                        <a:rPr lang="fr-CA" dirty="0"/>
                        <a:t>Nom des membres de l’équipe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46420"/>
                  </a:ext>
                </a:extLst>
              </a:tr>
              <a:tr h="1410201">
                <a:tc>
                  <a:txBody>
                    <a:bodyPr/>
                    <a:lstStyle/>
                    <a:p>
                      <a:r>
                        <a:rPr lang="fr-CA" b="1" dirty="0"/>
                        <a:t>Méthode choisie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36790"/>
                  </a:ext>
                </a:extLst>
              </a:tr>
              <a:tr h="2423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Justification du choix de la méthode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err="1">
                        <a:solidFill>
                          <a:srgbClr val="373A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83778"/>
                  </a:ext>
                </a:extLst>
              </a:tr>
              <a:tr h="81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Méthode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  <a:p>
                      <a:pPr lvl="0">
                        <a:buNone/>
                      </a:pPr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err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8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79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780" y="146622"/>
            <a:ext cx="8668542" cy="1054004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Activité 4 - Analyse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2</a:t>
            </a:r>
            <a:endParaRPr lang="fr-CA" sz="2000" b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63CBC2-FBDD-43DC-A4FD-41D0CF52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92396"/>
              </p:ext>
            </p:extLst>
          </p:nvPr>
        </p:nvGraphicFramePr>
        <p:xfrm>
          <a:off x="302712" y="1200410"/>
          <a:ext cx="8667327" cy="54661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1534">
                  <a:extLst>
                    <a:ext uri="{9D8B030D-6E8A-4147-A177-3AD203B41FA5}">
                      <a16:colId xmlns:a16="http://schemas.microsoft.com/office/drawing/2014/main" val="453830215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3514948551"/>
                    </a:ext>
                  </a:extLst>
                </a:gridCol>
                <a:gridCol w="1738066">
                  <a:extLst>
                    <a:ext uri="{9D8B030D-6E8A-4147-A177-3AD203B41FA5}">
                      <a16:colId xmlns:a16="http://schemas.microsoft.com/office/drawing/2014/main" val="2710074195"/>
                    </a:ext>
                  </a:extLst>
                </a:gridCol>
                <a:gridCol w="1634961">
                  <a:extLst>
                    <a:ext uri="{9D8B030D-6E8A-4147-A177-3AD203B41FA5}">
                      <a16:colId xmlns:a16="http://schemas.microsoft.com/office/drawing/2014/main" val="1498610761"/>
                    </a:ext>
                  </a:extLst>
                </a:gridCol>
                <a:gridCol w="1619630">
                  <a:extLst>
                    <a:ext uri="{9D8B030D-6E8A-4147-A177-3AD203B41FA5}">
                      <a16:colId xmlns:a16="http://schemas.microsoft.com/office/drawing/2014/main" val="146110034"/>
                    </a:ext>
                  </a:extLst>
                </a:gridCol>
              </a:tblGrid>
              <a:tr h="863999">
                <a:tc>
                  <a:txBody>
                    <a:bodyPr/>
                    <a:lstStyle/>
                    <a:p>
                      <a:r>
                        <a:rPr lang="fr-CA" dirty="0"/>
                        <a:t>Nom des membres de l’équipe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46420"/>
                  </a:ext>
                </a:extLst>
              </a:tr>
              <a:tr h="1410201">
                <a:tc>
                  <a:txBody>
                    <a:bodyPr/>
                    <a:lstStyle/>
                    <a:p>
                      <a:r>
                        <a:rPr lang="fr-CA" b="1" dirty="0"/>
                        <a:t>Méthode choisie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8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8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8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36790"/>
                  </a:ext>
                </a:extLst>
              </a:tr>
              <a:tr h="2327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Justification du choix de la méthode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800" b="0" i="0" u="none" strike="noStrike" noProof="0" dirty="0">
                        <a:solidFill>
                          <a:srgbClr val="373A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8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8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83778"/>
                  </a:ext>
                </a:extLst>
              </a:tr>
              <a:tr h="81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Méthode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8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8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8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780" y="146622"/>
            <a:ext cx="8668542" cy="1054004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Activité 4 - Analyse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3</a:t>
            </a:r>
            <a:endParaRPr lang="fr-CA" sz="2000" b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63CBC2-FBDD-43DC-A4FD-41D0CF52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39249"/>
              </p:ext>
            </p:extLst>
          </p:nvPr>
        </p:nvGraphicFramePr>
        <p:xfrm>
          <a:off x="281835" y="1200410"/>
          <a:ext cx="8688207" cy="55621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2410">
                  <a:extLst>
                    <a:ext uri="{9D8B030D-6E8A-4147-A177-3AD203B41FA5}">
                      <a16:colId xmlns:a16="http://schemas.microsoft.com/office/drawing/2014/main" val="453830215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3514948551"/>
                    </a:ext>
                  </a:extLst>
                </a:gridCol>
                <a:gridCol w="1512794">
                  <a:extLst>
                    <a:ext uri="{9D8B030D-6E8A-4147-A177-3AD203B41FA5}">
                      <a16:colId xmlns:a16="http://schemas.microsoft.com/office/drawing/2014/main" val="2710074195"/>
                    </a:ext>
                  </a:extLst>
                </a:gridCol>
                <a:gridCol w="1723906">
                  <a:extLst>
                    <a:ext uri="{9D8B030D-6E8A-4147-A177-3AD203B41FA5}">
                      <a16:colId xmlns:a16="http://schemas.microsoft.com/office/drawing/2014/main" val="1498610761"/>
                    </a:ext>
                  </a:extLst>
                </a:gridCol>
                <a:gridCol w="1755961">
                  <a:extLst>
                    <a:ext uri="{9D8B030D-6E8A-4147-A177-3AD203B41FA5}">
                      <a16:colId xmlns:a16="http://schemas.microsoft.com/office/drawing/2014/main" val="146110034"/>
                    </a:ext>
                  </a:extLst>
                </a:gridCol>
              </a:tblGrid>
              <a:tr h="863999">
                <a:tc>
                  <a:txBody>
                    <a:bodyPr/>
                    <a:lstStyle/>
                    <a:p>
                      <a:r>
                        <a:rPr lang="fr-CA" dirty="0"/>
                        <a:t>Nom des membres de l’équipe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46420"/>
                  </a:ext>
                </a:extLst>
              </a:tr>
              <a:tr h="1410201">
                <a:tc>
                  <a:txBody>
                    <a:bodyPr/>
                    <a:lstStyle/>
                    <a:p>
                      <a:r>
                        <a:rPr lang="fr-CA" b="1" dirty="0"/>
                        <a:t>Méthode choisie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36790"/>
                  </a:ext>
                </a:extLst>
              </a:tr>
              <a:tr h="2423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Justification du choix de la méthode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0" i="0" u="none" strike="noStrike" kern="1200" dirty="0">
                        <a:solidFill>
                          <a:srgbClr val="373A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kern="1200" noProof="0">
                        <a:solidFill>
                          <a:srgbClr val="373A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83778"/>
                  </a:ext>
                </a:extLst>
              </a:tr>
              <a:tr h="81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Méthode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b="0" i="0" u="none" strike="noStrike" kern="1200" dirty="0">
                        <a:solidFill>
                          <a:srgbClr val="11111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8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7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780" y="146622"/>
            <a:ext cx="8668542" cy="1054004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Activité 4 - Analyse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4</a:t>
            </a:r>
            <a:endParaRPr lang="fr-CA" sz="2000" b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63CBC2-FBDD-43DC-A4FD-41D0CF52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97396"/>
              </p:ext>
            </p:extLst>
          </p:nvPr>
        </p:nvGraphicFramePr>
        <p:xfrm>
          <a:off x="198328" y="1200410"/>
          <a:ext cx="8779798" cy="55621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4002">
                  <a:extLst>
                    <a:ext uri="{9D8B030D-6E8A-4147-A177-3AD203B41FA5}">
                      <a16:colId xmlns:a16="http://schemas.microsoft.com/office/drawing/2014/main" val="453830215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3514948551"/>
                    </a:ext>
                  </a:extLst>
                </a:gridCol>
                <a:gridCol w="1885360">
                  <a:extLst>
                    <a:ext uri="{9D8B030D-6E8A-4147-A177-3AD203B41FA5}">
                      <a16:colId xmlns:a16="http://schemas.microsoft.com/office/drawing/2014/main" val="2710074195"/>
                    </a:ext>
                  </a:extLst>
                </a:gridCol>
                <a:gridCol w="1561314">
                  <a:extLst>
                    <a:ext uri="{9D8B030D-6E8A-4147-A177-3AD203B41FA5}">
                      <a16:colId xmlns:a16="http://schemas.microsoft.com/office/drawing/2014/main" val="1498610761"/>
                    </a:ext>
                  </a:extLst>
                </a:gridCol>
                <a:gridCol w="1545986">
                  <a:extLst>
                    <a:ext uri="{9D8B030D-6E8A-4147-A177-3AD203B41FA5}">
                      <a16:colId xmlns:a16="http://schemas.microsoft.com/office/drawing/2014/main" val="146110034"/>
                    </a:ext>
                  </a:extLst>
                </a:gridCol>
              </a:tblGrid>
              <a:tr h="863999">
                <a:tc>
                  <a:txBody>
                    <a:bodyPr/>
                    <a:lstStyle/>
                    <a:p>
                      <a:r>
                        <a:rPr lang="fr-CA" dirty="0"/>
                        <a:t>Nom des membres de l’équipe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46420"/>
                  </a:ext>
                </a:extLst>
              </a:tr>
              <a:tr h="1410201">
                <a:tc>
                  <a:txBody>
                    <a:bodyPr/>
                    <a:lstStyle/>
                    <a:p>
                      <a:r>
                        <a:rPr lang="fr-CA" b="1" dirty="0"/>
                        <a:t>Méthode choisie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36790"/>
                  </a:ext>
                </a:extLst>
              </a:tr>
              <a:tr h="2423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Justification du choix de la méthode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83778"/>
                  </a:ext>
                </a:extLst>
              </a:tr>
              <a:tr h="81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Méthode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4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8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7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0918" y="146622"/>
            <a:ext cx="8773404" cy="1054004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Activité 4 - Analyse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5</a:t>
            </a:r>
            <a:endParaRPr lang="fr-CA" sz="2000" b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F63CBC2-FBDD-43DC-A4FD-41D0CF526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81281"/>
              </p:ext>
            </p:extLst>
          </p:nvPr>
        </p:nvGraphicFramePr>
        <p:xfrm>
          <a:off x="198328" y="1200410"/>
          <a:ext cx="8779793" cy="55621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4002">
                  <a:extLst>
                    <a:ext uri="{9D8B030D-6E8A-4147-A177-3AD203B41FA5}">
                      <a16:colId xmlns:a16="http://schemas.microsoft.com/office/drawing/2014/main" val="453830215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3514948551"/>
                    </a:ext>
                  </a:extLst>
                </a:gridCol>
                <a:gridCol w="1960926">
                  <a:extLst>
                    <a:ext uri="{9D8B030D-6E8A-4147-A177-3AD203B41FA5}">
                      <a16:colId xmlns:a16="http://schemas.microsoft.com/office/drawing/2014/main" val="2710074195"/>
                    </a:ext>
                  </a:extLst>
                </a:gridCol>
                <a:gridCol w="1866547">
                  <a:extLst>
                    <a:ext uri="{9D8B030D-6E8A-4147-A177-3AD203B41FA5}">
                      <a16:colId xmlns:a16="http://schemas.microsoft.com/office/drawing/2014/main" val="1498610761"/>
                    </a:ext>
                  </a:extLst>
                </a:gridCol>
                <a:gridCol w="1165182">
                  <a:extLst>
                    <a:ext uri="{9D8B030D-6E8A-4147-A177-3AD203B41FA5}">
                      <a16:colId xmlns:a16="http://schemas.microsoft.com/office/drawing/2014/main" val="146110034"/>
                    </a:ext>
                  </a:extLst>
                </a:gridCol>
              </a:tblGrid>
              <a:tr h="863999">
                <a:tc>
                  <a:txBody>
                    <a:bodyPr/>
                    <a:lstStyle/>
                    <a:p>
                      <a:r>
                        <a:rPr lang="fr-CA" dirty="0"/>
                        <a:t>Nom des membres de l’équipe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err="1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 err="1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err="1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46420"/>
                  </a:ext>
                </a:extLst>
              </a:tr>
              <a:tr h="1410201">
                <a:tc>
                  <a:txBody>
                    <a:bodyPr/>
                    <a:lstStyle/>
                    <a:p>
                      <a:r>
                        <a:rPr lang="fr-CA" b="1" dirty="0"/>
                        <a:t>Méthode choisie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fr-CA" sz="14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CA" sz="1400" b="0" i="0" u="none" strike="noStrik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14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36790"/>
                  </a:ext>
                </a:extLst>
              </a:tr>
              <a:tr h="2423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Justification du choix de la méthode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 dirty="0">
                        <a:solidFill>
                          <a:srgbClr val="373A3C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CA" sz="1400" b="0" i="0" u="none" strike="noStrike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CA" sz="1400" b="0" i="0" u="none" strike="noStrike" noProof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fr-CA" sz="1400" b="0" i="0" u="none" strike="noStrike" noProof="0" dirty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sz="1400" b="0" i="0" u="none" strike="noStrike" noProof="0">
                        <a:solidFill>
                          <a:srgbClr val="11111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83778"/>
                  </a:ext>
                </a:extLst>
              </a:tr>
              <a:tr h="81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dirty="0"/>
                        <a:t>Méthode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CA" sz="14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8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0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>
            <p:custDataLst>
              <p:tags r:id="rId1"/>
            </p:custDataLst>
          </p:nvPr>
        </p:nvGrpSpPr>
        <p:grpSpPr>
          <a:xfrm>
            <a:off x="-182929" y="0"/>
            <a:ext cx="1895101" cy="6858000"/>
            <a:chOff x="-182929" y="0"/>
            <a:chExt cx="1895101" cy="6858000"/>
          </a:xfrm>
        </p:grpSpPr>
        <p:sp>
          <p:nvSpPr>
            <p:cNvPr id="5" name="Rectangle 4"/>
            <p:cNvSpPr/>
            <p:nvPr>
              <p:custDataLst>
                <p:tags r:id="rId5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Imag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5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>
            <p:custDataLst>
              <p:tags r:id="rId2"/>
            </p:custDataLst>
          </p:nvPr>
        </p:nvGrpSpPr>
        <p:grpSpPr>
          <a:xfrm>
            <a:off x="6952320" y="5983298"/>
            <a:ext cx="2365416" cy="1053349"/>
            <a:chOff x="6768206" y="5877272"/>
            <a:chExt cx="2365416" cy="105334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812360" y="630932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10  minutes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8D18DB2-CE99-43C0-A6B8-FCEE5121F0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7916" y="1626622"/>
            <a:ext cx="74220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>
                <a:solidFill>
                  <a:srgbClr val="000000"/>
                </a:solidFill>
              </a:rPr>
              <a:t>Consignes </a:t>
            </a:r>
          </a:p>
          <a:p>
            <a:endParaRPr lang="fr-CA" sz="2200">
              <a:solidFill>
                <a:srgbClr val="000000"/>
              </a:solidFill>
            </a:endParaRPr>
          </a:p>
          <a:p>
            <a:r>
              <a:rPr lang="fr-CA" sz="2200">
                <a:solidFill>
                  <a:srgbClr val="000000"/>
                </a:solidFill>
              </a:rPr>
              <a:t>En sous-équipe, vous devrez réfléchir à une amorce que vous pourriez utiliser dans le cadre de la compétence 7 – Concevoir un sandwich rôti à la salade de poulet. </a:t>
            </a:r>
          </a:p>
          <a:p>
            <a:endParaRPr lang="fr-CA" sz="2200">
              <a:solidFill>
                <a:srgbClr val="000000"/>
              </a:solidFill>
            </a:endParaRPr>
          </a:p>
          <a:p>
            <a:pPr marL="800100" lvl="1" indent="-342900">
              <a:buAutoNum type="arabicPeriod"/>
            </a:pPr>
            <a:r>
              <a:rPr lang="fr-CA" sz="2000">
                <a:solidFill>
                  <a:srgbClr val="000000"/>
                </a:solidFill>
              </a:rPr>
              <a:t>Prendre connaissance du document qui vous a été assigné.</a:t>
            </a:r>
          </a:p>
          <a:p>
            <a:pPr marL="800100" lvl="1" indent="-342900">
              <a:buAutoNum type="arabicPeriod"/>
            </a:pPr>
            <a:r>
              <a:rPr lang="fr-CA" sz="2000">
                <a:solidFill>
                  <a:srgbClr val="000000"/>
                </a:solidFill>
              </a:rPr>
              <a:t>En sous-équipe, faire un remue-méninge afin de créer une amorce en lien avec l’élément de compétence et le critère de performance qui vous a été assigné.</a:t>
            </a:r>
          </a:p>
          <a:p>
            <a:pPr marL="800100" lvl="1" indent="-342900">
              <a:buAutoNum type="arabicPeriod"/>
            </a:pPr>
            <a:r>
              <a:rPr lang="fr-CA" sz="2000">
                <a:solidFill>
                  <a:srgbClr val="000000"/>
                </a:solidFill>
              </a:rPr>
              <a:t>Inscrire votre amorce dans le document collaboratif de groupe.</a:t>
            </a:r>
          </a:p>
          <a:p>
            <a:pPr lvl="1"/>
            <a:r>
              <a:rPr lang="fr-CA" sz="2000">
                <a:solidFill>
                  <a:srgbClr val="000000"/>
                </a:solidFill>
              </a:rPr>
              <a:t>4.  Nommer un porte-parole pour votre sous-équipe.</a:t>
            </a:r>
          </a:p>
          <a:p>
            <a:pPr lvl="1"/>
            <a:r>
              <a:rPr lang="fr-CA" sz="2000">
                <a:solidFill>
                  <a:srgbClr val="000000"/>
                </a:solidFill>
              </a:rPr>
              <a:t>5.  En grand groupe, partager vos amorces.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072E24F2-6E45-4E14-AA36-102A7903E75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75105" y="245208"/>
            <a:ext cx="6455664" cy="998771"/>
          </a:xfrm>
          <a:ln>
            <a:noFill/>
          </a:ln>
        </p:spPr>
        <p:txBody>
          <a:bodyPr/>
          <a:lstStyle/>
          <a:p>
            <a:pPr algn="ctr"/>
            <a:r>
              <a:rPr lang="fr-CA" sz="4400">
                <a:latin typeface="+mn-lt"/>
                <a:ea typeface="+mn-ea"/>
                <a:cs typeface="+mn-cs"/>
              </a:rPr>
              <a:t>Activité 1 - Amorce</a:t>
            </a:r>
            <a:endParaRPr lang="fr-CA" sz="3600">
              <a:solidFill>
                <a:srgbClr val="5F5F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52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1 -Amorce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22A1BF-ED1D-4957-B935-EF4FACF3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" y="1237831"/>
            <a:ext cx="8229600" cy="17031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BAD6D2-ABF5-44FB-827F-A77FBF6E2E29}"/>
              </a:ext>
            </a:extLst>
          </p:cNvPr>
          <p:cNvSpPr txBox="1"/>
          <p:nvPr/>
        </p:nvSpPr>
        <p:spPr>
          <a:xfrm>
            <a:off x="159331" y="2781822"/>
            <a:ext cx="8833104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>
                <a:ea typeface="Calibri"/>
                <a:cs typeface="Calibri"/>
              </a:rPr>
              <a:t>Suggestion d’amorce:</a:t>
            </a:r>
            <a:endParaRPr lang="fr-FR" dirty="0"/>
          </a:p>
          <a:p>
            <a:endParaRPr lang="fr-CA" dirty="0">
              <a:ea typeface="Calibri"/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4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1 -Amorce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89679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BAD6D2-ABF5-44FB-827F-A77FBF6E2E29}"/>
              </a:ext>
            </a:extLst>
          </p:cNvPr>
          <p:cNvSpPr txBox="1"/>
          <p:nvPr/>
        </p:nvSpPr>
        <p:spPr>
          <a:xfrm>
            <a:off x="239721" y="2984307"/>
            <a:ext cx="8659336" cy="3405882"/>
          </a:xfrm>
          <a:prstGeom prst="rect">
            <a:avLst/>
          </a:prstGeom>
          <a:noFill/>
          <a:ln w="38100"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>
                <a:ea typeface="Calibri"/>
                <a:cs typeface="Calibri"/>
              </a:rPr>
              <a:t>Suggestion d’amorce:</a:t>
            </a:r>
            <a:endParaRPr lang="fr-FR" dirty="0"/>
          </a:p>
          <a:p>
            <a:endParaRPr lang="fr-CA"/>
          </a:p>
          <a:p>
            <a:endParaRPr lang="fr-CA"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9F3F7F-8F19-4E79-836C-F20E68AE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1" y="1497103"/>
            <a:ext cx="8229600" cy="14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1 -Amorce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BAD6D2-ABF5-44FB-827F-A77FBF6E2E29}"/>
              </a:ext>
            </a:extLst>
          </p:cNvPr>
          <p:cNvSpPr txBox="1"/>
          <p:nvPr/>
        </p:nvSpPr>
        <p:spPr>
          <a:xfrm>
            <a:off x="128016" y="3429000"/>
            <a:ext cx="8833104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/>
              <a:t>Suggestion d’amorce:</a:t>
            </a:r>
          </a:p>
          <a:p>
            <a:endParaRPr lang="fr-CA">
              <a:ea typeface="Calibri"/>
              <a:cs typeface="Calibri"/>
            </a:endParaRPr>
          </a:p>
          <a:p>
            <a:endParaRPr lang="fr-CA" dirty="0">
              <a:ea typeface="Calibri"/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 dirty="0">
              <a:ea typeface="Calibri"/>
              <a:cs typeface="Calibri"/>
            </a:endParaRPr>
          </a:p>
          <a:p>
            <a:endParaRPr lang="fr-CA" dirty="0">
              <a:ea typeface="Calibri"/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0F76D5-D98C-480C-852C-0D6DB4EF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4" y="1320637"/>
            <a:ext cx="8229600" cy="16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1 -Amorce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6636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BAD6D2-ABF5-44FB-827F-A77FBF6E2E29}"/>
              </a:ext>
            </a:extLst>
          </p:cNvPr>
          <p:cNvSpPr txBox="1"/>
          <p:nvPr/>
        </p:nvSpPr>
        <p:spPr>
          <a:xfrm>
            <a:off x="128016" y="3429000"/>
            <a:ext cx="8833104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/>
              <a:t>Suggestion d’amorce:</a:t>
            </a:r>
            <a:endParaRPr lang="fr-FR" dirty="0"/>
          </a:p>
          <a:p>
            <a:endParaRPr lang="fr-CA" dirty="0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 err="1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8D4BDA-D931-46DD-8E98-4CC503B73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" y="1376974"/>
            <a:ext cx="8229600" cy="14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1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1 -Amorce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6636" y="248160"/>
            <a:ext cx="256489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>
                <a:solidFill>
                  <a:schemeClr val="bg1"/>
                </a:solidFill>
              </a:rPr>
              <a:t>Équipe 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BAD6D2-ABF5-44FB-827F-A77FBF6E2E29}"/>
              </a:ext>
            </a:extLst>
          </p:cNvPr>
          <p:cNvSpPr txBox="1"/>
          <p:nvPr/>
        </p:nvSpPr>
        <p:spPr>
          <a:xfrm>
            <a:off x="101306" y="3073964"/>
            <a:ext cx="8833104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/>
              <a:t>Suggestion d’amorce:</a:t>
            </a:r>
          </a:p>
          <a:p>
            <a:endParaRPr lang="fr-CA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CA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  <a:p>
            <a:endParaRPr lang="fr-CA"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24D052-C3FD-4D96-844D-36049848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4" y="1538604"/>
            <a:ext cx="8229600" cy="1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>
            <p:custDataLst>
              <p:tags r:id="rId1"/>
            </p:custDataLst>
          </p:nvPr>
        </p:nvGrpSpPr>
        <p:grpSpPr>
          <a:xfrm>
            <a:off x="-182929" y="0"/>
            <a:ext cx="1895101" cy="6858000"/>
            <a:chOff x="-182929" y="0"/>
            <a:chExt cx="1895101" cy="6858000"/>
          </a:xfrm>
        </p:grpSpPr>
        <p:sp>
          <p:nvSpPr>
            <p:cNvPr id="5" name="Rectangle 4"/>
            <p:cNvSpPr/>
            <p:nvPr>
              <p:custDataLst>
                <p:tags r:id="rId5"/>
              </p:custDataLst>
            </p:nvPr>
          </p:nvSpPr>
          <p:spPr>
            <a:xfrm>
              <a:off x="-22980" y="0"/>
              <a:ext cx="1546787" cy="6858000"/>
            </a:xfrm>
            <a:prstGeom prst="rect">
              <a:avLst/>
            </a:prstGeom>
            <a:gradFill>
              <a:gsLst>
                <a:gs pos="0">
                  <a:srgbClr val="FF5050"/>
                </a:gs>
                <a:gs pos="74000">
                  <a:srgbClr val="CC0000"/>
                </a:gs>
                <a:gs pos="8300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Imag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516">
              <a:off x="-20153" y="206986"/>
              <a:ext cx="1471151" cy="98076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235">
              <a:off x="187113" y="3580098"/>
              <a:ext cx="1295527" cy="88985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08137">
              <a:off x="279337" y="4501988"/>
              <a:ext cx="502947" cy="98629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9581">
              <a:off x="246760" y="4720188"/>
              <a:ext cx="370474" cy="122985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47712">
              <a:off x="-383259" y="2841167"/>
              <a:ext cx="1251404" cy="56928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" y="1243980"/>
              <a:ext cx="847394" cy="122058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6478">
              <a:off x="569025" y="1042045"/>
              <a:ext cx="1388152" cy="40926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397" y="5703036"/>
              <a:ext cx="1590896" cy="1061183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90" y="1902379"/>
              <a:ext cx="1311182" cy="1753724"/>
            </a:xfrm>
            <a:prstGeom prst="rect">
              <a:avLst/>
            </a:prstGeom>
          </p:spPr>
        </p:pic>
        <p:pic>
          <p:nvPicPr>
            <p:cNvPr id="15" name="Picture 4" descr="Pinces, Outil, Ustensile, Salade, Grip, Forme De Griffe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clrChange>
                <a:clrFrom>
                  <a:srgbClr val="DCDDDE"/>
                </a:clrFrom>
                <a:clrTo>
                  <a:srgbClr val="DCDDDE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45423">
              <a:off x="970216" y="4583653"/>
              <a:ext cx="456917" cy="12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>
            <p:custDataLst>
              <p:tags r:id="rId2"/>
            </p:custDataLst>
          </p:nvPr>
        </p:nvGrpSpPr>
        <p:grpSpPr>
          <a:xfrm>
            <a:off x="6531696" y="5297446"/>
            <a:ext cx="2365416" cy="1053349"/>
            <a:chOff x="6768206" y="5877272"/>
            <a:chExt cx="2365416" cy="105334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06" y="5877272"/>
              <a:ext cx="2365416" cy="1053349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812360" y="630932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>
                  <a:solidFill>
                    <a:schemeClr val="bg1"/>
                  </a:solidFill>
                </a:rPr>
                <a:t>10  minutes</a:t>
              </a:r>
            </a:p>
          </p:txBody>
        </p:sp>
      </p:grpSp>
      <p:sp>
        <p:nvSpPr>
          <p:cNvPr id="25" name="Titre 1">
            <a:extLst>
              <a:ext uri="{FF2B5EF4-FFF2-40B4-BE49-F238E27FC236}">
                <a16:creationId xmlns:a16="http://schemas.microsoft.com/office/drawing/2014/main" id="{072E24F2-6E45-4E14-AA36-102A7903E7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75105" y="245208"/>
            <a:ext cx="6455664" cy="998771"/>
          </a:xfrm>
          <a:ln>
            <a:noFill/>
          </a:ln>
        </p:spPr>
        <p:txBody>
          <a:bodyPr/>
          <a:lstStyle/>
          <a:p>
            <a:pPr algn="ctr"/>
            <a:r>
              <a:rPr lang="fr-CA" sz="4400">
                <a:latin typeface="+mn-lt"/>
                <a:ea typeface="+mn-ea"/>
                <a:cs typeface="+mn-cs"/>
              </a:rPr>
              <a:t>Activité 3 – Types de savoir</a:t>
            </a:r>
            <a:endParaRPr lang="fr-CA" sz="360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74699CE-A219-4F11-B017-FD1031AA6AD9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30473" y="1709372"/>
            <a:ext cx="7398013" cy="4800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0"/>
              </a:spcBef>
            </a:pPr>
            <a:endParaRPr lang="fr-CA" altLang="fr-FR" sz="2800">
              <a:solidFill>
                <a:srgbClr val="777777"/>
              </a:solidFill>
            </a:endParaRPr>
          </a:p>
          <a:p>
            <a:pPr marL="114300" indent="0" algn="just">
              <a:spcBef>
                <a:spcPct val="0"/>
              </a:spcBef>
              <a:buNone/>
            </a:pPr>
            <a:r>
              <a:rPr lang="fr-CA" sz="2800" b="1">
                <a:solidFill>
                  <a:srgbClr val="000000"/>
                </a:solidFill>
              </a:rPr>
              <a:t>Consignes</a:t>
            </a:r>
          </a:p>
          <a:p>
            <a:pPr marL="114300" indent="0" algn="just">
              <a:spcBef>
                <a:spcPct val="0"/>
              </a:spcBef>
              <a:buNone/>
            </a:pPr>
            <a:endParaRPr lang="fr-CA" sz="2800" b="1">
              <a:solidFill>
                <a:srgbClr val="777777"/>
              </a:solidFill>
            </a:endParaRP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fr-CA" sz="2800" b="1">
                <a:solidFill>
                  <a:srgbClr val="000000"/>
                </a:solidFill>
              </a:rPr>
              <a:t>Prendre connaissance des mises en situation dans le document collaboratif.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endParaRPr lang="fr-CA" sz="28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fr-CA" sz="2800" b="1">
                <a:solidFill>
                  <a:srgbClr val="000000"/>
                </a:solidFill>
              </a:rPr>
              <a:t>En sous-équipe, déterminer le type de savoir approprié pour chaque mise en situation.</a:t>
            </a:r>
            <a:endParaRPr lang="fr-CA" sz="2800" b="1">
              <a:solidFill>
                <a:srgbClr val="C00000"/>
              </a:solidFill>
              <a:cs typeface="Calibri"/>
            </a:endParaRPr>
          </a:p>
          <a:p>
            <a:pPr marL="114300" indent="0">
              <a:buNone/>
            </a:pPr>
            <a:r>
              <a:rPr lang="en-CA" altLang="fr-FR" sz="2800" b="1" i="1">
                <a:solidFill>
                  <a:srgbClr val="777777"/>
                </a:solidFill>
              </a:rPr>
              <a:t>   </a:t>
            </a:r>
            <a:endParaRPr lang="en-CA" altLang="fr-FR" sz="2800">
              <a:solidFill>
                <a:srgbClr val="777777"/>
              </a:solidFill>
            </a:endParaRPr>
          </a:p>
          <a:p>
            <a:pPr marL="97155" indent="0">
              <a:spcBef>
                <a:spcPct val="0"/>
              </a:spcBef>
              <a:buNone/>
            </a:pPr>
            <a:endParaRPr lang="fr-CA" altLang="fr-FR" sz="2800">
              <a:solidFill>
                <a:srgbClr val="777777"/>
              </a:solidFill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CA" altLang="fr-FR" sz="2800">
                <a:solidFill>
                  <a:srgbClr val="777777"/>
                </a:solidFill>
              </a:rPr>
              <a:t>    </a:t>
            </a:r>
            <a:endParaRPr lang="fr-CA" altLang="fr-FR" sz="2800">
              <a:solidFill>
                <a:srgbClr val="777777"/>
              </a:solidFill>
              <a:cs typeface="Calibri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CA" altLang="fr-FR" sz="2800">
                <a:solidFill>
                  <a:srgbClr val="777777"/>
                </a:solidFill>
              </a:rPr>
              <a:t>    </a:t>
            </a:r>
            <a:endParaRPr lang="fr-CA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764" y="146622"/>
            <a:ext cx="8229600" cy="6031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fr-CA">
                <a:solidFill>
                  <a:schemeClr val="bg1"/>
                </a:solidFill>
              </a:rPr>
              <a:t>Activité 3 –Types de savoir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764" y="248160"/>
            <a:ext cx="256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>
                <a:solidFill>
                  <a:srgbClr val="000000"/>
                </a:solidFill>
              </a:rPr>
              <a:t>Équipe 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610C326-9958-4BB6-899D-3269F322D66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873410"/>
              </p:ext>
            </p:extLst>
          </p:nvPr>
        </p:nvGraphicFramePr>
        <p:xfrm>
          <a:off x="123444" y="821817"/>
          <a:ext cx="8897112" cy="5887865"/>
        </p:xfrm>
        <a:graphic>
          <a:graphicData uri="http://schemas.openxmlformats.org/drawingml/2006/table">
            <a:tbl>
              <a:tblPr firstRow="1" firstCol="1" bandRow="1"/>
              <a:tblGrid>
                <a:gridCol w="4445190">
                  <a:extLst>
                    <a:ext uri="{9D8B030D-6E8A-4147-A177-3AD203B41FA5}">
                      <a16:colId xmlns:a16="http://schemas.microsoft.com/office/drawing/2014/main" val="485833157"/>
                    </a:ext>
                  </a:extLst>
                </a:gridCol>
                <a:gridCol w="4451922">
                  <a:extLst>
                    <a:ext uri="{9D8B030D-6E8A-4147-A177-3AD203B41FA5}">
                      <a16:colId xmlns:a16="http://schemas.microsoft.com/office/drawing/2014/main" val="3687990232"/>
                    </a:ext>
                  </a:extLst>
                </a:gridCol>
              </a:tblGrid>
              <a:tr h="526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Mises en situation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Savoirs, savoir-être ou savoir-faire</a:t>
                      </a:r>
                      <a:endParaRPr lang="fr-CA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9016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</a:rPr>
                        <a:t>Célia explique à son collègue la préparation pour la </a:t>
                      </a:r>
                      <a:r>
                        <a:rPr lang="fr-CA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recette</a:t>
                      </a:r>
                      <a:r>
                        <a:rPr lang="fr-FR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cuisine)</a:t>
                      </a:r>
                      <a:endParaRPr lang="fr-CA" sz="12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9652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Martin conçoit 3 pièces cintrées pour le meuble qu’il fabrique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ébénisterie)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939401"/>
                  </a:ext>
                </a:extLst>
              </a:tr>
              <a:tr h="5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Alexa prépare son poste de travail avec tous les outils nécessaires en vue de défaire un vieux divan. (DEP en rembourrage)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8652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Nathan est un élève en SASI, il doit connaître l’ordre pour mettre et retirer les EPI – Équipements de protection individuels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. (DEP en santé, assistance et soins infirmiers)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46269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Lors du cours de coloration créative, Stéphane crée une superposition de couleurs dans les cheveux de sa cliente, c’est digne d’un chef-d’œuvre! (DEP en coiffure)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322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Françoise fait preuve de courtoisie et reformule les besoins d’une cliente qui souhaite une jupe sur mesure. (DEP mode et confection de vêtements sur mesure)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73398"/>
                  </a:ext>
                </a:extLst>
              </a:tr>
              <a:tr h="56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Pendant l’activité de simulation d’une désinfection de chambre d’hôpital, Carl effectue la désinfection complète de celle-ci. (AEP en hygiène et salubrité en milieux de soins)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704884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George explique à son collègue comment p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</a:rPr>
                        <a:t>rendre des mesures sur le circuit de dérivation. (DEP en électricité)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638264"/>
                  </a:ext>
                </a:extLst>
              </a:tr>
              <a:tr h="372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</a:rPr>
                        <a:t>Nicolas analyse les différents résultats possibles avec la mise en teinte de la chaise antique. (DEP en finition de meubles)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endParaRPr lang="fr-C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59472"/>
                  </a:ext>
                </a:extLst>
              </a:tr>
              <a:tr h="40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Jean travaille en équipe et communique avec ses collègues de classe pour l’installation de solins. (DEP en charpenterie-menuiserie)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6897"/>
                  </a:ext>
                </a:extLst>
              </a:tr>
              <a:tr h="581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Lors d’une simulation de vente de voyages, Brigitte fait preuve d’écoute et de respect envers les besoins de son client. (DEP en conseil et vente de voyages)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endParaRPr lang="fr-CA" sz="14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0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546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iguïté">
  <a:themeElements>
    <a:clrScheme name="Personnalisé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679B9A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1d902c-cda5-4dec-bafe-e7fccb72c06e">
      <Terms xmlns="http://schemas.microsoft.com/office/infopath/2007/PartnerControls"/>
    </lcf76f155ced4ddcb4097134ff3c332f>
    <TaxCatchAll xmlns="6e05271d-ded2-4706-8106-7db5d81db34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DC76AB36CE14C8A9723AC4E791C4C" ma:contentTypeVersion="18" ma:contentTypeDescription="Crée un document." ma:contentTypeScope="" ma:versionID="dc077582eca3d751fef5373234b96ac4">
  <xsd:schema xmlns:xsd="http://www.w3.org/2001/XMLSchema" xmlns:xs="http://www.w3.org/2001/XMLSchema" xmlns:p="http://schemas.microsoft.com/office/2006/metadata/properties" xmlns:ns2="fd1d902c-cda5-4dec-bafe-e7fccb72c06e" xmlns:ns3="6e05271d-ded2-4706-8106-7db5d81db34b" targetNamespace="http://schemas.microsoft.com/office/2006/metadata/properties" ma:root="true" ma:fieldsID="1cf5c57980737c41d18667aacdab0b58" ns2:_="" ns3:_="">
    <xsd:import namespace="fd1d902c-cda5-4dec-bafe-e7fccb72c06e"/>
    <xsd:import namespace="6e05271d-ded2-4706-8106-7db5d81db3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d902c-cda5-4dec-bafe-e7fccb72c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3b9c76b-9f1d-48e3-a9ce-7628945a9b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5271d-ded2-4706-8106-7db5d81db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4e50c5-e967-4ace-a5fd-a910b611a113}" ma:internalName="TaxCatchAll" ma:showField="CatchAllData" ma:web="6e05271d-ded2-4706-8106-7db5d81db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0FC27B-6187-4979-AF5A-96D4517E741B}">
  <ds:schemaRefs>
    <ds:schemaRef ds:uri="6e05271d-ded2-4706-8106-7db5d81db34b"/>
    <ds:schemaRef ds:uri="fd1d902c-cda5-4dec-bafe-e7fccb72c0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CE6885-7046-42D0-9C93-C1D275E76032}">
  <ds:schemaRefs>
    <ds:schemaRef ds:uri="6e05271d-ded2-4706-8106-7db5d81db34b"/>
    <ds:schemaRef ds:uri="fd1d902c-cda5-4dec-bafe-e7fccb72c0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76806FE-3956-4A99-8121-EC52C40B39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Affichage à l'écran (4:3)</PresentationFormat>
  <Slides>19</Slides>
  <Notes>4</Notes>
  <HiddenSlides>0</HiddenSlide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Contiguïté</vt:lpstr>
      <vt:lpstr>Stratégies pédagogiques Cahier d'activité  IPEFP-03</vt:lpstr>
      <vt:lpstr>Activité 1 - Amorce</vt:lpstr>
      <vt:lpstr>Activité 1 -Amorce</vt:lpstr>
      <vt:lpstr>Activité 1 -Amorce</vt:lpstr>
      <vt:lpstr>Activité 1 -Amorce</vt:lpstr>
      <vt:lpstr>Activité 1 -Amorce</vt:lpstr>
      <vt:lpstr>Activité 1 -Amorce</vt:lpstr>
      <vt:lpstr>Activité 3 – Types de savoir</vt:lpstr>
      <vt:lpstr>Activité 3 –Types de savoir</vt:lpstr>
      <vt:lpstr>Activité 3 –Types de savoir</vt:lpstr>
      <vt:lpstr>Activité 3 –Types de savoir</vt:lpstr>
      <vt:lpstr>Activité 3 –Types de savoir</vt:lpstr>
      <vt:lpstr>Activité 3 –Types de savoir</vt:lpstr>
      <vt:lpstr>Activité 5 – Analyse d’une méthode pédagogique</vt:lpstr>
      <vt:lpstr>Activité 4 - Analyse </vt:lpstr>
      <vt:lpstr>Activité 4 - Analyse </vt:lpstr>
      <vt:lpstr>Activité 4 - Analyse </vt:lpstr>
      <vt:lpstr>Activité 4 - Analyse </vt:lpstr>
      <vt:lpstr>Activité 4 - Analyse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Tremblay Guylaine</dc:creator>
  <cp:revision>379</cp:revision>
  <cp:lastPrinted>2021-02-17T13:41:49Z</cp:lastPrinted>
  <dcterms:created xsi:type="dcterms:W3CDTF">2016-07-08T13:21:26Z</dcterms:created>
  <dcterms:modified xsi:type="dcterms:W3CDTF">2024-05-08T12:22:52Z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0x010100844DC76AB36CE14C8A9723AC4E791C4C</vt:lpwstr>
  </property>
  <property fmtid="{D5CDD505-2E9C-101B-9397-08002B2CF9AE}" pid="3" name="MediaServiceImageTags">
    <vt:lpwstr/>
  </property>
</Properties>
</file>