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6.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2.xml" ContentType="application/vnd.openxmlformats-officedocument.presentationml.tags+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notesSlides/notesSlide10.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3.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5.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6.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9.xml" ContentType="application/vnd.openxmlformats-officedocument.presentationml.notesSlide+xml"/>
  <Override PartName="/ppt/tags/tag134.xml" ContentType="application/vnd.openxmlformats-officedocument.presentationml.tags+xml"/>
  <Override PartName="/ppt/notesSlides/notesSlide2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2.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3.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4.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6.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7.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28.xml" ContentType="application/vnd.openxmlformats-officedocument.presentationml.notesSlide+xml"/>
  <Override PartName="/ppt/comments/comment2.xml" ContentType="application/vnd.openxmlformats-officedocument.presentationml.comment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9.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0.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omments/comment3.xml" ContentType="application/vnd.openxmlformats-officedocument.presentationml.comment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36.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3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9.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40.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41.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42.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3.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44.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0.xml" ContentType="application/vnd.openxmlformats-officedocument.presentationml.tags+xml"/>
  <Override PartName="/ppt/tags/tag291.xml" ContentType="application/vnd.openxmlformats-officedocument.presentationml.tags+xml"/>
  <Override PartName="/ppt/notesSlides/notesSlide47.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8.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49.xml" ContentType="application/vnd.openxmlformats-officedocument.presentationml.notesSlide+xml"/>
  <Override PartName="/ppt/comments/comment4.xml" ContentType="application/vnd.openxmlformats-officedocument.presentationml.comment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50.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51.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52.xml" ContentType="application/vnd.openxmlformats-officedocument.presentationml.notesSlide+xml"/>
  <Override PartName="/ppt/tags/tag312.xml" ContentType="application/vnd.openxmlformats-officedocument.presentationml.tags+xml"/>
  <Override PartName="/ppt/comments/comment5.xml" ContentType="application/vnd.openxmlformats-officedocument.presentationml.comments+xml"/>
  <Override PartName="/ppt/tags/tag313.xml" ContentType="application/vnd.openxmlformats-officedocument.presentationml.tags+xml"/>
  <Override PartName="/ppt/notesSlides/notesSlide53.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notesSlides/notesSlide54.xml" ContentType="application/vnd.openxmlformats-officedocument.presentationml.notesSlide+xml"/>
  <Override PartName="/ppt/tags/tag316.xml" ContentType="application/vnd.openxmlformats-officedocument.presentationml.tags+xml"/>
  <Override PartName="/ppt/notesSlides/notesSlide55.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notesSlides/notesSlide56.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notesSlides/notesSlide57.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notesSlides/notesSlide58.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notesSlides/notesSlide59.xml" ContentType="application/vnd.openxmlformats-officedocument.presentationml.notesSlide+xml"/>
  <Override PartName="/ppt/tags/tag325.xml" ContentType="application/vnd.openxmlformats-officedocument.presentationml.tags+xml"/>
  <Override PartName="/ppt/notesSlides/notesSlide60.xml" ContentType="application/vnd.openxmlformats-officedocument.presentationml.notesSlide+xml"/>
  <Override PartName="/ppt/tags/tag326.xml" ContentType="application/vnd.openxmlformats-officedocument.presentationml.tags+xml"/>
  <Override PartName="/ppt/notesSlides/notesSlide61.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62.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63.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64.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65.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66.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67.xml" ContentType="application/vnd.openxmlformats-officedocument.presentationml.notesSlide+xml"/>
  <Override PartName="/ppt/tags/tag350.xml" ContentType="application/vnd.openxmlformats-officedocument.presentationml.tags+xml"/>
  <Override PartName="/ppt/notesSlides/notesSlide68.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69.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70.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71.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72.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73.xml" ContentType="application/vnd.openxmlformats-officedocument.presentationml.notesSlide+xml"/>
  <Override PartName="/ppt/tags/tag366.xml" ContentType="application/vnd.openxmlformats-officedocument.presentationml.tags+xml"/>
  <Override PartName="/ppt/notesSlides/notesSlide74.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75.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76.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77.xml" ContentType="application/vnd.openxmlformats-officedocument.presentationml.notesSlide+xml"/>
  <Override PartName="/ppt/comments/comment6.xml" ContentType="application/vnd.openxmlformats-officedocument.presentationml.comment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80.xml" ContentType="application/vnd.openxmlformats-officedocument.presentationml.notesSlide+xml"/>
  <Override PartName="/ppt/tags/tag388.xml" ContentType="application/vnd.openxmlformats-officedocument.presentationml.tags+xml"/>
  <Override PartName="/ppt/notesSlides/notesSlide81.xml" ContentType="application/vnd.openxmlformats-officedocument.presentationml.notesSlide+xml"/>
  <Override PartName="/ppt/comments/comment7.xml" ContentType="application/vnd.openxmlformats-officedocument.presentationml.comments+xml"/>
  <Override PartName="/ppt/tags/tag389.xml" ContentType="application/vnd.openxmlformats-officedocument.presentationml.tags+xml"/>
  <Override PartName="/ppt/notesSlides/notesSlide82.xml" ContentType="application/vnd.openxmlformats-officedocument.presentationml.notesSlide+xml"/>
  <Override PartName="/ppt/comments/comment8.xml" ContentType="application/vnd.openxmlformats-officedocument.presentationml.comments+xml"/>
  <Override PartName="/ppt/tags/tag390.xml" ContentType="application/vnd.openxmlformats-officedocument.presentationml.tags+xml"/>
  <Override PartName="/ppt/tags/tag391.xml" ContentType="application/vnd.openxmlformats-officedocument.presentationml.tags+xml"/>
  <Override PartName="/ppt/notesSlides/notesSlide83.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8E_72EF8A98.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96"/>
  </p:notesMasterIdLst>
  <p:handoutMasterIdLst>
    <p:handoutMasterId r:id="rId97"/>
  </p:handoutMasterIdLst>
  <p:sldIdLst>
    <p:sldId id="462" r:id="rId5"/>
    <p:sldId id="444" r:id="rId6"/>
    <p:sldId id="398" r:id="rId7"/>
    <p:sldId id="278" r:id="rId8"/>
    <p:sldId id="443" r:id="rId9"/>
    <p:sldId id="415" r:id="rId10"/>
    <p:sldId id="436" r:id="rId11"/>
    <p:sldId id="445" r:id="rId12"/>
    <p:sldId id="262" r:id="rId13"/>
    <p:sldId id="356" r:id="rId14"/>
    <p:sldId id="382" r:id="rId15"/>
    <p:sldId id="433" r:id="rId16"/>
    <p:sldId id="377" r:id="rId17"/>
    <p:sldId id="378" r:id="rId18"/>
    <p:sldId id="393" r:id="rId19"/>
    <p:sldId id="339" r:id="rId20"/>
    <p:sldId id="340" r:id="rId21"/>
    <p:sldId id="396" r:id="rId22"/>
    <p:sldId id="341" r:id="rId23"/>
    <p:sldId id="342" r:id="rId24"/>
    <p:sldId id="334" r:id="rId25"/>
    <p:sldId id="452" r:id="rId26"/>
    <p:sldId id="319" r:id="rId27"/>
    <p:sldId id="325" r:id="rId28"/>
    <p:sldId id="326" r:id="rId29"/>
    <p:sldId id="327" r:id="rId30"/>
    <p:sldId id="434" r:id="rId31"/>
    <p:sldId id="374" r:id="rId32"/>
    <p:sldId id="425" r:id="rId33"/>
    <p:sldId id="416" r:id="rId34"/>
    <p:sldId id="300" r:id="rId35"/>
    <p:sldId id="362" r:id="rId36"/>
    <p:sldId id="417" r:id="rId37"/>
    <p:sldId id="359" r:id="rId38"/>
    <p:sldId id="418" r:id="rId39"/>
    <p:sldId id="361" r:id="rId40"/>
    <p:sldId id="419" r:id="rId41"/>
    <p:sldId id="363" r:id="rId42"/>
    <p:sldId id="420" r:id="rId43"/>
    <p:sldId id="302" r:id="rId44"/>
    <p:sldId id="421" r:id="rId45"/>
    <p:sldId id="429" r:id="rId46"/>
    <p:sldId id="391" r:id="rId47"/>
    <p:sldId id="264" r:id="rId48"/>
    <p:sldId id="388" r:id="rId49"/>
    <p:sldId id="466" r:id="rId50"/>
    <p:sldId id="335" r:id="rId51"/>
    <p:sldId id="461" r:id="rId52"/>
    <p:sldId id="463" r:id="rId53"/>
    <p:sldId id="333" r:id="rId54"/>
    <p:sldId id="358" r:id="rId55"/>
    <p:sldId id="438" r:id="rId56"/>
    <p:sldId id="437" r:id="rId57"/>
    <p:sldId id="336" r:id="rId58"/>
    <p:sldId id="435" r:id="rId59"/>
    <p:sldId id="353" r:id="rId60"/>
    <p:sldId id="451" r:id="rId61"/>
    <p:sldId id="394" r:id="rId62"/>
    <p:sldId id="408" r:id="rId63"/>
    <p:sldId id="414" r:id="rId64"/>
    <p:sldId id="442" r:id="rId65"/>
    <p:sldId id="447" r:id="rId66"/>
    <p:sldId id="354" r:id="rId67"/>
    <p:sldId id="448" r:id="rId68"/>
    <p:sldId id="370" r:id="rId69"/>
    <p:sldId id="464" r:id="rId70"/>
    <p:sldId id="457" r:id="rId71"/>
    <p:sldId id="446" r:id="rId72"/>
    <p:sldId id="422" r:id="rId73"/>
    <p:sldId id="366" r:id="rId74"/>
    <p:sldId id="423" r:id="rId75"/>
    <p:sldId id="367" r:id="rId76"/>
    <p:sldId id="426" r:id="rId77"/>
    <p:sldId id="427" r:id="rId78"/>
    <p:sldId id="460" r:id="rId79"/>
    <p:sldId id="430" r:id="rId80"/>
    <p:sldId id="428" r:id="rId81"/>
    <p:sldId id="432" r:id="rId82"/>
    <p:sldId id="439" r:id="rId83"/>
    <p:sldId id="458" r:id="rId84"/>
    <p:sldId id="431" r:id="rId85"/>
    <p:sldId id="453" r:id="rId86"/>
    <p:sldId id="454" r:id="rId87"/>
    <p:sldId id="424" r:id="rId88"/>
    <p:sldId id="329" r:id="rId89"/>
    <p:sldId id="375" r:id="rId90"/>
    <p:sldId id="386" r:id="rId91"/>
    <p:sldId id="286" r:id="rId92"/>
    <p:sldId id="467" r:id="rId93"/>
    <p:sldId id="413" r:id="rId94"/>
    <p:sldId id="269" r:id="rId95"/>
  </p:sldIdLst>
  <p:sldSz cx="9144000" cy="6858000" type="screen4x3"/>
  <p:notesSz cx="7077075" cy="9363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0" userDrawn="1">
          <p15:clr>
            <a:srgbClr val="A4A3A4"/>
          </p15:clr>
        </p15:guide>
        <p15:guide id="2" pos="22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ouin-Mohin Sylvie" initials="SS" lastIdx="2" clrIdx="0">
    <p:extLst>
      <p:ext uri="{19B8F6BF-5375-455C-9EA6-DF929625EA0E}">
        <p15:presenceInfo xmlns:p15="http://schemas.microsoft.com/office/powerpoint/2012/main" userId="S-1-5-21-1799102757-531825770-621696214-65013" providerId="AD"/>
      </p:ext>
    </p:extLst>
  </p:cmAuthor>
  <p:cmAuthor id="2" name="Compte Microsoft" initials="CM" lastIdx="8" clrIdx="1">
    <p:extLst>
      <p:ext uri="{19B8F6BF-5375-455C-9EA6-DF929625EA0E}">
        <p15:presenceInfo xmlns:p15="http://schemas.microsoft.com/office/powerpoint/2012/main" userId="1ebeee395916dc80" providerId="Windows Live"/>
      </p:ext>
    </p:extLst>
  </p:cmAuthor>
  <p:cmAuthor id="3" name="Manon" initials="M" lastIdx="6" clrIdx="2">
    <p:extLst>
      <p:ext uri="{19B8F6BF-5375-455C-9EA6-DF929625EA0E}">
        <p15:presenceInfo xmlns:p15="http://schemas.microsoft.com/office/powerpoint/2012/main" userId="Ma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78207" autoAdjust="0"/>
  </p:normalViewPr>
  <p:slideViewPr>
    <p:cSldViewPr>
      <p:cViewPr varScale="1">
        <p:scale>
          <a:sx n="86" d="100"/>
          <a:sy n="86" d="100"/>
        </p:scale>
        <p:origin x="1950" y="96"/>
      </p:cViewPr>
      <p:guideLst>
        <p:guide orient="horz" pos="2160"/>
        <p:guide pos="2880"/>
      </p:guideLst>
    </p:cSldViewPr>
  </p:slideViewPr>
  <p:outlineViewPr>
    <p:cViewPr>
      <p:scale>
        <a:sx n="33" d="100"/>
        <a:sy n="33" d="100"/>
      </p:scale>
      <p:origin x="0" y="-16218"/>
    </p:cViewPr>
  </p:outlineViewPr>
  <p:notesTextViewPr>
    <p:cViewPr>
      <p:scale>
        <a:sx n="3" d="2"/>
        <a:sy n="3" d="2"/>
      </p:scale>
      <p:origin x="0" y="0"/>
    </p:cViewPr>
  </p:notesTextViewPr>
  <p:sorterViewPr>
    <p:cViewPr>
      <p:scale>
        <a:sx n="100" d="100"/>
        <a:sy n="100" d="100"/>
      </p:scale>
      <p:origin x="0" y="-12540"/>
    </p:cViewPr>
  </p:sorterViewPr>
  <p:notesViewPr>
    <p:cSldViewPr>
      <p:cViewPr varScale="1">
        <p:scale>
          <a:sx n="52" d="100"/>
          <a:sy n="52" d="100"/>
        </p:scale>
        <p:origin x="2232" y="-1272"/>
      </p:cViewPr>
      <p:guideLst>
        <p:guide orient="horz" pos="2950"/>
        <p:guide pos="223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1-14T19:36:40.732" idx="6">
    <p:pos x="10" y="10"/>
    <p:text>Notes de Manon :
Les sujets ne suivent pas l'ordre de déroulement dans le diaporama</p:text>
    <p:extLst>
      <p:ext uri="{C676402C-5697-4E1C-873F-D02D1690AC5C}">
        <p15:threadingInfo xmlns:p15="http://schemas.microsoft.com/office/powerpoint/2012/main" timeZoneBias="300"/>
      </p:ext>
    </p:extLst>
  </p:cm>
  <p:cm authorId="3" dt="2023-11-28T13:57:38.703" idx="2">
    <p:pos x="10" y="106"/>
    <p:text>il manque également la mantion de méthodes pédagogiques pour lesquelles plusieurs diapos sont consacrées.</p:text>
    <p:extLst>
      <p:ext uri="{C676402C-5697-4E1C-873F-D02D1690AC5C}">
        <p15:threadingInfo xmlns:p15="http://schemas.microsoft.com/office/powerpoint/2012/main" timeZoneBias="300">
          <p15:parentCm authorId="2"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11-12T14:19:53.180" idx="1">
    <p:pos x="10" y="10"/>
    <p:text>Note de Manon
Je mettrais le diagramme dans cette diapo au lieu de la mettre dans l'entête de la dernière diapo sur l'exposé.
De plus, si c'est important pour vous, je mettrais le diagramme de chacune des stratégies sur la première diapo qui l'annonce afin d'uniformiser la présentation.</p:text>
    <p:extLst>
      <p:ext uri="{C676402C-5697-4E1C-873F-D02D1690AC5C}">
        <p15:threadingInfo xmlns:p15="http://schemas.microsoft.com/office/powerpoint/2012/main" timeZoneBias="300"/>
      </p:ext>
    </p:extLst>
  </p:cm>
  <p:cm authorId="2" dt="2023-11-12T14:31:18.970" idx="3">
    <p:pos x="106" y="106"/>
    <p:text>J'ai ajouté un déterminant, car il y en avait partout pour toutes les autres méthodes nommées avant ou après.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3-11-12T14:36:50.428" idx="4">
    <p:pos x="10" y="10"/>
    <p:text>Note de Manon :
Ici, vous pourriez remetre le diagramme déjà avec les bonhommes ou sans les bonhommes dès le début. Ceux-ci pourraient apparaitre un après l'autre, au fur et à mesure que les participants répondent.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3-11-14T19:39:55.997" idx="7">
    <p:pos x="4620" y="1049"/>
    <p:text>Note de Manon :
Il y a un espace de trop sur la première ligne entre PÉDAGOGIQUE et SE
La puce est mal ajustée à Organiser</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3-11-14T19:50:36.301" idx="8">
    <p:pos x="6618" y="586"/>
    <p:text>Note de Manon :
Dans le texte en bas de Au début d'une nouvelle activité [L'attention...], les mots SUITE À sont un anglicisme. Il faudrait les remplacer par À LASUITE DE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3-11-28T16:03:22.141" idx="3">
    <p:pos x="6174" y="978"/>
    <p:text>Ajuter le mot EXPLICITE après le mot enseignement dans la 1re ligne afin de faire bien comprendre qu'il s'agit spécifiquement de ce typoe d'enseignement.</p:text>
    <p:extLst>
      <p:ext uri="{C676402C-5697-4E1C-873F-D02D1690AC5C}">
        <p15:threadingInfo xmlns:p15="http://schemas.microsoft.com/office/powerpoint/2012/main" timeZoneBias="300"/>
      </p:ext>
    </p:extLst>
  </p:cm>
  <p:cm authorId="3" dt="2023-11-28T16:05:15.937" idx="4">
    <p:pos x="6174" y="1074"/>
    <p:text>dans la phase MODELAGE, enlever  les parenthèses à ENSEIGNANT(E) et laisser le mot au singulier (le masculin comporte également le féminin).</p:text>
    <p:extLst>
      <p:ext uri="{C676402C-5697-4E1C-873F-D02D1690AC5C}">
        <p15:threadingInfo xmlns:p15="http://schemas.microsoft.com/office/powerpoint/2012/main" timeZoneBias="300">
          <p15:parentCm authorId="3" idx="3"/>
        </p15:threadingInfo>
      </p:ext>
    </p:extLst>
  </p:cm>
  <p:cm authorId="3" dt="2023-11-28T16:07:13.841" idx="5">
    <p:pos x="6174" y="1170"/>
    <p:text>De plus, pour alléger le texte, laisser le mot enseignant au singulier. Ainsi, on ne sera pas obligés de mettre il.elle avant FAIT.</p:text>
    <p:extLst>
      <p:ext uri="{C676402C-5697-4E1C-873F-D02D1690AC5C}">
        <p15:threadingInfo xmlns:p15="http://schemas.microsoft.com/office/powerpoint/2012/main" timeZoneBias="300">
          <p15:parentCm authorId="3" idx="3"/>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3-11-28T16:17:51.687" idx="6">
    <p:pos x="1411" y="1834"/>
    <p:text>Serait-il pertinent de mettre la médiagraphie en ordre comme les nouveaux l'apprennent à l'université?</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3-11-28T16:17:51.687" idx="6">
    <p:pos x="1411" y="1834"/>
    <p:text>Serait-il pertinent de mettre la médiagraphie en ordre comme les nouveaux l'apprennent à l'université?</p:text>
    <p:extLst>
      <p:ext uri="{C676402C-5697-4E1C-873F-D02D1690AC5C}">
        <p15:threadingInfo xmlns:p15="http://schemas.microsoft.com/office/powerpoint/2012/main" timeZoneBias="300"/>
      </p:ext>
    </p:extLst>
  </p:cm>
</p:cmLst>
</file>

<file path=ppt/comments/modernComment_18E_72EF8A98.xml><?xml version="1.0" encoding="utf-8"?>
<p188:cmLst xmlns:a="http://schemas.openxmlformats.org/drawingml/2006/main" xmlns:r="http://schemas.openxmlformats.org/officeDocument/2006/relationships" xmlns:p188="http://schemas.microsoft.com/office/powerpoint/2018/8/main">
  <p188:cm id="{99C199D4-D43D-4FF5-AE3A-A69D50828DEB}" authorId="{559CCDAB-5B67-F694-AD37-46BA00E65FAA}" status="resolved" created="2022-10-04T17:28:49.112" complete="100000">
    <ac:deMkLst xmlns:ac="http://schemas.microsoft.com/office/drawing/2013/main/command">
      <pc:docMk xmlns:pc="http://schemas.microsoft.com/office/powerpoint/2013/main/command"/>
      <pc:sldMk xmlns:pc="http://schemas.microsoft.com/office/powerpoint/2013/main/command" cId="1928301208" sldId="398"/>
      <ac:picMk id="7" creationId="{4486A96E-1231-4321-897E-6A651D2A5AF2}"/>
    </ac:deMkLst>
    <p188:txBody>
      <a:bodyPr/>
      <a:lstStyle/>
      <a:p>
        <a:r>
          <a:rPr lang="fr-CA"/>
          <a:t>À reformuler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080F8-743B-434B-B484-D15F9E43E6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03524FFA-6E74-4512-ACD1-4F9484D0BD65}">
      <dgm:prSet/>
      <dgm:spPr>
        <a:solidFill>
          <a:srgbClr val="C00000"/>
        </a:solidFill>
      </dgm:spPr>
      <dgm:t>
        <a:bodyPr/>
        <a:lstStyle/>
        <a:p>
          <a:pPr rtl="0"/>
          <a:r>
            <a:rPr lang="fr-CA" dirty="0"/>
            <a:t>Accueil					</a:t>
          </a:r>
        </a:p>
      </dgm:t>
    </dgm:pt>
    <dgm:pt modelId="{B10B182A-EA2A-4A4E-899E-890903256EBA}" type="parTrans" cxnId="{5CFE171C-B303-4227-AEB0-B4B3F6C8F443}">
      <dgm:prSet/>
      <dgm:spPr/>
      <dgm:t>
        <a:bodyPr/>
        <a:lstStyle/>
        <a:p>
          <a:endParaRPr lang="fr-FR"/>
        </a:p>
      </dgm:t>
    </dgm:pt>
    <dgm:pt modelId="{9D795BA5-386B-4B2C-A49A-CB6C480C633E}" type="sibTrans" cxnId="{5CFE171C-B303-4227-AEB0-B4B3F6C8F443}">
      <dgm:prSet/>
      <dgm:spPr/>
      <dgm:t>
        <a:bodyPr/>
        <a:lstStyle/>
        <a:p>
          <a:endParaRPr lang="fr-FR"/>
        </a:p>
      </dgm:t>
    </dgm:pt>
    <dgm:pt modelId="{B5AD0572-C3B6-405D-880E-4FD1F78E947D}">
      <dgm:prSet/>
      <dgm:spPr>
        <a:solidFill>
          <a:schemeClr val="bg1">
            <a:lumMod val="65000"/>
          </a:schemeClr>
        </a:solidFill>
      </dgm:spPr>
      <dgm:t>
        <a:bodyPr/>
        <a:lstStyle/>
        <a:p>
          <a:pPr rtl="0"/>
          <a:r>
            <a:rPr lang="fr-CA" dirty="0"/>
            <a:t>Définitions				</a:t>
          </a:r>
        </a:p>
      </dgm:t>
    </dgm:pt>
    <dgm:pt modelId="{30B0D27E-F922-44BC-8913-1685762E5388}" type="parTrans" cxnId="{9DD62F59-E462-43CC-AC07-F030CB66CF25}">
      <dgm:prSet/>
      <dgm:spPr/>
      <dgm:t>
        <a:bodyPr/>
        <a:lstStyle/>
        <a:p>
          <a:endParaRPr lang="fr-FR"/>
        </a:p>
      </dgm:t>
    </dgm:pt>
    <dgm:pt modelId="{7D08E7D4-AC43-4A1A-8F88-B95A2BEDF4B3}" type="sibTrans" cxnId="{9DD62F59-E462-43CC-AC07-F030CB66CF25}">
      <dgm:prSet/>
      <dgm:spPr/>
      <dgm:t>
        <a:bodyPr/>
        <a:lstStyle/>
        <a:p>
          <a:endParaRPr lang="fr-FR"/>
        </a:p>
      </dgm:t>
    </dgm:pt>
    <dgm:pt modelId="{149016FC-52E5-44AC-A60E-7F659B078DF2}">
      <dgm:prSet/>
      <dgm:spPr>
        <a:solidFill>
          <a:srgbClr val="C00000"/>
        </a:solidFill>
      </dgm:spPr>
      <dgm:t>
        <a:bodyPr/>
        <a:lstStyle/>
        <a:p>
          <a:pPr rtl="0"/>
          <a:r>
            <a:rPr lang="fr-CA" dirty="0"/>
            <a:t> Amorce					</a:t>
          </a:r>
        </a:p>
      </dgm:t>
    </dgm:pt>
    <dgm:pt modelId="{B1A4414D-1630-4C40-9053-BD437F097B52}" type="parTrans" cxnId="{12D8F8F3-131B-4192-AA8F-79242E83F0C7}">
      <dgm:prSet/>
      <dgm:spPr/>
      <dgm:t>
        <a:bodyPr/>
        <a:lstStyle/>
        <a:p>
          <a:endParaRPr lang="fr-FR"/>
        </a:p>
      </dgm:t>
    </dgm:pt>
    <dgm:pt modelId="{70CFB80E-1588-4EB6-A197-3BE10BEECB13}" type="sibTrans" cxnId="{12D8F8F3-131B-4192-AA8F-79242E83F0C7}">
      <dgm:prSet/>
      <dgm:spPr/>
      <dgm:t>
        <a:bodyPr/>
        <a:lstStyle/>
        <a:p>
          <a:endParaRPr lang="fr-FR"/>
        </a:p>
      </dgm:t>
    </dgm:pt>
    <dgm:pt modelId="{42310C7C-5225-4F94-885A-A1D282360994}">
      <dgm:prSet/>
      <dgm:spPr>
        <a:solidFill>
          <a:schemeClr val="bg1">
            <a:lumMod val="65000"/>
          </a:schemeClr>
        </a:solidFill>
      </dgm:spPr>
      <dgm:t>
        <a:bodyPr/>
        <a:lstStyle/>
        <a:p>
          <a:r>
            <a:rPr lang="fr-CA" dirty="0"/>
            <a:t>Stratégies et méthodes pédagogiques         </a:t>
          </a:r>
        </a:p>
      </dgm:t>
    </dgm:pt>
    <dgm:pt modelId="{3AF047D4-662E-41EE-B4DD-BB69934EDC1F}" type="parTrans" cxnId="{0966AD00-EADF-442C-ADBE-534502535E27}">
      <dgm:prSet/>
      <dgm:spPr/>
      <dgm:t>
        <a:bodyPr/>
        <a:lstStyle/>
        <a:p>
          <a:endParaRPr lang="fr-FR"/>
        </a:p>
      </dgm:t>
    </dgm:pt>
    <dgm:pt modelId="{C377BDA1-C03C-4791-8E09-5A68BAC1ED1E}" type="sibTrans" cxnId="{0966AD00-EADF-442C-ADBE-534502535E27}">
      <dgm:prSet/>
      <dgm:spPr/>
      <dgm:t>
        <a:bodyPr/>
        <a:lstStyle/>
        <a:p>
          <a:endParaRPr lang="fr-FR"/>
        </a:p>
      </dgm:t>
    </dgm:pt>
    <dgm:pt modelId="{2BEB609B-3E43-443C-8B67-4FF5A4988593}">
      <dgm:prSet/>
      <dgm:spPr>
        <a:solidFill>
          <a:srgbClr val="C00000"/>
        </a:solidFill>
      </dgm:spPr>
      <dgm:t>
        <a:bodyPr/>
        <a:lstStyle/>
        <a:p>
          <a:pPr rtl="0"/>
          <a:r>
            <a:rPr lang="fr-CA" dirty="0"/>
            <a:t>Types de savoir</a:t>
          </a:r>
        </a:p>
      </dgm:t>
    </dgm:pt>
    <dgm:pt modelId="{4C09C001-C9C0-40B2-9C82-4914CD09049F}" type="parTrans" cxnId="{59F5CC8B-82F0-4845-9429-B263D28A5027}">
      <dgm:prSet/>
      <dgm:spPr/>
      <dgm:t>
        <a:bodyPr/>
        <a:lstStyle/>
        <a:p>
          <a:endParaRPr lang="fr-FR"/>
        </a:p>
      </dgm:t>
    </dgm:pt>
    <dgm:pt modelId="{65009FF3-9E1B-498C-9F22-E554D6FB999C}" type="sibTrans" cxnId="{59F5CC8B-82F0-4845-9429-B263D28A5027}">
      <dgm:prSet/>
      <dgm:spPr/>
      <dgm:t>
        <a:bodyPr/>
        <a:lstStyle/>
        <a:p>
          <a:endParaRPr lang="fr-FR"/>
        </a:p>
      </dgm:t>
    </dgm:pt>
    <dgm:pt modelId="{903B26A4-EDC9-422C-ABFB-5C763E74D27A}">
      <dgm:prSet/>
      <dgm:spPr>
        <a:solidFill>
          <a:schemeClr val="bg1">
            <a:lumMod val="65000"/>
          </a:schemeClr>
        </a:solidFill>
      </dgm:spPr>
      <dgm:t>
        <a:bodyPr/>
        <a:lstStyle/>
        <a:p>
          <a:pPr rtl="0"/>
          <a:r>
            <a:rPr lang="fr-CA" dirty="0"/>
            <a:t>Devoir</a:t>
          </a:r>
        </a:p>
      </dgm:t>
    </dgm:pt>
    <dgm:pt modelId="{889FB410-64B5-40BD-99B8-D416D1826B86}" type="parTrans" cxnId="{08A61443-6702-42E4-8618-4A4321B141F0}">
      <dgm:prSet/>
      <dgm:spPr/>
      <dgm:t>
        <a:bodyPr/>
        <a:lstStyle/>
        <a:p>
          <a:endParaRPr lang="fr-FR"/>
        </a:p>
      </dgm:t>
    </dgm:pt>
    <dgm:pt modelId="{3FF24576-703C-4C73-BEB9-F70B8D622193}" type="sibTrans" cxnId="{08A61443-6702-42E4-8618-4A4321B141F0}">
      <dgm:prSet/>
      <dgm:spPr/>
      <dgm:t>
        <a:bodyPr/>
        <a:lstStyle/>
        <a:p>
          <a:endParaRPr lang="fr-FR"/>
        </a:p>
      </dgm:t>
    </dgm:pt>
    <dgm:pt modelId="{6292DCB9-1CA7-4353-983C-6E243B6E77AD}">
      <dgm:prSet/>
      <dgm:spPr>
        <a:solidFill>
          <a:schemeClr val="bg1">
            <a:lumMod val="65000"/>
          </a:schemeClr>
        </a:solidFill>
      </dgm:spPr>
      <dgm:t>
        <a:bodyPr/>
        <a:lstStyle/>
        <a:p>
          <a:pPr rtl="0"/>
          <a:r>
            <a:rPr lang="fr-CA" dirty="0"/>
            <a:t>Clôture de la journée</a:t>
          </a:r>
        </a:p>
      </dgm:t>
    </dgm:pt>
    <dgm:pt modelId="{26A74621-23BA-4040-9DF0-75BAB6359381}" type="parTrans" cxnId="{1E31B7DC-285D-4A98-9336-D6E5A6033305}">
      <dgm:prSet/>
      <dgm:spPr/>
      <dgm:t>
        <a:bodyPr/>
        <a:lstStyle/>
        <a:p>
          <a:endParaRPr lang="fr-FR"/>
        </a:p>
      </dgm:t>
    </dgm:pt>
    <dgm:pt modelId="{EFDD36A4-047F-4871-85D7-8782F553C06E}" type="sibTrans" cxnId="{1E31B7DC-285D-4A98-9336-D6E5A6033305}">
      <dgm:prSet/>
      <dgm:spPr/>
      <dgm:t>
        <a:bodyPr/>
        <a:lstStyle/>
        <a:p>
          <a:endParaRPr lang="fr-FR"/>
        </a:p>
      </dgm:t>
    </dgm:pt>
    <dgm:pt modelId="{5C7346A9-BB47-439D-9295-07972A703F5C}">
      <dgm:prSet/>
      <dgm:spPr>
        <a:solidFill>
          <a:srgbClr val="C00000"/>
        </a:solidFill>
      </dgm:spPr>
      <dgm:t>
        <a:bodyPr/>
        <a:lstStyle/>
        <a:p>
          <a:pPr rtl="0"/>
          <a:r>
            <a:rPr lang="fr-CA" dirty="0"/>
            <a:t>Enseignement stratégique		</a:t>
          </a:r>
        </a:p>
      </dgm:t>
    </dgm:pt>
    <dgm:pt modelId="{0BF74ADC-F700-454A-A184-7A7D23715B4F}" type="sibTrans" cxnId="{1ED8BCF3-9686-4C88-9836-84E361774DBB}">
      <dgm:prSet/>
      <dgm:spPr/>
      <dgm:t>
        <a:bodyPr/>
        <a:lstStyle/>
        <a:p>
          <a:endParaRPr lang="fr-FR"/>
        </a:p>
      </dgm:t>
    </dgm:pt>
    <dgm:pt modelId="{C8B6D815-96C4-4B77-B01C-7D0C7D6AD9EF}" type="parTrans" cxnId="{1ED8BCF3-9686-4C88-9836-84E361774DBB}">
      <dgm:prSet/>
      <dgm:spPr/>
      <dgm:t>
        <a:bodyPr/>
        <a:lstStyle/>
        <a:p>
          <a:endParaRPr lang="fr-FR"/>
        </a:p>
      </dgm:t>
    </dgm:pt>
    <dgm:pt modelId="{00AD064A-DABC-4C90-AA43-6599CFC6D41F}">
      <dgm:prSet/>
      <dgm:spPr>
        <a:solidFill>
          <a:schemeClr val="bg1">
            <a:lumMod val="65000"/>
          </a:schemeClr>
        </a:solidFill>
      </dgm:spPr>
      <dgm:t>
        <a:bodyPr/>
        <a:lstStyle/>
        <a:p>
          <a:pPr rtl="0"/>
          <a:r>
            <a:rPr lang="fr-CA" dirty="0"/>
            <a:t>Approche par compétences		</a:t>
          </a:r>
          <a:r>
            <a:rPr lang="fr-CA" dirty="0">
              <a:solidFill>
                <a:srgbClr val="000000"/>
              </a:solidFill>
            </a:rPr>
            <a:t>       </a:t>
          </a:r>
          <a:endParaRPr lang="fr-CA" i="0" dirty="0"/>
        </a:p>
      </dgm:t>
    </dgm:pt>
    <dgm:pt modelId="{9AD82BA6-3815-45A3-B049-9D2D466549D6}" type="sibTrans" cxnId="{B78AA4DE-EB03-440A-B60A-BB04F537CA3C}">
      <dgm:prSet/>
      <dgm:spPr/>
      <dgm:t>
        <a:bodyPr/>
        <a:lstStyle/>
        <a:p>
          <a:endParaRPr lang="fr-FR"/>
        </a:p>
      </dgm:t>
    </dgm:pt>
    <dgm:pt modelId="{3DABC0D1-B245-42ED-BEA1-45E83F695EDA}" type="parTrans" cxnId="{B78AA4DE-EB03-440A-B60A-BB04F537CA3C}">
      <dgm:prSet/>
      <dgm:spPr/>
      <dgm:t>
        <a:bodyPr/>
        <a:lstStyle/>
        <a:p>
          <a:endParaRPr lang="fr-FR"/>
        </a:p>
      </dgm:t>
    </dgm:pt>
    <dgm:pt modelId="{C2F53882-9CDA-4738-B990-1FCDC8D21E32}" type="pres">
      <dgm:prSet presAssocID="{8FD080F8-743B-434B-B484-D15F9E43E6D6}" presName="linear" presStyleCnt="0">
        <dgm:presLayoutVars>
          <dgm:animLvl val="lvl"/>
          <dgm:resizeHandles val="exact"/>
        </dgm:presLayoutVars>
      </dgm:prSet>
      <dgm:spPr/>
    </dgm:pt>
    <dgm:pt modelId="{AC3BA775-40F0-47FB-ABED-A567B7DEA794}" type="pres">
      <dgm:prSet presAssocID="{03524FFA-6E74-4512-ACD1-4F9484D0BD65}" presName="parentText" presStyleLbl="node1" presStyleIdx="0" presStyleCnt="9">
        <dgm:presLayoutVars>
          <dgm:chMax val="0"/>
          <dgm:bulletEnabled val="1"/>
        </dgm:presLayoutVars>
      </dgm:prSet>
      <dgm:spPr/>
    </dgm:pt>
    <dgm:pt modelId="{05F65572-0931-43FB-92B0-6F7F772FCE08}" type="pres">
      <dgm:prSet presAssocID="{9D795BA5-386B-4B2C-A49A-CB6C480C633E}" presName="spacer" presStyleCnt="0"/>
      <dgm:spPr/>
    </dgm:pt>
    <dgm:pt modelId="{A7E92344-D4F9-48C6-88F9-76FC6DE44ACF}" type="pres">
      <dgm:prSet presAssocID="{B5AD0572-C3B6-405D-880E-4FD1F78E947D}" presName="parentText" presStyleLbl="node1" presStyleIdx="1" presStyleCnt="9">
        <dgm:presLayoutVars>
          <dgm:chMax val="0"/>
          <dgm:bulletEnabled val="1"/>
        </dgm:presLayoutVars>
      </dgm:prSet>
      <dgm:spPr/>
    </dgm:pt>
    <dgm:pt modelId="{4AFE3545-2277-4DFE-A6D6-B504BF50F616}" type="pres">
      <dgm:prSet presAssocID="{7D08E7D4-AC43-4A1A-8F88-B95A2BEDF4B3}" presName="spacer" presStyleCnt="0"/>
      <dgm:spPr/>
    </dgm:pt>
    <dgm:pt modelId="{C1287634-DD91-4C39-834B-E28BAD4B0BE8}" type="pres">
      <dgm:prSet presAssocID="{149016FC-52E5-44AC-A60E-7F659B078DF2}" presName="parentText" presStyleLbl="node1" presStyleIdx="2" presStyleCnt="9">
        <dgm:presLayoutVars>
          <dgm:chMax val="0"/>
          <dgm:bulletEnabled val="1"/>
        </dgm:presLayoutVars>
      </dgm:prSet>
      <dgm:spPr/>
    </dgm:pt>
    <dgm:pt modelId="{FCEBDBE6-403B-43FA-83BC-0DA4D7A771F1}" type="pres">
      <dgm:prSet presAssocID="{70CFB80E-1588-4EB6-A197-3BE10BEECB13}" presName="spacer" presStyleCnt="0"/>
      <dgm:spPr/>
    </dgm:pt>
    <dgm:pt modelId="{7A69FA9F-6B66-45FC-A5D3-0C89394775A3}" type="pres">
      <dgm:prSet presAssocID="{42310C7C-5225-4F94-885A-A1D282360994}" presName="parentText" presStyleLbl="node1" presStyleIdx="3" presStyleCnt="9">
        <dgm:presLayoutVars>
          <dgm:chMax val="0"/>
          <dgm:bulletEnabled val="1"/>
        </dgm:presLayoutVars>
      </dgm:prSet>
      <dgm:spPr/>
    </dgm:pt>
    <dgm:pt modelId="{47B7EA98-DE0D-4840-AAB9-47390946EFB1}" type="pres">
      <dgm:prSet presAssocID="{C377BDA1-C03C-4791-8E09-5A68BAC1ED1E}" presName="spacer" presStyleCnt="0"/>
      <dgm:spPr/>
    </dgm:pt>
    <dgm:pt modelId="{124BC502-CCB3-4390-BDC5-E2F62FCD9B60}" type="pres">
      <dgm:prSet presAssocID="{5C7346A9-BB47-439D-9295-07972A703F5C}" presName="parentText" presStyleLbl="node1" presStyleIdx="4" presStyleCnt="9">
        <dgm:presLayoutVars>
          <dgm:chMax val="0"/>
          <dgm:bulletEnabled val="1"/>
        </dgm:presLayoutVars>
      </dgm:prSet>
      <dgm:spPr/>
    </dgm:pt>
    <dgm:pt modelId="{C57BB499-4115-4C4E-9991-5E0AB909DBB0}" type="pres">
      <dgm:prSet presAssocID="{0BF74ADC-F700-454A-A184-7A7D23715B4F}" presName="spacer" presStyleCnt="0"/>
      <dgm:spPr/>
    </dgm:pt>
    <dgm:pt modelId="{00323BD6-517C-4285-85F0-6DF6E98523E6}" type="pres">
      <dgm:prSet presAssocID="{00AD064A-DABC-4C90-AA43-6599CFC6D41F}" presName="parentText" presStyleLbl="node1" presStyleIdx="5" presStyleCnt="9">
        <dgm:presLayoutVars>
          <dgm:chMax val="0"/>
          <dgm:bulletEnabled val="1"/>
        </dgm:presLayoutVars>
      </dgm:prSet>
      <dgm:spPr/>
    </dgm:pt>
    <dgm:pt modelId="{04FBEB72-F03E-4017-A175-D4624EFE1F47}" type="pres">
      <dgm:prSet presAssocID="{9AD82BA6-3815-45A3-B049-9D2D466549D6}" presName="spacer" presStyleCnt="0"/>
      <dgm:spPr/>
    </dgm:pt>
    <dgm:pt modelId="{F72A2AC9-150A-4838-94A0-526F75A5BF5A}" type="pres">
      <dgm:prSet presAssocID="{2BEB609B-3E43-443C-8B67-4FF5A4988593}" presName="parentText" presStyleLbl="node1" presStyleIdx="6" presStyleCnt="9">
        <dgm:presLayoutVars>
          <dgm:chMax val="0"/>
          <dgm:bulletEnabled val="1"/>
        </dgm:presLayoutVars>
      </dgm:prSet>
      <dgm:spPr/>
    </dgm:pt>
    <dgm:pt modelId="{749ACBCE-856B-40D5-8266-B33D14B176EA}" type="pres">
      <dgm:prSet presAssocID="{65009FF3-9E1B-498C-9F22-E554D6FB999C}" presName="spacer" presStyleCnt="0"/>
      <dgm:spPr/>
    </dgm:pt>
    <dgm:pt modelId="{DD86C385-ECA7-4211-B425-7A7CB9C34A4E}" type="pres">
      <dgm:prSet presAssocID="{903B26A4-EDC9-422C-ABFB-5C763E74D27A}" presName="parentText" presStyleLbl="node1" presStyleIdx="7" presStyleCnt="9">
        <dgm:presLayoutVars>
          <dgm:chMax val="0"/>
          <dgm:bulletEnabled val="1"/>
        </dgm:presLayoutVars>
      </dgm:prSet>
      <dgm:spPr/>
    </dgm:pt>
    <dgm:pt modelId="{9D9D8388-7924-4ACC-BB40-6A810557BC6E}" type="pres">
      <dgm:prSet presAssocID="{3FF24576-703C-4C73-BEB9-F70B8D622193}" presName="spacer" presStyleCnt="0"/>
      <dgm:spPr/>
    </dgm:pt>
    <dgm:pt modelId="{490AB729-0EB1-4FE6-9FB5-7E44A269C668}" type="pres">
      <dgm:prSet presAssocID="{6292DCB9-1CA7-4353-983C-6E243B6E77AD}" presName="parentText" presStyleLbl="node1" presStyleIdx="8" presStyleCnt="9">
        <dgm:presLayoutVars>
          <dgm:chMax val="0"/>
          <dgm:bulletEnabled val="1"/>
        </dgm:presLayoutVars>
      </dgm:prSet>
      <dgm:spPr/>
    </dgm:pt>
  </dgm:ptLst>
  <dgm:cxnLst>
    <dgm:cxn modelId="{0966AD00-EADF-442C-ADBE-534502535E27}" srcId="{8FD080F8-743B-434B-B484-D15F9E43E6D6}" destId="{42310C7C-5225-4F94-885A-A1D282360994}" srcOrd="3" destOrd="0" parTransId="{3AF047D4-662E-41EE-B4DD-BB69934EDC1F}" sibTransId="{C377BDA1-C03C-4791-8E09-5A68BAC1ED1E}"/>
    <dgm:cxn modelId="{D460F70A-0986-4F4D-9E67-4463A49BC762}" type="presOf" srcId="{8FD080F8-743B-434B-B484-D15F9E43E6D6}" destId="{C2F53882-9CDA-4738-B990-1FCDC8D21E32}" srcOrd="0" destOrd="0" presId="urn:microsoft.com/office/officeart/2005/8/layout/vList2"/>
    <dgm:cxn modelId="{5CFE171C-B303-4227-AEB0-B4B3F6C8F443}" srcId="{8FD080F8-743B-434B-B484-D15F9E43E6D6}" destId="{03524FFA-6E74-4512-ACD1-4F9484D0BD65}" srcOrd="0" destOrd="0" parTransId="{B10B182A-EA2A-4A4E-899E-890903256EBA}" sibTransId="{9D795BA5-386B-4B2C-A49A-CB6C480C633E}"/>
    <dgm:cxn modelId="{1F77A22C-B738-4424-95CC-053DB7A84855}" type="presOf" srcId="{6292DCB9-1CA7-4353-983C-6E243B6E77AD}" destId="{490AB729-0EB1-4FE6-9FB5-7E44A269C668}" srcOrd="0" destOrd="0" presId="urn:microsoft.com/office/officeart/2005/8/layout/vList2"/>
    <dgm:cxn modelId="{08A61443-6702-42E4-8618-4A4321B141F0}" srcId="{8FD080F8-743B-434B-B484-D15F9E43E6D6}" destId="{903B26A4-EDC9-422C-ABFB-5C763E74D27A}" srcOrd="7" destOrd="0" parTransId="{889FB410-64B5-40BD-99B8-D416D1826B86}" sibTransId="{3FF24576-703C-4C73-BEB9-F70B8D622193}"/>
    <dgm:cxn modelId="{465BAD48-ACC1-4ED0-AB55-5A803D43EC38}" type="presOf" srcId="{2BEB609B-3E43-443C-8B67-4FF5A4988593}" destId="{F72A2AC9-150A-4838-94A0-526F75A5BF5A}" srcOrd="0" destOrd="0" presId="urn:microsoft.com/office/officeart/2005/8/layout/vList2"/>
    <dgm:cxn modelId="{4C39324C-9382-4B37-8DE0-5C4314260230}" type="presOf" srcId="{903B26A4-EDC9-422C-ABFB-5C763E74D27A}" destId="{DD86C385-ECA7-4211-B425-7A7CB9C34A4E}" srcOrd="0" destOrd="0" presId="urn:microsoft.com/office/officeart/2005/8/layout/vList2"/>
    <dgm:cxn modelId="{9DD62F59-E462-43CC-AC07-F030CB66CF25}" srcId="{8FD080F8-743B-434B-B484-D15F9E43E6D6}" destId="{B5AD0572-C3B6-405D-880E-4FD1F78E947D}" srcOrd="1" destOrd="0" parTransId="{30B0D27E-F922-44BC-8913-1685762E5388}" sibTransId="{7D08E7D4-AC43-4A1A-8F88-B95A2BEDF4B3}"/>
    <dgm:cxn modelId="{52B6277C-3EFB-4C80-AF1A-F45DCF82A900}" type="presOf" srcId="{B5AD0572-C3B6-405D-880E-4FD1F78E947D}" destId="{A7E92344-D4F9-48C6-88F9-76FC6DE44ACF}" srcOrd="0" destOrd="0" presId="urn:microsoft.com/office/officeart/2005/8/layout/vList2"/>
    <dgm:cxn modelId="{AD383B8B-BEE7-4A64-A8B7-E452BD3C9083}" type="presOf" srcId="{03524FFA-6E74-4512-ACD1-4F9484D0BD65}" destId="{AC3BA775-40F0-47FB-ABED-A567B7DEA794}" srcOrd="0" destOrd="0" presId="urn:microsoft.com/office/officeart/2005/8/layout/vList2"/>
    <dgm:cxn modelId="{59F5CC8B-82F0-4845-9429-B263D28A5027}" srcId="{8FD080F8-743B-434B-B484-D15F9E43E6D6}" destId="{2BEB609B-3E43-443C-8B67-4FF5A4988593}" srcOrd="6" destOrd="0" parTransId="{4C09C001-C9C0-40B2-9C82-4914CD09049F}" sibTransId="{65009FF3-9E1B-498C-9F22-E554D6FB999C}"/>
    <dgm:cxn modelId="{4B025E95-3EAB-4D74-B2C2-67F1F9F249D6}" type="presOf" srcId="{5C7346A9-BB47-439D-9295-07972A703F5C}" destId="{124BC502-CCB3-4390-BDC5-E2F62FCD9B60}" srcOrd="0" destOrd="0" presId="urn:microsoft.com/office/officeart/2005/8/layout/vList2"/>
    <dgm:cxn modelId="{E57703A5-3EC2-44A8-9C73-F99602A4D18D}" type="presOf" srcId="{149016FC-52E5-44AC-A60E-7F659B078DF2}" destId="{C1287634-DD91-4C39-834B-E28BAD4B0BE8}" srcOrd="0" destOrd="0" presId="urn:microsoft.com/office/officeart/2005/8/layout/vList2"/>
    <dgm:cxn modelId="{78F57CAF-C3D7-4FB1-9ABD-660A204E7A30}" type="presOf" srcId="{42310C7C-5225-4F94-885A-A1D282360994}" destId="{7A69FA9F-6B66-45FC-A5D3-0C89394775A3}" srcOrd="0" destOrd="0" presId="urn:microsoft.com/office/officeart/2005/8/layout/vList2"/>
    <dgm:cxn modelId="{A56C59D2-92CC-4559-9F65-386C6E880358}" type="presOf" srcId="{00AD064A-DABC-4C90-AA43-6599CFC6D41F}" destId="{00323BD6-517C-4285-85F0-6DF6E98523E6}" srcOrd="0" destOrd="0" presId="urn:microsoft.com/office/officeart/2005/8/layout/vList2"/>
    <dgm:cxn modelId="{1E31B7DC-285D-4A98-9336-D6E5A6033305}" srcId="{8FD080F8-743B-434B-B484-D15F9E43E6D6}" destId="{6292DCB9-1CA7-4353-983C-6E243B6E77AD}" srcOrd="8" destOrd="0" parTransId="{26A74621-23BA-4040-9DF0-75BAB6359381}" sibTransId="{EFDD36A4-047F-4871-85D7-8782F553C06E}"/>
    <dgm:cxn modelId="{B78AA4DE-EB03-440A-B60A-BB04F537CA3C}" srcId="{8FD080F8-743B-434B-B484-D15F9E43E6D6}" destId="{00AD064A-DABC-4C90-AA43-6599CFC6D41F}" srcOrd="5" destOrd="0" parTransId="{3DABC0D1-B245-42ED-BEA1-45E83F695EDA}" sibTransId="{9AD82BA6-3815-45A3-B049-9D2D466549D6}"/>
    <dgm:cxn modelId="{1ED8BCF3-9686-4C88-9836-84E361774DBB}" srcId="{8FD080F8-743B-434B-B484-D15F9E43E6D6}" destId="{5C7346A9-BB47-439D-9295-07972A703F5C}" srcOrd="4" destOrd="0" parTransId="{C8B6D815-96C4-4B77-B01C-7D0C7D6AD9EF}" sibTransId="{0BF74ADC-F700-454A-A184-7A7D23715B4F}"/>
    <dgm:cxn modelId="{12D8F8F3-131B-4192-AA8F-79242E83F0C7}" srcId="{8FD080F8-743B-434B-B484-D15F9E43E6D6}" destId="{149016FC-52E5-44AC-A60E-7F659B078DF2}" srcOrd="2" destOrd="0" parTransId="{B1A4414D-1630-4C40-9053-BD437F097B52}" sibTransId="{70CFB80E-1588-4EB6-A197-3BE10BEECB13}"/>
    <dgm:cxn modelId="{83C17802-91C0-4A15-8C58-F62C9F7A5B1F}" type="presParOf" srcId="{C2F53882-9CDA-4738-B990-1FCDC8D21E32}" destId="{AC3BA775-40F0-47FB-ABED-A567B7DEA794}" srcOrd="0" destOrd="0" presId="urn:microsoft.com/office/officeart/2005/8/layout/vList2"/>
    <dgm:cxn modelId="{9DE7D1F3-0883-48E3-9B15-F30216B2DA4D}" type="presParOf" srcId="{C2F53882-9CDA-4738-B990-1FCDC8D21E32}" destId="{05F65572-0931-43FB-92B0-6F7F772FCE08}" srcOrd="1" destOrd="0" presId="urn:microsoft.com/office/officeart/2005/8/layout/vList2"/>
    <dgm:cxn modelId="{9429CA64-032C-455D-949F-94D830A4BE07}" type="presParOf" srcId="{C2F53882-9CDA-4738-B990-1FCDC8D21E32}" destId="{A7E92344-D4F9-48C6-88F9-76FC6DE44ACF}" srcOrd="2" destOrd="0" presId="urn:microsoft.com/office/officeart/2005/8/layout/vList2"/>
    <dgm:cxn modelId="{FA5BA52E-61EE-4F75-8858-82164CC9F53A}" type="presParOf" srcId="{C2F53882-9CDA-4738-B990-1FCDC8D21E32}" destId="{4AFE3545-2277-4DFE-A6D6-B504BF50F616}" srcOrd="3" destOrd="0" presId="urn:microsoft.com/office/officeart/2005/8/layout/vList2"/>
    <dgm:cxn modelId="{E1D23BE6-C399-46E4-9C8C-84084AB681E3}" type="presParOf" srcId="{C2F53882-9CDA-4738-B990-1FCDC8D21E32}" destId="{C1287634-DD91-4C39-834B-E28BAD4B0BE8}" srcOrd="4" destOrd="0" presId="urn:microsoft.com/office/officeart/2005/8/layout/vList2"/>
    <dgm:cxn modelId="{F8E54BE0-C037-4001-AA97-B6F173010A9B}" type="presParOf" srcId="{C2F53882-9CDA-4738-B990-1FCDC8D21E32}" destId="{FCEBDBE6-403B-43FA-83BC-0DA4D7A771F1}" srcOrd="5" destOrd="0" presId="urn:microsoft.com/office/officeart/2005/8/layout/vList2"/>
    <dgm:cxn modelId="{29857D5E-925A-4BDB-8164-D8BDDDB47ABB}" type="presParOf" srcId="{C2F53882-9CDA-4738-B990-1FCDC8D21E32}" destId="{7A69FA9F-6B66-45FC-A5D3-0C89394775A3}" srcOrd="6" destOrd="0" presId="urn:microsoft.com/office/officeart/2005/8/layout/vList2"/>
    <dgm:cxn modelId="{72054E56-6550-489A-A2D2-6BD90BF86380}" type="presParOf" srcId="{C2F53882-9CDA-4738-B990-1FCDC8D21E32}" destId="{47B7EA98-DE0D-4840-AAB9-47390946EFB1}" srcOrd="7" destOrd="0" presId="urn:microsoft.com/office/officeart/2005/8/layout/vList2"/>
    <dgm:cxn modelId="{4A5C3C72-7735-4677-A603-FFD64DEBEECF}" type="presParOf" srcId="{C2F53882-9CDA-4738-B990-1FCDC8D21E32}" destId="{124BC502-CCB3-4390-BDC5-E2F62FCD9B60}" srcOrd="8" destOrd="0" presId="urn:microsoft.com/office/officeart/2005/8/layout/vList2"/>
    <dgm:cxn modelId="{542623DF-BD2A-41E1-9D24-FBF8197782A3}" type="presParOf" srcId="{C2F53882-9CDA-4738-B990-1FCDC8D21E32}" destId="{C57BB499-4115-4C4E-9991-5E0AB909DBB0}" srcOrd="9" destOrd="0" presId="urn:microsoft.com/office/officeart/2005/8/layout/vList2"/>
    <dgm:cxn modelId="{005D74AE-AC8A-46CE-8C32-0DB9C3798A9A}" type="presParOf" srcId="{C2F53882-9CDA-4738-B990-1FCDC8D21E32}" destId="{00323BD6-517C-4285-85F0-6DF6E98523E6}" srcOrd="10" destOrd="0" presId="urn:microsoft.com/office/officeart/2005/8/layout/vList2"/>
    <dgm:cxn modelId="{EA623B55-FE67-436F-8E56-03EC9BC98876}" type="presParOf" srcId="{C2F53882-9CDA-4738-B990-1FCDC8D21E32}" destId="{04FBEB72-F03E-4017-A175-D4624EFE1F47}" srcOrd="11" destOrd="0" presId="urn:microsoft.com/office/officeart/2005/8/layout/vList2"/>
    <dgm:cxn modelId="{6AF56E67-2263-4894-B4CB-05023844C9D7}" type="presParOf" srcId="{C2F53882-9CDA-4738-B990-1FCDC8D21E32}" destId="{F72A2AC9-150A-4838-94A0-526F75A5BF5A}" srcOrd="12" destOrd="0" presId="urn:microsoft.com/office/officeart/2005/8/layout/vList2"/>
    <dgm:cxn modelId="{3E0F4BC5-055E-4222-98E4-9F24D8BAEC99}" type="presParOf" srcId="{C2F53882-9CDA-4738-B990-1FCDC8D21E32}" destId="{749ACBCE-856B-40D5-8266-B33D14B176EA}" srcOrd="13" destOrd="0" presId="urn:microsoft.com/office/officeart/2005/8/layout/vList2"/>
    <dgm:cxn modelId="{5E567298-B5F6-423A-BCF9-28F43AE5C72C}" type="presParOf" srcId="{C2F53882-9CDA-4738-B990-1FCDC8D21E32}" destId="{DD86C385-ECA7-4211-B425-7A7CB9C34A4E}" srcOrd="14" destOrd="0" presId="urn:microsoft.com/office/officeart/2005/8/layout/vList2"/>
    <dgm:cxn modelId="{102FE921-2539-4BA8-85F5-972847A532D9}" type="presParOf" srcId="{C2F53882-9CDA-4738-B990-1FCDC8D21E32}" destId="{9D9D8388-7924-4ACC-BB40-6A810557BC6E}" srcOrd="15" destOrd="0" presId="urn:microsoft.com/office/officeart/2005/8/layout/vList2"/>
    <dgm:cxn modelId="{E0BDF73A-B913-4627-BA86-3BC76F9E393F}" type="presParOf" srcId="{C2F53882-9CDA-4738-B990-1FCDC8D21E32}" destId="{490AB729-0EB1-4FE6-9FB5-7E44A269C668}"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9B4BE8-EB76-45EA-B848-CC50D0BAC4A8}" type="doc">
      <dgm:prSet loTypeId="urn:microsoft.com/office/officeart/2005/8/layout/venn2" loCatId="relationship" qsTypeId="urn:microsoft.com/office/officeart/2005/8/quickstyle/simple1" qsCatId="simple" csTypeId="urn:microsoft.com/office/officeart/2005/8/colors/accent4_4" csCatId="accent4" phldr="1"/>
      <dgm:spPr/>
      <dgm:t>
        <a:bodyPr/>
        <a:lstStyle/>
        <a:p>
          <a:endParaRPr lang="fr-CA"/>
        </a:p>
      </dgm:t>
    </dgm:pt>
    <dgm:pt modelId="{8FCE24B0-3B47-451D-918C-B104E83730AC}">
      <dgm:prSet phldrT="[Texte]"/>
      <dgm:spPr/>
      <dgm:t>
        <a:bodyPr/>
        <a:lstStyle/>
        <a:p>
          <a:r>
            <a:rPr lang="fr-CA" dirty="0"/>
            <a:t>Stratégie</a:t>
          </a:r>
        </a:p>
      </dgm:t>
    </dgm:pt>
    <dgm:pt modelId="{756730C2-EC23-4D0C-A7E7-31F15CA96A79}" type="parTrans" cxnId="{6148F683-74AF-4690-BD44-A4427A420512}">
      <dgm:prSet/>
      <dgm:spPr/>
      <dgm:t>
        <a:bodyPr/>
        <a:lstStyle/>
        <a:p>
          <a:endParaRPr lang="fr-CA"/>
        </a:p>
      </dgm:t>
    </dgm:pt>
    <dgm:pt modelId="{615131D7-648C-4D21-BCD9-78C89F5B009A}" type="sibTrans" cxnId="{6148F683-74AF-4690-BD44-A4427A420512}">
      <dgm:prSet/>
      <dgm:spPr/>
      <dgm:t>
        <a:bodyPr/>
        <a:lstStyle/>
        <a:p>
          <a:endParaRPr lang="fr-CA"/>
        </a:p>
      </dgm:t>
    </dgm:pt>
    <dgm:pt modelId="{0635A122-FC17-42EA-95ED-7CBD6CAB78EE}">
      <dgm:prSet phldrT="[Texte]"/>
      <dgm:spPr/>
      <dgm:t>
        <a:bodyPr/>
        <a:lstStyle/>
        <a:p>
          <a:r>
            <a:rPr lang="fr-CA" dirty="0">
              <a:solidFill>
                <a:srgbClr val="000000"/>
              </a:solidFill>
            </a:rPr>
            <a:t>Opérations</a:t>
          </a:r>
        </a:p>
      </dgm:t>
    </dgm:pt>
    <dgm:pt modelId="{E2E28E56-5B5B-4EFB-9BAB-A5006BB8CC15}" type="parTrans" cxnId="{923C03C0-7969-44E3-9704-BCBE733EE5D2}">
      <dgm:prSet/>
      <dgm:spPr/>
      <dgm:t>
        <a:bodyPr/>
        <a:lstStyle/>
        <a:p>
          <a:endParaRPr lang="fr-CA"/>
        </a:p>
      </dgm:t>
    </dgm:pt>
    <dgm:pt modelId="{DAE23E53-D796-4CF6-9900-FB3B284BA69C}" type="sibTrans" cxnId="{923C03C0-7969-44E3-9704-BCBE733EE5D2}">
      <dgm:prSet/>
      <dgm:spPr/>
      <dgm:t>
        <a:bodyPr/>
        <a:lstStyle/>
        <a:p>
          <a:endParaRPr lang="fr-CA"/>
        </a:p>
      </dgm:t>
    </dgm:pt>
    <dgm:pt modelId="{5DE75830-696E-4CA5-9B61-A71E110AD7AE}">
      <dgm:prSet phldrT="[Texte]"/>
      <dgm:spPr/>
      <dgm:t>
        <a:bodyPr/>
        <a:lstStyle/>
        <a:p>
          <a:r>
            <a:rPr lang="fr-CA" dirty="0">
              <a:solidFill>
                <a:srgbClr val="000000"/>
              </a:solidFill>
            </a:rPr>
            <a:t>Méthodes (activités)</a:t>
          </a:r>
        </a:p>
      </dgm:t>
    </dgm:pt>
    <dgm:pt modelId="{03D07D09-CD48-4DDD-946E-896EA07CCC13}" type="parTrans" cxnId="{F54B8C9A-9A85-41E9-AF2F-4D1A90FCB9DB}">
      <dgm:prSet/>
      <dgm:spPr/>
      <dgm:t>
        <a:bodyPr/>
        <a:lstStyle/>
        <a:p>
          <a:endParaRPr lang="fr-CA"/>
        </a:p>
      </dgm:t>
    </dgm:pt>
    <dgm:pt modelId="{803E0F07-D964-4D2A-BCB7-B0957989DAD3}" type="sibTrans" cxnId="{F54B8C9A-9A85-41E9-AF2F-4D1A90FCB9DB}">
      <dgm:prSet/>
      <dgm:spPr/>
      <dgm:t>
        <a:bodyPr/>
        <a:lstStyle/>
        <a:p>
          <a:endParaRPr lang="fr-CA"/>
        </a:p>
      </dgm:t>
    </dgm:pt>
    <dgm:pt modelId="{572039FB-0B7A-40ED-9597-EFE23AE85890}">
      <dgm:prSet phldrT="[Texte]"/>
      <dgm:spPr/>
      <dgm:t>
        <a:bodyPr/>
        <a:lstStyle/>
        <a:p>
          <a:r>
            <a:rPr lang="fr-CA" dirty="0">
              <a:solidFill>
                <a:srgbClr val="000000"/>
              </a:solidFill>
            </a:rPr>
            <a:t>Objectif</a:t>
          </a:r>
        </a:p>
      </dgm:t>
    </dgm:pt>
    <dgm:pt modelId="{80E67C4E-92CA-4059-9567-AF10FD00DF06}" type="parTrans" cxnId="{694F2364-7530-4EA3-9140-5B2EE2E7EBC9}">
      <dgm:prSet/>
      <dgm:spPr/>
      <dgm:t>
        <a:bodyPr/>
        <a:lstStyle/>
        <a:p>
          <a:endParaRPr lang="fr-CA"/>
        </a:p>
      </dgm:t>
    </dgm:pt>
    <dgm:pt modelId="{15033642-CDA8-4A77-9217-3A79B0074DAE}" type="sibTrans" cxnId="{694F2364-7530-4EA3-9140-5B2EE2E7EBC9}">
      <dgm:prSet/>
      <dgm:spPr/>
      <dgm:t>
        <a:bodyPr/>
        <a:lstStyle/>
        <a:p>
          <a:endParaRPr lang="fr-CA"/>
        </a:p>
      </dgm:t>
    </dgm:pt>
    <dgm:pt modelId="{D336EDA9-3171-4D11-B466-7E0428FA4E94}">
      <dgm:prSet/>
      <dgm:spPr/>
      <dgm:t>
        <a:bodyPr/>
        <a:lstStyle/>
        <a:p>
          <a:r>
            <a:rPr lang="fr-CA" dirty="0"/>
            <a:t>Situation pédagogique</a:t>
          </a:r>
        </a:p>
      </dgm:t>
    </dgm:pt>
    <dgm:pt modelId="{6E3F4B42-6D92-4D80-9B6B-8FCB936790DC}" type="parTrans" cxnId="{ACDEEF48-3375-48DA-A12C-784BE77B4658}">
      <dgm:prSet/>
      <dgm:spPr/>
      <dgm:t>
        <a:bodyPr/>
        <a:lstStyle/>
        <a:p>
          <a:endParaRPr lang="fr-CA"/>
        </a:p>
      </dgm:t>
    </dgm:pt>
    <dgm:pt modelId="{25AB4449-67EE-4728-9F7E-1C825362D0A6}" type="sibTrans" cxnId="{ACDEEF48-3375-48DA-A12C-784BE77B4658}">
      <dgm:prSet/>
      <dgm:spPr/>
      <dgm:t>
        <a:bodyPr/>
        <a:lstStyle/>
        <a:p>
          <a:endParaRPr lang="fr-CA"/>
        </a:p>
      </dgm:t>
    </dgm:pt>
    <dgm:pt modelId="{CF6FE14B-872B-489A-9393-19B07C331D84}" type="pres">
      <dgm:prSet presAssocID="{E89B4BE8-EB76-45EA-B848-CC50D0BAC4A8}" presName="Name0" presStyleCnt="0">
        <dgm:presLayoutVars>
          <dgm:chMax val="7"/>
          <dgm:resizeHandles val="exact"/>
        </dgm:presLayoutVars>
      </dgm:prSet>
      <dgm:spPr/>
    </dgm:pt>
    <dgm:pt modelId="{A6289913-238E-47A4-A793-A2EFED28DF3D}" type="pres">
      <dgm:prSet presAssocID="{E89B4BE8-EB76-45EA-B848-CC50D0BAC4A8}" presName="comp1" presStyleCnt="0"/>
      <dgm:spPr/>
    </dgm:pt>
    <dgm:pt modelId="{F4AB2D83-4230-416A-9D1A-15D1381DB3A0}" type="pres">
      <dgm:prSet presAssocID="{E89B4BE8-EB76-45EA-B848-CC50D0BAC4A8}" presName="circle1" presStyleLbl="node1" presStyleIdx="0" presStyleCnt="5" custLinFactNeighborX="-19425"/>
      <dgm:spPr/>
    </dgm:pt>
    <dgm:pt modelId="{1F155E75-2008-481B-B718-96E7849BE9C7}" type="pres">
      <dgm:prSet presAssocID="{E89B4BE8-EB76-45EA-B848-CC50D0BAC4A8}" presName="c1text" presStyleLbl="node1" presStyleIdx="0" presStyleCnt="5">
        <dgm:presLayoutVars>
          <dgm:bulletEnabled val="1"/>
        </dgm:presLayoutVars>
      </dgm:prSet>
      <dgm:spPr/>
    </dgm:pt>
    <dgm:pt modelId="{1A506720-1BBA-472A-A1AE-C037B28E08CE}" type="pres">
      <dgm:prSet presAssocID="{E89B4BE8-EB76-45EA-B848-CC50D0BAC4A8}" presName="comp2" presStyleCnt="0"/>
      <dgm:spPr/>
    </dgm:pt>
    <dgm:pt modelId="{6715CD23-6967-4024-AB32-52715A9FB2BA}" type="pres">
      <dgm:prSet presAssocID="{E89B4BE8-EB76-45EA-B848-CC50D0BAC4A8}" presName="circle2" presStyleLbl="node1" presStyleIdx="1" presStyleCnt="5" custLinFactNeighborX="-22853" custLinFactNeighborY="-1621"/>
      <dgm:spPr/>
    </dgm:pt>
    <dgm:pt modelId="{45F36D84-42BD-4B86-87B0-54A9847C16BC}" type="pres">
      <dgm:prSet presAssocID="{E89B4BE8-EB76-45EA-B848-CC50D0BAC4A8}" presName="c2text" presStyleLbl="node1" presStyleIdx="1" presStyleCnt="5">
        <dgm:presLayoutVars>
          <dgm:bulletEnabled val="1"/>
        </dgm:presLayoutVars>
      </dgm:prSet>
      <dgm:spPr/>
    </dgm:pt>
    <dgm:pt modelId="{29C524E8-4F89-4920-B9F8-CACCD75343D9}" type="pres">
      <dgm:prSet presAssocID="{E89B4BE8-EB76-45EA-B848-CC50D0BAC4A8}" presName="comp3" presStyleCnt="0"/>
      <dgm:spPr/>
    </dgm:pt>
    <dgm:pt modelId="{8BF962FA-B70C-467D-BF72-0AE9F4F2355B}" type="pres">
      <dgm:prSet presAssocID="{E89B4BE8-EB76-45EA-B848-CC50D0BAC4A8}" presName="circle3" presStyleLbl="node1" presStyleIdx="2" presStyleCnt="5" custLinFactNeighborX="-27750" custLinFactNeighborY="-3198"/>
      <dgm:spPr/>
    </dgm:pt>
    <dgm:pt modelId="{873B06D1-0993-4005-B7FB-17E6C88E0066}" type="pres">
      <dgm:prSet presAssocID="{E89B4BE8-EB76-45EA-B848-CC50D0BAC4A8}" presName="c3text" presStyleLbl="node1" presStyleIdx="2" presStyleCnt="5">
        <dgm:presLayoutVars>
          <dgm:bulletEnabled val="1"/>
        </dgm:presLayoutVars>
      </dgm:prSet>
      <dgm:spPr/>
    </dgm:pt>
    <dgm:pt modelId="{2039C6C7-6CE9-4722-9941-280B57C811D6}" type="pres">
      <dgm:prSet presAssocID="{E89B4BE8-EB76-45EA-B848-CC50D0BAC4A8}" presName="comp4" presStyleCnt="0"/>
      <dgm:spPr/>
    </dgm:pt>
    <dgm:pt modelId="{60038C66-0AB4-4B7E-B9EB-B5DA1BF5EBF6}" type="pres">
      <dgm:prSet presAssocID="{E89B4BE8-EB76-45EA-B848-CC50D0BAC4A8}" presName="circle4" presStyleLbl="node1" presStyleIdx="3" presStyleCnt="5" custLinFactNeighborX="-35319" custLinFactNeighborY="-3529"/>
      <dgm:spPr/>
    </dgm:pt>
    <dgm:pt modelId="{7050B879-F817-4267-BBEC-9F1159604482}" type="pres">
      <dgm:prSet presAssocID="{E89B4BE8-EB76-45EA-B848-CC50D0BAC4A8}" presName="c4text" presStyleLbl="node1" presStyleIdx="3" presStyleCnt="5">
        <dgm:presLayoutVars>
          <dgm:bulletEnabled val="1"/>
        </dgm:presLayoutVars>
      </dgm:prSet>
      <dgm:spPr/>
    </dgm:pt>
    <dgm:pt modelId="{6C632AB5-2324-43CB-A729-9CAB6643201C}" type="pres">
      <dgm:prSet presAssocID="{E89B4BE8-EB76-45EA-B848-CC50D0BAC4A8}" presName="comp5" presStyleCnt="0"/>
      <dgm:spPr/>
    </dgm:pt>
    <dgm:pt modelId="{447712C8-062C-4E6C-B66F-1656817B1820}" type="pres">
      <dgm:prSet presAssocID="{E89B4BE8-EB76-45EA-B848-CC50D0BAC4A8}" presName="circle5" presStyleLbl="node1" presStyleIdx="4" presStyleCnt="5" custLinFactNeighborX="-48563" custLinFactNeighborY="-3444"/>
      <dgm:spPr/>
    </dgm:pt>
    <dgm:pt modelId="{30266FC1-9E84-4F5D-8F23-734F62B1CC46}" type="pres">
      <dgm:prSet presAssocID="{E89B4BE8-EB76-45EA-B848-CC50D0BAC4A8}" presName="c5text" presStyleLbl="node1" presStyleIdx="4" presStyleCnt="5">
        <dgm:presLayoutVars>
          <dgm:bulletEnabled val="1"/>
        </dgm:presLayoutVars>
      </dgm:prSet>
      <dgm:spPr/>
    </dgm:pt>
  </dgm:ptLst>
  <dgm:cxnLst>
    <dgm:cxn modelId="{0A89BE01-15D2-4E1F-AAC4-C53F3C426F1F}" type="presOf" srcId="{E89B4BE8-EB76-45EA-B848-CC50D0BAC4A8}" destId="{CF6FE14B-872B-489A-9393-19B07C331D84}" srcOrd="0" destOrd="0" presId="urn:microsoft.com/office/officeart/2005/8/layout/venn2"/>
    <dgm:cxn modelId="{3223510D-8964-42F9-84A8-0039C49264BE}" type="presOf" srcId="{0635A122-FC17-42EA-95ED-7CBD6CAB78EE}" destId="{6715CD23-6967-4024-AB32-52715A9FB2BA}" srcOrd="0" destOrd="0" presId="urn:microsoft.com/office/officeart/2005/8/layout/venn2"/>
    <dgm:cxn modelId="{D3AFCD0E-E89B-4D08-A4CA-1AB652161703}" type="presOf" srcId="{D336EDA9-3171-4D11-B466-7E0428FA4E94}" destId="{30266FC1-9E84-4F5D-8F23-734F62B1CC46}" srcOrd="1" destOrd="0" presId="urn:microsoft.com/office/officeart/2005/8/layout/venn2"/>
    <dgm:cxn modelId="{694F2364-7530-4EA3-9140-5B2EE2E7EBC9}" srcId="{E89B4BE8-EB76-45EA-B848-CC50D0BAC4A8}" destId="{572039FB-0B7A-40ED-9597-EFE23AE85890}" srcOrd="3" destOrd="0" parTransId="{80E67C4E-92CA-4059-9567-AF10FD00DF06}" sibTransId="{15033642-CDA8-4A77-9217-3A79B0074DAE}"/>
    <dgm:cxn modelId="{9AB5B168-BC7B-48D4-B61A-1FDFA44F7D6A}" type="presOf" srcId="{5DE75830-696E-4CA5-9B61-A71E110AD7AE}" destId="{8BF962FA-B70C-467D-BF72-0AE9F4F2355B}" srcOrd="0" destOrd="0" presId="urn:microsoft.com/office/officeart/2005/8/layout/venn2"/>
    <dgm:cxn modelId="{ACDEEF48-3375-48DA-A12C-784BE77B4658}" srcId="{E89B4BE8-EB76-45EA-B848-CC50D0BAC4A8}" destId="{D336EDA9-3171-4D11-B466-7E0428FA4E94}" srcOrd="4" destOrd="0" parTransId="{6E3F4B42-6D92-4D80-9B6B-8FCB936790DC}" sibTransId="{25AB4449-67EE-4728-9F7E-1C825362D0A6}"/>
    <dgm:cxn modelId="{12777053-6001-4634-A9C3-31C305B3298A}" type="presOf" srcId="{D336EDA9-3171-4D11-B466-7E0428FA4E94}" destId="{447712C8-062C-4E6C-B66F-1656817B1820}" srcOrd="0" destOrd="0" presId="urn:microsoft.com/office/officeart/2005/8/layout/venn2"/>
    <dgm:cxn modelId="{7A353456-BFAA-4026-8663-E144A97B69DB}" type="presOf" srcId="{0635A122-FC17-42EA-95ED-7CBD6CAB78EE}" destId="{45F36D84-42BD-4B86-87B0-54A9847C16BC}" srcOrd="1" destOrd="0" presId="urn:microsoft.com/office/officeart/2005/8/layout/venn2"/>
    <dgm:cxn modelId="{6148F683-74AF-4690-BD44-A4427A420512}" srcId="{E89B4BE8-EB76-45EA-B848-CC50D0BAC4A8}" destId="{8FCE24B0-3B47-451D-918C-B104E83730AC}" srcOrd="0" destOrd="0" parTransId="{756730C2-EC23-4D0C-A7E7-31F15CA96A79}" sibTransId="{615131D7-648C-4D21-BCD9-78C89F5B009A}"/>
    <dgm:cxn modelId="{7C447288-A0ED-48DF-B19E-6C10F5E19E75}" type="presOf" srcId="{572039FB-0B7A-40ED-9597-EFE23AE85890}" destId="{7050B879-F817-4267-BBEC-9F1159604482}" srcOrd="1" destOrd="0" presId="urn:microsoft.com/office/officeart/2005/8/layout/venn2"/>
    <dgm:cxn modelId="{5BF61789-A976-4973-80FD-45F65042A3A9}" type="presOf" srcId="{5DE75830-696E-4CA5-9B61-A71E110AD7AE}" destId="{873B06D1-0993-4005-B7FB-17E6C88E0066}" srcOrd="1" destOrd="0" presId="urn:microsoft.com/office/officeart/2005/8/layout/venn2"/>
    <dgm:cxn modelId="{F54B8C9A-9A85-41E9-AF2F-4D1A90FCB9DB}" srcId="{E89B4BE8-EB76-45EA-B848-CC50D0BAC4A8}" destId="{5DE75830-696E-4CA5-9B61-A71E110AD7AE}" srcOrd="2" destOrd="0" parTransId="{03D07D09-CD48-4DDD-946E-896EA07CCC13}" sibTransId="{803E0F07-D964-4D2A-BCB7-B0957989DAD3}"/>
    <dgm:cxn modelId="{923C03C0-7969-44E3-9704-BCBE733EE5D2}" srcId="{E89B4BE8-EB76-45EA-B848-CC50D0BAC4A8}" destId="{0635A122-FC17-42EA-95ED-7CBD6CAB78EE}" srcOrd="1" destOrd="0" parTransId="{E2E28E56-5B5B-4EFB-9BAB-A5006BB8CC15}" sibTransId="{DAE23E53-D796-4CF6-9900-FB3B284BA69C}"/>
    <dgm:cxn modelId="{6F6CFFC4-FE74-480D-9BBA-751DFF86E981}" type="presOf" srcId="{8FCE24B0-3B47-451D-918C-B104E83730AC}" destId="{F4AB2D83-4230-416A-9D1A-15D1381DB3A0}" srcOrd="0" destOrd="0" presId="urn:microsoft.com/office/officeart/2005/8/layout/venn2"/>
    <dgm:cxn modelId="{7C362FD8-EFD3-4A17-94E5-D704994B6CA2}" type="presOf" srcId="{8FCE24B0-3B47-451D-918C-B104E83730AC}" destId="{1F155E75-2008-481B-B718-96E7849BE9C7}" srcOrd="1" destOrd="0" presId="urn:microsoft.com/office/officeart/2005/8/layout/venn2"/>
    <dgm:cxn modelId="{2A8650EC-CE0D-49A3-A9D1-5F2D28F302B2}" type="presOf" srcId="{572039FB-0B7A-40ED-9597-EFE23AE85890}" destId="{60038C66-0AB4-4B7E-B9EB-B5DA1BF5EBF6}" srcOrd="0" destOrd="0" presId="urn:microsoft.com/office/officeart/2005/8/layout/venn2"/>
    <dgm:cxn modelId="{ED1B8895-3806-4115-AE28-3293FBB40792}" type="presParOf" srcId="{CF6FE14B-872B-489A-9393-19B07C331D84}" destId="{A6289913-238E-47A4-A793-A2EFED28DF3D}" srcOrd="0" destOrd="0" presId="urn:microsoft.com/office/officeart/2005/8/layout/venn2"/>
    <dgm:cxn modelId="{3A68299D-E0C4-4F6B-85FE-F728B018BAA2}" type="presParOf" srcId="{A6289913-238E-47A4-A793-A2EFED28DF3D}" destId="{F4AB2D83-4230-416A-9D1A-15D1381DB3A0}" srcOrd="0" destOrd="0" presId="urn:microsoft.com/office/officeart/2005/8/layout/venn2"/>
    <dgm:cxn modelId="{9019CA07-5760-4F1F-A3C1-7E4AAB98D841}" type="presParOf" srcId="{A6289913-238E-47A4-A793-A2EFED28DF3D}" destId="{1F155E75-2008-481B-B718-96E7849BE9C7}" srcOrd="1" destOrd="0" presId="urn:microsoft.com/office/officeart/2005/8/layout/venn2"/>
    <dgm:cxn modelId="{D0249EC4-8B30-4B3B-9E0F-277DDE59E1E6}" type="presParOf" srcId="{CF6FE14B-872B-489A-9393-19B07C331D84}" destId="{1A506720-1BBA-472A-A1AE-C037B28E08CE}" srcOrd="1" destOrd="0" presId="urn:microsoft.com/office/officeart/2005/8/layout/venn2"/>
    <dgm:cxn modelId="{54A7D8A0-0F96-493E-988F-AC4B777EC165}" type="presParOf" srcId="{1A506720-1BBA-472A-A1AE-C037B28E08CE}" destId="{6715CD23-6967-4024-AB32-52715A9FB2BA}" srcOrd="0" destOrd="0" presId="urn:microsoft.com/office/officeart/2005/8/layout/venn2"/>
    <dgm:cxn modelId="{0E2D8989-5931-4CB3-9B4C-49909563568B}" type="presParOf" srcId="{1A506720-1BBA-472A-A1AE-C037B28E08CE}" destId="{45F36D84-42BD-4B86-87B0-54A9847C16BC}" srcOrd="1" destOrd="0" presId="urn:microsoft.com/office/officeart/2005/8/layout/venn2"/>
    <dgm:cxn modelId="{DDB7D04E-5B16-4D59-8DFD-EC2B57B31451}" type="presParOf" srcId="{CF6FE14B-872B-489A-9393-19B07C331D84}" destId="{29C524E8-4F89-4920-B9F8-CACCD75343D9}" srcOrd="2" destOrd="0" presId="urn:microsoft.com/office/officeart/2005/8/layout/venn2"/>
    <dgm:cxn modelId="{F8168421-C2CD-407B-BEA6-DC7BA3E48210}" type="presParOf" srcId="{29C524E8-4F89-4920-B9F8-CACCD75343D9}" destId="{8BF962FA-B70C-467D-BF72-0AE9F4F2355B}" srcOrd="0" destOrd="0" presId="urn:microsoft.com/office/officeart/2005/8/layout/venn2"/>
    <dgm:cxn modelId="{6DFB3C39-ACE4-4EF5-A443-811D95C9849D}" type="presParOf" srcId="{29C524E8-4F89-4920-B9F8-CACCD75343D9}" destId="{873B06D1-0993-4005-B7FB-17E6C88E0066}" srcOrd="1" destOrd="0" presId="urn:microsoft.com/office/officeart/2005/8/layout/venn2"/>
    <dgm:cxn modelId="{C63EDB41-1A50-4C6E-8A72-FDFCDE6C9FBF}" type="presParOf" srcId="{CF6FE14B-872B-489A-9393-19B07C331D84}" destId="{2039C6C7-6CE9-4722-9941-280B57C811D6}" srcOrd="3" destOrd="0" presId="urn:microsoft.com/office/officeart/2005/8/layout/venn2"/>
    <dgm:cxn modelId="{9FB87843-9410-4E93-9DB4-A46D79E69BF5}" type="presParOf" srcId="{2039C6C7-6CE9-4722-9941-280B57C811D6}" destId="{60038C66-0AB4-4B7E-B9EB-B5DA1BF5EBF6}" srcOrd="0" destOrd="0" presId="urn:microsoft.com/office/officeart/2005/8/layout/venn2"/>
    <dgm:cxn modelId="{F720A187-A75B-408B-886C-F06C5001FFFC}" type="presParOf" srcId="{2039C6C7-6CE9-4722-9941-280B57C811D6}" destId="{7050B879-F817-4267-BBEC-9F1159604482}" srcOrd="1" destOrd="0" presId="urn:microsoft.com/office/officeart/2005/8/layout/venn2"/>
    <dgm:cxn modelId="{F84F7FDE-E2D9-4568-9622-E18EB5576A39}" type="presParOf" srcId="{CF6FE14B-872B-489A-9393-19B07C331D84}" destId="{6C632AB5-2324-43CB-A729-9CAB6643201C}" srcOrd="4" destOrd="0" presId="urn:microsoft.com/office/officeart/2005/8/layout/venn2"/>
    <dgm:cxn modelId="{C052D638-B5E0-4AE6-B381-46ACEBC596D0}" type="presParOf" srcId="{6C632AB5-2324-43CB-A729-9CAB6643201C}" destId="{447712C8-062C-4E6C-B66F-1656817B1820}" srcOrd="0" destOrd="0" presId="urn:microsoft.com/office/officeart/2005/8/layout/venn2"/>
    <dgm:cxn modelId="{20F1B14D-0D07-4A79-932F-C5E1730E63BA}" type="presParOf" srcId="{6C632AB5-2324-43CB-A729-9CAB6643201C}" destId="{30266FC1-9E84-4F5D-8F23-734F62B1CC46}"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FD080F8-743B-434B-B484-D15F9E43E6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03524FFA-6E74-4512-ACD1-4F9484D0BD65}">
      <dgm:prSet/>
      <dgm:spPr>
        <a:solidFill>
          <a:srgbClr val="C00000"/>
        </a:solidFill>
      </dgm:spPr>
      <dgm:t>
        <a:bodyPr/>
        <a:lstStyle/>
        <a:p>
          <a:r>
            <a:rPr lang="fr-CA" dirty="0"/>
            <a:t>Retour sur la formation précédente et du devoir</a:t>
          </a:r>
        </a:p>
      </dgm:t>
    </dgm:pt>
    <dgm:pt modelId="{B10B182A-EA2A-4A4E-899E-890903256EBA}" type="parTrans" cxnId="{5CFE171C-B303-4227-AEB0-B4B3F6C8F443}">
      <dgm:prSet/>
      <dgm:spPr/>
      <dgm:t>
        <a:bodyPr/>
        <a:lstStyle/>
        <a:p>
          <a:endParaRPr lang="fr-FR"/>
        </a:p>
      </dgm:t>
    </dgm:pt>
    <dgm:pt modelId="{9D795BA5-386B-4B2C-A49A-CB6C480C633E}" type="sibTrans" cxnId="{5CFE171C-B303-4227-AEB0-B4B3F6C8F443}">
      <dgm:prSet/>
      <dgm:spPr/>
      <dgm:t>
        <a:bodyPr/>
        <a:lstStyle/>
        <a:p>
          <a:endParaRPr lang="fr-FR"/>
        </a:p>
      </dgm:t>
    </dgm:pt>
    <dgm:pt modelId="{1A9A089F-9C0D-4620-9D7C-E8D5F0A0B6BD}">
      <dgm:prSet/>
      <dgm:spPr>
        <a:solidFill>
          <a:schemeClr val="bg1">
            <a:lumMod val="65000"/>
          </a:schemeClr>
        </a:solidFill>
      </dgm:spPr>
      <dgm:t>
        <a:bodyPr/>
        <a:lstStyle/>
        <a:p>
          <a:r>
            <a:rPr lang="fr-CA" dirty="0"/>
            <a:t>Réflexion sur mes méthodes pédagogiques </a:t>
          </a:r>
        </a:p>
      </dgm:t>
    </dgm:pt>
    <dgm:pt modelId="{8F006114-3848-446F-B44C-451183F5A120}" type="parTrans" cxnId="{5D8ECB57-6E40-4F31-A76D-756153994BA1}">
      <dgm:prSet/>
      <dgm:spPr/>
      <dgm:t>
        <a:bodyPr/>
        <a:lstStyle/>
        <a:p>
          <a:endParaRPr lang="fr-FR"/>
        </a:p>
      </dgm:t>
    </dgm:pt>
    <dgm:pt modelId="{C4FAB4F1-A7E2-47DA-A921-68EBFDCA4EA9}" type="sibTrans" cxnId="{5D8ECB57-6E40-4F31-A76D-756153994BA1}">
      <dgm:prSet/>
      <dgm:spPr/>
      <dgm:t>
        <a:bodyPr/>
        <a:lstStyle/>
        <a:p>
          <a:endParaRPr lang="fr-FR"/>
        </a:p>
      </dgm:t>
    </dgm:pt>
    <dgm:pt modelId="{6292DCB9-1CA7-4353-983C-6E243B6E77AD}">
      <dgm:prSet/>
      <dgm:spPr>
        <a:solidFill>
          <a:srgbClr val="C00000"/>
        </a:solidFill>
      </dgm:spPr>
      <dgm:t>
        <a:bodyPr/>
        <a:lstStyle/>
        <a:p>
          <a:pPr rtl="0"/>
          <a:r>
            <a:rPr lang="fr-CA" dirty="0"/>
            <a:t>Travaux à remettre</a:t>
          </a:r>
        </a:p>
      </dgm:t>
    </dgm:pt>
    <dgm:pt modelId="{26A74621-23BA-4040-9DF0-75BAB6359381}" type="parTrans" cxnId="{1E31B7DC-285D-4A98-9336-D6E5A6033305}">
      <dgm:prSet/>
      <dgm:spPr/>
      <dgm:t>
        <a:bodyPr/>
        <a:lstStyle/>
        <a:p>
          <a:endParaRPr lang="fr-FR"/>
        </a:p>
      </dgm:t>
    </dgm:pt>
    <dgm:pt modelId="{EFDD36A4-047F-4871-85D7-8782F553C06E}" type="sibTrans" cxnId="{1E31B7DC-285D-4A98-9336-D6E5A6033305}">
      <dgm:prSet/>
      <dgm:spPr/>
      <dgm:t>
        <a:bodyPr/>
        <a:lstStyle/>
        <a:p>
          <a:endParaRPr lang="fr-FR"/>
        </a:p>
      </dgm:t>
    </dgm:pt>
    <dgm:pt modelId="{B5AD0572-C3B6-405D-880E-4FD1F78E947D}">
      <dgm:prSet/>
      <dgm:spPr>
        <a:solidFill>
          <a:schemeClr val="bg1">
            <a:lumMod val="65000"/>
          </a:schemeClr>
        </a:solidFill>
      </dgm:spPr>
      <dgm:t>
        <a:bodyPr/>
        <a:lstStyle/>
        <a:p>
          <a:r>
            <a:rPr lang="fr-CA" dirty="0"/>
            <a:t>Analyse de méthodes pédagogiques et de situations d’apprentissage</a:t>
          </a:r>
        </a:p>
      </dgm:t>
    </dgm:pt>
    <dgm:pt modelId="{7D08E7D4-AC43-4A1A-8F88-B95A2BEDF4B3}" type="sibTrans" cxnId="{9DD62F59-E462-43CC-AC07-F030CB66CF25}">
      <dgm:prSet/>
      <dgm:spPr/>
      <dgm:t>
        <a:bodyPr/>
        <a:lstStyle/>
        <a:p>
          <a:endParaRPr lang="fr-FR"/>
        </a:p>
      </dgm:t>
    </dgm:pt>
    <dgm:pt modelId="{30B0D27E-F922-44BC-8913-1685762E5388}" type="parTrans" cxnId="{9DD62F59-E462-43CC-AC07-F030CB66CF25}">
      <dgm:prSet/>
      <dgm:spPr/>
      <dgm:t>
        <a:bodyPr/>
        <a:lstStyle/>
        <a:p>
          <a:endParaRPr lang="fr-FR"/>
        </a:p>
      </dgm:t>
    </dgm:pt>
    <dgm:pt modelId="{42310C7C-5225-4F94-885A-A1D282360994}">
      <dgm:prSet/>
      <dgm:spPr>
        <a:solidFill>
          <a:srgbClr val="C00000"/>
        </a:solidFill>
      </dgm:spPr>
      <dgm:t>
        <a:bodyPr/>
        <a:lstStyle/>
        <a:p>
          <a:r>
            <a:rPr lang="fr-CA" dirty="0"/>
            <a:t>La courbe d’attention</a:t>
          </a:r>
        </a:p>
      </dgm:t>
    </dgm:pt>
    <dgm:pt modelId="{C377BDA1-C03C-4791-8E09-5A68BAC1ED1E}" type="sibTrans" cxnId="{0966AD00-EADF-442C-ADBE-534502535E27}">
      <dgm:prSet/>
      <dgm:spPr/>
      <dgm:t>
        <a:bodyPr/>
        <a:lstStyle/>
        <a:p>
          <a:endParaRPr lang="fr-FR"/>
        </a:p>
      </dgm:t>
    </dgm:pt>
    <dgm:pt modelId="{3AF047D4-662E-41EE-B4DD-BB69934EDC1F}" type="parTrans" cxnId="{0966AD00-EADF-442C-ADBE-534502535E27}">
      <dgm:prSet/>
      <dgm:spPr/>
      <dgm:t>
        <a:bodyPr/>
        <a:lstStyle/>
        <a:p>
          <a:endParaRPr lang="fr-FR"/>
        </a:p>
      </dgm:t>
    </dgm:pt>
    <dgm:pt modelId="{00AD064A-DABC-4C90-AA43-6599CFC6D41F}">
      <dgm:prSet/>
      <dgm:spPr>
        <a:solidFill>
          <a:schemeClr val="bg1">
            <a:lumMod val="65000"/>
          </a:schemeClr>
        </a:solidFill>
      </dgm:spPr>
      <dgm:t>
        <a:bodyPr/>
        <a:lstStyle/>
        <a:p>
          <a:r>
            <a:rPr lang="fr-CA" dirty="0">
              <a:solidFill>
                <a:schemeClr val="bg1"/>
              </a:solidFill>
            </a:rPr>
            <a:t>Méthodes pédagogiques (partie 2)</a:t>
          </a:r>
          <a:endParaRPr lang="fr-CA" dirty="0"/>
        </a:p>
      </dgm:t>
    </dgm:pt>
    <dgm:pt modelId="{9AD82BA6-3815-45A3-B049-9D2D466549D6}" type="sibTrans" cxnId="{B78AA4DE-EB03-440A-B60A-BB04F537CA3C}">
      <dgm:prSet/>
      <dgm:spPr/>
      <dgm:t>
        <a:bodyPr/>
        <a:lstStyle/>
        <a:p>
          <a:endParaRPr lang="fr-FR"/>
        </a:p>
      </dgm:t>
    </dgm:pt>
    <dgm:pt modelId="{3DABC0D1-B245-42ED-BEA1-45E83F695EDA}" type="parTrans" cxnId="{B78AA4DE-EB03-440A-B60A-BB04F537CA3C}">
      <dgm:prSet/>
      <dgm:spPr/>
      <dgm:t>
        <a:bodyPr/>
        <a:lstStyle/>
        <a:p>
          <a:endParaRPr lang="fr-FR"/>
        </a:p>
      </dgm:t>
    </dgm:pt>
    <dgm:pt modelId="{2BEB609B-3E43-443C-8B67-4FF5A4988593}">
      <dgm:prSet/>
      <dgm:spPr>
        <a:solidFill>
          <a:srgbClr val="C00000"/>
        </a:solidFill>
      </dgm:spPr>
      <dgm:t>
        <a:bodyPr/>
        <a:lstStyle/>
        <a:p>
          <a:r>
            <a:rPr lang="fr-CA" dirty="0"/>
            <a:t>L’enseignement explicite</a:t>
          </a:r>
          <a:endParaRPr lang="fr-CA" dirty="0">
            <a:solidFill>
              <a:schemeClr val="bg1"/>
            </a:solidFill>
          </a:endParaRPr>
        </a:p>
      </dgm:t>
    </dgm:pt>
    <dgm:pt modelId="{65009FF3-9E1B-498C-9F22-E554D6FB999C}" type="sibTrans" cxnId="{59F5CC8B-82F0-4845-9429-B263D28A5027}">
      <dgm:prSet/>
      <dgm:spPr/>
      <dgm:t>
        <a:bodyPr/>
        <a:lstStyle/>
        <a:p>
          <a:endParaRPr lang="fr-FR"/>
        </a:p>
      </dgm:t>
    </dgm:pt>
    <dgm:pt modelId="{4C09C001-C9C0-40B2-9C82-4914CD09049F}" type="parTrans" cxnId="{59F5CC8B-82F0-4845-9429-B263D28A5027}">
      <dgm:prSet/>
      <dgm:spPr/>
      <dgm:t>
        <a:bodyPr/>
        <a:lstStyle/>
        <a:p>
          <a:endParaRPr lang="fr-FR"/>
        </a:p>
      </dgm:t>
    </dgm:pt>
    <dgm:pt modelId="{5C7346A9-BB47-439D-9295-07972A703F5C}">
      <dgm:prSet/>
      <dgm:spPr>
        <a:solidFill>
          <a:srgbClr val="C00000"/>
        </a:solidFill>
      </dgm:spPr>
      <dgm:t>
        <a:bodyPr/>
        <a:lstStyle/>
        <a:p>
          <a:r>
            <a:rPr lang="fr-CA" dirty="0"/>
            <a:t>Différentes façons d’apprendre</a:t>
          </a:r>
        </a:p>
      </dgm:t>
    </dgm:pt>
    <dgm:pt modelId="{0BF74ADC-F700-454A-A184-7A7D23715B4F}" type="sibTrans" cxnId="{1ED8BCF3-9686-4C88-9836-84E361774DBB}">
      <dgm:prSet/>
      <dgm:spPr/>
      <dgm:t>
        <a:bodyPr/>
        <a:lstStyle/>
        <a:p>
          <a:endParaRPr lang="fr-FR"/>
        </a:p>
      </dgm:t>
    </dgm:pt>
    <dgm:pt modelId="{C8B6D815-96C4-4B77-B01C-7D0C7D6AD9EF}" type="parTrans" cxnId="{1ED8BCF3-9686-4C88-9836-84E361774DBB}">
      <dgm:prSet/>
      <dgm:spPr/>
      <dgm:t>
        <a:bodyPr/>
        <a:lstStyle/>
        <a:p>
          <a:endParaRPr lang="fr-FR"/>
        </a:p>
      </dgm:t>
    </dgm:pt>
    <dgm:pt modelId="{BDD4B8A8-5D32-4E86-9538-401EB1158314}">
      <dgm:prSet/>
      <dgm:spPr>
        <a:solidFill>
          <a:schemeClr val="bg1">
            <a:lumMod val="65000"/>
          </a:schemeClr>
        </a:solidFill>
      </dgm:spPr>
      <dgm:t>
        <a:bodyPr/>
        <a:lstStyle/>
        <a:p>
          <a:r>
            <a:rPr lang="fr-CA" dirty="0"/>
            <a:t>La taxonomie de Bloom des méthodes pédagogiques</a:t>
          </a:r>
        </a:p>
      </dgm:t>
    </dgm:pt>
    <dgm:pt modelId="{AC5183DC-C283-4A43-81FD-333BC028E654}" type="parTrans" cxnId="{6E47E4A6-08D2-4B71-B237-CB02F175D101}">
      <dgm:prSet/>
      <dgm:spPr/>
      <dgm:t>
        <a:bodyPr/>
        <a:lstStyle/>
        <a:p>
          <a:endParaRPr lang="fr-CA"/>
        </a:p>
      </dgm:t>
    </dgm:pt>
    <dgm:pt modelId="{AF8878D8-7140-4AF4-8794-279D0AABC89D}" type="sibTrans" cxnId="{6E47E4A6-08D2-4B71-B237-CB02F175D101}">
      <dgm:prSet/>
      <dgm:spPr/>
      <dgm:t>
        <a:bodyPr/>
        <a:lstStyle/>
        <a:p>
          <a:endParaRPr lang="fr-CA"/>
        </a:p>
      </dgm:t>
    </dgm:pt>
    <dgm:pt modelId="{C2F53882-9CDA-4738-B990-1FCDC8D21E32}" type="pres">
      <dgm:prSet presAssocID="{8FD080F8-743B-434B-B484-D15F9E43E6D6}" presName="linear" presStyleCnt="0">
        <dgm:presLayoutVars>
          <dgm:animLvl val="lvl"/>
          <dgm:resizeHandles val="exact"/>
        </dgm:presLayoutVars>
      </dgm:prSet>
      <dgm:spPr/>
    </dgm:pt>
    <dgm:pt modelId="{AC3BA775-40F0-47FB-ABED-A567B7DEA794}" type="pres">
      <dgm:prSet presAssocID="{03524FFA-6E74-4512-ACD1-4F9484D0BD65}" presName="parentText" presStyleLbl="node1" presStyleIdx="0" presStyleCnt="9" custLinFactNeighborX="-4965" custLinFactNeighborY="-20148">
        <dgm:presLayoutVars>
          <dgm:chMax val="0"/>
          <dgm:bulletEnabled val="1"/>
        </dgm:presLayoutVars>
      </dgm:prSet>
      <dgm:spPr/>
    </dgm:pt>
    <dgm:pt modelId="{05F65572-0931-43FB-92B0-6F7F772FCE08}" type="pres">
      <dgm:prSet presAssocID="{9D795BA5-386B-4B2C-A49A-CB6C480C633E}" presName="spacer" presStyleCnt="0"/>
      <dgm:spPr/>
    </dgm:pt>
    <dgm:pt modelId="{A7E92344-D4F9-48C6-88F9-76FC6DE44ACF}" type="pres">
      <dgm:prSet presAssocID="{B5AD0572-C3B6-405D-880E-4FD1F78E947D}" presName="parentText" presStyleLbl="node1" presStyleIdx="1" presStyleCnt="9">
        <dgm:presLayoutVars>
          <dgm:chMax val="0"/>
          <dgm:bulletEnabled val="1"/>
        </dgm:presLayoutVars>
      </dgm:prSet>
      <dgm:spPr/>
    </dgm:pt>
    <dgm:pt modelId="{4AFE3545-2277-4DFE-A6D6-B504BF50F616}" type="pres">
      <dgm:prSet presAssocID="{7D08E7D4-AC43-4A1A-8F88-B95A2BEDF4B3}" presName="spacer" presStyleCnt="0"/>
      <dgm:spPr/>
    </dgm:pt>
    <dgm:pt modelId="{7A69FA9F-6B66-45FC-A5D3-0C89394775A3}" type="pres">
      <dgm:prSet presAssocID="{42310C7C-5225-4F94-885A-A1D282360994}" presName="parentText" presStyleLbl="node1" presStyleIdx="2" presStyleCnt="9" custLinFactNeighborX="-529" custLinFactNeighborY="30084">
        <dgm:presLayoutVars>
          <dgm:chMax val="0"/>
          <dgm:bulletEnabled val="1"/>
        </dgm:presLayoutVars>
      </dgm:prSet>
      <dgm:spPr/>
    </dgm:pt>
    <dgm:pt modelId="{47B7EA98-DE0D-4840-AAB9-47390946EFB1}" type="pres">
      <dgm:prSet presAssocID="{C377BDA1-C03C-4791-8E09-5A68BAC1ED1E}" presName="spacer" presStyleCnt="0"/>
      <dgm:spPr/>
    </dgm:pt>
    <dgm:pt modelId="{DDABF1CE-E86E-4968-8ECD-387180DDB673}" type="pres">
      <dgm:prSet presAssocID="{BDD4B8A8-5D32-4E86-9538-401EB1158314}" presName="parentText" presStyleLbl="node1" presStyleIdx="3" presStyleCnt="9">
        <dgm:presLayoutVars>
          <dgm:chMax val="0"/>
          <dgm:bulletEnabled val="1"/>
        </dgm:presLayoutVars>
      </dgm:prSet>
      <dgm:spPr/>
    </dgm:pt>
    <dgm:pt modelId="{E41413DA-7066-4C69-A671-23F2C7CA6DA8}" type="pres">
      <dgm:prSet presAssocID="{AF8878D8-7140-4AF4-8794-279D0AABC89D}" presName="spacer" presStyleCnt="0"/>
      <dgm:spPr/>
    </dgm:pt>
    <dgm:pt modelId="{124BC502-CCB3-4390-BDC5-E2F62FCD9B60}" type="pres">
      <dgm:prSet presAssocID="{5C7346A9-BB47-439D-9295-07972A703F5C}" presName="parentText" presStyleLbl="node1" presStyleIdx="4" presStyleCnt="9">
        <dgm:presLayoutVars>
          <dgm:chMax val="0"/>
          <dgm:bulletEnabled val="1"/>
        </dgm:presLayoutVars>
      </dgm:prSet>
      <dgm:spPr/>
    </dgm:pt>
    <dgm:pt modelId="{C57BB499-4115-4C4E-9991-5E0AB909DBB0}" type="pres">
      <dgm:prSet presAssocID="{0BF74ADC-F700-454A-A184-7A7D23715B4F}" presName="spacer" presStyleCnt="0"/>
      <dgm:spPr/>
    </dgm:pt>
    <dgm:pt modelId="{00323BD6-517C-4285-85F0-6DF6E98523E6}" type="pres">
      <dgm:prSet presAssocID="{00AD064A-DABC-4C90-AA43-6599CFC6D41F}" presName="parentText" presStyleLbl="node1" presStyleIdx="5" presStyleCnt="9">
        <dgm:presLayoutVars>
          <dgm:chMax val="0"/>
          <dgm:bulletEnabled val="1"/>
        </dgm:presLayoutVars>
      </dgm:prSet>
      <dgm:spPr/>
    </dgm:pt>
    <dgm:pt modelId="{04FBEB72-F03E-4017-A175-D4624EFE1F47}" type="pres">
      <dgm:prSet presAssocID="{9AD82BA6-3815-45A3-B049-9D2D466549D6}" presName="spacer" presStyleCnt="0"/>
      <dgm:spPr/>
    </dgm:pt>
    <dgm:pt modelId="{F72A2AC9-150A-4838-94A0-526F75A5BF5A}" type="pres">
      <dgm:prSet presAssocID="{2BEB609B-3E43-443C-8B67-4FF5A4988593}" presName="parentText" presStyleLbl="node1" presStyleIdx="6" presStyleCnt="9">
        <dgm:presLayoutVars>
          <dgm:chMax val="0"/>
          <dgm:bulletEnabled val="1"/>
        </dgm:presLayoutVars>
      </dgm:prSet>
      <dgm:spPr/>
    </dgm:pt>
    <dgm:pt modelId="{749ACBCE-856B-40D5-8266-B33D14B176EA}" type="pres">
      <dgm:prSet presAssocID="{65009FF3-9E1B-498C-9F22-E554D6FB999C}" presName="spacer" presStyleCnt="0"/>
      <dgm:spPr/>
    </dgm:pt>
    <dgm:pt modelId="{C8B4A737-1D4C-4260-B649-1AA6BC440412}" type="pres">
      <dgm:prSet presAssocID="{1A9A089F-9C0D-4620-9D7C-E8D5F0A0B6BD}" presName="parentText" presStyleLbl="node1" presStyleIdx="7" presStyleCnt="9">
        <dgm:presLayoutVars>
          <dgm:chMax val="0"/>
          <dgm:bulletEnabled val="1"/>
        </dgm:presLayoutVars>
      </dgm:prSet>
      <dgm:spPr/>
    </dgm:pt>
    <dgm:pt modelId="{F322A0F2-220B-4BEE-957F-CFE34763B377}" type="pres">
      <dgm:prSet presAssocID="{C4FAB4F1-A7E2-47DA-A921-68EBFDCA4EA9}" presName="spacer" presStyleCnt="0"/>
      <dgm:spPr/>
    </dgm:pt>
    <dgm:pt modelId="{490AB729-0EB1-4FE6-9FB5-7E44A269C668}" type="pres">
      <dgm:prSet presAssocID="{6292DCB9-1CA7-4353-983C-6E243B6E77AD}" presName="parentText" presStyleLbl="node1" presStyleIdx="8" presStyleCnt="9">
        <dgm:presLayoutVars>
          <dgm:chMax val="0"/>
          <dgm:bulletEnabled val="1"/>
        </dgm:presLayoutVars>
      </dgm:prSet>
      <dgm:spPr/>
    </dgm:pt>
  </dgm:ptLst>
  <dgm:cxnLst>
    <dgm:cxn modelId="{0966AD00-EADF-442C-ADBE-534502535E27}" srcId="{8FD080F8-743B-434B-B484-D15F9E43E6D6}" destId="{42310C7C-5225-4F94-885A-A1D282360994}" srcOrd="2" destOrd="0" parTransId="{3AF047D4-662E-41EE-B4DD-BB69934EDC1F}" sibTransId="{C377BDA1-C03C-4791-8E09-5A68BAC1ED1E}"/>
    <dgm:cxn modelId="{D460F70A-0986-4F4D-9E67-4463A49BC762}" type="presOf" srcId="{8FD080F8-743B-434B-B484-D15F9E43E6D6}" destId="{C2F53882-9CDA-4738-B990-1FCDC8D21E32}" srcOrd="0" destOrd="0" presId="urn:microsoft.com/office/officeart/2005/8/layout/vList2"/>
    <dgm:cxn modelId="{5CFE171C-B303-4227-AEB0-B4B3F6C8F443}" srcId="{8FD080F8-743B-434B-B484-D15F9E43E6D6}" destId="{03524FFA-6E74-4512-ACD1-4F9484D0BD65}" srcOrd="0" destOrd="0" parTransId="{B10B182A-EA2A-4A4E-899E-890903256EBA}" sibTransId="{9D795BA5-386B-4B2C-A49A-CB6C480C633E}"/>
    <dgm:cxn modelId="{1F77A22C-B738-4424-95CC-053DB7A84855}" type="presOf" srcId="{6292DCB9-1CA7-4353-983C-6E243B6E77AD}" destId="{490AB729-0EB1-4FE6-9FB5-7E44A269C668}" srcOrd="0" destOrd="0" presId="urn:microsoft.com/office/officeart/2005/8/layout/vList2"/>
    <dgm:cxn modelId="{AD4B0365-7F49-4662-8CD8-85B56CC28F8C}" type="presOf" srcId="{BDD4B8A8-5D32-4E86-9538-401EB1158314}" destId="{DDABF1CE-E86E-4968-8ECD-387180DDB673}" srcOrd="0" destOrd="0" presId="urn:microsoft.com/office/officeart/2005/8/layout/vList2"/>
    <dgm:cxn modelId="{465BAD48-ACC1-4ED0-AB55-5A803D43EC38}" type="presOf" srcId="{2BEB609B-3E43-443C-8B67-4FF5A4988593}" destId="{F72A2AC9-150A-4838-94A0-526F75A5BF5A}" srcOrd="0" destOrd="0" presId="urn:microsoft.com/office/officeart/2005/8/layout/vList2"/>
    <dgm:cxn modelId="{B98E336B-69A6-4F31-A7F3-BF7C1FF1C55E}" type="presOf" srcId="{1A9A089F-9C0D-4620-9D7C-E8D5F0A0B6BD}" destId="{C8B4A737-1D4C-4260-B649-1AA6BC440412}" srcOrd="0" destOrd="0" presId="urn:microsoft.com/office/officeart/2005/8/layout/vList2"/>
    <dgm:cxn modelId="{5D8ECB57-6E40-4F31-A76D-756153994BA1}" srcId="{8FD080F8-743B-434B-B484-D15F9E43E6D6}" destId="{1A9A089F-9C0D-4620-9D7C-E8D5F0A0B6BD}" srcOrd="7" destOrd="0" parTransId="{8F006114-3848-446F-B44C-451183F5A120}" sibTransId="{C4FAB4F1-A7E2-47DA-A921-68EBFDCA4EA9}"/>
    <dgm:cxn modelId="{9DD62F59-E462-43CC-AC07-F030CB66CF25}" srcId="{8FD080F8-743B-434B-B484-D15F9E43E6D6}" destId="{B5AD0572-C3B6-405D-880E-4FD1F78E947D}" srcOrd="1" destOrd="0" parTransId="{30B0D27E-F922-44BC-8913-1685762E5388}" sibTransId="{7D08E7D4-AC43-4A1A-8F88-B95A2BEDF4B3}"/>
    <dgm:cxn modelId="{52B6277C-3EFB-4C80-AF1A-F45DCF82A900}" type="presOf" srcId="{B5AD0572-C3B6-405D-880E-4FD1F78E947D}" destId="{A7E92344-D4F9-48C6-88F9-76FC6DE44ACF}" srcOrd="0" destOrd="0" presId="urn:microsoft.com/office/officeart/2005/8/layout/vList2"/>
    <dgm:cxn modelId="{AD383B8B-BEE7-4A64-A8B7-E452BD3C9083}" type="presOf" srcId="{03524FFA-6E74-4512-ACD1-4F9484D0BD65}" destId="{AC3BA775-40F0-47FB-ABED-A567B7DEA794}" srcOrd="0" destOrd="0" presId="urn:microsoft.com/office/officeart/2005/8/layout/vList2"/>
    <dgm:cxn modelId="{59F5CC8B-82F0-4845-9429-B263D28A5027}" srcId="{8FD080F8-743B-434B-B484-D15F9E43E6D6}" destId="{2BEB609B-3E43-443C-8B67-4FF5A4988593}" srcOrd="6" destOrd="0" parTransId="{4C09C001-C9C0-40B2-9C82-4914CD09049F}" sibTransId="{65009FF3-9E1B-498C-9F22-E554D6FB999C}"/>
    <dgm:cxn modelId="{4B025E95-3EAB-4D74-B2C2-67F1F9F249D6}" type="presOf" srcId="{5C7346A9-BB47-439D-9295-07972A703F5C}" destId="{124BC502-CCB3-4390-BDC5-E2F62FCD9B60}" srcOrd="0" destOrd="0" presId="urn:microsoft.com/office/officeart/2005/8/layout/vList2"/>
    <dgm:cxn modelId="{6E47E4A6-08D2-4B71-B237-CB02F175D101}" srcId="{8FD080F8-743B-434B-B484-D15F9E43E6D6}" destId="{BDD4B8A8-5D32-4E86-9538-401EB1158314}" srcOrd="3" destOrd="0" parTransId="{AC5183DC-C283-4A43-81FD-333BC028E654}" sibTransId="{AF8878D8-7140-4AF4-8794-279D0AABC89D}"/>
    <dgm:cxn modelId="{78F57CAF-C3D7-4FB1-9ABD-660A204E7A30}" type="presOf" srcId="{42310C7C-5225-4F94-885A-A1D282360994}" destId="{7A69FA9F-6B66-45FC-A5D3-0C89394775A3}" srcOrd="0" destOrd="0" presId="urn:microsoft.com/office/officeart/2005/8/layout/vList2"/>
    <dgm:cxn modelId="{A56C59D2-92CC-4559-9F65-386C6E880358}" type="presOf" srcId="{00AD064A-DABC-4C90-AA43-6599CFC6D41F}" destId="{00323BD6-517C-4285-85F0-6DF6E98523E6}" srcOrd="0" destOrd="0" presId="urn:microsoft.com/office/officeart/2005/8/layout/vList2"/>
    <dgm:cxn modelId="{1E31B7DC-285D-4A98-9336-D6E5A6033305}" srcId="{8FD080F8-743B-434B-B484-D15F9E43E6D6}" destId="{6292DCB9-1CA7-4353-983C-6E243B6E77AD}" srcOrd="8" destOrd="0" parTransId="{26A74621-23BA-4040-9DF0-75BAB6359381}" sibTransId="{EFDD36A4-047F-4871-85D7-8782F553C06E}"/>
    <dgm:cxn modelId="{B78AA4DE-EB03-440A-B60A-BB04F537CA3C}" srcId="{8FD080F8-743B-434B-B484-D15F9E43E6D6}" destId="{00AD064A-DABC-4C90-AA43-6599CFC6D41F}" srcOrd="5" destOrd="0" parTransId="{3DABC0D1-B245-42ED-BEA1-45E83F695EDA}" sibTransId="{9AD82BA6-3815-45A3-B049-9D2D466549D6}"/>
    <dgm:cxn modelId="{1ED8BCF3-9686-4C88-9836-84E361774DBB}" srcId="{8FD080F8-743B-434B-B484-D15F9E43E6D6}" destId="{5C7346A9-BB47-439D-9295-07972A703F5C}" srcOrd="4" destOrd="0" parTransId="{C8B6D815-96C4-4B77-B01C-7D0C7D6AD9EF}" sibTransId="{0BF74ADC-F700-454A-A184-7A7D23715B4F}"/>
    <dgm:cxn modelId="{83C17802-91C0-4A15-8C58-F62C9F7A5B1F}" type="presParOf" srcId="{C2F53882-9CDA-4738-B990-1FCDC8D21E32}" destId="{AC3BA775-40F0-47FB-ABED-A567B7DEA794}" srcOrd="0" destOrd="0" presId="urn:microsoft.com/office/officeart/2005/8/layout/vList2"/>
    <dgm:cxn modelId="{9DE7D1F3-0883-48E3-9B15-F30216B2DA4D}" type="presParOf" srcId="{C2F53882-9CDA-4738-B990-1FCDC8D21E32}" destId="{05F65572-0931-43FB-92B0-6F7F772FCE08}" srcOrd="1" destOrd="0" presId="urn:microsoft.com/office/officeart/2005/8/layout/vList2"/>
    <dgm:cxn modelId="{9429CA64-032C-455D-949F-94D830A4BE07}" type="presParOf" srcId="{C2F53882-9CDA-4738-B990-1FCDC8D21E32}" destId="{A7E92344-D4F9-48C6-88F9-76FC6DE44ACF}" srcOrd="2" destOrd="0" presId="urn:microsoft.com/office/officeart/2005/8/layout/vList2"/>
    <dgm:cxn modelId="{FA5BA52E-61EE-4F75-8858-82164CC9F53A}" type="presParOf" srcId="{C2F53882-9CDA-4738-B990-1FCDC8D21E32}" destId="{4AFE3545-2277-4DFE-A6D6-B504BF50F616}" srcOrd="3" destOrd="0" presId="urn:microsoft.com/office/officeart/2005/8/layout/vList2"/>
    <dgm:cxn modelId="{29857D5E-925A-4BDB-8164-D8BDDDB47ABB}" type="presParOf" srcId="{C2F53882-9CDA-4738-B990-1FCDC8D21E32}" destId="{7A69FA9F-6B66-45FC-A5D3-0C89394775A3}" srcOrd="4" destOrd="0" presId="urn:microsoft.com/office/officeart/2005/8/layout/vList2"/>
    <dgm:cxn modelId="{72054E56-6550-489A-A2D2-6BD90BF86380}" type="presParOf" srcId="{C2F53882-9CDA-4738-B990-1FCDC8D21E32}" destId="{47B7EA98-DE0D-4840-AAB9-47390946EFB1}" srcOrd="5" destOrd="0" presId="urn:microsoft.com/office/officeart/2005/8/layout/vList2"/>
    <dgm:cxn modelId="{9DF02675-9879-4CFE-A317-65847F5F6940}" type="presParOf" srcId="{C2F53882-9CDA-4738-B990-1FCDC8D21E32}" destId="{DDABF1CE-E86E-4968-8ECD-387180DDB673}" srcOrd="6" destOrd="0" presId="urn:microsoft.com/office/officeart/2005/8/layout/vList2"/>
    <dgm:cxn modelId="{461262E8-412C-4A35-95FD-75FD99058452}" type="presParOf" srcId="{C2F53882-9CDA-4738-B990-1FCDC8D21E32}" destId="{E41413DA-7066-4C69-A671-23F2C7CA6DA8}" srcOrd="7" destOrd="0" presId="urn:microsoft.com/office/officeart/2005/8/layout/vList2"/>
    <dgm:cxn modelId="{4A5C3C72-7735-4677-A603-FFD64DEBEECF}" type="presParOf" srcId="{C2F53882-9CDA-4738-B990-1FCDC8D21E32}" destId="{124BC502-CCB3-4390-BDC5-E2F62FCD9B60}" srcOrd="8" destOrd="0" presId="urn:microsoft.com/office/officeart/2005/8/layout/vList2"/>
    <dgm:cxn modelId="{542623DF-BD2A-41E1-9D24-FBF8197782A3}" type="presParOf" srcId="{C2F53882-9CDA-4738-B990-1FCDC8D21E32}" destId="{C57BB499-4115-4C4E-9991-5E0AB909DBB0}" srcOrd="9" destOrd="0" presId="urn:microsoft.com/office/officeart/2005/8/layout/vList2"/>
    <dgm:cxn modelId="{005D74AE-AC8A-46CE-8C32-0DB9C3798A9A}" type="presParOf" srcId="{C2F53882-9CDA-4738-B990-1FCDC8D21E32}" destId="{00323BD6-517C-4285-85F0-6DF6E98523E6}" srcOrd="10" destOrd="0" presId="urn:microsoft.com/office/officeart/2005/8/layout/vList2"/>
    <dgm:cxn modelId="{EA623B55-FE67-436F-8E56-03EC9BC98876}" type="presParOf" srcId="{C2F53882-9CDA-4738-B990-1FCDC8D21E32}" destId="{04FBEB72-F03E-4017-A175-D4624EFE1F47}" srcOrd="11" destOrd="0" presId="urn:microsoft.com/office/officeart/2005/8/layout/vList2"/>
    <dgm:cxn modelId="{6AF56E67-2263-4894-B4CB-05023844C9D7}" type="presParOf" srcId="{C2F53882-9CDA-4738-B990-1FCDC8D21E32}" destId="{F72A2AC9-150A-4838-94A0-526F75A5BF5A}" srcOrd="12" destOrd="0" presId="urn:microsoft.com/office/officeart/2005/8/layout/vList2"/>
    <dgm:cxn modelId="{3E0F4BC5-055E-4222-98E4-9F24D8BAEC99}" type="presParOf" srcId="{C2F53882-9CDA-4738-B990-1FCDC8D21E32}" destId="{749ACBCE-856B-40D5-8266-B33D14B176EA}" srcOrd="13" destOrd="0" presId="urn:microsoft.com/office/officeart/2005/8/layout/vList2"/>
    <dgm:cxn modelId="{F28D3B1A-C791-4EA0-A03B-F979D7FC8A1D}" type="presParOf" srcId="{C2F53882-9CDA-4738-B990-1FCDC8D21E32}" destId="{C8B4A737-1D4C-4260-B649-1AA6BC440412}" srcOrd="14" destOrd="0" presId="urn:microsoft.com/office/officeart/2005/8/layout/vList2"/>
    <dgm:cxn modelId="{EF676A2E-92BA-4ADF-A752-9F994D6BE8F1}" type="presParOf" srcId="{C2F53882-9CDA-4738-B990-1FCDC8D21E32}" destId="{F322A0F2-220B-4BEE-957F-CFE34763B377}" srcOrd="15" destOrd="0" presId="urn:microsoft.com/office/officeart/2005/8/layout/vList2"/>
    <dgm:cxn modelId="{E0BDF73A-B913-4627-BA86-3BC76F9E393F}" type="presParOf" srcId="{C2F53882-9CDA-4738-B990-1FCDC8D21E32}" destId="{490AB729-0EB1-4FE6-9FB5-7E44A269C668}"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BA775-40F0-47FB-ABED-A567B7DEA794}">
      <dsp:nvSpPr>
        <dsp:cNvPr id="0" name=""/>
        <dsp:cNvSpPr/>
      </dsp:nvSpPr>
      <dsp:spPr>
        <a:xfrm>
          <a:off x="0" y="52032"/>
          <a:ext cx="7716539"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Accueil					</a:t>
          </a:r>
        </a:p>
      </dsp:txBody>
      <dsp:txXfrm>
        <a:off x="21075" y="73107"/>
        <a:ext cx="7674389" cy="389580"/>
      </dsp:txXfrm>
    </dsp:sp>
    <dsp:sp modelId="{A7E92344-D4F9-48C6-88F9-76FC6DE44ACF}">
      <dsp:nvSpPr>
        <dsp:cNvPr id="0" name=""/>
        <dsp:cNvSpPr/>
      </dsp:nvSpPr>
      <dsp:spPr>
        <a:xfrm>
          <a:off x="0" y="535602"/>
          <a:ext cx="7716539"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Définitions				</a:t>
          </a:r>
        </a:p>
      </dsp:txBody>
      <dsp:txXfrm>
        <a:off x="21075" y="556677"/>
        <a:ext cx="7674389" cy="389580"/>
      </dsp:txXfrm>
    </dsp:sp>
    <dsp:sp modelId="{C1287634-DD91-4C39-834B-E28BAD4B0BE8}">
      <dsp:nvSpPr>
        <dsp:cNvPr id="0" name=""/>
        <dsp:cNvSpPr/>
      </dsp:nvSpPr>
      <dsp:spPr>
        <a:xfrm>
          <a:off x="0" y="1019172"/>
          <a:ext cx="7716539"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 Amorce					</a:t>
          </a:r>
        </a:p>
      </dsp:txBody>
      <dsp:txXfrm>
        <a:off x="21075" y="1040247"/>
        <a:ext cx="7674389" cy="389580"/>
      </dsp:txXfrm>
    </dsp:sp>
    <dsp:sp modelId="{7A69FA9F-6B66-45FC-A5D3-0C89394775A3}">
      <dsp:nvSpPr>
        <dsp:cNvPr id="0" name=""/>
        <dsp:cNvSpPr/>
      </dsp:nvSpPr>
      <dsp:spPr>
        <a:xfrm>
          <a:off x="0" y="1502742"/>
          <a:ext cx="7716539"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Stratégies et méthodes pédagogiques         </a:t>
          </a:r>
        </a:p>
      </dsp:txBody>
      <dsp:txXfrm>
        <a:off x="21075" y="1523817"/>
        <a:ext cx="7674389" cy="389580"/>
      </dsp:txXfrm>
    </dsp:sp>
    <dsp:sp modelId="{124BC502-CCB3-4390-BDC5-E2F62FCD9B60}">
      <dsp:nvSpPr>
        <dsp:cNvPr id="0" name=""/>
        <dsp:cNvSpPr/>
      </dsp:nvSpPr>
      <dsp:spPr>
        <a:xfrm>
          <a:off x="0" y="1986312"/>
          <a:ext cx="7716539"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Enseignement stratégique		</a:t>
          </a:r>
        </a:p>
      </dsp:txBody>
      <dsp:txXfrm>
        <a:off x="21075" y="2007387"/>
        <a:ext cx="7674389" cy="389580"/>
      </dsp:txXfrm>
    </dsp:sp>
    <dsp:sp modelId="{00323BD6-517C-4285-85F0-6DF6E98523E6}">
      <dsp:nvSpPr>
        <dsp:cNvPr id="0" name=""/>
        <dsp:cNvSpPr/>
      </dsp:nvSpPr>
      <dsp:spPr>
        <a:xfrm>
          <a:off x="0" y="2469882"/>
          <a:ext cx="7716539"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Approche par compétences		</a:t>
          </a:r>
          <a:r>
            <a:rPr lang="fr-CA" sz="1800" kern="1200" dirty="0">
              <a:solidFill>
                <a:srgbClr val="000000"/>
              </a:solidFill>
            </a:rPr>
            <a:t>       </a:t>
          </a:r>
          <a:endParaRPr lang="fr-CA" sz="1800" i="0" kern="1200" dirty="0"/>
        </a:p>
      </dsp:txBody>
      <dsp:txXfrm>
        <a:off x="21075" y="2490957"/>
        <a:ext cx="7674389" cy="389580"/>
      </dsp:txXfrm>
    </dsp:sp>
    <dsp:sp modelId="{F72A2AC9-150A-4838-94A0-526F75A5BF5A}">
      <dsp:nvSpPr>
        <dsp:cNvPr id="0" name=""/>
        <dsp:cNvSpPr/>
      </dsp:nvSpPr>
      <dsp:spPr>
        <a:xfrm>
          <a:off x="0" y="2953452"/>
          <a:ext cx="7716539"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Types de savoir</a:t>
          </a:r>
        </a:p>
      </dsp:txBody>
      <dsp:txXfrm>
        <a:off x="21075" y="2974527"/>
        <a:ext cx="7674389" cy="389580"/>
      </dsp:txXfrm>
    </dsp:sp>
    <dsp:sp modelId="{DD86C385-ECA7-4211-B425-7A7CB9C34A4E}">
      <dsp:nvSpPr>
        <dsp:cNvPr id="0" name=""/>
        <dsp:cNvSpPr/>
      </dsp:nvSpPr>
      <dsp:spPr>
        <a:xfrm>
          <a:off x="0" y="3437022"/>
          <a:ext cx="7716539"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Devoir</a:t>
          </a:r>
        </a:p>
      </dsp:txBody>
      <dsp:txXfrm>
        <a:off x="21075" y="3458097"/>
        <a:ext cx="7674389" cy="389580"/>
      </dsp:txXfrm>
    </dsp:sp>
    <dsp:sp modelId="{490AB729-0EB1-4FE6-9FB5-7E44A269C668}">
      <dsp:nvSpPr>
        <dsp:cNvPr id="0" name=""/>
        <dsp:cNvSpPr/>
      </dsp:nvSpPr>
      <dsp:spPr>
        <a:xfrm>
          <a:off x="0" y="3920592"/>
          <a:ext cx="7716539"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Clôture de la journée</a:t>
          </a:r>
        </a:p>
      </dsp:txBody>
      <dsp:txXfrm>
        <a:off x="21075" y="3941667"/>
        <a:ext cx="7674389" cy="389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B2D83-4230-416A-9D1A-15D1381DB3A0}">
      <dsp:nvSpPr>
        <dsp:cNvPr id="0" name=""/>
        <dsp:cNvSpPr/>
      </dsp:nvSpPr>
      <dsp:spPr>
        <a:xfrm>
          <a:off x="226568" y="0"/>
          <a:ext cx="4064000" cy="4064000"/>
        </a:xfrm>
        <a:prstGeom prst="ellipse">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CA" sz="1200" kern="1200" dirty="0"/>
            <a:t>Stratégie</a:t>
          </a:r>
        </a:p>
      </dsp:txBody>
      <dsp:txXfrm>
        <a:off x="1496567" y="203200"/>
        <a:ext cx="1524000" cy="406400"/>
      </dsp:txXfrm>
    </dsp:sp>
    <dsp:sp modelId="{6715CD23-6967-4024-AB32-52715A9FB2BA}">
      <dsp:nvSpPr>
        <dsp:cNvPr id="0" name=""/>
        <dsp:cNvSpPr/>
      </dsp:nvSpPr>
      <dsp:spPr>
        <a:xfrm>
          <a:off x="531365" y="553604"/>
          <a:ext cx="3454400" cy="3454400"/>
        </a:xfrm>
        <a:prstGeom prst="ellipse">
          <a:avLst/>
        </a:prstGeom>
        <a:solidFill>
          <a:schemeClr val="accent4">
            <a:shade val="50000"/>
            <a:hueOff val="-14350"/>
            <a:satOff val="417"/>
            <a:lumOff val="149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CA" sz="1200" kern="1200" dirty="0">
              <a:solidFill>
                <a:srgbClr val="000000"/>
              </a:solidFill>
            </a:rPr>
            <a:t>Opérations</a:t>
          </a:r>
        </a:p>
      </dsp:txBody>
      <dsp:txXfrm>
        <a:off x="1513710" y="752232"/>
        <a:ext cx="1489710" cy="397256"/>
      </dsp:txXfrm>
    </dsp:sp>
    <dsp:sp modelId="{8BF962FA-B70C-467D-BF72-0AE9F4F2355B}">
      <dsp:nvSpPr>
        <dsp:cNvPr id="0" name=""/>
        <dsp:cNvSpPr/>
      </dsp:nvSpPr>
      <dsp:spPr>
        <a:xfrm>
          <a:off x="836168" y="1128223"/>
          <a:ext cx="2844800" cy="2844800"/>
        </a:xfrm>
        <a:prstGeom prst="ellipse">
          <a:avLst/>
        </a:prstGeom>
        <a:solidFill>
          <a:schemeClr val="accent4">
            <a:shade val="50000"/>
            <a:hueOff val="-28701"/>
            <a:satOff val="834"/>
            <a:lumOff val="29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CA" sz="1200" kern="1200" dirty="0">
              <a:solidFill>
                <a:srgbClr val="000000"/>
              </a:solidFill>
            </a:rPr>
            <a:t>Méthodes (activités)</a:t>
          </a:r>
        </a:p>
      </dsp:txBody>
      <dsp:txXfrm>
        <a:off x="1522475" y="1324514"/>
        <a:ext cx="1472184" cy="392582"/>
      </dsp:txXfrm>
    </dsp:sp>
    <dsp:sp modelId="{60038C66-0AB4-4B7E-B9EB-B5DA1BF5EBF6}">
      <dsp:nvSpPr>
        <dsp:cNvPr id="0" name=""/>
        <dsp:cNvSpPr/>
      </dsp:nvSpPr>
      <dsp:spPr>
        <a:xfrm>
          <a:off x="1140949" y="1749919"/>
          <a:ext cx="2235200" cy="2235200"/>
        </a:xfrm>
        <a:prstGeom prst="ellipse">
          <a:avLst/>
        </a:prstGeom>
        <a:solidFill>
          <a:schemeClr val="accent4">
            <a:shade val="50000"/>
            <a:hueOff val="-28701"/>
            <a:satOff val="834"/>
            <a:lumOff val="29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CA" sz="1200" kern="1200" dirty="0">
              <a:solidFill>
                <a:srgbClr val="000000"/>
              </a:solidFill>
            </a:rPr>
            <a:t>Objectif</a:t>
          </a:r>
        </a:p>
      </dsp:txBody>
      <dsp:txXfrm>
        <a:off x="1655045" y="1951087"/>
        <a:ext cx="1207008" cy="402336"/>
      </dsp:txXfrm>
    </dsp:sp>
    <dsp:sp modelId="{447712C8-062C-4E6C-B66F-1656817B1820}">
      <dsp:nvSpPr>
        <dsp:cNvPr id="0" name=""/>
        <dsp:cNvSpPr/>
      </dsp:nvSpPr>
      <dsp:spPr>
        <a:xfrm>
          <a:off x="1445759" y="2382414"/>
          <a:ext cx="1625600" cy="1625600"/>
        </a:xfrm>
        <a:prstGeom prst="ellipse">
          <a:avLst/>
        </a:prstGeom>
        <a:solidFill>
          <a:schemeClr val="accent4">
            <a:shade val="50000"/>
            <a:hueOff val="-14350"/>
            <a:satOff val="417"/>
            <a:lumOff val="149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fr-CA" sz="1200" kern="1200" dirty="0"/>
            <a:t>Situation pédagogique</a:t>
          </a:r>
        </a:p>
      </dsp:txBody>
      <dsp:txXfrm>
        <a:off x="1683823" y="2788814"/>
        <a:ext cx="1149472" cy="812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BA775-40F0-47FB-ABED-A567B7DEA794}">
      <dsp:nvSpPr>
        <dsp:cNvPr id="0" name=""/>
        <dsp:cNvSpPr/>
      </dsp:nvSpPr>
      <dsp:spPr>
        <a:xfrm>
          <a:off x="0" y="41587"/>
          <a:ext cx="6873435"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Retour sur la formation précédente et du devoir</a:t>
          </a:r>
        </a:p>
      </dsp:txBody>
      <dsp:txXfrm>
        <a:off x="21075" y="62662"/>
        <a:ext cx="6831285" cy="389580"/>
      </dsp:txXfrm>
    </dsp:sp>
    <dsp:sp modelId="{A7E92344-D4F9-48C6-88F9-76FC6DE44ACF}">
      <dsp:nvSpPr>
        <dsp:cNvPr id="0" name=""/>
        <dsp:cNvSpPr/>
      </dsp:nvSpPr>
      <dsp:spPr>
        <a:xfrm>
          <a:off x="0" y="535602"/>
          <a:ext cx="6873435"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Analyse de méthodes pédagogiques et de situations d’apprentissage</a:t>
          </a:r>
        </a:p>
      </dsp:txBody>
      <dsp:txXfrm>
        <a:off x="21075" y="556677"/>
        <a:ext cx="6831285" cy="389580"/>
      </dsp:txXfrm>
    </dsp:sp>
    <dsp:sp modelId="{7A69FA9F-6B66-45FC-A5D3-0C89394775A3}">
      <dsp:nvSpPr>
        <dsp:cNvPr id="0" name=""/>
        <dsp:cNvSpPr/>
      </dsp:nvSpPr>
      <dsp:spPr>
        <a:xfrm>
          <a:off x="0" y="1034768"/>
          <a:ext cx="6873435"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La courbe d’attention</a:t>
          </a:r>
        </a:p>
      </dsp:txBody>
      <dsp:txXfrm>
        <a:off x="21075" y="1055843"/>
        <a:ext cx="6831285" cy="389580"/>
      </dsp:txXfrm>
    </dsp:sp>
    <dsp:sp modelId="{DDABF1CE-E86E-4968-8ECD-387180DDB673}">
      <dsp:nvSpPr>
        <dsp:cNvPr id="0" name=""/>
        <dsp:cNvSpPr/>
      </dsp:nvSpPr>
      <dsp:spPr>
        <a:xfrm>
          <a:off x="0" y="1502742"/>
          <a:ext cx="6873435"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La taxonomie de Bloom des méthodes pédagogiques</a:t>
          </a:r>
        </a:p>
      </dsp:txBody>
      <dsp:txXfrm>
        <a:off x="21075" y="1523817"/>
        <a:ext cx="6831285" cy="389580"/>
      </dsp:txXfrm>
    </dsp:sp>
    <dsp:sp modelId="{124BC502-CCB3-4390-BDC5-E2F62FCD9B60}">
      <dsp:nvSpPr>
        <dsp:cNvPr id="0" name=""/>
        <dsp:cNvSpPr/>
      </dsp:nvSpPr>
      <dsp:spPr>
        <a:xfrm>
          <a:off x="0" y="1986312"/>
          <a:ext cx="6873435"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Différentes façons d’apprendre</a:t>
          </a:r>
        </a:p>
      </dsp:txBody>
      <dsp:txXfrm>
        <a:off x="21075" y="2007387"/>
        <a:ext cx="6831285" cy="389580"/>
      </dsp:txXfrm>
    </dsp:sp>
    <dsp:sp modelId="{00323BD6-517C-4285-85F0-6DF6E98523E6}">
      <dsp:nvSpPr>
        <dsp:cNvPr id="0" name=""/>
        <dsp:cNvSpPr/>
      </dsp:nvSpPr>
      <dsp:spPr>
        <a:xfrm>
          <a:off x="0" y="2469882"/>
          <a:ext cx="6873435"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solidFill>
                <a:schemeClr val="bg1"/>
              </a:solidFill>
            </a:rPr>
            <a:t>Méthodes pédagogiques (partie 2)</a:t>
          </a:r>
          <a:endParaRPr lang="fr-CA" sz="1800" kern="1200" dirty="0"/>
        </a:p>
      </dsp:txBody>
      <dsp:txXfrm>
        <a:off x="21075" y="2490957"/>
        <a:ext cx="6831285" cy="389580"/>
      </dsp:txXfrm>
    </dsp:sp>
    <dsp:sp modelId="{F72A2AC9-150A-4838-94A0-526F75A5BF5A}">
      <dsp:nvSpPr>
        <dsp:cNvPr id="0" name=""/>
        <dsp:cNvSpPr/>
      </dsp:nvSpPr>
      <dsp:spPr>
        <a:xfrm>
          <a:off x="0" y="2953452"/>
          <a:ext cx="6873435"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L’enseignement explicite</a:t>
          </a:r>
          <a:endParaRPr lang="fr-CA" sz="1800" kern="1200" dirty="0">
            <a:solidFill>
              <a:schemeClr val="bg1"/>
            </a:solidFill>
          </a:endParaRPr>
        </a:p>
      </dsp:txBody>
      <dsp:txXfrm>
        <a:off x="21075" y="2974527"/>
        <a:ext cx="6831285" cy="389580"/>
      </dsp:txXfrm>
    </dsp:sp>
    <dsp:sp modelId="{C8B4A737-1D4C-4260-B649-1AA6BC440412}">
      <dsp:nvSpPr>
        <dsp:cNvPr id="0" name=""/>
        <dsp:cNvSpPr/>
      </dsp:nvSpPr>
      <dsp:spPr>
        <a:xfrm>
          <a:off x="0" y="3437022"/>
          <a:ext cx="6873435" cy="431730"/>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A" sz="1800" kern="1200" dirty="0"/>
            <a:t>Réflexion sur mes méthodes pédagogiques </a:t>
          </a:r>
        </a:p>
      </dsp:txBody>
      <dsp:txXfrm>
        <a:off x="21075" y="3458097"/>
        <a:ext cx="6831285" cy="389580"/>
      </dsp:txXfrm>
    </dsp:sp>
    <dsp:sp modelId="{490AB729-0EB1-4FE6-9FB5-7E44A269C668}">
      <dsp:nvSpPr>
        <dsp:cNvPr id="0" name=""/>
        <dsp:cNvSpPr/>
      </dsp:nvSpPr>
      <dsp:spPr>
        <a:xfrm>
          <a:off x="0" y="3920592"/>
          <a:ext cx="6873435" cy="43173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CA" sz="1800" kern="1200" dirty="0"/>
            <a:t>Travaux à remettre</a:t>
          </a:r>
        </a:p>
      </dsp:txBody>
      <dsp:txXfrm>
        <a:off x="21075" y="3941667"/>
        <a:ext cx="6831285"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3067216" cy="468578"/>
          </a:xfrm>
          <a:prstGeom prst="rect">
            <a:avLst/>
          </a:prstGeom>
        </p:spPr>
        <p:txBody>
          <a:bodyPr vert="horz" lIns="92161" tIns="46081" rIns="92161" bIns="46081" rtlCol="0"/>
          <a:lstStyle>
            <a:lvl1pPr algn="l">
              <a:defRPr sz="1200"/>
            </a:lvl1pPr>
          </a:lstStyle>
          <a:p>
            <a:endParaRPr lang="fr-CA"/>
          </a:p>
        </p:txBody>
      </p:sp>
      <p:sp>
        <p:nvSpPr>
          <p:cNvPr id="3" name="Espace réservé de la date 2"/>
          <p:cNvSpPr>
            <a:spLocks noGrp="1"/>
          </p:cNvSpPr>
          <p:nvPr>
            <p:ph type="dt" sz="quarter" idx="1"/>
          </p:nvPr>
        </p:nvSpPr>
        <p:spPr>
          <a:xfrm>
            <a:off x="4008652" y="1"/>
            <a:ext cx="3067216" cy="468578"/>
          </a:xfrm>
          <a:prstGeom prst="rect">
            <a:avLst/>
          </a:prstGeom>
        </p:spPr>
        <p:txBody>
          <a:bodyPr vert="horz" lIns="92161" tIns="46081" rIns="92161" bIns="46081" rtlCol="0"/>
          <a:lstStyle>
            <a:lvl1pPr algn="r">
              <a:defRPr sz="1200"/>
            </a:lvl1pPr>
          </a:lstStyle>
          <a:p>
            <a:fld id="{D336B1A9-6484-453B-B33A-C94D47BE22E5}" type="datetimeFigureOut">
              <a:rPr lang="fr-CA" smtClean="0"/>
              <a:t>2024-05-08</a:t>
            </a:fld>
            <a:endParaRPr lang="fr-CA"/>
          </a:p>
        </p:txBody>
      </p:sp>
      <p:sp>
        <p:nvSpPr>
          <p:cNvPr id="4" name="Espace réservé du pied de page 3"/>
          <p:cNvSpPr>
            <a:spLocks noGrp="1"/>
          </p:cNvSpPr>
          <p:nvPr>
            <p:ph type="ftr" sz="quarter" idx="2"/>
          </p:nvPr>
        </p:nvSpPr>
        <p:spPr>
          <a:xfrm>
            <a:off x="2" y="8892378"/>
            <a:ext cx="3067216" cy="468578"/>
          </a:xfrm>
          <a:prstGeom prst="rect">
            <a:avLst/>
          </a:prstGeom>
        </p:spPr>
        <p:txBody>
          <a:bodyPr vert="horz" lIns="92161" tIns="46081" rIns="92161" bIns="46081"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4008652" y="8892378"/>
            <a:ext cx="3067216" cy="468578"/>
          </a:xfrm>
          <a:prstGeom prst="rect">
            <a:avLst/>
          </a:prstGeom>
        </p:spPr>
        <p:txBody>
          <a:bodyPr vert="horz" lIns="92161" tIns="46081" rIns="92161" bIns="46081" rtlCol="0" anchor="b"/>
          <a:lstStyle>
            <a:lvl1pPr algn="r">
              <a:defRPr sz="1200"/>
            </a:lvl1pPr>
          </a:lstStyle>
          <a:p>
            <a:fld id="{0407E9A5-6921-4746-858E-2CE63FF23A7E}" type="slidenum">
              <a:rPr lang="fr-CA" smtClean="0"/>
              <a:t>‹N°›</a:t>
            </a:fld>
            <a:endParaRPr lang="fr-CA"/>
          </a:p>
        </p:txBody>
      </p:sp>
    </p:spTree>
    <p:extLst>
      <p:ext uri="{BB962C8B-B14F-4D97-AF65-F5344CB8AC3E}">
        <p14:creationId xmlns:p14="http://schemas.microsoft.com/office/powerpoint/2010/main" val="31011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66732" cy="468154"/>
          </a:xfrm>
          <a:prstGeom prst="rect">
            <a:avLst/>
          </a:prstGeom>
        </p:spPr>
        <p:txBody>
          <a:bodyPr vert="horz" lIns="93912" tIns="46957" rIns="93912" bIns="46957" rtlCol="0"/>
          <a:lstStyle>
            <a:lvl1pPr algn="l">
              <a:defRPr sz="1200"/>
            </a:lvl1pPr>
          </a:lstStyle>
          <a:p>
            <a:endParaRPr lang="fr-CA"/>
          </a:p>
        </p:txBody>
      </p:sp>
      <p:sp>
        <p:nvSpPr>
          <p:cNvPr id="3" name="Espace réservé de la date 2"/>
          <p:cNvSpPr>
            <a:spLocks noGrp="1"/>
          </p:cNvSpPr>
          <p:nvPr>
            <p:ph type="dt" idx="1"/>
          </p:nvPr>
        </p:nvSpPr>
        <p:spPr>
          <a:xfrm>
            <a:off x="4008706" y="0"/>
            <a:ext cx="3066732" cy="468154"/>
          </a:xfrm>
          <a:prstGeom prst="rect">
            <a:avLst/>
          </a:prstGeom>
        </p:spPr>
        <p:txBody>
          <a:bodyPr vert="horz" lIns="93912" tIns="46957" rIns="93912" bIns="46957" rtlCol="0"/>
          <a:lstStyle>
            <a:lvl1pPr algn="r">
              <a:defRPr sz="1200"/>
            </a:lvl1pPr>
          </a:lstStyle>
          <a:p>
            <a:fld id="{CBBE91CC-3518-4A27-B5F4-55F365173333}" type="datetimeFigureOut">
              <a:rPr lang="fr-CA" smtClean="0"/>
              <a:t>2024-05-08</a:t>
            </a:fld>
            <a:endParaRPr lang="fr-CA"/>
          </a:p>
        </p:txBody>
      </p:sp>
      <p:sp>
        <p:nvSpPr>
          <p:cNvPr id="4" name="Espace réservé de l'image des diapositives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12" tIns="46957" rIns="93912" bIns="46957" rtlCol="0" anchor="ctr"/>
          <a:lstStyle/>
          <a:p>
            <a:endParaRPr lang="fr-CA"/>
          </a:p>
        </p:txBody>
      </p:sp>
      <p:sp>
        <p:nvSpPr>
          <p:cNvPr id="5" name="Espace réservé des commentaires 4"/>
          <p:cNvSpPr>
            <a:spLocks noGrp="1"/>
          </p:cNvSpPr>
          <p:nvPr>
            <p:ph type="body" sz="quarter" idx="3"/>
          </p:nvPr>
        </p:nvSpPr>
        <p:spPr>
          <a:xfrm>
            <a:off x="707708" y="4447461"/>
            <a:ext cx="5661660" cy="4213384"/>
          </a:xfrm>
          <a:prstGeom prst="rect">
            <a:avLst/>
          </a:prstGeom>
        </p:spPr>
        <p:txBody>
          <a:bodyPr vert="horz" lIns="93912" tIns="46957" rIns="93912" bIns="46957"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93297"/>
            <a:ext cx="3066732" cy="468154"/>
          </a:xfrm>
          <a:prstGeom prst="rect">
            <a:avLst/>
          </a:prstGeom>
        </p:spPr>
        <p:txBody>
          <a:bodyPr vert="horz" lIns="93912" tIns="46957" rIns="93912" bIns="46957"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4008706" y="8893297"/>
            <a:ext cx="3066732" cy="468154"/>
          </a:xfrm>
          <a:prstGeom prst="rect">
            <a:avLst/>
          </a:prstGeom>
        </p:spPr>
        <p:txBody>
          <a:bodyPr vert="horz" lIns="93912" tIns="46957" rIns="93912" bIns="46957" rtlCol="0" anchor="b"/>
          <a:lstStyle>
            <a:lvl1pPr algn="r">
              <a:defRPr sz="1200"/>
            </a:lvl1pPr>
          </a:lstStyle>
          <a:p>
            <a:fld id="{CF4F2DB5-77BF-4F23-99F6-C38C142B263D}" type="slidenum">
              <a:rPr lang="fr-CA" smtClean="0"/>
              <a:t>‹N°›</a:t>
            </a:fld>
            <a:endParaRPr lang="fr-CA"/>
          </a:p>
        </p:txBody>
      </p:sp>
    </p:spTree>
    <p:extLst>
      <p:ext uri="{BB962C8B-B14F-4D97-AF65-F5344CB8AC3E}">
        <p14:creationId xmlns:p14="http://schemas.microsoft.com/office/powerpoint/2010/main" val="186611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MDuRj2RcLAM&amp;feature=emb_titl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onorsandawards.iu.edu/awards/honoree/1829.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p-VTejjfSds&amp;list=PLxSUb3aSsLWbjpQXeGYU9MNiqKdpC58rC"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U5tLWJEeU7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Y49H6_dL9q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6975" y="701675"/>
            <a:ext cx="4683125" cy="351155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1</a:t>
            </a:fld>
            <a:endParaRPr lang="fr-CA"/>
          </a:p>
        </p:txBody>
      </p:sp>
    </p:spTree>
    <p:extLst>
      <p:ext uri="{BB962C8B-B14F-4D97-AF65-F5344CB8AC3E}">
        <p14:creationId xmlns:p14="http://schemas.microsoft.com/office/powerpoint/2010/main" val="415974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100" dirty="0">
                <a:hlinkClick r:id="rId3"/>
              </a:rPr>
              <a:t>https://www.youtube.com/watch?v=MDuRj2RcLAM&amp;feature=emb_title</a:t>
            </a:r>
            <a:endParaRPr lang="fr-CA" sz="1100" dirty="0"/>
          </a:p>
          <a:p>
            <a:r>
              <a:rPr lang="fr-CA" sz="1100" dirty="0"/>
              <a:t>3.21 minutes</a:t>
            </a: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10</a:t>
            </a:fld>
            <a:endParaRPr lang="fr-CA"/>
          </a:p>
        </p:txBody>
      </p:sp>
    </p:spTree>
    <p:extLst>
      <p:ext uri="{BB962C8B-B14F-4D97-AF65-F5344CB8AC3E}">
        <p14:creationId xmlns:p14="http://schemas.microsoft.com/office/powerpoint/2010/main" val="2933170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r>
              <a:rPr lang="fr-CA" b="1" dirty="0"/>
              <a:t>En équipe (Max 5 équipes)</a:t>
            </a:r>
          </a:p>
          <a:p>
            <a:r>
              <a:rPr lang="fr-CA" dirty="0"/>
              <a:t>Durée 10 min</a:t>
            </a:r>
            <a:r>
              <a:rPr lang="fr-CA" baseline="0" dirty="0"/>
              <a:t> + rétro grand groupe 10 min. </a:t>
            </a:r>
            <a:endParaRPr lang="fr-CA" dirty="0"/>
          </a:p>
        </p:txBody>
      </p:sp>
      <p:sp>
        <p:nvSpPr>
          <p:cNvPr id="4" name="Espace réservé du numéro de diapositive 3"/>
          <p:cNvSpPr>
            <a:spLocks noGrp="1"/>
          </p:cNvSpPr>
          <p:nvPr>
            <p:ph type="sldNum" sz="quarter" idx="10"/>
          </p:nvPr>
        </p:nvSpPr>
        <p:spPr/>
        <p:txBody>
          <a:bodyPr/>
          <a:lstStyle/>
          <a:p>
            <a:pPr defTabSz="931774">
              <a:defRPr/>
            </a:pPr>
            <a:fld id="{CF4F2DB5-77BF-4F23-99F6-C38C142B263D}" type="slidenum">
              <a:rPr lang="fr-CA">
                <a:solidFill>
                  <a:prstClr val="black"/>
                </a:solidFill>
                <a:latin typeface="Calibri"/>
              </a:rPr>
              <a:pPr defTabSz="931774">
                <a:defRPr/>
              </a:pPr>
              <a:t>11</a:t>
            </a:fld>
            <a:endParaRPr lang="fr-CA">
              <a:solidFill>
                <a:prstClr val="black"/>
              </a:solidFill>
              <a:latin typeface="Calibri"/>
            </a:endParaRPr>
          </a:p>
        </p:txBody>
      </p:sp>
      <p:sp>
        <p:nvSpPr>
          <p:cNvPr id="5" name="Espace réservé du pied de page 4"/>
          <p:cNvSpPr>
            <a:spLocks noGrp="1"/>
          </p:cNvSpPr>
          <p:nvPr>
            <p:ph type="ftr" sz="quarter" idx="11"/>
          </p:nvPr>
        </p:nvSpPr>
        <p:spPr/>
        <p:txBody>
          <a:bodyPr/>
          <a:lstStyle/>
          <a:p>
            <a:pPr defTabSz="931774">
              <a:defRPr/>
            </a:pPr>
            <a:r>
              <a:rPr lang="fr-CA">
                <a:solidFill>
                  <a:prstClr val="black"/>
                </a:solidFill>
                <a:latin typeface="Calibri"/>
              </a:rPr>
              <a:t>BEPGP</a:t>
            </a:r>
          </a:p>
        </p:txBody>
      </p:sp>
      <p:sp>
        <p:nvSpPr>
          <p:cNvPr id="6" name="Espace réservé de l'en-tête 5"/>
          <p:cNvSpPr>
            <a:spLocks noGrp="1"/>
          </p:cNvSpPr>
          <p:nvPr>
            <p:ph type="hdr" sz="quarter" idx="12"/>
          </p:nvPr>
        </p:nvSpPr>
        <p:spPr/>
        <p:txBody>
          <a:bodyPr/>
          <a:lstStyle/>
          <a:p>
            <a:pPr defTabSz="931774">
              <a:defRPr/>
            </a:pPr>
            <a:r>
              <a:rPr lang="fr-CA">
                <a:solidFill>
                  <a:prstClr val="black"/>
                </a:solidFill>
                <a:latin typeface="Calibri"/>
              </a:rPr>
              <a:t>IPE-01</a:t>
            </a:r>
          </a:p>
        </p:txBody>
      </p:sp>
    </p:spTree>
    <p:extLst>
      <p:ext uri="{BB962C8B-B14F-4D97-AF65-F5344CB8AC3E}">
        <p14:creationId xmlns:p14="http://schemas.microsoft.com/office/powerpoint/2010/main" val="2527068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b="1" dirty="0"/>
              <a:t>Approche pédagogique  classées</a:t>
            </a:r>
            <a:r>
              <a:rPr lang="fr-CA" dirty="0"/>
              <a:t> selon leur </a:t>
            </a:r>
            <a:r>
              <a:rPr lang="fr-CA" sz="100" b="1" dirty="0"/>
              <a:t>potentiel d’apprentissage </a:t>
            </a:r>
            <a:r>
              <a:rPr lang="fr-CA" sz="100" dirty="0"/>
              <a:t>du </a:t>
            </a:r>
            <a:r>
              <a:rPr lang="fr-CA" sz="100" b="1" dirty="0"/>
              <a:t>moins efficace </a:t>
            </a:r>
            <a:r>
              <a:rPr lang="fr-CA" sz="100" dirty="0"/>
              <a:t>au </a:t>
            </a:r>
            <a:r>
              <a:rPr lang="fr-CA" sz="100" b="1" dirty="0"/>
              <a:t>plus efficace</a:t>
            </a:r>
            <a:r>
              <a:rPr lang="fr-CA" sz="100" dirty="0"/>
              <a:t>.</a:t>
            </a:r>
          </a:p>
          <a:p>
            <a:r>
              <a:rPr lang="fr-CA" sz="100" dirty="0"/>
              <a:t>Adapter les méthodes pédagogiques en fonction du groupe. Il faut rester à l’affût et être flexible.</a:t>
            </a: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12</a:t>
            </a:fld>
            <a:endParaRPr lang="fr-CA"/>
          </a:p>
        </p:txBody>
      </p:sp>
    </p:spTree>
    <p:extLst>
      <p:ext uri="{BB962C8B-B14F-4D97-AF65-F5344CB8AC3E}">
        <p14:creationId xmlns:p14="http://schemas.microsoft.com/office/powerpoint/2010/main" val="308577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dirty="0"/>
              <a:t>Napperon du CNIPE se divise en 3 phases :</a:t>
            </a:r>
          </a:p>
          <a:p>
            <a:pPr marL="174708" indent="-174708">
              <a:buFont typeface="Arial" panose="020B0604020202020204" pitchFamily="34" charset="0"/>
              <a:buChar char="•"/>
            </a:pPr>
            <a:r>
              <a:rPr lang="fr-CA" b="1" dirty="0"/>
              <a:t>Phase de préparation, Phase de réalisation, Phase d’intégration</a:t>
            </a:r>
            <a:r>
              <a:rPr lang="fr-CA" dirty="0"/>
              <a:t> </a:t>
            </a:r>
          </a:p>
          <a:p>
            <a:endParaRPr lang="fr-CA" b="1" dirty="0">
              <a:solidFill>
                <a:srgbClr val="C00000"/>
              </a:solidFill>
            </a:endParaRPr>
          </a:p>
          <a:p>
            <a:pPr marL="174708" indent="-174708">
              <a:buFont typeface="Arial" panose="020B0604020202020204" pitchFamily="34" charset="0"/>
              <a:buChar char="•"/>
            </a:pPr>
            <a:r>
              <a:rPr lang="fr-CA" b="1" dirty="0"/>
              <a:t>Concevoir la planification globale à l’aide du programme, du cadre de références</a:t>
            </a:r>
          </a:p>
          <a:p>
            <a:pPr marL="174708" indent="-174708">
              <a:buFont typeface="Arial" panose="020B0604020202020204" pitchFamily="34" charset="0"/>
              <a:buChar char="•"/>
            </a:pPr>
            <a:r>
              <a:rPr lang="fr-CA" b="1" dirty="0"/>
              <a:t>Réaliser la macro ou micro planification</a:t>
            </a:r>
          </a:p>
          <a:p>
            <a:pPr marL="174708" indent="-174708">
              <a:buFont typeface="Arial" panose="020B0604020202020204" pitchFamily="34" charset="0"/>
              <a:buChar char="•"/>
            </a:pPr>
            <a:r>
              <a:rPr lang="fr-CA" b="1" dirty="0">
                <a:solidFill>
                  <a:schemeClr val="accent1">
                    <a:lumMod val="50000"/>
                  </a:schemeClr>
                </a:solidFill>
              </a:rPr>
              <a:t>Commander l’examen</a:t>
            </a:r>
          </a:p>
          <a:p>
            <a:pPr marL="174708" indent="-174708">
              <a:buFont typeface="Arial" panose="020B0604020202020204" pitchFamily="34" charset="0"/>
              <a:buChar char="•"/>
            </a:pPr>
            <a:r>
              <a:rPr lang="fr-CA" b="1" dirty="0"/>
              <a:t>Commander le matériel (s’il y a lieu)</a:t>
            </a:r>
          </a:p>
          <a:p>
            <a:pPr marL="174708" indent="-174708">
              <a:buFont typeface="Arial" panose="020B0604020202020204" pitchFamily="34" charset="0"/>
              <a:buChar char="•"/>
            </a:pPr>
            <a:r>
              <a:rPr lang="fr-CA" b="1" dirty="0"/>
              <a:t>Réserver les ateliers, laboratoires, etc.</a:t>
            </a:r>
          </a:p>
          <a:p>
            <a:pPr marL="174708" indent="-174708">
              <a:buFont typeface="Arial" panose="020B0604020202020204" pitchFamily="34" charset="0"/>
              <a:buChar char="•"/>
            </a:pPr>
            <a:r>
              <a:rPr lang="fr-CA" b="1" dirty="0">
                <a:solidFill>
                  <a:schemeClr val="accent1">
                    <a:lumMod val="50000"/>
                  </a:schemeClr>
                </a:solidFill>
              </a:rPr>
              <a:t>Convier des invités (professionnel du métier, TES, présentation des ASP, responsable de stage, etc.)</a:t>
            </a:r>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13</a:t>
            </a:fld>
            <a:endParaRPr lang="fr-CA"/>
          </a:p>
        </p:txBody>
      </p:sp>
    </p:spTree>
    <p:extLst>
      <p:ext uri="{BB962C8B-B14F-4D97-AF65-F5344CB8AC3E}">
        <p14:creationId xmlns:p14="http://schemas.microsoft.com/office/powerpoint/2010/main" val="31664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C00000"/>
                </a:solidFill>
              </a:rPr>
              <a:t>Révision de l’IPE-02</a:t>
            </a:r>
          </a:p>
          <a:p>
            <a:r>
              <a:rPr lang="fr-CA" dirty="0"/>
              <a:t>Napperon du CNIPE se divise en 3 phases :</a:t>
            </a:r>
          </a:p>
          <a:p>
            <a:pPr marL="174708" indent="-174708">
              <a:buFont typeface="Arial" panose="020B0604020202020204" pitchFamily="34" charset="0"/>
              <a:buChar char="•"/>
            </a:pPr>
            <a:r>
              <a:rPr lang="fr-CA" b="1" dirty="0"/>
              <a:t>Phase de préparation, Phase de réalisation, Phase d’intégration</a:t>
            </a:r>
            <a:r>
              <a:rPr lang="fr-CA" dirty="0"/>
              <a:t> </a:t>
            </a:r>
          </a:p>
          <a:p>
            <a:endParaRPr lang="fr-CA" b="1" dirty="0">
              <a:solidFill>
                <a:srgbClr val="C00000"/>
              </a:solidFill>
            </a:endParaRPr>
          </a:p>
          <a:p>
            <a:pPr marL="174708" indent="-174708">
              <a:buFont typeface="Arial" panose="020B0604020202020204" pitchFamily="34" charset="0"/>
              <a:buChar char="•"/>
            </a:pPr>
            <a:r>
              <a:rPr lang="fr-CA" b="1" dirty="0"/>
              <a:t>Concevoir la planification globale à l’aide du programme, du cadre de références</a:t>
            </a:r>
          </a:p>
          <a:p>
            <a:pPr marL="174708" indent="-174708">
              <a:buFont typeface="Arial" panose="020B0604020202020204" pitchFamily="34" charset="0"/>
              <a:buChar char="•"/>
            </a:pPr>
            <a:r>
              <a:rPr lang="fr-CA" b="1" dirty="0"/>
              <a:t>Réaliser la macro ou micro planification</a:t>
            </a:r>
          </a:p>
          <a:p>
            <a:pPr marL="174708" indent="-174708">
              <a:buFont typeface="Arial" panose="020B0604020202020204" pitchFamily="34" charset="0"/>
              <a:buChar char="•"/>
            </a:pPr>
            <a:r>
              <a:rPr lang="fr-CA" b="1" dirty="0">
                <a:solidFill>
                  <a:schemeClr val="accent1">
                    <a:lumMod val="50000"/>
                  </a:schemeClr>
                </a:solidFill>
              </a:rPr>
              <a:t>Commander l’examen</a:t>
            </a:r>
          </a:p>
          <a:p>
            <a:pPr marL="174708" indent="-174708">
              <a:buFont typeface="Arial" panose="020B0604020202020204" pitchFamily="34" charset="0"/>
              <a:buChar char="•"/>
            </a:pPr>
            <a:r>
              <a:rPr lang="fr-CA" b="1" dirty="0"/>
              <a:t>Commander le matériel (s’il y a lieu)</a:t>
            </a:r>
          </a:p>
          <a:p>
            <a:pPr marL="174708" indent="-174708">
              <a:buFont typeface="Arial" panose="020B0604020202020204" pitchFamily="34" charset="0"/>
              <a:buChar char="•"/>
            </a:pPr>
            <a:r>
              <a:rPr lang="fr-CA" b="1" dirty="0"/>
              <a:t>Réserver les ateliers, laboratoires, etc.</a:t>
            </a:r>
          </a:p>
          <a:p>
            <a:pPr marL="174708" indent="-174708">
              <a:buFont typeface="Arial" panose="020B0604020202020204" pitchFamily="34" charset="0"/>
              <a:buChar char="•"/>
            </a:pPr>
            <a:r>
              <a:rPr lang="fr-CA" b="1" dirty="0">
                <a:solidFill>
                  <a:schemeClr val="accent1">
                    <a:lumMod val="50000"/>
                  </a:schemeClr>
                </a:solidFill>
              </a:rPr>
              <a:t>Convier des invités (professionnel du métier, TES, présentation des ASP, responsable de stage, etc.)</a:t>
            </a:r>
          </a:p>
          <a:p>
            <a:endParaRPr lang="fr-CA" sz="1200" b="1"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Phase de préparation</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Phase de réalisation</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Phase d’intégration</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Brise-glace </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Plan de cours</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Menu du jour</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Préparer le local ou l’atelier</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Vérifier le matériel </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Prêt au moment où les élèves arrivent</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Situe la matière dans le programme </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Donne des exemples concrets du métier</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Supervise les activités (correctifs et rétroactions)</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Vérifie la compréhension des élèves</a:t>
            </a:r>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Respecte le temps prévu</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Intention pédagogique</a:t>
            </a:r>
          </a:p>
          <a:p>
            <a:r>
              <a:rPr lang="fr-CA" sz="1200" kern="1200" dirty="0">
                <a:solidFill>
                  <a:schemeClr val="tx1"/>
                </a:solidFill>
                <a:effectLst/>
                <a:latin typeface="+mn-lt"/>
                <a:ea typeface="+mn-ea"/>
                <a:cs typeface="+mn-cs"/>
              </a:rPr>
              <a:t>Matériel</a:t>
            </a:r>
          </a:p>
          <a:p>
            <a:r>
              <a:rPr lang="fr-CA" sz="1200" kern="1200" dirty="0">
                <a:solidFill>
                  <a:schemeClr val="tx1"/>
                </a:solidFill>
                <a:effectLst/>
                <a:latin typeface="+mn-lt"/>
                <a:ea typeface="+mn-ea"/>
                <a:cs typeface="+mn-cs"/>
              </a:rPr>
              <a:t>Déroulement</a:t>
            </a:r>
          </a:p>
          <a:p>
            <a:r>
              <a:rPr lang="fr-CA" sz="1200" kern="1200" dirty="0">
                <a:solidFill>
                  <a:schemeClr val="tx1"/>
                </a:solidFill>
                <a:effectLst/>
                <a:latin typeface="+mn-lt"/>
                <a:ea typeface="+mn-ea"/>
                <a:cs typeface="+mn-cs"/>
              </a:rPr>
              <a:t>Durée</a:t>
            </a:r>
          </a:p>
          <a:p>
            <a:r>
              <a:rPr lang="fr-CA" sz="1200" kern="1200" dirty="0">
                <a:solidFill>
                  <a:schemeClr val="tx1"/>
                </a:solidFill>
                <a:effectLst/>
                <a:latin typeface="+mn-lt"/>
                <a:ea typeface="+mn-ea"/>
                <a:cs typeface="+mn-cs"/>
              </a:rPr>
              <a:t>Transition respire</a:t>
            </a:r>
          </a:p>
          <a:p>
            <a:r>
              <a:rPr lang="fr-CA" dirty="0">
                <a:effectLst/>
              </a:rPr>
              <a:t>Fermer l’activité </a:t>
            </a: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14</a:t>
            </a:fld>
            <a:endParaRPr lang="fr-CA"/>
          </a:p>
        </p:txBody>
      </p:sp>
    </p:spTree>
    <p:extLst>
      <p:ext uri="{BB962C8B-B14F-4D97-AF65-F5344CB8AC3E}">
        <p14:creationId xmlns:p14="http://schemas.microsoft.com/office/powerpoint/2010/main" val="9362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200" dirty="0"/>
              <a:t>les </a:t>
            </a:r>
            <a:r>
              <a:rPr lang="fr-CA" sz="1200" b="1" dirty="0"/>
              <a:t>cibles d’apprentissage</a:t>
            </a:r>
            <a:r>
              <a:rPr lang="fr-CA" sz="1200" dirty="0"/>
              <a:t>, soit les apprentissages à réaliser dans le programme;</a:t>
            </a:r>
          </a:p>
          <a:p>
            <a:r>
              <a:rPr lang="fr-CA" sz="1200" dirty="0"/>
              <a:t>la </a:t>
            </a:r>
            <a:r>
              <a:rPr lang="fr-CA" sz="1200" b="1" dirty="0"/>
              <a:t>pédagogie</a:t>
            </a:r>
            <a:r>
              <a:rPr lang="fr-CA" sz="1200" dirty="0"/>
              <a:t>, soit la vision et les valeurs partagées; les stratégies pédagogiques, d’évaluation et d’encadrement à privilégier dans le programme; et les balises pour guider leur orchestration;</a:t>
            </a:r>
          </a:p>
          <a:p>
            <a:r>
              <a:rPr lang="fr-CA" sz="1200" dirty="0"/>
              <a:t>les </a:t>
            </a:r>
            <a:r>
              <a:rPr lang="fr-CA" sz="1200" b="1" dirty="0"/>
              <a:t>médias</a:t>
            </a:r>
            <a:r>
              <a:rPr lang="fr-CA" sz="1200" dirty="0"/>
              <a:t>, soit les types de ressources matérielles et technologiques qui serviront à livrer les contenus de formation, à soutenir les activités d’apprentissages et à permettre la communication;</a:t>
            </a:r>
          </a:p>
          <a:p>
            <a:r>
              <a:rPr lang="fr-CA" sz="1200" dirty="0"/>
              <a:t>la </a:t>
            </a:r>
            <a:r>
              <a:rPr lang="fr-CA" sz="1200" b="1" dirty="0"/>
              <a:t>logistique</a:t>
            </a:r>
            <a:r>
              <a:rPr lang="fr-CA" sz="1200" dirty="0"/>
              <a:t>, soit l’infrastructure, les instances et les processus à mettre en place pour organiser la réalisation des activités pédagogiques.</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Seul dans votre bureau, vous planifiez un cours, sans savoir exactement quelle place celui-ci occupe dans le programme d’études. Cette façon de faire, encore largement répandue, est-elle optimale pour améliorer la qualité globale d’une formation et enrichir l’expérience d’apprentissage des étudiants ? L’approche-programme propose une autre façon d’organiser les enseignements.</a:t>
            </a:r>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15</a:t>
            </a:fld>
            <a:endParaRPr lang="fr-CA"/>
          </a:p>
        </p:txBody>
      </p:sp>
    </p:spTree>
    <p:extLst>
      <p:ext uri="{BB962C8B-B14F-4D97-AF65-F5344CB8AC3E}">
        <p14:creationId xmlns:p14="http://schemas.microsoft.com/office/powerpoint/2010/main" val="125566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200" b="0" i="0" kern="1200" dirty="0">
                <a:solidFill>
                  <a:schemeClr val="tx1"/>
                </a:solidFill>
                <a:effectLst/>
                <a:latin typeface="+mn-lt"/>
                <a:ea typeface="+mn-ea"/>
                <a:cs typeface="+mn-cs"/>
              </a:rPr>
              <a:t>L’approche par compétence dans l’enseignement est une pédagogie éducative dans laquelle les élèves sont évalués sur les compétences qu’ils ont maîtrisées, et non sur le temps passé en classe.</a:t>
            </a:r>
          </a:p>
          <a:p>
            <a:endParaRPr lang="fr-CA" baseline="0" dirty="0"/>
          </a:p>
          <a:p>
            <a:r>
              <a:rPr lang="fr-CA" sz="1200" b="0" i="0" kern="1200" dirty="0">
                <a:solidFill>
                  <a:schemeClr val="tx1"/>
                </a:solidFill>
                <a:effectLst/>
                <a:latin typeface="+mn-lt"/>
                <a:ea typeface="+mn-ea"/>
                <a:cs typeface="+mn-cs"/>
              </a:rPr>
              <a:t>L’approche par compétence a été développée par </a:t>
            </a:r>
            <a:r>
              <a:rPr lang="fr-CA" sz="1200" b="0" i="0" u="none" strike="noStrike" kern="1200" dirty="0">
                <a:solidFill>
                  <a:schemeClr val="tx1"/>
                </a:solidFill>
                <a:effectLst/>
                <a:latin typeface="+mn-lt"/>
                <a:ea typeface="+mn-ea"/>
                <a:cs typeface="+mn-cs"/>
                <a:hlinkClick r:id="rId3"/>
              </a:rPr>
              <a:t>George D. </a:t>
            </a:r>
            <a:r>
              <a:rPr lang="fr-CA" sz="1200" b="0" i="0" u="none" strike="noStrike" kern="1200" dirty="0" err="1">
                <a:solidFill>
                  <a:schemeClr val="tx1"/>
                </a:solidFill>
                <a:effectLst/>
                <a:latin typeface="+mn-lt"/>
                <a:ea typeface="+mn-ea"/>
                <a:cs typeface="+mn-cs"/>
                <a:hlinkClick r:id="rId3"/>
              </a:rPr>
              <a:t>Kuh</a:t>
            </a:r>
            <a:r>
              <a:rPr lang="fr-CA" sz="1200" b="0" i="0" kern="1200" dirty="0">
                <a:solidFill>
                  <a:schemeClr val="tx1"/>
                </a:solidFill>
                <a:effectLst/>
                <a:latin typeface="+mn-lt"/>
                <a:ea typeface="+mn-ea"/>
                <a:cs typeface="+mn-cs"/>
              </a:rPr>
              <a:t>. Elle a comme but d’intégrer le processus d’enseignement et d’apprentissage avec le processus d’emploi dans le monde réel.</a:t>
            </a:r>
          </a:p>
          <a:p>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En effet, l’approche par compétence de </a:t>
            </a:r>
            <a:r>
              <a:rPr lang="fr-CA" sz="1200" b="0" i="0" kern="1200" dirty="0" err="1">
                <a:solidFill>
                  <a:schemeClr val="tx1"/>
                </a:solidFill>
                <a:effectLst/>
                <a:latin typeface="+mn-lt"/>
                <a:ea typeface="+mn-ea"/>
                <a:cs typeface="+mn-cs"/>
              </a:rPr>
              <a:t>Kuh</a:t>
            </a:r>
            <a:r>
              <a:rPr lang="fr-CA" sz="1200" b="0" i="0" kern="1200" dirty="0">
                <a:solidFill>
                  <a:schemeClr val="tx1"/>
                </a:solidFill>
                <a:effectLst/>
                <a:latin typeface="+mn-lt"/>
                <a:ea typeface="+mn-ea"/>
                <a:cs typeface="+mn-cs"/>
              </a:rPr>
              <a:t> vise à favoriser les « compétences du monde réel » chez les étudiants qui sont nécessaires pour leur futur emploi. En plus, l’approche par compétences est une méthode d’enseignement qui fonde la quantité de matière couverte sur la capacité de l’élève à maîtriser la matière</a:t>
            </a:r>
          </a:p>
          <a:p>
            <a:endParaRPr lang="fr-CA" sz="1200" b="0" i="0" kern="1200" dirty="0">
              <a:solidFill>
                <a:schemeClr val="tx1"/>
              </a:solidFill>
              <a:effectLst/>
              <a:latin typeface="+mn-lt"/>
              <a:ea typeface="+mn-ea"/>
              <a:cs typeface="+mn-cs"/>
            </a:endParaRPr>
          </a:p>
          <a:p>
            <a:r>
              <a:rPr lang="fr-CA" sz="1200" b="1" i="0" kern="1200" dirty="0">
                <a:solidFill>
                  <a:schemeClr val="tx1"/>
                </a:solidFill>
                <a:effectLst/>
                <a:latin typeface="+mn-lt"/>
                <a:ea typeface="+mn-ea"/>
                <a:cs typeface="+mn-cs"/>
              </a:rPr>
              <a:t>Inscrire source</a:t>
            </a:r>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16</a:t>
            </a:fld>
            <a:endParaRPr lang="fr-CA"/>
          </a:p>
        </p:txBody>
      </p:sp>
    </p:spTree>
    <p:extLst>
      <p:ext uri="{BB962C8B-B14F-4D97-AF65-F5344CB8AC3E}">
        <p14:creationId xmlns:p14="http://schemas.microsoft.com/office/powerpoint/2010/main" val="182299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200" b="0" i="0" kern="1200" dirty="0">
                <a:solidFill>
                  <a:schemeClr val="tx1"/>
                </a:solidFill>
                <a:effectLst/>
                <a:latin typeface="+mn-lt"/>
                <a:ea typeface="+mn-ea"/>
                <a:cs typeface="+mn-cs"/>
              </a:rPr>
              <a:t>Trois principes :</a:t>
            </a:r>
          </a:p>
          <a:p>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Ensuite, les élèves doivent être soutenus dans des tâches qui sont délibérées, stimulantes et engageantes — mais pas trop difficiles — où il y a une réflexion active sur leurs progrès et leur développement tout au long de la tâche.</a:t>
            </a:r>
          </a:p>
          <a:p>
            <a:r>
              <a:rPr lang="fr-CA" sz="1200" b="0" i="0" kern="1200" dirty="0">
                <a:solidFill>
                  <a:schemeClr val="tx1"/>
                </a:solidFill>
                <a:effectLst/>
                <a:latin typeface="+mn-lt"/>
                <a:ea typeface="+mn-ea"/>
                <a:cs typeface="+mn-cs"/>
              </a:rPr>
              <a:t>Enfin, les apprenants doivent être engagés dans des tâches qui ont du sens dans le contexte de leur vie et de leur communauté en général, où ces tâches peuvent également conduire à des changements profonds dans la vie des apprenants et des communautés pour le mieux-être de tous de manière égale.</a:t>
            </a:r>
          </a:p>
          <a:p>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La didactique est attachée aux contenus disciplinaires et à leur processus d'apprentissage</a:t>
            </a:r>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17</a:t>
            </a:fld>
            <a:endParaRPr lang="fr-CA"/>
          </a:p>
        </p:txBody>
      </p:sp>
    </p:spTree>
    <p:extLst>
      <p:ext uri="{BB962C8B-B14F-4D97-AF65-F5344CB8AC3E}">
        <p14:creationId xmlns:p14="http://schemas.microsoft.com/office/powerpoint/2010/main" val="382976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19</a:t>
            </a:fld>
            <a:endParaRPr lang="fr-CA"/>
          </a:p>
        </p:txBody>
      </p:sp>
    </p:spTree>
    <p:extLst>
      <p:ext uri="{BB962C8B-B14F-4D97-AF65-F5344CB8AC3E}">
        <p14:creationId xmlns:p14="http://schemas.microsoft.com/office/powerpoint/2010/main" val="687401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20</a:t>
            </a:fld>
            <a:endParaRPr lang="fr-CA"/>
          </a:p>
        </p:txBody>
      </p:sp>
    </p:spTree>
    <p:extLst>
      <p:ext uri="{BB962C8B-B14F-4D97-AF65-F5344CB8AC3E}">
        <p14:creationId xmlns:p14="http://schemas.microsoft.com/office/powerpoint/2010/main" val="214673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6975" y="701675"/>
            <a:ext cx="4683125" cy="35115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Lancer en premier lieu, le sondage sur Zoom intitulé : IPE-03 – Attentes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Question du sondage zoom : Quel est votre progression dans le programme IPE ?</a:t>
            </a:r>
            <a:endParaRPr kumimoji="0" lang="fr-CA"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fr-CA" b="0" dirty="0"/>
          </a:p>
          <a:p>
            <a:r>
              <a:rPr lang="fr-CA" b="1" dirty="0"/>
              <a:t>Ensuite, expliquer Wooclap et lancer les questions une à la suite de l’autre.</a:t>
            </a:r>
          </a:p>
          <a:p>
            <a:r>
              <a:rPr lang="fr-CA" b="1" dirty="0"/>
              <a:t>Quels sont vos attentes (Nuage de mots)</a:t>
            </a:r>
          </a:p>
          <a:p>
            <a:r>
              <a:rPr lang="fr-CA" b="1" dirty="0"/>
              <a:t>Que savez vous des stratégies et méthodes pédagogiques (Nuage de mots)</a:t>
            </a:r>
          </a:p>
          <a:p>
            <a:endParaRPr lang="fr-CA" b="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F2DB5-77BF-4F23-99F6-C38C142B263D}"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BEPGP</a:t>
            </a:r>
          </a:p>
        </p:txBody>
      </p:sp>
      <p:sp>
        <p:nvSpPr>
          <p:cNvPr id="6" name="Espace réservé de l'en-tête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Calibri"/>
                <a:ea typeface="+mn-ea"/>
                <a:cs typeface="+mn-cs"/>
              </a:rPr>
              <a:t>IPE-01</a:t>
            </a:r>
          </a:p>
        </p:txBody>
      </p:sp>
    </p:spTree>
    <p:extLst>
      <p:ext uri="{BB962C8B-B14F-4D97-AF65-F5344CB8AC3E}">
        <p14:creationId xmlns:p14="http://schemas.microsoft.com/office/powerpoint/2010/main" val="290366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200" kern="1200">
                <a:solidFill>
                  <a:schemeClr val="tx1"/>
                </a:solidFill>
                <a:effectLst/>
                <a:latin typeface="+mn-lt"/>
                <a:ea typeface="+mn-ea"/>
                <a:cs typeface="+mn-cs"/>
              </a:rPr>
              <a:t>Sylvie</a:t>
            </a:r>
            <a:endParaRPr lang="fr-CA"/>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21</a:t>
            </a:fld>
            <a:endParaRPr lang="fr-CA"/>
          </a:p>
        </p:txBody>
      </p:sp>
    </p:spTree>
    <p:extLst>
      <p:ext uri="{BB962C8B-B14F-4D97-AF65-F5344CB8AC3E}">
        <p14:creationId xmlns:p14="http://schemas.microsoft.com/office/powerpoint/2010/main" val="161449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23</a:t>
            </a:fld>
            <a:endParaRPr lang="fr-CA"/>
          </a:p>
        </p:txBody>
      </p:sp>
    </p:spTree>
    <p:extLst>
      <p:ext uri="{BB962C8B-B14F-4D97-AF65-F5344CB8AC3E}">
        <p14:creationId xmlns:p14="http://schemas.microsoft.com/office/powerpoint/2010/main" val="3792248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24</a:t>
            </a:fld>
            <a:endParaRPr lang="fr-CA"/>
          </a:p>
        </p:txBody>
      </p:sp>
    </p:spTree>
    <p:extLst>
      <p:ext uri="{BB962C8B-B14F-4D97-AF65-F5344CB8AC3E}">
        <p14:creationId xmlns:p14="http://schemas.microsoft.com/office/powerpoint/2010/main" val="4059946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25</a:t>
            </a:fld>
            <a:endParaRPr lang="fr-CA"/>
          </a:p>
        </p:txBody>
      </p:sp>
    </p:spTree>
    <p:extLst>
      <p:ext uri="{BB962C8B-B14F-4D97-AF65-F5344CB8AC3E}">
        <p14:creationId xmlns:p14="http://schemas.microsoft.com/office/powerpoint/2010/main" val="1099587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kern="1200" dirty="0">
                <a:solidFill>
                  <a:schemeClr val="tx1"/>
                </a:solidFill>
                <a:effectLst/>
                <a:latin typeface="+mn-lt"/>
                <a:ea typeface="+mn-ea"/>
                <a:cs typeface="+mn-cs"/>
              </a:rPr>
              <a:t>Sera fortement médiatisée</a:t>
            </a:r>
            <a:r>
              <a:rPr lang="fr-CA" sz="1200" b="0" i="0" kern="1200" baseline="0" dirty="0">
                <a:solidFill>
                  <a:schemeClr val="tx1"/>
                </a:solidFill>
                <a:effectLst/>
                <a:latin typeface="+mn-lt"/>
                <a:ea typeface="+mn-ea"/>
                <a:cs typeface="+mn-cs"/>
              </a:rPr>
              <a:t> si la stratégie fait un usage important d’un média ou une grande variété de médias.</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26</a:t>
            </a:fld>
            <a:endParaRPr lang="fr-CA"/>
          </a:p>
        </p:txBody>
      </p:sp>
    </p:spTree>
    <p:extLst>
      <p:ext uri="{BB962C8B-B14F-4D97-AF65-F5344CB8AC3E}">
        <p14:creationId xmlns:p14="http://schemas.microsoft.com/office/powerpoint/2010/main" val="85001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27</a:t>
            </a:fld>
            <a:endParaRPr lang="fr-CA"/>
          </a:p>
        </p:txBody>
      </p:sp>
    </p:spTree>
    <p:extLst>
      <p:ext uri="{BB962C8B-B14F-4D97-AF65-F5344CB8AC3E}">
        <p14:creationId xmlns:p14="http://schemas.microsoft.com/office/powerpoint/2010/main" val="359361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28</a:t>
            </a:fld>
            <a:endParaRPr lang="fr-CA"/>
          </a:p>
        </p:txBody>
      </p:sp>
    </p:spTree>
    <p:extLst>
      <p:ext uri="{BB962C8B-B14F-4D97-AF65-F5344CB8AC3E}">
        <p14:creationId xmlns:p14="http://schemas.microsoft.com/office/powerpoint/2010/main" val="2400160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defTabSz="931774">
              <a:defRPr/>
            </a:pPr>
            <a:fld id="{CF4F2DB5-77BF-4F23-99F6-C38C142B263D}" type="slidenum">
              <a:rPr lang="fr-CA">
                <a:solidFill>
                  <a:prstClr val="black"/>
                </a:solidFill>
                <a:latin typeface="Calibri"/>
              </a:rPr>
              <a:pPr defTabSz="931774">
                <a:defRPr/>
              </a:pPr>
              <a:t>29</a:t>
            </a:fld>
            <a:endParaRPr lang="fr-CA">
              <a:solidFill>
                <a:prstClr val="black"/>
              </a:solidFill>
              <a:latin typeface="Calibri"/>
            </a:endParaRPr>
          </a:p>
        </p:txBody>
      </p:sp>
      <p:sp>
        <p:nvSpPr>
          <p:cNvPr id="5" name="Espace réservé du pied de page 4"/>
          <p:cNvSpPr>
            <a:spLocks noGrp="1"/>
          </p:cNvSpPr>
          <p:nvPr>
            <p:ph type="ftr" sz="quarter" idx="11"/>
          </p:nvPr>
        </p:nvSpPr>
        <p:spPr/>
        <p:txBody>
          <a:bodyPr/>
          <a:lstStyle/>
          <a:p>
            <a:pPr defTabSz="931774">
              <a:defRPr/>
            </a:pPr>
            <a:r>
              <a:rPr lang="fr-CA">
                <a:solidFill>
                  <a:prstClr val="black"/>
                </a:solidFill>
                <a:latin typeface="Calibri"/>
              </a:rPr>
              <a:t>BEPGP</a:t>
            </a:r>
          </a:p>
        </p:txBody>
      </p:sp>
      <p:sp>
        <p:nvSpPr>
          <p:cNvPr id="6" name="Espace réservé de l'en-tête 5"/>
          <p:cNvSpPr>
            <a:spLocks noGrp="1"/>
          </p:cNvSpPr>
          <p:nvPr>
            <p:ph type="hdr" sz="quarter" idx="12"/>
          </p:nvPr>
        </p:nvSpPr>
        <p:spPr/>
        <p:txBody>
          <a:bodyPr/>
          <a:lstStyle/>
          <a:p>
            <a:pPr defTabSz="931774">
              <a:defRPr/>
            </a:pPr>
            <a:r>
              <a:rPr lang="fr-CA">
                <a:solidFill>
                  <a:prstClr val="black"/>
                </a:solidFill>
                <a:latin typeface="Calibri"/>
              </a:rPr>
              <a:t>IPE-01</a:t>
            </a:r>
          </a:p>
        </p:txBody>
      </p:sp>
    </p:spTree>
    <p:extLst>
      <p:ext uri="{BB962C8B-B14F-4D97-AF65-F5344CB8AC3E}">
        <p14:creationId xmlns:p14="http://schemas.microsoft.com/office/powerpoint/2010/main" val="318922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b="1" u="sng" dirty="0">
              <a:solidFill>
                <a:srgbClr val="000000"/>
              </a:solidFill>
            </a:endParaRP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30</a:t>
            </a:fld>
            <a:endParaRPr lang="fr-CA"/>
          </a:p>
        </p:txBody>
      </p:sp>
    </p:spTree>
    <p:extLst>
      <p:ext uri="{BB962C8B-B14F-4D97-AF65-F5344CB8AC3E}">
        <p14:creationId xmlns:p14="http://schemas.microsoft.com/office/powerpoint/2010/main" val="2513367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r>
              <a:rPr lang="fr-CA" dirty="0"/>
              <a:t>Faire l’exemple avec les nouveaux enseignants.</a:t>
            </a:r>
          </a:p>
          <a:p>
            <a:pPr defTabSz="931774">
              <a:defRPr/>
            </a:pPr>
            <a:r>
              <a:rPr lang="fr-CA" dirty="0"/>
              <a:t>Les inviter à lire les indications, conditions d’efficacité, stratégies d’enseignement et stratégies d’apprentissage.</a:t>
            </a:r>
          </a:p>
          <a:p>
            <a:pPr defTabSz="931774">
              <a:defRPr/>
            </a:pPr>
            <a:r>
              <a:rPr lang="fr-CA" dirty="0"/>
              <a:t>Trouver ensemble les avantages et les limites de l’exposé magistral.</a:t>
            </a:r>
          </a:p>
          <a:p>
            <a:pPr defTabSz="931774">
              <a:defRPr/>
            </a:pPr>
            <a:endParaRPr lang="fr-CA" dirty="0"/>
          </a:p>
          <a:p>
            <a:pPr defTabSz="931774">
              <a:defRPr/>
            </a:pPr>
            <a:r>
              <a:rPr lang="fr-CA" dirty="0"/>
              <a:t>Avantages: </a:t>
            </a:r>
          </a:p>
          <a:p>
            <a:pPr defTabSz="931774">
              <a:defRPr/>
            </a:pPr>
            <a:endParaRPr lang="fr-CA" dirty="0"/>
          </a:p>
          <a:p>
            <a:pPr rtl="0" eaLnBrk="1" fontAlgn="ctr" latinLnBrk="0" hangingPunct="1"/>
            <a:r>
              <a:rPr lang="fr-CA" sz="1200" b="1" i="0" u="none" strike="noStrike" kern="1200" dirty="0">
                <a:solidFill>
                  <a:schemeClr val="tx1"/>
                </a:solidFill>
                <a:effectLst/>
                <a:latin typeface="+mn-lt"/>
                <a:ea typeface="+mn-ea"/>
                <a:cs typeface="+mn-cs"/>
              </a:rPr>
              <a:t>Favorise les très grand groupe</a:t>
            </a:r>
            <a:endParaRPr lang="fr-CA" sz="1200" b="0" i="0" u="none" strike="noStrike" kern="1200" dirty="0">
              <a:solidFill>
                <a:schemeClr val="tx1"/>
              </a:solidFill>
              <a:effectLst/>
              <a:latin typeface="+mn-lt"/>
              <a:ea typeface="+mn-ea"/>
              <a:cs typeface="+mn-cs"/>
            </a:endParaRPr>
          </a:p>
          <a:p>
            <a:pPr rtl="0" eaLnBrk="1" fontAlgn="ctr" latinLnBrk="0" hangingPunct="1"/>
            <a:r>
              <a:rPr lang="fr-CA" sz="1200" b="1" i="0" u="none" strike="noStrike" kern="1200" dirty="0">
                <a:solidFill>
                  <a:schemeClr val="tx1"/>
                </a:solidFill>
                <a:effectLst/>
                <a:latin typeface="+mn-lt"/>
                <a:ea typeface="+mn-ea"/>
                <a:cs typeface="+mn-cs"/>
              </a:rPr>
              <a:t>Permet de communiquer beaucoup d’informations</a:t>
            </a:r>
            <a:r>
              <a:rPr lang="fr-CA" sz="1200" b="1" i="0" u="none" strike="noStrike" kern="1200" baseline="0" dirty="0">
                <a:solidFill>
                  <a:schemeClr val="tx1"/>
                </a:solidFill>
                <a:effectLst/>
                <a:latin typeface="+mn-lt"/>
                <a:ea typeface="+mn-ea"/>
                <a:cs typeface="+mn-cs"/>
              </a:rPr>
              <a:t> en peu de temps</a:t>
            </a:r>
            <a:endParaRPr lang="fr-CA" sz="1200" b="0" i="0" u="none" strike="noStrike" kern="1200" dirty="0">
              <a:solidFill>
                <a:schemeClr val="tx1"/>
              </a:solidFill>
              <a:effectLst/>
              <a:latin typeface="+mn-lt"/>
              <a:ea typeface="+mn-ea"/>
              <a:cs typeface="+mn-cs"/>
            </a:endParaRPr>
          </a:p>
          <a:p>
            <a:pPr rtl="0" eaLnBrk="1" fontAlgn="ctr" latinLnBrk="0" hangingPunct="1"/>
            <a:r>
              <a:rPr lang="fr-CA" sz="1200" b="1" i="0" u="none" strike="noStrike" kern="1200" dirty="0">
                <a:solidFill>
                  <a:schemeClr val="tx1"/>
                </a:solidFill>
                <a:effectLst/>
                <a:latin typeface="+mn-lt"/>
                <a:ea typeface="+mn-ea"/>
                <a:cs typeface="+mn-cs"/>
              </a:rPr>
              <a:t>Formule</a:t>
            </a:r>
            <a:r>
              <a:rPr lang="fr-CA" sz="1200" b="1" i="0" u="none" strike="noStrike" kern="1200" baseline="0" dirty="0">
                <a:solidFill>
                  <a:schemeClr val="tx1"/>
                </a:solidFill>
                <a:effectLst/>
                <a:latin typeface="+mn-lt"/>
                <a:ea typeface="+mn-ea"/>
                <a:cs typeface="+mn-cs"/>
              </a:rPr>
              <a:t> économique</a:t>
            </a:r>
            <a:endParaRPr lang="fr-CA" sz="1200" b="0" i="0" u="none" strike="noStrike" kern="1200" dirty="0">
              <a:solidFill>
                <a:schemeClr val="tx1"/>
              </a:solidFill>
              <a:effectLst/>
              <a:latin typeface="+mn-lt"/>
              <a:ea typeface="+mn-ea"/>
              <a:cs typeface="+mn-cs"/>
            </a:endParaRPr>
          </a:p>
          <a:p>
            <a:pPr rtl="0" eaLnBrk="1" fontAlgn="ctr" latinLnBrk="0" hangingPunct="1"/>
            <a:r>
              <a:rPr lang="fr-CA" sz="1200" b="1" i="0" u="none" strike="noStrike" kern="1200" dirty="0">
                <a:solidFill>
                  <a:schemeClr val="tx1"/>
                </a:solidFill>
                <a:effectLst/>
                <a:latin typeface="+mn-lt"/>
                <a:ea typeface="+mn-ea"/>
                <a:cs typeface="+mn-cs"/>
              </a:rPr>
              <a:t>Permet d’exploiter ou d’intégrer des informations</a:t>
            </a:r>
            <a:r>
              <a:rPr lang="fr-CA" sz="1200" b="1" i="0" u="none" strike="noStrike" kern="1200" baseline="0" dirty="0">
                <a:solidFill>
                  <a:schemeClr val="tx1"/>
                </a:solidFill>
                <a:effectLst/>
                <a:latin typeface="+mn-lt"/>
                <a:ea typeface="+mn-ea"/>
                <a:cs typeface="+mn-cs"/>
              </a:rPr>
              <a:t> récentes</a:t>
            </a:r>
            <a:endParaRPr lang="fr-CA" sz="1200" b="0" i="0" u="none" strike="noStrike" kern="1200" dirty="0">
              <a:solidFill>
                <a:schemeClr val="tx1"/>
              </a:solidFill>
              <a:effectLst/>
              <a:latin typeface="+mn-lt"/>
              <a:ea typeface="+mn-ea"/>
              <a:cs typeface="+mn-cs"/>
            </a:endParaRPr>
          </a:p>
          <a:p>
            <a:pPr rtl="0" eaLnBrk="1" fontAlgn="ctr" latinLnBrk="0" hangingPunct="1"/>
            <a:r>
              <a:rPr lang="fr-CA" sz="1200" b="1" i="0" u="none" strike="noStrike" kern="1200" dirty="0">
                <a:solidFill>
                  <a:schemeClr val="tx1"/>
                </a:solidFill>
                <a:effectLst/>
                <a:latin typeface="+mn-lt"/>
                <a:ea typeface="+mn-ea"/>
                <a:cs typeface="+mn-cs"/>
              </a:rPr>
              <a:t>Formule sécurisante</a:t>
            </a:r>
            <a:endParaRPr lang="fr-CA" sz="1200" b="0" i="0" u="none" strike="noStrike" kern="1200" dirty="0">
              <a:solidFill>
                <a:schemeClr val="tx1"/>
              </a:solidFill>
              <a:effectLst/>
              <a:latin typeface="+mn-lt"/>
              <a:ea typeface="+mn-ea"/>
              <a:cs typeface="+mn-cs"/>
            </a:endParaRPr>
          </a:p>
          <a:p>
            <a:pPr defTabSz="931774">
              <a:defRPr/>
            </a:pPr>
            <a:endParaRPr lang="fr-CA" dirty="0"/>
          </a:p>
          <a:p>
            <a:pPr defTabSz="931774">
              <a:defRPr/>
            </a:pPr>
            <a:r>
              <a:rPr lang="fr-CA" dirty="0"/>
              <a:t>Limites:</a:t>
            </a:r>
          </a:p>
          <a:p>
            <a:pPr rtl="0" eaLnBrk="1" fontAlgn="ctr" latinLnBrk="0" hangingPunct="1"/>
            <a:r>
              <a:rPr lang="fr-CA" sz="1200" b="1" i="0" u="none" strike="noStrike" kern="1200" dirty="0">
                <a:solidFill>
                  <a:schemeClr val="tx1"/>
                </a:solidFill>
                <a:effectLst/>
                <a:latin typeface="+mn-lt"/>
                <a:ea typeface="+mn-ea"/>
                <a:cs typeface="+mn-cs"/>
              </a:rPr>
              <a:t>Perd de son efficacité après 20 minutes ou moins</a:t>
            </a:r>
            <a:endParaRPr lang="fr-CA" sz="1200" b="0" i="0" u="none" strike="noStrike" kern="1200" dirty="0">
              <a:solidFill>
                <a:schemeClr val="tx1"/>
              </a:solidFill>
              <a:effectLst/>
              <a:latin typeface="+mn-lt"/>
              <a:ea typeface="+mn-ea"/>
              <a:cs typeface="+mn-cs"/>
            </a:endParaRPr>
          </a:p>
          <a:p>
            <a:pPr rtl="0" eaLnBrk="1" fontAlgn="auto" latinLnBrk="0" hangingPunct="1"/>
            <a:r>
              <a:rPr lang="fr-CA" sz="1200" b="1" i="0" u="none" strike="noStrike" kern="1200" dirty="0">
                <a:solidFill>
                  <a:schemeClr val="tx1"/>
                </a:solidFill>
                <a:effectLst/>
                <a:latin typeface="+mn-lt"/>
                <a:ea typeface="+mn-ea"/>
                <a:cs typeface="+mn-cs"/>
              </a:rPr>
              <a:t>Favorise peu la participation des élèves</a:t>
            </a:r>
            <a:endParaRPr lang="fr-CA" sz="1200" b="0" i="0" u="none" strike="noStrike" kern="1200" dirty="0">
              <a:solidFill>
                <a:schemeClr val="tx1"/>
              </a:solidFill>
              <a:effectLst/>
              <a:latin typeface="+mn-lt"/>
              <a:ea typeface="+mn-ea"/>
              <a:cs typeface="+mn-cs"/>
            </a:endParaRPr>
          </a:p>
          <a:p>
            <a:pPr rtl="0" eaLnBrk="1" fontAlgn="auto" latinLnBrk="0" hangingPunct="1"/>
            <a:r>
              <a:rPr lang="fr-CA" sz="1200" b="1" i="0" u="none" strike="noStrike" kern="1200" dirty="0">
                <a:solidFill>
                  <a:schemeClr val="tx1"/>
                </a:solidFill>
                <a:effectLst/>
                <a:latin typeface="+mn-lt"/>
                <a:ea typeface="+mn-ea"/>
                <a:cs typeface="+mn-cs"/>
              </a:rPr>
              <a:t>Exploite peu les ressources du groupe</a:t>
            </a:r>
            <a:endParaRPr lang="fr-CA" sz="1200" b="0" i="0" u="none" strike="noStrike" kern="1200" dirty="0">
              <a:solidFill>
                <a:schemeClr val="tx1"/>
              </a:solidFill>
              <a:effectLst/>
              <a:latin typeface="+mn-lt"/>
              <a:ea typeface="+mn-ea"/>
              <a:cs typeface="+mn-cs"/>
            </a:endParaRPr>
          </a:p>
          <a:p>
            <a:pPr rtl="0" eaLnBrk="1" fontAlgn="auto" latinLnBrk="0" hangingPunct="1"/>
            <a:r>
              <a:rPr lang="fr-CA" sz="1200" b="1" i="0" u="none" strike="noStrike" kern="1200" dirty="0">
                <a:solidFill>
                  <a:schemeClr val="tx1"/>
                </a:solidFill>
                <a:effectLst/>
                <a:latin typeface="+mn-lt"/>
                <a:ea typeface="+mn-ea"/>
                <a:cs typeface="+mn-cs"/>
              </a:rPr>
              <a:t>Ne permet pas de vérifier efficacement l’atteinte des objectifs </a:t>
            </a:r>
            <a:endParaRPr lang="fr-CA" sz="1200" b="0" i="0" u="none" strike="noStrike" kern="1200" dirty="0">
              <a:solidFill>
                <a:schemeClr val="tx1"/>
              </a:solidFill>
              <a:effectLst/>
              <a:latin typeface="+mn-lt"/>
              <a:ea typeface="+mn-ea"/>
              <a:cs typeface="+mn-cs"/>
            </a:endParaRPr>
          </a:p>
          <a:p>
            <a:pPr rtl="0" eaLnBrk="1" fontAlgn="auto" latinLnBrk="0" hangingPunct="1"/>
            <a:r>
              <a:rPr lang="fr-CA" sz="1200" b="1" i="0" u="none" strike="noStrike" kern="1200" dirty="0">
                <a:solidFill>
                  <a:schemeClr val="tx1"/>
                </a:solidFill>
                <a:effectLst/>
                <a:latin typeface="+mn-lt"/>
                <a:ea typeface="+mn-ea"/>
                <a:cs typeface="+mn-cs"/>
              </a:rPr>
              <a:t>Favorise peu la motivation et le renforcement positif</a:t>
            </a:r>
            <a:endParaRPr lang="fr-CA" sz="1200" b="0" i="0" u="none" strike="noStrike" kern="1200" dirty="0">
              <a:solidFill>
                <a:schemeClr val="tx1"/>
              </a:solidFill>
              <a:effectLst/>
              <a:latin typeface="+mn-lt"/>
              <a:ea typeface="+mn-ea"/>
              <a:cs typeface="+mn-cs"/>
            </a:endParaRPr>
          </a:p>
          <a:p>
            <a:pPr rtl="0" eaLnBrk="1" fontAlgn="auto" latinLnBrk="0" hangingPunct="1"/>
            <a:r>
              <a:rPr lang="fr-CA" sz="1200" b="1" i="0" u="none" strike="noStrike" kern="1200" dirty="0">
                <a:solidFill>
                  <a:schemeClr val="tx1"/>
                </a:solidFill>
                <a:effectLst/>
                <a:latin typeface="+mn-lt"/>
                <a:ea typeface="+mn-ea"/>
                <a:cs typeface="+mn-cs"/>
              </a:rPr>
              <a:t>Rend impossible l’atteinte d’objectifs psychomoteurs</a:t>
            </a:r>
            <a:endParaRPr lang="fr-CA" sz="1200" b="0" i="0" u="none" strike="noStrike" kern="1200" dirty="0">
              <a:solidFill>
                <a:schemeClr val="tx1"/>
              </a:solidFill>
              <a:effectLst/>
              <a:latin typeface="+mn-lt"/>
              <a:ea typeface="+mn-ea"/>
              <a:cs typeface="+mn-cs"/>
            </a:endParaRPr>
          </a:p>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31</a:t>
            </a:fld>
            <a:endParaRPr lang="fr-CA"/>
          </a:p>
        </p:txBody>
      </p:sp>
    </p:spTree>
    <p:extLst>
      <p:ext uri="{BB962C8B-B14F-4D97-AF65-F5344CB8AC3E}">
        <p14:creationId xmlns:p14="http://schemas.microsoft.com/office/powerpoint/2010/main" val="105929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59BBBB32-37A7-423F-AF21-FE7EDE8D93E8}"/>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569913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r>
              <a:rPr lang="fr-CA" sz="1200" b="1" kern="1200" dirty="0">
                <a:solidFill>
                  <a:schemeClr val="tx1"/>
                </a:solidFill>
                <a:effectLst/>
                <a:latin typeface="+mn-lt"/>
                <a:ea typeface="+mn-ea"/>
                <a:cs typeface="+mn-cs"/>
              </a:rPr>
              <a:t>Sylvie </a:t>
            </a:r>
            <a:r>
              <a:rPr lang="fr-CA" b="1" u="sng" dirty="0">
                <a:solidFill>
                  <a:srgbClr val="000000"/>
                </a:solidFill>
              </a:rPr>
              <a:t>Faire cet exemple avec eux.</a:t>
            </a:r>
          </a:p>
          <a:p>
            <a:pPr defTabSz="931774">
              <a:defRPr/>
            </a:pPr>
            <a:endParaRPr lang="fr-CA" b="1" u="sng" dirty="0">
              <a:solidFill>
                <a:srgbClr val="000000"/>
              </a:solidFill>
            </a:endParaRPr>
          </a:p>
          <a:p>
            <a:r>
              <a:rPr lang="fr-CA" dirty="0"/>
              <a:t>Lire </a:t>
            </a:r>
            <a:r>
              <a:rPr lang="fr-CA" sz="1200" kern="1200" dirty="0">
                <a:solidFill>
                  <a:schemeClr val="tx1"/>
                </a:solidFill>
                <a:effectLst/>
                <a:latin typeface="+mn-lt"/>
                <a:ea typeface="+mn-ea"/>
                <a:cs typeface="+mn-cs"/>
              </a:rPr>
              <a:t>les définitions, les indications, les conditions d’efficacité et les stratégies d’enseignement et d’apprentissages des différentes stratégies</a:t>
            </a:r>
            <a:r>
              <a:rPr lang="fr-CA" sz="1200" kern="1200" baseline="0" dirty="0">
                <a:solidFill>
                  <a:schemeClr val="tx1"/>
                </a:solidFill>
                <a:effectLst/>
                <a:latin typeface="+mn-lt"/>
                <a:ea typeface="+mn-ea"/>
                <a:cs typeface="+mn-cs"/>
              </a:rPr>
              <a:t> dans l’activité 3 de Moodle.</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32</a:t>
            </a:fld>
            <a:endParaRPr lang="fr-CA"/>
          </a:p>
        </p:txBody>
      </p:sp>
    </p:spTree>
    <p:extLst>
      <p:ext uri="{BB962C8B-B14F-4D97-AF65-F5344CB8AC3E}">
        <p14:creationId xmlns:p14="http://schemas.microsoft.com/office/powerpoint/2010/main" val="406731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33</a:t>
            </a:fld>
            <a:endParaRPr lang="fr-CA"/>
          </a:p>
        </p:txBody>
      </p:sp>
    </p:spTree>
    <p:extLst>
      <p:ext uri="{BB962C8B-B14F-4D97-AF65-F5344CB8AC3E}">
        <p14:creationId xmlns:p14="http://schemas.microsoft.com/office/powerpoint/2010/main" val="2315431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34</a:t>
            </a:fld>
            <a:endParaRPr lang="fr-CA"/>
          </a:p>
        </p:txBody>
      </p:sp>
    </p:spTree>
    <p:extLst>
      <p:ext uri="{BB962C8B-B14F-4D97-AF65-F5344CB8AC3E}">
        <p14:creationId xmlns:p14="http://schemas.microsoft.com/office/powerpoint/2010/main" val="3416495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35</a:t>
            </a:fld>
            <a:endParaRPr lang="fr-CA"/>
          </a:p>
        </p:txBody>
      </p:sp>
    </p:spTree>
    <p:extLst>
      <p:ext uri="{BB962C8B-B14F-4D97-AF65-F5344CB8AC3E}">
        <p14:creationId xmlns:p14="http://schemas.microsoft.com/office/powerpoint/2010/main" val="4122656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36</a:t>
            </a:fld>
            <a:endParaRPr lang="fr-CA"/>
          </a:p>
        </p:txBody>
      </p:sp>
    </p:spTree>
    <p:extLst>
      <p:ext uri="{BB962C8B-B14F-4D97-AF65-F5344CB8AC3E}">
        <p14:creationId xmlns:p14="http://schemas.microsoft.com/office/powerpoint/2010/main" val="1075002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37</a:t>
            </a:fld>
            <a:endParaRPr lang="fr-CA"/>
          </a:p>
        </p:txBody>
      </p:sp>
    </p:spTree>
    <p:extLst>
      <p:ext uri="{BB962C8B-B14F-4D97-AF65-F5344CB8AC3E}">
        <p14:creationId xmlns:p14="http://schemas.microsoft.com/office/powerpoint/2010/main" val="3416696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38</a:t>
            </a:fld>
            <a:endParaRPr lang="fr-CA"/>
          </a:p>
        </p:txBody>
      </p:sp>
    </p:spTree>
    <p:extLst>
      <p:ext uri="{BB962C8B-B14F-4D97-AF65-F5344CB8AC3E}">
        <p14:creationId xmlns:p14="http://schemas.microsoft.com/office/powerpoint/2010/main" val="3511879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39</a:t>
            </a:fld>
            <a:endParaRPr lang="fr-CA"/>
          </a:p>
        </p:txBody>
      </p:sp>
    </p:spTree>
    <p:extLst>
      <p:ext uri="{BB962C8B-B14F-4D97-AF65-F5344CB8AC3E}">
        <p14:creationId xmlns:p14="http://schemas.microsoft.com/office/powerpoint/2010/main" val="2269960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40</a:t>
            </a:fld>
            <a:endParaRPr lang="fr-CA"/>
          </a:p>
        </p:txBody>
      </p:sp>
    </p:spTree>
    <p:extLst>
      <p:ext uri="{BB962C8B-B14F-4D97-AF65-F5344CB8AC3E}">
        <p14:creationId xmlns:p14="http://schemas.microsoft.com/office/powerpoint/2010/main" val="1824298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41</a:t>
            </a:fld>
            <a:endParaRPr lang="fr-CA"/>
          </a:p>
        </p:txBody>
      </p:sp>
    </p:spTree>
    <p:extLst>
      <p:ext uri="{BB962C8B-B14F-4D97-AF65-F5344CB8AC3E}">
        <p14:creationId xmlns:p14="http://schemas.microsoft.com/office/powerpoint/2010/main" val="169967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4</a:t>
            </a:fld>
            <a:endParaRPr lang="fr-CA" dirty="0"/>
          </a:p>
        </p:txBody>
      </p:sp>
    </p:spTree>
    <p:extLst>
      <p:ext uri="{BB962C8B-B14F-4D97-AF65-F5344CB8AC3E}">
        <p14:creationId xmlns:p14="http://schemas.microsoft.com/office/powerpoint/2010/main" val="2314285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42</a:t>
            </a:fld>
            <a:endParaRPr lang="fr-CA"/>
          </a:p>
        </p:txBody>
      </p:sp>
    </p:spTree>
    <p:extLst>
      <p:ext uri="{BB962C8B-B14F-4D97-AF65-F5344CB8AC3E}">
        <p14:creationId xmlns:p14="http://schemas.microsoft.com/office/powerpoint/2010/main" val="2351118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a:t>Ils sont un complément. L’un ne va pas sans l’autre</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43</a:t>
            </a:fld>
            <a:endParaRPr lang="fr-CA"/>
          </a:p>
        </p:txBody>
      </p:sp>
    </p:spTree>
    <p:extLst>
      <p:ext uri="{BB962C8B-B14F-4D97-AF65-F5344CB8AC3E}">
        <p14:creationId xmlns:p14="http://schemas.microsoft.com/office/powerpoint/2010/main" val="342196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r>
              <a:rPr lang="fr-CA" b="1" dirty="0"/>
              <a:t>Travail individuel</a:t>
            </a:r>
            <a:endParaRPr lang="fr-CA" dirty="0"/>
          </a:p>
          <a:p>
            <a:r>
              <a:rPr lang="fr-CA" dirty="0"/>
              <a:t>Durée 10 min</a:t>
            </a:r>
            <a:r>
              <a:rPr lang="fr-CA" baseline="0" dirty="0"/>
              <a:t> + rétro grand groupe 5 min</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869495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Jacynthe</a:t>
            </a:r>
          </a:p>
          <a:p>
            <a:r>
              <a:rPr lang="fr-CA" sz="1200" b="1" i="0" kern="1200" dirty="0">
                <a:solidFill>
                  <a:schemeClr val="tx1"/>
                </a:solidFill>
                <a:effectLst/>
                <a:latin typeface="+mn-lt"/>
                <a:ea typeface="+mn-ea"/>
                <a:cs typeface="+mn-cs"/>
              </a:rPr>
              <a:t>Lien vers les Capsules vidéos réalisées par l’équipe de professionnels de l’École des métiers de l’équipement motorisé de Montréal (EMEMM):</a:t>
            </a:r>
            <a:br>
              <a:rPr lang="fr-CA" sz="1200" b="1" i="0" kern="1200" dirty="0">
                <a:solidFill>
                  <a:schemeClr val="tx1"/>
                </a:solidFill>
                <a:effectLst/>
                <a:latin typeface="+mn-lt"/>
                <a:ea typeface="+mn-ea"/>
                <a:cs typeface="+mn-cs"/>
              </a:rPr>
            </a:br>
            <a:r>
              <a:rPr lang="fr-CA" sz="1200" b="0" i="0" u="none" strike="noStrike" kern="1200" dirty="0">
                <a:solidFill>
                  <a:schemeClr val="tx1"/>
                </a:solidFill>
                <a:effectLst/>
                <a:latin typeface="+mn-lt"/>
                <a:ea typeface="+mn-ea"/>
                <a:cs typeface="+mn-cs"/>
                <a:hlinkClick r:id="rId3"/>
              </a:rPr>
              <a:t>https://www.youtube.com/watch?v=p-VTejjfSds&amp;list=PLxSUb3aSsLWbjpQXeGYU9MNiqKdpC58rC</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Diffuser</a:t>
            </a:r>
            <a:r>
              <a:rPr lang="fr-CA" sz="1200" b="0" i="0" u="none" strike="noStrike" kern="1200" baseline="0" dirty="0">
                <a:solidFill>
                  <a:schemeClr val="tx1"/>
                </a:solidFill>
                <a:effectLst/>
                <a:latin typeface="+mn-lt"/>
                <a:ea typeface="+mn-ea"/>
                <a:cs typeface="+mn-cs"/>
              </a:rPr>
              <a:t> une capsule a</a:t>
            </a:r>
            <a:r>
              <a:rPr lang="fr-CA" sz="1200" b="0" i="0" u="none" strike="noStrike" kern="1200" dirty="0">
                <a:solidFill>
                  <a:schemeClr val="tx1"/>
                </a:solidFill>
                <a:effectLst/>
                <a:latin typeface="+mn-lt"/>
                <a:ea typeface="+mn-ea"/>
                <a:cs typeface="+mn-cs"/>
              </a:rPr>
              <a:t>u choix du</a:t>
            </a:r>
            <a:r>
              <a:rPr lang="fr-CA" sz="1200" b="0" i="0" u="none" strike="noStrike" kern="1200" baseline="0" dirty="0">
                <a:solidFill>
                  <a:schemeClr val="tx1"/>
                </a:solidFill>
                <a:effectLst/>
                <a:latin typeface="+mn-lt"/>
                <a:ea typeface="+mn-ea"/>
                <a:cs typeface="+mn-cs"/>
              </a:rPr>
              <a:t> groupe</a:t>
            </a:r>
            <a:endParaRPr lang="fr-CA" dirty="0"/>
          </a:p>
        </p:txBody>
      </p:sp>
      <p:sp>
        <p:nvSpPr>
          <p:cNvPr id="4" name="Espace réservé du numéro de diapositive 3"/>
          <p:cNvSpPr>
            <a:spLocks noGrp="1"/>
          </p:cNvSpPr>
          <p:nvPr>
            <p:ph type="sldNum" sz="quarter" idx="5"/>
          </p:nvPr>
        </p:nvSpPr>
        <p:spPr/>
        <p:txBody>
          <a:bodyPr/>
          <a:lstStyle/>
          <a:p>
            <a:fld id="{CF4F2DB5-77BF-4F23-99F6-C38C142B263D}" type="slidenum">
              <a:rPr lang="fr-CA" smtClean="0"/>
              <a:t>46</a:t>
            </a:fld>
            <a:endParaRPr lang="fr-CA"/>
          </a:p>
        </p:txBody>
      </p:sp>
    </p:spTree>
    <p:extLst>
      <p:ext uri="{BB962C8B-B14F-4D97-AF65-F5344CB8AC3E}">
        <p14:creationId xmlns:p14="http://schemas.microsoft.com/office/powerpoint/2010/main" val="2821641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53411">
              <a:defRPr/>
            </a:pPr>
            <a:r>
              <a:rPr lang="fr-CA" dirty="0"/>
              <a:t>Aide pour les travaux universitaires</a:t>
            </a:r>
          </a:p>
          <a:p>
            <a:pPr defTabSz="953411">
              <a:defRPr/>
            </a:pP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803372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6975" y="701675"/>
            <a:ext cx="4683125" cy="351155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A495C1AB-9C0E-4E68-9F20-BF4F092A33B1}" type="slidenum">
              <a:rPr lang="fr-CA" smtClean="0"/>
              <a:t>49</a:t>
            </a:fld>
            <a:endParaRPr lang="fr-CA"/>
          </a:p>
        </p:txBody>
      </p:sp>
    </p:spTree>
    <p:extLst>
      <p:ext uri="{BB962C8B-B14F-4D97-AF65-F5344CB8AC3E}">
        <p14:creationId xmlns:p14="http://schemas.microsoft.com/office/powerpoint/2010/main" val="3962090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50</a:t>
            </a:fld>
            <a:endParaRPr lang="fr-CA"/>
          </a:p>
        </p:txBody>
      </p:sp>
    </p:spTree>
    <p:extLst>
      <p:ext uri="{BB962C8B-B14F-4D97-AF65-F5344CB8AC3E}">
        <p14:creationId xmlns:p14="http://schemas.microsoft.com/office/powerpoint/2010/main" val="3609792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800" b="0" i="0" baseline="0" dirty="0">
                <a:latin typeface="Arial" panose="020B0604020202020204" pitchFamily="34" charset="0"/>
              </a:rPr>
              <a:t>15 minutes </a:t>
            </a:r>
          </a:p>
          <a:p>
            <a:r>
              <a:rPr lang="fr-CA" sz="800" b="0" i="0" baseline="0" dirty="0">
                <a:latin typeface="Arial" panose="020B0604020202020204" pitchFamily="34" charset="0"/>
              </a:rPr>
              <a:t>Quelles méthodes pédagogiques avez vous utilisées depuis le dernier cours (Lancer la question en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1" i="0" baseline="0" dirty="0">
              <a:solidFill>
                <a:srgbClr val="C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b="1" i="0" baseline="0" dirty="0">
                <a:solidFill>
                  <a:srgbClr val="C00000"/>
                </a:solidFill>
                <a:latin typeface="Arial" panose="020B0604020202020204" pitchFamily="34" charset="0"/>
              </a:rPr>
              <a:t>Stratégies pédagogiques</a:t>
            </a:r>
          </a:p>
          <a:p>
            <a:pPr marL="114300" indent="0">
              <a:buNone/>
            </a:pPr>
            <a:r>
              <a:rPr lang="fr-CA" sz="800" b="0" i="0" baseline="0" dirty="0">
                <a:solidFill>
                  <a:srgbClr val="C00000"/>
                </a:solidFill>
                <a:latin typeface="Arial" panose="020B0604020202020204" pitchFamily="34" charset="0"/>
              </a:rPr>
              <a:t>vise l’atteinte d’objectifs pédagogiques</a:t>
            </a:r>
            <a:r>
              <a:rPr lang="fr-CA" sz="800" b="0" i="0" baseline="0" dirty="0">
                <a:latin typeface="Arial" panose="020B0604020202020204" pitchFamily="34" charset="0"/>
              </a:rPr>
              <a:t>. </a:t>
            </a:r>
            <a:r>
              <a:rPr lang="fr-CA" sz="800" b="0" i="0" baseline="0" dirty="0">
                <a:solidFill>
                  <a:srgbClr val="C00000"/>
                </a:solidFill>
                <a:latin typeface="Arial" panose="020B0604020202020204" pitchFamily="34" charset="0"/>
              </a:rPr>
              <a:t>L’enseignant</a:t>
            </a:r>
            <a:r>
              <a:rPr lang="fr-CA" sz="800" b="0" i="0" baseline="0" dirty="0">
                <a:latin typeface="Arial" panose="020B0604020202020204" pitchFamily="34" charset="0"/>
              </a:rPr>
              <a:t> doit la </a:t>
            </a:r>
            <a:r>
              <a:rPr lang="fr-CA" sz="800" b="0" i="0" baseline="0" dirty="0">
                <a:solidFill>
                  <a:srgbClr val="C00000"/>
                </a:solidFill>
                <a:latin typeface="Arial" panose="020B0604020202020204" pitchFamily="34" charset="0"/>
              </a:rPr>
              <a:t>choisir</a:t>
            </a:r>
            <a:r>
              <a:rPr lang="fr-CA" sz="800" b="0" i="0" baseline="0" dirty="0">
                <a:latin typeface="Arial" panose="020B0604020202020204" pitchFamily="34" charset="0"/>
              </a:rPr>
              <a:t> ou la </a:t>
            </a:r>
            <a:r>
              <a:rPr lang="fr-CA" sz="800" b="0" i="0" baseline="0" dirty="0">
                <a:solidFill>
                  <a:srgbClr val="C00000"/>
                </a:solidFill>
                <a:latin typeface="Arial" panose="020B0604020202020204" pitchFamily="34" charset="0"/>
              </a:rPr>
              <a:t>concevoir</a:t>
            </a:r>
            <a:r>
              <a:rPr lang="fr-CA" sz="800" b="0" i="0" baseline="0" dirty="0">
                <a:latin typeface="Arial" panose="020B0604020202020204" pitchFamily="34" charset="0"/>
              </a:rPr>
              <a:t> et la </a:t>
            </a:r>
            <a:r>
              <a:rPr lang="fr-CA" sz="800" b="0" i="0" baseline="0" dirty="0">
                <a:solidFill>
                  <a:srgbClr val="C00000"/>
                </a:solidFill>
                <a:latin typeface="Arial" panose="020B0604020202020204" pitchFamily="34" charset="0"/>
              </a:rPr>
              <a:t>mettre en œuvre</a:t>
            </a:r>
            <a:r>
              <a:rPr lang="fr-CA" sz="800" b="0" i="0" baseline="0" dirty="0">
                <a:latin typeface="Arial" panose="020B0604020202020204" pitchFamily="34" charset="0"/>
              </a:rPr>
              <a:t> </a:t>
            </a:r>
          </a:p>
          <a:p>
            <a:pPr marL="114300" indent="0">
              <a:buNone/>
            </a:pPr>
            <a:r>
              <a:rPr lang="fr-CA" sz="800" b="0" i="0" baseline="0" dirty="0">
                <a:latin typeface="Arial" panose="020B0604020202020204" pitchFamily="34" charset="0"/>
              </a:rPr>
              <a:t>peuvent servir à :</a:t>
            </a:r>
          </a:p>
          <a:p>
            <a:pPr lvl="1">
              <a:buClrTx/>
              <a:buFont typeface="Wingdings" panose="05000000000000000000" pitchFamily="2" charset="2"/>
              <a:buChar char="§"/>
            </a:pPr>
            <a:r>
              <a:rPr lang="fr-CA" sz="800" b="0" i="0" baseline="0" dirty="0">
                <a:solidFill>
                  <a:srgbClr val="000000"/>
                </a:solidFill>
                <a:latin typeface="Arial" panose="020B0604020202020204" pitchFamily="34" charset="0"/>
              </a:rPr>
              <a:t>	</a:t>
            </a:r>
            <a:r>
              <a:rPr lang="fr-CA" sz="800" b="0" i="0" baseline="0" dirty="0">
                <a:solidFill>
                  <a:srgbClr val="C00000"/>
                </a:solidFill>
                <a:latin typeface="Arial" panose="020B0604020202020204" pitchFamily="34" charset="0"/>
              </a:rPr>
              <a:t>motiver</a:t>
            </a:r>
            <a:r>
              <a:rPr lang="fr-CA" sz="800" b="0" i="0" baseline="0" dirty="0">
                <a:solidFill>
                  <a:srgbClr val="000000"/>
                </a:solidFill>
                <a:latin typeface="Arial" panose="020B0604020202020204" pitchFamily="34" charset="0"/>
              </a:rPr>
              <a:t> </a:t>
            </a:r>
            <a:r>
              <a:rPr lang="fr-CA" sz="800" b="0" i="0" baseline="0" dirty="0">
                <a:solidFill>
                  <a:srgbClr val="C00000"/>
                </a:solidFill>
                <a:latin typeface="Arial" panose="020B0604020202020204" pitchFamily="34" charset="0"/>
              </a:rPr>
              <a:t>les élèves </a:t>
            </a:r>
            <a:r>
              <a:rPr lang="fr-CA" sz="800" b="0" i="0" baseline="0" dirty="0">
                <a:solidFill>
                  <a:srgbClr val="000000"/>
                </a:solidFill>
                <a:latin typeface="Arial" panose="020B0604020202020204" pitchFamily="34" charset="0"/>
              </a:rPr>
              <a:t>et les </a:t>
            </a:r>
            <a:r>
              <a:rPr lang="fr-CA" sz="800" b="0" i="0" baseline="0" dirty="0">
                <a:solidFill>
                  <a:srgbClr val="C00000"/>
                </a:solidFill>
                <a:latin typeface="Arial" panose="020B0604020202020204" pitchFamily="34" charset="0"/>
              </a:rPr>
              <a:t>aider à se concentrer</a:t>
            </a:r>
          </a:p>
          <a:p>
            <a:pPr lvl="1">
              <a:buClrTx/>
              <a:buFont typeface="Wingdings" panose="05000000000000000000" pitchFamily="2" charset="2"/>
              <a:buChar char="§"/>
            </a:pPr>
            <a:r>
              <a:rPr lang="fr-CA" sz="800" b="0" i="0" baseline="0" dirty="0">
                <a:solidFill>
                  <a:srgbClr val="000000"/>
                </a:solidFill>
                <a:latin typeface="Arial" panose="020B0604020202020204" pitchFamily="34" charset="0"/>
              </a:rPr>
              <a:t>	</a:t>
            </a:r>
            <a:r>
              <a:rPr lang="fr-CA" sz="800" b="0" i="0" baseline="0" dirty="0">
                <a:solidFill>
                  <a:srgbClr val="C00000"/>
                </a:solidFill>
                <a:latin typeface="Arial" panose="020B0604020202020204" pitchFamily="34" charset="0"/>
              </a:rPr>
              <a:t>organiser les informations </a:t>
            </a:r>
            <a:r>
              <a:rPr lang="fr-CA" sz="800" b="0" i="0" baseline="0" dirty="0">
                <a:solidFill>
                  <a:srgbClr val="000000"/>
                </a:solidFill>
                <a:latin typeface="Arial" panose="020B0604020202020204" pitchFamily="34" charset="0"/>
              </a:rPr>
              <a:t>pour les </a:t>
            </a:r>
            <a:r>
              <a:rPr lang="fr-CA" sz="800" b="0" i="0" baseline="0" dirty="0">
                <a:solidFill>
                  <a:srgbClr val="C00000"/>
                </a:solidFill>
                <a:latin typeface="Arial" panose="020B0604020202020204" pitchFamily="34" charset="0"/>
              </a:rPr>
              <a:t>comprendre</a:t>
            </a:r>
            <a:r>
              <a:rPr lang="fr-CA" sz="800" b="0" i="0" baseline="0" dirty="0">
                <a:solidFill>
                  <a:srgbClr val="000000"/>
                </a:solidFill>
                <a:latin typeface="Arial" panose="020B0604020202020204" pitchFamily="34" charset="0"/>
              </a:rPr>
              <a:t> et les </a:t>
            </a:r>
            <a:r>
              <a:rPr lang="fr-CA" sz="800" b="0" i="0" baseline="0" dirty="0">
                <a:solidFill>
                  <a:srgbClr val="C00000"/>
                </a:solidFill>
                <a:latin typeface="Arial" panose="020B0604020202020204" pitchFamily="34" charset="0"/>
              </a:rPr>
              <a:t>mémoriser</a:t>
            </a:r>
            <a:r>
              <a:rPr lang="fr-CA" sz="800" b="0" i="0" baseline="0" dirty="0">
                <a:solidFill>
                  <a:srgbClr val="000000"/>
                </a:solidFill>
                <a:latin typeface="Arial" panose="020B0604020202020204" pitchFamily="34" charset="0"/>
              </a:rPr>
              <a:t> </a:t>
            </a:r>
          </a:p>
          <a:p>
            <a:pPr lvl="1">
              <a:buClrTx/>
              <a:buFont typeface="Wingdings" panose="05000000000000000000" pitchFamily="2" charset="2"/>
              <a:buChar char="§"/>
            </a:pPr>
            <a:r>
              <a:rPr lang="fr-CA" sz="800" b="0" i="0" baseline="0" dirty="0">
                <a:solidFill>
                  <a:srgbClr val="000000"/>
                </a:solidFill>
                <a:latin typeface="Arial" panose="020B0604020202020204" pitchFamily="34" charset="0"/>
              </a:rPr>
              <a:t>	</a:t>
            </a:r>
            <a:r>
              <a:rPr lang="fr-CA" sz="800" b="0" i="0" baseline="0" dirty="0">
                <a:solidFill>
                  <a:srgbClr val="C00000"/>
                </a:solidFill>
                <a:latin typeface="Arial" panose="020B0604020202020204" pitchFamily="34" charset="0"/>
              </a:rPr>
              <a:t>contrôler</a:t>
            </a:r>
            <a:r>
              <a:rPr lang="fr-CA" sz="800" b="0" i="0" baseline="0" dirty="0">
                <a:solidFill>
                  <a:srgbClr val="000000"/>
                </a:solidFill>
                <a:latin typeface="Arial" panose="020B0604020202020204" pitchFamily="34" charset="0"/>
              </a:rPr>
              <a:t> et </a:t>
            </a:r>
            <a:r>
              <a:rPr lang="fr-CA" sz="800" b="0" i="0" baseline="0" dirty="0">
                <a:solidFill>
                  <a:srgbClr val="C00000"/>
                </a:solidFill>
                <a:latin typeface="Arial" panose="020B0604020202020204" pitchFamily="34" charset="0"/>
              </a:rPr>
              <a:t>évaluer</a:t>
            </a:r>
            <a:r>
              <a:rPr lang="fr-CA" sz="800" b="0" i="0" baseline="0" dirty="0">
                <a:solidFill>
                  <a:srgbClr val="000000"/>
                </a:solidFill>
                <a:latin typeface="Arial" panose="020B0604020202020204" pitchFamily="34" charset="0"/>
              </a:rPr>
              <a:t> l’apprentissage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1" i="0" baseline="0" dirty="0">
              <a:solidFill>
                <a:srgbClr val="C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b="1" i="0" baseline="0" dirty="0">
                <a:solidFill>
                  <a:srgbClr val="C00000"/>
                </a:solidFill>
                <a:latin typeface="Arial" panose="020B0604020202020204" pitchFamily="34" charset="0"/>
              </a:rPr>
              <a:t>Méthodes pédagogiques</a:t>
            </a:r>
          </a:p>
          <a:p>
            <a:r>
              <a:rPr lang="fr-CA" sz="800" b="0" i="0" baseline="0" dirty="0">
                <a:solidFill>
                  <a:srgbClr val="C00000"/>
                </a:solidFill>
                <a:latin typeface="Arial" panose="020B0604020202020204" pitchFamily="34" charset="0"/>
              </a:rPr>
              <a:t>Composante de la stratégie pédagogique, facilite la réalisation d’un objectif d’apprentissage.</a:t>
            </a:r>
          </a:p>
          <a:p>
            <a:endParaRPr lang="fr-CA" sz="800" b="0" i="0" baseline="0" dirty="0">
              <a:solidFill>
                <a:srgbClr val="C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b="0" i="0" baseline="0" dirty="0">
                <a:latin typeface="Arial" panose="020B0604020202020204" pitchFamily="34" charset="0"/>
              </a:rPr>
              <a:t>Certaines méthodes pédagogiques </a:t>
            </a:r>
            <a:r>
              <a:rPr lang="fr-CA" sz="800" b="0" i="0" baseline="0" dirty="0">
                <a:solidFill>
                  <a:srgbClr val="C00000"/>
                </a:solidFill>
                <a:latin typeface="Arial" panose="020B0604020202020204" pitchFamily="34" charset="0"/>
              </a:rPr>
              <a:t>exigent divers degrés de participation de la part de l’élève.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0" i="0" baseline="0" dirty="0">
              <a:solidFill>
                <a:srgbClr val="C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800" b="1" i="0" baseline="0" dirty="0">
                <a:solidFill>
                  <a:srgbClr val="C00000"/>
                </a:solidFill>
                <a:latin typeface="Arial" panose="020B0604020202020204" pitchFamily="34" charset="0"/>
              </a:rPr>
              <a:t>3 phases : </a:t>
            </a:r>
            <a:r>
              <a:rPr lang="fr-CA" sz="800" b="0" i="0" kern="1200" baseline="0" dirty="0">
                <a:solidFill>
                  <a:schemeClr val="tx1"/>
                </a:solidFill>
                <a:effectLst/>
                <a:latin typeface="Arial" panose="020B0604020202020204" pitchFamily="34" charset="0"/>
                <a:ea typeface="+mn-ea"/>
                <a:cs typeface="+mn-cs"/>
              </a:rPr>
              <a:t>préparation</a:t>
            </a:r>
            <a:r>
              <a:rPr lang="fr-CA" sz="800" b="0" i="0" baseline="0" dirty="0">
                <a:solidFill>
                  <a:srgbClr val="000000"/>
                </a:solidFill>
                <a:latin typeface="Arial" panose="020B0604020202020204" pitchFamily="34" charset="0"/>
              </a:rPr>
              <a:t>, </a:t>
            </a:r>
            <a:r>
              <a:rPr lang="fr-CA" sz="800" b="0" i="0" kern="1200" baseline="0" dirty="0">
                <a:solidFill>
                  <a:schemeClr val="tx1"/>
                </a:solidFill>
                <a:effectLst/>
                <a:latin typeface="Arial" panose="020B0604020202020204" pitchFamily="34" charset="0"/>
                <a:ea typeface="+mn-ea"/>
                <a:cs typeface="+mn-cs"/>
              </a:rPr>
              <a:t>réalisation, </a:t>
            </a:r>
            <a:r>
              <a:rPr lang="fr-CA" sz="800" b="0" i="0" baseline="0" dirty="0">
                <a:solidFill>
                  <a:srgbClr val="000000"/>
                </a:solidFill>
                <a:latin typeface="Arial" panose="020B0604020202020204" pitchFamily="34" charset="0"/>
              </a:rPr>
              <a:t>d’intégration</a:t>
            </a:r>
            <a:endParaRPr lang="fr-CA" sz="800" b="0" i="0" baseline="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0" i="0" baseline="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0" i="0"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800" b="0" i="0" baseline="0" dirty="0">
              <a:solidFill>
                <a:srgbClr val="C00000"/>
              </a:solidFill>
              <a:latin typeface="Arial" panose="020B0604020202020204" pitchFamily="34" charset="0"/>
            </a:endParaRPr>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51</a:t>
            </a:fld>
            <a:endParaRPr lang="fr-CA"/>
          </a:p>
        </p:txBody>
      </p:sp>
    </p:spTree>
    <p:extLst>
      <p:ext uri="{BB962C8B-B14F-4D97-AF65-F5344CB8AC3E}">
        <p14:creationId xmlns:p14="http://schemas.microsoft.com/office/powerpoint/2010/main" val="4123230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defTabSz="931774">
              <a:defRPr/>
            </a:pPr>
            <a:fld id="{CF4F2DB5-77BF-4F23-99F6-C38C142B263D}" type="slidenum">
              <a:rPr lang="fr-CA">
                <a:solidFill>
                  <a:prstClr val="black"/>
                </a:solidFill>
                <a:latin typeface="Calibri"/>
              </a:rPr>
              <a:pPr defTabSz="931774">
                <a:defRPr/>
              </a:pPr>
              <a:t>52</a:t>
            </a:fld>
            <a:endParaRPr lang="fr-CA">
              <a:solidFill>
                <a:prstClr val="black"/>
              </a:solidFill>
              <a:latin typeface="Calibri"/>
            </a:endParaRPr>
          </a:p>
        </p:txBody>
      </p:sp>
      <p:sp>
        <p:nvSpPr>
          <p:cNvPr id="5" name="Espace réservé du pied de page 4"/>
          <p:cNvSpPr>
            <a:spLocks noGrp="1"/>
          </p:cNvSpPr>
          <p:nvPr>
            <p:ph type="ftr" sz="quarter" idx="11"/>
          </p:nvPr>
        </p:nvSpPr>
        <p:spPr/>
        <p:txBody>
          <a:bodyPr/>
          <a:lstStyle/>
          <a:p>
            <a:pPr defTabSz="931774">
              <a:defRPr/>
            </a:pPr>
            <a:r>
              <a:rPr lang="fr-CA">
                <a:solidFill>
                  <a:prstClr val="black"/>
                </a:solidFill>
                <a:latin typeface="Calibri"/>
              </a:rPr>
              <a:t>BEPGP</a:t>
            </a:r>
          </a:p>
        </p:txBody>
      </p:sp>
      <p:sp>
        <p:nvSpPr>
          <p:cNvPr id="6" name="Espace réservé de l'en-tête 5"/>
          <p:cNvSpPr>
            <a:spLocks noGrp="1"/>
          </p:cNvSpPr>
          <p:nvPr>
            <p:ph type="hdr" sz="quarter" idx="12"/>
          </p:nvPr>
        </p:nvSpPr>
        <p:spPr/>
        <p:txBody>
          <a:bodyPr/>
          <a:lstStyle/>
          <a:p>
            <a:pPr defTabSz="931774">
              <a:defRPr/>
            </a:pPr>
            <a:r>
              <a:rPr lang="fr-CA">
                <a:solidFill>
                  <a:prstClr val="black"/>
                </a:solidFill>
                <a:latin typeface="Calibri"/>
              </a:rPr>
              <a:t>IPE-01</a:t>
            </a:r>
          </a:p>
        </p:txBody>
      </p:sp>
    </p:spTree>
    <p:extLst>
      <p:ext uri="{BB962C8B-B14F-4D97-AF65-F5344CB8AC3E}">
        <p14:creationId xmlns:p14="http://schemas.microsoft.com/office/powerpoint/2010/main" val="978897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53</a:t>
            </a:fld>
            <a:endParaRPr lang="fr-CA"/>
          </a:p>
        </p:txBody>
      </p:sp>
    </p:spTree>
    <p:extLst>
      <p:ext uri="{BB962C8B-B14F-4D97-AF65-F5344CB8AC3E}">
        <p14:creationId xmlns:p14="http://schemas.microsoft.com/office/powerpoint/2010/main" val="402775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5</a:t>
            </a:fld>
            <a:endParaRPr lang="fr-CA"/>
          </a:p>
        </p:txBody>
      </p:sp>
    </p:spTree>
    <p:extLst>
      <p:ext uri="{BB962C8B-B14F-4D97-AF65-F5344CB8AC3E}">
        <p14:creationId xmlns:p14="http://schemas.microsoft.com/office/powerpoint/2010/main" val="33783934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71494">
              <a:defRPr/>
            </a:pPr>
            <a:endParaRPr lang="fr-CA" sz="1000" dirty="0"/>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54</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3389373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r>
              <a:rPr lang="fr-CA" b="1" dirty="0"/>
              <a:t>En équipe Durée 20 minutes + 20 minutes de retour</a:t>
            </a:r>
          </a:p>
          <a:p>
            <a:r>
              <a:rPr lang="fr-CA" b="1" dirty="0"/>
              <a:t>Liste des méthodes pédagogiques dans le document collaboratif</a:t>
            </a:r>
          </a:p>
          <a:p>
            <a:endParaRPr lang="fr-CA" b="1" dirty="0"/>
          </a:p>
        </p:txBody>
      </p:sp>
      <p:sp>
        <p:nvSpPr>
          <p:cNvPr id="4" name="Espace réservé du numéro de diapositive 3"/>
          <p:cNvSpPr>
            <a:spLocks noGrp="1"/>
          </p:cNvSpPr>
          <p:nvPr>
            <p:ph type="sldNum" sz="quarter" idx="10"/>
          </p:nvPr>
        </p:nvSpPr>
        <p:spPr/>
        <p:txBody>
          <a:bodyPr/>
          <a:lstStyle/>
          <a:p>
            <a:pPr defTabSz="931774">
              <a:defRPr/>
            </a:pPr>
            <a:fld id="{CF4F2DB5-77BF-4F23-99F6-C38C142B263D}" type="slidenum">
              <a:rPr lang="fr-CA">
                <a:solidFill>
                  <a:prstClr val="black"/>
                </a:solidFill>
                <a:latin typeface="Calibri"/>
              </a:rPr>
              <a:pPr defTabSz="931774">
                <a:defRPr/>
              </a:pPr>
              <a:t>55</a:t>
            </a:fld>
            <a:endParaRPr lang="fr-CA">
              <a:solidFill>
                <a:prstClr val="black"/>
              </a:solidFill>
              <a:latin typeface="Calibri"/>
            </a:endParaRPr>
          </a:p>
        </p:txBody>
      </p:sp>
      <p:sp>
        <p:nvSpPr>
          <p:cNvPr id="5" name="Espace réservé du pied de page 4"/>
          <p:cNvSpPr>
            <a:spLocks noGrp="1"/>
          </p:cNvSpPr>
          <p:nvPr>
            <p:ph type="ftr" sz="quarter" idx="11"/>
          </p:nvPr>
        </p:nvSpPr>
        <p:spPr/>
        <p:txBody>
          <a:bodyPr/>
          <a:lstStyle/>
          <a:p>
            <a:pPr defTabSz="931774">
              <a:defRPr/>
            </a:pPr>
            <a:r>
              <a:rPr lang="fr-CA">
                <a:solidFill>
                  <a:prstClr val="black"/>
                </a:solidFill>
                <a:latin typeface="Calibri"/>
              </a:rPr>
              <a:t>BEPGP</a:t>
            </a:r>
          </a:p>
        </p:txBody>
      </p:sp>
      <p:sp>
        <p:nvSpPr>
          <p:cNvPr id="6" name="Espace réservé de l'en-tête 5"/>
          <p:cNvSpPr>
            <a:spLocks noGrp="1"/>
          </p:cNvSpPr>
          <p:nvPr>
            <p:ph type="hdr" sz="quarter" idx="12"/>
          </p:nvPr>
        </p:nvSpPr>
        <p:spPr/>
        <p:txBody>
          <a:bodyPr/>
          <a:lstStyle/>
          <a:p>
            <a:pPr defTabSz="931774">
              <a:defRPr/>
            </a:pPr>
            <a:r>
              <a:rPr lang="fr-CA">
                <a:solidFill>
                  <a:prstClr val="black"/>
                </a:solidFill>
                <a:latin typeface="Calibri"/>
              </a:rPr>
              <a:t>IPE-01</a:t>
            </a:r>
          </a:p>
        </p:txBody>
      </p:sp>
    </p:spTree>
    <p:extLst>
      <p:ext uri="{BB962C8B-B14F-4D97-AF65-F5344CB8AC3E}">
        <p14:creationId xmlns:p14="http://schemas.microsoft.com/office/powerpoint/2010/main" val="3559212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Jacynthe</a:t>
            </a:r>
            <a:br>
              <a:rPr lang="fr-CA" sz="1200" b="1" kern="1200" dirty="0">
                <a:solidFill>
                  <a:schemeClr val="tx1"/>
                </a:solidFill>
                <a:effectLst/>
                <a:latin typeface="+mn-lt"/>
                <a:ea typeface="+mn-ea"/>
                <a:cs typeface="+mn-cs"/>
              </a:rPr>
            </a:br>
            <a:r>
              <a:rPr lang="fr-CA" b="1" u="sng" dirty="0"/>
              <a:t>Diffuser: </a:t>
            </a:r>
            <a:r>
              <a:rPr lang="fr-CA" b="1" dirty="0"/>
              <a:t>6 min 26 sec</a:t>
            </a:r>
          </a:p>
          <a:p>
            <a:r>
              <a:rPr lang="fr-CA" dirty="0">
                <a:hlinkClick r:id="rId3"/>
              </a:rPr>
              <a:t>https://www.youtube.com/watch?v=U5tLWJEeU7A</a:t>
            </a:r>
            <a:endParaRPr lang="fr-CA" dirty="0"/>
          </a:p>
          <a:p>
            <a:r>
              <a:rPr lang="fr-CA" b="1" dirty="0"/>
              <a:t>Retour sur le visionnement de la vidéo en amont</a:t>
            </a: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56</a:t>
            </a:fld>
            <a:endParaRPr lang="fr-CA"/>
          </a:p>
        </p:txBody>
      </p:sp>
    </p:spTree>
    <p:extLst>
      <p:ext uri="{BB962C8B-B14F-4D97-AF65-F5344CB8AC3E}">
        <p14:creationId xmlns:p14="http://schemas.microsoft.com/office/powerpoint/2010/main" val="869031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58</a:t>
            </a:fld>
            <a:endParaRPr lang="fr-CA"/>
          </a:p>
        </p:txBody>
      </p:sp>
    </p:spTree>
    <p:extLst>
      <p:ext uri="{BB962C8B-B14F-4D97-AF65-F5344CB8AC3E}">
        <p14:creationId xmlns:p14="http://schemas.microsoft.com/office/powerpoint/2010/main" val="1627393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Lien avec la ZPD et points 2 des principes</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59</a:t>
            </a:fld>
            <a:endParaRPr lang="fr-CA"/>
          </a:p>
        </p:txBody>
      </p:sp>
    </p:spTree>
    <p:extLst>
      <p:ext uri="{BB962C8B-B14F-4D97-AF65-F5344CB8AC3E}">
        <p14:creationId xmlns:p14="http://schemas.microsoft.com/office/powerpoint/2010/main" val="257296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dirty="0"/>
              <a:t>Point de vue de l’apprenant</a:t>
            </a:r>
          </a:p>
          <a:p>
            <a:r>
              <a:rPr lang="fr-CA" dirty="0"/>
              <a:t>Cerveau de l’élève</a:t>
            </a:r>
          </a:p>
          <a:p>
            <a:r>
              <a:rPr lang="fr-CA" dirty="0"/>
              <a:t>Différente façon d’apprendre</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60</a:t>
            </a:fld>
            <a:endParaRPr lang="fr-CA"/>
          </a:p>
        </p:txBody>
      </p:sp>
    </p:spTree>
    <p:extLst>
      <p:ext uri="{BB962C8B-B14F-4D97-AF65-F5344CB8AC3E}">
        <p14:creationId xmlns:p14="http://schemas.microsoft.com/office/powerpoint/2010/main" val="1534818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61</a:t>
            </a:fld>
            <a:endParaRPr lang="fr-CA"/>
          </a:p>
        </p:txBody>
      </p:sp>
    </p:spTree>
    <p:extLst>
      <p:ext uri="{BB962C8B-B14F-4D97-AF65-F5344CB8AC3E}">
        <p14:creationId xmlns:p14="http://schemas.microsoft.com/office/powerpoint/2010/main" val="2998814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62</a:t>
            </a:fld>
            <a:endParaRPr lang="fr-CA"/>
          </a:p>
        </p:txBody>
      </p:sp>
    </p:spTree>
    <p:extLst>
      <p:ext uri="{BB962C8B-B14F-4D97-AF65-F5344CB8AC3E}">
        <p14:creationId xmlns:p14="http://schemas.microsoft.com/office/powerpoint/2010/main" val="1301508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sz="1200" b="1" kern="1200" dirty="0">
              <a:solidFill>
                <a:schemeClr val="tx1"/>
              </a:solidFill>
              <a:effectLst/>
              <a:latin typeface="+mn-lt"/>
              <a:ea typeface="+mn-ea"/>
              <a:cs typeface="+mn-cs"/>
            </a:endParaRPr>
          </a:p>
          <a:p>
            <a:r>
              <a:rPr lang="fr-CA" dirty="0">
                <a:hlinkClick r:id="rId3"/>
              </a:rPr>
              <a:t>https://www.youtube.com/watch?v=Y49H6_dL9qs</a:t>
            </a:r>
            <a:r>
              <a:rPr lang="fr-CA" dirty="0"/>
              <a:t> 2:30 min (click sur bulle)</a:t>
            </a:r>
          </a:p>
          <a:p>
            <a:endParaRPr lang="fr-CA" sz="1200" b="0" i="0" kern="1200" dirty="0">
              <a:solidFill>
                <a:schemeClr val="tx1"/>
              </a:solidFill>
              <a:effectLst/>
              <a:latin typeface="+mn-lt"/>
              <a:ea typeface="+mn-ea"/>
              <a:cs typeface="+mn-cs"/>
            </a:endParaRPr>
          </a:p>
          <a:p>
            <a:pPr algn="just" fontAlgn="base"/>
            <a:r>
              <a:rPr lang="fr-CA" dirty="0">
                <a:solidFill>
                  <a:srgbClr val="050000"/>
                </a:solidFill>
                <a:latin typeface="arial" panose="020B0604020202020204" pitchFamily="34" charset="0"/>
              </a:rPr>
              <a:t>L'Apprentissage par image est une stratégie peu utilisé et pourtant elle offre une multitude d'avantage comme susciter l'attention des apprenants, développer la créativité, elle est très utile pour nos étudiants visuels, elle développe l'intelligence spatiale, permet de comprendre ou de verbaliser un concept, favorise le travail d'équipe s'il y a lieu, permet de faire des liens avec les notions vues en classe ou avec les connaissances antérieures. Cela permet aussi à un étudiant de structurer ses pensées et ses idées en un seul endroit. Comme le proverbe le dit: Une image vaut mille mots. </a:t>
            </a:r>
          </a:p>
          <a:p>
            <a:pPr algn="just" fontAlgn="base"/>
            <a:r>
              <a:rPr lang="fr-CA" dirty="0">
                <a:solidFill>
                  <a:srgbClr val="050000"/>
                </a:solidFill>
                <a:latin typeface="arial" panose="020B0604020202020204" pitchFamily="34" charset="0"/>
              </a:rPr>
              <a:t>L'utilisation de l'apprentissage par image est utilisé de de plusieurs manières telle que un support visuel de type PowerPoint, une image provenant d'Internet, un </a:t>
            </a:r>
            <a:r>
              <a:rPr lang="fr-CA" dirty="0" err="1">
                <a:solidFill>
                  <a:srgbClr val="050000"/>
                </a:solidFill>
                <a:latin typeface="arial" panose="020B0604020202020204" pitchFamily="34" charset="0"/>
              </a:rPr>
              <a:t>genially</a:t>
            </a:r>
            <a:r>
              <a:rPr lang="fr-CA" dirty="0">
                <a:solidFill>
                  <a:srgbClr val="050000"/>
                </a:solidFill>
                <a:latin typeface="arial" panose="020B0604020202020204" pitchFamily="34" charset="0"/>
              </a:rPr>
              <a:t>, un émoticône, un dessin,  une carte mentale ou heuristiques, etc.. Cette méthode d'enseignement est souvent utilisé en complément avec une autre stratégie d'apprentissage.</a:t>
            </a:r>
          </a:p>
          <a:p>
            <a:pPr fontAlgn="base"/>
            <a:r>
              <a:rPr lang="fr-CA" dirty="0">
                <a:solidFill>
                  <a:srgbClr val="000000"/>
                </a:solidFill>
                <a:latin typeface="Maax-Regular"/>
              </a:rPr>
              <a:t>L'apprentissage par image est une façon plus ludique d'apprendre et s'adapte à tous les types d'activités que ce soit orale ou écrites.</a:t>
            </a:r>
            <a:endParaRPr lang="fr-CA" b="0" i="0" dirty="0">
              <a:solidFill>
                <a:srgbClr val="2B2E38"/>
              </a:solidFill>
              <a:effectLst/>
              <a:latin typeface="Source Sans Pro" panose="020B0503030403020204" pitchFamily="34" charset="0"/>
            </a:endParaRPr>
          </a:p>
          <a:p>
            <a:endParaRPr lang="fr-CA"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63</a:t>
            </a:fld>
            <a:endParaRPr lang="fr-CA"/>
          </a:p>
        </p:txBody>
      </p:sp>
    </p:spTree>
    <p:extLst>
      <p:ext uri="{BB962C8B-B14F-4D97-AF65-F5344CB8AC3E}">
        <p14:creationId xmlns:p14="http://schemas.microsoft.com/office/powerpoint/2010/main" val="1625233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a:t>https://youtu.be/Y49H6_dL9qs 2min30</a:t>
            </a: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64</a:t>
            </a:fld>
            <a:endParaRPr lang="fr-CA"/>
          </a:p>
        </p:txBody>
      </p:sp>
    </p:spTree>
    <p:extLst>
      <p:ext uri="{BB962C8B-B14F-4D97-AF65-F5344CB8AC3E}">
        <p14:creationId xmlns:p14="http://schemas.microsoft.com/office/powerpoint/2010/main" val="319156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Dictionnaire de l’éducation p.1263</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Lien entre les réponses de la dernière question du </a:t>
            </a:r>
            <a:r>
              <a:rPr lang="fr-CA" b="1" dirty="0" err="1"/>
              <a:t>wooclap</a:t>
            </a:r>
            <a:r>
              <a:rPr lang="fr-CA" b="1" dirty="0"/>
              <a:t> sur les connaissances des apprenants sur les stratégies et méthodes pédagogiques et les définitions suivantes.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Donner l’exemple de faire du pain.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Il y a pleins de recette de pain, il faut choisir la bonne.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Même chose pour la stratégie, il faut choisir celle qui aura les bonnes méthodes.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C’est une planification de situation d’apprentissage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Il faut choisir les bonnes méthodes, le bon vocabulaire, les bons exercices, la bonne gestion de classe pour atteindre notre objectif pédagogique. </a:t>
            </a:r>
          </a:p>
          <a:p>
            <a:endParaRPr lang="fr-CA" dirty="0"/>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6</a:t>
            </a:fld>
            <a:endParaRPr lang="fr-CA"/>
          </a:p>
        </p:txBody>
      </p:sp>
    </p:spTree>
    <p:extLst>
      <p:ext uri="{BB962C8B-B14F-4D97-AF65-F5344CB8AC3E}">
        <p14:creationId xmlns:p14="http://schemas.microsoft.com/office/powerpoint/2010/main" val="3986831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i="1"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65</a:t>
            </a:fld>
            <a:endParaRPr lang="fr-CA"/>
          </a:p>
        </p:txBody>
      </p:sp>
    </p:spTree>
    <p:extLst>
      <p:ext uri="{BB962C8B-B14F-4D97-AF65-F5344CB8AC3E}">
        <p14:creationId xmlns:p14="http://schemas.microsoft.com/office/powerpoint/2010/main" val="3356104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sz="1200" kern="1200">
                <a:solidFill>
                  <a:schemeClr val="tx1"/>
                </a:solidFill>
                <a:effectLst/>
                <a:latin typeface="+mn-lt"/>
                <a:ea typeface="+mn-ea"/>
                <a:cs typeface="+mn-cs"/>
              </a:rPr>
              <a:t>Sylvie</a:t>
            </a:r>
            <a:endParaRPr lang="fr-CA"/>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66</a:t>
            </a:fld>
            <a:endParaRPr lang="fr-CA"/>
          </a:p>
        </p:txBody>
      </p:sp>
    </p:spTree>
    <p:extLst>
      <p:ext uri="{BB962C8B-B14F-4D97-AF65-F5344CB8AC3E}">
        <p14:creationId xmlns:p14="http://schemas.microsoft.com/office/powerpoint/2010/main" val="2955183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defTabSz="931774">
              <a:defRPr/>
            </a:pPr>
            <a:fld id="{CF4F2DB5-77BF-4F23-99F6-C38C142B263D}" type="slidenum">
              <a:rPr lang="fr-CA">
                <a:solidFill>
                  <a:prstClr val="black"/>
                </a:solidFill>
                <a:latin typeface="Calibri"/>
              </a:rPr>
              <a:pPr defTabSz="931774">
                <a:defRPr/>
              </a:pPr>
              <a:t>68</a:t>
            </a:fld>
            <a:endParaRPr lang="fr-CA">
              <a:solidFill>
                <a:prstClr val="black"/>
              </a:solidFill>
              <a:latin typeface="Calibri"/>
            </a:endParaRPr>
          </a:p>
        </p:txBody>
      </p:sp>
      <p:sp>
        <p:nvSpPr>
          <p:cNvPr id="5" name="Espace réservé du pied de page 4"/>
          <p:cNvSpPr>
            <a:spLocks noGrp="1"/>
          </p:cNvSpPr>
          <p:nvPr>
            <p:ph type="ftr" sz="quarter" idx="11"/>
          </p:nvPr>
        </p:nvSpPr>
        <p:spPr/>
        <p:txBody>
          <a:bodyPr/>
          <a:lstStyle/>
          <a:p>
            <a:pPr defTabSz="931774">
              <a:defRPr/>
            </a:pPr>
            <a:r>
              <a:rPr lang="fr-CA">
                <a:solidFill>
                  <a:prstClr val="black"/>
                </a:solidFill>
                <a:latin typeface="Calibri"/>
              </a:rPr>
              <a:t>BEPGP</a:t>
            </a:r>
          </a:p>
        </p:txBody>
      </p:sp>
      <p:sp>
        <p:nvSpPr>
          <p:cNvPr id="6" name="Espace réservé de l'en-tête 5"/>
          <p:cNvSpPr>
            <a:spLocks noGrp="1"/>
          </p:cNvSpPr>
          <p:nvPr>
            <p:ph type="hdr" sz="quarter" idx="12"/>
          </p:nvPr>
        </p:nvSpPr>
        <p:spPr/>
        <p:txBody>
          <a:bodyPr/>
          <a:lstStyle/>
          <a:p>
            <a:pPr defTabSz="931774">
              <a:defRPr/>
            </a:pPr>
            <a:r>
              <a:rPr lang="fr-CA">
                <a:solidFill>
                  <a:prstClr val="black"/>
                </a:solidFill>
                <a:latin typeface="Calibri"/>
              </a:rPr>
              <a:t>IPE-01</a:t>
            </a:r>
          </a:p>
        </p:txBody>
      </p:sp>
    </p:spTree>
    <p:extLst>
      <p:ext uri="{BB962C8B-B14F-4D97-AF65-F5344CB8AC3E}">
        <p14:creationId xmlns:p14="http://schemas.microsoft.com/office/powerpoint/2010/main" val="3349871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69</a:t>
            </a:fld>
            <a:endParaRPr lang="fr-CA"/>
          </a:p>
        </p:txBody>
      </p:sp>
    </p:spTree>
    <p:extLst>
      <p:ext uri="{BB962C8B-B14F-4D97-AF65-F5344CB8AC3E}">
        <p14:creationId xmlns:p14="http://schemas.microsoft.com/office/powerpoint/2010/main" val="18562563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70</a:t>
            </a:fld>
            <a:endParaRPr lang="fr-CA"/>
          </a:p>
        </p:txBody>
      </p:sp>
    </p:spTree>
    <p:extLst>
      <p:ext uri="{BB962C8B-B14F-4D97-AF65-F5344CB8AC3E}">
        <p14:creationId xmlns:p14="http://schemas.microsoft.com/office/powerpoint/2010/main" val="2499422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71</a:t>
            </a:fld>
            <a:endParaRPr lang="fr-CA"/>
          </a:p>
        </p:txBody>
      </p:sp>
    </p:spTree>
    <p:extLst>
      <p:ext uri="{BB962C8B-B14F-4D97-AF65-F5344CB8AC3E}">
        <p14:creationId xmlns:p14="http://schemas.microsoft.com/office/powerpoint/2010/main" val="42433920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72</a:t>
            </a:fld>
            <a:endParaRPr lang="fr-CA"/>
          </a:p>
        </p:txBody>
      </p:sp>
    </p:spTree>
    <p:extLst>
      <p:ext uri="{BB962C8B-B14F-4D97-AF65-F5344CB8AC3E}">
        <p14:creationId xmlns:p14="http://schemas.microsoft.com/office/powerpoint/2010/main" val="510625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73</a:t>
            </a:fld>
            <a:endParaRPr lang="fr-CA"/>
          </a:p>
        </p:txBody>
      </p:sp>
    </p:spTree>
    <p:extLst>
      <p:ext uri="{BB962C8B-B14F-4D97-AF65-F5344CB8AC3E}">
        <p14:creationId xmlns:p14="http://schemas.microsoft.com/office/powerpoint/2010/main" val="1722856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74</a:t>
            </a:fld>
            <a:endParaRPr lang="fr-CA"/>
          </a:p>
        </p:txBody>
      </p:sp>
    </p:spTree>
    <p:extLst>
      <p:ext uri="{BB962C8B-B14F-4D97-AF65-F5344CB8AC3E}">
        <p14:creationId xmlns:p14="http://schemas.microsoft.com/office/powerpoint/2010/main" val="2096535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75</a:t>
            </a:fld>
            <a:endParaRPr lang="fr-CA"/>
          </a:p>
        </p:txBody>
      </p:sp>
    </p:spTree>
    <p:extLst>
      <p:ext uri="{BB962C8B-B14F-4D97-AF65-F5344CB8AC3E}">
        <p14:creationId xmlns:p14="http://schemas.microsoft.com/office/powerpoint/2010/main" val="76649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b="1" dirty="0"/>
              <a:t>Source: Dictionnaire de l’éducation </a:t>
            </a:r>
          </a:p>
          <a:p>
            <a:r>
              <a:rPr lang="fr-CA" b="1" dirty="0"/>
              <a:t>Intentions, moyens et action professionnelle</a:t>
            </a:r>
          </a:p>
          <a:p>
            <a:endParaRPr lang="fr-CA" b="1" dirty="0"/>
          </a:p>
          <a:p>
            <a:r>
              <a:rPr lang="fr-CA" b="1" dirty="0"/>
              <a:t>Rappel de l’exemple de faire du pain.</a:t>
            </a:r>
          </a:p>
          <a:p>
            <a:r>
              <a:rPr lang="fr-CA" b="1" dirty="0"/>
              <a:t>Dans la recette de pain, il y a plusieurs ingrédients.</a:t>
            </a:r>
          </a:p>
          <a:p>
            <a:r>
              <a:rPr lang="fr-CA" b="1" dirty="0"/>
              <a:t>Exemple: de la farine</a:t>
            </a:r>
          </a:p>
          <a:p>
            <a:r>
              <a:rPr lang="fr-CA" b="1" dirty="0"/>
              <a:t>Il faut s’assurer de choisir la bonne farine pour avoir le meilleur pain.</a:t>
            </a:r>
          </a:p>
          <a:p>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Pour atteindre notre objectif et notre stratégie, nous devons choisir les bonnes méthodes.</a:t>
            </a:r>
            <a:br>
              <a:rPr lang="fr-CA" b="1" dirty="0"/>
            </a:br>
            <a:r>
              <a:rPr lang="fr-CA" dirty="0">
                <a:solidFill>
                  <a:srgbClr val="FF0000"/>
                </a:solidFill>
              </a:rPr>
              <a:t>Même si certaines méthodes sont souvent associées à certaines stratégies, d’autres sont présentes dans diverses stratégies. </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7</a:t>
            </a:fld>
            <a:endParaRPr lang="fr-CA"/>
          </a:p>
        </p:txBody>
      </p:sp>
    </p:spTree>
    <p:extLst>
      <p:ext uri="{BB962C8B-B14F-4D97-AF65-F5344CB8AC3E}">
        <p14:creationId xmlns:p14="http://schemas.microsoft.com/office/powerpoint/2010/main" val="13439159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76</a:t>
            </a:fld>
            <a:endParaRPr lang="fr-CA"/>
          </a:p>
        </p:txBody>
      </p:sp>
    </p:spTree>
    <p:extLst>
      <p:ext uri="{BB962C8B-B14F-4D97-AF65-F5344CB8AC3E}">
        <p14:creationId xmlns:p14="http://schemas.microsoft.com/office/powerpoint/2010/main" val="12447462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77</a:t>
            </a:fld>
            <a:endParaRPr lang="fr-CA"/>
          </a:p>
        </p:txBody>
      </p:sp>
    </p:spTree>
    <p:extLst>
      <p:ext uri="{BB962C8B-B14F-4D97-AF65-F5344CB8AC3E}">
        <p14:creationId xmlns:p14="http://schemas.microsoft.com/office/powerpoint/2010/main" val="21816213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defTabSz="931774">
              <a:defRPr/>
            </a:pPr>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78</a:t>
            </a:fld>
            <a:endParaRPr lang="fr-CA"/>
          </a:p>
        </p:txBody>
      </p:sp>
    </p:spTree>
    <p:extLst>
      <p:ext uri="{BB962C8B-B14F-4D97-AF65-F5344CB8AC3E}">
        <p14:creationId xmlns:p14="http://schemas.microsoft.com/office/powerpoint/2010/main" val="31600769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79</a:t>
            </a:fld>
            <a:endParaRPr lang="fr-CA"/>
          </a:p>
        </p:txBody>
      </p:sp>
    </p:spTree>
    <p:extLst>
      <p:ext uri="{BB962C8B-B14F-4D97-AF65-F5344CB8AC3E}">
        <p14:creationId xmlns:p14="http://schemas.microsoft.com/office/powerpoint/2010/main" val="31401708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dirty="0"/>
              <a:t>https://view.genial.ly/63726d7da0e752001346e3fc/horizontal-infographic-diagrams-top-10-des-meilleures-methodes-pedagogiques-chez-ladulte</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80</a:t>
            </a:fld>
            <a:endParaRPr lang="fr-CA"/>
          </a:p>
        </p:txBody>
      </p:sp>
    </p:spTree>
    <p:extLst>
      <p:ext uri="{BB962C8B-B14F-4D97-AF65-F5344CB8AC3E}">
        <p14:creationId xmlns:p14="http://schemas.microsoft.com/office/powerpoint/2010/main" val="28598401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81</a:t>
            </a:fld>
            <a:endParaRPr lang="fr-CA"/>
          </a:p>
        </p:txBody>
      </p:sp>
    </p:spTree>
    <p:extLst>
      <p:ext uri="{BB962C8B-B14F-4D97-AF65-F5344CB8AC3E}">
        <p14:creationId xmlns:p14="http://schemas.microsoft.com/office/powerpoint/2010/main" val="13352975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82</a:t>
            </a:fld>
            <a:endParaRPr lang="fr-CA"/>
          </a:p>
        </p:txBody>
      </p:sp>
    </p:spTree>
    <p:extLst>
      <p:ext uri="{BB962C8B-B14F-4D97-AF65-F5344CB8AC3E}">
        <p14:creationId xmlns:p14="http://schemas.microsoft.com/office/powerpoint/2010/main" val="37718364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83</a:t>
            </a:fld>
            <a:endParaRPr lang="fr-CA"/>
          </a:p>
        </p:txBody>
      </p:sp>
    </p:spTree>
    <p:extLst>
      <p:ext uri="{BB962C8B-B14F-4D97-AF65-F5344CB8AC3E}">
        <p14:creationId xmlns:p14="http://schemas.microsoft.com/office/powerpoint/2010/main" val="33563022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dirty="0"/>
              <a:t>Observatoire :</a:t>
            </a:r>
            <a:br>
              <a:rPr lang="fr-CA" dirty="0"/>
            </a:br>
            <a:r>
              <a:rPr lang="fr-CA" dirty="0"/>
              <a:t>https://observatoirefp.org/wp-content/uploads/2021/02/Strategies-de-LectureVPF.pdf </a:t>
            </a:r>
          </a:p>
          <a:p>
            <a:endParaRPr lang="fr-CA" dirty="0"/>
          </a:p>
          <a:p>
            <a:r>
              <a:rPr lang="fr-CA" dirty="0"/>
              <a:t>https://www.treaq.ca/dossiers-thematiques/lenseignement-des-strategies-lecture%E2%80%AF-repertoire-de-ressources-et-doutils-utiles/ </a:t>
            </a:r>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85</a:t>
            </a:fld>
            <a:endParaRPr lang="fr-CA"/>
          </a:p>
        </p:txBody>
      </p:sp>
    </p:spTree>
    <p:extLst>
      <p:ext uri="{BB962C8B-B14F-4D97-AF65-F5344CB8AC3E}">
        <p14:creationId xmlns:p14="http://schemas.microsoft.com/office/powerpoint/2010/main" val="20734780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86</a:t>
            </a:fld>
            <a:endParaRPr lang="fr-CA"/>
          </a:p>
        </p:txBody>
      </p:sp>
    </p:spTree>
    <p:extLst>
      <p:ext uri="{BB962C8B-B14F-4D97-AF65-F5344CB8AC3E}">
        <p14:creationId xmlns:p14="http://schemas.microsoft.com/office/powerpoint/2010/main" val="2260369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stratégie = série d’opérations = choix de plusieurs méthodes (activités) = atteindre un objectif  = dans une situation pédagogique</a:t>
            </a:r>
          </a:p>
        </p:txBody>
      </p:sp>
      <p:sp>
        <p:nvSpPr>
          <p:cNvPr id="4" name="Espace réservé du numéro de diapositive 3"/>
          <p:cNvSpPr>
            <a:spLocks noGrp="1"/>
          </p:cNvSpPr>
          <p:nvPr>
            <p:ph type="sldNum" sz="quarter" idx="5"/>
          </p:nvPr>
        </p:nvSpPr>
        <p:spPr/>
        <p:txBody>
          <a:bodyPr/>
          <a:lstStyle/>
          <a:p>
            <a:fld id="{9FFDFB0E-A567-49BD-B5BC-296AD4872C11}" type="slidenum">
              <a:rPr lang="fr-CA" smtClean="0"/>
              <a:t>8</a:t>
            </a:fld>
            <a:endParaRPr lang="fr-CA"/>
          </a:p>
        </p:txBody>
      </p:sp>
    </p:spTree>
    <p:extLst>
      <p:ext uri="{BB962C8B-B14F-4D97-AF65-F5344CB8AC3E}">
        <p14:creationId xmlns:p14="http://schemas.microsoft.com/office/powerpoint/2010/main" val="868590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r>
              <a:rPr lang="fr-CA" dirty="0"/>
              <a:t>Explication des travaux à faire 20 minutes</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87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861252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88</a:t>
            </a:fld>
            <a:endParaRPr lang="fr-CA"/>
          </a:p>
        </p:txBody>
      </p:sp>
    </p:spTree>
    <p:extLst>
      <p:ext uri="{BB962C8B-B14F-4D97-AF65-F5344CB8AC3E}">
        <p14:creationId xmlns:p14="http://schemas.microsoft.com/office/powerpoint/2010/main" val="19498198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89</a:t>
            </a:fld>
            <a:endParaRPr lang="fr-CA"/>
          </a:p>
        </p:txBody>
      </p:sp>
    </p:spTree>
    <p:extLst>
      <p:ext uri="{BB962C8B-B14F-4D97-AF65-F5344CB8AC3E}">
        <p14:creationId xmlns:p14="http://schemas.microsoft.com/office/powerpoint/2010/main" val="9347406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90</a:t>
            </a:fld>
            <a:endParaRPr lang="fr-CA"/>
          </a:p>
        </p:txBody>
      </p:sp>
    </p:spTree>
    <p:extLst>
      <p:ext uri="{BB962C8B-B14F-4D97-AF65-F5344CB8AC3E}">
        <p14:creationId xmlns:p14="http://schemas.microsoft.com/office/powerpoint/2010/main" val="19432837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91</a:t>
            </a:fld>
            <a:endParaRPr lang="fr-CA"/>
          </a:p>
        </p:txBody>
      </p:sp>
    </p:spTree>
    <p:extLst>
      <p:ext uri="{BB962C8B-B14F-4D97-AF65-F5344CB8AC3E}">
        <p14:creationId xmlns:p14="http://schemas.microsoft.com/office/powerpoint/2010/main" val="298294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14463" y="1162050"/>
            <a:ext cx="4181475" cy="3136900"/>
          </a:xfrm>
        </p:spPr>
      </p:sp>
      <p:sp>
        <p:nvSpPr>
          <p:cNvPr id="3" name="Espace réservé des notes 2"/>
          <p:cNvSpPr>
            <a:spLocks noGrp="1"/>
          </p:cNvSpPr>
          <p:nvPr>
            <p:ph type="body" idx="1"/>
          </p:nvPr>
        </p:nvSpPr>
        <p:spPr/>
        <p:txBody>
          <a:bodyPr/>
          <a:lstStyle/>
          <a:p>
            <a:r>
              <a:rPr lang="fr-CA" b="1" dirty="0">
                <a:solidFill>
                  <a:srgbClr val="C00000"/>
                </a:solidFill>
                <a:latin typeface="Times New Roman" panose="02020603050405020304" pitchFamily="18" charset="0"/>
                <a:ea typeface="Times New Roman" panose="02020603050405020304" pitchFamily="18" charset="0"/>
              </a:rPr>
              <a:t>Qu’elles sont les similitudes entre ces élastiques et vos stratégies?</a:t>
            </a:r>
            <a:endParaRPr lang="fr-CA" b="1" u="sng" dirty="0"/>
          </a:p>
          <a:p>
            <a:r>
              <a:rPr lang="fr-CA" b="1" u="sng" dirty="0"/>
              <a:t>UTILITÉS</a:t>
            </a:r>
            <a:endParaRPr lang="fr-CA" u="sng" dirty="0"/>
          </a:p>
          <a:p>
            <a:pPr lvl="0"/>
            <a:r>
              <a:rPr lang="fr-CA" dirty="0"/>
              <a:t>Souple, flexible, adaptable, </a:t>
            </a:r>
          </a:p>
          <a:p>
            <a:pPr lvl="0"/>
            <a:r>
              <a:rPr lang="fr-CA" dirty="0"/>
              <a:t>Support, lien, attaches, prolonge (étire)</a:t>
            </a:r>
          </a:p>
          <a:p>
            <a:pPr lvl="0"/>
            <a:r>
              <a:rPr lang="fr-CA" dirty="0"/>
              <a:t>Couleurs /longueurs variées selon utilité</a:t>
            </a:r>
          </a:p>
          <a:p>
            <a:r>
              <a:rPr lang="fr-CA" dirty="0"/>
              <a:t> </a:t>
            </a:r>
          </a:p>
          <a:p>
            <a:pPr defTabSz="931774">
              <a:defRPr/>
            </a:pPr>
            <a:r>
              <a:rPr lang="fr-CA" b="1" u="sng" dirty="0"/>
              <a:t>LIMITES</a:t>
            </a:r>
            <a:endParaRPr lang="fr-CA" u="sng" dirty="0"/>
          </a:p>
          <a:p>
            <a:pPr lvl="0"/>
            <a:r>
              <a:rPr lang="fr-CA" dirty="0"/>
              <a:t>S’use, casse (répétitif, démotive…)</a:t>
            </a:r>
          </a:p>
          <a:p>
            <a:pPr lvl="0"/>
            <a:r>
              <a:rPr lang="fr-CA" dirty="0"/>
              <a:t>Trop long, trop court (mal adapté)</a:t>
            </a:r>
          </a:p>
          <a:p>
            <a:pPr lvl="0"/>
            <a:r>
              <a:rPr lang="fr-CA" dirty="0"/>
              <a:t>Trop ou peu assez coloré</a:t>
            </a:r>
          </a:p>
          <a:p>
            <a:pPr lvl="0"/>
            <a:r>
              <a:rPr lang="fr-CA" dirty="0"/>
              <a:t>Risques de blessure (SST)</a:t>
            </a:r>
          </a:p>
          <a:p>
            <a:r>
              <a:rPr lang="fr-CA" dirty="0"/>
              <a:t> </a:t>
            </a:r>
          </a:p>
          <a:p>
            <a:pPr defTabSz="931774">
              <a:defRPr/>
            </a:pPr>
            <a:r>
              <a:rPr lang="fr-CA" b="1" u="sng" dirty="0"/>
              <a:t>L’IMPORTANT EST DE SAVOIR REBONDIR…</a:t>
            </a:r>
            <a:endParaRPr lang="fr-CA" dirty="0">
              <a:effectLst/>
            </a:endParaRP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9FFDFB0E-A567-49BD-B5BC-296AD4872C11}" type="slidenum">
              <a:rPr lang="fr-CA" smtClean="0"/>
              <a:t>9</a:t>
            </a:fld>
            <a:endParaRPr lang="fr-CA"/>
          </a:p>
        </p:txBody>
      </p:sp>
    </p:spTree>
    <p:extLst>
      <p:ext uri="{BB962C8B-B14F-4D97-AF65-F5344CB8AC3E}">
        <p14:creationId xmlns:p14="http://schemas.microsoft.com/office/powerpoint/2010/main" val="320629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10.png"/><Relationship Id="rId26" Type="http://schemas.openxmlformats.org/officeDocument/2006/relationships/image" Target="../media/image17.png"/><Relationship Id="rId3" Type="http://schemas.openxmlformats.org/officeDocument/2006/relationships/tags" Target="../tags/tag14.xml"/><Relationship Id="rId21" Type="http://schemas.openxmlformats.org/officeDocument/2006/relationships/image" Target="../media/image14.pn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image" Target="../media/image6.png"/><Relationship Id="rId25" Type="http://schemas.openxmlformats.org/officeDocument/2006/relationships/image" Target="../media/image16.png"/><Relationship Id="rId2" Type="http://schemas.openxmlformats.org/officeDocument/2006/relationships/tags" Target="../tags/tag13.xml"/><Relationship Id="rId16" Type="http://schemas.openxmlformats.org/officeDocument/2006/relationships/image" Target="../media/image12.png"/><Relationship Id="rId20" Type="http://schemas.openxmlformats.org/officeDocument/2006/relationships/image" Target="../media/image8.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9.png"/><Relationship Id="rId5" Type="http://schemas.openxmlformats.org/officeDocument/2006/relationships/tags" Target="../tags/tag16.xml"/><Relationship Id="rId15" Type="http://schemas.openxmlformats.org/officeDocument/2006/relationships/slideMaster" Target="../slideMasters/slideMaster1.xml"/><Relationship Id="rId23" Type="http://schemas.openxmlformats.org/officeDocument/2006/relationships/image" Target="../media/image7.png"/><Relationship Id="rId10" Type="http://schemas.openxmlformats.org/officeDocument/2006/relationships/tags" Target="../tags/tag21.xml"/><Relationship Id="rId19" Type="http://schemas.openxmlformats.org/officeDocument/2006/relationships/image" Target="../media/image13.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15.png"/><Relationship Id="rId27"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1905002"/>
            <a:ext cx="6177880" cy="2593975"/>
          </a:xfrm>
        </p:spPr>
        <p:txBody>
          <a:bodyPr anchor="b"/>
          <a:lstStyle>
            <a:lvl1pPr>
              <a:defRPr sz="6600">
                <a:ln>
                  <a:noFill/>
                </a:ln>
                <a:solidFill>
                  <a:schemeClr val="tx2"/>
                </a:solidFill>
              </a:defRPr>
            </a:lvl1pPr>
          </a:lstStyle>
          <a:p>
            <a:r>
              <a:rPr lang="fr-FR" dirty="0"/>
              <a:t>Modifiez le style du titre</a:t>
            </a:r>
            <a:endParaRPr lang="en-US" dirty="0"/>
          </a:p>
        </p:txBody>
      </p:sp>
      <p:sp>
        <p:nvSpPr>
          <p:cNvPr id="3" name="Subtitle 2"/>
          <p:cNvSpPr>
            <a:spLocks noGrp="1"/>
          </p:cNvSpPr>
          <p:nvPr>
            <p:ph type="subTitle" idx="1"/>
          </p:nvPr>
        </p:nvSpPr>
        <p:spPr>
          <a:xfrm>
            <a:off x="2592740" y="4608242"/>
            <a:ext cx="509584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8" name="Date Placeholder 7"/>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3" y="4048760"/>
            <a:ext cx="2367281" cy="365760"/>
          </a:xfrm>
          <a:prstGeom prst="rect">
            <a:avLst/>
          </a:prstGeom>
        </p:spPr>
        <p:txBody>
          <a:bodyPr/>
          <a:lstStyle/>
          <a:p>
            <a:endParaRPr lang="fr-BE"/>
          </a:p>
        </p:txBody>
      </p:sp>
    </p:spTree>
    <p:extLst>
      <p:ext uri="{BB962C8B-B14F-4D97-AF65-F5344CB8AC3E}">
        <p14:creationId xmlns:p14="http://schemas.microsoft.com/office/powerpoint/2010/main" val="37715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856097" y="1905004"/>
            <a:ext cx="6373504" cy="2593975"/>
          </a:xfrm>
        </p:spPr>
        <p:txBody>
          <a:bodyPr anchor="b"/>
          <a:lstStyle>
            <a:lvl1pPr>
              <a:defRPr sz="495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1856097" y="4572000"/>
            <a:ext cx="5291464"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67025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1" y="274638"/>
            <a:ext cx="6881702" cy="1143000"/>
          </a:xfrm>
        </p:spPr>
        <p:txBody>
          <a:bodyPr/>
          <a:lstStyle>
            <a:lvl1pPr>
              <a:defRPr b="1">
                <a:solidFill>
                  <a:srgbClr val="C00000"/>
                </a:solidFill>
              </a:defRPr>
            </a:lvl1pPr>
          </a:lstStyle>
          <a:p>
            <a:r>
              <a:rPr lang="fr-FR"/>
              <a:t>Modifiez le style du titre</a:t>
            </a:r>
            <a:endParaRPr lang="en-US"/>
          </a:p>
        </p:txBody>
      </p:sp>
      <p:sp>
        <p:nvSpPr>
          <p:cNvPr id="3" name="Content Placeholder 2"/>
          <p:cNvSpPr>
            <a:spLocks noGrp="1"/>
          </p:cNvSpPr>
          <p:nvPr>
            <p:ph idx="1"/>
          </p:nvPr>
        </p:nvSpPr>
        <p:spPr>
          <a:xfrm>
            <a:off x="1705970" y="1600200"/>
            <a:ext cx="6881703" cy="4800600"/>
          </a:xfrm>
        </p:spPr>
        <p:txBody>
          <a:bodyPr/>
          <a:lstStyle>
            <a:lvl1pPr>
              <a:buClr>
                <a:srgbClr val="C00000"/>
              </a:buClr>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387573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1" y="274638"/>
            <a:ext cx="6881702" cy="1143000"/>
          </a:xfrm>
        </p:spPr>
        <p:txBody>
          <a:bodyPr/>
          <a:lstStyle>
            <a:lvl1pPr>
              <a:defRPr b="1">
                <a:solidFill>
                  <a:srgbClr val="C00000"/>
                </a:solidFill>
              </a:defRPr>
            </a:lvl1pPr>
          </a:lstStyle>
          <a:p>
            <a:r>
              <a:rPr lang="fr-FR"/>
              <a:t>Modifiez le style du titre</a:t>
            </a:r>
            <a:endParaRPr lang="en-US"/>
          </a:p>
        </p:txBody>
      </p:sp>
      <p:sp>
        <p:nvSpPr>
          <p:cNvPr id="3" name="Content Placeholder 2"/>
          <p:cNvSpPr>
            <a:spLocks noGrp="1"/>
          </p:cNvSpPr>
          <p:nvPr>
            <p:ph idx="1"/>
          </p:nvPr>
        </p:nvSpPr>
        <p:spPr>
          <a:xfrm>
            <a:off x="1705970" y="1600200"/>
            <a:ext cx="6881703" cy="4800600"/>
          </a:xfrm>
        </p:spPr>
        <p:txBody>
          <a:bodyPr/>
          <a:lstStyle>
            <a:lvl1pPr>
              <a:buClr>
                <a:srgbClr val="C00000"/>
              </a:buClr>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143380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18602" y="5461000"/>
            <a:ext cx="6976796" cy="1168400"/>
          </a:xfrm>
        </p:spPr>
        <p:txBody>
          <a:bodyPr anchor="t"/>
          <a:lstStyle>
            <a:lvl1pPr algn="l">
              <a:defRPr sz="2700" b="0" cap="all"/>
            </a:lvl1pPr>
          </a:lstStyle>
          <a:p>
            <a:r>
              <a:rPr lang="fr-FR"/>
              <a:t>Modifiez le style du titre</a:t>
            </a:r>
            <a:endParaRPr lang="en-US"/>
          </a:p>
        </p:txBody>
      </p:sp>
      <p:sp>
        <p:nvSpPr>
          <p:cNvPr id="3" name="Text Placeholder 2"/>
          <p:cNvSpPr>
            <a:spLocks noGrp="1"/>
          </p:cNvSpPr>
          <p:nvPr>
            <p:ph type="body" idx="1"/>
          </p:nvPr>
        </p:nvSpPr>
        <p:spPr>
          <a:xfrm>
            <a:off x="1718602" y="3781743"/>
            <a:ext cx="6135687" cy="1633538"/>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636411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a:t>Modifiez le style du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419600" y="1536192"/>
            <a:ext cx="36576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1045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8" name="Footer Placeholder 7"/>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91412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a:t>Atelier </a:t>
            </a:r>
            <a:endParaRPr lang="en-US"/>
          </a:p>
        </p:txBody>
      </p:sp>
      <p:sp>
        <p:nvSpPr>
          <p:cNvPr id="3" name="Date Placeholder 2"/>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4" name="Footer Placeholder 3"/>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75919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3" name="Footer Placeholder 2"/>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3269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1650" b="1"/>
            </a:lvl1pPr>
          </a:lstStyle>
          <a:p>
            <a:r>
              <a:rPr lang="fr-FR"/>
              <a:t>Modifiez le style du titre</a:t>
            </a:r>
            <a:endParaRPr lang="en-US"/>
          </a:p>
        </p:txBody>
      </p:sp>
      <p:sp>
        <p:nvSpPr>
          <p:cNvPr id="4" name="Text Placeholder 3"/>
          <p:cNvSpPr>
            <a:spLocks noGrp="1"/>
          </p:cNvSpPr>
          <p:nvPr>
            <p:ph type="body" sz="half" idx="2"/>
          </p:nvPr>
        </p:nvSpPr>
        <p:spPr>
          <a:xfrm>
            <a:off x="304803" y="6096000"/>
            <a:ext cx="7772401" cy="609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4"/>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183850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6457528" cy="1143000"/>
          </a:xfrm>
        </p:spPr>
        <p:txBody>
          <a:bodyPr/>
          <a:lstStyle>
            <a:lvl1pPr algn="ct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619672" y="1600200"/>
            <a:ext cx="6457528" cy="480060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2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165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8458200" cy="5486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8" name="Date Placeholder 7"/>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4" y="4048760"/>
            <a:ext cx="2367281" cy="365760"/>
          </a:xfrm>
          <a:prstGeom prst="rect">
            <a:avLst/>
          </a:prstGeom>
        </p:spPr>
        <p:txBody>
          <a:bodyPr/>
          <a:lstStyle/>
          <a:p>
            <a:r>
              <a:rPr lang="fr-BE"/>
              <a:t>BEPGP</a:t>
            </a:r>
          </a:p>
        </p:txBody>
      </p:sp>
    </p:spTree>
    <p:extLst>
      <p:ext uri="{BB962C8B-B14F-4D97-AF65-F5344CB8AC3E}">
        <p14:creationId xmlns:p14="http://schemas.microsoft.com/office/powerpoint/2010/main" val="347504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60627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17526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533199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a:xfrm>
            <a:off x="1710978" y="2495237"/>
            <a:ext cx="5722046" cy="1143000"/>
          </a:xfrm>
        </p:spPr>
        <p:txBody>
          <a:bodyPr/>
          <a:lstStyle>
            <a:lvl1pPr>
              <a:defRPr b="1">
                <a:solidFill>
                  <a:srgbClr val="C00000"/>
                </a:solidFill>
              </a:defRPr>
            </a:lvl1p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AA309A6D-C09C-4548-B29A-6CF363A7E532}" type="datetimeFigureOut">
              <a:rPr lang="fr-FR" smtClean="0"/>
              <a:t>08/05/2024</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grpSp>
        <p:nvGrpSpPr>
          <p:cNvPr id="6" name="Groupe 5"/>
          <p:cNvGrpSpPr/>
          <p:nvPr userDrawn="1"/>
        </p:nvGrpSpPr>
        <p:grpSpPr>
          <a:xfrm>
            <a:off x="5867916" y="-315416"/>
            <a:ext cx="3504168" cy="3118460"/>
            <a:chOff x="5811447" y="-253074"/>
            <a:chExt cx="3504168" cy="3118460"/>
          </a:xfrm>
        </p:grpSpPr>
        <p:sp>
          <p:nvSpPr>
            <p:cNvPr id="7" name="Triangle rectangle 6">
              <a:extLst>
                <a:ext uri="{FF2B5EF4-FFF2-40B4-BE49-F238E27FC236}">
                  <a16:creationId xmlns:a16="http://schemas.microsoft.com/office/drawing/2014/main" id="{1540CB64-8E6E-4994-83B9-9D3EC920C8C6}"/>
                </a:ext>
              </a:extLst>
            </p:cNvPr>
            <p:cNvSpPr/>
            <p:nvPr>
              <p:custDataLst>
                <p:tags r:id="rId8"/>
              </p:custDataLst>
            </p:nvPr>
          </p:nvSpPr>
          <p:spPr>
            <a:xfrm rot="10800000">
              <a:off x="5811447" y="86124"/>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7F7F7F"/>
                </a:solidFill>
              </a:endParaRPr>
            </a:p>
          </p:txBody>
        </p:sp>
        <p:pic>
          <p:nvPicPr>
            <p:cNvPr id="8" name="Image 7"/>
            <p:cNvPicPr>
              <a:picLocks noChangeAspect="1"/>
            </p:cNvPicPr>
            <p:nvPr>
              <p:custDataLst>
                <p:tags r:id="rId9"/>
              </p:custDataLst>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502482">
              <a:off x="8561761" y="1554740"/>
              <a:ext cx="277856" cy="1229852"/>
            </a:xfrm>
            <a:prstGeom prst="rect">
              <a:avLst/>
            </a:prstGeom>
          </p:spPr>
        </p:pic>
        <p:pic>
          <p:nvPicPr>
            <p:cNvPr id="9" name="Image 8"/>
            <p:cNvPicPr>
              <a:picLocks noChangeAspect="1"/>
            </p:cNvPicPr>
            <p:nvPr>
              <p:custDataLst>
                <p:tags r:id="rId10"/>
              </p:custDataLst>
            </p:nvPr>
          </p:nvPicPr>
          <p:blipFill>
            <a:blip r:embed="rId1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1490933">
              <a:off x="6170156" y="191185"/>
              <a:ext cx="938553" cy="569286"/>
            </a:xfrm>
            <a:prstGeom prst="rect">
              <a:avLst/>
            </a:prstGeom>
          </p:spPr>
        </p:pic>
        <p:pic>
          <p:nvPicPr>
            <p:cNvPr id="10" name="Image 9"/>
            <p:cNvPicPr>
              <a:picLocks noChangeAspect="1"/>
            </p:cNvPicPr>
            <p:nvPr>
              <p:custDataLst>
                <p:tags r:id="rId11"/>
              </p:custDataLst>
            </p:nvPr>
          </p:nvPicPr>
          <p:blipFill>
            <a:blip r:embed="rId18"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46282" y="-253074"/>
              <a:ext cx="1311182" cy="1315293"/>
            </a:xfrm>
            <a:prstGeom prst="rect">
              <a:avLst/>
            </a:prstGeom>
          </p:spPr>
        </p:pic>
        <p:pic>
          <p:nvPicPr>
            <p:cNvPr id="11" name="Image 10"/>
            <p:cNvPicPr>
              <a:picLocks noChangeAspect="1"/>
            </p:cNvPicPr>
            <p:nvPr>
              <p:custDataLst>
                <p:tags r:id="rId12"/>
              </p:custDataLst>
            </p:nvPr>
          </p:nvPicPr>
          <p:blipFill>
            <a:blip r:embed="rId1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80363" y="103232"/>
              <a:ext cx="1078122" cy="1091351"/>
            </a:xfrm>
            <a:prstGeom prst="rect">
              <a:avLst/>
            </a:prstGeom>
          </p:spPr>
        </p:pic>
        <p:pic>
          <p:nvPicPr>
            <p:cNvPr id="12" name="Image 11"/>
            <p:cNvPicPr>
              <a:picLocks noChangeAspect="1"/>
            </p:cNvPicPr>
            <p:nvPr>
              <p:custDataLst>
                <p:tags r:id="rId13"/>
              </p:custDataLst>
            </p:nvPr>
          </p:nvPicPr>
          <p:blipFill>
            <a:blip r:embed="rId2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378536">
              <a:off x="7219135" y="1032511"/>
              <a:ext cx="1041114" cy="409265"/>
            </a:xfrm>
            <a:prstGeom prst="rect">
              <a:avLst/>
            </a:prstGeom>
          </p:spPr>
        </p:pic>
        <p:pic>
          <p:nvPicPr>
            <p:cNvPr id="13" name="Image 12"/>
            <p:cNvPicPr>
              <a:picLocks noChangeAspect="1"/>
            </p:cNvPicPr>
            <p:nvPr>
              <p:custDataLst>
                <p:tags r:id="rId14"/>
              </p:custDataLst>
            </p:nvPr>
          </p:nvPicPr>
          <p:blipFill>
            <a:blip r:embed="rId21"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301561">
              <a:off x="7703380" y="948490"/>
              <a:ext cx="1401714" cy="1061039"/>
            </a:xfrm>
            <a:prstGeom prst="rect">
              <a:avLst/>
            </a:prstGeom>
          </p:spPr>
        </p:pic>
      </p:grpSp>
      <p:grpSp>
        <p:nvGrpSpPr>
          <p:cNvPr id="14" name="Groupe 13"/>
          <p:cNvGrpSpPr/>
          <p:nvPr userDrawn="1"/>
        </p:nvGrpSpPr>
        <p:grpSpPr>
          <a:xfrm>
            <a:off x="-108520" y="4095527"/>
            <a:ext cx="3415026" cy="2883016"/>
            <a:chOff x="-108954" y="3221488"/>
            <a:chExt cx="3415026" cy="2883016"/>
          </a:xfrm>
        </p:grpSpPr>
        <p:sp>
          <p:nvSpPr>
            <p:cNvPr id="15" name="Triangle rectangle 14">
              <a:extLst>
                <a:ext uri="{FF2B5EF4-FFF2-40B4-BE49-F238E27FC236}">
                  <a16:creationId xmlns:a16="http://schemas.microsoft.com/office/drawing/2014/main" id="{1540CB64-8E6E-4994-83B9-9D3EC920C8C6}"/>
                </a:ext>
              </a:extLst>
            </p:cNvPr>
            <p:cNvSpPr/>
            <p:nvPr>
              <p:custDataLst>
                <p:tags r:id="rId1"/>
              </p:custDataLst>
            </p:nvPr>
          </p:nvSpPr>
          <p:spPr>
            <a:xfrm>
              <a:off x="0" y="3221488"/>
              <a:ext cx="3306072" cy="2779262"/>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solidFill>
                  <a:srgbClr val="7F7F7F"/>
                </a:solidFill>
              </a:endParaRPr>
            </a:p>
          </p:txBody>
        </p:sp>
        <p:pic>
          <p:nvPicPr>
            <p:cNvPr id="16" name="Image 15"/>
            <p:cNvPicPr>
              <a:picLocks noChangeAspect="1"/>
            </p:cNvPicPr>
            <p:nvPr>
              <p:custDataLst>
                <p:tags r:id="rId2"/>
              </p:custDataLst>
            </p:nvPr>
          </p:nvPicPr>
          <p:blipFill>
            <a:blip r:embed="rId2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0125958">
              <a:off x="42957" y="4559568"/>
              <a:ext cx="1471151" cy="735576"/>
            </a:xfrm>
            <a:prstGeom prst="rect">
              <a:avLst/>
            </a:prstGeom>
          </p:spPr>
        </p:pic>
        <p:pic>
          <p:nvPicPr>
            <p:cNvPr id="17" name="Image 16"/>
            <p:cNvPicPr>
              <a:picLocks noChangeAspect="1"/>
            </p:cNvPicPr>
            <p:nvPr>
              <p:custDataLst>
                <p:tags r:id="rId3"/>
              </p:custDataLst>
            </p:nvPr>
          </p:nvPicPr>
          <p:blipFill>
            <a:blip r:embed="rId2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775" y="3862875"/>
              <a:ext cx="858335" cy="927261"/>
            </a:xfrm>
            <a:prstGeom prst="rect">
              <a:avLst/>
            </a:prstGeom>
          </p:spPr>
        </p:pic>
        <p:pic>
          <p:nvPicPr>
            <p:cNvPr id="18" name="Image 17"/>
            <p:cNvPicPr>
              <a:picLocks noChangeAspect="1"/>
            </p:cNvPicPr>
            <p:nvPr>
              <p:custDataLst>
                <p:tags r:id="rId4"/>
              </p:custDataLst>
            </p:nvPr>
          </p:nvPicPr>
          <p:blipFill>
            <a:blip r:embed="rId2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954" y="5251283"/>
              <a:ext cx="1590896" cy="795887"/>
            </a:xfrm>
            <a:prstGeom prst="rect">
              <a:avLst/>
            </a:prstGeom>
          </p:spPr>
        </p:pic>
        <p:pic>
          <p:nvPicPr>
            <p:cNvPr id="19" name="Image 18"/>
            <p:cNvPicPr>
              <a:picLocks noChangeAspect="1"/>
            </p:cNvPicPr>
            <p:nvPr>
              <p:custDataLst>
                <p:tags r:id="rId5"/>
              </p:custDataLst>
            </p:nvPr>
          </p:nvPicPr>
          <p:blipFill>
            <a:blip r:embed="rId2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40807" y="4925094"/>
              <a:ext cx="1235566" cy="777436"/>
            </a:xfrm>
            <a:prstGeom prst="rect">
              <a:avLst/>
            </a:prstGeom>
          </p:spPr>
        </p:pic>
        <p:pic>
          <p:nvPicPr>
            <p:cNvPr id="20" name="Image 19"/>
            <p:cNvPicPr>
              <a:picLocks noChangeAspect="1"/>
            </p:cNvPicPr>
            <p:nvPr>
              <p:custDataLst>
                <p:tags r:id="rId6"/>
              </p:custDataLst>
            </p:nvPr>
          </p:nvPicPr>
          <p:blipFill>
            <a:blip r:embed="rId2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333466">
              <a:off x="1949985" y="5405561"/>
              <a:ext cx="771397" cy="698943"/>
            </a:xfrm>
            <a:prstGeom prst="rect">
              <a:avLst/>
            </a:prstGeom>
          </p:spPr>
        </p:pic>
        <p:pic>
          <p:nvPicPr>
            <p:cNvPr id="21" name="Image 20"/>
            <p:cNvPicPr>
              <a:picLocks noChangeAspect="1"/>
            </p:cNvPicPr>
            <p:nvPr>
              <p:custDataLst>
                <p:tags r:id="rId7"/>
              </p:custDataLst>
            </p:nvPr>
          </p:nvPicPr>
          <p:blipFill>
            <a:blip r:embed="rId2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204" y="3458034"/>
              <a:ext cx="331625" cy="508310"/>
            </a:xfrm>
            <a:prstGeom prst="rect">
              <a:avLst/>
            </a:prstGeom>
          </p:spPr>
        </p:pic>
      </p:grpSp>
    </p:spTree>
    <p:extLst>
      <p:ext uri="{BB962C8B-B14F-4D97-AF65-F5344CB8AC3E}">
        <p14:creationId xmlns:p14="http://schemas.microsoft.com/office/powerpoint/2010/main" val="2990251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56195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22697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42037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107570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2_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1762FD5F-4DE3-4478-9E0A-E2CA97A907F8}" type="datetimeFigureOut">
              <a:rPr lang="fr-CA" smtClean="0"/>
              <a:t>2024-05-08</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390995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1762FD5F-4DE3-4478-9E0A-E2CA97A907F8}" type="datetimeFigureOut">
              <a:rPr lang="fr-CA" smtClean="0"/>
              <a:t>2024-05-08</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31550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5" y="5486401"/>
            <a:ext cx="7659687" cy="1168400"/>
          </a:xfrm>
        </p:spPr>
        <p:txBody>
          <a:bodyPr anchor="t"/>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722315" y="3852865"/>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62FD5F-4DE3-4478-9E0A-E2CA97A907F8}" type="datetimeFigureOut">
              <a:rPr lang="fr-CA" smtClean="0"/>
              <a:t>2024-05-08</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733366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2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30391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3_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624120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2_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454053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2_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13793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051721" y="1905004"/>
            <a:ext cx="6177880" cy="2593975"/>
          </a:xfrm>
        </p:spPr>
        <p:txBody>
          <a:bodyPr anchor="b"/>
          <a:lstStyle>
            <a:lvl1pPr>
              <a:defRPr sz="495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2592741" y="4608242"/>
            <a:ext cx="5095840"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88828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19673" y="274638"/>
            <a:ext cx="6457528" cy="1143000"/>
          </a:xfrm>
        </p:spPr>
        <p:txBody>
          <a:bodyPr/>
          <a:lstStyle>
            <a:lvl1pPr algn="ctr">
              <a:defRPr b="1">
                <a:solidFill>
                  <a:srgbClr val="C00000"/>
                </a:solidFill>
              </a:defRPr>
            </a:lvl1pPr>
          </a:lstStyle>
          <a:p>
            <a:r>
              <a:rPr lang="fr-FR"/>
              <a:t>Modifiez le style du titre</a:t>
            </a:r>
            <a:endParaRPr lang="en-US"/>
          </a:p>
        </p:txBody>
      </p:sp>
      <p:sp>
        <p:nvSpPr>
          <p:cNvPr id="3" name="Content Placeholder 2"/>
          <p:cNvSpPr>
            <a:spLocks noGrp="1"/>
          </p:cNvSpPr>
          <p:nvPr>
            <p:ph idx="1"/>
          </p:nvPr>
        </p:nvSpPr>
        <p:spPr>
          <a:xfrm>
            <a:off x="1619673" y="1600200"/>
            <a:ext cx="6457528" cy="4800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413096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3_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5" y="5486401"/>
            <a:ext cx="7659687" cy="1168400"/>
          </a:xfrm>
        </p:spPr>
        <p:txBody>
          <a:bodyPr anchor="t"/>
          <a:lstStyle>
            <a:lvl1pPr algn="l">
              <a:defRPr sz="2700" b="0" cap="all"/>
            </a:lvl1pPr>
          </a:lstStyle>
          <a:p>
            <a:r>
              <a:rPr lang="fr-FR"/>
              <a:t>Modifiez le style du titre</a:t>
            </a:r>
            <a:endParaRPr lang="en-US"/>
          </a:p>
        </p:txBody>
      </p:sp>
      <p:sp>
        <p:nvSpPr>
          <p:cNvPr id="3" name="Text Placeholder 2"/>
          <p:cNvSpPr>
            <a:spLocks noGrp="1"/>
          </p:cNvSpPr>
          <p:nvPr>
            <p:ph type="body" idx="1"/>
          </p:nvPr>
        </p:nvSpPr>
        <p:spPr>
          <a:xfrm>
            <a:off x="722315" y="3852865"/>
            <a:ext cx="6135687" cy="1633538"/>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094682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3_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1550705" y="1539240"/>
            <a:ext cx="3240495"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157216" y="1536192"/>
            <a:ext cx="3450777"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6" name="Footer Placeholder 5"/>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31029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3_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8" name="Footer Placeholder 7"/>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24762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4_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4" name="Footer Placeholder 3"/>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49989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3" name="Footer Placeholder 2"/>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020724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3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1650" b="1"/>
            </a:lvl1pPr>
          </a:lstStyle>
          <a:p>
            <a:r>
              <a:rPr lang="fr-FR"/>
              <a:t>Modifiez le style du titre</a:t>
            </a:r>
            <a:endParaRPr lang="en-US"/>
          </a:p>
        </p:txBody>
      </p:sp>
      <p:sp>
        <p:nvSpPr>
          <p:cNvPr id="4" name="Text Placeholder 3"/>
          <p:cNvSpPr>
            <a:spLocks noGrp="1"/>
          </p:cNvSpPr>
          <p:nvPr>
            <p:ph type="body" sz="half" idx="2"/>
          </p:nvPr>
        </p:nvSpPr>
        <p:spPr>
          <a:xfrm>
            <a:off x="304803" y="6096000"/>
            <a:ext cx="7772401" cy="609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Date Placeholder 4"/>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6" name="Footer Placeholder 5"/>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24851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165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8458200" cy="5486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8" name="Date Placeholder 7"/>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4" y="4048760"/>
            <a:ext cx="2367281" cy="365760"/>
          </a:xfrm>
          <a:prstGeom prst="rect">
            <a:avLst/>
          </a:prstGeom>
        </p:spPr>
        <p:txBody>
          <a:bodyPr/>
          <a:lstStyle/>
          <a:p>
            <a:endParaRPr lang="fr-BE"/>
          </a:p>
        </p:txBody>
      </p:sp>
    </p:spTree>
    <p:extLst>
      <p:ext uri="{BB962C8B-B14F-4D97-AF65-F5344CB8AC3E}">
        <p14:creationId xmlns:p14="http://schemas.microsoft.com/office/powerpoint/2010/main" val="2606001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3_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574209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3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17526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5"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4"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3880705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4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07F3729-D4E7-47DF-B321-54515494554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606544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5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7F3729-D4E7-47DF-B321-54515494554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393537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4_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07F3729-D4E7-47DF-B321-54515494554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372243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4_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07F3729-D4E7-47DF-B321-54515494554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316422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8" name="Footer Placeholder 7"/>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4_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07F3729-D4E7-47DF-B321-545154945548}" type="datetimeFigureOut">
              <a:rPr lang="fr-CA" smtClean="0"/>
              <a:t>2024-05-08</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66056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5_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07F3729-D4E7-47DF-B321-545154945548}" type="datetimeFigureOut">
              <a:rPr lang="fr-CA" smtClean="0"/>
              <a:t>2024-05-08</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486226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7F3729-D4E7-47DF-B321-545154945548}" type="datetimeFigureOut">
              <a:rPr lang="fr-CA" smtClean="0"/>
              <a:t>2024-05-08</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100399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4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07F3729-D4E7-47DF-B321-54515494554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3618881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5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07F3729-D4E7-47DF-B321-54515494554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3072233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4_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7F3729-D4E7-47DF-B321-54515494554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130359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4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7F3729-D4E7-47DF-B321-54515494554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6680C543-6BB9-4C72-9674-016D2AE5FB00}" type="slidenum">
              <a:rPr lang="fr-CA" smtClean="0"/>
              <a:t>‹N°›</a:t>
            </a:fld>
            <a:endParaRPr lang="fr-CA"/>
          </a:p>
        </p:txBody>
      </p:sp>
    </p:spTree>
    <p:extLst>
      <p:ext uri="{BB962C8B-B14F-4D97-AF65-F5344CB8AC3E}">
        <p14:creationId xmlns:p14="http://schemas.microsoft.com/office/powerpoint/2010/main" val="2667246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5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2656712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936327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5_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114840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4" name="Footer Placeholder 3"/>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5" name="Slide Number Placeholder 4"/>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5_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680110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5_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762FD5F-4DE3-4478-9E0A-E2CA97A907F8}" type="datetimeFigureOut">
              <a:rPr lang="fr-CA" smtClean="0"/>
              <a:t>2024-05-08</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435533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6_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762FD5F-4DE3-4478-9E0A-E2CA97A907F8}" type="datetimeFigureOut">
              <a:rPr lang="fr-CA" smtClean="0"/>
              <a:t>2024-05-08</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720135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5_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2FD5F-4DE3-4478-9E0A-E2CA97A907F8}" type="datetimeFigureOut">
              <a:rPr lang="fr-CA" smtClean="0"/>
              <a:t>2024-05-08</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476126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5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584765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6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762FD5F-4DE3-4478-9E0A-E2CA97A907F8}" type="datetimeFigureOut">
              <a:rPr lang="fr-CA" smtClean="0"/>
              <a:t>2024-05-08</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902695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5_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402615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5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62FD5F-4DE3-4478-9E0A-E2CA97A907F8}" type="datetimeFigureOut">
              <a:rPr lang="fr-CA" smtClean="0"/>
              <a:t>2024-05-08</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27BD7B8A-0907-49D3-8F8A-5861DAA64E66}" type="slidenum">
              <a:rPr lang="fr-CA" smtClean="0"/>
              <a:t>‹N°›</a:t>
            </a:fld>
            <a:endParaRPr lang="fr-CA"/>
          </a:p>
        </p:txBody>
      </p:sp>
    </p:spTree>
    <p:extLst>
      <p:ext uri="{BB962C8B-B14F-4D97-AF65-F5344CB8AC3E}">
        <p14:creationId xmlns:p14="http://schemas.microsoft.com/office/powerpoint/2010/main" val="3541823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3" name="Footer Placeholder 2"/>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a:t>Modifiez le style du titre</a:t>
            </a:r>
            <a:endParaRPr lang="en-US" dirty="0"/>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endParaRPr lang="fr-BE"/>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a:t>Modifiez le style du titre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7551354" y="1645920"/>
            <a:ext cx="2438399" cy="365760"/>
          </a:xfrm>
          <a:prstGeom prst="rect">
            <a:avLst/>
          </a:prstGeom>
        </p:spPr>
        <p:txBody>
          <a:bodyPr/>
          <a:lstStyle/>
          <a:p>
            <a:fld id="{AA309A6D-C09C-4548-B29A-6CF363A7E532}" type="datetimeFigureOut">
              <a:rPr lang="fr-FR" smtClean="0"/>
              <a:t>08/05/2024</a:t>
            </a:fld>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3" y="4048760"/>
            <a:ext cx="2367281" cy="365760"/>
          </a:xfrm>
          <a:prstGeom prst="rect">
            <a:avLst/>
          </a:prstGeom>
        </p:spPr>
        <p:txBody>
          <a:bodyPr/>
          <a:lstStyle/>
          <a:p>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ags" Target="../tags/tag6.xml"/><Relationship Id="rId84" Type="http://schemas.openxmlformats.org/officeDocument/2006/relationships/image" Target="../media/image4.png"/><Relationship Id="rId89" Type="http://schemas.openxmlformats.org/officeDocument/2006/relationships/image" Target="../media/image9.png"/><Relationship Id="rId7" Type="http://schemas.openxmlformats.org/officeDocument/2006/relationships/slideLayout" Target="../slideLayouts/slideLayout7.xml"/><Relationship Id="rId71"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ags" Target="../tags/tag4.xml"/><Relationship Id="rId79" Type="http://schemas.openxmlformats.org/officeDocument/2006/relationships/tags" Target="../tags/tag9.xml"/><Relationship Id="rId87" Type="http://schemas.openxmlformats.org/officeDocument/2006/relationships/image" Target="../media/image7.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2.png"/><Relationship Id="rId90" Type="http://schemas.openxmlformats.org/officeDocument/2006/relationships/image" Target="../media/image10.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ags" Target="../tags/tag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ags" Target="../tags/tag2.xml"/><Relationship Id="rId80" Type="http://schemas.openxmlformats.org/officeDocument/2006/relationships/tags" Target="../tags/tag10.xml"/><Relationship Id="rId85" Type="http://schemas.openxmlformats.org/officeDocument/2006/relationships/image" Target="../media/image5.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75" Type="http://schemas.openxmlformats.org/officeDocument/2006/relationships/tags" Target="../tags/tag5.xml"/><Relationship Id="rId83" Type="http://schemas.openxmlformats.org/officeDocument/2006/relationships/image" Target="../media/image3.png"/><Relationship Id="rId88" Type="http://schemas.openxmlformats.org/officeDocument/2006/relationships/image" Target="../media/image8.png"/><Relationship Id="rId91"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ags" Target="../tags/tag3.xml"/><Relationship Id="rId78" Type="http://schemas.openxmlformats.org/officeDocument/2006/relationships/tags" Target="../tags/tag8.xml"/><Relationship Id="rId81" Type="http://schemas.openxmlformats.org/officeDocument/2006/relationships/tags" Target="../tags/tag11.xml"/><Relationship Id="rId86"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587" y="354313"/>
            <a:ext cx="693449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663586" y="2087393"/>
            <a:ext cx="6836493"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9143994" y="0"/>
            <a:ext cx="609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p:cNvGrpSpPr/>
          <p:nvPr userDrawn="1"/>
        </p:nvGrpSpPr>
        <p:grpSpPr>
          <a:xfrm>
            <a:off x="-306737" y="26545"/>
            <a:ext cx="1895101" cy="6858000"/>
            <a:chOff x="-182929" y="0"/>
            <a:chExt cx="1895101" cy="6858000"/>
          </a:xfrm>
        </p:grpSpPr>
        <p:sp>
          <p:nvSpPr>
            <p:cNvPr id="9" name="Rectangle 8"/>
            <p:cNvSpPr/>
            <p:nvPr>
              <p:custDataLst>
                <p:tags r:id="rId71"/>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Image 9"/>
            <p:cNvPicPr>
              <a:picLocks noChangeAspect="1"/>
            </p:cNvPicPr>
            <p:nvPr>
              <p:custDataLst>
                <p:tags r:id="rId72"/>
              </p:custDataLst>
            </p:nvPr>
          </p:nvPicPr>
          <p:blipFill>
            <a:blip r:embed="rId82"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73"/>
              </p:custDataLst>
            </p:nvPr>
          </p:nvPicPr>
          <p:blipFill>
            <a:blip r:embed="rId83"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74"/>
              </p:custDataLst>
            </p:nvPr>
          </p:nvPicPr>
          <p:blipFill>
            <a:blip r:embed="rId84"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75"/>
              </p:custDataLst>
            </p:nvPr>
          </p:nvPicPr>
          <p:blipFill>
            <a:blip r:embed="rId85"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76"/>
              </p:custDataLst>
            </p:nvPr>
          </p:nvPicPr>
          <p:blipFill>
            <a:blip r:embed="rId86"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77"/>
              </p:custDataLst>
            </p:nvPr>
          </p:nvPicPr>
          <p:blipFill>
            <a:blip r:embed="rId87"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78"/>
              </p:custDataLst>
            </p:nvPr>
          </p:nvPicPr>
          <p:blipFill>
            <a:blip r:embed="rId88"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79"/>
              </p:custDataLst>
            </p:nvPr>
          </p:nvPicPr>
          <p:blipFill>
            <a:blip r:embed="rId89"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80"/>
              </p:custDataLst>
            </p:nvPr>
          </p:nvPicPr>
          <p:blipFill>
            <a:blip r:embed="rId90"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81"/>
              </p:custDataLst>
            </p:nvPr>
          </p:nvPicPr>
          <p:blipFill>
            <a:blip r:embed="rId91"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 id="2147483750" r:id="rId52"/>
    <p:sldLayoutId id="2147483751" r:id="rId53"/>
    <p:sldLayoutId id="2147483752" r:id="rId54"/>
    <p:sldLayoutId id="2147483753" r:id="rId55"/>
    <p:sldLayoutId id="2147483754" r:id="rId56"/>
    <p:sldLayoutId id="2147483755" r:id="rId57"/>
    <p:sldLayoutId id="2147483756" r:id="rId58"/>
    <p:sldLayoutId id="2147483757" r:id="rId59"/>
    <p:sldLayoutId id="2147483758" r:id="rId60"/>
    <p:sldLayoutId id="2147483759" r:id="rId61"/>
    <p:sldLayoutId id="2147483760" r:id="rId62"/>
    <p:sldLayoutId id="2147483761" r:id="rId63"/>
    <p:sldLayoutId id="2147483762" r:id="rId64"/>
    <p:sldLayoutId id="2147483763" r:id="rId65"/>
    <p:sldLayoutId id="2147483764" r:id="rId66"/>
    <p:sldLayoutId id="2147483765" r:id="rId67"/>
    <p:sldLayoutId id="2147483706" r:id="rId68"/>
    <p:sldLayoutId id="2147483707" r:id="rId69"/>
  </p:sldLayoutIdLst>
  <p:txStyles>
    <p:titleStyle>
      <a:lvl1pPr algn="ctr"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p:titleStyle>
    <p:bodyStyle>
      <a:lvl1pPr marL="342900" indent="-228600" algn="l" defTabSz="914400" rtl="0" eaLnBrk="1" latinLnBrk="0" hangingPunct="1">
        <a:spcBef>
          <a:spcPct val="20000"/>
        </a:spcBef>
        <a:buClr>
          <a:srgbClr val="C0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image" Target="../media/image19.png"/><Relationship Id="rId3" Type="http://schemas.openxmlformats.org/officeDocument/2006/relationships/tags" Target="../tags/tag28.xml"/><Relationship Id="rId21" Type="http://schemas.openxmlformats.org/officeDocument/2006/relationships/tags" Target="../tags/tag46.xml"/><Relationship Id="rId34" Type="http://schemas.openxmlformats.org/officeDocument/2006/relationships/image" Target="../media/image8.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notesSlide" Target="../notesSlides/notesSlide1.xml"/><Relationship Id="rId33" Type="http://schemas.openxmlformats.org/officeDocument/2006/relationships/image" Target="../media/image23.png"/><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image" Target="../media/image22.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slideLayout" Target="../slideLayouts/slideLayout1.xml"/><Relationship Id="rId32" Type="http://schemas.openxmlformats.org/officeDocument/2006/relationships/image" Target="../media/image10.png"/><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28" Type="http://schemas.openxmlformats.org/officeDocument/2006/relationships/image" Target="../media/image21.png"/><Relationship Id="rId36" Type="http://schemas.openxmlformats.org/officeDocument/2006/relationships/image" Target="../media/image24.png"/><Relationship Id="rId10" Type="http://schemas.openxmlformats.org/officeDocument/2006/relationships/tags" Target="../tags/tag35.xml"/><Relationship Id="rId19" Type="http://schemas.openxmlformats.org/officeDocument/2006/relationships/tags" Target="../tags/tag44.xml"/><Relationship Id="rId31" Type="http://schemas.openxmlformats.org/officeDocument/2006/relationships/image" Target="../media/image9.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image" Target="../media/image20.png"/><Relationship Id="rId30" Type="http://schemas.openxmlformats.org/officeDocument/2006/relationships/image" Target="../media/image6.png"/><Relationship Id="rId35"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87.xml"/><Relationship Id="rId7" Type="http://schemas.openxmlformats.org/officeDocument/2006/relationships/notesSlide" Target="../notesSlides/notesSlide1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2.xml"/><Relationship Id="rId5" Type="http://schemas.openxmlformats.org/officeDocument/2006/relationships/tags" Target="../tags/tag89.xml"/><Relationship Id="rId10" Type="http://schemas.openxmlformats.org/officeDocument/2006/relationships/image" Target="../media/image33.png"/><Relationship Id="rId4" Type="http://schemas.openxmlformats.org/officeDocument/2006/relationships/tags" Target="../tags/tag88.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10" Type="http://schemas.openxmlformats.org/officeDocument/2006/relationships/image" Target="../media/image34.jpg"/><Relationship Id="rId4" Type="http://schemas.openxmlformats.org/officeDocument/2006/relationships/tags" Target="../tags/tag93.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100.xml"/></Relationships>
</file>

<file path=ppt/slides/_rels/slide14.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35.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notesSlide" Target="../notesSlides/notesSlide14.xml"/><Relationship Id="rId2" Type="http://schemas.openxmlformats.org/officeDocument/2006/relationships/tags" Target="../tags/tag102.xml"/><Relationship Id="rId16" Type="http://schemas.openxmlformats.org/officeDocument/2006/relationships/image" Target="../media/image37.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slideLayout" Target="../slideLayouts/slideLayout2.xml"/><Relationship Id="rId5" Type="http://schemas.openxmlformats.org/officeDocument/2006/relationships/tags" Target="../tags/tag105.xml"/><Relationship Id="rId15" Type="http://schemas.openxmlformats.org/officeDocument/2006/relationships/image" Target="../media/image36.jpeg"/><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5.xml"/><Relationship Id="rId7" Type="http://schemas.openxmlformats.org/officeDocument/2006/relationships/tags" Target="../tags/tag1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10" Type="http://schemas.openxmlformats.org/officeDocument/2006/relationships/hyperlink" Target="https://honorsandawards.iu.edu/awards/honoree/1829.html" TargetMode="External"/><Relationship Id="rId4" Type="http://schemas.openxmlformats.org/officeDocument/2006/relationships/tags" Target="../tags/tag116.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1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5.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notesSlide" Target="../notesSlides/notesSlide19.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tags" Target="../tags/tag13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5.xml"/></Relationships>
</file>

<file path=ppt/slides/_rels/slide23.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slideLayout" Target="../slideLayouts/slideLayout2.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151.xml"/></Relationships>
</file>

<file path=ppt/slides/_rels/slide25.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55.xml"/></Relationships>
</file>

<file path=ppt/slides/_rels/slide26.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59.xml"/></Relationships>
</file>

<file path=ppt/slides/_rels/slide27.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slideLayout" Target="../slideLayouts/slideLayout2.xml"/><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tags" Target="../tags/tag171.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notesSlide" Target="../notesSlides/notesSlide2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87.xml"/><Relationship Id="rId7" Type="http://schemas.openxmlformats.org/officeDocument/2006/relationships/image" Target="../media/image31.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88.xml"/></Relationships>
</file>

<file path=ppt/slides/_rels/slide3.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tags" Target="../tags/tag64.xml"/><Relationship Id="rId18" Type="http://schemas.openxmlformats.org/officeDocument/2006/relationships/slideLayout" Target="../slideLayouts/slideLayout2.xml"/><Relationship Id="rId3" Type="http://schemas.openxmlformats.org/officeDocument/2006/relationships/tags" Target="../tags/tag54.xml"/><Relationship Id="rId21" Type="http://schemas.openxmlformats.org/officeDocument/2006/relationships/image" Target="../media/image27.png"/><Relationship Id="rId7" Type="http://schemas.openxmlformats.org/officeDocument/2006/relationships/tags" Target="../tags/tag58.xml"/><Relationship Id="rId12" Type="http://schemas.openxmlformats.org/officeDocument/2006/relationships/tags" Target="../tags/tag63.xml"/><Relationship Id="rId17" Type="http://schemas.openxmlformats.org/officeDocument/2006/relationships/tags" Target="../tags/tag68.xml"/><Relationship Id="rId2" Type="http://schemas.openxmlformats.org/officeDocument/2006/relationships/tags" Target="../tags/tag53.xml"/><Relationship Id="rId16" Type="http://schemas.openxmlformats.org/officeDocument/2006/relationships/tags" Target="../tags/tag67.xml"/><Relationship Id="rId20" Type="http://schemas.openxmlformats.org/officeDocument/2006/relationships/image" Target="../media/image2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tags" Target="../tags/tag66.xml"/><Relationship Id="rId10" Type="http://schemas.openxmlformats.org/officeDocument/2006/relationships/tags" Target="../tags/tag61.xml"/><Relationship Id="rId19" Type="http://schemas.openxmlformats.org/officeDocument/2006/relationships/notesSlide" Target="../notesSlides/notesSlide3.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tags" Target="../tags/tag65.xml"/><Relationship Id="rId22" Type="http://schemas.microsoft.com/office/2018/10/relationships/comments" Target="../comments/modernComment_18E_72EF8A98.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8.xml"/><Relationship Id="rId13" Type="http://schemas.openxmlformats.org/officeDocument/2006/relationships/image" Target="../media/image42.png"/><Relationship Id="rId3" Type="http://schemas.openxmlformats.org/officeDocument/2006/relationships/tags" Target="../tags/tag191.xml"/><Relationship Id="rId7" Type="http://schemas.openxmlformats.org/officeDocument/2006/relationships/slideLayout" Target="../slideLayouts/slideLayout2.xml"/><Relationship Id="rId12" Type="http://schemas.openxmlformats.org/officeDocument/2006/relationships/hyperlink" Target="https://creativecommons.org/licenses/by-nc-sa/3.0/" TargetMode="Externa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hyperlink" Target="https://babot.es/presentacion-de-babot/bla_bla_bla/" TargetMode="External"/><Relationship Id="rId5" Type="http://schemas.openxmlformats.org/officeDocument/2006/relationships/tags" Target="../tags/tag193.xml"/><Relationship Id="rId10" Type="http://schemas.openxmlformats.org/officeDocument/2006/relationships/image" Target="../media/image41.png"/><Relationship Id="rId4" Type="http://schemas.openxmlformats.org/officeDocument/2006/relationships/tags" Target="../tags/tag192.xml"/><Relationship Id="rId9" Type="http://schemas.openxmlformats.org/officeDocument/2006/relationships/image" Target="../media/image40.jpeg"/><Relationship Id="rId14" Type="http://schemas.openxmlformats.org/officeDocument/2006/relationships/comments" Target="../comments/comment2.xml"/></Relationships>
</file>

<file path=ppt/slides/_rels/slide31.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tags" Target="../tags/tag203.xml"/><Relationship Id="rId7" Type="http://schemas.openxmlformats.org/officeDocument/2006/relationships/hyperlink" Target="https://babot.es/presentacion-de-babot/bla_bla_bla/" TargetMode="Externa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notesSlide" Target="../notesSlides/notesSlide31.xml"/><Relationship Id="rId5" Type="http://schemas.openxmlformats.org/officeDocument/2006/relationships/slideLayout" Target="../slideLayouts/slideLayout2.xml"/><Relationship Id="rId10" Type="http://schemas.openxmlformats.org/officeDocument/2006/relationships/comments" Target="../comments/comment3.xml"/><Relationship Id="rId4" Type="http://schemas.openxmlformats.org/officeDocument/2006/relationships/tags" Target="../tags/tag204.xml"/><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babot.es/presentacion-de-babot/bla_bla_bla/" TargetMode="Externa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2.xml"/><Relationship Id="rId5" Type="http://schemas.openxmlformats.org/officeDocument/2006/relationships/tags" Target="../tags/tag212.xml"/><Relationship Id="rId10" Type="http://schemas.openxmlformats.org/officeDocument/2006/relationships/image" Target="../media/image44.png"/><Relationship Id="rId4" Type="http://schemas.openxmlformats.org/officeDocument/2006/relationships/tags" Target="../tags/tag211.xml"/><Relationship Id="rId9" Type="http://schemas.openxmlformats.org/officeDocument/2006/relationships/hyperlink" Target="https://creativecommons.org/licenses/by-nc-sa/3.0/" TargetMode="External"/></Relationships>
</file>

<file path=ppt/slides/_rels/slide36.xml.rels><?xml version="1.0" encoding="UTF-8" standalone="yes"?>
<Relationships xmlns="http://schemas.openxmlformats.org/package/2006/relationships"><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2.xml"/><Relationship Id="rId5" Type="http://schemas.openxmlformats.org/officeDocument/2006/relationships/tags" Target="../tags/tag217.xml"/><Relationship Id="rId4" Type="http://schemas.openxmlformats.org/officeDocument/2006/relationships/tags" Target="../tags/tag216.xml"/></Relationships>
</file>

<file path=ppt/slides/_rels/slide37.xml.rels><?xml version="1.0" encoding="UTF-8" standalone="yes"?>
<Relationships xmlns="http://schemas.openxmlformats.org/package/2006/relationships"><Relationship Id="rId8" Type="http://schemas.openxmlformats.org/officeDocument/2006/relationships/hyperlink" Target="https://babot.es/presentacion-de-babot/bla_bla_bla/" TargetMode="Externa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2.xml"/><Relationship Id="rId5" Type="http://schemas.openxmlformats.org/officeDocument/2006/relationships/tags" Target="../tags/tag222.xml"/><Relationship Id="rId10" Type="http://schemas.openxmlformats.org/officeDocument/2006/relationships/image" Target="../media/image45.png"/><Relationship Id="rId4" Type="http://schemas.openxmlformats.org/officeDocument/2006/relationships/tags" Target="../tags/tag221.xml"/><Relationship Id="rId9" Type="http://schemas.openxmlformats.org/officeDocument/2006/relationships/hyperlink" Target="https://creativecommons.org/licenses/by-nc-sa/3.0/" TargetMode="External"/></Relationships>
</file>

<file path=ppt/slides/_rels/slide38.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babot.es/presentacion-de-babot/bla_bla_bla/" TargetMode="External"/><Relationship Id="rId3" Type="http://schemas.openxmlformats.org/officeDocument/2006/relationships/tags" Target="../tags/tag228.xml"/><Relationship Id="rId7" Type="http://schemas.openxmlformats.org/officeDocument/2006/relationships/notesSlide" Target="../notesSlides/notesSlide37.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slideLayout" Target="../slideLayouts/slideLayout2.xml"/><Relationship Id="rId5" Type="http://schemas.openxmlformats.org/officeDocument/2006/relationships/tags" Target="../tags/tag230.xml"/><Relationship Id="rId10" Type="http://schemas.openxmlformats.org/officeDocument/2006/relationships/image" Target="../media/image46.png"/><Relationship Id="rId4" Type="http://schemas.openxmlformats.org/officeDocument/2006/relationships/tags" Target="../tags/tag229.xml"/><Relationship Id="rId9"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71.xml"/><Relationship Id="rId7" Type="http://schemas.openxmlformats.org/officeDocument/2006/relationships/diagramData" Target="../diagrams/data1.xml"/><Relationship Id="rId12" Type="http://schemas.openxmlformats.org/officeDocument/2006/relationships/comments" Target="../comments/comment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4.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tags" Target="../tags/tag72.xml"/><Relationship Id="rId9"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babot.es/presentacion-de-babot/bla_bla_bla/" TargetMode="External"/><Relationship Id="rId3" Type="http://schemas.openxmlformats.org/officeDocument/2006/relationships/tags" Target="../tags/tag236.xml"/><Relationship Id="rId7" Type="http://schemas.openxmlformats.org/officeDocument/2006/relationships/notesSlide" Target="../notesSlides/notesSlide39.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slideLayout" Target="../slideLayouts/slideLayout2.xml"/><Relationship Id="rId5" Type="http://schemas.openxmlformats.org/officeDocument/2006/relationships/tags" Target="../tags/tag238.xml"/><Relationship Id="rId10" Type="http://schemas.openxmlformats.org/officeDocument/2006/relationships/image" Target="../media/image47.png"/><Relationship Id="rId4" Type="http://schemas.openxmlformats.org/officeDocument/2006/relationships/tags" Target="../tags/tag237.xml"/><Relationship Id="rId9" Type="http://schemas.openxmlformats.org/officeDocument/2006/relationships/hyperlink" Target="https://creativecommons.org/licenses/by-nc-sa/3.0/" TargetMode="External"/></Relationships>
</file>

<file path=ppt/slides/_rels/slide42.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tags" Target="../tags/tag244.xml"/><Relationship Id="rId7" Type="http://schemas.openxmlformats.org/officeDocument/2006/relationships/image" Target="../media/image48.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245.xml"/><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48.xml"/><Relationship Id="rId7" Type="http://schemas.openxmlformats.org/officeDocument/2006/relationships/slideLayout" Target="../slideLayouts/slideLayout2.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image" Target="../media/image32.png"/><Relationship Id="rId5" Type="http://schemas.openxmlformats.org/officeDocument/2006/relationships/tags" Target="../tags/tag250.xml"/><Relationship Id="rId10" Type="http://schemas.openxmlformats.org/officeDocument/2006/relationships/image" Target="../media/image33.png"/><Relationship Id="rId4" Type="http://schemas.openxmlformats.org/officeDocument/2006/relationships/tags" Target="../tags/tag249.xml"/><Relationship Id="rId9"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257.xml"/><Relationship Id="rId7" Type="http://schemas.openxmlformats.org/officeDocument/2006/relationships/image" Target="../media/image51.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25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53.jpe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1.xml"/></Relationships>
</file>

<file path=ppt/slides/_rels/slide49.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tags" Target="../tags/tag274.xml"/><Relationship Id="rId18" Type="http://schemas.openxmlformats.org/officeDocument/2006/relationships/tags" Target="../tags/tag279.xml"/><Relationship Id="rId26" Type="http://schemas.openxmlformats.org/officeDocument/2006/relationships/notesSlide" Target="../notesSlides/notesSlide45.xml"/><Relationship Id="rId3" Type="http://schemas.openxmlformats.org/officeDocument/2006/relationships/tags" Target="../tags/tag264.xml"/><Relationship Id="rId21" Type="http://schemas.openxmlformats.org/officeDocument/2006/relationships/tags" Target="../tags/tag282.xml"/><Relationship Id="rId34" Type="http://schemas.openxmlformats.org/officeDocument/2006/relationships/image" Target="../media/image23.png"/><Relationship Id="rId7" Type="http://schemas.openxmlformats.org/officeDocument/2006/relationships/tags" Target="../tags/tag268.xml"/><Relationship Id="rId12" Type="http://schemas.openxmlformats.org/officeDocument/2006/relationships/tags" Target="../tags/tag273.xml"/><Relationship Id="rId17" Type="http://schemas.openxmlformats.org/officeDocument/2006/relationships/tags" Target="../tags/tag278.xml"/><Relationship Id="rId25" Type="http://schemas.openxmlformats.org/officeDocument/2006/relationships/slideLayout" Target="../slideLayouts/slideLayout1.xml"/><Relationship Id="rId33" Type="http://schemas.openxmlformats.org/officeDocument/2006/relationships/image" Target="../media/image10.png"/><Relationship Id="rId2" Type="http://schemas.openxmlformats.org/officeDocument/2006/relationships/tags" Target="../tags/tag263.xml"/><Relationship Id="rId16" Type="http://schemas.openxmlformats.org/officeDocument/2006/relationships/tags" Target="../tags/tag277.xml"/><Relationship Id="rId20" Type="http://schemas.openxmlformats.org/officeDocument/2006/relationships/tags" Target="../tags/tag281.xml"/><Relationship Id="rId29" Type="http://schemas.openxmlformats.org/officeDocument/2006/relationships/image" Target="../media/image21.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tags" Target="../tags/tag272.xml"/><Relationship Id="rId24" Type="http://schemas.openxmlformats.org/officeDocument/2006/relationships/tags" Target="../tags/tag285.xml"/><Relationship Id="rId32" Type="http://schemas.openxmlformats.org/officeDocument/2006/relationships/image" Target="../media/image9.png"/><Relationship Id="rId37" Type="http://schemas.openxmlformats.org/officeDocument/2006/relationships/image" Target="../media/image24.png"/><Relationship Id="rId5" Type="http://schemas.openxmlformats.org/officeDocument/2006/relationships/tags" Target="../tags/tag266.xml"/><Relationship Id="rId15" Type="http://schemas.openxmlformats.org/officeDocument/2006/relationships/tags" Target="../tags/tag276.xml"/><Relationship Id="rId23" Type="http://schemas.openxmlformats.org/officeDocument/2006/relationships/tags" Target="../tags/tag284.xml"/><Relationship Id="rId28" Type="http://schemas.openxmlformats.org/officeDocument/2006/relationships/image" Target="../media/image20.png"/><Relationship Id="rId36" Type="http://schemas.openxmlformats.org/officeDocument/2006/relationships/image" Target="../media/image7.png"/><Relationship Id="rId10" Type="http://schemas.openxmlformats.org/officeDocument/2006/relationships/tags" Target="../tags/tag271.xml"/><Relationship Id="rId19" Type="http://schemas.openxmlformats.org/officeDocument/2006/relationships/tags" Target="../tags/tag280.xml"/><Relationship Id="rId31" Type="http://schemas.openxmlformats.org/officeDocument/2006/relationships/image" Target="../media/image6.png"/><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tags" Target="../tags/tag275.xml"/><Relationship Id="rId22" Type="http://schemas.openxmlformats.org/officeDocument/2006/relationships/tags" Target="../tags/tag283.xml"/><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28.jpg"/></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288.xml"/><Relationship Id="rId7" Type="http://schemas.openxmlformats.org/officeDocument/2006/relationships/diagramData" Target="../diagrams/data3.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notesSlide" Target="../notesSlides/notesSlide46.xml"/><Relationship Id="rId11" Type="http://schemas.microsoft.com/office/2007/relationships/diagramDrawing" Target="../diagrams/drawing3.xml"/><Relationship Id="rId5" Type="http://schemas.openxmlformats.org/officeDocument/2006/relationships/slideLayout" Target="../slideLayouts/slideLayout2.xml"/><Relationship Id="rId10" Type="http://schemas.openxmlformats.org/officeDocument/2006/relationships/diagramColors" Target="../diagrams/colors3.xml"/><Relationship Id="rId4" Type="http://schemas.openxmlformats.org/officeDocument/2006/relationships/tags" Target="../tags/tag289.xml"/><Relationship Id="rId9"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1.xml"/><Relationship Id="rId1" Type="http://schemas.openxmlformats.org/officeDocument/2006/relationships/tags" Target="../tags/tag290.xml"/><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54.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31.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297.xml"/><Relationship Id="rId7" Type="http://schemas.openxmlformats.org/officeDocument/2006/relationships/image" Target="../media/image55.pn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notesSlide" Target="../notesSlides/notesSlide49.xml"/><Relationship Id="rId5" Type="http://schemas.openxmlformats.org/officeDocument/2006/relationships/slideLayout" Target="../slideLayouts/slideLayout2.xml"/><Relationship Id="rId4" Type="http://schemas.openxmlformats.org/officeDocument/2006/relationships/tags" Target="../tags/tag298.xml"/><Relationship Id="rId9" Type="http://schemas.openxmlformats.org/officeDocument/2006/relationships/comments" Target="../comments/comment4.xml"/></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01.xml"/><Relationship Id="rId7" Type="http://schemas.openxmlformats.org/officeDocument/2006/relationships/notesSlide" Target="../notesSlides/notesSlide50.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slideLayout" Target="../slideLayouts/slideLayout1.xml"/><Relationship Id="rId5" Type="http://schemas.openxmlformats.org/officeDocument/2006/relationships/tags" Target="../tags/tag303.xml"/><Relationship Id="rId4" Type="http://schemas.openxmlformats.org/officeDocument/2006/relationships/tags" Target="../tags/tag302.xml"/><Relationship Id="rId9" Type="http://schemas.openxmlformats.org/officeDocument/2006/relationships/image" Target="../media/image57.jpeg"/></Relationships>
</file>

<file path=ppt/slides/_rels/slide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06.xml"/><Relationship Id="rId7" Type="http://schemas.openxmlformats.org/officeDocument/2006/relationships/notesSlide" Target="../notesSlides/notesSlide51.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slideLayout" Target="../slideLayouts/slideLayout2.xml"/><Relationship Id="rId5" Type="http://schemas.openxmlformats.org/officeDocument/2006/relationships/tags" Target="../tags/tag308.xml"/><Relationship Id="rId10" Type="http://schemas.openxmlformats.org/officeDocument/2006/relationships/image" Target="../media/image33.png"/><Relationship Id="rId4" Type="http://schemas.openxmlformats.org/officeDocument/2006/relationships/tags" Target="../tags/tag307.xml"/><Relationship Id="rId9"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tags" Target="../tags/tag311.xml"/><Relationship Id="rId7" Type="http://schemas.openxmlformats.org/officeDocument/2006/relationships/image" Target="../media/image58.png"/><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hyperlink" Target="https://www.youtube.com/watch?v=U5tLWJEeU7A" TargetMode="Externa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312.xml"/><Relationship Id="rId4" Type="http://schemas.openxmlformats.org/officeDocument/2006/relationships/comments" Target="../comments/comment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313.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image" Target="../media/image61.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62.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image" Target="../media/image63.jpeg"/><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image" Target="../media/image64.jpg"/><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4.xml"/><Relationship Id="rId1" Type="http://schemas.openxmlformats.org/officeDocument/2006/relationships/tags" Target="../tags/tag323.xml"/><Relationship Id="rId4"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325.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26.xml"/><Relationship Id="rId4" Type="http://schemas.openxmlformats.org/officeDocument/2006/relationships/image" Target="../media/image39.jp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7.xml"/></Relationships>
</file>

<file path=ppt/slides/_rels/slide6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330.xml"/><Relationship Id="rId7" Type="http://schemas.openxmlformats.org/officeDocument/2006/relationships/image" Target="../media/image31.png"/><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notesSlide" Target="../notesSlides/notesSlide62.xml"/><Relationship Id="rId5" Type="http://schemas.openxmlformats.org/officeDocument/2006/relationships/slideLayout" Target="../slideLayouts/slideLayout2.xml"/><Relationship Id="rId4" Type="http://schemas.openxmlformats.org/officeDocument/2006/relationships/tags" Target="../tags/tag331.xml"/></Relationships>
</file>

<file path=ppt/slides/_rels/slide6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tags" Target="../tags/tag334.xml"/><Relationship Id="rId7" Type="http://schemas.openxmlformats.org/officeDocument/2006/relationships/hyperlink" Target="https://babot.es/presentacion-de-babot/bla_bla_bla/" TargetMode="Externa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tags" Target="../tags/tag335.xml"/><Relationship Id="rId9"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5" Type="http://schemas.openxmlformats.org/officeDocument/2006/relationships/notesSlide" Target="../notesSlides/notesSlide64.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tags" Target="../tags/tag341.xml"/><Relationship Id="rId7" Type="http://schemas.openxmlformats.org/officeDocument/2006/relationships/hyperlink" Target="https://babot.es/presentacion-de-babot/bla_bla_bla/" TargetMode="Externa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notesSlide" Target="../notesSlides/notesSlide65.xml"/><Relationship Id="rId5" Type="http://schemas.openxmlformats.org/officeDocument/2006/relationships/slideLayout" Target="../slideLayouts/slideLayout2.xml"/><Relationship Id="rId4" Type="http://schemas.openxmlformats.org/officeDocument/2006/relationships/tags" Target="../tags/tag342.xml"/><Relationship Id="rId9"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5" Type="http://schemas.openxmlformats.org/officeDocument/2006/relationships/notesSlide" Target="../notesSlides/notesSlide66.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tags" Target="../tags/tag348.xml"/><Relationship Id="rId7" Type="http://schemas.openxmlformats.org/officeDocument/2006/relationships/hyperlink" Target="https://babot.es/presentacion-de-babot/bla_bla_bla/" TargetMode="Externa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tags" Target="../tags/tag349.xml"/><Relationship Id="rId9"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350.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tags" Target="../tags/tag356.xml"/><Relationship Id="rId7" Type="http://schemas.openxmlformats.org/officeDocument/2006/relationships/hyperlink" Target="https://creativecommons.org/licenses/by-nc-sa/3.0/" TargetMode="Externa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hyperlink" Target="https://babot.es/presentacion-de-babot/bla_bla_bla/" TargetMode="Externa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362.xml"/><Relationship Id="rId7" Type="http://schemas.openxmlformats.org/officeDocument/2006/relationships/hyperlink" Target="https://creativecommons.org/licenses/by-nc-sa/3.0/" TargetMode="Externa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hyperlink" Target="https://babot.es/presentacion-de-babot/bla_bla_bla/" TargetMode="External"/><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366.xml"/><Relationship Id="rId5" Type="http://schemas.openxmlformats.org/officeDocument/2006/relationships/image" Target="../media/image72.png"/><Relationship Id="rId4" Type="http://schemas.openxmlformats.org/officeDocument/2006/relationships/hyperlink" Target="https://view.genial.ly/63726d7da0e752001346e3fc/horizontal-infographic-diagrams-top-10-des-meilleures-methodes-pedagogiques-chez-ladulte" TargetMode="External"/></Relationships>
</file>

<file path=ppt/slides/_rels/slide81.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74.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73.jpg"/><Relationship Id="rId5" Type="http://schemas.openxmlformats.org/officeDocument/2006/relationships/notesSlide" Target="../notesSlides/notesSlide75.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75.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hyperlink" Target="https://www.taalecole.ca/lenseignement-explicite/" TargetMode="External"/><Relationship Id="rId5" Type="http://schemas.openxmlformats.org/officeDocument/2006/relationships/notesSlide" Target="../notesSlides/notesSlide76.xml"/><Relationship Id="rId4"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8.svg"/><Relationship Id="rId18" Type="http://schemas.openxmlformats.org/officeDocument/2006/relationships/image" Target="../media/image83.png"/><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image" Target="../media/image77.png"/><Relationship Id="rId17" Type="http://schemas.openxmlformats.org/officeDocument/2006/relationships/image" Target="../media/image82.svg"/><Relationship Id="rId2" Type="http://schemas.openxmlformats.org/officeDocument/2006/relationships/tags" Target="../tags/tag374.xml"/><Relationship Id="rId16" Type="http://schemas.openxmlformats.org/officeDocument/2006/relationships/image" Target="../media/image81.png"/><Relationship Id="rId20" Type="http://schemas.openxmlformats.org/officeDocument/2006/relationships/comments" Target="../comments/comment6.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hyperlink" Target="https://www.taalecole.ca/lenseignement-explicite/" TargetMode="External"/><Relationship Id="rId5" Type="http://schemas.openxmlformats.org/officeDocument/2006/relationships/tags" Target="../tags/tag377.xml"/><Relationship Id="rId15" Type="http://schemas.openxmlformats.org/officeDocument/2006/relationships/image" Target="../media/image80.svg"/><Relationship Id="rId10" Type="http://schemas.openxmlformats.org/officeDocument/2006/relationships/image" Target="../media/image76.png"/><Relationship Id="rId19" Type="http://schemas.openxmlformats.org/officeDocument/2006/relationships/image" Target="../media/image84.svg"/><Relationship Id="rId4" Type="http://schemas.openxmlformats.org/officeDocument/2006/relationships/tags" Target="../tags/tag376.xml"/><Relationship Id="rId9" Type="http://schemas.openxmlformats.org/officeDocument/2006/relationships/notesSlide" Target="../notesSlides/notesSlide77.xml"/><Relationship Id="rId1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tags" Target="../tags/tag382.xml"/><Relationship Id="rId7" Type="http://schemas.openxmlformats.org/officeDocument/2006/relationships/image" Target="../media/image32.pn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tags" Target="../tags/tag383.xml"/></Relationships>
</file>

<file path=ppt/slides/_rels/slide85.xml.rels><?xml version="1.0" encoding="UTF-8" standalone="yes"?>
<Relationships xmlns="http://schemas.openxmlformats.org/package/2006/relationships"><Relationship Id="rId3" Type="http://schemas.openxmlformats.org/officeDocument/2006/relationships/hyperlink" Target="chrome-extension://efaidnbmnnnibpcajpcglclefindmkaj/https:/observatoirefp.org/wp-content/uploads/2021/02/Strategies-de-LectureVPF.pdf"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tags" Target="../tags/tag386.xml"/><Relationship Id="rId7" Type="http://schemas.openxmlformats.org/officeDocument/2006/relationships/image" Target="../media/image86.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notesSlide" Target="../notesSlides/notesSlide80.xml"/><Relationship Id="rId5" Type="http://schemas.openxmlformats.org/officeDocument/2006/relationships/slideLayout" Target="../slideLayouts/slideLayout6.xml"/><Relationship Id="rId4" Type="http://schemas.openxmlformats.org/officeDocument/2006/relationships/tags" Target="../tags/tag38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388.xml"/><Relationship Id="rId5" Type="http://schemas.openxmlformats.org/officeDocument/2006/relationships/comments" Target="../comments/comment7.xml"/><Relationship Id="rId4" Type="http://schemas.openxmlformats.org/officeDocument/2006/relationships/image" Target="../media/image87.jpeg"/></Relationships>
</file>

<file path=ppt/slides/_rels/slide89.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notesSlide" Target="../notesSlides/notesSlide82.xml"/><Relationship Id="rId7"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389.xml"/><Relationship Id="rId6" Type="http://schemas.openxmlformats.org/officeDocument/2006/relationships/hyperlink" Target="https://oraprdnt.uqtr.uquebec.ca/Gsc/Portail-ressources-enseignement-sup/documents/PDF/approche-programme.pdf" TargetMode="External"/><Relationship Id="rId5" Type="http://schemas.openxmlformats.org/officeDocument/2006/relationships/hyperlink" Target="https://cpu.umontreal.ca/expertises/approche-par-competences/" TargetMode="External"/><Relationship Id="rId4" Type="http://schemas.openxmlformats.org/officeDocument/2006/relationships/hyperlink" Target="https://www.bienenseigner.com/approche-par-competenc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29.jp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oraprdnt.uqtr.uquebec.ca/Gsc/Portail-ressources-enseignement-sup/documents/PDF/approche-programme.pdf" TargetMode="Externa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hyperlink" Target="https://cpu.umontreal.ca/expertises/approche-par-competences/" TargetMode="External"/><Relationship Id="rId5" Type="http://schemas.openxmlformats.org/officeDocument/2006/relationships/hyperlink" Target="https://www.bienenseigner.com/approche-par-competence/" TargetMode="External"/><Relationship Id="rId4" Type="http://schemas.openxmlformats.org/officeDocument/2006/relationships/notesSlide" Target="../notesSlides/notesSlide83.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93.xml"/><Relationship Id="rId1" Type="http://schemas.openxmlformats.org/officeDocument/2006/relationships/tags" Target="../tags/tag392.xml"/><Relationship Id="rId5" Type="http://schemas.openxmlformats.org/officeDocument/2006/relationships/image" Target="../media/image88.jpeg"/><Relationship Id="rId4" Type="http://schemas.openxmlformats.org/officeDocument/2006/relationships/notesSlide" Target="../notesSlides/notesSlide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1143000" y="1500188"/>
            <a:ext cx="300846" cy="391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solidFill>
                <a:srgbClr val="D8D8D8"/>
              </a:solidFill>
            </a:endParaRPr>
          </a:p>
        </p:txBody>
      </p:sp>
      <p:sp>
        <p:nvSpPr>
          <p:cNvPr id="5" name="ZoneTexte 4"/>
          <p:cNvSpPr txBox="1"/>
          <p:nvPr>
            <p:custDataLst>
              <p:tags r:id="rId2"/>
            </p:custDataLst>
          </p:nvPr>
        </p:nvSpPr>
        <p:spPr>
          <a:xfrm>
            <a:off x="1586277" y="1319956"/>
            <a:ext cx="6775865" cy="2192908"/>
          </a:xfrm>
          <a:prstGeom prst="rect">
            <a:avLst/>
          </a:prstGeom>
          <a:noFill/>
        </p:spPr>
        <p:txBody>
          <a:bodyPr wrap="square" rtlCol="0" anchor="t">
            <a:spAutoFit/>
          </a:bodyPr>
          <a:lstStyle/>
          <a:p>
            <a:pPr algn="ctr"/>
            <a:endParaRPr lang="fr-CA" sz="1350" b="1" dirty="0">
              <a:cs typeface="Calibri" panose="020F0502020204030204"/>
            </a:endParaRPr>
          </a:p>
          <a:p>
            <a:pPr algn="ctr"/>
            <a:endParaRPr lang="fr-CA" sz="1350" b="1" dirty="0">
              <a:cs typeface="Calibri" panose="020F0502020204030204"/>
            </a:endParaRPr>
          </a:p>
          <a:p>
            <a:pPr algn="ctr"/>
            <a:endParaRPr lang="fr-CA" sz="1350" b="1" dirty="0">
              <a:cs typeface="Calibri" panose="020F0502020204030204"/>
            </a:endParaRPr>
          </a:p>
          <a:p>
            <a:pPr algn="ctr"/>
            <a:r>
              <a:rPr lang="fr-CA" sz="3000" b="1" dirty="0">
                <a:solidFill>
                  <a:srgbClr val="DE0000"/>
                </a:solidFill>
              </a:rPr>
              <a:t>Stratégies pédagogiques</a:t>
            </a:r>
            <a:br>
              <a:rPr lang="fr-CA" dirty="0">
                <a:solidFill>
                  <a:schemeClr val="tx1">
                    <a:lumMod val="75000"/>
                    <a:lumOff val="25000"/>
                  </a:schemeClr>
                </a:solidFill>
              </a:rPr>
            </a:br>
            <a:r>
              <a:rPr lang="fr-CA" dirty="0">
                <a:solidFill>
                  <a:schemeClr val="tx1">
                    <a:lumMod val="75000"/>
                    <a:lumOff val="25000"/>
                  </a:schemeClr>
                </a:solidFill>
              </a:rPr>
              <a:t>IPEFP-03</a:t>
            </a:r>
            <a:endParaRPr lang="fr-CA" b="1" dirty="0">
              <a:cs typeface="Calibri" panose="020F0502020204030204"/>
            </a:endParaRPr>
          </a:p>
          <a:p>
            <a:pPr algn="ctr"/>
            <a:endParaRPr lang="fr-CA" sz="750" b="1" dirty="0">
              <a:cs typeface="Calibri"/>
            </a:endParaRPr>
          </a:p>
          <a:p>
            <a:pPr algn="ctr">
              <a:tabLst>
                <a:tab pos="2553891" algn="l"/>
              </a:tabLst>
            </a:pPr>
            <a:r>
              <a:rPr lang="fr-CA" sz="1350" dirty="0">
                <a:solidFill>
                  <a:srgbClr val="C00000"/>
                </a:solidFill>
              </a:rPr>
              <a:t>Programme d’insertion professionnelle des enseignants </a:t>
            </a:r>
            <a:br>
              <a:rPr lang="fr-CA" sz="1350" dirty="0">
                <a:solidFill>
                  <a:srgbClr val="C00000"/>
                </a:solidFill>
              </a:rPr>
            </a:br>
            <a:r>
              <a:rPr lang="fr-CA" sz="1350" dirty="0">
                <a:solidFill>
                  <a:srgbClr val="C00000"/>
                </a:solidFill>
              </a:rPr>
              <a:t>en formation professionnelle</a:t>
            </a:r>
            <a:endParaRPr lang="fr-FR" sz="1350" dirty="0"/>
          </a:p>
          <a:p>
            <a:endParaRPr lang="fr-CA" sz="1350" b="1" dirty="0">
              <a:cs typeface="Calibri"/>
            </a:endParaRPr>
          </a:p>
        </p:txBody>
      </p:sp>
      <p:grpSp>
        <p:nvGrpSpPr>
          <p:cNvPr id="2" name="Groupe 1">
            <a:extLst>
              <a:ext uri="{FF2B5EF4-FFF2-40B4-BE49-F238E27FC236}">
                <a16:creationId xmlns:a16="http://schemas.microsoft.com/office/drawing/2014/main" id="{DD169635-DC94-E902-4DFE-6B82CDC25944}"/>
              </a:ext>
            </a:extLst>
          </p:cNvPr>
          <p:cNvGrpSpPr/>
          <p:nvPr>
            <p:custDataLst>
              <p:tags r:id="rId3"/>
            </p:custDataLst>
          </p:nvPr>
        </p:nvGrpSpPr>
        <p:grpSpPr>
          <a:xfrm>
            <a:off x="1143000" y="3893445"/>
            <a:ext cx="7770865" cy="2928734"/>
            <a:chOff x="534837" y="2132857"/>
            <a:chExt cx="12027110" cy="4750333"/>
          </a:xfrm>
        </p:grpSpPr>
        <p:sp>
          <p:nvSpPr>
            <p:cNvPr id="8" name="Rectangle 7"/>
            <p:cNvSpPr/>
            <p:nvPr>
              <p:custDataLst>
                <p:tags r:id="rId6"/>
              </p:custDataLst>
            </p:nvPr>
          </p:nvSpPr>
          <p:spPr>
            <a:xfrm rot="4620000" flipH="1">
              <a:off x="5938931" y="-1019930"/>
              <a:ext cx="2619207" cy="1062682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760"/>
            </a:p>
          </p:txBody>
        </p:sp>
        <p:sp>
          <p:nvSpPr>
            <p:cNvPr id="9" name="Triangle rectangle 8">
              <a:extLst>
                <a:ext uri="{FF2B5EF4-FFF2-40B4-BE49-F238E27FC236}">
                  <a16:creationId xmlns:a16="http://schemas.microsoft.com/office/drawing/2014/main" id="{1540CB64-8E6E-4994-83B9-9D3EC920C8C6}"/>
                </a:ext>
              </a:extLst>
            </p:cNvPr>
            <p:cNvSpPr/>
            <p:nvPr>
              <p:custDataLst>
                <p:tags r:id="rId7"/>
              </p:custDataLst>
            </p:nvPr>
          </p:nvSpPr>
          <p:spPr>
            <a:xfrm>
              <a:off x="668866" y="3261186"/>
              <a:ext cx="4197651" cy="361715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solidFill>
                  <a:srgbClr val="7F7F7F"/>
                </a:solidFill>
              </a:endParaRPr>
            </a:p>
          </p:txBody>
        </p:sp>
        <p:pic>
          <p:nvPicPr>
            <p:cNvPr id="10" name="Image 9"/>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rot="19818516">
              <a:off x="6728871" y="4160351"/>
              <a:ext cx="2374456" cy="1238015"/>
            </a:xfrm>
            <a:prstGeom prst="rect">
              <a:avLst/>
            </a:prstGeom>
          </p:spPr>
        </p:pic>
        <p:pic>
          <p:nvPicPr>
            <p:cNvPr id="11" name="Image 10"/>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rot="1044235">
              <a:off x="2282298" y="4190159"/>
              <a:ext cx="1987177" cy="1107174"/>
            </a:xfrm>
            <a:prstGeom prst="rect">
              <a:avLst/>
            </a:prstGeom>
          </p:spPr>
        </p:pic>
        <p:pic>
          <p:nvPicPr>
            <p:cNvPr id="12" name="Image 11"/>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rot="18408137">
              <a:off x="5035271" y="3485139"/>
              <a:ext cx="476898" cy="1485022"/>
            </a:xfrm>
            <a:prstGeom prst="rect">
              <a:avLst/>
            </a:prstGeom>
          </p:spPr>
        </p:pic>
        <p:pic>
          <p:nvPicPr>
            <p:cNvPr id="13" name="Image 12"/>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18169581">
              <a:off x="4739356" y="3697779"/>
              <a:ext cx="417759" cy="1575208"/>
            </a:xfrm>
            <a:prstGeom prst="rect">
              <a:avLst/>
            </a:prstGeom>
          </p:spPr>
        </p:pic>
        <p:pic>
          <p:nvPicPr>
            <p:cNvPr id="14" name="Image 13"/>
            <p:cNvPicPr>
              <a:picLocks noChangeAspect="1"/>
            </p:cNvPicPr>
            <p:nvPr>
              <p:custDataLst>
                <p:tags r:id="rId12"/>
              </p:custDataLst>
            </p:nvPr>
          </p:nvPicPr>
          <p:blipFill>
            <a:blip r:embed="rId30" cstate="print">
              <a:extLst>
                <a:ext uri="{28A0092B-C50C-407E-A947-70E740481C1C}">
                  <a14:useLocalDpi xmlns:a14="http://schemas.microsoft.com/office/drawing/2010/main" val="0"/>
                </a:ext>
              </a:extLst>
            </a:blip>
            <a:stretch>
              <a:fillRect/>
            </a:stretch>
          </p:blipFill>
          <p:spPr>
            <a:xfrm rot="15847712">
              <a:off x="10053001" y="2480443"/>
              <a:ext cx="1417983" cy="722811"/>
            </a:xfrm>
            <a:prstGeom prst="rect">
              <a:avLst/>
            </a:prstGeom>
          </p:spPr>
        </p:pic>
        <p:pic>
          <p:nvPicPr>
            <p:cNvPr id="15" name="Image 14"/>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a:off x="6597029" y="2775785"/>
              <a:ext cx="2622330" cy="1316509"/>
            </a:xfrm>
            <a:prstGeom prst="rect">
              <a:avLst/>
            </a:prstGeom>
          </p:spPr>
        </p:pic>
        <p:pic>
          <p:nvPicPr>
            <p:cNvPr id="16" name="Image 15"/>
            <p:cNvPicPr>
              <a:picLocks noChangeAspect="1"/>
            </p:cNvPicPr>
            <p:nvPr>
              <p:custDataLst>
                <p:tags r:id="rId14"/>
              </p:custDataLst>
            </p:nvPr>
          </p:nvPicPr>
          <p:blipFill>
            <a:blip r:embed="rId32" cstate="print">
              <a:extLst>
                <a:ext uri="{28A0092B-C50C-407E-A947-70E740481C1C}">
                  <a14:useLocalDpi xmlns:a14="http://schemas.microsoft.com/office/drawing/2010/main" val="0"/>
                </a:ext>
              </a:extLst>
            </a:blip>
            <a:stretch>
              <a:fillRect/>
            </a:stretch>
          </p:blipFill>
          <p:spPr>
            <a:xfrm>
              <a:off x="9379029" y="3430463"/>
              <a:ext cx="1664781" cy="1711828"/>
            </a:xfrm>
            <a:prstGeom prst="rect">
              <a:avLst/>
            </a:prstGeom>
          </p:spPr>
        </p:pic>
        <p:pic>
          <p:nvPicPr>
            <p:cNvPr id="17" name="Picture 4" descr="Pinces, Outil, Ustensile, Salade, Grip, Forme De Griffe"/>
            <p:cNvPicPr>
              <a:picLocks noChangeAspect="1" noChangeArrowheads="1"/>
            </p:cNvPicPr>
            <p:nvPr>
              <p:custDataLst>
                <p:tags r:id="rId15"/>
              </p:custDataLst>
            </p:nvPr>
          </p:nvPicPr>
          <p:blipFill>
            <a:blip r:embed="rId33"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329089" y="2383792"/>
              <a:ext cx="689665" cy="1217405"/>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6"/>
              </p:custDataLst>
            </p:nvPr>
          </p:nvSpPr>
          <p:spPr>
            <a:xfrm>
              <a:off x="3156560" y="5637463"/>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19" name="Sous-titre 2"/>
            <p:cNvSpPr txBox="1">
              <a:spLocks/>
            </p:cNvSpPr>
            <p:nvPr>
              <p:custDataLst>
                <p:tags r:id="rId17"/>
              </p:custDataLst>
            </p:nvPr>
          </p:nvSpPr>
          <p:spPr>
            <a:xfrm>
              <a:off x="3049115" y="5572043"/>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20" name="Sous-titre 2"/>
            <p:cNvSpPr txBox="1">
              <a:spLocks/>
            </p:cNvSpPr>
            <p:nvPr>
              <p:custDataLst>
                <p:tags r:id="rId18"/>
              </p:custDataLst>
            </p:nvPr>
          </p:nvSpPr>
          <p:spPr>
            <a:xfrm>
              <a:off x="3156559" y="5423284"/>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21" name="ZoneTexte 20">
              <a:extLst>
                <a:ext uri="{FF2B5EF4-FFF2-40B4-BE49-F238E27FC236}">
                  <a16:creationId xmlns:a16="http://schemas.microsoft.com/office/drawing/2014/main" id="{3012EDA5-AD75-482B-AB03-376129437F8D}"/>
                </a:ext>
              </a:extLst>
            </p:cNvPr>
            <p:cNvSpPr txBox="1"/>
            <p:nvPr>
              <p:custDataLst>
                <p:tags r:id="rId19"/>
              </p:custDataLst>
            </p:nvPr>
          </p:nvSpPr>
          <p:spPr>
            <a:xfrm>
              <a:off x="1375462" y="6255236"/>
              <a:ext cx="2612239" cy="273890"/>
            </a:xfrm>
            <a:prstGeom prst="rect">
              <a:avLst/>
            </a:prstGeom>
            <a:noFill/>
          </p:spPr>
          <p:txBody>
            <a:bodyPr rot="0" spcFirstLastPara="0" vertOverflow="overflow" horzOverflow="overflow" vert="horz" wrap="square" lIns="38576" tIns="19289" rIns="38576" bIns="19289" numCol="1" spcCol="0" rtlCol="0" fromWordArt="0" anchor="t" anchorCtr="0" forceAA="0" compatLnSpc="1">
              <a:prstTxWarp prst="textNoShape">
                <a:avLst/>
              </a:prstTxWarp>
              <a:spAutoFit/>
            </a:bodyPr>
            <a:lstStyle/>
            <a:p>
              <a:r>
                <a:rPr lang="en-US" sz="844" dirty="0">
                  <a:solidFill>
                    <a:srgbClr val="FFFFFF"/>
                  </a:solidFill>
                </a:rPr>
                <a:t>#</a:t>
              </a:r>
              <a:r>
                <a:rPr lang="en-US" sz="844" dirty="0" err="1">
                  <a:solidFill>
                    <a:srgbClr val="FFFFFF"/>
                  </a:solidFill>
                </a:rPr>
                <a:t>MonmétierMaliberté</a:t>
              </a:r>
              <a:endParaRPr lang="en-US" sz="844"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0"/>
              </p:custDataLst>
            </p:nvPr>
          </p:nvPicPr>
          <p:blipFill>
            <a:blip r:embed="rId34" cstate="print">
              <a:extLst>
                <a:ext uri="{28A0092B-C50C-407E-A947-70E740481C1C}">
                  <a14:useLocalDpi xmlns:a14="http://schemas.microsoft.com/office/drawing/2010/main" val="0"/>
                </a:ext>
              </a:extLst>
            </a:blip>
            <a:stretch>
              <a:fillRect/>
            </a:stretch>
          </p:blipFill>
          <p:spPr>
            <a:xfrm rot="16446478">
              <a:off x="5428021" y="4112433"/>
              <a:ext cx="1944413" cy="738690"/>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1"/>
              </p:custDataLst>
            </p:nvPr>
          </p:nvPicPr>
          <p:blipFill>
            <a:blip r:embed="rId35" cstate="print">
              <a:extLst>
                <a:ext uri="{28A0092B-C50C-407E-A947-70E740481C1C}">
                  <a14:useLocalDpi xmlns:a14="http://schemas.microsoft.com/office/drawing/2010/main" val="0"/>
                </a:ext>
              </a:extLst>
            </a:blip>
            <a:stretch>
              <a:fillRect/>
            </a:stretch>
          </p:blipFill>
          <p:spPr>
            <a:xfrm>
              <a:off x="4480275" y="5012837"/>
              <a:ext cx="1075918" cy="1191428"/>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2"/>
              </p:custDataLst>
            </p:nvPr>
          </p:nvSpPr>
          <p:spPr>
            <a:xfrm>
              <a:off x="541832" y="3261186"/>
              <a:ext cx="679072" cy="36220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sp>
          <p:nvSpPr>
            <p:cNvPr id="25" name="Triangle isocèle 24">
              <a:extLst>
                <a:ext uri="{FF2B5EF4-FFF2-40B4-BE49-F238E27FC236}">
                  <a16:creationId xmlns:a16="http://schemas.microsoft.com/office/drawing/2014/main" id="{8B57E6B4-E9D9-4F7B-8DC7-CF6352BDE899}"/>
                </a:ext>
              </a:extLst>
            </p:cNvPr>
            <p:cNvSpPr/>
            <p:nvPr>
              <p:custDataLst>
                <p:tags r:id="rId23"/>
              </p:custDataLst>
            </p:nvPr>
          </p:nvSpPr>
          <p:spPr>
            <a:xfrm rot="16200000">
              <a:off x="423341" y="2948450"/>
              <a:ext cx="909063" cy="686071"/>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grpSp>
      <p:sp>
        <p:nvSpPr>
          <p:cNvPr id="27" name="Sous-titre 2">
            <a:extLst>
              <a:ext uri="{FF2B5EF4-FFF2-40B4-BE49-F238E27FC236}">
                <a16:creationId xmlns:a16="http://schemas.microsoft.com/office/drawing/2014/main" id="{4E8C4DEE-4D72-47BD-872B-7F658B816F30}"/>
              </a:ext>
            </a:extLst>
          </p:cNvPr>
          <p:cNvSpPr>
            <a:spLocks noGrp="1"/>
          </p:cNvSpPr>
          <p:nvPr>
            <p:ph type="subTitle" idx="1"/>
            <p:custDataLst>
              <p:tags r:id="rId4"/>
            </p:custDataLst>
          </p:nvPr>
        </p:nvSpPr>
        <p:spPr>
          <a:xfrm>
            <a:off x="7488470" y="6015476"/>
            <a:ext cx="1141823" cy="340106"/>
          </a:xfrm>
        </p:spPr>
        <p:txBody>
          <a:bodyPr vert="horz" lIns="51435" tIns="25718" rIns="51435" bIns="25718" rtlCol="0" anchor="t">
            <a:normAutofit lnSpcReduction="10000"/>
          </a:bodyPr>
          <a:lstStyle/>
          <a:p>
            <a:pPr algn="l"/>
            <a:br>
              <a:rPr lang="fr-CA" sz="1013" b="1" dirty="0">
                <a:solidFill>
                  <a:srgbClr val="000000"/>
                </a:solidFill>
              </a:rPr>
            </a:br>
            <a:r>
              <a:rPr lang="fr-CA" sz="1013" b="1" dirty="0">
                <a:solidFill>
                  <a:srgbClr val="000000"/>
                </a:solidFill>
              </a:rPr>
              <a:t>Services éducatifs</a:t>
            </a:r>
            <a:endParaRPr lang="fr-CA" sz="1013" b="1" dirty="0">
              <a:solidFill>
                <a:srgbClr val="000000"/>
              </a:solidFill>
              <a:cs typeface="Calibri"/>
            </a:endParaRPr>
          </a:p>
          <a:p>
            <a:endParaRPr lang="fr-FR" dirty="0"/>
          </a:p>
        </p:txBody>
      </p:sp>
      <p:pic>
        <p:nvPicPr>
          <p:cNvPr id="28" name="Image 27" descr="Une image contenant texte&#10;&#10;Description générée automatiquement">
            <a:extLst>
              <a:ext uri="{FF2B5EF4-FFF2-40B4-BE49-F238E27FC236}">
                <a16:creationId xmlns:a16="http://schemas.microsoft.com/office/drawing/2014/main" id="{3F19E7CE-7680-27A7-CEA7-A32B95D1498C}"/>
              </a:ext>
            </a:extLst>
          </p:cNvPr>
          <p:cNvPicPr>
            <a:picLocks noChangeAspect="1"/>
          </p:cNvPicPr>
          <p:nvPr>
            <p:custDataLst>
              <p:tags r:id="rId5"/>
            </p:custDataLst>
          </p:nvPr>
        </p:nvPicPr>
        <p:blipFill>
          <a:blip r:embed="rId36">
            <a:extLst>
              <a:ext uri="{28A0092B-C50C-407E-A947-70E740481C1C}">
                <a14:useLocalDpi xmlns:a14="http://schemas.microsoft.com/office/drawing/2010/main" val="0"/>
              </a:ext>
            </a:extLst>
          </a:blip>
          <a:stretch>
            <a:fillRect/>
          </a:stretch>
        </p:blipFill>
        <p:spPr>
          <a:xfrm>
            <a:off x="1586277" y="355687"/>
            <a:ext cx="1661693" cy="609288"/>
          </a:xfrm>
          <a:prstGeom prst="rect">
            <a:avLst/>
          </a:prstGeom>
        </p:spPr>
      </p:pic>
    </p:spTree>
    <p:extLst>
      <p:ext uri="{BB962C8B-B14F-4D97-AF65-F5344CB8AC3E}">
        <p14:creationId xmlns:p14="http://schemas.microsoft.com/office/powerpoint/2010/main" val="264769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Amorce</a:t>
            </a:r>
          </a:p>
        </p:txBody>
      </p:sp>
      <p:pic>
        <p:nvPicPr>
          <p:cNvPr id="4" name="Image 3">
            <a:extLst>
              <a:ext uri="{FF2B5EF4-FFF2-40B4-BE49-F238E27FC236}">
                <a16:creationId xmlns:a16="http://schemas.microsoft.com/office/drawing/2014/main" id="{8777BD91-F4FC-47E8-82B8-6BA846322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1772816"/>
            <a:ext cx="4437112" cy="4437112"/>
          </a:xfrm>
          <a:prstGeom prst="rect">
            <a:avLst/>
          </a:prstGeom>
        </p:spPr>
      </p:pic>
      <p:sp>
        <p:nvSpPr>
          <p:cNvPr id="5" name="Rectangle 4">
            <a:extLst>
              <a:ext uri="{FF2B5EF4-FFF2-40B4-BE49-F238E27FC236}">
                <a16:creationId xmlns:a16="http://schemas.microsoft.com/office/drawing/2014/main" id="{0E43C10A-5AEB-4417-B47A-B61A9A69C74C}"/>
              </a:ext>
            </a:extLst>
          </p:cNvPr>
          <p:cNvSpPr/>
          <p:nvPr/>
        </p:nvSpPr>
        <p:spPr>
          <a:xfrm>
            <a:off x="4427984" y="6380440"/>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357142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normAutofit/>
          </a:bodyPr>
          <a:lstStyle/>
          <a:p>
            <a:pPr algn="ctr"/>
            <a:r>
              <a:rPr lang="fr-CA" sz="3450" dirty="0">
                <a:latin typeface="+mn-lt"/>
                <a:ea typeface="+mn-ea"/>
                <a:cs typeface="+mn-cs"/>
              </a:rPr>
              <a:t>Activité 1 - Amorce</a:t>
            </a:r>
            <a:endParaRPr lang="fr-CA" sz="3450" dirty="0">
              <a:solidFill>
                <a:srgbClr val="5F5F5F"/>
              </a:solidFill>
              <a:latin typeface="+mn-lt"/>
            </a:endParaRPr>
          </a:p>
        </p:txBody>
      </p:sp>
      <p:grpSp>
        <p:nvGrpSpPr>
          <p:cNvPr id="16" name="Groupe 15"/>
          <p:cNvGrpSpPr/>
          <p:nvPr>
            <p:custDataLst>
              <p:tags r:id="rId2"/>
            </p:custDataLst>
          </p:nvPr>
        </p:nvGrpSpPr>
        <p:grpSpPr>
          <a:xfrm>
            <a:off x="7252239" y="5702862"/>
            <a:ext cx="1774062" cy="790012"/>
            <a:chOff x="6768206" y="5877272"/>
            <a:chExt cx="2365416" cy="1053349"/>
          </a:xfrm>
        </p:grpSpPr>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a:solidFill>
                    <a:srgbClr val="FFFFFF"/>
                  </a:solidFill>
                  <a:latin typeface="Calibri"/>
                </a:rPr>
                <a:t>10  minutes</a:t>
              </a:r>
            </a:p>
          </p:txBody>
        </p:sp>
      </p:grpSp>
      <p:sp>
        <p:nvSpPr>
          <p:cNvPr id="5" name="Rectangle 4">
            <a:extLst>
              <a:ext uri="{FF2B5EF4-FFF2-40B4-BE49-F238E27FC236}">
                <a16:creationId xmlns:a16="http://schemas.microsoft.com/office/drawing/2014/main" id="{435E2648-D3A9-4281-8704-97FBE2CD3020}"/>
              </a:ext>
            </a:extLst>
          </p:cNvPr>
          <p:cNvSpPr/>
          <p:nvPr>
            <p:custDataLst>
              <p:tags r:id="rId3"/>
            </p:custDataLst>
          </p:nvPr>
        </p:nvSpPr>
        <p:spPr>
          <a:xfrm>
            <a:off x="1458560" y="2294237"/>
            <a:ext cx="7572374" cy="3408625"/>
          </a:xfrm>
          <a:prstGeom prst="rect">
            <a:avLst/>
          </a:prstGeom>
        </p:spPr>
        <p:txBody>
          <a:bodyPr wrap="square">
            <a:spAutoFit/>
          </a:bodyPr>
          <a:lstStyle/>
          <a:p>
            <a:r>
              <a:rPr lang="fr-CA" b="1" dirty="0">
                <a:solidFill>
                  <a:srgbClr val="000000"/>
                </a:solidFill>
              </a:rPr>
              <a:t>Consignes </a:t>
            </a:r>
          </a:p>
          <a:p>
            <a:endParaRPr lang="fr-CA" sz="900" b="1" dirty="0">
              <a:solidFill>
                <a:srgbClr val="000000"/>
              </a:solidFill>
            </a:endParaRPr>
          </a:p>
          <a:p>
            <a:r>
              <a:rPr lang="fr-CA" sz="1650" dirty="0">
                <a:solidFill>
                  <a:srgbClr val="000000"/>
                </a:solidFill>
              </a:rPr>
              <a:t>En sous-équipe, vous devrez réfléchir à une amorce que vous pourriez utiliser dans le cadre de la compétence 7 – Concevoir un sandwich rôti à la salade de poulet. </a:t>
            </a:r>
          </a:p>
          <a:p>
            <a:endParaRPr lang="fr-CA" sz="1650" dirty="0">
              <a:solidFill>
                <a:srgbClr val="000000"/>
              </a:solidFill>
            </a:endParaRPr>
          </a:p>
          <a:p>
            <a:pPr marL="685800" lvl="1" indent="-342900">
              <a:spcAft>
                <a:spcPts val="1200"/>
              </a:spcAft>
              <a:buFont typeface="+mj-lt"/>
              <a:buAutoNum type="arabicPeriod"/>
            </a:pPr>
            <a:r>
              <a:rPr lang="fr-CA" sz="1650" dirty="0">
                <a:solidFill>
                  <a:srgbClr val="000000"/>
                </a:solidFill>
              </a:rPr>
              <a:t>Prendre connaissance du document qui vous a été assigné.</a:t>
            </a:r>
          </a:p>
          <a:p>
            <a:pPr marL="685800" lvl="1" indent="-342900">
              <a:spcAft>
                <a:spcPts val="1200"/>
              </a:spcAft>
              <a:buFont typeface="+mj-lt"/>
              <a:buAutoNum type="arabicPeriod"/>
            </a:pPr>
            <a:r>
              <a:rPr lang="fr-CA" sz="1650" dirty="0">
                <a:solidFill>
                  <a:srgbClr val="000000"/>
                </a:solidFill>
              </a:rPr>
              <a:t>Faire un remue-méninge afin de créer une amorce en lien avec l’élément de compétence et le critère de performance qui vous a été assigné.</a:t>
            </a:r>
          </a:p>
          <a:p>
            <a:pPr marL="685800" lvl="1" indent="-342900">
              <a:spcAft>
                <a:spcPts val="1200"/>
              </a:spcAft>
              <a:buFont typeface="+mj-lt"/>
              <a:buAutoNum type="arabicPeriod"/>
            </a:pPr>
            <a:r>
              <a:rPr lang="fr-CA" sz="1650" dirty="0">
                <a:solidFill>
                  <a:srgbClr val="000000"/>
                </a:solidFill>
              </a:rPr>
              <a:t>Inscrire votre amorce dans le document collaboratif de groupe.</a:t>
            </a:r>
          </a:p>
          <a:p>
            <a:pPr marL="685800" lvl="1" indent="-342900">
              <a:spcAft>
                <a:spcPts val="1200"/>
              </a:spcAft>
              <a:buFont typeface="+mj-lt"/>
              <a:buAutoNum type="arabicPeriod"/>
            </a:pPr>
            <a:r>
              <a:rPr lang="fr-CA" sz="1650" dirty="0">
                <a:solidFill>
                  <a:srgbClr val="000000"/>
                </a:solidFill>
              </a:rPr>
              <a:t>Nommer un porte-parole pour votre sous-équipe.</a:t>
            </a:r>
          </a:p>
          <a:p>
            <a:pPr marL="685800" lvl="1" indent="-342900">
              <a:spcAft>
                <a:spcPts val="1200"/>
              </a:spcAft>
              <a:buFont typeface="+mj-lt"/>
              <a:buAutoNum type="arabicPeriod"/>
            </a:pPr>
            <a:r>
              <a:rPr lang="fr-CA" sz="1650" dirty="0">
                <a:solidFill>
                  <a:srgbClr val="000000"/>
                </a:solidFill>
              </a:rPr>
              <a:t>En grand groupe, partager vos amorces.</a:t>
            </a:r>
          </a:p>
        </p:txBody>
      </p:sp>
      <p:pic>
        <p:nvPicPr>
          <p:cNvPr id="11" name="Image 10">
            <a:extLst>
              <a:ext uri="{FF2B5EF4-FFF2-40B4-BE49-F238E27FC236}">
                <a16:creationId xmlns:a16="http://schemas.microsoft.com/office/drawing/2014/main" id="{1E7263C4-0E0D-4171-9CAF-CCE0C983342D}"/>
              </a:ext>
            </a:extLst>
          </p:cNvPr>
          <p:cNvPicPr>
            <a:picLocks noChangeAspect="1"/>
          </p:cNvPicPr>
          <p:nvPr>
            <p:custDataLst>
              <p:tags r:id="rId4"/>
            </p:custDataLst>
          </p:nvPr>
        </p:nvPicPr>
        <p:blipFill>
          <a:blip r:embed="rId9"/>
          <a:stretch>
            <a:fillRect/>
          </a:stretch>
        </p:blipFill>
        <p:spPr>
          <a:xfrm>
            <a:off x="2467726" y="2021229"/>
            <a:ext cx="521494" cy="607219"/>
          </a:xfrm>
          <a:prstGeom prst="rect">
            <a:avLst/>
          </a:prstGeom>
        </p:spPr>
      </p:pic>
      <p:pic>
        <p:nvPicPr>
          <p:cNvPr id="12" name="Image 11">
            <a:extLst>
              <a:ext uri="{FF2B5EF4-FFF2-40B4-BE49-F238E27FC236}">
                <a16:creationId xmlns:a16="http://schemas.microsoft.com/office/drawing/2014/main" id="{81BA61D9-993A-4EE0-B512-2C3C4FA33ECF}"/>
              </a:ext>
            </a:extLst>
          </p:cNvPr>
          <p:cNvPicPr>
            <a:picLocks noChangeAspect="1"/>
          </p:cNvPicPr>
          <p:nvPr>
            <p:custDataLst>
              <p:tags r:id="rId5"/>
            </p:custDataLst>
          </p:nvPr>
        </p:nvPicPr>
        <p:blipFill>
          <a:blip r:embed="rId10"/>
          <a:stretch>
            <a:fillRect/>
          </a:stretch>
        </p:blipFill>
        <p:spPr>
          <a:xfrm>
            <a:off x="1458560" y="6097868"/>
            <a:ext cx="1408458" cy="529915"/>
          </a:xfrm>
          <a:prstGeom prst="rect">
            <a:avLst/>
          </a:prstGeom>
        </p:spPr>
      </p:pic>
    </p:spTree>
    <p:extLst>
      <p:ext uri="{BB962C8B-B14F-4D97-AF65-F5344CB8AC3E}">
        <p14:creationId xmlns:p14="http://schemas.microsoft.com/office/powerpoint/2010/main" val="13489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CC10F61-FB4C-4501-9366-9D874F99DB76}"/>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4288163" y="857250"/>
            <a:ext cx="3857625" cy="5143500"/>
          </a:xfrm>
          <a:prstGeom prst="rect">
            <a:avLst/>
          </a:prstGeom>
        </p:spPr>
      </p:pic>
      <p:cxnSp>
        <p:nvCxnSpPr>
          <p:cNvPr id="5" name="Connecteur droit avec flèche 4">
            <a:extLst>
              <a:ext uri="{FF2B5EF4-FFF2-40B4-BE49-F238E27FC236}">
                <a16:creationId xmlns:a16="http://schemas.microsoft.com/office/drawing/2014/main" id="{0EF6E637-DCB0-4E9D-8ED7-9762842F5DFE}"/>
              </a:ext>
            </a:extLst>
          </p:cNvPr>
          <p:cNvCxnSpPr>
            <a:cxnSpLocks/>
          </p:cNvCxnSpPr>
          <p:nvPr>
            <p:custDataLst>
              <p:tags r:id="rId2"/>
            </p:custDataLst>
          </p:nvPr>
        </p:nvCxnSpPr>
        <p:spPr>
          <a:xfrm>
            <a:off x="2396266" y="1567255"/>
            <a:ext cx="171853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54608D88-4D5D-4068-9DD9-58F8AB58CBCD}"/>
              </a:ext>
            </a:extLst>
          </p:cNvPr>
          <p:cNvCxnSpPr>
            <a:cxnSpLocks/>
          </p:cNvCxnSpPr>
          <p:nvPr>
            <p:custDataLst>
              <p:tags r:id="rId3"/>
            </p:custDataLst>
          </p:nvPr>
        </p:nvCxnSpPr>
        <p:spPr>
          <a:xfrm>
            <a:off x="2436607" y="3705338"/>
            <a:ext cx="171853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2A75305A-E37B-4817-BB5D-D3009CE3D3A5}"/>
              </a:ext>
            </a:extLst>
          </p:cNvPr>
          <p:cNvSpPr txBox="1"/>
          <p:nvPr>
            <p:custDataLst>
              <p:tags r:id="rId4"/>
            </p:custDataLst>
          </p:nvPr>
        </p:nvSpPr>
        <p:spPr>
          <a:xfrm>
            <a:off x="1766944" y="994410"/>
            <a:ext cx="2347856" cy="369332"/>
          </a:xfrm>
          <a:prstGeom prst="rect">
            <a:avLst/>
          </a:prstGeom>
          <a:noFill/>
        </p:spPr>
        <p:txBody>
          <a:bodyPr wrap="square" rtlCol="0">
            <a:spAutoFit/>
          </a:bodyPr>
          <a:lstStyle/>
          <a:p>
            <a:r>
              <a:rPr lang="fr-CA" b="1" dirty="0">
                <a:solidFill>
                  <a:srgbClr val="C00000"/>
                </a:solidFill>
              </a:rPr>
              <a:t>Apprentissage passif</a:t>
            </a:r>
          </a:p>
        </p:txBody>
      </p:sp>
      <p:sp>
        <p:nvSpPr>
          <p:cNvPr id="10" name="ZoneTexte 9">
            <a:extLst>
              <a:ext uri="{FF2B5EF4-FFF2-40B4-BE49-F238E27FC236}">
                <a16:creationId xmlns:a16="http://schemas.microsoft.com/office/drawing/2014/main" id="{AFC22A9E-8CCC-4396-8D22-C87CAD152C24}"/>
              </a:ext>
            </a:extLst>
          </p:cNvPr>
          <p:cNvSpPr txBox="1"/>
          <p:nvPr>
            <p:custDataLst>
              <p:tags r:id="rId5"/>
            </p:custDataLst>
          </p:nvPr>
        </p:nvSpPr>
        <p:spPr>
          <a:xfrm>
            <a:off x="1694329" y="3152663"/>
            <a:ext cx="2347856" cy="369332"/>
          </a:xfrm>
          <a:prstGeom prst="rect">
            <a:avLst/>
          </a:prstGeom>
          <a:noFill/>
        </p:spPr>
        <p:txBody>
          <a:bodyPr wrap="square" rtlCol="0">
            <a:spAutoFit/>
          </a:bodyPr>
          <a:lstStyle/>
          <a:p>
            <a:r>
              <a:rPr lang="fr-CA" b="1" dirty="0">
                <a:solidFill>
                  <a:srgbClr val="C00000"/>
                </a:solidFill>
              </a:rPr>
              <a:t>Apprentissage actif</a:t>
            </a:r>
          </a:p>
        </p:txBody>
      </p:sp>
      <p:cxnSp>
        <p:nvCxnSpPr>
          <p:cNvPr id="13" name="Connecteur droit avec flèche 12">
            <a:extLst>
              <a:ext uri="{FF2B5EF4-FFF2-40B4-BE49-F238E27FC236}">
                <a16:creationId xmlns:a16="http://schemas.microsoft.com/office/drawing/2014/main" id="{10490AD6-E9B3-462B-B093-ED8255633992}"/>
              </a:ext>
            </a:extLst>
          </p:cNvPr>
          <p:cNvCxnSpPr>
            <a:cxnSpLocks/>
          </p:cNvCxnSpPr>
          <p:nvPr>
            <p:custDataLst>
              <p:tags r:id="rId6"/>
            </p:custDataLst>
          </p:nvPr>
        </p:nvCxnSpPr>
        <p:spPr>
          <a:xfrm>
            <a:off x="2428539" y="1567255"/>
            <a:ext cx="8068" cy="138773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900787C-BDF6-4D7A-92E6-20BB82C41687}"/>
              </a:ext>
            </a:extLst>
          </p:cNvPr>
          <p:cNvCxnSpPr>
            <a:cxnSpLocks/>
          </p:cNvCxnSpPr>
          <p:nvPr>
            <p:custDataLst>
              <p:tags r:id="rId7"/>
            </p:custDataLst>
          </p:nvPr>
        </p:nvCxnSpPr>
        <p:spPr>
          <a:xfrm>
            <a:off x="2436607" y="3705338"/>
            <a:ext cx="8068" cy="138773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84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L’enseignement stratégique</a:t>
            </a:r>
          </a:p>
        </p:txBody>
      </p:sp>
      <p:sp>
        <p:nvSpPr>
          <p:cNvPr id="4" name="Forme libre : forme 3">
            <a:extLst>
              <a:ext uri="{FF2B5EF4-FFF2-40B4-BE49-F238E27FC236}">
                <a16:creationId xmlns:a16="http://schemas.microsoft.com/office/drawing/2014/main" id="{65F85A2A-C729-4C2B-903E-7C854B062D14}"/>
              </a:ext>
            </a:extLst>
          </p:cNvPr>
          <p:cNvSpPr/>
          <p:nvPr>
            <p:custDataLst>
              <p:tags r:id="rId2"/>
            </p:custDataLst>
          </p:nvPr>
        </p:nvSpPr>
        <p:spPr>
          <a:xfrm>
            <a:off x="3927620" y="1971278"/>
            <a:ext cx="2438400" cy="243840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C0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25121" tIns="426720" rIns="325120" bIns="914400" numCol="1" spcCol="1270" anchor="ctr" anchorCtr="0">
            <a:noAutofit/>
          </a:bodyPr>
          <a:lstStyle/>
          <a:p>
            <a:pPr algn="ctr" defTabSz="966788">
              <a:lnSpc>
                <a:spcPct val="90000"/>
              </a:lnSpc>
              <a:spcBef>
                <a:spcPct val="0"/>
              </a:spcBef>
              <a:spcAft>
                <a:spcPct val="35000"/>
              </a:spcAft>
            </a:pPr>
            <a:r>
              <a:rPr lang="fr-CA" sz="2175" dirty="0">
                <a:solidFill>
                  <a:srgbClr val="000000"/>
                </a:solidFill>
              </a:rPr>
              <a:t>Phase de préparation</a:t>
            </a:r>
          </a:p>
        </p:txBody>
      </p:sp>
      <p:sp>
        <p:nvSpPr>
          <p:cNvPr id="5" name="Forme libre : forme 4">
            <a:extLst>
              <a:ext uri="{FF2B5EF4-FFF2-40B4-BE49-F238E27FC236}">
                <a16:creationId xmlns:a16="http://schemas.microsoft.com/office/drawing/2014/main" id="{A51F8CAF-ABF9-4B3F-BA70-93E82795DC95}"/>
              </a:ext>
            </a:extLst>
          </p:cNvPr>
          <p:cNvSpPr/>
          <p:nvPr>
            <p:custDataLst>
              <p:tags r:id="rId3"/>
            </p:custDataLst>
          </p:nvPr>
        </p:nvSpPr>
        <p:spPr>
          <a:xfrm>
            <a:off x="4807477" y="3495278"/>
            <a:ext cx="2438400" cy="243840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C0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45744" tIns="629920" rIns="229616" bIns="467360" numCol="1" spcCol="1270" anchor="ctr" anchorCtr="0">
            <a:noAutofit/>
          </a:bodyPr>
          <a:lstStyle/>
          <a:p>
            <a:pPr algn="ctr" defTabSz="966788">
              <a:lnSpc>
                <a:spcPct val="90000"/>
              </a:lnSpc>
              <a:spcBef>
                <a:spcPct val="0"/>
              </a:spcBef>
              <a:spcAft>
                <a:spcPct val="35000"/>
              </a:spcAft>
            </a:pPr>
            <a:r>
              <a:rPr lang="fr-CA" sz="2175" dirty="0">
                <a:solidFill>
                  <a:srgbClr val="000000"/>
                </a:solidFill>
              </a:rPr>
              <a:t>Phase d’intégration</a:t>
            </a:r>
          </a:p>
        </p:txBody>
      </p:sp>
      <p:sp>
        <p:nvSpPr>
          <p:cNvPr id="6" name="Forme libre : forme 5">
            <a:extLst>
              <a:ext uri="{FF2B5EF4-FFF2-40B4-BE49-F238E27FC236}">
                <a16:creationId xmlns:a16="http://schemas.microsoft.com/office/drawing/2014/main" id="{1B66DF28-6DB1-4CDF-BDA2-EAC215AD8B60}"/>
              </a:ext>
            </a:extLst>
          </p:cNvPr>
          <p:cNvSpPr/>
          <p:nvPr>
            <p:custDataLst>
              <p:tags r:id="rId4"/>
            </p:custDataLst>
          </p:nvPr>
        </p:nvSpPr>
        <p:spPr>
          <a:xfrm>
            <a:off x="3047765" y="3495278"/>
            <a:ext cx="2438400" cy="243840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C00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29616" tIns="629920" rIns="745744" bIns="467360" numCol="1" spcCol="1270" anchor="ctr" anchorCtr="0">
            <a:noAutofit/>
          </a:bodyPr>
          <a:lstStyle/>
          <a:p>
            <a:pPr algn="ctr" defTabSz="966788">
              <a:lnSpc>
                <a:spcPct val="90000"/>
              </a:lnSpc>
              <a:spcBef>
                <a:spcPct val="0"/>
              </a:spcBef>
              <a:spcAft>
                <a:spcPct val="35000"/>
              </a:spcAft>
            </a:pPr>
            <a:r>
              <a:rPr lang="fr-CA" sz="2175" dirty="0">
                <a:solidFill>
                  <a:srgbClr val="000000"/>
                </a:solidFill>
              </a:rPr>
              <a:t>Phase de réalisation</a:t>
            </a:r>
          </a:p>
        </p:txBody>
      </p:sp>
    </p:spTree>
    <p:extLst>
      <p:ext uri="{BB962C8B-B14F-4D97-AF65-F5344CB8AC3E}">
        <p14:creationId xmlns:p14="http://schemas.microsoft.com/office/powerpoint/2010/main" val="1941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L’enseignement stratégique</a:t>
            </a:r>
          </a:p>
        </p:txBody>
      </p:sp>
      <p:sp>
        <p:nvSpPr>
          <p:cNvPr id="4" name="Forme libre : forme 3">
            <a:extLst>
              <a:ext uri="{FF2B5EF4-FFF2-40B4-BE49-F238E27FC236}">
                <a16:creationId xmlns:a16="http://schemas.microsoft.com/office/drawing/2014/main" id="{577A8711-8169-43C9-B72F-D6B46DAF8A84}"/>
              </a:ext>
            </a:extLst>
          </p:cNvPr>
          <p:cNvSpPr/>
          <p:nvPr>
            <p:custDataLst>
              <p:tags r:id="rId2"/>
            </p:custDataLst>
          </p:nvPr>
        </p:nvSpPr>
        <p:spPr>
          <a:xfrm rot="16200000">
            <a:off x="508247" y="3910618"/>
            <a:ext cx="2808351" cy="331211"/>
          </a:xfrm>
          <a:custGeom>
            <a:avLst/>
            <a:gdLst>
              <a:gd name="connsiteX0" fmla="*/ 0 w 3744468"/>
              <a:gd name="connsiteY0" fmla="*/ 0 h 441614"/>
              <a:gd name="connsiteX1" fmla="*/ 3744468 w 3744468"/>
              <a:gd name="connsiteY1" fmla="*/ 0 h 441614"/>
              <a:gd name="connsiteX2" fmla="*/ 3744468 w 3744468"/>
              <a:gd name="connsiteY2" fmla="*/ 441614 h 441614"/>
              <a:gd name="connsiteX3" fmla="*/ 0 w 3744468"/>
              <a:gd name="connsiteY3" fmla="*/ 441614 h 441614"/>
              <a:gd name="connsiteX4" fmla="*/ 0 w 3744468"/>
              <a:gd name="connsiteY4" fmla="*/ 0 h 44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468" h="441614">
                <a:moveTo>
                  <a:pt x="0" y="0"/>
                </a:moveTo>
                <a:lnTo>
                  <a:pt x="3744468" y="0"/>
                </a:lnTo>
                <a:lnTo>
                  <a:pt x="3744468" y="441614"/>
                </a:lnTo>
                <a:lnTo>
                  <a:pt x="0" y="4416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92109" bIns="0" numCol="1" spcCol="1270" anchor="t" anchorCtr="0">
            <a:noAutofit/>
          </a:bodyPr>
          <a:lstStyle/>
          <a:p>
            <a:pPr algn="r" defTabSz="1033463">
              <a:lnSpc>
                <a:spcPct val="90000"/>
              </a:lnSpc>
              <a:spcBef>
                <a:spcPct val="0"/>
              </a:spcBef>
              <a:spcAft>
                <a:spcPct val="35000"/>
              </a:spcAft>
            </a:pPr>
            <a:endParaRPr lang="fr-CA" sz="2325"/>
          </a:p>
        </p:txBody>
      </p:sp>
      <p:sp>
        <p:nvSpPr>
          <p:cNvPr id="9" name="Forme libre : forme 8">
            <a:extLst>
              <a:ext uri="{FF2B5EF4-FFF2-40B4-BE49-F238E27FC236}">
                <a16:creationId xmlns:a16="http://schemas.microsoft.com/office/drawing/2014/main" id="{C3D5A09C-EF44-4300-922D-9110B88C63F7}"/>
              </a:ext>
            </a:extLst>
          </p:cNvPr>
          <p:cNvSpPr/>
          <p:nvPr>
            <p:custDataLst>
              <p:tags r:id="rId3"/>
            </p:custDataLst>
          </p:nvPr>
        </p:nvSpPr>
        <p:spPr>
          <a:xfrm rot="16200000">
            <a:off x="2918006" y="3910618"/>
            <a:ext cx="2808351" cy="331211"/>
          </a:xfrm>
          <a:custGeom>
            <a:avLst/>
            <a:gdLst>
              <a:gd name="connsiteX0" fmla="*/ 0 w 3744468"/>
              <a:gd name="connsiteY0" fmla="*/ 0 h 441614"/>
              <a:gd name="connsiteX1" fmla="*/ 3744468 w 3744468"/>
              <a:gd name="connsiteY1" fmla="*/ 0 h 441614"/>
              <a:gd name="connsiteX2" fmla="*/ 3744468 w 3744468"/>
              <a:gd name="connsiteY2" fmla="*/ 441614 h 441614"/>
              <a:gd name="connsiteX3" fmla="*/ 0 w 3744468"/>
              <a:gd name="connsiteY3" fmla="*/ 441614 h 441614"/>
              <a:gd name="connsiteX4" fmla="*/ 0 w 3744468"/>
              <a:gd name="connsiteY4" fmla="*/ 0 h 44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468" h="441614">
                <a:moveTo>
                  <a:pt x="0" y="0"/>
                </a:moveTo>
                <a:lnTo>
                  <a:pt x="3744468" y="0"/>
                </a:lnTo>
                <a:lnTo>
                  <a:pt x="3744468" y="441614"/>
                </a:lnTo>
                <a:lnTo>
                  <a:pt x="0" y="4416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292109" bIns="0" numCol="1" spcCol="1270" anchor="t" anchorCtr="0">
            <a:noAutofit/>
          </a:bodyPr>
          <a:lstStyle/>
          <a:p>
            <a:pPr algn="r" defTabSz="1033463">
              <a:lnSpc>
                <a:spcPct val="90000"/>
              </a:lnSpc>
              <a:spcBef>
                <a:spcPct val="0"/>
              </a:spcBef>
              <a:spcAft>
                <a:spcPct val="35000"/>
              </a:spcAft>
            </a:pPr>
            <a:endParaRPr lang="fr-CA" sz="2325"/>
          </a:p>
        </p:txBody>
      </p:sp>
      <p:sp>
        <p:nvSpPr>
          <p:cNvPr id="14" name="Forme libre : forme 13">
            <a:extLst>
              <a:ext uri="{FF2B5EF4-FFF2-40B4-BE49-F238E27FC236}">
                <a16:creationId xmlns:a16="http://schemas.microsoft.com/office/drawing/2014/main" id="{2FD2B79F-341F-46A0-B37B-1084FCDBD2E3}"/>
              </a:ext>
            </a:extLst>
          </p:cNvPr>
          <p:cNvSpPr/>
          <p:nvPr>
            <p:custDataLst>
              <p:tags r:id="rId4"/>
            </p:custDataLst>
          </p:nvPr>
        </p:nvSpPr>
        <p:spPr>
          <a:xfrm rot="16200000">
            <a:off x="5327766" y="3910618"/>
            <a:ext cx="2808351" cy="331211"/>
          </a:xfrm>
          <a:custGeom>
            <a:avLst/>
            <a:gdLst>
              <a:gd name="connsiteX0" fmla="*/ 0 w 3744468"/>
              <a:gd name="connsiteY0" fmla="*/ 0 h 441614"/>
              <a:gd name="connsiteX1" fmla="*/ 3744468 w 3744468"/>
              <a:gd name="connsiteY1" fmla="*/ 0 h 441614"/>
              <a:gd name="connsiteX2" fmla="*/ 3744468 w 3744468"/>
              <a:gd name="connsiteY2" fmla="*/ 441614 h 441614"/>
              <a:gd name="connsiteX3" fmla="*/ 0 w 3744468"/>
              <a:gd name="connsiteY3" fmla="*/ 441614 h 441614"/>
              <a:gd name="connsiteX4" fmla="*/ 0 w 3744468"/>
              <a:gd name="connsiteY4" fmla="*/ 0 h 44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468" h="441614">
                <a:moveTo>
                  <a:pt x="0" y="0"/>
                </a:moveTo>
                <a:lnTo>
                  <a:pt x="3744468" y="0"/>
                </a:lnTo>
                <a:lnTo>
                  <a:pt x="3744468" y="441614"/>
                </a:lnTo>
                <a:lnTo>
                  <a:pt x="0" y="4416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292109" bIns="-1" numCol="1" spcCol="1270" anchor="t" anchorCtr="0">
            <a:noAutofit/>
          </a:bodyPr>
          <a:lstStyle/>
          <a:p>
            <a:pPr algn="r" defTabSz="1033463">
              <a:lnSpc>
                <a:spcPct val="90000"/>
              </a:lnSpc>
              <a:spcBef>
                <a:spcPct val="0"/>
              </a:spcBef>
              <a:spcAft>
                <a:spcPct val="35000"/>
              </a:spcAft>
            </a:pPr>
            <a:endParaRPr lang="fr-CA" sz="2325"/>
          </a:p>
        </p:txBody>
      </p:sp>
      <p:grpSp>
        <p:nvGrpSpPr>
          <p:cNvPr id="17" name="Groupe 16">
            <a:extLst>
              <a:ext uri="{FF2B5EF4-FFF2-40B4-BE49-F238E27FC236}">
                <a16:creationId xmlns:a16="http://schemas.microsoft.com/office/drawing/2014/main" id="{F629633C-1190-412F-A578-6A31C4675E31}"/>
              </a:ext>
            </a:extLst>
          </p:cNvPr>
          <p:cNvGrpSpPr/>
          <p:nvPr>
            <p:custDataLst>
              <p:tags r:id="rId5"/>
            </p:custDataLst>
          </p:nvPr>
        </p:nvGrpSpPr>
        <p:grpSpPr>
          <a:xfrm>
            <a:off x="1746817" y="2234851"/>
            <a:ext cx="1980990" cy="3245549"/>
            <a:chOff x="2329089" y="1836800"/>
            <a:chExt cx="2641320" cy="4327399"/>
          </a:xfrm>
        </p:grpSpPr>
        <p:sp>
          <p:nvSpPr>
            <p:cNvPr id="5" name="Forme libre : forme 4">
              <a:extLst>
                <a:ext uri="{FF2B5EF4-FFF2-40B4-BE49-F238E27FC236}">
                  <a16:creationId xmlns:a16="http://schemas.microsoft.com/office/drawing/2014/main" id="{AB5A6CCC-436C-4554-8415-710D9CD4951C}"/>
                </a:ext>
              </a:extLst>
            </p:cNvPr>
            <p:cNvSpPr/>
            <p:nvPr/>
          </p:nvSpPr>
          <p:spPr>
            <a:xfrm>
              <a:off x="2770703" y="2419731"/>
              <a:ext cx="2199706" cy="3744468"/>
            </a:xfrm>
            <a:custGeom>
              <a:avLst/>
              <a:gdLst>
                <a:gd name="connsiteX0" fmla="*/ 0 w 2199706"/>
                <a:gd name="connsiteY0" fmla="*/ 0 h 3744468"/>
                <a:gd name="connsiteX1" fmla="*/ 2199706 w 2199706"/>
                <a:gd name="connsiteY1" fmla="*/ 0 h 3744468"/>
                <a:gd name="connsiteX2" fmla="*/ 2199706 w 2199706"/>
                <a:gd name="connsiteY2" fmla="*/ 3744468 h 3744468"/>
                <a:gd name="connsiteX3" fmla="*/ 0 w 2199706"/>
                <a:gd name="connsiteY3" fmla="*/ 3744468 h 3744468"/>
                <a:gd name="connsiteX4" fmla="*/ 0 w 2199706"/>
                <a:gd name="connsiteY4" fmla="*/ 0 h 374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706" h="3744468">
                  <a:moveTo>
                    <a:pt x="0" y="0"/>
                  </a:moveTo>
                  <a:lnTo>
                    <a:pt x="2199706" y="0"/>
                  </a:lnTo>
                  <a:lnTo>
                    <a:pt x="2199706" y="3744468"/>
                  </a:lnTo>
                  <a:lnTo>
                    <a:pt x="0" y="3744468"/>
                  </a:lnTo>
                  <a:lnTo>
                    <a:pt x="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2014" tIns="292109" rIns="112014" bIns="112014" numCol="1" spcCol="1270" anchor="t" anchorCtr="0">
              <a:noAutofit/>
            </a:bodyPr>
            <a:lstStyle/>
            <a:p>
              <a:pPr marL="128588" lvl="1" indent="-128588" defTabSz="533400">
                <a:lnSpc>
                  <a:spcPct val="90000"/>
                </a:lnSpc>
                <a:spcBef>
                  <a:spcPct val="0"/>
                </a:spcBef>
                <a:spcAft>
                  <a:spcPct val="15000"/>
                </a:spcAft>
                <a:buChar char="•"/>
              </a:pPr>
              <a:r>
                <a:rPr lang="fr-CA" sz="1200" dirty="0"/>
                <a:t>Concevoir sa planification</a:t>
              </a:r>
            </a:p>
            <a:p>
              <a:pPr marL="128588" lvl="1" indent="-128588" defTabSz="533400">
                <a:lnSpc>
                  <a:spcPct val="90000"/>
                </a:lnSpc>
                <a:spcBef>
                  <a:spcPct val="0"/>
                </a:spcBef>
                <a:spcAft>
                  <a:spcPct val="15000"/>
                </a:spcAft>
                <a:buChar char="•"/>
              </a:pPr>
              <a:r>
                <a:rPr lang="fr-CA" sz="1200" dirty="0"/>
                <a:t>Concevoir son plan de cours</a:t>
              </a:r>
            </a:p>
            <a:p>
              <a:pPr marL="128588" lvl="1" indent="-128588" defTabSz="533400">
                <a:lnSpc>
                  <a:spcPct val="90000"/>
                </a:lnSpc>
                <a:spcBef>
                  <a:spcPct val="0"/>
                </a:spcBef>
                <a:spcAft>
                  <a:spcPct val="15000"/>
                </a:spcAft>
                <a:buChar char="•"/>
              </a:pPr>
              <a:r>
                <a:rPr lang="fr-CA" sz="1200" dirty="0"/>
                <a:t>Préparer et/ou réserver le local ou l’atelier</a:t>
              </a:r>
            </a:p>
            <a:p>
              <a:pPr marL="128588" lvl="1" indent="-128588" defTabSz="533400">
                <a:lnSpc>
                  <a:spcPct val="90000"/>
                </a:lnSpc>
                <a:spcBef>
                  <a:spcPct val="0"/>
                </a:spcBef>
                <a:spcAft>
                  <a:spcPct val="15000"/>
                </a:spcAft>
                <a:buChar char="•"/>
              </a:pPr>
              <a:r>
                <a:rPr lang="fr-CA" sz="1200" dirty="0"/>
                <a:t>Vérifier la disponibilité du matériel</a:t>
              </a:r>
            </a:p>
            <a:p>
              <a:pPr marL="128588" lvl="1" indent="-128588" defTabSz="533400">
                <a:lnSpc>
                  <a:spcPct val="90000"/>
                </a:lnSpc>
                <a:spcBef>
                  <a:spcPct val="0"/>
                </a:spcBef>
                <a:spcAft>
                  <a:spcPct val="15000"/>
                </a:spcAft>
                <a:buChar char="•"/>
              </a:pPr>
              <a:r>
                <a:rPr lang="fr-CA" sz="1200" dirty="0"/>
                <a:t>Prévoir une activité brise-glace</a:t>
              </a:r>
            </a:p>
          </p:txBody>
        </p:sp>
        <p:sp>
          <p:nvSpPr>
            <p:cNvPr id="6" name="Rectangle 5">
              <a:extLst>
                <a:ext uri="{FF2B5EF4-FFF2-40B4-BE49-F238E27FC236}">
                  <a16:creationId xmlns:a16="http://schemas.microsoft.com/office/drawing/2014/main" id="{C77613AB-548A-4A3C-BCCC-FD66451BE1A4}"/>
                </a:ext>
              </a:extLst>
            </p:cNvPr>
            <p:cNvSpPr/>
            <p:nvPr/>
          </p:nvSpPr>
          <p:spPr>
            <a:xfrm>
              <a:off x="2329089" y="1836800"/>
              <a:ext cx="883228" cy="883228"/>
            </a:xfrm>
            <a:prstGeom prst="rect">
              <a:avLst/>
            </a:prstGeom>
            <a:blipFill>
              <a:blip r:embed="rId13" cstate="print">
                <a:extLst>
                  <a:ext uri="{BEBA8EAE-BF5A-486C-A8C5-ECC9F3942E4B}">
                    <a14:imgProps xmlns:a14="http://schemas.microsoft.com/office/drawing/2010/main">
                      <a14:imgLayer r:embed="rId14"/>
                    </a14:imgProps>
                  </a:ex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ZoneTexte 7">
              <a:extLst>
                <a:ext uri="{FF2B5EF4-FFF2-40B4-BE49-F238E27FC236}">
                  <a16:creationId xmlns:a16="http://schemas.microsoft.com/office/drawing/2014/main" id="{40D8AE47-60D2-410F-A69D-36A050558FA9}"/>
                </a:ext>
              </a:extLst>
            </p:cNvPr>
            <p:cNvSpPr txBox="1"/>
            <p:nvPr>
              <p:custDataLst>
                <p:tags r:id="rId10"/>
              </p:custDataLst>
            </p:nvPr>
          </p:nvSpPr>
          <p:spPr>
            <a:xfrm>
              <a:off x="3200400" y="1996068"/>
              <a:ext cx="1750741" cy="492443"/>
            </a:xfrm>
            <a:prstGeom prst="rect">
              <a:avLst/>
            </a:prstGeom>
            <a:noFill/>
          </p:spPr>
          <p:txBody>
            <a:bodyPr wrap="square" rtlCol="0">
              <a:spAutoFit/>
            </a:bodyPr>
            <a:lstStyle/>
            <a:p>
              <a:r>
                <a:rPr lang="fr-CA" b="1" dirty="0">
                  <a:solidFill>
                    <a:srgbClr val="000000"/>
                  </a:solidFill>
                </a:rPr>
                <a:t>Préparation</a:t>
              </a:r>
            </a:p>
          </p:txBody>
        </p:sp>
      </p:grpSp>
      <p:grpSp>
        <p:nvGrpSpPr>
          <p:cNvPr id="18" name="Groupe 17">
            <a:extLst>
              <a:ext uri="{FF2B5EF4-FFF2-40B4-BE49-F238E27FC236}">
                <a16:creationId xmlns:a16="http://schemas.microsoft.com/office/drawing/2014/main" id="{C8E0D733-77FC-418C-BCF8-7138CA40D605}"/>
              </a:ext>
            </a:extLst>
          </p:cNvPr>
          <p:cNvGrpSpPr/>
          <p:nvPr>
            <p:custDataLst>
              <p:tags r:id="rId6"/>
            </p:custDataLst>
          </p:nvPr>
        </p:nvGrpSpPr>
        <p:grpSpPr>
          <a:xfrm>
            <a:off x="4156577" y="2234851"/>
            <a:ext cx="1980990" cy="3245549"/>
            <a:chOff x="5542102" y="1836800"/>
            <a:chExt cx="2641320" cy="4327399"/>
          </a:xfrm>
        </p:grpSpPr>
        <p:sp>
          <p:nvSpPr>
            <p:cNvPr id="12" name="Forme libre : forme 11">
              <a:extLst>
                <a:ext uri="{FF2B5EF4-FFF2-40B4-BE49-F238E27FC236}">
                  <a16:creationId xmlns:a16="http://schemas.microsoft.com/office/drawing/2014/main" id="{17D5D5B9-228E-4BB9-B2E4-E892079D7C3A}"/>
                </a:ext>
              </a:extLst>
            </p:cNvPr>
            <p:cNvSpPr/>
            <p:nvPr/>
          </p:nvSpPr>
          <p:spPr>
            <a:xfrm>
              <a:off x="5983716" y="2419731"/>
              <a:ext cx="2199706" cy="3744468"/>
            </a:xfrm>
            <a:custGeom>
              <a:avLst/>
              <a:gdLst>
                <a:gd name="connsiteX0" fmla="*/ 0 w 2199706"/>
                <a:gd name="connsiteY0" fmla="*/ 0 h 3744468"/>
                <a:gd name="connsiteX1" fmla="*/ 2199706 w 2199706"/>
                <a:gd name="connsiteY1" fmla="*/ 0 h 3744468"/>
                <a:gd name="connsiteX2" fmla="*/ 2199706 w 2199706"/>
                <a:gd name="connsiteY2" fmla="*/ 3744468 h 3744468"/>
                <a:gd name="connsiteX3" fmla="*/ 0 w 2199706"/>
                <a:gd name="connsiteY3" fmla="*/ 3744468 h 3744468"/>
                <a:gd name="connsiteX4" fmla="*/ 0 w 2199706"/>
                <a:gd name="connsiteY4" fmla="*/ 0 h 374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706" h="3744468">
                  <a:moveTo>
                    <a:pt x="0" y="0"/>
                  </a:moveTo>
                  <a:lnTo>
                    <a:pt x="2199706" y="0"/>
                  </a:lnTo>
                  <a:lnTo>
                    <a:pt x="2199706" y="3744468"/>
                  </a:lnTo>
                  <a:lnTo>
                    <a:pt x="0" y="3744468"/>
                  </a:lnTo>
                  <a:lnTo>
                    <a:pt x="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2014" tIns="292109" rIns="112014" bIns="112014" numCol="1" spcCol="1270" anchor="t" anchorCtr="0">
              <a:noAutofit/>
            </a:bodyPr>
            <a:lstStyle/>
            <a:p>
              <a:pPr marL="128588" lvl="1" indent="-128588" defTabSz="533400">
                <a:lnSpc>
                  <a:spcPct val="90000"/>
                </a:lnSpc>
                <a:spcBef>
                  <a:spcPct val="0"/>
                </a:spcBef>
                <a:spcAft>
                  <a:spcPct val="15000"/>
                </a:spcAft>
                <a:buChar char="•"/>
              </a:pPr>
              <a:r>
                <a:rPr lang="fr-CA" sz="1200" dirty="0"/>
                <a:t>Situer la matière dans le programme</a:t>
              </a:r>
            </a:p>
            <a:p>
              <a:pPr marL="128588" lvl="1" indent="-128588" defTabSz="533400">
                <a:lnSpc>
                  <a:spcPct val="90000"/>
                </a:lnSpc>
                <a:spcBef>
                  <a:spcPct val="0"/>
                </a:spcBef>
                <a:spcAft>
                  <a:spcPct val="15000"/>
                </a:spcAft>
                <a:buChar char="•"/>
              </a:pPr>
              <a:r>
                <a:rPr lang="fr-CA" sz="1200" dirty="0"/>
                <a:t>Donner des exemples concrets du métier</a:t>
              </a:r>
            </a:p>
            <a:p>
              <a:pPr marL="128588" lvl="1" indent="-128588" defTabSz="533400">
                <a:lnSpc>
                  <a:spcPct val="90000"/>
                </a:lnSpc>
                <a:spcBef>
                  <a:spcPct val="0"/>
                </a:spcBef>
                <a:spcAft>
                  <a:spcPct val="15000"/>
                </a:spcAft>
                <a:buChar char="•"/>
              </a:pPr>
              <a:r>
                <a:rPr lang="fr-CA" sz="1200" dirty="0"/>
                <a:t>Superviser les activités</a:t>
              </a:r>
            </a:p>
            <a:p>
              <a:pPr marL="128588" lvl="1" indent="-128588" defTabSz="533400">
                <a:lnSpc>
                  <a:spcPct val="90000"/>
                </a:lnSpc>
                <a:spcBef>
                  <a:spcPct val="0"/>
                </a:spcBef>
                <a:spcAft>
                  <a:spcPct val="15000"/>
                </a:spcAft>
                <a:buChar char="•"/>
              </a:pPr>
              <a:r>
                <a:rPr lang="fr-CA" sz="1200" dirty="0"/>
                <a:t>Vérifier la compréhension des élèves</a:t>
              </a:r>
            </a:p>
            <a:p>
              <a:pPr marL="128588" lvl="1" indent="-128588" defTabSz="533400">
                <a:lnSpc>
                  <a:spcPct val="90000"/>
                </a:lnSpc>
                <a:spcBef>
                  <a:spcPct val="0"/>
                </a:spcBef>
                <a:spcAft>
                  <a:spcPct val="15000"/>
                </a:spcAft>
                <a:buChar char="•"/>
              </a:pPr>
              <a:r>
                <a:rPr lang="fr-CA" sz="1200" dirty="0"/>
                <a:t>Respecter le temps prévu</a:t>
              </a:r>
            </a:p>
            <a:p>
              <a:pPr marL="128588" lvl="1" indent="-128588" defTabSz="533400">
                <a:lnSpc>
                  <a:spcPct val="90000"/>
                </a:lnSpc>
                <a:spcBef>
                  <a:spcPct val="0"/>
                </a:spcBef>
                <a:spcAft>
                  <a:spcPct val="15000"/>
                </a:spcAft>
                <a:buChar char="•"/>
              </a:pPr>
              <a:endParaRPr lang="fr-CA" sz="1200" dirty="0"/>
            </a:p>
          </p:txBody>
        </p:sp>
        <p:sp>
          <p:nvSpPr>
            <p:cNvPr id="13" name="Rectangle 12">
              <a:extLst>
                <a:ext uri="{FF2B5EF4-FFF2-40B4-BE49-F238E27FC236}">
                  <a16:creationId xmlns:a16="http://schemas.microsoft.com/office/drawing/2014/main" id="{7A184066-F943-41EA-B81E-525B588849FB}"/>
                </a:ext>
              </a:extLst>
            </p:cNvPr>
            <p:cNvSpPr/>
            <p:nvPr/>
          </p:nvSpPr>
          <p:spPr>
            <a:xfrm>
              <a:off x="5542102" y="1836800"/>
              <a:ext cx="883228" cy="883228"/>
            </a:xfrm>
            <a:prstGeom prst="rect">
              <a:avLst/>
            </a:prstGeom>
            <a:blipFill>
              <a:blip r:embed="rId15"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ZoneTexte 9">
              <a:extLst>
                <a:ext uri="{FF2B5EF4-FFF2-40B4-BE49-F238E27FC236}">
                  <a16:creationId xmlns:a16="http://schemas.microsoft.com/office/drawing/2014/main" id="{98F1905B-3BD8-4CBE-9AF4-28494F0EBE80}"/>
                </a:ext>
              </a:extLst>
            </p:cNvPr>
            <p:cNvSpPr txBox="1"/>
            <p:nvPr>
              <p:custDataLst>
                <p:tags r:id="rId9"/>
              </p:custDataLst>
            </p:nvPr>
          </p:nvSpPr>
          <p:spPr>
            <a:xfrm>
              <a:off x="6365491" y="1996067"/>
              <a:ext cx="1750741" cy="492443"/>
            </a:xfrm>
            <a:prstGeom prst="rect">
              <a:avLst/>
            </a:prstGeom>
            <a:noFill/>
          </p:spPr>
          <p:txBody>
            <a:bodyPr wrap="square" rtlCol="0">
              <a:spAutoFit/>
            </a:bodyPr>
            <a:lstStyle/>
            <a:p>
              <a:r>
                <a:rPr lang="fr-CA" b="1">
                  <a:solidFill>
                    <a:srgbClr val="000000"/>
                  </a:solidFill>
                </a:rPr>
                <a:t>Réalisation</a:t>
              </a:r>
            </a:p>
          </p:txBody>
        </p:sp>
      </p:grpSp>
      <p:grpSp>
        <p:nvGrpSpPr>
          <p:cNvPr id="19" name="Groupe 18">
            <a:extLst>
              <a:ext uri="{FF2B5EF4-FFF2-40B4-BE49-F238E27FC236}">
                <a16:creationId xmlns:a16="http://schemas.microsoft.com/office/drawing/2014/main" id="{F880FF48-5C42-4CC2-9781-4F6D2642F664}"/>
              </a:ext>
            </a:extLst>
          </p:cNvPr>
          <p:cNvGrpSpPr/>
          <p:nvPr>
            <p:custDataLst>
              <p:tags r:id="rId7"/>
            </p:custDataLst>
          </p:nvPr>
        </p:nvGrpSpPr>
        <p:grpSpPr>
          <a:xfrm>
            <a:off x="6566336" y="2234851"/>
            <a:ext cx="2021336" cy="3245549"/>
            <a:chOff x="8755115" y="1836800"/>
            <a:chExt cx="2695114" cy="4327399"/>
          </a:xfrm>
        </p:grpSpPr>
        <p:sp>
          <p:nvSpPr>
            <p:cNvPr id="15" name="Forme libre : forme 14">
              <a:extLst>
                <a:ext uri="{FF2B5EF4-FFF2-40B4-BE49-F238E27FC236}">
                  <a16:creationId xmlns:a16="http://schemas.microsoft.com/office/drawing/2014/main" id="{C55ABB7E-6005-461F-8828-C295B211CD08}"/>
                </a:ext>
              </a:extLst>
            </p:cNvPr>
            <p:cNvSpPr/>
            <p:nvPr/>
          </p:nvSpPr>
          <p:spPr>
            <a:xfrm>
              <a:off x="9196729" y="2419731"/>
              <a:ext cx="2199706" cy="3744468"/>
            </a:xfrm>
            <a:custGeom>
              <a:avLst/>
              <a:gdLst>
                <a:gd name="connsiteX0" fmla="*/ 0 w 2199706"/>
                <a:gd name="connsiteY0" fmla="*/ 0 h 3744468"/>
                <a:gd name="connsiteX1" fmla="*/ 2199706 w 2199706"/>
                <a:gd name="connsiteY1" fmla="*/ 0 h 3744468"/>
                <a:gd name="connsiteX2" fmla="*/ 2199706 w 2199706"/>
                <a:gd name="connsiteY2" fmla="*/ 3744468 h 3744468"/>
                <a:gd name="connsiteX3" fmla="*/ 0 w 2199706"/>
                <a:gd name="connsiteY3" fmla="*/ 3744468 h 3744468"/>
                <a:gd name="connsiteX4" fmla="*/ 0 w 2199706"/>
                <a:gd name="connsiteY4" fmla="*/ 0 h 374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706" h="3744468">
                  <a:moveTo>
                    <a:pt x="0" y="0"/>
                  </a:moveTo>
                  <a:lnTo>
                    <a:pt x="2199706" y="0"/>
                  </a:lnTo>
                  <a:lnTo>
                    <a:pt x="2199706" y="3744468"/>
                  </a:lnTo>
                  <a:lnTo>
                    <a:pt x="0" y="3744468"/>
                  </a:lnTo>
                  <a:lnTo>
                    <a:pt x="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2014" tIns="292109" rIns="112014" bIns="112014" numCol="1" spcCol="1270" anchor="t" anchorCtr="0">
              <a:noAutofit/>
            </a:bodyPr>
            <a:lstStyle/>
            <a:p>
              <a:pPr marL="128588" lvl="1" indent="-128588" defTabSz="533400">
                <a:lnSpc>
                  <a:spcPct val="90000"/>
                </a:lnSpc>
                <a:spcBef>
                  <a:spcPct val="0"/>
                </a:spcBef>
                <a:spcAft>
                  <a:spcPct val="15000"/>
                </a:spcAft>
                <a:buChar char="•"/>
              </a:pPr>
              <a:r>
                <a:rPr lang="fr-CA" sz="1200" dirty="0"/>
                <a:t>Questionner (Qu’avez-vous appris?)</a:t>
              </a:r>
            </a:p>
            <a:p>
              <a:pPr marL="128588" lvl="1" indent="-128588" defTabSz="533400">
                <a:lnSpc>
                  <a:spcPct val="90000"/>
                </a:lnSpc>
                <a:spcBef>
                  <a:spcPct val="0"/>
                </a:spcBef>
                <a:spcAft>
                  <a:spcPct val="15000"/>
                </a:spcAft>
                <a:buChar char="•"/>
              </a:pPr>
              <a:r>
                <a:rPr lang="fr-CA" sz="1200" dirty="0"/>
                <a:t>Faire un retour sur le déroulement du cours </a:t>
              </a:r>
            </a:p>
            <a:p>
              <a:pPr marL="128588" lvl="1" indent="-128588" defTabSz="533400">
                <a:lnSpc>
                  <a:spcPct val="90000"/>
                </a:lnSpc>
                <a:spcBef>
                  <a:spcPct val="0"/>
                </a:spcBef>
                <a:spcAft>
                  <a:spcPct val="15000"/>
                </a:spcAft>
                <a:buChar char="•"/>
              </a:pPr>
              <a:r>
                <a:rPr lang="fr-CA" sz="1200" dirty="0"/>
                <a:t>Annoncer le prochain cours</a:t>
              </a:r>
            </a:p>
          </p:txBody>
        </p:sp>
        <p:sp>
          <p:nvSpPr>
            <p:cNvPr id="16" name="Rectangle 15">
              <a:extLst>
                <a:ext uri="{FF2B5EF4-FFF2-40B4-BE49-F238E27FC236}">
                  <a16:creationId xmlns:a16="http://schemas.microsoft.com/office/drawing/2014/main" id="{03E4D0A4-194F-4377-9C15-C7C27F162579}"/>
                </a:ext>
              </a:extLst>
            </p:cNvPr>
            <p:cNvSpPr/>
            <p:nvPr/>
          </p:nvSpPr>
          <p:spPr>
            <a:xfrm>
              <a:off x="8755115" y="1836800"/>
              <a:ext cx="883228" cy="883228"/>
            </a:xfrm>
            <a:prstGeom prst="rect">
              <a:avLst/>
            </a:prstGeom>
            <a:blipFill>
              <a:blip r:embed="rId16"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ZoneTexte 10">
              <a:extLst>
                <a:ext uri="{FF2B5EF4-FFF2-40B4-BE49-F238E27FC236}">
                  <a16:creationId xmlns:a16="http://schemas.microsoft.com/office/drawing/2014/main" id="{649FF89D-13E5-4330-95C4-903D1E59CF31}"/>
                </a:ext>
              </a:extLst>
            </p:cNvPr>
            <p:cNvSpPr txBox="1"/>
            <p:nvPr>
              <p:custDataLst>
                <p:tags r:id="rId8"/>
              </p:custDataLst>
            </p:nvPr>
          </p:nvSpPr>
          <p:spPr>
            <a:xfrm>
              <a:off x="9699488" y="1996065"/>
              <a:ext cx="1750741" cy="492443"/>
            </a:xfrm>
            <a:prstGeom prst="rect">
              <a:avLst/>
            </a:prstGeom>
            <a:noFill/>
          </p:spPr>
          <p:txBody>
            <a:bodyPr wrap="square" rtlCol="0">
              <a:spAutoFit/>
            </a:bodyPr>
            <a:lstStyle/>
            <a:p>
              <a:r>
                <a:rPr lang="fr-CA" b="1" dirty="0">
                  <a:solidFill>
                    <a:srgbClr val="000000"/>
                  </a:solidFill>
                </a:rPr>
                <a:t>Intégration</a:t>
              </a:r>
            </a:p>
          </p:txBody>
        </p:sp>
      </p:grpSp>
    </p:spTree>
    <p:extLst>
      <p:ext uri="{BB962C8B-B14F-4D97-AF65-F5344CB8AC3E}">
        <p14:creationId xmlns:p14="http://schemas.microsoft.com/office/powerpoint/2010/main" val="220462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35696" y="332656"/>
            <a:ext cx="6881702" cy="857250"/>
          </a:xfrm>
        </p:spPr>
        <p:txBody>
          <a:bodyPr/>
          <a:lstStyle/>
          <a:p>
            <a:pPr algn="ctr"/>
            <a:r>
              <a:rPr lang="fr-CA" dirty="0"/>
              <a:t>Approche-programme</a:t>
            </a:r>
          </a:p>
        </p:txBody>
      </p:sp>
      <p:sp>
        <p:nvSpPr>
          <p:cNvPr id="3" name="Espace réservé du contenu 2"/>
          <p:cNvSpPr>
            <a:spLocks noGrp="1"/>
          </p:cNvSpPr>
          <p:nvPr>
            <p:ph idx="1"/>
            <p:custDataLst>
              <p:tags r:id="rId2"/>
            </p:custDataLst>
          </p:nvPr>
        </p:nvSpPr>
        <p:spPr/>
        <p:txBody>
          <a:bodyPr>
            <a:normAutofit lnSpcReduction="10000"/>
          </a:bodyPr>
          <a:lstStyle/>
          <a:p>
            <a:pPr marL="85725" indent="0">
              <a:buNone/>
            </a:pPr>
            <a:endParaRPr lang="fr-CA" dirty="0"/>
          </a:p>
          <a:p>
            <a:pPr marL="85725" indent="0">
              <a:buNone/>
            </a:pPr>
            <a:r>
              <a:rPr lang="fr-CA" dirty="0"/>
              <a:t>Qu’est-ce que c’est?</a:t>
            </a:r>
          </a:p>
          <a:p>
            <a:pPr marL="85725" indent="0">
              <a:buNone/>
            </a:pPr>
            <a:r>
              <a:rPr lang="fr-CA" dirty="0"/>
              <a:t>C’est la </a:t>
            </a:r>
            <a:r>
              <a:rPr lang="fr-CA" b="1" dirty="0">
                <a:solidFill>
                  <a:srgbClr val="C00000"/>
                </a:solidFill>
              </a:rPr>
              <a:t>vision globale du programme d’études</a:t>
            </a:r>
            <a:r>
              <a:rPr lang="fr-CA" dirty="0"/>
              <a:t>, de la </a:t>
            </a:r>
            <a:r>
              <a:rPr lang="fr-CA" b="1" dirty="0">
                <a:solidFill>
                  <a:srgbClr val="C00000"/>
                </a:solidFill>
              </a:rPr>
              <a:t>cohérence entre les apprentissages réalisés</a:t>
            </a:r>
            <a:r>
              <a:rPr lang="fr-CA" dirty="0"/>
              <a:t> et les </a:t>
            </a:r>
            <a:r>
              <a:rPr lang="fr-CA" b="1" dirty="0">
                <a:solidFill>
                  <a:srgbClr val="C00000"/>
                </a:solidFill>
              </a:rPr>
              <a:t>compétences à développer</a:t>
            </a:r>
            <a:r>
              <a:rPr lang="fr-CA" dirty="0"/>
              <a:t>.</a:t>
            </a:r>
          </a:p>
          <a:p>
            <a:pPr marL="85725" indent="0">
              <a:buNone/>
            </a:pPr>
            <a:endParaRPr lang="fr-CA" dirty="0"/>
          </a:p>
          <a:p>
            <a:pPr marL="85725" indent="0">
              <a:buNone/>
            </a:pPr>
            <a:r>
              <a:rPr lang="fr-CA" dirty="0"/>
              <a:t>L’approche-programme implique un travail en collégialité de la part des </a:t>
            </a:r>
            <a:r>
              <a:rPr lang="fr-CA" b="1" dirty="0">
                <a:solidFill>
                  <a:srgbClr val="C00000"/>
                </a:solidFill>
              </a:rPr>
              <a:t>enseignants</a:t>
            </a:r>
            <a:r>
              <a:rPr lang="fr-CA" dirty="0"/>
              <a:t> qui interviennent dans la formation et qui devront collaborer pour </a:t>
            </a:r>
            <a:r>
              <a:rPr lang="fr-CA" b="1" dirty="0">
                <a:solidFill>
                  <a:srgbClr val="C00000"/>
                </a:solidFill>
              </a:rPr>
              <a:t>prendre</a:t>
            </a:r>
            <a:r>
              <a:rPr lang="fr-CA" dirty="0"/>
              <a:t> des </a:t>
            </a:r>
            <a:r>
              <a:rPr lang="fr-CA" b="1" dirty="0">
                <a:solidFill>
                  <a:srgbClr val="C00000"/>
                </a:solidFill>
              </a:rPr>
              <a:t>décisions</a:t>
            </a:r>
            <a:r>
              <a:rPr lang="fr-CA" dirty="0"/>
              <a:t> concertées ou </a:t>
            </a:r>
            <a:r>
              <a:rPr lang="fr-CA" b="1" dirty="0">
                <a:solidFill>
                  <a:srgbClr val="C00000"/>
                </a:solidFill>
              </a:rPr>
              <a:t>pour en assurer la mise en œuvre</a:t>
            </a:r>
            <a:r>
              <a:rPr lang="fr-CA" dirty="0"/>
              <a:t>.</a:t>
            </a:r>
          </a:p>
          <a:p>
            <a:pPr lvl="2"/>
            <a:r>
              <a:rPr lang="fr-CA" sz="1650" dirty="0">
                <a:solidFill>
                  <a:schemeClr val="accent1">
                    <a:lumMod val="50000"/>
                  </a:schemeClr>
                </a:solidFill>
              </a:rPr>
              <a:t>Les cibles d’apprentissage</a:t>
            </a:r>
          </a:p>
          <a:p>
            <a:pPr lvl="2"/>
            <a:r>
              <a:rPr lang="fr-CA" sz="1650" dirty="0">
                <a:solidFill>
                  <a:schemeClr val="accent1">
                    <a:lumMod val="50000"/>
                  </a:schemeClr>
                </a:solidFill>
              </a:rPr>
              <a:t>La pédagogie</a:t>
            </a:r>
          </a:p>
          <a:p>
            <a:pPr lvl="2"/>
            <a:r>
              <a:rPr lang="fr-CA" sz="1650" dirty="0">
                <a:solidFill>
                  <a:schemeClr val="accent1">
                    <a:lumMod val="50000"/>
                  </a:schemeClr>
                </a:solidFill>
              </a:rPr>
              <a:t>Les médias </a:t>
            </a:r>
          </a:p>
          <a:p>
            <a:pPr lvl="2"/>
            <a:r>
              <a:rPr lang="fr-CA" sz="1650" dirty="0">
                <a:solidFill>
                  <a:schemeClr val="accent1">
                    <a:lumMod val="50000"/>
                  </a:schemeClr>
                </a:solidFill>
              </a:rPr>
              <a:t>La logistique</a:t>
            </a:r>
          </a:p>
          <a:p>
            <a:pPr marL="85725" indent="0">
              <a:buNone/>
            </a:pPr>
            <a:endParaRPr lang="fr-CA" dirty="0"/>
          </a:p>
          <a:p>
            <a:pPr marL="85725" indent="0">
              <a:buNone/>
            </a:pPr>
            <a:endParaRPr lang="fr-CA" dirty="0"/>
          </a:p>
        </p:txBody>
      </p:sp>
    </p:spTree>
    <p:extLst>
      <p:ext uri="{BB962C8B-B14F-4D97-AF65-F5344CB8AC3E}">
        <p14:creationId xmlns:p14="http://schemas.microsoft.com/office/powerpoint/2010/main" val="404288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7"/>
            <a:ext cx="6840760" cy="1309003"/>
          </a:xfrm>
        </p:spPr>
        <p:txBody>
          <a:bodyPr/>
          <a:lstStyle/>
          <a:p>
            <a:pPr algn="ctr"/>
            <a:r>
              <a:rPr lang="fr-CA" dirty="0"/>
              <a:t>Approche par compétences</a:t>
            </a:r>
          </a:p>
        </p:txBody>
      </p:sp>
      <p:sp>
        <p:nvSpPr>
          <p:cNvPr id="3" name="Espace réservé du contenu 2"/>
          <p:cNvSpPr>
            <a:spLocks noGrp="1"/>
          </p:cNvSpPr>
          <p:nvPr>
            <p:ph idx="1"/>
            <p:custDataLst>
              <p:tags r:id="rId2"/>
            </p:custDataLst>
          </p:nvPr>
        </p:nvSpPr>
        <p:spPr>
          <a:xfrm>
            <a:off x="1982857" y="2022223"/>
            <a:ext cx="6351104" cy="1006519"/>
          </a:xfrm>
        </p:spPr>
        <p:txBody>
          <a:bodyPr>
            <a:noAutofit/>
          </a:bodyPr>
          <a:lstStyle/>
          <a:p>
            <a:pPr marL="267891" indent="0">
              <a:buNone/>
            </a:pPr>
            <a:r>
              <a:rPr lang="fr-CA" sz="1800" b="1" dirty="0">
                <a:solidFill>
                  <a:srgbClr val="C00000"/>
                </a:solidFill>
              </a:rPr>
              <a:t>Vise un enseignement des savoirs </a:t>
            </a:r>
            <a:r>
              <a:rPr lang="fr-CA" sz="1800" dirty="0"/>
              <a:t>pour accomplir des </a:t>
            </a:r>
            <a:r>
              <a:rPr lang="fr-CA" sz="1800" b="1" dirty="0">
                <a:solidFill>
                  <a:srgbClr val="C00000"/>
                </a:solidFill>
              </a:rPr>
              <a:t>actes professionnels</a:t>
            </a:r>
            <a:r>
              <a:rPr lang="fr-CA" sz="1800" dirty="0"/>
              <a:t>, selon des modalités déterminées du métier à apprendre, </a:t>
            </a:r>
            <a:r>
              <a:rPr lang="fr-CA" sz="1800" b="1" dirty="0">
                <a:solidFill>
                  <a:srgbClr val="C00000"/>
                </a:solidFill>
              </a:rPr>
              <a:t>au seuil d’entrée sur le marché du travail</a:t>
            </a:r>
          </a:p>
          <a:p>
            <a:pPr marL="0" indent="0">
              <a:buNone/>
            </a:pPr>
            <a:endParaRPr lang="fr-CA" sz="1800" dirty="0"/>
          </a:p>
        </p:txBody>
      </p:sp>
      <p:grpSp>
        <p:nvGrpSpPr>
          <p:cNvPr id="7" name="Groupe 6">
            <a:extLst>
              <a:ext uri="{FF2B5EF4-FFF2-40B4-BE49-F238E27FC236}">
                <a16:creationId xmlns:a16="http://schemas.microsoft.com/office/drawing/2014/main" id="{25BD1802-6DD3-4293-95DD-7CC0C0C98AE7}"/>
              </a:ext>
            </a:extLst>
          </p:cNvPr>
          <p:cNvGrpSpPr/>
          <p:nvPr/>
        </p:nvGrpSpPr>
        <p:grpSpPr>
          <a:xfrm>
            <a:off x="2343409" y="2915896"/>
            <a:ext cx="5606824" cy="2807855"/>
            <a:chOff x="3194691" y="2993844"/>
            <a:chExt cx="7475765" cy="3743806"/>
          </a:xfrm>
        </p:grpSpPr>
        <p:sp>
          <p:nvSpPr>
            <p:cNvPr id="4" name="Organigramme : Connecteur 3"/>
            <p:cNvSpPr/>
            <p:nvPr>
              <p:custDataLst>
                <p:tags r:id="rId4"/>
              </p:custDataLst>
            </p:nvPr>
          </p:nvSpPr>
          <p:spPr>
            <a:xfrm>
              <a:off x="3194691" y="3539123"/>
              <a:ext cx="2822713" cy="2266121"/>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00" b="1" dirty="0"/>
                <a:t>Savoir</a:t>
              </a:r>
              <a:endParaRPr lang="fr-CA" sz="1350" b="1" dirty="0"/>
            </a:p>
          </p:txBody>
        </p:sp>
        <p:sp>
          <p:nvSpPr>
            <p:cNvPr id="5" name="Organigramme : Connecteur 4"/>
            <p:cNvSpPr/>
            <p:nvPr>
              <p:custDataLst>
                <p:tags r:id="rId5"/>
              </p:custDataLst>
            </p:nvPr>
          </p:nvSpPr>
          <p:spPr>
            <a:xfrm>
              <a:off x="5583425" y="4471529"/>
              <a:ext cx="2822713" cy="2266121"/>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00" b="1" dirty="0"/>
                <a:t>Savoir-être</a:t>
              </a:r>
            </a:p>
          </p:txBody>
        </p:sp>
        <p:sp>
          <p:nvSpPr>
            <p:cNvPr id="6" name="Organigramme : Connecteur 5"/>
            <p:cNvSpPr/>
            <p:nvPr>
              <p:custDataLst>
                <p:tags r:id="rId6"/>
              </p:custDataLst>
            </p:nvPr>
          </p:nvSpPr>
          <p:spPr>
            <a:xfrm>
              <a:off x="7847743" y="3539123"/>
              <a:ext cx="2822713" cy="2266121"/>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00" b="1" dirty="0"/>
                <a:t>Savoir-faire</a:t>
              </a:r>
            </a:p>
          </p:txBody>
        </p:sp>
        <p:sp>
          <p:nvSpPr>
            <p:cNvPr id="8" name="Organigramme : Connecteur 7"/>
            <p:cNvSpPr/>
            <p:nvPr>
              <p:custDataLst>
                <p:tags r:id="rId7"/>
              </p:custDataLst>
            </p:nvPr>
          </p:nvSpPr>
          <p:spPr>
            <a:xfrm>
              <a:off x="5399993" y="2993844"/>
              <a:ext cx="3189575" cy="1678339"/>
            </a:xfrm>
            <a:prstGeom prst="flowChartConnector">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00" b="1" dirty="0">
                  <a:solidFill>
                    <a:sysClr val="windowText" lastClr="000000"/>
                  </a:solidFill>
                </a:rPr>
                <a:t>Compétences</a:t>
              </a:r>
            </a:p>
          </p:txBody>
        </p:sp>
      </p:grpSp>
      <p:sp>
        <p:nvSpPr>
          <p:cNvPr id="9" name="ZoneTexte 8">
            <a:extLst>
              <a:ext uri="{FF2B5EF4-FFF2-40B4-BE49-F238E27FC236}">
                <a16:creationId xmlns:a16="http://schemas.microsoft.com/office/drawing/2014/main" id="{121EE86B-E244-48B8-AAF0-3E335B93B350}"/>
              </a:ext>
            </a:extLst>
          </p:cNvPr>
          <p:cNvSpPr txBox="1"/>
          <p:nvPr>
            <p:custDataLst>
              <p:tags r:id="rId3"/>
            </p:custDataLst>
          </p:nvPr>
        </p:nvSpPr>
        <p:spPr>
          <a:xfrm>
            <a:off x="6119446" y="5308253"/>
            <a:ext cx="2795954" cy="854080"/>
          </a:xfrm>
          <a:prstGeom prst="rect">
            <a:avLst/>
          </a:prstGeom>
          <a:noFill/>
        </p:spPr>
        <p:txBody>
          <a:bodyPr wrap="square" rtlCol="0">
            <a:spAutoFit/>
          </a:bodyPr>
          <a:lstStyle/>
          <a:p>
            <a:pPr lvl="0"/>
            <a:r>
              <a:rPr lang="fr-CA" sz="900" i="1" dirty="0">
                <a:solidFill>
                  <a:prstClr val="black"/>
                </a:solidFill>
              </a:rPr>
              <a:t>L’approche par compétence a été développée par </a:t>
            </a:r>
            <a:r>
              <a:rPr lang="fr-CA" sz="900" i="1" dirty="0">
                <a:solidFill>
                  <a:prstClr val="black"/>
                </a:solidFill>
                <a:hlinkClick r:id="rId10">
                  <a:extLst>
                    <a:ext uri="{A12FA001-AC4F-418D-AE19-62706E023703}">
                      <ahyp:hlinkClr xmlns:ahyp="http://schemas.microsoft.com/office/drawing/2018/hyperlinkcolor" val="tx"/>
                    </a:ext>
                  </a:extLst>
                </a:hlinkClick>
              </a:rPr>
              <a:t>George D. </a:t>
            </a:r>
            <a:r>
              <a:rPr lang="fr-CA" sz="900" i="1" dirty="0" err="1">
                <a:solidFill>
                  <a:prstClr val="black"/>
                </a:solidFill>
                <a:hlinkClick r:id="rId10">
                  <a:extLst>
                    <a:ext uri="{A12FA001-AC4F-418D-AE19-62706E023703}">
                      <ahyp:hlinkClr xmlns:ahyp="http://schemas.microsoft.com/office/drawing/2018/hyperlinkcolor" val="tx"/>
                    </a:ext>
                  </a:extLst>
                </a:hlinkClick>
              </a:rPr>
              <a:t>Kuh</a:t>
            </a:r>
            <a:r>
              <a:rPr lang="fr-CA" sz="900" i="1" dirty="0">
                <a:solidFill>
                  <a:prstClr val="black"/>
                </a:solidFill>
              </a:rPr>
              <a:t>. Elle a comme but d’intégrer le processus d’enseignement et d’apprentissage avec le processus d’emploi dans le monde réel.</a:t>
            </a:r>
          </a:p>
          <a:p>
            <a:endParaRPr lang="fr-CA" sz="1350" dirty="0"/>
          </a:p>
        </p:txBody>
      </p:sp>
    </p:spTree>
    <p:extLst>
      <p:ext uri="{BB962C8B-B14F-4D97-AF65-F5344CB8AC3E}">
        <p14:creationId xmlns:p14="http://schemas.microsoft.com/office/powerpoint/2010/main" val="2138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6840760" cy="1210146"/>
          </a:xfrm>
        </p:spPr>
        <p:txBody>
          <a:bodyPr/>
          <a:lstStyle/>
          <a:p>
            <a:pPr algn="ctr"/>
            <a:r>
              <a:rPr lang="fr-CA" dirty="0"/>
              <a:t>Approche par compétences</a:t>
            </a:r>
          </a:p>
        </p:txBody>
      </p:sp>
      <p:sp>
        <p:nvSpPr>
          <p:cNvPr id="3" name="Espace réservé du contenu 2"/>
          <p:cNvSpPr>
            <a:spLocks noGrp="1"/>
          </p:cNvSpPr>
          <p:nvPr>
            <p:ph idx="1"/>
            <p:custDataLst>
              <p:tags r:id="rId2"/>
            </p:custDataLst>
          </p:nvPr>
        </p:nvSpPr>
        <p:spPr>
          <a:xfrm>
            <a:off x="1907704" y="1782762"/>
            <a:ext cx="6457528" cy="4800600"/>
          </a:xfrm>
        </p:spPr>
        <p:txBody>
          <a:bodyPr>
            <a:normAutofit fontScale="92500" lnSpcReduction="20000"/>
          </a:bodyPr>
          <a:lstStyle/>
          <a:p>
            <a:pPr>
              <a:tabLst>
                <a:tab pos="205979" algn="l"/>
              </a:tabLst>
            </a:pPr>
            <a:r>
              <a:rPr lang="fr-CA" sz="1950" dirty="0"/>
              <a:t>Un processus :</a:t>
            </a:r>
          </a:p>
          <a:p>
            <a:pPr marL="1415654" lvl="1" indent="-276225">
              <a:buClr>
                <a:srgbClr val="C00000"/>
              </a:buClr>
              <a:buFont typeface="Wingdings" panose="05000000000000000000" pitchFamily="2" charset="2"/>
              <a:buChar char="ü"/>
            </a:pPr>
            <a:r>
              <a:rPr lang="fr-CA" dirty="0">
                <a:solidFill>
                  <a:schemeClr val="accent1">
                    <a:lumMod val="50000"/>
                  </a:schemeClr>
                </a:solidFill>
              </a:rPr>
              <a:t>Actif</a:t>
            </a:r>
          </a:p>
          <a:p>
            <a:pPr marL="1415654" lvl="1" indent="-276225">
              <a:buClr>
                <a:srgbClr val="C00000"/>
              </a:buClr>
              <a:buFont typeface="Wingdings" panose="05000000000000000000" pitchFamily="2" charset="2"/>
              <a:buChar char="ü"/>
            </a:pPr>
            <a:r>
              <a:rPr lang="fr-CA" dirty="0">
                <a:solidFill>
                  <a:schemeClr val="accent1">
                    <a:lumMod val="50000"/>
                  </a:schemeClr>
                </a:solidFill>
              </a:rPr>
              <a:t>Constructif </a:t>
            </a:r>
          </a:p>
          <a:p>
            <a:pPr marL="1415654" lvl="1" indent="-276225">
              <a:buClr>
                <a:srgbClr val="C00000"/>
              </a:buClr>
              <a:buFont typeface="Wingdings" panose="05000000000000000000" pitchFamily="2" charset="2"/>
              <a:buChar char="ü"/>
            </a:pPr>
            <a:r>
              <a:rPr lang="fr-CA" dirty="0">
                <a:solidFill>
                  <a:schemeClr val="accent1">
                    <a:lumMod val="50000"/>
                  </a:schemeClr>
                </a:solidFill>
              </a:rPr>
              <a:t>Cumulatif </a:t>
            </a:r>
          </a:p>
          <a:p>
            <a:pPr marL="1415654" lvl="1" indent="-276225">
              <a:buClr>
                <a:srgbClr val="C00000"/>
              </a:buClr>
              <a:buFont typeface="Wingdings" panose="05000000000000000000" pitchFamily="2" charset="2"/>
              <a:buChar char="ü"/>
            </a:pPr>
            <a:r>
              <a:rPr lang="fr-CA" dirty="0">
                <a:solidFill>
                  <a:schemeClr val="accent1">
                    <a:lumMod val="50000"/>
                  </a:schemeClr>
                </a:solidFill>
              </a:rPr>
              <a:t>Dynamique </a:t>
            </a:r>
          </a:p>
          <a:p>
            <a:pPr marL="1139429" lvl="1" indent="0">
              <a:buClr>
                <a:srgbClr val="C00000"/>
              </a:buClr>
              <a:buNone/>
            </a:pPr>
            <a:endParaRPr lang="fr-CA" dirty="0"/>
          </a:p>
          <a:p>
            <a:r>
              <a:rPr lang="fr-CA" sz="1950" dirty="0"/>
              <a:t>Chacun construit ses connaissances et ses compétences en établissant des liens entre les nouveaux savoirs et ce qu’il sait :</a:t>
            </a:r>
          </a:p>
          <a:p>
            <a:pPr marL="1415654" lvl="1" indent="-276225">
              <a:buClr>
                <a:srgbClr val="C00000"/>
              </a:buClr>
              <a:buFont typeface="Wingdings" panose="05000000000000000000" pitchFamily="2" charset="2"/>
              <a:buChar char="ü"/>
            </a:pPr>
            <a:r>
              <a:rPr lang="fr-CA" dirty="0">
                <a:solidFill>
                  <a:schemeClr val="accent1">
                    <a:lumMod val="50000"/>
                  </a:schemeClr>
                </a:solidFill>
              </a:rPr>
              <a:t>En formulant des hypothèses et en les mettant à l’épreuve</a:t>
            </a:r>
          </a:p>
          <a:p>
            <a:pPr marL="1415654" lvl="1" indent="-276225">
              <a:buClr>
                <a:srgbClr val="C00000"/>
              </a:buClr>
              <a:buFont typeface="Wingdings" panose="05000000000000000000" pitchFamily="2" charset="2"/>
              <a:buChar char="ü"/>
            </a:pPr>
            <a:r>
              <a:rPr lang="fr-CA" dirty="0">
                <a:solidFill>
                  <a:schemeClr val="accent1">
                    <a:lumMod val="50000"/>
                  </a:schemeClr>
                </a:solidFill>
              </a:rPr>
              <a:t>En résolvant des problèmes concrets</a:t>
            </a:r>
          </a:p>
          <a:p>
            <a:pPr marL="1415654" lvl="1" indent="-276225">
              <a:buClr>
                <a:srgbClr val="C00000"/>
              </a:buClr>
              <a:buFont typeface="Wingdings" panose="05000000000000000000" pitchFamily="2" charset="2"/>
              <a:buChar char="ü"/>
            </a:pPr>
            <a:r>
              <a:rPr lang="fr-CA" dirty="0">
                <a:solidFill>
                  <a:schemeClr val="accent1">
                    <a:lumMod val="50000"/>
                  </a:schemeClr>
                </a:solidFill>
              </a:rPr>
              <a:t>En élargissant et en organisant son propre répertoire de connaissances</a:t>
            </a:r>
          </a:p>
          <a:p>
            <a:pPr marL="1415654" lvl="1" indent="-276225">
              <a:buClr>
                <a:srgbClr val="C00000"/>
              </a:buClr>
              <a:buFont typeface="Wingdings" panose="05000000000000000000" pitchFamily="2" charset="2"/>
              <a:buChar char="ü"/>
            </a:pPr>
            <a:r>
              <a:rPr lang="fr-CA" dirty="0">
                <a:solidFill>
                  <a:schemeClr val="accent1">
                    <a:lumMod val="50000"/>
                  </a:schemeClr>
                </a:solidFill>
              </a:rPr>
              <a:t>En échangeant avec ses pairs</a:t>
            </a:r>
          </a:p>
          <a:p>
            <a:r>
              <a:rPr lang="fr-CA" dirty="0">
                <a:solidFill>
                  <a:srgbClr val="000000"/>
                </a:solidFill>
              </a:rPr>
              <a:t>En respectant la zone proximale de développement </a:t>
            </a:r>
            <a:r>
              <a:rPr lang="fr-CA" i="1" dirty="0">
                <a:solidFill>
                  <a:srgbClr val="000000"/>
                </a:solidFill>
              </a:rPr>
              <a:t>(page suivante)</a:t>
            </a:r>
          </a:p>
          <a:p>
            <a:endParaRPr lang="fr-CA" dirty="0"/>
          </a:p>
        </p:txBody>
      </p:sp>
      <p:sp>
        <p:nvSpPr>
          <p:cNvPr id="9" name="ZoneTexte 8"/>
          <p:cNvSpPr txBox="1"/>
          <p:nvPr>
            <p:custDataLst>
              <p:tags r:id="rId3"/>
            </p:custDataLst>
          </p:nvPr>
        </p:nvSpPr>
        <p:spPr>
          <a:xfrm>
            <a:off x="6166115" y="6285384"/>
            <a:ext cx="2799613" cy="253916"/>
          </a:xfrm>
          <a:prstGeom prst="rect">
            <a:avLst/>
          </a:prstGeom>
          <a:noFill/>
        </p:spPr>
        <p:txBody>
          <a:bodyPr wrap="square" rtlCol="0">
            <a:spAutoFit/>
          </a:bodyPr>
          <a:lstStyle/>
          <a:p>
            <a:r>
              <a:rPr lang="fr-CA" sz="1050" i="1" dirty="0">
                <a:solidFill>
                  <a:srgbClr val="C00000"/>
                </a:solidFill>
              </a:rPr>
              <a:t>Centre de pédagogie de l’Université de Montréal</a:t>
            </a:r>
          </a:p>
        </p:txBody>
      </p:sp>
      <p:sp>
        <p:nvSpPr>
          <p:cNvPr id="10" name="Rectangle à coins arrondis 9"/>
          <p:cNvSpPr/>
          <p:nvPr>
            <p:custDataLst>
              <p:tags r:id="rId4"/>
            </p:custDataLst>
          </p:nvPr>
        </p:nvSpPr>
        <p:spPr>
          <a:xfrm>
            <a:off x="5040052" y="2060848"/>
            <a:ext cx="3041855" cy="100657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L’élève doit être actif</a:t>
            </a:r>
          </a:p>
        </p:txBody>
      </p:sp>
    </p:spTree>
    <p:extLst>
      <p:ext uri="{BB962C8B-B14F-4D97-AF65-F5344CB8AC3E}">
        <p14:creationId xmlns:p14="http://schemas.microsoft.com/office/powerpoint/2010/main" val="185304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8E2A3-DA42-46D6-8931-64427E5E8004}"/>
              </a:ext>
            </a:extLst>
          </p:cNvPr>
          <p:cNvSpPr>
            <a:spLocks noGrp="1"/>
          </p:cNvSpPr>
          <p:nvPr>
            <p:ph type="title" idx="4294967295"/>
            <p:custDataLst>
              <p:tags r:id="rId1"/>
            </p:custDataLst>
          </p:nvPr>
        </p:nvSpPr>
        <p:spPr>
          <a:xfrm>
            <a:off x="2686050" y="274638"/>
            <a:ext cx="6457950" cy="1143000"/>
          </a:xfrm>
        </p:spPr>
        <p:txBody>
          <a:bodyPr/>
          <a:lstStyle/>
          <a:p>
            <a:r>
              <a:rPr lang="fr-CA" dirty="0"/>
              <a:t>Zone proximale de développement</a:t>
            </a:r>
          </a:p>
        </p:txBody>
      </p:sp>
      <p:pic>
        <p:nvPicPr>
          <p:cNvPr id="2050" name="Picture 2" descr="https://i0.wp.com/www.versunecoleinclusive.fr/wp-content/uploads/2020/03/Zone_Proximale_de_Developpement.png?ssl=1">
            <a:extLst>
              <a:ext uri="{FF2B5EF4-FFF2-40B4-BE49-F238E27FC236}">
                <a16:creationId xmlns:a16="http://schemas.microsoft.com/office/drawing/2014/main" id="{3B4FED40-AB62-4862-B9F8-EE6F52649473}"/>
              </a:ext>
            </a:extLst>
          </p:cNvPr>
          <p:cNvPicPr>
            <a:picLocks noGrp="1" noChangeAspect="1" noChangeArrowheads="1"/>
          </p:cNvPicPr>
          <p:nvPr>
            <p:ph idx="4294967295"/>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17025" cy="691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5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6457528" cy="1325562"/>
          </a:xfrm>
        </p:spPr>
        <p:txBody>
          <a:bodyPr/>
          <a:lstStyle/>
          <a:p>
            <a:pPr algn="ctr"/>
            <a:r>
              <a:rPr lang="fr-CA" dirty="0"/>
              <a:t>Approche par compétences</a:t>
            </a:r>
          </a:p>
        </p:txBody>
      </p:sp>
      <p:sp>
        <p:nvSpPr>
          <p:cNvPr id="3" name="Espace réservé du contenu 2"/>
          <p:cNvSpPr>
            <a:spLocks noGrp="1"/>
          </p:cNvSpPr>
          <p:nvPr>
            <p:ph idx="1"/>
            <p:custDataLst>
              <p:tags r:id="rId2"/>
            </p:custDataLst>
          </p:nvPr>
        </p:nvSpPr>
        <p:spPr>
          <a:xfrm>
            <a:off x="1619672" y="1782762"/>
            <a:ext cx="6457528" cy="4800600"/>
          </a:xfrm>
        </p:spPr>
        <p:txBody>
          <a:bodyPr>
            <a:normAutofit/>
          </a:bodyPr>
          <a:lstStyle/>
          <a:p>
            <a:pPr>
              <a:spcAft>
                <a:spcPts val="1350"/>
              </a:spcAft>
            </a:pPr>
            <a:r>
              <a:rPr lang="fr-CA" dirty="0"/>
              <a:t>Les contenus ont toujours leur place dans la formation, mais en tant que ressources au service de finalités </a:t>
            </a:r>
          </a:p>
          <a:p>
            <a:r>
              <a:rPr lang="fr-CA" dirty="0"/>
              <a:t>Pour développer un savoir-agir éthique, pertinent, les enseignants poursuivent le développement de compétences, certes, mais aussi les intentions pédagogiques suivantes :</a:t>
            </a:r>
          </a:p>
          <a:p>
            <a:pPr marL="608410" lvl="1" indent="-300038">
              <a:buClr>
                <a:srgbClr val="C00000"/>
              </a:buClr>
              <a:buFont typeface="Wingdings" panose="05000000000000000000" pitchFamily="2" charset="2"/>
              <a:buChar char="ü"/>
            </a:pPr>
            <a:r>
              <a:rPr lang="fr-CA" dirty="0">
                <a:solidFill>
                  <a:schemeClr val="accent1">
                    <a:lumMod val="50000"/>
                  </a:schemeClr>
                </a:solidFill>
              </a:rPr>
              <a:t>Accroître le sens de l’autonomie et de l’initiative</a:t>
            </a:r>
          </a:p>
          <a:p>
            <a:pPr marL="608410" lvl="1" indent="-300038">
              <a:buClr>
                <a:srgbClr val="C00000"/>
              </a:buClr>
              <a:buFont typeface="Wingdings" panose="05000000000000000000" pitchFamily="2" charset="2"/>
              <a:buChar char="ü"/>
            </a:pPr>
            <a:r>
              <a:rPr lang="fr-CA" dirty="0">
                <a:solidFill>
                  <a:schemeClr val="accent1">
                    <a:lumMod val="50000"/>
                  </a:schemeClr>
                </a:solidFill>
              </a:rPr>
              <a:t>Développer la pratique de l’autoévaluation</a:t>
            </a:r>
          </a:p>
          <a:p>
            <a:pPr marL="608410" lvl="1" indent="-300038">
              <a:buClr>
                <a:srgbClr val="C00000"/>
              </a:buClr>
              <a:buFont typeface="Wingdings" panose="05000000000000000000" pitchFamily="2" charset="2"/>
              <a:buChar char="ü"/>
            </a:pPr>
            <a:r>
              <a:rPr lang="fr-CA" dirty="0">
                <a:solidFill>
                  <a:schemeClr val="accent1">
                    <a:lumMod val="50000"/>
                  </a:schemeClr>
                </a:solidFill>
              </a:rPr>
              <a:t>Promouvoir la collaboration</a:t>
            </a:r>
          </a:p>
          <a:p>
            <a:pPr marL="608410" lvl="1" indent="-300038">
              <a:buClr>
                <a:srgbClr val="C00000"/>
              </a:buClr>
              <a:buFont typeface="Wingdings" panose="05000000000000000000" pitchFamily="2" charset="2"/>
              <a:buChar char="ü"/>
            </a:pPr>
            <a:r>
              <a:rPr lang="fr-CA" dirty="0">
                <a:solidFill>
                  <a:schemeClr val="accent1">
                    <a:lumMod val="50000"/>
                  </a:schemeClr>
                </a:solidFill>
              </a:rPr>
              <a:t>Favoriser la pensée critique</a:t>
            </a:r>
          </a:p>
          <a:p>
            <a:pPr marL="608410" lvl="1" indent="-300038">
              <a:buClr>
                <a:srgbClr val="C00000"/>
              </a:buClr>
              <a:buFont typeface="Wingdings" panose="05000000000000000000" pitchFamily="2" charset="2"/>
              <a:buChar char="ü"/>
            </a:pPr>
            <a:r>
              <a:rPr lang="fr-CA" dirty="0">
                <a:solidFill>
                  <a:schemeClr val="accent1">
                    <a:lumMod val="50000"/>
                  </a:schemeClr>
                </a:solidFill>
              </a:rPr>
              <a:t>Encourager l’établissement de liens interdisciplinaires</a:t>
            </a:r>
          </a:p>
          <a:p>
            <a:endParaRPr lang="fr-CA" dirty="0"/>
          </a:p>
        </p:txBody>
      </p:sp>
      <p:sp>
        <p:nvSpPr>
          <p:cNvPr id="9" name="ZoneTexte 8"/>
          <p:cNvSpPr txBox="1"/>
          <p:nvPr>
            <p:custDataLst>
              <p:tags r:id="rId3"/>
            </p:custDataLst>
          </p:nvPr>
        </p:nvSpPr>
        <p:spPr>
          <a:xfrm>
            <a:off x="6127471" y="6273842"/>
            <a:ext cx="2793713" cy="253916"/>
          </a:xfrm>
          <a:prstGeom prst="rect">
            <a:avLst/>
          </a:prstGeom>
          <a:noFill/>
        </p:spPr>
        <p:txBody>
          <a:bodyPr wrap="square" rtlCol="0">
            <a:spAutoFit/>
          </a:bodyPr>
          <a:lstStyle/>
          <a:p>
            <a:r>
              <a:rPr lang="fr-CA" sz="1050" i="1" dirty="0">
                <a:solidFill>
                  <a:srgbClr val="C00000"/>
                </a:solidFill>
              </a:rPr>
              <a:t>Centre de pédagogie de l’Université de Montréal</a:t>
            </a:r>
          </a:p>
        </p:txBody>
      </p:sp>
    </p:spTree>
    <p:extLst>
      <p:ext uri="{BB962C8B-B14F-4D97-AF65-F5344CB8AC3E}">
        <p14:creationId xmlns:p14="http://schemas.microsoft.com/office/powerpoint/2010/main" val="398316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xfrm>
            <a:off x="2059322" y="585849"/>
            <a:ext cx="6453000" cy="857250"/>
          </a:xfrm>
          <a:ln>
            <a:noFill/>
          </a:ln>
        </p:spPr>
        <p:txBody>
          <a:bodyPr/>
          <a:lstStyle/>
          <a:p>
            <a:pPr algn="ctr"/>
            <a:r>
              <a:rPr lang="fr-CA" sz="3000" dirty="0">
                <a:latin typeface="+mn-lt"/>
              </a:rPr>
              <a:t>Questions</a:t>
            </a:r>
            <a:endParaRPr lang="fr-CA" sz="2700" dirty="0">
              <a:latin typeface="+mn-lt"/>
            </a:endParaRPr>
          </a:p>
        </p:txBody>
      </p:sp>
      <p:sp>
        <p:nvSpPr>
          <p:cNvPr id="3" name="Rectangle 2">
            <a:extLst>
              <a:ext uri="{FF2B5EF4-FFF2-40B4-BE49-F238E27FC236}">
                <a16:creationId xmlns:a16="http://schemas.microsoft.com/office/drawing/2014/main" id="{179A834F-7C3A-43DF-A58E-F14235E297B0}"/>
              </a:ext>
            </a:extLst>
          </p:cNvPr>
          <p:cNvSpPr/>
          <p:nvPr>
            <p:custDataLst>
              <p:tags r:id="rId2"/>
            </p:custDataLst>
          </p:nvPr>
        </p:nvSpPr>
        <p:spPr>
          <a:xfrm rot="20608130">
            <a:off x="2220971" y="2703336"/>
            <a:ext cx="2745495" cy="369332"/>
          </a:xfrm>
          <a:prstGeom prst="rect">
            <a:avLst/>
          </a:prstGeom>
          <a:ln>
            <a:noFill/>
          </a:ln>
        </p:spPr>
        <p:txBody>
          <a:bodyPr wrap="none">
            <a:spAutoFit/>
          </a:bodyPr>
          <a:lstStyle/>
          <a:p>
            <a:r>
              <a:rPr lang="fr-CA" b="1" dirty="0">
                <a:solidFill>
                  <a:srgbClr val="000000"/>
                </a:solidFill>
              </a:rPr>
              <a:t>Quelles sont vos attentes? </a:t>
            </a:r>
            <a:endParaRPr lang="fr-CA" dirty="0">
              <a:solidFill>
                <a:srgbClr val="000000"/>
              </a:solidFill>
            </a:endParaRPr>
          </a:p>
        </p:txBody>
      </p:sp>
      <p:sp>
        <p:nvSpPr>
          <p:cNvPr id="5" name="Rectangle 4">
            <a:extLst>
              <a:ext uri="{FF2B5EF4-FFF2-40B4-BE49-F238E27FC236}">
                <a16:creationId xmlns:a16="http://schemas.microsoft.com/office/drawing/2014/main" id="{418ABB6D-7CC9-4508-B06C-83D1A95B612F}"/>
              </a:ext>
            </a:extLst>
          </p:cNvPr>
          <p:cNvSpPr/>
          <p:nvPr>
            <p:custDataLst>
              <p:tags r:id="rId3"/>
            </p:custDataLst>
          </p:nvPr>
        </p:nvSpPr>
        <p:spPr>
          <a:xfrm>
            <a:off x="2089555" y="5190155"/>
            <a:ext cx="6153023" cy="369332"/>
          </a:xfrm>
          <a:prstGeom prst="rect">
            <a:avLst/>
          </a:prstGeom>
          <a:ln>
            <a:noFill/>
          </a:ln>
        </p:spPr>
        <p:txBody>
          <a:bodyPr wrap="square">
            <a:spAutoFit/>
          </a:bodyPr>
          <a:lstStyle/>
          <a:p>
            <a:r>
              <a:rPr lang="fr-CA" b="1" dirty="0">
                <a:solidFill>
                  <a:srgbClr val="C00000"/>
                </a:solidFill>
              </a:rPr>
              <a:t>Que savez-vous des stratégies et des méthodes pédagogiques? </a:t>
            </a:r>
            <a:endParaRPr lang="fr-CA" dirty="0">
              <a:solidFill>
                <a:srgbClr val="C00000"/>
              </a:solidFill>
            </a:endParaRPr>
          </a:p>
        </p:txBody>
      </p:sp>
      <p:pic>
        <p:nvPicPr>
          <p:cNvPr id="7" name="Image 6">
            <a:extLst>
              <a:ext uri="{FF2B5EF4-FFF2-40B4-BE49-F238E27FC236}">
                <a16:creationId xmlns:a16="http://schemas.microsoft.com/office/drawing/2014/main" id="{FE22F942-1C40-444C-986A-38BAE01425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5147">
            <a:off x="5160652" y="1985283"/>
            <a:ext cx="2662691" cy="2662691"/>
          </a:xfrm>
          <a:prstGeom prst="rect">
            <a:avLst/>
          </a:prstGeom>
        </p:spPr>
      </p:pic>
      <p:sp>
        <p:nvSpPr>
          <p:cNvPr id="8" name="Rectangle 7">
            <a:extLst>
              <a:ext uri="{FF2B5EF4-FFF2-40B4-BE49-F238E27FC236}">
                <a16:creationId xmlns:a16="http://schemas.microsoft.com/office/drawing/2014/main" id="{8F3A495C-A69D-4B7F-AB64-CD130D76EFB0}"/>
              </a:ext>
            </a:extLst>
          </p:cNvPr>
          <p:cNvSpPr/>
          <p:nvPr/>
        </p:nvSpPr>
        <p:spPr>
          <a:xfrm>
            <a:off x="5940152" y="6570724"/>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39695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1" y="274638"/>
            <a:ext cx="6968001" cy="1282154"/>
          </a:xfrm>
        </p:spPr>
        <p:txBody>
          <a:bodyPr/>
          <a:lstStyle/>
          <a:p>
            <a:pPr algn="ctr"/>
            <a:r>
              <a:rPr lang="fr-CA" dirty="0"/>
              <a:t>Approche par compétences</a:t>
            </a:r>
          </a:p>
        </p:txBody>
      </p:sp>
      <p:sp>
        <p:nvSpPr>
          <p:cNvPr id="3" name="Espace réservé du contenu 2"/>
          <p:cNvSpPr>
            <a:spLocks noGrp="1"/>
          </p:cNvSpPr>
          <p:nvPr>
            <p:ph idx="1"/>
            <p:custDataLst>
              <p:tags r:id="rId2"/>
            </p:custDataLst>
          </p:nvPr>
        </p:nvSpPr>
        <p:spPr>
          <a:xfrm>
            <a:off x="1705970" y="4440874"/>
            <a:ext cx="6881703" cy="995517"/>
          </a:xfrm>
        </p:spPr>
        <p:txBody>
          <a:bodyPr>
            <a:normAutofit/>
          </a:bodyPr>
          <a:lstStyle/>
          <a:p>
            <a:pPr marL="85725" indent="0" algn="ctr">
              <a:buNone/>
            </a:pPr>
            <a:r>
              <a:rPr lang="fr-CA" sz="2100"/>
              <a:t>Ces deux approches vont de pair</a:t>
            </a:r>
          </a:p>
        </p:txBody>
      </p:sp>
      <p:sp>
        <p:nvSpPr>
          <p:cNvPr id="9" name="ZoneTexte 8"/>
          <p:cNvSpPr txBox="1"/>
          <p:nvPr>
            <p:custDataLst>
              <p:tags r:id="rId3"/>
            </p:custDataLst>
          </p:nvPr>
        </p:nvSpPr>
        <p:spPr>
          <a:xfrm>
            <a:off x="6029879" y="5732502"/>
            <a:ext cx="2875935" cy="253916"/>
          </a:xfrm>
          <a:prstGeom prst="rect">
            <a:avLst/>
          </a:prstGeom>
          <a:noFill/>
        </p:spPr>
        <p:txBody>
          <a:bodyPr wrap="square" rtlCol="0">
            <a:spAutoFit/>
          </a:bodyPr>
          <a:lstStyle/>
          <a:p>
            <a:r>
              <a:rPr lang="fr-CA" sz="1050" i="1" dirty="0">
                <a:solidFill>
                  <a:srgbClr val="C00000"/>
                </a:solidFill>
              </a:rPr>
              <a:t>Centre de pédagogie de l’Université de Montréal</a:t>
            </a:r>
          </a:p>
        </p:txBody>
      </p:sp>
      <p:sp>
        <p:nvSpPr>
          <p:cNvPr id="4" name="Ellipse 3"/>
          <p:cNvSpPr/>
          <p:nvPr>
            <p:custDataLst>
              <p:tags r:id="rId4"/>
            </p:custDataLst>
          </p:nvPr>
        </p:nvSpPr>
        <p:spPr>
          <a:xfrm>
            <a:off x="2223320" y="2174011"/>
            <a:ext cx="3075038" cy="197950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a:t>Approche par compétences </a:t>
            </a:r>
          </a:p>
        </p:txBody>
      </p:sp>
      <p:sp>
        <p:nvSpPr>
          <p:cNvPr id="6" name="Ellipse 5"/>
          <p:cNvSpPr/>
          <p:nvPr>
            <p:custDataLst>
              <p:tags r:id="rId5"/>
            </p:custDataLst>
          </p:nvPr>
        </p:nvSpPr>
        <p:spPr>
          <a:xfrm>
            <a:off x="5298358" y="2107176"/>
            <a:ext cx="2875935" cy="204633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a:t>Approche-programme</a:t>
            </a:r>
          </a:p>
        </p:txBody>
      </p:sp>
    </p:spTree>
    <p:extLst>
      <p:ext uri="{BB962C8B-B14F-4D97-AF65-F5344CB8AC3E}">
        <p14:creationId xmlns:p14="http://schemas.microsoft.com/office/powerpoint/2010/main" val="88727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algn="ctr"/>
            <a:r>
              <a:rPr lang="fr-CA" sz="3450" dirty="0"/>
              <a:t>Pause</a:t>
            </a:r>
          </a:p>
        </p:txBody>
      </p:sp>
      <p:pic>
        <p:nvPicPr>
          <p:cNvPr id="7" name="Espace réservé du contenu 6">
            <a:extLst>
              <a:ext uri="{FF2B5EF4-FFF2-40B4-BE49-F238E27FC236}">
                <a16:creationId xmlns:a16="http://schemas.microsoft.com/office/drawing/2014/main" id="{5BBEC397-F9A1-4B77-9284-FEF579A6376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47925" y="1600200"/>
            <a:ext cx="4800600" cy="4800600"/>
          </a:xfrm>
        </p:spPr>
      </p:pic>
      <p:sp>
        <p:nvSpPr>
          <p:cNvPr id="8" name="Rectangle 7">
            <a:extLst>
              <a:ext uri="{FF2B5EF4-FFF2-40B4-BE49-F238E27FC236}">
                <a16:creationId xmlns:a16="http://schemas.microsoft.com/office/drawing/2014/main" id="{9C2EAA8C-1B68-45E5-9166-2BA2C5816B62}"/>
              </a:ext>
            </a:extLst>
          </p:cNvPr>
          <p:cNvSpPr/>
          <p:nvPr/>
        </p:nvSpPr>
        <p:spPr>
          <a:xfrm>
            <a:off x="4572000" y="6423393"/>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2479109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852936"/>
            <a:ext cx="7231221" cy="1577206"/>
          </a:xfrm>
        </p:spPr>
        <p:txBody>
          <a:bodyPr>
            <a:noAutofit/>
          </a:bodyPr>
          <a:lstStyle/>
          <a:p>
            <a:pPr algn="ctr"/>
            <a:r>
              <a:rPr lang="fr-CA" sz="3450" b="1" dirty="0">
                <a:solidFill>
                  <a:srgbClr val="C00000"/>
                </a:solidFill>
                <a:latin typeface="Cambria" panose="02040503050406030204" pitchFamily="18" charset="0"/>
                <a:ea typeface="Cambria" panose="02040503050406030204" pitchFamily="18" charset="0"/>
              </a:rPr>
              <a:t>Méthodes pédagogiques</a:t>
            </a:r>
            <a:r>
              <a:rPr lang="fr-CA" sz="3450" dirty="0">
                <a:solidFill>
                  <a:srgbClr val="C00000"/>
                </a:solidFill>
                <a:latin typeface="Cambria" panose="02040503050406030204" pitchFamily="18" charset="0"/>
                <a:ea typeface="Cambria" panose="02040503050406030204" pitchFamily="18" charset="0"/>
              </a:rPr>
              <a:t> </a:t>
            </a:r>
            <a:br>
              <a:rPr lang="fr-CA" sz="3450" dirty="0">
                <a:solidFill>
                  <a:srgbClr val="C00000"/>
                </a:solidFill>
                <a:latin typeface="Cambria" panose="02040503050406030204" pitchFamily="18" charset="0"/>
                <a:ea typeface="Cambria" panose="02040503050406030204" pitchFamily="18" charset="0"/>
              </a:rPr>
            </a:br>
            <a:r>
              <a:rPr lang="fr-CA" sz="3450" b="1" i="1" dirty="0">
                <a:solidFill>
                  <a:srgbClr val="C00000"/>
                </a:solidFill>
                <a:latin typeface="Cambria" panose="02040503050406030204" pitchFamily="18" charset="0"/>
                <a:ea typeface="Cambria" panose="02040503050406030204" pitchFamily="18" charset="0"/>
              </a:rPr>
              <a:t>(partie 1 de 2)</a:t>
            </a:r>
          </a:p>
        </p:txBody>
      </p:sp>
    </p:spTree>
    <p:extLst>
      <p:ext uri="{BB962C8B-B14F-4D97-AF65-F5344CB8AC3E}">
        <p14:creationId xmlns:p14="http://schemas.microsoft.com/office/powerpoint/2010/main" val="1691299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custDataLst>
              <p:tags r:id="rId1"/>
            </p:custDataLst>
          </p:nvPr>
        </p:nvGrpSpPr>
        <p:grpSpPr>
          <a:xfrm>
            <a:off x="2014287" y="2442935"/>
            <a:ext cx="6265069" cy="3303429"/>
            <a:chOff x="2685715" y="2114247"/>
            <a:chExt cx="8353425" cy="4404572"/>
          </a:xfrm>
        </p:grpSpPr>
        <p:sp>
          <p:nvSpPr>
            <p:cNvPr id="25610" name="Rectangle 10"/>
            <p:cNvSpPr>
              <a:spLocks noChangeArrowheads="1"/>
            </p:cNvSpPr>
            <p:nvPr/>
          </p:nvSpPr>
          <p:spPr bwMode="auto">
            <a:xfrm>
              <a:off x="5782928" y="233014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1" name="Rectangle 11"/>
            <p:cNvSpPr>
              <a:spLocks noChangeArrowheads="1"/>
            </p:cNvSpPr>
            <p:nvPr/>
          </p:nvSpPr>
          <p:spPr bwMode="auto">
            <a:xfrm>
              <a:off x="5546944" y="3757786"/>
              <a:ext cx="2736850" cy="15610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2" name="Rectangle 12"/>
            <p:cNvSpPr>
              <a:spLocks noChangeArrowheads="1"/>
            </p:cNvSpPr>
            <p:nvPr/>
          </p:nvSpPr>
          <p:spPr bwMode="auto">
            <a:xfrm>
              <a:off x="5782928" y="506699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5" name="Text Box 15"/>
            <p:cNvSpPr txBox="1">
              <a:spLocks noChangeArrowheads="1"/>
            </p:cNvSpPr>
            <p:nvPr/>
          </p:nvSpPr>
          <p:spPr bwMode="auto">
            <a:xfrm>
              <a:off x="8591215" y="2114247"/>
              <a:ext cx="216058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t">
              <a:spAutoFit/>
            </a:bodyPr>
            <a:lstStyle/>
            <a:p>
              <a:pPr>
                <a:spcBef>
                  <a:spcPct val="50000"/>
                </a:spcBef>
              </a:pPr>
              <a:r>
                <a:rPr lang="fr-CA" altLang="fr-FR" sz="2400" b="1" dirty="0">
                  <a:solidFill>
                    <a:srgbClr val="C00000"/>
                  </a:solidFill>
                  <a:effectLst>
                    <a:outerShdw blurRad="38100" dist="38100" dir="2700000" algn="tl">
                      <a:srgbClr val="FFFFFF"/>
                    </a:outerShdw>
                  </a:effectLst>
                </a:rPr>
                <a:t>Apprenant</a:t>
              </a:r>
              <a:endParaRPr lang="fr-FR" sz="1350" dirty="0"/>
            </a:p>
          </p:txBody>
        </p:sp>
        <p:sp>
          <p:nvSpPr>
            <p:cNvPr id="25616" name="Text Box 16"/>
            <p:cNvSpPr txBox="1">
              <a:spLocks noChangeArrowheads="1"/>
            </p:cNvSpPr>
            <p:nvPr/>
          </p:nvSpPr>
          <p:spPr bwMode="auto">
            <a:xfrm>
              <a:off x="6373426" y="5964822"/>
              <a:ext cx="1873251"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100">
                  <a:solidFill>
                    <a:srgbClr val="000000"/>
                  </a:solidFill>
                </a:rPr>
                <a:t>= curseur</a:t>
              </a:r>
            </a:p>
          </p:txBody>
        </p:sp>
        <p:sp>
          <p:nvSpPr>
            <p:cNvPr id="25617" name="Text Box 17"/>
            <p:cNvSpPr txBox="1">
              <a:spLocks noChangeArrowheads="1"/>
            </p:cNvSpPr>
            <p:nvPr/>
          </p:nvSpPr>
          <p:spPr bwMode="auto">
            <a:xfrm>
              <a:off x="8591215" y="4851098"/>
              <a:ext cx="21605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Médiatisé</a:t>
              </a:r>
            </a:p>
          </p:txBody>
        </p:sp>
        <p:sp>
          <p:nvSpPr>
            <p:cNvPr id="25618" name="Text Box 18"/>
            <p:cNvSpPr txBox="1">
              <a:spLocks noChangeArrowheads="1"/>
            </p:cNvSpPr>
            <p:nvPr/>
          </p:nvSpPr>
          <p:spPr bwMode="auto">
            <a:xfrm>
              <a:off x="8591215" y="3482672"/>
              <a:ext cx="24479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Sociocentrée</a:t>
              </a:r>
            </a:p>
          </p:txBody>
        </p:sp>
        <p:sp>
          <p:nvSpPr>
            <p:cNvPr id="25619" name="Text Box 19"/>
            <p:cNvSpPr txBox="1">
              <a:spLocks noChangeArrowheads="1"/>
            </p:cNvSpPr>
            <p:nvPr/>
          </p:nvSpPr>
          <p:spPr bwMode="auto">
            <a:xfrm>
              <a:off x="2685715" y="3479498"/>
              <a:ext cx="28098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Individualisé</a:t>
              </a:r>
            </a:p>
          </p:txBody>
        </p:sp>
        <p:sp>
          <p:nvSpPr>
            <p:cNvPr id="25620" name="Text Box 20"/>
            <p:cNvSpPr txBox="1">
              <a:spLocks noChangeArrowheads="1"/>
            </p:cNvSpPr>
            <p:nvPr/>
          </p:nvSpPr>
          <p:spPr bwMode="auto">
            <a:xfrm>
              <a:off x="2685715" y="2114247"/>
              <a:ext cx="30257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t">
              <a:spAutoFit/>
            </a:bodyPr>
            <a:lstStyle/>
            <a:p>
              <a:pPr>
                <a:spcBef>
                  <a:spcPct val="50000"/>
                </a:spcBef>
              </a:pPr>
              <a:r>
                <a:rPr lang="fr-CA" altLang="fr-FR" sz="2400" b="1" dirty="0">
                  <a:solidFill>
                    <a:srgbClr val="C00000"/>
                  </a:solidFill>
                  <a:effectLst>
                    <a:outerShdw blurRad="38100" dist="38100" dir="2700000" algn="tl">
                      <a:srgbClr val="FFFFFF"/>
                    </a:outerShdw>
                  </a:effectLst>
                </a:rPr>
                <a:t>Enseignant</a:t>
              </a:r>
              <a:endParaRPr lang="fr-CA" altLang="fr-FR" sz="2400" b="1" dirty="0">
                <a:solidFill>
                  <a:srgbClr val="C00000"/>
                </a:solidFill>
                <a:effectLst>
                  <a:outerShdw blurRad="38100" dist="38100" dir="2700000" algn="tl">
                    <a:srgbClr val="FFFFFF"/>
                  </a:outerShdw>
                </a:effectLst>
                <a:cs typeface="Calibri"/>
              </a:endParaRPr>
            </a:p>
          </p:txBody>
        </p:sp>
        <p:sp>
          <p:nvSpPr>
            <p:cNvPr id="25621" name="Text Box 21"/>
            <p:cNvSpPr txBox="1">
              <a:spLocks noChangeArrowheads="1"/>
            </p:cNvSpPr>
            <p:nvPr/>
          </p:nvSpPr>
          <p:spPr bwMode="auto">
            <a:xfrm>
              <a:off x="2685715" y="4851098"/>
              <a:ext cx="273685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dirty="0">
                  <a:solidFill>
                    <a:srgbClr val="C00000"/>
                  </a:solidFill>
                  <a:effectLst>
                    <a:outerShdw blurRad="38100" dist="38100" dir="2700000" algn="tl">
                      <a:srgbClr val="FFFFFF"/>
                    </a:outerShdw>
                  </a:effectLst>
                </a:rPr>
                <a:t>Non</a:t>
              </a:r>
              <a:r>
                <a:rPr lang="fr-CA" altLang="fr-FR" sz="2400" b="1" dirty="0">
                  <a:solidFill>
                    <a:srgbClr val="000000"/>
                  </a:solidFill>
                  <a:effectLst>
                    <a:outerShdw blurRad="38100" dist="38100" dir="2700000" algn="tl">
                      <a:srgbClr val="FFFFFF"/>
                    </a:outerShdw>
                  </a:effectLst>
                </a:rPr>
                <a:t> </a:t>
              </a:r>
              <a:r>
                <a:rPr lang="fr-CA" altLang="fr-FR" sz="2400" b="1" dirty="0">
                  <a:solidFill>
                    <a:srgbClr val="C00000"/>
                  </a:solidFill>
                  <a:effectLst>
                    <a:outerShdw blurRad="38100" dist="38100" dir="2700000" algn="tl">
                      <a:srgbClr val="FFFFFF"/>
                    </a:outerShdw>
                  </a:effectLst>
                </a:rPr>
                <a:t>médiatisé</a:t>
              </a:r>
            </a:p>
          </p:txBody>
        </p:sp>
      </p:grpSp>
      <p:sp>
        <p:nvSpPr>
          <p:cNvPr id="25623" name="Text Box 23"/>
          <p:cNvSpPr txBox="1">
            <a:spLocks noChangeArrowheads="1"/>
          </p:cNvSpPr>
          <p:nvPr>
            <p:custDataLst>
              <p:tags r:id="rId2"/>
            </p:custDataLst>
          </p:nvPr>
        </p:nvSpPr>
        <p:spPr bwMode="auto">
          <a:xfrm>
            <a:off x="5543550" y="5426869"/>
            <a:ext cx="221456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350"/>
              <a:t>P.31-33 Chamberland</a:t>
            </a:r>
          </a:p>
        </p:txBody>
      </p:sp>
      <p:sp>
        <p:nvSpPr>
          <p:cNvPr id="2" name="Titre 1"/>
          <p:cNvSpPr>
            <a:spLocks noGrp="1"/>
          </p:cNvSpPr>
          <p:nvPr>
            <p:ph type="title"/>
            <p:custDataLst>
              <p:tags r:id="rId3"/>
            </p:custDataLst>
          </p:nvPr>
        </p:nvSpPr>
        <p:spPr>
          <a:xfrm>
            <a:off x="1957344" y="1049186"/>
            <a:ext cx="6573385" cy="857250"/>
          </a:xfrm>
        </p:spPr>
        <p:txBody>
          <a:bodyPr/>
          <a:lstStyle/>
          <a:p>
            <a:pPr algn="ctr">
              <a:tabLst>
                <a:tab pos="2081213" algn="l"/>
              </a:tabLst>
            </a:pPr>
            <a:r>
              <a:rPr lang="fr-CA" dirty="0"/>
              <a:t>Typologie des méthodes</a:t>
            </a:r>
          </a:p>
        </p:txBody>
      </p:sp>
      <p:sp>
        <p:nvSpPr>
          <p:cNvPr id="4" name="Rectangle 3"/>
          <p:cNvSpPr/>
          <p:nvPr>
            <p:custDataLst>
              <p:tags r:id="rId4"/>
            </p:custDataLst>
          </p:nvPr>
        </p:nvSpPr>
        <p:spPr>
          <a:xfrm>
            <a:off x="4083177" y="2512330"/>
            <a:ext cx="2204371" cy="155792"/>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6" name="Rectangle 25"/>
          <p:cNvSpPr/>
          <p:nvPr>
            <p:custDataLst>
              <p:tags r:id="rId5"/>
            </p:custDataLst>
          </p:nvPr>
        </p:nvSpPr>
        <p:spPr>
          <a:xfrm>
            <a:off x="4083178" y="3624893"/>
            <a:ext cx="2200668" cy="157744"/>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7" name="Rectangle 26"/>
          <p:cNvSpPr/>
          <p:nvPr>
            <p:custDataLst>
              <p:tags r:id="rId6"/>
            </p:custDataLst>
          </p:nvPr>
        </p:nvSpPr>
        <p:spPr>
          <a:xfrm>
            <a:off x="4083178" y="4628228"/>
            <a:ext cx="2200668" cy="145973"/>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5" name="ZoneTexte 4"/>
          <p:cNvSpPr txBox="1"/>
          <p:nvPr>
            <p:custDataLst>
              <p:tags r:id="rId7"/>
            </p:custDataLst>
          </p:nvPr>
        </p:nvSpPr>
        <p:spPr>
          <a:xfrm>
            <a:off x="6853378" y="5083265"/>
            <a:ext cx="2198804" cy="877163"/>
          </a:xfrm>
          <a:prstGeom prst="rect">
            <a:avLst/>
          </a:prstGeom>
          <a:noFill/>
        </p:spPr>
        <p:txBody>
          <a:bodyPr wrap="square" lIns="68580" tIns="34290" rIns="68580" bIns="34290" rtlCol="0" anchor="t">
            <a:spAutoFit/>
          </a:bodyPr>
          <a:lstStyle/>
          <a:p>
            <a:r>
              <a:rPr lang="fr-CA" sz="1050" b="1" u="sng" dirty="0">
                <a:solidFill>
                  <a:srgbClr val="000000"/>
                </a:solidFill>
              </a:rPr>
              <a:t>Adapté de 20 formules pédagogiques</a:t>
            </a:r>
          </a:p>
          <a:p>
            <a:pPr marL="136684">
              <a:tabLst>
                <a:tab pos="136922" algn="l"/>
              </a:tabLst>
            </a:pPr>
            <a:r>
              <a:rPr lang="fr-CA" sz="1050" dirty="0">
                <a:solidFill>
                  <a:srgbClr val="000000"/>
                </a:solidFill>
              </a:rPr>
              <a:t>Gilles Chamberland </a:t>
            </a:r>
            <a:endParaRPr lang="fr-CA" sz="1050" dirty="0">
              <a:solidFill>
                <a:srgbClr val="000000"/>
              </a:solidFill>
              <a:cs typeface="Calibri"/>
            </a:endParaRPr>
          </a:p>
          <a:p>
            <a:pPr marL="136684">
              <a:tabLst>
                <a:tab pos="136922" algn="l"/>
              </a:tabLst>
            </a:pPr>
            <a:r>
              <a:rPr lang="fr-CA" sz="1050" dirty="0">
                <a:solidFill>
                  <a:srgbClr val="000000"/>
                </a:solidFill>
              </a:rPr>
              <a:t>Louisette Lavoie</a:t>
            </a:r>
            <a:endParaRPr lang="fr-CA" sz="1050" dirty="0">
              <a:solidFill>
                <a:srgbClr val="000000"/>
              </a:solidFill>
              <a:cs typeface="Calibri"/>
            </a:endParaRPr>
          </a:p>
          <a:p>
            <a:pPr marL="136684">
              <a:tabLst>
                <a:tab pos="136922" algn="l"/>
              </a:tabLst>
            </a:pPr>
            <a:r>
              <a:rPr lang="fr-CA" sz="1050" dirty="0">
                <a:solidFill>
                  <a:srgbClr val="000000"/>
                </a:solidFill>
              </a:rPr>
              <a:t>Danielle Marquis</a:t>
            </a:r>
            <a:endParaRPr lang="fr-CA" sz="1050" dirty="0">
              <a:solidFill>
                <a:srgbClr val="000000"/>
              </a:solidFill>
              <a:cs typeface="Calibri"/>
            </a:endParaRPr>
          </a:p>
        </p:txBody>
      </p:sp>
      <p:sp>
        <p:nvSpPr>
          <p:cNvPr id="6" name="ZoneTexte 5"/>
          <p:cNvSpPr txBox="1"/>
          <p:nvPr>
            <p:custDataLst>
              <p:tags r:id="rId8"/>
            </p:custDataLst>
          </p:nvPr>
        </p:nvSpPr>
        <p:spPr>
          <a:xfrm>
            <a:off x="2859548" y="1912966"/>
            <a:ext cx="5165789" cy="507831"/>
          </a:xfrm>
          <a:prstGeom prst="rect">
            <a:avLst/>
          </a:prstGeom>
          <a:noFill/>
        </p:spPr>
        <p:txBody>
          <a:bodyPr wrap="square" rtlCol="0">
            <a:spAutoFit/>
          </a:bodyPr>
          <a:lstStyle/>
          <a:p>
            <a:r>
              <a:rPr lang="fr-CA" sz="2700" b="1" spc="-75" dirty="0">
                <a:solidFill>
                  <a:srgbClr val="000000"/>
                </a:solidFill>
                <a:latin typeface="Cambria"/>
                <a:ea typeface="+mj-ea"/>
                <a:cs typeface="+mj-cs"/>
              </a:rPr>
              <a:t>Dimensions de l’apprentissage</a:t>
            </a:r>
            <a:endParaRPr lang="fr-CA" sz="900" dirty="0">
              <a:solidFill>
                <a:srgbClr val="000000"/>
              </a:solidFill>
            </a:endParaRPr>
          </a:p>
        </p:txBody>
      </p:sp>
      <p:grpSp>
        <p:nvGrpSpPr>
          <p:cNvPr id="31" name="Group 8"/>
          <p:cNvGrpSpPr>
            <a:grpSpLocks/>
          </p:cNvGrpSpPr>
          <p:nvPr>
            <p:custDataLst>
              <p:tags r:id="rId9"/>
            </p:custDataLst>
          </p:nvPr>
        </p:nvGrpSpPr>
        <p:grpSpPr bwMode="auto">
          <a:xfrm>
            <a:off x="4527396" y="5330866"/>
            <a:ext cx="273553" cy="353834"/>
            <a:chOff x="3606" y="2886"/>
            <a:chExt cx="408" cy="544"/>
          </a:xfrm>
          <a:solidFill>
            <a:srgbClr val="C00000"/>
          </a:solidFill>
        </p:grpSpPr>
        <p:sp>
          <p:nvSpPr>
            <p:cNvPr id="32"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3"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4"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5"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25" name="ZoneTexte 24"/>
          <p:cNvSpPr txBox="1"/>
          <p:nvPr>
            <p:custDataLst>
              <p:tags r:id="rId10"/>
            </p:custDataLst>
          </p:nvPr>
        </p:nvSpPr>
        <p:spPr>
          <a:xfrm>
            <a:off x="2780620" y="2791073"/>
            <a:ext cx="5165789" cy="415498"/>
          </a:xfrm>
          <a:prstGeom prst="rect">
            <a:avLst/>
          </a:prstGeom>
          <a:noFill/>
        </p:spPr>
        <p:txBody>
          <a:bodyPr wrap="square" rtlCol="0">
            <a:spAutoFit/>
          </a:bodyPr>
          <a:lstStyle/>
          <a:p>
            <a:pPr algn="ctr"/>
            <a:r>
              <a:rPr lang="fr-CA" sz="2100" b="1" spc="-75">
                <a:solidFill>
                  <a:srgbClr val="000000"/>
                </a:solidFill>
                <a:latin typeface="Cambria"/>
                <a:ea typeface="+mj-ea"/>
                <a:cs typeface="+mj-cs"/>
              </a:rPr>
              <a:t>Degré de contrôle de l’apprentissage</a:t>
            </a:r>
            <a:endParaRPr lang="fr-CA" sz="788">
              <a:solidFill>
                <a:srgbClr val="000000"/>
              </a:solidFill>
            </a:endParaRPr>
          </a:p>
        </p:txBody>
      </p:sp>
      <p:sp>
        <p:nvSpPr>
          <p:cNvPr id="28" name="ZoneTexte 27"/>
          <p:cNvSpPr txBox="1"/>
          <p:nvPr>
            <p:custDataLst>
              <p:tags r:id="rId11"/>
            </p:custDataLst>
          </p:nvPr>
        </p:nvSpPr>
        <p:spPr>
          <a:xfrm>
            <a:off x="2780620" y="3926865"/>
            <a:ext cx="5165789" cy="415498"/>
          </a:xfrm>
          <a:prstGeom prst="rect">
            <a:avLst/>
          </a:prstGeom>
          <a:noFill/>
        </p:spPr>
        <p:txBody>
          <a:bodyPr wrap="square" rtlCol="0">
            <a:spAutoFit/>
          </a:bodyPr>
          <a:lstStyle/>
          <a:p>
            <a:pPr algn="ctr"/>
            <a:r>
              <a:rPr lang="fr-CA" sz="2100" b="1" spc="-75">
                <a:solidFill>
                  <a:srgbClr val="000000"/>
                </a:solidFill>
                <a:latin typeface="Cambria"/>
                <a:ea typeface="+mj-ea"/>
                <a:cs typeface="+mj-cs"/>
              </a:rPr>
              <a:t>Organisation du groupe</a:t>
            </a:r>
            <a:endParaRPr lang="fr-CA" sz="2100">
              <a:solidFill>
                <a:srgbClr val="000000"/>
              </a:solidFill>
            </a:endParaRPr>
          </a:p>
        </p:txBody>
      </p:sp>
      <p:sp>
        <p:nvSpPr>
          <p:cNvPr id="29" name="ZoneTexte 28"/>
          <p:cNvSpPr txBox="1"/>
          <p:nvPr>
            <p:custDataLst>
              <p:tags r:id="rId12"/>
            </p:custDataLst>
          </p:nvPr>
        </p:nvSpPr>
        <p:spPr>
          <a:xfrm>
            <a:off x="2780620" y="4911421"/>
            <a:ext cx="5165789" cy="415498"/>
          </a:xfrm>
          <a:prstGeom prst="rect">
            <a:avLst/>
          </a:prstGeom>
          <a:noFill/>
        </p:spPr>
        <p:txBody>
          <a:bodyPr wrap="square" rtlCol="0">
            <a:spAutoFit/>
          </a:bodyPr>
          <a:lstStyle/>
          <a:p>
            <a:pPr algn="ctr"/>
            <a:r>
              <a:rPr lang="fr-CA" sz="2100" b="1" spc="-75">
                <a:solidFill>
                  <a:srgbClr val="000000"/>
                </a:solidFill>
                <a:latin typeface="Cambria"/>
                <a:ea typeface="+mj-ea"/>
                <a:cs typeface="+mj-cs"/>
              </a:rPr>
              <a:t>Médiatisation</a:t>
            </a:r>
            <a:endParaRPr lang="fr-CA" sz="2100">
              <a:solidFill>
                <a:srgbClr val="000000"/>
              </a:solidFill>
            </a:endParaRPr>
          </a:p>
        </p:txBody>
      </p:sp>
    </p:spTree>
    <p:extLst>
      <p:ext uri="{BB962C8B-B14F-4D97-AF65-F5344CB8AC3E}">
        <p14:creationId xmlns:p14="http://schemas.microsoft.com/office/powerpoint/2010/main" val="1931416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1705971" y="1063229"/>
            <a:ext cx="7072270" cy="857250"/>
          </a:xfrm>
        </p:spPr>
        <p:txBody>
          <a:bodyPr/>
          <a:lstStyle/>
          <a:p>
            <a:pPr algn="ctr"/>
            <a:r>
              <a:rPr lang="fr-CA" sz="3300" dirty="0"/>
              <a:t>Degré de contrôle de l’apprentissage</a:t>
            </a:r>
          </a:p>
        </p:txBody>
      </p:sp>
      <p:graphicFrame>
        <p:nvGraphicFramePr>
          <p:cNvPr id="7" name="Espace réservé du contenu 6"/>
          <p:cNvGraphicFramePr>
            <a:graphicFrameLocks noGrp="1"/>
          </p:cNvGraphicFramePr>
          <p:nvPr>
            <p:ph idx="1"/>
            <p:custDataLst>
              <p:tags r:id="rId2"/>
            </p:custDataLst>
          </p:nvPr>
        </p:nvGraphicFramePr>
        <p:xfrm>
          <a:off x="1705970" y="3042403"/>
          <a:ext cx="7182000" cy="2046218"/>
        </p:xfrm>
        <a:graphic>
          <a:graphicData uri="http://schemas.openxmlformats.org/drawingml/2006/table">
            <a:tbl>
              <a:tblPr firstRow="1" bandRow="1">
                <a:tableStyleId>{5C22544A-7EE6-4342-B048-85BDC9FD1C3A}</a:tableStyleId>
              </a:tblPr>
              <a:tblGrid>
                <a:gridCol w="3591000">
                  <a:extLst>
                    <a:ext uri="{9D8B030D-6E8A-4147-A177-3AD203B41FA5}">
                      <a16:colId xmlns:a16="http://schemas.microsoft.com/office/drawing/2014/main" val="4025970587"/>
                    </a:ext>
                  </a:extLst>
                </a:gridCol>
                <a:gridCol w="3591000">
                  <a:extLst>
                    <a:ext uri="{9D8B030D-6E8A-4147-A177-3AD203B41FA5}">
                      <a16:colId xmlns:a16="http://schemas.microsoft.com/office/drawing/2014/main" val="750708273"/>
                    </a:ext>
                  </a:extLst>
                </a:gridCol>
              </a:tblGrid>
              <a:tr h="597613">
                <a:tc>
                  <a:txBody>
                    <a:bodyPr/>
                    <a:lstStyle/>
                    <a:p>
                      <a:r>
                        <a:rPr lang="fr-CA" sz="2400" dirty="0" err="1">
                          <a:solidFill>
                            <a:srgbClr val="C00000"/>
                          </a:solidFill>
                        </a:rPr>
                        <a:t>Magistrocentrée</a:t>
                      </a:r>
                      <a:endParaRPr lang="fr-CA" sz="2400" dirty="0">
                        <a:solidFill>
                          <a:srgbClr val="C00000"/>
                        </a:solidFill>
                      </a:endParaRPr>
                    </a:p>
                  </a:txBody>
                  <a:tcPr marL="68580" marR="68580" marT="34290" marB="34290">
                    <a:noFill/>
                  </a:tcPr>
                </a:tc>
                <a:tc>
                  <a:txBody>
                    <a:bodyPr/>
                    <a:lstStyle/>
                    <a:p>
                      <a:pPr algn="r"/>
                      <a:r>
                        <a:rPr lang="fr-CA" sz="2400" dirty="0">
                          <a:solidFill>
                            <a:srgbClr val="C00000"/>
                          </a:solidFill>
                        </a:rPr>
                        <a:t>Pédocentrée</a:t>
                      </a:r>
                    </a:p>
                  </a:txBody>
                  <a:tcPr marL="68580" marR="68580" marT="34290" marB="34290">
                    <a:noFill/>
                  </a:tcPr>
                </a:tc>
                <a:extLst>
                  <a:ext uri="{0D108BD9-81ED-4DB2-BD59-A6C34878D82A}">
                    <a16:rowId xmlns:a16="http://schemas.microsoft.com/office/drawing/2014/main" val="1425435051"/>
                  </a:ext>
                </a:extLst>
              </a:tr>
              <a:tr h="144860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altLang="fr-FR" sz="1800" dirty="0">
                          <a:solidFill>
                            <a:schemeClr val="bg1"/>
                          </a:solidFill>
                        </a:rPr>
                        <a:t>Le degré d’apprentissage est </a:t>
                      </a:r>
                      <a:r>
                        <a:rPr lang="fr-CA" altLang="fr-FR" sz="1800" b="1" dirty="0">
                          <a:solidFill>
                            <a:schemeClr val="bg1"/>
                          </a:solidFill>
                        </a:rPr>
                        <a:t>contrôlé par l’enseignant</a:t>
                      </a:r>
                    </a:p>
                  </a:txBody>
                  <a:tcPr marL="68580" marR="68580" marT="270000" marB="3429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tc>
                  <a:txBody>
                    <a:bodyPr/>
                    <a:lstStyle/>
                    <a:p>
                      <a:pPr algn="r">
                        <a:spcBef>
                          <a:spcPct val="50000"/>
                        </a:spcBef>
                        <a:buFontTx/>
                        <a:buNone/>
                      </a:pPr>
                      <a:r>
                        <a:rPr lang="fr-CA" altLang="fr-FR" sz="1800" dirty="0">
                          <a:solidFill>
                            <a:schemeClr val="bg1"/>
                          </a:solidFill>
                        </a:rPr>
                        <a:t>Le degré d’apprentissage est </a:t>
                      </a:r>
                      <a:r>
                        <a:rPr lang="fr-CA" altLang="fr-FR" sz="1800" b="1" dirty="0">
                          <a:solidFill>
                            <a:schemeClr val="bg1"/>
                          </a:solidFill>
                        </a:rPr>
                        <a:t>contrôlé</a:t>
                      </a:r>
                      <a:r>
                        <a:rPr lang="fr-CA" altLang="fr-FR" sz="1800" b="1" baseline="0" dirty="0">
                          <a:solidFill>
                            <a:schemeClr val="bg1"/>
                          </a:solidFill>
                        </a:rPr>
                        <a:t> par l’apprenant</a:t>
                      </a:r>
                      <a:endParaRPr lang="fr-CA" altLang="fr-FR" sz="1800" b="1" dirty="0">
                        <a:solidFill>
                          <a:schemeClr val="bg1"/>
                        </a:solidFill>
                      </a:endParaRPr>
                    </a:p>
                  </a:txBody>
                  <a:tcPr marL="68580" marR="68580" marT="270000" marB="3429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extLst>
                  <a:ext uri="{0D108BD9-81ED-4DB2-BD59-A6C34878D82A}">
                    <a16:rowId xmlns:a16="http://schemas.microsoft.com/office/drawing/2014/main" val="4058267373"/>
                  </a:ext>
                </a:extLst>
              </a:tr>
            </a:tbl>
          </a:graphicData>
        </a:graphic>
      </p:graphicFrame>
      <p:grpSp>
        <p:nvGrpSpPr>
          <p:cNvPr id="8" name="Group 8"/>
          <p:cNvGrpSpPr>
            <a:grpSpLocks/>
          </p:cNvGrpSpPr>
          <p:nvPr>
            <p:custDataLst>
              <p:tags r:id="rId3"/>
            </p:custDataLst>
          </p:nvPr>
        </p:nvGrpSpPr>
        <p:grpSpPr bwMode="auto">
          <a:xfrm>
            <a:off x="5124388" y="2556628"/>
            <a:ext cx="345165" cy="485775"/>
            <a:chOff x="3606" y="2886"/>
            <a:chExt cx="408" cy="544"/>
          </a:xfrm>
          <a:solidFill>
            <a:srgbClr val="C00000"/>
          </a:solidFill>
        </p:grpSpPr>
        <p:sp>
          <p:nvSpPr>
            <p:cNvPr id="9"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0"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1"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2"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13" name="Rectangle 12"/>
          <p:cNvSpPr/>
          <p:nvPr>
            <p:custDataLst>
              <p:tags r:id="rId4"/>
            </p:custDataLst>
          </p:nvPr>
        </p:nvSpPr>
        <p:spPr>
          <a:xfrm>
            <a:off x="4308693" y="3193373"/>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Tree>
    <p:extLst>
      <p:ext uri="{BB962C8B-B14F-4D97-AF65-F5344CB8AC3E}">
        <p14:creationId xmlns:p14="http://schemas.microsoft.com/office/powerpoint/2010/main" val="1268201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1705971" y="1063229"/>
            <a:ext cx="7072270" cy="857250"/>
          </a:xfrm>
        </p:spPr>
        <p:txBody>
          <a:bodyPr/>
          <a:lstStyle/>
          <a:p>
            <a:pPr algn="ctr"/>
            <a:r>
              <a:rPr lang="fr-CA" dirty="0"/>
              <a:t>Organisation du groupe</a:t>
            </a:r>
          </a:p>
        </p:txBody>
      </p:sp>
      <p:graphicFrame>
        <p:nvGraphicFramePr>
          <p:cNvPr id="7" name="Espace réservé du contenu 6"/>
          <p:cNvGraphicFramePr>
            <a:graphicFrameLocks noGrp="1"/>
          </p:cNvGraphicFramePr>
          <p:nvPr>
            <p:ph idx="1"/>
            <p:custDataLst>
              <p:tags r:id="rId2"/>
            </p:custDataLst>
          </p:nvPr>
        </p:nvGraphicFramePr>
        <p:xfrm>
          <a:off x="1705967" y="3003804"/>
          <a:ext cx="7182000" cy="2656584"/>
        </p:xfrm>
        <a:graphic>
          <a:graphicData uri="http://schemas.openxmlformats.org/drawingml/2006/table">
            <a:tbl>
              <a:tblPr firstRow="1" bandRow="1">
                <a:tableStyleId>{5C22544A-7EE6-4342-B048-85BDC9FD1C3A}</a:tableStyleId>
              </a:tblPr>
              <a:tblGrid>
                <a:gridCol w="3591000">
                  <a:extLst>
                    <a:ext uri="{9D8B030D-6E8A-4147-A177-3AD203B41FA5}">
                      <a16:colId xmlns:a16="http://schemas.microsoft.com/office/drawing/2014/main" val="4025970587"/>
                    </a:ext>
                  </a:extLst>
                </a:gridCol>
                <a:gridCol w="3591000">
                  <a:extLst>
                    <a:ext uri="{9D8B030D-6E8A-4147-A177-3AD203B41FA5}">
                      <a16:colId xmlns:a16="http://schemas.microsoft.com/office/drawing/2014/main" val="750708273"/>
                    </a:ext>
                  </a:extLst>
                </a:gridCol>
              </a:tblGrid>
              <a:tr h="706374">
                <a:tc>
                  <a:txBody>
                    <a:bodyPr/>
                    <a:lstStyle/>
                    <a:p>
                      <a:r>
                        <a:rPr lang="fr-CA" sz="2400" dirty="0">
                          <a:solidFill>
                            <a:srgbClr val="C00000"/>
                          </a:solidFill>
                        </a:rPr>
                        <a:t>Individualis</a:t>
                      </a:r>
                      <a:r>
                        <a:rPr lang="fr-CA" sz="2400" baseline="0" dirty="0">
                          <a:solidFill>
                            <a:srgbClr val="C00000"/>
                          </a:solidFill>
                        </a:rPr>
                        <a:t>ée</a:t>
                      </a:r>
                      <a:endParaRPr lang="fr-CA" sz="2400" dirty="0">
                        <a:solidFill>
                          <a:srgbClr val="C00000"/>
                        </a:solidFill>
                      </a:endParaRPr>
                    </a:p>
                  </a:txBody>
                  <a:tcPr marL="68580" marR="68580" marT="34290" marB="34290">
                    <a:noFill/>
                  </a:tcPr>
                </a:tc>
                <a:tc>
                  <a:txBody>
                    <a:bodyPr/>
                    <a:lstStyle/>
                    <a:p>
                      <a:pPr algn="r"/>
                      <a:r>
                        <a:rPr lang="fr-CA" sz="2400">
                          <a:solidFill>
                            <a:srgbClr val="C00000"/>
                          </a:solidFill>
                        </a:rPr>
                        <a:t>Sociocentrée</a:t>
                      </a:r>
                    </a:p>
                  </a:txBody>
                  <a:tcPr marL="68580" marR="68580" marT="34290" marB="34290">
                    <a:noFill/>
                  </a:tcPr>
                </a:tc>
                <a:extLst>
                  <a:ext uri="{0D108BD9-81ED-4DB2-BD59-A6C34878D82A}">
                    <a16:rowId xmlns:a16="http://schemas.microsoft.com/office/drawing/2014/main" val="1425435051"/>
                  </a:ext>
                </a:extLst>
              </a:tr>
              <a:tr h="195021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altLang="fr-FR" sz="1800" b="1">
                          <a:solidFill>
                            <a:schemeClr val="bg1"/>
                          </a:solidFill>
                        </a:rPr>
                        <a:t>L’apprenant</a:t>
                      </a:r>
                      <a:r>
                        <a:rPr lang="fr-CA" altLang="fr-FR" sz="1800" b="1" baseline="0">
                          <a:solidFill>
                            <a:schemeClr val="bg1"/>
                          </a:solidFill>
                        </a:rPr>
                        <a:t> est autonome</a:t>
                      </a:r>
                      <a:r>
                        <a:rPr lang="fr-CA" altLang="fr-FR" sz="1800" baseline="0">
                          <a:solidFill>
                            <a:schemeClr val="bg1"/>
                          </a:solidFill>
                        </a:rPr>
                        <a:t>, il travaille à son rythme (avec ou sans enseignant)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a:solidFill>
                          <a:schemeClr val="bg1"/>
                        </a:solidFill>
                      </a:endParaRPr>
                    </a:p>
                  </a:txBody>
                  <a:tcPr marL="68580" marR="68580" marT="270000" marB="3429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tc>
                  <a:txBody>
                    <a:bodyPr/>
                    <a:lstStyle/>
                    <a:p>
                      <a:pPr algn="r">
                        <a:spcBef>
                          <a:spcPct val="50000"/>
                        </a:spcBef>
                        <a:buFontTx/>
                        <a:buNone/>
                      </a:pPr>
                      <a:r>
                        <a:rPr lang="fr-CA" altLang="fr-FR" sz="1800">
                          <a:solidFill>
                            <a:schemeClr val="bg1"/>
                          </a:solidFill>
                        </a:rPr>
                        <a:t>Le </a:t>
                      </a:r>
                      <a:r>
                        <a:rPr lang="fr-CA" altLang="fr-FR" sz="1800" b="1">
                          <a:solidFill>
                            <a:schemeClr val="bg1"/>
                          </a:solidFill>
                        </a:rPr>
                        <a:t>groupe</a:t>
                      </a:r>
                      <a:r>
                        <a:rPr lang="fr-CA" altLang="fr-FR" sz="1800" b="1" baseline="0">
                          <a:solidFill>
                            <a:schemeClr val="bg1"/>
                          </a:solidFill>
                        </a:rPr>
                        <a:t> </a:t>
                      </a:r>
                      <a:r>
                        <a:rPr lang="fr-CA" altLang="fr-FR" sz="1800" b="1">
                          <a:solidFill>
                            <a:schemeClr val="bg1"/>
                          </a:solidFill>
                        </a:rPr>
                        <a:t>sert de moteur </a:t>
                      </a:r>
                      <a:r>
                        <a:rPr lang="fr-CA" altLang="fr-FR" sz="1800">
                          <a:solidFill>
                            <a:schemeClr val="bg1"/>
                          </a:solidFill>
                        </a:rPr>
                        <a:t>à l’acquisition des connaissances, par des</a:t>
                      </a:r>
                      <a:r>
                        <a:rPr lang="fr-CA" altLang="fr-FR" sz="1800" baseline="0">
                          <a:solidFill>
                            <a:schemeClr val="bg1"/>
                          </a:solidFill>
                        </a:rPr>
                        <a:t> échanges et des discussions</a:t>
                      </a:r>
                    </a:p>
                  </a:txBody>
                  <a:tcPr marL="68580" marR="68580" marT="270000" marB="3429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extLst>
                  <a:ext uri="{0D108BD9-81ED-4DB2-BD59-A6C34878D82A}">
                    <a16:rowId xmlns:a16="http://schemas.microsoft.com/office/drawing/2014/main" val="4058267373"/>
                  </a:ext>
                </a:extLst>
              </a:tr>
            </a:tbl>
          </a:graphicData>
        </a:graphic>
      </p:graphicFrame>
      <p:grpSp>
        <p:nvGrpSpPr>
          <p:cNvPr id="8" name="Group 8"/>
          <p:cNvGrpSpPr>
            <a:grpSpLocks/>
          </p:cNvGrpSpPr>
          <p:nvPr>
            <p:custDataLst>
              <p:tags r:id="rId3"/>
            </p:custDataLst>
          </p:nvPr>
        </p:nvGrpSpPr>
        <p:grpSpPr bwMode="auto">
          <a:xfrm>
            <a:off x="5124385" y="2518029"/>
            <a:ext cx="345165" cy="485775"/>
            <a:chOff x="3606" y="2886"/>
            <a:chExt cx="408" cy="544"/>
          </a:xfrm>
          <a:solidFill>
            <a:srgbClr val="C00000"/>
          </a:solidFill>
        </p:grpSpPr>
        <p:sp>
          <p:nvSpPr>
            <p:cNvPr id="9"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0"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1"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2"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13" name="Rectangle 12"/>
          <p:cNvSpPr/>
          <p:nvPr>
            <p:custDataLst>
              <p:tags r:id="rId4"/>
            </p:custDataLst>
          </p:nvPr>
        </p:nvSpPr>
        <p:spPr>
          <a:xfrm>
            <a:off x="4231705" y="3172793"/>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Tree>
    <p:extLst>
      <p:ext uri="{BB962C8B-B14F-4D97-AF65-F5344CB8AC3E}">
        <p14:creationId xmlns:p14="http://schemas.microsoft.com/office/powerpoint/2010/main" val="3033163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custDataLst>
              <p:tags r:id="rId1"/>
            </p:custDataLst>
          </p:nvPr>
        </p:nvSpPr>
        <p:spPr>
          <a:xfrm>
            <a:off x="1705971" y="1063229"/>
            <a:ext cx="7072270" cy="857250"/>
          </a:xfrm>
        </p:spPr>
        <p:txBody>
          <a:bodyPr/>
          <a:lstStyle/>
          <a:p>
            <a:pPr algn="ctr"/>
            <a:r>
              <a:rPr lang="fr-CA" sz="3300"/>
              <a:t>Médiatisation</a:t>
            </a:r>
            <a:endParaRPr lang="fr-CA" sz="3300" dirty="0"/>
          </a:p>
        </p:txBody>
      </p:sp>
      <p:graphicFrame>
        <p:nvGraphicFramePr>
          <p:cNvPr id="7" name="Espace réservé du contenu 6"/>
          <p:cNvGraphicFramePr>
            <a:graphicFrameLocks noGrp="1"/>
          </p:cNvGraphicFramePr>
          <p:nvPr>
            <p:ph idx="1"/>
            <p:custDataLst>
              <p:tags r:id="rId2"/>
            </p:custDataLst>
          </p:nvPr>
        </p:nvGraphicFramePr>
        <p:xfrm>
          <a:off x="1705967" y="3003805"/>
          <a:ext cx="7182000" cy="2452490"/>
        </p:xfrm>
        <a:graphic>
          <a:graphicData uri="http://schemas.openxmlformats.org/drawingml/2006/table">
            <a:tbl>
              <a:tblPr firstRow="1" bandRow="1">
                <a:tableStyleId>{5C22544A-7EE6-4342-B048-85BDC9FD1C3A}</a:tableStyleId>
              </a:tblPr>
              <a:tblGrid>
                <a:gridCol w="3591000">
                  <a:extLst>
                    <a:ext uri="{9D8B030D-6E8A-4147-A177-3AD203B41FA5}">
                      <a16:colId xmlns:a16="http://schemas.microsoft.com/office/drawing/2014/main" val="4025970587"/>
                    </a:ext>
                  </a:extLst>
                </a:gridCol>
                <a:gridCol w="3591000">
                  <a:extLst>
                    <a:ext uri="{9D8B030D-6E8A-4147-A177-3AD203B41FA5}">
                      <a16:colId xmlns:a16="http://schemas.microsoft.com/office/drawing/2014/main" val="750708273"/>
                    </a:ext>
                  </a:extLst>
                </a:gridCol>
              </a:tblGrid>
              <a:tr h="708020">
                <a:tc>
                  <a:txBody>
                    <a:bodyPr/>
                    <a:lstStyle/>
                    <a:p>
                      <a:r>
                        <a:rPr lang="fr-CA" sz="2400" dirty="0">
                          <a:solidFill>
                            <a:srgbClr val="C00000"/>
                          </a:solidFill>
                        </a:rPr>
                        <a:t>Non médiatisée</a:t>
                      </a:r>
                    </a:p>
                  </a:txBody>
                  <a:tcPr marL="68580" marR="68580" marT="34290" marB="34290">
                    <a:noFill/>
                  </a:tcPr>
                </a:tc>
                <a:tc>
                  <a:txBody>
                    <a:bodyPr/>
                    <a:lstStyle/>
                    <a:p>
                      <a:pPr algn="r"/>
                      <a:r>
                        <a:rPr lang="fr-CA" sz="2400">
                          <a:solidFill>
                            <a:srgbClr val="C00000"/>
                          </a:solidFill>
                        </a:rPr>
                        <a:t>Médiatisée</a:t>
                      </a:r>
                    </a:p>
                  </a:txBody>
                  <a:tcPr marL="68580" marR="68580" marT="34290" marB="34290">
                    <a:noFill/>
                  </a:tcPr>
                </a:tc>
                <a:extLst>
                  <a:ext uri="{0D108BD9-81ED-4DB2-BD59-A6C34878D82A}">
                    <a16:rowId xmlns:a16="http://schemas.microsoft.com/office/drawing/2014/main" val="1425435051"/>
                  </a:ext>
                </a:extLst>
              </a:tr>
              <a:tr h="174447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altLang="fr-FR" sz="1800" b="1">
                          <a:solidFill>
                            <a:schemeClr val="bg1"/>
                          </a:solidFill>
                        </a:rPr>
                        <a:t>Absence</a:t>
                      </a:r>
                      <a:r>
                        <a:rPr lang="fr-CA" altLang="fr-FR" sz="1800" b="1" baseline="0">
                          <a:solidFill>
                            <a:schemeClr val="bg1"/>
                          </a:solidFill>
                        </a:rPr>
                        <a:t> d’intermédiaire </a:t>
                      </a:r>
                      <a:r>
                        <a:rPr lang="fr-CA" altLang="fr-FR" sz="1800" baseline="0">
                          <a:solidFill>
                            <a:schemeClr val="bg1"/>
                          </a:solidFill>
                        </a:rPr>
                        <a:t>entre l’enseignant et l’apprenant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baseline="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altLang="fr-FR" sz="1800">
                        <a:solidFill>
                          <a:schemeClr val="bg1"/>
                        </a:solidFill>
                      </a:endParaRPr>
                    </a:p>
                  </a:txBody>
                  <a:tcPr marL="102870" marR="102870" marT="270000" marB="10287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tc>
                  <a:txBody>
                    <a:bodyPr/>
                    <a:lstStyle/>
                    <a:p>
                      <a:pPr algn="r">
                        <a:spcBef>
                          <a:spcPct val="50000"/>
                        </a:spcBef>
                        <a:buFontTx/>
                        <a:buNone/>
                      </a:pPr>
                      <a:r>
                        <a:rPr lang="fr-CA" altLang="fr-FR" sz="1800" b="1">
                          <a:solidFill>
                            <a:schemeClr val="bg1"/>
                          </a:solidFill>
                        </a:rPr>
                        <a:t>Usage d’intermédiaire </a:t>
                      </a:r>
                      <a:r>
                        <a:rPr lang="fr-CA" altLang="fr-FR" sz="1800">
                          <a:solidFill>
                            <a:schemeClr val="bg1"/>
                          </a:solidFill>
                        </a:rPr>
                        <a:t>entre </a:t>
                      </a:r>
                      <a:r>
                        <a:rPr lang="fr-CA" altLang="fr-FR" sz="1800" baseline="0">
                          <a:solidFill>
                            <a:schemeClr val="bg1"/>
                          </a:solidFill>
                        </a:rPr>
                        <a:t>l’enseignant et l’apprenant</a:t>
                      </a:r>
                      <a:endParaRPr lang="fr-CA" altLang="fr-FR" sz="1800">
                        <a:solidFill>
                          <a:schemeClr val="bg1"/>
                        </a:solidFill>
                      </a:endParaRPr>
                    </a:p>
                  </a:txBody>
                  <a:tcPr marL="68580" marR="68580" marT="270000" marB="3429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tcPr>
                </a:tc>
                <a:extLst>
                  <a:ext uri="{0D108BD9-81ED-4DB2-BD59-A6C34878D82A}">
                    <a16:rowId xmlns:a16="http://schemas.microsoft.com/office/drawing/2014/main" val="4058267373"/>
                  </a:ext>
                </a:extLst>
              </a:tr>
            </a:tbl>
          </a:graphicData>
        </a:graphic>
      </p:graphicFrame>
      <p:grpSp>
        <p:nvGrpSpPr>
          <p:cNvPr id="8" name="Group 8"/>
          <p:cNvGrpSpPr>
            <a:grpSpLocks/>
          </p:cNvGrpSpPr>
          <p:nvPr>
            <p:custDataLst>
              <p:tags r:id="rId3"/>
            </p:custDataLst>
          </p:nvPr>
        </p:nvGrpSpPr>
        <p:grpSpPr bwMode="auto">
          <a:xfrm>
            <a:off x="5124385" y="2584181"/>
            <a:ext cx="345165" cy="485775"/>
            <a:chOff x="3606" y="2886"/>
            <a:chExt cx="408" cy="544"/>
          </a:xfrm>
          <a:solidFill>
            <a:srgbClr val="C00000"/>
          </a:solidFill>
        </p:grpSpPr>
        <p:sp>
          <p:nvSpPr>
            <p:cNvPr id="9"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0"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1"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12"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13" name="Rectangle 12"/>
          <p:cNvSpPr/>
          <p:nvPr>
            <p:custDataLst>
              <p:tags r:id="rId4"/>
            </p:custDataLst>
          </p:nvPr>
        </p:nvSpPr>
        <p:spPr>
          <a:xfrm>
            <a:off x="4135685" y="3205913"/>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Tree>
    <p:extLst>
      <p:ext uri="{BB962C8B-B14F-4D97-AF65-F5344CB8AC3E}">
        <p14:creationId xmlns:p14="http://schemas.microsoft.com/office/powerpoint/2010/main" val="3026766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e 6"/>
          <p:cNvGrpSpPr/>
          <p:nvPr>
            <p:custDataLst>
              <p:tags r:id="rId1"/>
            </p:custDataLst>
          </p:nvPr>
        </p:nvGrpSpPr>
        <p:grpSpPr>
          <a:xfrm>
            <a:off x="1957344" y="2335388"/>
            <a:ext cx="6954842" cy="2599116"/>
            <a:chOff x="2685714" y="2001162"/>
            <a:chExt cx="9273123" cy="3465488"/>
          </a:xfrm>
        </p:grpSpPr>
        <p:sp>
          <p:nvSpPr>
            <p:cNvPr id="25610" name="Rectangle 10"/>
            <p:cNvSpPr>
              <a:spLocks noChangeArrowheads="1"/>
            </p:cNvSpPr>
            <p:nvPr/>
          </p:nvSpPr>
          <p:spPr bwMode="auto">
            <a:xfrm>
              <a:off x="5782928" y="233014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1" name="Rectangle 11"/>
            <p:cNvSpPr>
              <a:spLocks noChangeArrowheads="1"/>
            </p:cNvSpPr>
            <p:nvPr/>
          </p:nvSpPr>
          <p:spPr bwMode="auto">
            <a:xfrm>
              <a:off x="5782928" y="3698572"/>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2" name="Rectangle 12"/>
            <p:cNvSpPr>
              <a:spLocks noChangeArrowheads="1"/>
            </p:cNvSpPr>
            <p:nvPr/>
          </p:nvSpPr>
          <p:spPr bwMode="auto">
            <a:xfrm>
              <a:off x="5782928" y="506699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5" name="Text Box 15"/>
            <p:cNvSpPr txBox="1">
              <a:spLocks noChangeArrowheads="1"/>
            </p:cNvSpPr>
            <p:nvPr/>
          </p:nvSpPr>
          <p:spPr bwMode="auto">
            <a:xfrm>
              <a:off x="9251670" y="2001162"/>
              <a:ext cx="270716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dirty="0">
                  <a:solidFill>
                    <a:srgbClr val="C00000"/>
                  </a:solidFill>
                  <a:effectLst>
                    <a:outerShdw blurRad="38100" dist="38100" dir="2700000" algn="tl">
                      <a:srgbClr val="FFFFFF"/>
                    </a:outerShdw>
                  </a:effectLst>
                </a:rPr>
                <a:t>Pédocentrée</a:t>
              </a:r>
            </a:p>
          </p:txBody>
        </p:sp>
        <p:sp>
          <p:nvSpPr>
            <p:cNvPr id="25617" name="Text Box 17"/>
            <p:cNvSpPr txBox="1">
              <a:spLocks noChangeArrowheads="1"/>
            </p:cNvSpPr>
            <p:nvPr/>
          </p:nvSpPr>
          <p:spPr bwMode="auto">
            <a:xfrm>
              <a:off x="9251670" y="4695443"/>
              <a:ext cx="26153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a:solidFill>
                    <a:srgbClr val="C00000"/>
                  </a:solidFill>
                  <a:effectLst>
                    <a:outerShdw blurRad="38100" dist="38100" dir="2700000" algn="tl">
                      <a:srgbClr val="FFFFFF"/>
                    </a:outerShdw>
                  </a:effectLst>
                </a:rPr>
                <a:t> Médiatisée</a:t>
              </a:r>
            </a:p>
          </p:txBody>
        </p:sp>
        <p:sp>
          <p:nvSpPr>
            <p:cNvPr id="25618" name="Text Box 18"/>
            <p:cNvSpPr txBox="1">
              <a:spLocks noChangeArrowheads="1"/>
            </p:cNvSpPr>
            <p:nvPr/>
          </p:nvSpPr>
          <p:spPr bwMode="auto">
            <a:xfrm>
              <a:off x="9251670" y="3392789"/>
              <a:ext cx="24479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Sociocentrée</a:t>
              </a:r>
            </a:p>
          </p:txBody>
        </p:sp>
        <p:sp>
          <p:nvSpPr>
            <p:cNvPr id="25619" name="Text Box 19"/>
            <p:cNvSpPr txBox="1">
              <a:spLocks noChangeArrowheads="1"/>
            </p:cNvSpPr>
            <p:nvPr/>
          </p:nvSpPr>
          <p:spPr bwMode="auto">
            <a:xfrm>
              <a:off x="2685715" y="3479497"/>
              <a:ext cx="28098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Individualisée</a:t>
              </a:r>
            </a:p>
          </p:txBody>
        </p:sp>
        <p:sp>
          <p:nvSpPr>
            <p:cNvPr id="25620" name="Text Box 20"/>
            <p:cNvSpPr txBox="1">
              <a:spLocks noChangeArrowheads="1"/>
            </p:cNvSpPr>
            <p:nvPr/>
          </p:nvSpPr>
          <p:spPr bwMode="auto">
            <a:xfrm>
              <a:off x="2685715" y="2114247"/>
              <a:ext cx="30257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dirty="0" err="1">
                  <a:solidFill>
                    <a:srgbClr val="C00000"/>
                  </a:solidFill>
                  <a:effectLst>
                    <a:outerShdw blurRad="38100" dist="38100" dir="2700000" algn="tl">
                      <a:srgbClr val="FFFFFF"/>
                    </a:outerShdw>
                  </a:effectLst>
                </a:rPr>
                <a:t>Magistrocentrée</a:t>
              </a:r>
              <a:endParaRPr lang="fr-CA" altLang="fr-FR" sz="2400" b="1" dirty="0">
                <a:solidFill>
                  <a:srgbClr val="C00000"/>
                </a:solidFill>
                <a:effectLst>
                  <a:outerShdw blurRad="38100" dist="38100" dir="2700000" algn="tl">
                    <a:srgbClr val="FFFFFF"/>
                  </a:outerShdw>
                </a:effectLst>
              </a:endParaRPr>
            </a:p>
          </p:txBody>
        </p:sp>
        <p:sp>
          <p:nvSpPr>
            <p:cNvPr id="25621" name="Text Box 21"/>
            <p:cNvSpPr txBox="1">
              <a:spLocks noChangeArrowheads="1"/>
            </p:cNvSpPr>
            <p:nvPr/>
          </p:nvSpPr>
          <p:spPr bwMode="auto">
            <a:xfrm>
              <a:off x="2685714" y="4851097"/>
              <a:ext cx="321874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a:solidFill>
                    <a:srgbClr val="C00000"/>
                  </a:solidFill>
                  <a:effectLst>
                    <a:outerShdw blurRad="38100" dist="38100" dir="2700000" algn="tl">
                      <a:srgbClr val="FFFFFF"/>
                    </a:outerShdw>
                  </a:effectLst>
                </a:rPr>
                <a:t>Non</a:t>
              </a:r>
              <a:r>
                <a:rPr lang="fr-CA" altLang="fr-FR" sz="2400" b="1">
                  <a:solidFill>
                    <a:srgbClr val="000000"/>
                  </a:solidFill>
                  <a:effectLst>
                    <a:outerShdw blurRad="38100" dist="38100" dir="2700000" algn="tl">
                      <a:srgbClr val="FFFFFF"/>
                    </a:outerShdw>
                  </a:effectLst>
                </a:rPr>
                <a:t> </a:t>
              </a:r>
              <a:r>
                <a:rPr lang="fr-CA" altLang="fr-FR" sz="2400" b="1">
                  <a:solidFill>
                    <a:srgbClr val="C00000"/>
                  </a:solidFill>
                  <a:effectLst>
                    <a:outerShdw blurRad="38100" dist="38100" dir="2700000" algn="tl">
                      <a:srgbClr val="FFFFFF"/>
                    </a:outerShdw>
                  </a:effectLst>
                </a:rPr>
                <a:t>médiatisée</a:t>
              </a:r>
            </a:p>
          </p:txBody>
        </p:sp>
      </p:grpSp>
      <p:sp>
        <p:nvSpPr>
          <p:cNvPr id="2" name="Titre 1"/>
          <p:cNvSpPr>
            <a:spLocks noGrp="1"/>
          </p:cNvSpPr>
          <p:nvPr>
            <p:ph type="title"/>
            <p:custDataLst>
              <p:tags r:id="rId2"/>
            </p:custDataLst>
          </p:nvPr>
        </p:nvSpPr>
        <p:spPr>
          <a:xfrm>
            <a:off x="1957344" y="1049186"/>
            <a:ext cx="6573385" cy="857250"/>
          </a:xfrm>
        </p:spPr>
        <p:txBody>
          <a:bodyPr/>
          <a:lstStyle/>
          <a:p>
            <a:pPr algn="ctr"/>
            <a:r>
              <a:rPr lang="fr-CA" dirty="0"/>
              <a:t>L’exposé</a:t>
            </a:r>
          </a:p>
        </p:txBody>
      </p:sp>
      <p:sp>
        <p:nvSpPr>
          <p:cNvPr id="4" name="Rectangle 3"/>
          <p:cNvSpPr/>
          <p:nvPr>
            <p:custDataLst>
              <p:tags r:id="rId3"/>
            </p:custDataLst>
          </p:nvPr>
        </p:nvSpPr>
        <p:spPr>
          <a:xfrm>
            <a:off x="4337196" y="2567534"/>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6" name="Rectangle 25"/>
          <p:cNvSpPr/>
          <p:nvPr>
            <p:custDataLst>
              <p:tags r:id="rId4"/>
            </p:custDataLst>
          </p:nvPr>
        </p:nvSpPr>
        <p:spPr>
          <a:xfrm>
            <a:off x="4330871" y="3580448"/>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7" name="Rectangle 26"/>
          <p:cNvSpPr/>
          <p:nvPr>
            <p:custDataLst>
              <p:tags r:id="rId5"/>
            </p:custDataLst>
          </p:nvPr>
        </p:nvSpPr>
        <p:spPr>
          <a:xfrm>
            <a:off x="4348854" y="4585343"/>
            <a:ext cx="2321719" cy="188342"/>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 name="ZoneTexte 5"/>
          <p:cNvSpPr txBox="1"/>
          <p:nvPr>
            <p:custDataLst>
              <p:tags r:id="rId6"/>
            </p:custDataLst>
          </p:nvPr>
        </p:nvSpPr>
        <p:spPr>
          <a:xfrm>
            <a:off x="2788151" y="2824933"/>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Degré de contrôle de l’apprentissage</a:t>
            </a:r>
            <a:endParaRPr lang="fr-CA" sz="788" dirty="0">
              <a:solidFill>
                <a:srgbClr val="000000"/>
              </a:solidFill>
            </a:endParaRPr>
          </a:p>
        </p:txBody>
      </p:sp>
      <p:sp>
        <p:nvSpPr>
          <p:cNvPr id="25" name="ZoneTexte 24"/>
          <p:cNvSpPr txBox="1"/>
          <p:nvPr>
            <p:custDataLst>
              <p:tags r:id="rId7"/>
            </p:custDataLst>
          </p:nvPr>
        </p:nvSpPr>
        <p:spPr>
          <a:xfrm>
            <a:off x="2780197" y="3832294"/>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Organisation du groupe</a:t>
            </a:r>
            <a:endParaRPr lang="fr-CA" sz="2100" dirty="0">
              <a:solidFill>
                <a:srgbClr val="000000"/>
              </a:solidFill>
            </a:endParaRPr>
          </a:p>
        </p:txBody>
      </p:sp>
      <p:sp>
        <p:nvSpPr>
          <p:cNvPr id="28" name="ZoneTexte 27"/>
          <p:cNvSpPr txBox="1"/>
          <p:nvPr>
            <p:custDataLst>
              <p:tags r:id="rId8"/>
            </p:custDataLst>
          </p:nvPr>
        </p:nvSpPr>
        <p:spPr>
          <a:xfrm>
            <a:off x="2788151" y="4867006"/>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Médiatisation</a:t>
            </a:r>
            <a:endParaRPr lang="fr-CA" sz="2100" dirty="0">
              <a:solidFill>
                <a:srgbClr val="000000"/>
              </a:solidFill>
            </a:endParaRPr>
          </a:p>
        </p:txBody>
      </p:sp>
      <p:grpSp>
        <p:nvGrpSpPr>
          <p:cNvPr id="29" name="Group 8"/>
          <p:cNvGrpSpPr>
            <a:grpSpLocks/>
          </p:cNvGrpSpPr>
          <p:nvPr>
            <p:custDataLst>
              <p:tags r:id="rId9"/>
            </p:custDataLst>
          </p:nvPr>
        </p:nvGrpSpPr>
        <p:grpSpPr bwMode="auto">
          <a:xfrm>
            <a:off x="1940462" y="5267017"/>
            <a:ext cx="345165" cy="504986"/>
            <a:chOff x="3606" y="2886"/>
            <a:chExt cx="408" cy="544"/>
          </a:xfrm>
          <a:solidFill>
            <a:srgbClr val="C00000"/>
          </a:solidFill>
        </p:grpSpPr>
        <p:sp>
          <p:nvSpPr>
            <p:cNvPr id="30"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6"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7"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8"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grpSp>
        <p:nvGrpSpPr>
          <p:cNvPr id="39" name="Group 8"/>
          <p:cNvGrpSpPr>
            <a:grpSpLocks/>
          </p:cNvGrpSpPr>
          <p:nvPr>
            <p:custDataLst>
              <p:tags r:id="rId10"/>
            </p:custDataLst>
          </p:nvPr>
        </p:nvGrpSpPr>
        <p:grpSpPr bwMode="auto">
          <a:xfrm>
            <a:off x="3205194" y="5359920"/>
            <a:ext cx="345165" cy="485775"/>
            <a:chOff x="3606" y="2886"/>
            <a:chExt cx="408" cy="544"/>
          </a:xfrm>
          <a:solidFill>
            <a:srgbClr val="C00000"/>
          </a:solidFill>
        </p:grpSpPr>
        <p:sp>
          <p:nvSpPr>
            <p:cNvPr id="40"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1"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2"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3"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grpSp>
        <p:nvGrpSpPr>
          <p:cNvPr id="44" name="Group 8"/>
          <p:cNvGrpSpPr>
            <a:grpSpLocks/>
          </p:cNvGrpSpPr>
          <p:nvPr>
            <p:custDataLst>
              <p:tags r:id="rId11"/>
            </p:custDataLst>
          </p:nvPr>
        </p:nvGrpSpPr>
        <p:grpSpPr bwMode="auto">
          <a:xfrm>
            <a:off x="2608038" y="5359920"/>
            <a:ext cx="345165" cy="485775"/>
            <a:chOff x="3606" y="2886"/>
            <a:chExt cx="408" cy="544"/>
          </a:xfrm>
          <a:solidFill>
            <a:srgbClr val="C00000"/>
          </a:solidFill>
        </p:grpSpPr>
        <p:sp>
          <p:nvSpPr>
            <p:cNvPr id="45"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6"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7"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8"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34" name="ZoneTexte 33"/>
          <p:cNvSpPr txBox="1"/>
          <p:nvPr>
            <p:custDataLst>
              <p:tags r:id="rId12"/>
            </p:custDataLst>
          </p:nvPr>
        </p:nvSpPr>
        <p:spPr>
          <a:xfrm>
            <a:off x="7257857" y="5008671"/>
            <a:ext cx="1629097" cy="900246"/>
          </a:xfrm>
          <a:prstGeom prst="rect">
            <a:avLst/>
          </a:prstGeom>
          <a:noFill/>
        </p:spPr>
        <p:txBody>
          <a:bodyPr wrap="square" rtlCol="0">
            <a:spAutoFit/>
          </a:bodyPr>
          <a:lstStyle/>
          <a:p>
            <a:r>
              <a:rPr lang="fr-CA" sz="1050" b="1" u="sng" dirty="0">
                <a:solidFill>
                  <a:srgbClr val="000000"/>
                </a:solidFill>
              </a:rPr>
              <a:t>20 formules pédagogiques</a:t>
            </a:r>
          </a:p>
          <a:p>
            <a:pPr marL="136922">
              <a:tabLst>
                <a:tab pos="136922" algn="l"/>
              </a:tabLst>
            </a:pPr>
            <a:r>
              <a:rPr lang="fr-CA" sz="1050" dirty="0">
                <a:solidFill>
                  <a:srgbClr val="000000"/>
                </a:solidFill>
              </a:rPr>
              <a:t>Gilles Chamberland </a:t>
            </a:r>
          </a:p>
          <a:p>
            <a:pPr marL="136922">
              <a:tabLst>
                <a:tab pos="136922" algn="l"/>
              </a:tabLst>
            </a:pPr>
            <a:r>
              <a:rPr lang="fr-CA" sz="1050" dirty="0">
                <a:solidFill>
                  <a:srgbClr val="000000"/>
                </a:solidFill>
              </a:rPr>
              <a:t>Louisette Lavoie</a:t>
            </a:r>
          </a:p>
          <a:p>
            <a:pPr marL="136922">
              <a:tabLst>
                <a:tab pos="136922" algn="l"/>
              </a:tabLst>
            </a:pPr>
            <a:r>
              <a:rPr lang="fr-CA" sz="1050" dirty="0">
                <a:solidFill>
                  <a:srgbClr val="000000"/>
                </a:solidFill>
              </a:rPr>
              <a:t>Danielle Marquis</a:t>
            </a:r>
          </a:p>
        </p:txBody>
      </p:sp>
    </p:spTree>
    <p:extLst>
      <p:ext uri="{BB962C8B-B14F-4D97-AF65-F5344CB8AC3E}">
        <p14:creationId xmlns:p14="http://schemas.microsoft.com/office/powerpoint/2010/main" val="20603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custDataLst>
              <p:tags r:id="rId1"/>
            </p:custDataLst>
          </p:nvPr>
        </p:nvGrpSpPr>
        <p:grpSpPr>
          <a:xfrm>
            <a:off x="2014286" y="2358122"/>
            <a:ext cx="6954842" cy="2599116"/>
            <a:chOff x="2685714" y="2001162"/>
            <a:chExt cx="9273123" cy="3465488"/>
          </a:xfrm>
        </p:grpSpPr>
        <p:sp>
          <p:nvSpPr>
            <p:cNvPr id="25610" name="Rectangle 10"/>
            <p:cNvSpPr>
              <a:spLocks noChangeArrowheads="1"/>
            </p:cNvSpPr>
            <p:nvPr/>
          </p:nvSpPr>
          <p:spPr bwMode="auto">
            <a:xfrm>
              <a:off x="5782928" y="233014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1" name="Rectangle 11"/>
            <p:cNvSpPr>
              <a:spLocks noChangeArrowheads="1"/>
            </p:cNvSpPr>
            <p:nvPr/>
          </p:nvSpPr>
          <p:spPr bwMode="auto">
            <a:xfrm>
              <a:off x="5782928" y="3698572"/>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2" name="Rectangle 12"/>
            <p:cNvSpPr>
              <a:spLocks noChangeArrowheads="1"/>
            </p:cNvSpPr>
            <p:nvPr/>
          </p:nvSpPr>
          <p:spPr bwMode="auto">
            <a:xfrm>
              <a:off x="5782928" y="5066997"/>
              <a:ext cx="2736850" cy="215900"/>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solidFill>
                  <a:srgbClr val="000000"/>
                </a:solidFill>
              </a:endParaRPr>
            </a:p>
          </p:txBody>
        </p:sp>
        <p:sp>
          <p:nvSpPr>
            <p:cNvPr id="25615" name="Text Box 15"/>
            <p:cNvSpPr txBox="1">
              <a:spLocks noChangeArrowheads="1"/>
            </p:cNvSpPr>
            <p:nvPr/>
          </p:nvSpPr>
          <p:spPr bwMode="auto">
            <a:xfrm>
              <a:off x="9251670" y="2001162"/>
              <a:ext cx="270716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dirty="0">
                  <a:solidFill>
                    <a:srgbClr val="C00000"/>
                  </a:solidFill>
                  <a:effectLst>
                    <a:outerShdw blurRad="38100" dist="38100" dir="2700000" algn="tl">
                      <a:srgbClr val="FFFFFF"/>
                    </a:outerShdw>
                  </a:effectLst>
                </a:rPr>
                <a:t>Pédocentrée</a:t>
              </a:r>
            </a:p>
          </p:txBody>
        </p:sp>
        <p:sp>
          <p:nvSpPr>
            <p:cNvPr id="25617" name="Text Box 17"/>
            <p:cNvSpPr txBox="1">
              <a:spLocks noChangeArrowheads="1"/>
            </p:cNvSpPr>
            <p:nvPr/>
          </p:nvSpPr>
          <p:spPr bwMode="auto">
            <a:xfrm>
              <a:off x="9251670" y="4695443"/>
              <a:ext cx="26153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a:solidFill>
                    <a:srgbClr val="C00000"/>
                  </a:solidFill>
                  <a:effectLst>
                    <a:outerShdw blurRad="38100" dist="38100" dir="2700000" algn="tl">
                      <a:srgbClr val="FFFFFF"/>
                    </a:outerShdw>
                  </a:effectLst>
                </a:rPr>
                <a:t> Médiatisée</a:t>
              </a:r>
            </a:p>
          </p:txBody>
        </p:sp>
        <p:sp>
          <p:nvSpPr>
            <p:cNvPr id="25618" name="Text Box 18"/>
            <p:cNvSpPr txBox="1">
              <a:spLocks noChangeArrowheads="1"/>
            </p:cNvSpPr>
            <p:nvPr/>
          </p:nvSpPr>
          <p:spPr bwMode="auto">
            <a:xfrm>
              <a:off x="9251670" y="3392789"/>
              <a:ext cx="24479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Sociocentrée</a:t>
              </a:r>
            </a:p>
          </p:txBody>
        </p:sp>
        <p:sp>
          <p:nvSpPr>
            <p:cNvPr id="25619" name="Text Box 19"/>
            <p:cNvSpPr txBox="1">
              <a:spLocks noChangeArrowheads="1"/>
            </p:cNvSpPr>
            <p:nvPr/>
          </p:nvSpPr>
          <p:spPr bwMode="auto">
            <a:xfrm>
              <a:off x="2685715" y="3479497"/>
              <a:ext cx="28098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a:solidFill>
                    <a:srgbClr val="C00000"/>
                  </a:solidFill>
                  <a:effectLst>
                    <a:outerShdw blurRad="38100" dist="38100" dir="2700000" algn="tl">
                      <a:srgbClr val="FFFFFF"/>
                    </a:outerShdw>
                  </a:effectLst>
                </a:rPr>
                <a:t>Individualisée</a:t>
              </a:r>
            </a:p>
          </p:txBody>
        </p:sp>
        <p:sp>
          <p:nvSpPr>
            <p:cNvPr id="25620" name="Text Box 20"/>
            <p:cNvSpPr txBox="1">
              <a:spLocks noChangeArrowheads="1"/>
            </p:cNvSpPr>
            <p:nvPr/>
          </p:nvSpPr>
          <p:spPr bwMode="auto">
            <a:xfrm>
              <a:off x="2685715" y="2114247"/>
              <a:ext cx="302577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2400" b="1" dirty="0" err="1">
                  <a:solidFill>
                    <a:srgbClr val="C00000"/>
                  </a:solidFill>
                  <a:effectLst>
                    <a:outerShdw blurRad="38100" dist="38100" dir="2700000" algn="tl">
                      <a:srgbClr val="FFFFFF"/>
                    </a:outerShdw>
                  </a:effectLst>
                </a:rPr>
                <a:t>Magistrocentré</a:t>
              </a:r>
              <a:endParaRPr lang="fr-CA" altLang="fr-FR" sz="2400" b="1" dirty="0">
                <a:solidFill>
                  <a:srgbClr val="C00000"/>
                </a:solidFill>
                <a:effectLst>
                  <a:outerShdw blurRad="38100" dist="38100" dir="2700000" algn="tl">
                    <a:srgbClr val="FFFFFF"/>
                  </a:outerShdw>
                </a:effectLst>
              </a:endParaRPr>
            </a:p>
          </p:txBody>
        </p:sp>
        <p:sp>
          <p:nvSpPr>
            <p:cNvPr id="25621" name="Text Box 21"/>
            <p:cNvSpPr txBox="1">
              <a:spLocks noChangeArrowheads="1"/>
            </p:cNvSpPr>
            <p:nvPr/>
          </p:nvSpPr>
          <p:spPr bwMode="auto">
            <a:xfrm>
              <a:off x="2685714" y="4851097"/>
              <a:ext cx="321874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CA" altLang="fr-FR" sz="2400" b="1">
                  <a:solidFill>
                    <a:srgbClr val="C00000"/>
                  </a:solidFill>
                  <a:effectLst>
                    <a:outerShdw blurRad="38100" dist="38100" dir="2700000" algn="tl">
                      <a:srgbClr val="FFFFFF"/>
                    </a:outerShdw>
                  </a:effectLst>
                </a:rPr>
                <a:t>Non</a:t>
              </a:r>
              <a:r>
                <a:rPr lang="fr-CA" altLang="fr-FR" sz="2400" b="1">
                  <a:solidFill>
                    <a:srgbClr val="000000"/>
                  </a:solidFill>
                  <a:effectLst>
                    <a:outerShdw blurRad="38100" dist="38100" dir="2700000" algn="tl">
                      <a:srgbClr val="FFFFFF"/>
                    </a:outerShdw>
                  </a:effectLst>
                </a:rPr>
                <a:t> </a:t>
              </a:r>
              <a:r>
                <a:rPr lang="fr-CA" altLang="fr-FR" sz="2400" b="1">
                  <a:solidFill>
                    <a:srgbClr val="C00000"/>
                  </a:solidFill>
                  <a:effectLst>
                    <a:outerShdw blurRad="38100" dist="38100" dir="2700000" algn="tl">
                      <a:srgbClr val="FFFFFF"/>
                    </a:outerShdw>
                  </a:effectLst>
                </a:rPr>
                <a:t>médiatisée</a:t>
              </a:r>
            </a:p>
          </p:txBody>
        </p:sp>
      </p:grpSp>
      <p:sp>
        <p:nvSpPr>
          <p:cNvPr id="2" name="Titre 1"/>
          <p:cNvSpPr>
            <a:spLocks noGrp="1"/>
          </p:cNvSpPr>
          <p:nvPr>
            <p:ph type="title"/>
            <p:custDataLst>
              <p:tags r:id="rId2"/>
            </p:custDataLst>
          </p:nvPr>
        </p:nvSpPr>
        <p:spPr>
          <a:xfrm>
            <a:off x="1957344" y="1049186"/>
            <a:ext cx="6573385" cy="857250"/>
          </a:xfrm>
        </p:spPr>
        <p:txBody>
          <a:bodyPr/>
          <a:lstStyle/>
          <a:p>
            <a:pPr algn="ctr"/>
            <a:r>
              <a:rPr lang="fr-CA" dirty="0"/>
              <a:t>L’exposé</a:t>
            </a:r>
          </a:p>
        </p:txBody>
      </p:sp>
      <p:sp>
        <p:nvSpPr>
          <p:cNvPr id="4" name="Rectangle 3"/>
          <p:cNvSpPr/>
          <p:nvPr>
            <p:custDataLst>
              <p:tags r:id="rId3"/>
            </p:custDataLst>
          </p:nvPr>
        </p:nvSpPr>
        <p:spPr>
          <a:xfrm>
            <a:off x="4337196" y="2567534"/>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6" name="Rectangle 25"/>
          <p:cNvSpPr/>
          <p:nvPr>
            <p:custDataLst>
              <p:tags r:id="rId4"/>
            </p:custDataLst>
          </p:nvPr>
        </p:nvSpPr>
        <p:spPr>
          <a:xfrm>
            <a:off x="4330871" y="3580448"/>
            <a:ext cx="2321719" cy="161925"/>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7" name="Rectangle 26"/>
          <p:cNvSpPr/>
          <p:nvPr>
            <p:custDataLst>
              <p:tags r:id="rId5"/>
            </p:custDataLst>
          </p:nvPr>
        </p:nvSpPr>
        <p:spPr>
          <a:xfrm>
            <a:off x="4348854" y="4585343"/>
            <a:ext cx="2321719" cy="188342"/>
          </a:xfrm>
          <a:prstGeom prst="rect">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 name="ZoneTexte 5"/>
          <p:cNvSpPr txBox="1"/>
          <p:nvPr>
            <p:custDataLst>
              <p:tags r:id="rId6"/>
            </p:custDataLst>
          </p:nvPr>
        </p:nvSpPr>
        <p:spPr>
          <a:xfrm>
            <a:off x="2926819" y="2828545"/>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Degré de contrôle de l’apprentissage</a:t>
            </a:r>
            <a:endParaRPr lang="fr-CA" sz="788" dirty="0">
              <a:solidFill>
                <a:srgbClr val="000000"/>
              </a:solidFill>
            </a:endParaRPr>
          </a:p>
        </p:txBody>
      </p:sp>
      <p:sp>
        <p:nvSpPr>
          <p:cNvPr id="25" name="ZoneTexte 24"/>
          <p:cNvSpPr txBox="1"/>
          <p:nvPr>
            <p:custDataLst>
              <p:tags r:id="rId7"/>
            </p:custDataLst>
          </p:nvPr>
        </p:nvSpPr>
        <p:spPr>
          <a:xfrm>
            <a:off x="2788151" y="3820639"/>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Organisation du groupe</a:t>
            </a:r>
            <a:endParaRPr lang="fr-CA" sz="2100" dirty="0">
              <a:solidFill>
                <a:srgbClr val="000000"/>
              </a:solidFill>
            </a:endParaRPr>
          </a:p>
        </p:txBody>
      </p:sp>
      <p:sp>
        <p:nvSpPr>
          <p:cNvPr id="28" name="ZoneTexte 27"/>
          <p:cNvSpPr txBox="1"/>
          <p:nvPr>
            <p:custDataLst>
              <p:tags r:id="rId8"/>
            </p:custDataLst>
          </p:nvPr>
        </p:nvSpPr>
        <p:spPr>
          <a:xfrm>
            <a:off x="2826193" y="4830240"/>
            <a:ext cx="5165789" cy="415498"/>
          </a:xfrm>
          <a:prstGeom prst="rect">
            <a:avLst/>
          </a:prstGeom>
          <a:noFill/>
        </p:spPr>
        <p:txBody>
          <a:bodyPr wrap="square" rtlCol="0">
            <a:spAutoFit/>
          </a:bodyPr>
          <a:lstStyle/>
          <a:p>
            <a:pPr algn="ctr"/>
            <a:r>
              <a:rPr lang="fr-CA" sz="2100" b="1" spc="-75" dirty="0">
                <a:solidFill>
                  <a:srgbClr val="000000"/>
                </a:solidFill>
                <a:latin typeface="Cambria"/>
                <a:ea typeface="+mj-ea"/>
                <a:cs typeface="+mj-cs"/>
              </a:rPr>
              <a:t>Médiatisation</a:t>
            </a:r>
            <a:endParaRPr lang="fr-CA" sz="2100" dirty="0">
              <a:solidFill>
                <a:srgbClr val="000000"/>
              </a:solidFill>
            </a:endParaRPr>
          </a:p>
        </p:txBody>
      </p:sp>
      <p:grpSp>
        <p:nvGrpSpPr>
          <p:cNvPr id="29" name="Group 8"/>
          <p:cNvGrpSpPr>
            <a:grpSpLocks/>
          </p:cNvGrpSpPr>
          <p:nvPr>
            <p:custDataLst>
              <p:tags r:id="rId9"/>
            </p:custDataLst>
          </p:nvPr>
        </p:nvGrpSpPr>
        <p:grpSpPr bwMode="auto">
          <a:xfrm>
            <a:off x="4283618" y="2249110"/>
            <a:ext cx="345165" cy="504986"/>
            <a:chOff x="3606" y="2886"/>
            <a:chExt cx="408" cy="544"/>
          </a:xfrm>
          <a:solidFill>
            <a:srgbClr val="C00000"/>
          </a:solidFill>
        </p:grpSpPr>
        <p:sp>
          <p:nvSpPr>
            <p:cNvPr id="30"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6"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7"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38"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grpSp>
        <p:nvGrpSpPr>
          <p:cNvPr id="39" name="Group 8"/>
          <p:cNvGrpSpPr>
            <a:grpSpLocks/>
          </p:cNvGrpSpPr>
          <p:nvPr>
            <p:custDataLst>
              <p:tags r:id="rId10"/>
            </p:custDataLst>
          </p:nvPr>
        </p:nvGrpSpPr>
        <p:grpSpPr bwMode="auto">
          <a:xfrm>
            <a:off x="6344738" y="3298998"/>
            <a:ext cx="345165" cy="485775"/>
            <a:chOff x="3606" y="2886"/>
            <a:chExt cx="408" cy="544"/>
          </a:xfrm>
          <a:solidFill>
            <a:srgbClr val="C00000"/>
          </a:solidFill>
        </p:grpSpPr>
        <p:sp>
          <p:nvSpPr>
            <p:cNvPr id="40"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1"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2"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3"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grpSp>
        <p:nvGrpSpPr>
          <p:cNvPr id="44" name="Group 8"/>
          <p:cNvGrpSpPr>
            <a:grpSpLocks/>
          </p:cNvGrpSpPr>
          <p:nvPr>
            <p:custDataLst>
              <p:tags r:id="rId11"/>
            </p:custDataLst>
          </p:nvPr>
        </p:nvGrpSpPr>
        <p:grpSpPr bwMode="auto">
          <a:xfrm>
            <a:off x="4267418" y="4298852"/>
            <a:ext cx="345165" cy="485775"/>
            <a:chOff x="3606" y="2886"/>
            <a:chExt cx="408" cy="544"/>
          </a:xfrm>
          <a:solidFill>
            <a:srgbClr val="C00000"/>
          </a:solidFill>
        </p:grpSpPr>
        <p:sp>
          <p:nvSpPr>
            <p:cNvPr id="45" name="Rectangle 9"/>
            <p:cNvSpPr>
              <a:spLocks noChangeArrowheads="1"/>
            </p:cNvSpPr>
            <p:nvPr/>
          </p:nvSpPr>
          <p:spPr bwMode="auto">
            <a:xfrm>
              <a:off x="3696" y="3113"/>
              <a:ext cx="227" cy="317"/>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6" name="Rectangle 10"/>
            <p:cNvSpPr>
              <a:spLocks noChangeArrowheads="1"/>
            </p:cNvSpPr>
            <p:nvPr/>
          </p:nvSpPr>
          <p:spPr bwMode="auto">
            <a:xfrm>
              <a:off x="3923"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7" name="Rectangle 11"/>
            <p:cNvSpPr>
              <a:spLocks noChangeArrowheads="1"/>
            </p:cNvSpPr>
            <p:nvPr/>
          </p:nvSpPr>
          <p:spPr bwMode="auto">
            <a:xfrm>
              <a:off x="3606" y="3113"/>
              <a:ext cx="91" cy="181"/>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sp>
          <p:nvSpPr>
            <p:cNvPr id="48" name="Oval 12"/>
            <p:cNvSpPr>
              <a:spLocks noChangeArrowheads="1"/>
            </p:cNvSpPr>
            <p:nvPr/>
          </p:nvSpPr>
          <p:spPr bwMode="auto">
            <a:xfrm>
              <a:off x="3696" y="2886"/>
              <a:ext cx="227" cy="18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A" sz="1350"/>
            </a:p>
          </p:txBody>
        </p:sp>
      </p:grpSp>
      <p:sp>
        <p:nvSpPr>
          <p:cNvPr id="34" name="ZoneTexte 33"/>
          <p:cNvSpPr txBox="1"/>
          <p:nvPr>
            <p:custDataLst>
              <p:tags r:id="rId12"/>
            </p:custDataLst>
          </p:nvPr>
        </p:nvSpPr>
        <p:spPr>
          <a:xfrm>
            <a:off x="7247084" y="4955150"/>
            <a:ext cx="1722044" cy="738664"/>
          </a:xfrm>
          <a:prstGeom prst="rect">
            <a:avLst/>
          </a:prstGeom>
          <a:noFill/>
        </p:spPr>
        <p:txBody>
          <a:bodyPr wrap="square" rtlCol="0">
            <a:spAutoFit/>
          </a:bodyPr>
          <a:lstStyle/>
          <a:p>
            <a:r>
              <a:rPr lang="fr-CA" sz="1050" b="1" u="sng" dirty="0">
                <a:solidFill>
                  <a:srgbClr val="000000"/>
                </a:solidFill>
              </a:rPr>
              <a:t>20 formules pédagogiques</a:t>
            </a:r>
          </a:p>
          <a:p>
            <a:pPr marL="136922">
              <a:tabLst>
                <a:tab pos="136922" algn="l"/>
              </a:tabLst>
            </a:pPr>
            <a:r>
              <a:rPr lang="fr-CA" sz="1050" dirty="0">
                <a:solidFill>
                  <a:srgbClr val="000000"/>
                </a:solidFill>
              </a:rPr>
              <a:t>Gilles Chamberland </a:t>
            </a:r>
          </a:p>
          <a:p>
            <a:pPr marL="136922">
              <a:tabLst>
                <a:tab pos="136922" algn="l"/>
              </a:tabLst>
            </a:pPr>
            <a:r>
              <a:rPr lang="fr-CA" sz="1050" dirty="0">
                <a:solidFill>
                  <a:srgbClr val="000000"/>
                </a:solidFill>
              </a:rPr>
              <a:t>Louisette Lavoie</a:t>
            </a:r>
          </a:p>
          <a:p>
            <a:pPr marL="136922">
              <a:tabLst>
                <a:tab pos="136922" algn="l"/>
              </a:tabLst>
            </a:pPr>
            <a:r>
              <a:rPr lang="fr-CA" sz="1050" dirty="0">
                <a:solidFill>
                  <a:srgbClr val="000000"/>
                </a:solidFill>
              </a:rPr>
              <a:t>Danielle Marquis</a:t>
            </a:r>
          </a:p>
        </p:txBody>
      </p:sp>
      <p:sp>
        <p:nvSpPr>
          <p:cNvPr id="35" name="Flèche droite 9">
            <a:extLst>
              <a:ext uri="{FF2B5EF4-FFF2-40B4-BE49-F238E27FC236}">
                <a16:creationId xmlns:a16="http://schemas.microsoft.com/office/drawing/2014/main" id="{720E9E50-67A1-4C74-9DB8-0B53F4C098C2}"/>
              </a:ext>
            </a:extLst>
          </p:cNvPr>
          <p:cNvSpPr/>
          <p:nvPr>
            <p:custDataLst>
              <p:tags r:id="rId13"/>
            </p:custDataLst>
          </p:nvPr>
        </p:nvSpPr>
        <p:spPr>
          <a:xfrm>
            <a:off x="0" y="920676"/>
            <a:ext cx="1499717" cy="1431093"/>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Exemple</a:t>
            </a:r>
          </a:p>
        </p:txBody>
      </p:sp>
    </p:spTree>
    <p:extLst>
      <p:ext uri="{BB962C8B-B14F-4D97-AF65-F5344CB8AC3E}">
        <p14:creationId xmlns:p14="http://schemas.microsoft.com/office/powerpoint/2010/main" val="26515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custDataLst>
              <p:tags r:id="rId1"/>
            </p:custDataLst>
          </p:nvPr>
        </p:nvGrpSpPr>
        <p:grpSpPr>
          <a:xfrm>
            <a:off x="6948264" y="5678976"/>
            <a:ext cx="1774062" cy="790012"/>
            <a:chOff x="6768206" y="5877272"/>
            <a:chExt cx="2365416" cy="1053349"/>
          </a:xfrm>
        </p:grpSpPr>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dirty="0">
                  <a:solidFill>
                    <a:srgbClr val="FFFFFF"/>
                  </a:solidFill>
                  <a:latin typeface="Calibri"/>
                </a:rPr>
                <a:t>20  minutes</a:t>
              </a:r>
            </a:p>
          </p:txBody>
        </p:sp>
      </p:grpSp>
      <p:sp>
        <p:nvSpPr>
          <p:cNvPr id="5" name="Rectangle 4">
            <a:extLst>
              <a:ext uri="{FF2B5EF4-FFF2-40B4-BE49-F238E27FC236}">
                <a16:creationId xmlns:a16="http://schemas.microsoft.com/office/drawing/2014/main" id="{435E2648-D3A9-4281-8704-97FBE2CD3020}"/>
              </a:ext>
            </a:extLst>
          </p:cNvPr>
          <p:cNvSpPr/>
          <p:nvPr>
            <p:custDataLst>
              <p:tags r:id="rId2"/>
            </p:custDataLst>
          </p:nvPr>
        </p:nvSpPr>
        <p:spPr>
          <a:xfrm>
            <a:off x="1625281" y="2378072"/>
            <a:ext cx="6619127" cy="3300904"/>
          </a:xfrm>
          <a:prstGeom prst="rect">
            <a:avLst/>
          </a:prstGeom>
        </p:spPr>
        <p:txBody>
          <a:bodyPr wrap="square">
            <a:spAutoFit/>
          </a:bodyPr>
          <a:lstStyle/>
          <a:p>
            <a:r>
              <a:rPr lang="fr-CA" b="1" dirty="0">
                <a:solidFill>
                  <a:srgbClr val="000000"/>
                </a:solidFill>
              </a:rPr>
              <a:t>Consignes </a:t>
            </a:r>
          </a:p>
          <a:p>
            <a:endParaRPr lang="fr-CA" sz="900" b="1" dirty="0">
              <a:solidFill>
                <a:srgbClr val="000000"/>
              </a:solidFill>
            </a:endParaRPr>
          </a:p>
          <a:p>
            <a:r>
              <a:rPr lang="fr-CA" sz="1650" dirty="0">
                <a:solidFill>
                  <a:srgbClr val="000000"/>
                </a:solidFill>
              </a:rPr>
              <a:t>En sous-équipe, vous devrez analyser plusieurs méthodes pédagogiques :</a:t>
            </a:r>
          </a:p>
          <a:p>
            <a:endParaRPr lang="fr-CA" sz="1650" dirty="0">
              <a:solidFill>
                <a:srgbClr val="000000"/>
              </a:solidFill>
            </a:endParaRPr>
          </a:p>
          <a:p>
            <a:pPr marL="600075" lvl="1" indent="-257175">
              <a:buAutoNum type="arabicPeriod"/>
            </a:pPr>
            <a:r>
              <a:rPr lang="fr-CA" sz="1650" dirty="0">
                <a:solidFill>
                  <a:srgbClr val="000000"/>
                </a:solidFill>
              </a:rPr>
              <a:t>Prendre connaissance du document Word qui vous a été assigné</a:t>
            </a:r>
          </a:p>
          <a:p>
            <a:pPr marL="600075" lvl="1" indent="-257175">
              <a:buFontTx/>
              <a:buAutoNum type="arabicPeriod"/>
            </a:pPr>
            <a:r>
              <a:rPr lang="fr-CA" sz="1650" dirty="0">
                <a:solidFill>
                  <a:srgbClr val="000000"/>
                </a:solidFill>
              </a:rPr>
              <a:t>Faire la lecture des définitions, des indications, des conditions d’efficacité, et des stratégies d’enseignement et d’apprentissage des différentes méthodes</a:t>
            </a:r>
          </a:p>
          <a:p>
            <a:pPr marL="600075" lvl="1" indent="-257175">
              <a:buFontTx/>
              <a:buAutoNum type="arabicPeriod"/>
            </a:pPr>
            <a:r>
              <a:rPr lang="fr-CA" sz="1650" dirty="0">
                <a:solidFill>
                  <a:srgbClr val="000000"/>
                </a:solidFill>
              </a:rPr>
              <a:t>Par ces lectures, déduire, faire un constat de ce que sont les </a:t>
            </a:r>
            <a:r>
              <a:rPr lang="fr-CA" sz="1650" b="1" dirty="0">
                <a:solidFill>
                  <a:srgbClr val="000000"/>
                </a:solidFill>
              </a:rPr>
              <a:t>avantages</a:t>
            </a:r>
            <a:r>
              <a:rPr lang="fr-CA" sz="1650" dirty="0">
                <a:solidFill>
                  <a:srgbClr val="000000"/>
                </a:solidFill>
              </a:rPr>
              <a:t> et les </a:t>
            </a:r>
            <a:r>
              <a:rPr lang="fr-CA" sz="1650" b="1" dirty="0">
                <a:solidFill>
                  <a:srgbClr val="000000"/>
                </a:solidFill>
              </a:rPr>
              <a:t>limites</a:t>
            </a:r>
            <a:r>
              <a:rPr lang="fr-CA" sz="1650" dirty="0">
                <a:solidFill>
                  <a:srgbClr val="000000"/>
                </a:solidFill>
              </a:rPr>
              <a:t> pour chacune des méthodes pédagogiques</a:t>
            </a:r>
          </a:p>
          <a:p>
            <a:pPr marL="600075" lvl="1" indent="-257175">
              <a:buFontTx/>
              <a:buAutoNum type="arabicPeriod"/>
            </a:pPr>
            <a:r>
              <a:rPr lang="fr-CA" sz="1650" dirty="0">
                <a:solidFill>
                  <a:srgbClr val="000000"/>
                </a:solidFill>
              </a:rPr>
              <a:t>Inscrire vos réponses dans le document Word</a:t>
            </a:r>
          </a:p>
          <a:p>
            <a:pPr marL="600075" lvl="1" indent="-257175">
              <a:buFontTx/>
              <a:buAutoNum type="arabicPeriod"/>
            </a:pPr>
            <a:r>
              <a:rPr lang="fr-CA" sz="1650" dirty="0">
                <a:solidFill>
                  <a:srgbClr val="000000"/>
                </a:solidFill>
              </a:rPr>
              <a:t>Nommer un </a:t>
            </a:r>
            <a:r>
              <a:rPr lang="fr-CA" sz="1650" b="1" dirty="0">
                <a:solidFill>
                  <a:srgbClr val="000000"/>
                </a:solidFill>
              </a:rPr>
              <a:t>porte-parole pour votre équipe</a:t>
            </a:r>
          </a:p>
          <a:p>
            <a:pPr marL="600075" lvl="1" indent="-257175">
              <a:buFontTx/>
              <a:buAutoNum type="arabicPeriod"/>
            </a:pPr>
            <a:r>
              <a:rPr lang="fr-CA" sz="1650" dirty="0">
                <a:solidFill>
                  <a:srgbClr val="000000"/>
                </a:solidFill>
              </a:rPr>
              <a:t>En grand groupe, partager vos réponses</a:t>
            </a:r>
          </a:p>
        </p:txBody>
      </p:sp>
      <p:sp>
        <p:nvSpPr>
          <p:cNvPr id="10" name="Titre 1">
            <a:extLst>
              <a:ext uri="{FF2B5EF4-FFF2-40B4-BE49-F238E27FC236}">
                <a16:creationId xmlns:a16="http://schemas.microsoft.com/office/drawing/2014/main" id="{AE466E3C-DA3D-4157-9708-C7E6D15172CA}"/>
              </a:ext>
            </a:extLst>
          </p:cNvPr>
          <p:cNvSpPr txBox="1">
            <a:spLocks/>
          </p:cNvSpPr>
          <p:nvPr>
            <p:custDataLst>
              <p:tags r:id="rId3"/>
            </p:custDataLst>
          </p:nvPr>
        </p:nvSpPr>
        <p:spPr>
          <a:xfrm>
            <a:off x="1606771" y="389012"/>
            <a:ext cx="7231221" cy="994172"/>
          </a:xfrm>
          <a:prstGeom prst="rect">
            <a:avLst/>
          </a:prstGeom>
          <a:solidFill>
            <a:srgbClr val="FFFFFF"/>
          </a:solidFill>
          <a:ln w="12700" cap="flat" cmpd="sng" algn="ctr">
            <a:solidFill>
              <a:srgbClr val="C89F5D"/>
            </a:solidFill>
            <a:prstDash val="solid"/>
            <a:miter lim="800000"/>
          </a:ln>
          <a:effectLst>
            <a:innerShdw blurRad="114300">
              <a:prstClr val="black"/>
            </a:innerShdw>
          </a:effectLst>
          <a:scene3d>
            <a:camera prst="orthographicFront"/>
            <a:lightRig rig="threePt" dir="t"/>
          </a:scene3d>
          <a:sp3d>
            <a:bevelT/>
          </a:sp3d>
        </p:spPr>
        <p:txBody>
          <a:bodyPr vert="horz" lIns="68580" tIns="34290" rIns="68580" bIns="34290" rtlCol="0" anchor="ctr">
            <a:noAutofit/>
          </a:bodyPr>
          <a:lstStyle>
            <a:lvl1pPr algn="l"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endParaRPr lang="fr-CA" sz="3600" dirty="0">
              <a:latin typeface="+mn-lt"/>
              <a:ea typeface="+mn-ea"/>
              <a:cs typeface="+mn-cs"/>
            </a:endParaRPr>
          </a:p>
          <a:p>
            <a:pPr algn="ctr"/>
            <a:r>
              <a:rPr lang="fr-CA" sz="3450" dirty="0">
                <a:latin typeface="+mn-lt"/>
                <a:ea typeface="+mn-ea"/>
                <a:cs typeface="+mn-cs"/>
              </a:rPr>
              <a:t>Activité 2 – Méthodes pédagogiques</a:t>
            </a:r>
            <a:endParaRPr lang="fr-CA" sz="3450" dirty="0">
              <a:solidFill>
                <a:srgbClr val="5F5F5F"/>
              </a:solidFill>
              <a:latin typeface="+mn-lt"/>
            </a:endParaRPr>
          </a:p>
          <a:p>
            <a:pPr algn="ctr" defTabSz="685800">
              <a:defRPr/>
            </a:pPr>
            <a:endParaRPr lang="fr-CA" sz="3450" spc="-75" dirty="0">
              <a:latin typeface="Cambria"/>
            </a:endParaRPr>
          </a:p>
        </p:txBody>
      </p:sp>
      <p:pic>
        <p:nvPicPr>
          <p:cNvPr id="7" name="Image 6">
            <a:extLst>
              <a:ext uri="{FF2B5EF4-FFF2-40B4-BE49-F238E27FC236}">
                <a16:creationId xmlns:a16="http://schemas.microsoft.com/office/drawing/2014/main" id="{A3749A3E-6DE3-4D4C-BCF5-B4FF0E5BE064}"/>
              </a:ext>
            </a:extLst>
          </p:cNvPr>
          <p:cNvPicPr>
            <a:picLocks noChangeAspect="1"/>
          </p:cNvPicPr>
          <p:nvPr>
            <p:custDataLst>
              <p:tags r:id="rId4"/>
            </p:custDataLst>
          </p:nvPr>
        </p:nvPicPr>
        <p:blipFill>
          <a:blip r:embed="rId8"/>
          <a:stretch>
            <a:fillRect/>
          </a:stretch>
        </p:blipFill>
        <p:spPr>
          <a:xfrm>
            <a:off x="2915816" y="2054036"/>
            <a:ext cx="521494" cy="607219"/>
          </a:xfrm>
          <a:prstGeom prst="rect">
            <a:avLst/>
          </a:prstGeom>
        </p:spPr>
      </p:pic>
    </p:spTree>
    <p:extLst>
      <p:ext uri="{BB962C8B-B14F-4D97-AF65-F5344CB8AC3E}">
        <p14:creationId xmlns:p14="http://schemas.microsoft.com/office/powerpoint/2010/main" val="416739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xfrm>
            <a:off x="1870909" y="1060703"/>
            <a:ext cx="6735307" cy="857250"/>
          </a:xfrm>
          <a:ln>
            <a:noFill/>
          </a:ln>
        </p:spPr>
        <p:txBody>
          <a:bodyPr/>
          <a:lstStyle/>
          <a:p>
            <a:pPr algn="ctr"/>
            <a:r>
              <a:rPr lang="fr-CA" dirty="0">
                <a:latin typeface="+mn-lt"/>
              </a:rPr>
              <a:t>Intentions de la formation</a:t>
            </a:r>
          </a:p>
        </p:txBody>
      </p:sp>
      <p:sp>
        <p:nvSpPr>
          <p:cNvPr id="15" name="ZoneTexte 14">
            <a:extLst>
              <a:ext uri="{FF2B5EF4-FFF2-40B4-BE49-F238E27FC236}">
                <a16:creationId xmlns:a16="http://schemas.microsoft.com/office/drawing/2014/main" id="{A90B328E-CF63-4D2F-17D5-5A72638E5C30}"/>
              </a:ext>
            </a:extLst>
          </p:cNvPr>
          <p:cNvSpPr txBox="1"/>
          <p:nvPr>
            <p:custDataLst>
              <p:tags r:id="rId2"/>
            </p:custDataLst>
          </p:nvPr>
        </p:nvSpPr>
        <p:spPr>
          <a:xfrm>
            <a:off x="2519772" y="3687324"/>
            <a:ext cx="822597" cy="300082"/>
          </a:xfrm>
          <a:prstGeom prst="rect">
            <a:avLst/>
          </a:prstGeom>
          <a:noFill/>
        </p:spPr>
        <p:txBody>
          <a:bodyPr wrap="none" rtlCol="0">
            <a:spAutoFit/>
          </a:bodyPr>
          <a:lstStyle/>
          <a:p>
            <a:pPr defTabSz="685800">
              <a:defRPr/>
            </a:pPr>
            <a:r>
              <a:rPr lang="fr-CA" sz="1350" b="1">
                <a:solidFill>
                  <a:srgbClr val="000000"/>
                </a:solidFill>
                <a:latin typeface="Calibri"/>
              </a:rPr>
              <a:t>Objectifs</a:t>
            </a:r>
          </a:p>
        </p:txBody>
      </p:sp>
      <p:sp>
        <p:nvSpPr>
          <p:cNvPr id="16" name="ZoneTexte 15">
            <a:extLst>
              <a:ext uri="{FF2B5EF4-FFF2-40B4-BE49-F238E27FC236}">
                <a16:creationId xmlns:a16="http://schemas.microsoft.com/office/drawing/2014/main" id="{5DF831B0-C2C6-7909-C819-16C259DA63EA}"/>
              </a:ext>
            </a:extLst>
          </p:cNvPr>
          <p:cNvSpPr txBox="1"/>
          <p:nvPr>
            <p:custDataLst>
              <p:tags r:id="rId3"/>
            </p:custDataLst>
          </p:nvPr>
        </p:nvSpPr>
        <p:spPr>
          <a:xfrm>
            <a:off x="2487212" y="3907705"/>
            <a:ext cx="5487166" cy="300082"/>
          </a:xfrm>
          <a:custGeom>
            <a:avLst/>
            <a:gdLst>
              <a:gd name="connsiteX0" fmla="*/ 0 w 5487166"/>
              <a:gd name="connsiteY0" fmla="*/ 0 h 300082"/>
              <a:gd name="connsiteX1" fmla="*/ 384102 w 5487166"/>
              <a:gd name="connsiteY1" fmla="*/ 0 h 300082"/>
              <a:gd name="connsiteX2" fmla="*/ 987690 w 5487166"/>
              <a:gd name="connsiteY2" fmla="*/ 0 h 300082"/>
              <a:gd name="connsiteX3" fmla="*/ 1481535 w 5487166"/>
              <a:gd name="connsiteY3" fmla="*/ 0 h 300082"/>
              <a:gd name="connsiteX4" fmla="*/ 2085123 w 5487166"/>
              <a:gd name="connsiteY4" fmla="*/ 0 h 300082"/>
              <a:gd name="connsiteX5" fmla="*/ 2633840 w 5487166"/>
              <a:gd name="connsiteY5" fmla="*/ 0 h 300082"/>
              <a:gd name="connsiteX6" fmla="*/ 3237428 w 5487166"/>
              <a:gd name="connsiteY6" fmla="*/ 0 h 300082"/>
              <a:gd name="connsiteX7" fmla="*/ 3676401 w 5487166"/>
              <a:gd name="connsiteY7" fmla="*/ 0 h 300082"/>
              <a:gd name="connsiteX8" fmla="*/ 4334861 w 5487166"/>
              <a:gd name="connsiteY8" fmla="*/ 0 h 300082"/>
              <a:gd name="connsiteX9" fmla="*/ 4883578 w 5487166"/>
              <a:gd name="connsiteY9" fmla="*/ 0 h 300082"/>
              <a:gd name="connsiteX10" fmla="*/ 5487166 w 5487166"/>
              <a:gd name="connsiteY10" fmla="*/ 0 h 300082"/>
              <a:gd name="connsiteX11" fmla="*/ 5487166 w 5487166"/>
              <a:gd name="connsiteY11" fmla="*/ 300082 h 300082"/>
              <a:gd name="connsiteX12" fmla="*/ 5048193 w 5487166"/>
              <a:gd name="connsiteY12" fmla="*/ 300082 h 300082"/>
              <a:gd name="connsiteX13" fmla="*/ 4664091 w 5487166"/>
              <a:gd name="connsiteY13" fmla="*/ 300082 h 300082"/>
              <a:gd name="connsiteX14" fmla="*/ 4005631 w 5487166"/>
              <a:gd name="connsiteY14" fmla="*/ 300082 h 300082"/>
              <a:gd name="connsiteX15" fmla="*/ 3402043 w 5487166"/>
              <a:gd name="connsiteY15" fmla="*/ 300082 h 300082"/>
              <a:gd name="connsiteX16" fmla="*/ 3017941 w 5487166"/>
              <a:gd name="connsiteY16" fmla="*/ 300082 h 300082"/>
              <a:gd name="connsiteX17" fmla="*/ 2633840 w 5487166"/>
              <a:gd name="connsiteY17" fmla="*/ 300082 h 300082"/>
              <a:gd name="connsiteX18" fmla="*/ 2249738 w 5487166"/>
              <a:gd name="connsiteY18" fmla="*/ 300082 h 300082"/>
              <a:gd name="connsiteX19" fmla="*/ 1865636 w 5487166"/>
              <a:gd name="connsiteY19" fmla="*/ 300082 h 300082"/>
              <a:gd name="connsiteX20" fmla="*/ 1481535 w 5487166"/>
              <a:gd name="connsiteY20" fmla="*/ 300082 h 300082"/>
              <a:gd name="connsiteX21" fmla="*/ 1097433 w 5487166"/>
              <a:gd name="connsiteY21" fmla="*/ 300082 h 300082"/>
              <a:gd name="connsiteX22" fmla="*/ 713332 w 5487166"/>
              <a:gd name="connsiteY22" fmla="*/ 300082 h 300082"/>
              <a:gd name="connsiteX23" fmla="*/ 0 w 5487166"/>
              <a:gd name="connsiteY23" fmla="*/ 300082 h 300082"/>
              <a:gd name="connsiteX24" fmla="*/ 0 w 5487166"/>
              <a:gd name="connsiteY24" fmla="*/ 0 h 3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87166" h="300082" extrusionOk="0">
                <a:moveTo>
                  <a:pt x="0" y="0"/>
                </a:moveTo>
                <a:cubicBezTo>
                  <a:pt x="108974" y="-15315"/>
                  <a:pt x="300681" y="41222"/>
                  <a:pt x="384102" y="0"/>
                </a:cubicBezTo>
                <a:cubicBezTo>
                  <a:pt x="467523" y="-41222"/>
                  <a:pt x="741942" y="21281"/>
                  <a:pt x="987690" y="0"/>
                </a:cubicBezTo>
                <a:cubicBezTo>
                  <a:pt x="1233438" y="-21281"/>
                  <a:pt x="1256911" y="56206"/>
                  <a:pt x="1481535" y="0"/>
                </a:cubicBezTo>
                <a:cubicBezTo>
                  <a:pt x="1706160" y="-56206"/>
                  <a:pt x="1840592" y="69191"/>
                  <a:pt x="2085123" y="0"/>
                </a:cubicBezTo>
                <a:cubicBezTo>
                  <a:pt x="2329654" y="-69191"/>
                  <a:pt x="2450922" y="56385"/>
                  <a:pt x="2633840" y="0"/>
                </a:cubicBezTo>
                <a:cubicBezTo>
                  <a:pt x="2816758" y="-56385"/>
                  <a:pt x="2970642" y="64538"/>
                  <a:pt x="3237428" y="0"/>
                </a:cubicBezTo>
                <a:cubicBezTo>
                  <a:pt x="3504214" y="-64538"/>
                  <a:pt x="3510811" y="27217"/>
                  <a:pt x="3676401" y="0"/>
                </a:cubicBezTo>
                <a:cubicBezTo>
                  <a:pt x="3841991" y="-27217"/>
                  <a:pt x="4096492" y="22680"/>
                  <a:pt x="4334861" y="0"/>
                </a:cubicBezTo>
                <a:cubicBezTo>
                  <a:pt x="4573230" y="-22680"/>
                  <a:pt x="4668629" y="14633"/>
                  <a:pt x="4883578" y="0"/>
                </a:cubicBezTo>
                <a:cubicBezTo>
                  <a:pt x="5098527" y="-14633"/>
                  <a:pt x="5340209" y="5143"/>
                  <a:pt x="5487166" y="0"/>
                </a:cubicBezTo>
                <a:cubicBezTo>
                  <a:pt x="5506177" y="115957"/>
                  <a:pt x="5484633" y="215876"/>
                  <a:pt x="5487166" y="300082"/>
                </a:cubicBezTo>
                <a:cubicBezTo>
                  <a:pt x="5362735" y="323863"/>
                  <a:pt x="5225656" y="285984"/>
                  <a:pt x="5048193" y="300082"/>
                </a:cubicBezTo>
                <a:cubicBezTo>
                  <a:pt x="4870730" y="314180"/>
                  <a:pt x="4770793" y="278066"/>
                  <a:pt x="4664091" y="300082"/>
                </a:cubicBezTo>
                <a:cubicBezTo>
                  <a:pt x="4557389" y="322098"/>
                  <a:pt x="4298746" y="271445"/>
                  <a:pt x="4005631" y="300082"/>
                </a:cubicBezTo>
                <a:cubicBezTo>
                  <a:pt x="3712516" y="328719"/>
                  <a:pt x="3568941" y="244664"/>
                  <a:pt x="3402043" y="300082"/>
                </a:cubicBezTo>
                <a:cubicBezTo>
                  <a:pt x="3235145" y="355500"/>
                  <a:pt x="3123148" y="297910"/>
                  <a:pt x="3017941" y="300082"/>
                </a:cubicBezTo>
                <a:cubicBezTo>
                  <a:pt x="2912734" y="302254"/>
                  <a:pt x="2783877" y="281702"/>
                  <a:pt x="2633840" y="300082"/>
                </a:cubicBezTo>
                <a:cubicBezTo>
                  <a:pt x="2483803" y="318462"/>
                  <a:pt x="2346456" y="275407"/>
                  <a:pt x="2249738" y="300082"/>
                </a:cubicBezTo>
                <a:cubicBezTo>
                  <a:pt x="2153020" y="324757"/>
                  <a:pt x="2005782" y="279865"/>
                  <a:pt x="1865636" y="300082"/>
                </a:cubicBezTo>
                <a:cubicBezTo>
                  <a:pt x="1725490" y="320299"/>
                  <a:pt x="1566940" y="290947"/>
                  <a:pt x="1481535" y="300082"/>
                </a:cubicBezTo>
                <a:cubicBezTo>
                  <a:pt x="1396130" y="309217"/>
                  <a:pt x="1184057" y="282610"/>
                  <a:pt x="1097433" y="300082"/>
                </a:cubicBezTo>
                <a:cubicBezTo>
                  <a:pt x="1010809" y="317554"/>
                  <a:pt x="901929" y="289679"/>
                  <a:pt x="713332" y="300082"/>
                </a:cubicBezTo>
                <a:cubicBezTo>
                  <a:pt x="524735" y="310485"/>
                  <a:pt x="296797" y="289782"/>
                  <a:pt x="0" y="300082"/>
                </a:cubicBezTo>
                <a:cubicBezTo>
                  <a:pt x="-7577" y="230258"/>
                  <a:pt x="10290" y="77783"/>
                  <a:pt x="0" y="0"/>
                </a:cubicBezTo>
                <a:close/>
              </a:path>
            </a:pathLst>
          </a:custGeom>
          <a:noFill/>
          <a:ln>
            <a:solidFill>
              <a:schemeClr val="tx1"/>
            </a:solidFill>
            <a:extLst>
              <a:ext uri="{C807C97D-BFC1-408E-A445-0C87EB9F89A2}">
                <ask:lineSketchStyleProps xmlns:ask="http://schemas.microsoft.com/office/drawing/2018/sketchyshapes" xmlns="" sd="2215322796">
                  <a:prstGeom prst="rect">
                    <a:avLst/>
                  </a:prstGeom>
                  <ask:type>
                    <ask:lineSketchScribble/>
                  </ask:type>
                </ask:lineSketchStyleProps>
              </a:ext>
            </a:extLst>
          </a:ln>
        </p:spPr>
        <p:txBody>
          <a:bodyPr wrap="square">
            <a:spAutoFit/>
          </a:bodyPr>
          <a:lstStyle/>
          <a:p>
            <a:pPr defTabSz="685800">
              <a:defRPr/>
            </a:pPr>
            <a:r>
              <a:rPr lang="fr-FR" sz="1350">
                <a:solidFill>
                  <a:srgbClr val="000000"/>
                </a:solidFill>
                <a:latin typeface="Calibri Light" panose="020F0302020204030204" pitchFamily="34" charset="0"/>
                <a:ea typeface="Arial Unicode MS"/>
                <a:cs typeface="Arial Unicode MS"/>
              </a:rPr>
              <a:t>À la fin de cette formation, les apprenants seront en mesure de : </a:t>
            </a:r>
            <a:endParaRPr lang="fr-CA" sz="1350">
              <a:solidFill>
                <a:srgbClr val="000000"/>
              </a:solidFill>
              <a:latin typeface="Calibri"/>
            </a:endParaRPr>
          </a:p>
        </p:txBody>
      </p:sp>
      <p:grpSp>
        <p:nvGrpSpPr>
          <p:cNvPr id="6" name="Groupe 5">
            <a:extLst>
              <a:ext uri="{FF2B5EF4-FFF2-40B4-BE49-F238E27FC236}">
                <a16:creationId xmlns:a16="http://schemas.microsoft.com/office/drawing/2014/main" id="{18EA8C18-5508-2E70-2B2B-5988930C560F}"/>
              </a:ext>
            </a:extLst>
          </p:cNvPr>
          <p:cNvGrpSpPr/>
          <p:nvPr>
            <p:custDataLst>
              <p:tags r:id="rId4"/>
            </p:custDataLst>
          </p:nvPr>
        </p:nvGrpSpPr>
        <p:grpSpPr>
          <a:xfrm>
            <a:off x="7199689" y="4293096"/>
            <a:ext cx="1944311" cy="1249170"/>
            <a:chOff x="9764679" y="4581128"/>
            <a:chExt cx="2314219" cy="1379558"/>
          </a:xfrm>
        </p:grpSpPr>
        <p:grpSp>
          <p:nvGrpSpPr>
            <p:cNvPr id="24" name="Groupe 23">
              <a:extLst>
                <a:ext uri="{FF2B5EF4-FFF2-40B4-BE49-F238E27FC236}">
                  <a16:creationId xmlns:a16="http://schemas.microsoft.com/office/drawing/2014/main" id="{6B8D46BB-525A-47F5-5299-C3D486CC8B43}"/>
                </a:ext>
              </a:extLst>
            </p:cNvPr>
            <p:cNvGrpSpPr/>
            <p:nvPr>
              <p:custDataLst>
                <p:tags r:id="rId16"/>
              </p:custDataLst>
            </p:nvPr>
          </p:nvGrpSpPr>
          <p:grpSpPr>
            <a:xfrm>
              <a:off x="9764679" y="4808686"/>
              <a:ext cx="2160000" cy="1152000"/>
              <a:chOff x="3821705" y="2723225"/>
              <a:chExt cx="3059997" cy="1979999"/>
            </a:xfrm>
          </p:grpSpPr>
          <p:sp>
            <p:nvSpPr>
              <p:cNvPr id="25" name="Rectangle : coins arrondis 24">
                <a:extLst>
                  <a:ext uri="{FF2B5EF4-FFF2-40B4-BE49-F238E27FC236}">
                    <a16:creationId xmlns:a16="http://schemas.microsoft.com/office/drawing/2014/main" id="{8E7331A3-004C-C583-9B72-8F3D2B3C5DCD}"/>
                  </a:ext>
                </a:extLst>
              </p:cNvPr>
              <p:cNvSpPr/>
              <p:nvPr/>
            </p:nvSpPr>
            <p:spPr>
              <a:xfrm>
                <a:off x="3821705" y="2723225"/>
                <a:ext cx="3059997" cy="1979999"/>
              </a:xfrm>
              <a:prstGeom prst="roundRect">
                <a:avLst/>
              </a:prstGeom>
              <a:solidFill>
                <a:srgbClr val="7F7F7F"/>
              </a:solidFill>
              <a:ln>
                <a:solidFill>
                  <a:srgbClr val="7F7F7F"/>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 coins arrondis 4">
                <a:extLst>
                  <a:ext uri="{FF2B5EF4-FFF2-40B4-BE49-F238E27FC236}">
                    <a16:creationId xmlns:a16="http://schemas.microsoft.com/office/drawing/2014/main" id="{518FDA82-D423-1936-987E-4C5DF0BEBB27}"/>
                  </a:ext>
                </a:extLst>
              </p:cNvPr>
              <p:cNvSpPr txBox="1"/>
              <p:nvPr/>
            </p:nvSpPr>
            <p:spPr>
              <a:xfrm>
                <a:off x="3918363" y="2819881"/>
                <a:ext cx="2698170" cy="1786686"/>
              </a:xfrm>
              <a:prstGeom prst="rect">
                <a:avLst/>
              </a:prstGeom>
              <a:ln>
                <a:solidFill>
                  <a:srgbClr val="7F7F7F"/>
                </a:solidFill>
              </a:ln>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defRPr/>
                </a:pPr>
                <a:r>
                  <a:rPr lang="fr-CA" sz="1200" dirty="0">
                    <a:solidFill>
                      <a:srgbClr val="FFFFFF"/>
                    </a:solidFill>
                    <a:latin typeface="Calibri"/>
                  </a:rPr>
                  <a:t>Différencier une stratégie pédagogique et une méthode pédagogique</a:t>
                </a:r>
              </a:p>
            </p:txBody>
          </p:sp>
        </p:grpSp>
        <p:pic>
          <p:nvPicPr>
            <p:cNvPr id="9" name="Image 8">
              <a:extLst>
                <a:ext uri="{FF2B5EF4-FFF2-40B4-BE49-F238E27FC236}">
                  <a16:creationId xmlns:a16="http://schemas.microsoft.com/office/drawing/2014/main" id="{670BBADE-F807-A58D-BCDA-2E1264D4B8DE}"/>
                </a:ext>
              </a:extLst>
            </p:cNvPr>
            <p:cNvPicPr>
              <a:picLocks noChangeAspect="1"/>
            </p:cNvPicPr>
            <p:nvPr>
              <p:custDataLst>
                <p:tags r:id="rId17"/>
              </p:custDataLst>
            </p:nvPr>
          </p:nvPicPr>
          <p:blipFill>
            <a:blip r:embed="rId20"/>
            <a:stretch>
              <a:fillRect/>
            </a:stretch>
          </p:blipFill>
          <p:spPr>
            <a:xfrm>
              <a:off x="11494994" y="4581128"/>
              <a:ext cx="583904" cy="583904"/>
            </a:xfrm>
            <a:prstGeom prst="rect">
              <a:avLst/>
            </a:prstGeom>
          </p:spPr>
        </p:pic>
      </p:grpSp>
      <p:grpSp>
        <p:nvGrpSpPr>
          <p:cNvPr id="2" name="Groupe 1">
            <a:extLst>
              <a:ext uri="{FF2B5EF4-FFF2-40B4-BE49-F238E27FC236}">
                <a16:creationId xmlns:a16="http://schemas.microsoft.com/office/drawing/2014/main" id="{6FD8BECF-CA6A-5B8C-8AB8-40758EE19588}"/>
              </a:ext>
            </a:extLst>
          </p:cNvPr>
          <p:cNvGrpSpPr/>
          <p:nvPr>
            <p:custDataLst>
              <p:tags r:id="rId5"/>
            </p:custDataLst>
          </p:nvPr>
        </p:nvGrpSpPr>
        <p:grpSpPr>
          <a:xfrm>
            <a:off x="1553872" y="4311999"/>
            <a:ext cx="1866680" cy="1249170"/>
            <a:chOff x="2494545" y="4581128"/>
            <a:chExt cx="2276746" cy="1379686"/>
          </a:xfrm>
        </p:grpSpPr>
        <p:grpSp>
          <p:nvGrpSpPr>
            <p:cNvPr id="17" name="Groupe 16">
              <a:extLst>
                <a:ext uri="{FF2B5EF4-FFF2-40B4-BE49-F238E27FC236}">
                  <a16:creationId xmlns:a16="http://schemas.microsoft.com/office/drawing/2014/main" id="{17CDFEE1-DAE1-C612-1CE2-FCBDAECF0C1B}"/>
                </a:ext>
              </a:extLst>
            </p:cNvPr>
            <p:cNvGrpSpPr/>
            <p:nvPr>
              <p:custDataLst>
                <p:tags r:id="rId14"/>
              </p:custDataLst>
            </p:nvPr>
          </p:nvGrpSpPr>
          <p:grpSpPr>
            <a:xfrm>
              <a:off x="2494545" y="4808686"/>
              <a:ext cx="2160000" cy="1152128"/>
              <a:chOff x="3821705" y="97374"/>
              <a:chExt cx="3059997" cy="1979999"/>
            </a:xfrm>
            <a:solidFill>
              <a:schemeClr val="tx1">
                <a:lumMod val="50000"/>
              </a:schemeClr>
            </a:solidFill>
          </p:grpSpPr>
          <p:sp>
            <p:nvSpPr>
              <p:cNvPr id="18" name="Rectangle : coins arrondis 17">
                <a:extLst>
                  <a:ext uri="{FF2B5EF4-FFF2-40B4-BE49-F238E27FC236}">
                    <a16:creationId xmlns:a16="http://schemas.microsoft.com/office/drawing/2014/main" id="{538743E0-2616-A421-CDE7-33BD9F902A6C}"/>
                  </a:ext>
                </a:extLst>
              </p:cNvPr>
              <p:cNvSpPr/>
              <p:nvPr/>
            </p:nvSpPr>
            <p:spPr>
              <a:xfrm>
                <a:off x="3821705" y="97374"/>
                <a:ext cx="3059997" cy="1979999"/>
              </a:xfrm>
              <a:prstGeom prst="roundRect">
                <a:avLst/>
              </a:prstGeom>
              <a:solidFill>
                <a:srgbClr val="DE0000"/>
              </a:solidFill>
              <a:ln>
                <a:solidFill>
                  <a:srgbClr val="DE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 coins arrondis 4">
                <a:extLst>
                  <a:ext uri="{FF2B5EF4-FFF2-40B4-BE49-F238E27FC236}">
                    <a16:creationId xmlns:a16="http://schemas.microsoft.com/office/drawing/2014/main" id="{56FBD019-8962-8518-4054-E5C153B7DBB2}"/>
                  </a:ext>
                </a:extLst>
              </p:cNvPr>
              <p:cNvSpPr txBox="1"/>
              <p:nvPr/>
            </p:nvSpPr>
            <p:spPr>
              <a:xfrm>
                <a:off x="3918361" y="194030"/>
                <a:ext cx="2866685" cy="1786687"/>
              </a:xfrm>
              <a:prstGeom prst="rect">
                <a:avLst/>
              </a:prstGeom>
              <a:solidFill>
                <a:srgbClr val="DE0000"/>
              </a:solidFill>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defRPr/>
                </a:pPr>
                <a:r>
                  <a:rPr lang="fr-CA" sz="1200" dirty="0">
                    <a:solidFill>
                      <a:srgbClr val="FFFFFF"/>
                    </a:solidFill>
                    <a:latin typeface="Calibri"/>
                  </a:rPr>
                  <a:t>Distinguer les caractéristiques des stratégies et des méthodes pédagogiques</a:t>
                </a:r>
              </a:p>
            </p:txBody>
          </p:sp>
        </p:grpSp>
        <p:pic>
          <p:nvPicPr>
            <p:cNvPr id="28" name="Image 27">
              <a:extLst>
                <a:ext uri="{FF2B5EF4-FFF2-40B4-BE49-F238E27FC236}">
                  <a16:creationId xmlns:a16="http://schemas.microsoft.com/office/drawing/2014/main" id="{489A36B4-B32D-A33D-F8A1-BFD18C502C70}"/>
                </a:ext>
              </a:extLst>
            </p:cNvPr>
            <p:cNvPicPr>
              <a:picLocks noChangeAspect="1"/>
            </p:cNvPicPr>
            <p:nvPr>
              <p:custDataLst>
                <p:tags r:id="rId15"/>
              </p:custDataLst>
            </p:nvPr>
          </p:nvPicPr>
          <p:blipFill>
            <a:blip r:embed="rId20"/>
            <a:stretch>
              <a:fillRect/>
            </a:stretch>
          </p:blipFill>
          <p:spPr>
            <a:xfrm>
              <a:off x="4187387" y="4581128"/>
              <a:ext cx="583904" cy="583904"/>
            </a:xfrm>
            <a:prstGeom prst="rect">
              <a:avLst/>
            </a:prstGeom>
          </p:spPr>
        </p:pic>
      </p:grpSp>
      <p:grpSp>
        <p:nvGrpSpPr>
          <p:cNvPr id="5" name="Groupe 4">
            <a:extLst>
              <a:ext uri="{FF2B5EF4-FFF2-40B4-BE49-F238E27FC236}">
                <a16:creationId xmlns:a16="http://schemas.microsoft.com/office/drawing/2014/main" id="{AFF21A10-6E00-FAEC-87D7-B1CAB8CB180A}"/>
              </a:ext>
            </a:extLst>
          </p:cNvPr>
          <p:cNvGrpSpPr/>
          <p:nvPr>
            <p:custDataLst>
              <p:tags r:id="rId6"/>
            </p:custDataLst>
          </p:nvPr>
        </p:nvGrpSpPr>
        <p:grpSpPr>
          <a:xfrm>
            <a:off x="5340485" y="4293096"/>
            <a:ext cx="1880742" cy="1249170"/>
            <a:chOff x="7262020" y="4581128"/>
            <a:chExt cx="2314219" cy="1379686"/>
          </a:xfrm>
        </p:grpSpPr>
        <p:grpSp>
          <p:nvGrpSpPr>
            <p:cNvPr id="20" name="Groupe 19">
              <a:extLst>
                <a:ext uri="{FF2B5EF4-FFF2-40B4-BE49-F238E27FC236}">
                  <a16:creationId xmlns:a16="http://schemas.microsoft.com/office/drawing/2014/main" id="{2D18F12F-613D-7C71-02D1-BFE0877314FE}"/>
                </a:ext>
              </a:extLst>
            </p:cNvPr>
            <p:cNvGrpSpPr/>
            <p:nvPr>
              <p:custDataLst>
                <p:tags r:id="rId12"/>
              </p:custDataLst>
            </p:nvPr>
          </p:nvGrpSpPr>
          <p:grpSpPr>
            <a:xfrm>
              <a:off x="7262020" y="4808686"/>
              <a:ext cx="2160000" cy="1152128"/>
              <a:chOff x="0" y="2780385"/>
              <a:chExt cx="3059997" cy="1979999"/>
            </a:xfrm>
          </p:grpSpPr>
          <p:sp>
            <p:nvSpPr>
              <p:cNvPr id="22" name="Rectangle : coins arrondis 21">
                <a:extLst>
                  <a:ext uri="{FF2B5EF4-FFF2-40B4-BE49-F238E27FC236}">
                    <a16:creationId xmlns:a16="http://schemas.microsoft.com/office/drawing/2014/main" id="{D2006E2D-101F-D162-F91E-604411F21C89}"/>
                  </a:ext>
                </a:extLst>
              </p:cNvPr>
              <p:cNvSpPr/>
              <p:nvPr/>
            </p:nvSpPr>
            <p:spPr>
              <a:xfrm>
                <a:off x="0" y="2780385"/>
                <a:ext cx="3059997" cy="1979999"/>
              </a:xfrm>
              <a:prstGeom prst="roundRect">
                <a:avLst/>
              </a:prstGeom>
              <a:solidFill>
                <a:srgbClr val="7F7F7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angle : coins arrondis 4">
                <a:extLst>
                  <a:ext uri="{FF2B5EF4-FFF2-40B4-BE49-F238E27FC236}">
                    <a16:creationId xmlns:a16="http://schemas.microsoft.com/office/drawing/2014/main" id="{B54DE758-D9F9-1331-992E-3743F8E98AE9}"/>
                  </a:ext>
                </a:extLst>
              </p:cNvPr>
              <p:cNvSpPr txBox="1"/>
              <p:nvPr/>
            </p:nvSpPr>
            <p:spPr>
              <a:xfrm>
                <a:off x="96658" y="2877041"/>
                <a:ext cx="2504405" cy="1786687"/>
              </a:xfrm>
              <a:prstGeom prst="rect">
                <a:avLst/>
              </a:prstGeom>
              <a:solidFill>
                <a:srgbClr val="7F7F7F"/>
              </a:solidFill>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defRPr/>
                </a:pPr>
                <a:r>
                  <a:rPr lang="fr-CA" sz="1200" dirty="0">
                    <a:solidFill>
                      <a:srgbClr val="FFFFFF"/>
                    </a:solidFill>
                    <a:latin typeface="Calibri"/>
                  </a:rPr>
                  <a:t>Intégrer les stratégies pédagogiques dans une  planification de l’enseignement d’une compétence </a:t>
                </a:r>
              </a:p>
            </p:txBody>
          </p:sp>
        </p:grpSp>
        <p:pic>
          <p:nvPicPr>
            <p:cNvPr id="29" name="Image 28">
              <a:extLst>
                <a:ext uri="{FF2B5EF4-FFF2-40B4-BE49-F238E27FC236}">
                  <a16:creationId xmlns:a16="http://schemas.microsoft.com/office/drawing/2014/main" id="{09060809-39E4-CC21-8BCC-55CB1B3D4162}"/>
                </a:ext>
              </a:extLst>
            </p:cNvPr>
            <p:cNvPicPr>
              <a:picLocks noChangeAspect="1"/>
            </p:cNvPicPr>
            <p:nvPr>
              <p:custDataLst>
                <p:tags r:id="rId13"/>
              </p:custDataLst>
            </p:nvPr>
          </p:nvPicPr>
          <p:blipFill>
            <a:blip r:embed="rId20"/>
            <a:stretch>
              <a:fillRect/>
            </a:stretch>
          </p:blipFill>
          <p:spPr>
            <a:xfrm>
              <a:off x="8992335" y="4581128"/>
              <a:ext cx="583904" cy="583904"/>
            </a:xfrm>
            <a:prstGeom prst="rect">
              <a:avLst/>
            </a:prstGeom>
          </p:spPr>
        </p:pic>
      </p:grpSp>
      <p:grpSp>
        <p:nvGrpSpPr>
          <p:cNvPr id="3" name="Groupe 2">
            <a:extLst>
              <a:ext uri="{FF2B5EF4-FFF2-40B4-BE49-F238E27FC236}">
                <a16:creationId xmlns:a16="http://schemas.microsoft.com/office/drawing/2014/main" id="{390D91FE-49D8-3FDE-E09F-3C9B6AB6FB30}"/>
              </a:ext>
            </a:extLst>
          </p:cNvPr>
          <p:cNvGrpSpPr/>
          <p:nvPr>
            <p:custDataLst>
              <p:tags r:id="rId7"/>
            </p:custDataLst>
          </p:nvPr>
        </p:nvGrpSpPr>
        <p:grpSpPr>
          <a:xfrm>
            <a:off x="3435359" y="4293096"/>
            <a:ext cx="1922621" cy="1249170"/>
            <a:chOff x="4881264" y="4579680"/>
            <a:chExt cx="2314219" cy="1379686"/>
          </a:xfrm>
        </p:grpSpPr>
        <p:grpSp>
          <p:nvGrpSpPr>
            <p:cNvPr id="21" name="Groupe 20">
              <a:extLst>
                <a:ext uri="{FF2B5EF4-FFF2-40B4-BE49-F238E27FC236}">
                  <a16:creationId xmlns:a16="http://schemas.microsoft.com/office/drawing/2014/main" id="{9E0A4B36-D901-2D5E-67BB-842D22C77D90}"/>
                </a:ext>
              </a:extLst>
            </p:cNvPr>
            <p:cNvGrpSpPr/>
            <p:nvPr>
              <p:custDataLst>
                <p:tags r:id="rId10"/>
              </p:custDataLst>
            </p:nvPr>
          </p:nvGrpSpPr>
          <p:grpSpPr>
            <a:xfrm>
              <a:off x="4881264" y="4807238"/>
              <a:ext cx="2160000" cy="1152128"/>
              <a:chOff x="0" y="2780385"/>
              <a:chExt cx="3059997" cy="1979999"/>
            </a:xfrm>
            <a:solidFill>
              <a:schemeClr val="tx1">
                <a:lumMod val="50000"/>
              </a:schemeClr>
            </a:solidFill>
          </p:grpSpPr>
          <p:sp>
            <p:nvSpPr>
              <p:cNvPr id="27" name="Rectangle : coins arrondis 26">
                <a:extLst>
                  <a:ext uri="{FF2B5EF4-FFF2-40B4-BE49-F238E27FC236}">
                    <a16:creationId xmlns:a16="http://schemas.microsoft.com/office/drawing/2014/main" id="{916A5BDC-2D0B-2B9E-DDDC-C4D27039D1C7}"/>
                  </a:ext>
                </a:extLst>
              </p:cNvPr>
              <p:cNvSpPr/>
              <p:nvPr/>
            </p:nvSpPr>
            <p:spPr>
              <a:xfrm>
                <a:off x="0" y="2780385"/>
                <a:ext cx="3059997" cy="1979999"/>
              </a:xfrm>
              <a:prstGeom prst="roundRect">
                <a:avLst/>
              </a:prstGeom>
              <a:solidFill>
                <a:srgbClr val="DE0000"/>
              </a:solidFill>
              <a:ln>
                <a:solidFill>
                  <a:srgbClr val="DE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angle : coins arrondis 4">
                <a:extLst>
                  <a:ext uri="{FF2B5EF4-FFF2-40B4-BE49-F238E27FC236}">
                    <a16:creationId xmlns:a16="http://schemas.microsoft.com/office/drawing/2014/main" id="{A3FD6242-EA79-ACB2-0773-E88D23B1AB89}"/>
                  </a:ext>
                </a:extLst>
              </p:cNvPr>
              <p:cNvSpPr txBox="1"/>
              <p:nvPr/>
            </p:nvSpPr>
            <p:spPr>
              <a:xfrm>
                <a:off x="96656" y="2877041"/>
                <a:ext cx="2866685" cy="1786687"/>
              </a:xfrm>
              <a:prstGeom prst="rect">
                <a:avLst/>
              </a:prstGeom>
              <a:solidFill>
                <a:srgbClr val="DE0000"/>
              </a:solidFill>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algn="ctr" defTabSz="733425">
                  <a:lnSpc>
                    <a:spcPct val="90000"/>
                  </a:lnSpc>
                  <a:spcBef>
                    <a:spcPct val="0"/>
                  </a:spcBef>
                  <a:spcAft>
                    <a:spcPct val="35000"/>
                  </a:spcAft>
                  <a:defRPr/>
                </a:pPr>
                <a:r>
                  <a:rPr lang="fr-CA" sz="1200" dirty="0">
                    <a:solidFill>
                      <a:srgbClr val="FFFFFF"/>
                    </a:solidFill>
                    <a:latin typeface="Calibri"/>
                  </a:rPr>
                  <a:t>Comprendre l’importance de bien choisir ses stratégies et ses méthodes pédagogiques</a:t>
                </a:r>
              </a:p>
            </p:txBody>
          </p:sp>
        </p:grpSp>
        <p:pic>
          <p:nvPicPr>
            <p:cNvPr id="31" name="Image 30">
              <a:extLst>
                <a:ext uri="{FF2B5EF4-FFF2-40B4-BE49-F238E27FC236}">
                  <a16:creationId xmlns:a16="http://schemas.microsoft.com/office/drawing/2014/main" id="{99EEE4DC-A3A1-4C49-5F50-3B413C91C894}"/>
                </a:ext>
              </a:extLst>
            </p:cNvPr>
            <p:cNvPicPr>
              <a:picLocks noChangeAspect="1"/>
            </p:cNvPicPr>
            <p:nvPr>
              <p:custDataLst>
                <p:tags r:id="rId11"/>
              </p:custDataLst>
            </p:nvPr>
          </p:nvPicPr>
          <p:blipFill>
            <a:blip r:embed="rId20"/>
            <a:stretch>
              <a:fillRect/>
            </a:stretch>
          </p:blipFill>
          <p:spPr>
            <a:xfrm>
              <a:off x="6611579" y="4579680"/>
              <a:ext cx="583904" cy="583904"/>
            </a:xfrm>
            <a:prstGeom prst="rect">
              <a:avLst/>
            </a:prstGeom>
          </p:spPr>
        </p:pic>
      </p:grpSp>
      <p:pic>
        <p:nvPicPr>
          <p:cNvPr id="7" name="Image 6">
            <a:extLst>
              <a:ext uri="{FF2B5EF4-FFF2-40B4-BE49-F238E27FC236}">
                <a16:creationId xmlns:a16="http://schemas.microsoft.com/office/drawing/2014/main" id="{4486A96E-1231-4321-897E-6A651D2A5AF2}"/>
              </a:ext>
            </a:extLst>
          </p:cNvPr>
          <p:cNvPicPr>
            <a:picLocks noChangeAspect="1"/>
          </p:cNvPicPr>
          <p:nvPr>
            <p:custDataLst>
              <p:tags r:id="rId8"/>
            </p:custDataLst>
          </p:nvPr>
        </p:nvPicPr>
        <p:blipFill>
          <a:blip r:embed="rId21"/>
          <a:stretch>
            <a:fillRect/>
          </a:stretch>
        </p:blipFill>
        <p:spPr>
          <a:xfrm>
            <a:off x="1763650" y="2208916"/>
            <a:ext cx="6750844" cy="1407319"/>
          </a:xfrm>
          <a:prstGeom prst="rect">
            <a:avLst/>
          </a:prstGeom>
          <a:ln w="19050">
            <a:solidFill>
              <a:srgbClr val="C00000"/>
            </a:solidFill>
          </a:ln>
        </p:spPr>
      </p:pic>
      <p:sp>
        <p:nvSpPr>
          <p:cNvPr id="8" name="Rectangle : coins arrondis 7">
            <a:extLst>
              <a:ext uri="{FF2B5EF4-FFF2-40B4-BE49-F238E27FC236}">
                <a16:creationId xmlns:a16="http://schemas.microsoft.com/office/drawing/2014/main" id="{7C14297D-5B83-B75F-74F4-B8971BF7BC99}"/>
              </a:ext>
            </a:extLst>
          </p:cNvPr>
          <p:cNvSpPr/>
          <p:nvPr>
            <p:custDataLst>
              <p:tags r:id="rId9"/>
            </p:custDataLst>
          </p:nvPr>
        </p:nvSpPr>
        <p:spPr>
          <a:xfrm>
            <a:off x="1636757" y="2095167"/>
            <a:ext cx="7100160" cy="156920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CA" sz="2400" dirty="0">
                <a:cs typeface="Calibri"/>
              </a:rPr>
              <a:t>Le cours IPEFP-03, c'est...</a:t>
            </a:r>
          </a:p>
          <a:p>
            <a:pPr marL="257175" indent="-257175">
              <a:buFont typeface="Arial"/>
              <a:buChar char="•"/>
            </a:pPr>
            <a:r>
              <a:rPr lang="fr-CA" sz="1500" dirty="0">
                <a:cs typeface="Calibri"/>
              </a:rPr>
              <a:t>L'exploration de différentes méthodes pour faire apprendre en FP</a:t>
            </a:r>
          </a:p>
          <a:p>
            <a:pPr marL="257175" indent="-257175">
              <a:buFont typeface="Arial"/>
              <a:buChar char="•"/>
            </a:pPr>
            <a:r>
              <a:rPr lang="fr-CA" sz="1500" dirty="0">
                <a:cs typeface="Calibri"/>
              </a:rPr>
              <a:t>Faire de meilleurs choix en fonction de son contexte d'apprentissage</a:t>
            </a:r>
          </a:p>
          <a:p>
            <a:pPr marL="257175" indent="-257175">
              <a:buFont typeface="Arial"/>
              <a:buChar char="•"/>
            </a:pPr>
            <a:r>
              <a:rPr lang="fr-CA" sz="1500" dirty="0">
                <a:cs typeface="Calibri"/>
              </a:rPr>
              <a:t>Donner envie d'intégrer et d'analyser différentes méthodes dans son enseignement</a:t>
            </a:r>
          </a:p>
        </p:txBody>
      </p:sp>
    </p:spTree>
    <p:extLst>
      <p:ext uri="{BB962C8B-B14F-4D97-AF65-F5344CB8AC3E}">
        <p14:creationId xmlns:p14="http://schemas.microsoft.com/office/powerpoint/2010/main" val="1928301208"/>
      </p:ext>
    </p:extLst>
  </p:cSld>
  <p:clrMapOvr>
    <a:masterClrMapping/>
  </p:clrMapOvr>
  <p:extLst>
    <p:ext uri="{6950BFC3-D8DA-4A85-94F7-54DA5524770B}">
      <p188:commentRel xmlns:p188="http://schemas.microsoft.com/office/powerpoint/2018/8/main" xmlns="" r:id="rId2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07704" y="285988"/>
            <a:ext cx="6457528" cy="1143000"/>
          </a:xfrm>
        </p:spPr>
        <p:txBody>
          <a:bodyPr/>
          <a:lstStyle/>
          <a:p>
            <a:pPr algn="ctr"/>
            <a:r>
              <a:rPr lang="fr-CA" dirty="0"/>
              <a:t>L’exposé magistral</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1607999" y="4011079"/>
            <a:ext cx="6255842" cy="1892826"/>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pPr lvl="1"/>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Présentation orale d’informations ou de connaissances, avec ou sans l’intervention des élèves et avec ou sans l’utilisation d’autres moyens d’apprentissage (projection audiovisuelle, maquettes, etc.).</a:t>
            </a:r>
            <a:endParaRPr lang="fr-CA" sz="1950" b="1" dirty="0">
              <a:solidFill>
                <a:srgbClr val="000000"/>
              </a:solidFill>
            </a:endParaRPr>
          </a:p>
        </p:txBody>
      </p:sp>
      <p:pic>
        <p:nvPicPr>
          <p:cNvPr id="1026" name="Picture 2" descr="Phrases et expressions utiles pour un exposé oral et une présentation">
            <a:extLst>
              <a:ext uri="{FF2B5EF4-FFF2-40B4-BE49-F238E27FC236}">
                <a16:creationId xmlns:a16="http://schemas.microsoft.com/office/drawing/2014/main" id="{2DA8C949-E8C3-4140-9929-366E7D6C9BAF}"/>
              </a:ext>
            </a:extLst>
          </p:cNvPr>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val="0"/>
              </a:ext>
            </a:extLst>
          </a:blip>
          <a:srcRect l="15142" r="18180"/>
          <a:stretch/>
        </p:blipFill>
        <p:spPr bwMode="auto">
          <a:xfrm>
            <a:off x="3845966" y="2026455"/>
            <a:ext cx="2219078" cy="165620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B8E4B22D-CD8F-4C3A-9210-381644D70C46}"/>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373463" y="3343696"/>
            <a:ext cx="1586931" cy="1586931"/>
          </a:xfrm>
          <a:prstGeom prst="rect">
            <a:avLst/>
          </a:prstGeom>
        </p:spPr>
      </p:pic>
      <p:sp>
        <p:nvSpPr>
          <p:cNvPr id="13" name="ZoneTexte 12">
            <a:extLst>
              <a:ext uri="{FF2B5EF4-FFF2-40B4-BE49-F238E27FC236}">
                <a16:creationId xmlns:a16="http://schemas.microsoft.com/office/drawing/2014/main" id="{EA186F2C-1357-4910-A1D3-A893ADB27925}"/>
              </a:ext>
            </a:extLst>
          </p:cNvPr>
          <p:cNvSpPr txBox="1"/>
          <p:nvPr>
            <p:custDataLst>
              <p:tags r:id="rId5"/>
            </p:custDataLst>
          </p:nvPr>
        </p:nvSpPr>
        <p:spPr>
          <a:xfrm>
            <a:off x="3965253" y="3734596"/>
            <a:ext cx="1980504" cy="161583"/>
          </a:xfrm>
          <a:prstGeom prst="rect">
            <a:avLst/>
          </a:prstGeom>
          <a:noFill/>
        </p:spPr>
        <p:txBody>
          <a:bodyPr wrap="square" rtlCol="0">
            <a:spAutoFit/>
          </a:bodyPr>
          <a:lstStyle/>
          <a:p>
            <a:r>
              <a:rPr lang="fr-CA" sz="450">
                <a:solidFill>
                  <a:srgbClr val="000000"/>
                </a:solidFill>
                <a:hlinkClick r:id="rId11" tooltip="https://babot.es/presentacion-de-babot/bla_bla_bla/">
                  <a:extLst>
                    <a:ext uri="{A12FA001-AC4F-418D-AE19-62706E023703}">
                      <ahyp:hlinkClr xmlns:ahyp="http://schemas.microsoft.com/office/drawing/2018/hyperlinkcolor" val="tx"/>
                    </a:ext>
                  </a:extLst>
                </a:hlinkClick>
              </a:rPr>
              <a:t>Cette photo</a:t>
            </a:r>
            <a:r>
              <a:rPr lang="fr-CA" sz="450">
                <a:solidFill>
                  <a:srgbClr val="000000"/>
                </a:solidFill>
              </a:rPr>
              <a:t> par Auteur inconnu est soumis à la licence </a:t>
            </a:r>
            <a:r>
              <a:rPr lang="fr-CA" sz="450">
                <a:solidFill>
                  <a:srgbClr val="000000"/>
                </a:solidFill>
                <a:hlinkClick r:id="rId12" tooltip="https://creativecommons.org/licenses/by-nc-sa/3.0/">
                  <a:extLst>
                    <a:ext uri="{A12FA001-AC4F-418D-AE19-62706E023703}">
                      <ahyp:hlinkClr xmlns:ahyp="http://schemas.microsoft.com/office/drawing/2018/hyperlinkcolor" val="tx"/>
                    </a:ext>
                  </a:extLst>
                </a:hlinkClick>
              </a:rPr>
              <a:t>CC BY-SA-NC</a:t>
            </a:r>
            <a:endParaRPr lang="fr-CA" sz="450">
              <a:solidFill>
                <a:srgbClr val="000000"/>
              </a:solidFill>
            </a:endParaRPr>
          </a:p>
        </p:txBody>
      </p:sp>
      <p:pic>
        <p:nvPicPr>
          <p:cNvPr id="7" name="Image 6"/>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671219" y="2200583"/>
            <a:ext cx="1916454" cy="1005128"/>
          </a:xfrm>
          <a:prstGeom prst="rect">
            <a:avLst/>
          </a:prstGeom>
          <a:noFill/>
          <a:ln>
            <a:noFill/>
          </a:ln>
        </p:spPr>
      </p:pic>
    </p:spTree>
    <p:extLst>
      <p:ext uri="{BB962C8B-B14F-4D97-AF65-F5344CB8AC3E}">
        <p14:creationId xmlns:p14="http://schemas.microsoft.com/office/powerpoint/2010/main" val="385829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1063229"/>
            <a:ext cx="7118853" cy="857250"/>
          </a:xfrm>
        </p:spPr>
        <p:txBody>
          <a:bodyPr/>
          <a:lstStyle/>
          <a:p>
            <a:pPr algn="ctr"/>
            <a:r>
              <a:rPr lang="fr-CA" dirty="0"/>
              <a:t>L’exposé magistral</a:t>
            </a:r>
          </a:p>
        </p:txBody>
      </p:sp>
      <p:grpSp>
        <p:nvGrpSpPr>
          <p:cNvPr id="6" name="Groupe 5"/>
          <p:cNvGrpSpPr/>
          <p:nvPr>
            <p:custDataLst>
              <p:tags r:id="rId2"/>
            </p:custDataLst>
          </p:nvPr>
        </p:nvGrpSpPr>
        <p:grpSpPr>
          <a:xfrm>
            <a:off x="0" y="920676"/>
            <a:ext cx="1443038" cy="1431093"/>
            <a:chOff x="0" y="255640"/>
            <a:chExt cx="2231923" cy="1927122"/>
          </a:xfrm>
        </p:grpSpPr>
        <p:sp>
          <p:nvSpPr>
            <p:cNvPr id="7" name="Flèche droite 6"/>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8" name="Rectangle 7"/>
            <p:cNvSpPr/>
            <p:nvPr/>
          </p:nvSpPr>
          <p:spPr>
            <a:xfrm>
              <a:off x="0" y="950626"/>
              <a:ext cx="1968365" cy="528429"/>
            </a:xfrm>
            <a:prstGeom prst="rect">
              <a:avLst/>
            </a:prstGeom>
          </p:spPr>
          <p:txBody>
            <a:bodyPr wrap="square">
              <a:spAutoFit/>
            </a:bodyPr>
            <a:lstStyle/>
            <a:p>
              <a:pPr algn="ctr"/>
              <a:r>
                <a:rPr lang="fr-CA" sz="1950" b="1">
                  <a:solidFill>
                    <a:schemeClr val="bg1"/>
                  </a:solidFill>
                </a:rPr>
                <a:t>Exemple</a:t>
              </a:r>
            </a:p>
          </p:txBody>
        </p:sp>
      </p:grpSp>
      <p:graphicFrame>
        <p:nvGraphicFramePr>
          <p:cNvPr id="10" name="Tableau 9">
            <a:extLst>
              <a:ext uri="{FF2B5EF4-FFF2-40B4-BE49-F238E27FC236}">
                <a16:creationId xmlns:a16="http://schemas.microsoft.com/office/drawing/2014/main" id="{CF65F944-A201-42BC-930C-8F5B29BCC6C0}"/>
              </a:ext>
            </a:extLst>
          </p:cNvPr>
          <p:cNvGraphicFramePr>
            <a:graphicFrameLocks noGrp="1"/>
          </p:cNvGraphicFramePr>
          <p:nvPr>
            <p:custDataLst>
              <p:tags r:id="rId3"/>
            </p:custDataLst>
          </p:nvPr>
        </p:nvGraphicFramePr>
        <p:xfrm>
          <a:off x="1569365" y="2025621"/>
          <a:ext cx="7177082" cy="3756509"/>
        </p:xfrm>
        <a:graphic>
          <a:graphicData uri="http://schemas.openxmlformats.org/drawingml/2006/table">
            <a:tbl>
              <a:tblPr firstRow="1" firstCol="1" bandRow="1"/>
              <a:tblGrid>
                <a:gridCol w="1606003">
                  <a:extLst>
                    <a:ext uri="{9D8B030D-6E8A-4147-A177-3AD203B41FA5}">
                      <a16:colId xmlns:a16="http://schemas.microsoft.com/office/drawing/2014/main" val="533070058"/>
                    </a:ext>
                  </a:extLst>
                </a:gridCol>
                <a:gridCol w="1321692">
                  <a:extLst>
                    <a:ext uri="{9D8B030D-6E8A-4147-A177-3AD203B41FA5}">
                      <a16:colId xmlns:a16="http://schemas.microsoft.com/office/drawing/2014/main" val="1944346938"/>
                    </a:ext>
                  </a:extLst>
                </a:gridCol>
                <a:gridCol w="1321692">
                  <a:extLst>
                    <a:ext uri="{9D8B030D-6E8A-4147-A177-3AD203B41FA5}">
                      <a16:colId xmlns:a16="http://schemas.microsoft.com/office/drawing/2014/main" val="2846343706"/>
                    </a:ext>
                  </a:extLst>
                </a:gridCol>
                <a:gridCol w="1321692">
                  <a:extLst>
                    <a:ext uri="{9D8B030D-6E8A-4147-A177-3AD203B41FA5}">
                      <a16:colId xmlns:a16="http://schemas.microsoft.com/office/drawing/2014/main" val="2312995816"/>
                    </a:ext>
                  </a:extLst>
                </a:gridCol>
                <a:gridCol w="1606003">
                  <a:extLst>
                    <a:ext uri="{9D8B030D-6E8A-4147-A177-3AD203B41FA5}">
                      <a16:colId xmlns:a16="http://schemas.microsoft.com/office/drawing/2014/main" val="2331395662"/>
                    </a:ext>
                  </a:extLst>
                </a:gridCol>
              </a:tblGrid>
              <a:tr h="518263">
                <a:tc>
                  <a:txBody>
                    <a:bodyPr/>
                    <a:lstStyle/>
                    <a:p>
                      <a:pPr algn="ctr">
                        <a:lnSpc>
                          <a:spcPct val="114000"/>
                        </a:lnSpc>
                        <a:spcAft>
                          <a:spcPts val="0"/>
                        </a:spcAft>
                      </a:pPr>
                      <a:r>
                        <a:rPr lang="fr-CA" sz="700" b="1" dirty="0">
                          <a:effectLst/>
                          <a:latin typeface="Calibri" panose="020F0502020204030204" pitchFamily="34" charset="0"/>
                          <a:ea typeface="Calibri" panose="020F0502020204030204" pitchFamily="34" charset="0"/>
                          <a:cs typeface="Times New Roman" panose="02020603050405020304" pitchFamily="18" charset="0"/>
                        </a:rPr>
                        <a:t>INDICATIONS</a:t>
                      </a:r>
                      <a:endParaRPr lang="fr-CA"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4000"/>
                        </a:lnSpc>
                        <a:spcAft>
                          <a:spcPts val="0"/>
                        </a:spcAft>
                      </a:pPr>
                      <a:r>
                        <a:rPr lang="fr-CA" sz="700" b="1">
                          <a:effectLst/>
                          <a:latin typeface="Calibri" panose="020F0502020204030204" pitchFamily="34" charset="0"/>
                          <a:ea typeface="Calibri" panose="020F0502020204030204" pitchFamily="34" charset="0"/>
                          <a:cs typeface="Times New Roman" panose="02020603050405020304" pitchFamily="18" charset="0"/>
                        </a:rPr>
                        <a:t>CONDITIONS D’EFFICACITÉ</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4000"/>
                        </a:lnSpc>
                        <a:spcAft>
                          <a:spcPts val="0"/>
                        </a:spcAft>
                      </a:pPr>
                      <a:r>
                        <a:rPr lang="fr-CA" sz="700" b="1">
                          <a:effectLst/>
                          <a:latin typeface="Calibri" panose="020F0502020204030204" pitchFamily="34" charset="0"/>
                          <a:ea typeface="Calibri" panose="020F0502020204030204" pitchFamily="34" charset="0"/>
                          <a:cs typeface="Times New Roman" panose="02020603050405020304" pitchFamily="18" charset="0"/>
                        </a:rPr>
                        <a:t>STRATÉGIES D’ENSEIGNEMENT</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4000"/>
                        </a:lnSpc>
                        <a:spcAft>
                          <a:spcPts val="0"/>
                        </a:spcAft>
                      </a:pPr>
                      <a:r>
                        <a:rPr lang="fr-CA" sz="700">
                          <a:effectLst/>
                          <a:latin typeface="Calibri" panose="020F0502020204030204" pitchFamily="34" charset="0"/>
                          <a:ea typeface="Calibri" panose="020F0502020204030204" pitchFamily="34" charset="0"/>
                          <a:cs typeface="Times New Roman" panose="02020603050405020304" pitchFamily="18" charset="0"/>
                        </a:rPr>
                        <a:t>(ce que fait l’enseignant)</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4000"/>
                        </a:lnSpc>
                        <a:spcAft>
                          <a:spcPts val="0"/>
                        </a:spcAft>
                      </a:pPr>
                      <a:r>
                        <a:rPr lang="fr-CA" sz="700" b="1">
                          <a:effectLst/>
                          <a:latin typeface="Calibri" panose="020F0502020204030204" pitchFamily="34" charset="0"/>
                          <a:ea typeface="Calibri" panose="020F0502020204030204" pitchFamily="34" charset="0"/>
                          <a:cs typeface="Times New Roman" panose="02020603050405020304" pitchFamily="18" charset="0"/>
                        </a:rPr>
                        <a:t>STRATÉGIES D’APPRENTISSAGE</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4000"/>
                        </a:lnSpc>
                        <a:spcAft>
                          <a:spcPts val="0"/>
                        </a:spcAft>
                      </a:pPr>
                      <a:r>
                        <a:rPr lang="fr-CA" sz="7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(ce que fait l’élève)</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4000"/>
                        </a:lnSpc>
                        <a:spcAft>
                          <a:spcPts val="900"/>
                        </a:spcAft>
                      </a:pPr>
                      <a:r>
                        <a:rPr lang="fr-CA" sz="6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AVANTAGES</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618490953"/>
                  </a:ext>
                </a:extLst>
              </a:tr>
              <a:tr h="157059">
                <a:tc rowSpan="15">
                  <a:txBody>
                    <a:bodyPr/>
                    <a:lstStyle/>
                    <a:p>
                      <a:pPr marL="342900" lvl="0" indent="-342900">
                        <a:lnSpc>
                          <a:spcPct val="114000"/>
                        </a:lnSpc>
                        <a:spcBef>
                          <a:spcPts val="1200"/>
                        </a:spcBef>
                        <a:spcAft>
                          <a:spcPts val="0"/>
                        </a:spcAft>
                        <a:buFont typeface="Symbol" panose="05050102010706020507" pitchFamily="18" charset="2"/>
                        <a:buChar char=""/>
                      </a:pPr>
                      <a:r>
                        <a:rPr lang="fr-CA"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Présenter des consignes, des objectifs, des informations ou des contenus en grand groupe.</a:t>
                      </a:r>
                    </a:p>
                    <a:p>
                      <a:pPr marL="342900" lvl="0" indent="-342900">
                        <a:lnSpc>
                          <a:spcPct val="114000"/>
                        </a:lnSpc>
                        <a:spcBef>
                          <a:spcPts val="1200"/>
                        </a:spcBef>
                        <a:spcAft>
                          <a:spcPts val="0"/>
                        </a:spcAft>
                        <a:buFont typeface="Symbol" panose="05050102010706020507" pitchFamily="18" charset="2"/>
                        <a:buChar char=""/>
                      </a:pPr>
                      <a:r>
                        <a:rPr lang="fr-CA" sz="900" dirty="0">
                          <a:solidFill>
                            <a:srgbClr val="000000"/>
                          </a:solidFill>
                          <a:effectLst/>
                          <a:latin typeface="Calibri" panose="020F0502020204030204" pitchFamily="34" charset="0"/>
                          <a:cs typeface="Times New Roman" panose="02020603050405020304" pitchFamily="18" charset="0"/>
                        </a:rPr>
                        <a:t>Utiliser pour des activités de synthèse,  de rétroaction ou pour la prise de notes.</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5">
                  <a:txBody>
                    <a:bodyPr/>
                    <a:lstStyle/>
                    <a:p>
                      <a:pPr marL="111760" indent="-111760">
                        <a:lnSpc>
                          <a:spcPct val="114000"/>
                        </a:lnSpc>
                        <a:spcBef>
                          <a:spcPts val="1200"/>
                        </a:spcBef>
                        <a:spcAft>
                          <a:spcPts val="0"/>
                        </a:spcAft>
                      </a:pPr>
                      <a:r>
                        <a:rPr lang="fr-CA"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Taux de rétention des apprentissages de  5 % après 24 h</a:t>
                      </a:r>
                      <a:endPar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4000"/>
                        </a:lnSpc>
                        <a:spcAft>
                          <a:spcPts val="0"/>
                        </a:spcAft>
                      </a:pPr>
                      <a:r>
                        <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fr-CA" sz="800" dirty="0">
                          <a:solidFill>
                            <a:srgbClr val="000000"/>
                          </a:solidFill>
                          <a:effectLst/>
                        </a:rPr>
                        <a:t>Bien planifier les consignes, les objectifs et organiser les contenus avec clarté.</a:t>
                      </a:r>
                    </a:p>
                    <a:p>
                      <a:pPr marL="342900" lvl="0" indent="-342900">
                        <a:spcAft>
                          <a:spcPts val="0"/>
                        </a:spcAft>
                        <a:buFont typeface="Symbol" panose="05050102010706020507" pitchFamily="18" charset="2"/>
                        <a:buChar char=""/>
                      </a:pPr>
                      <a:endParaRPr lang="fr-CA" sz="800" dirty="0">
                        <a:solidFill>
                          <a:srgbClr val="000000"/>
                        </a:solidFill>
                        <a:effectLst/>
                      </a:endParaRPr>
                    </a:p>
                    <a:p>
                      <a:pPr marL="342900" lvl="0" indent="-342900">
                        <a:spcAft>
                          <a:spcPts val="0"/>
                        </a:spcAft>
                        <a:buFont typeface="Symbol" panose="05050102010706020507" pitchFamily="18" charset="2"/>
                        <a:buChar char=""/>
                      </a:pPr>
                      <a:r>
                        <a:rPr lang="fr-CA" sz="800" dirty="0">
                          <a:solidFill>
                            <a:srgbClr val="000000"/>
                          </a:solidFill>
                          <a:effectLst/>
                        </a:rPr>
                        <a:t>Être dynamique, vivant, et non statique et monocorde.</a:t>
                      </a:r>
                    </a:p>
                    <a:p>
                      <a:pPr marL="342900" lvl="0" indent="-342900">
                        <a:spcAft>
                          <a:spcPts val="0"/>
                        </a:spcAft>
                        <a:buFont typeface="Symbol" panose="05050102010706020507" pitchFamily="18" charset="2"/>
                        <a:buChar char=""/>
                      </a:pPr>
                      <a:endParaRPr lang="fr-CA" sz="800" dirty="0">
                        <a:solidFill>
                          <a:srgbClr val="000000"/>
                        </a:solidFill>
                        <a:effectLst/>
                      </a:endParaRPr>
                    </a:p>
                    <a:p>
                      <a:pPr marL="342900" lvl="0" indent="-342900">
                        <a:spcAft>
                          <a:spcPts val="0"/>
                        </a:spcAft>
                        <a:buFont typeface="Symbol" panose="05050102010706020507" pitchFamily="18" charset="2"/>
                        <a:buChar char=""/>
                      </a:pPr>
                      <a:r>
                        <a:rPr lang="fr-CA" sz="800" dirty="0">
                          <a:solidFill>
                            <a:srgbClr val="000000"/>
                          </a:solidFill>
                          <a:effectLst/>
                        </a:rPr>
                        <a:t>S’appuyer sur des exemples concrets, des expériences réelles, utiliser judicieusement l’humour.</a:t>
                      </a:r>
                    </a:p>
                    <a:p>
                      <a:pPr marL="342900" lvl="0" indent="-342900">
                        <a:spcAft>
                          <a:spcPts val="0"/>
                        </a:spcAft>
                        <a:buFont typeface="Symbol" panose="05050102010706020507" pitchFamily="18" charset="2"/>
                        <a:buChar char=""/>
                      </a:pPr>
                      <a:endPar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Fournir la documentation écrite pertinente aux élèves.</a:t>
                      </a:r>
                      <a:r>
                        <a:rPr lang="fr-CA" sz="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5">
                  <a:txBody>
                    <a:bodyPr/>
                    <a:lstStyle/>
                    <a:p>
                      <a:pPr marL="342900" lvl="0" indent="-342900">
                        <a:lnSpc>
                          <a:spcPct val="114000"/>
                        </a:lnSpc>
                        <a:spcBef>
                          <a:spcPts val="1200"/>
                        </a:spcBef>
                        <a:spcAft>
                          <a:spcPts val="0"/>
                        </a:spcAft>
                        <a:buFont typeface="Symbol" panose="05050102010706020507" pitchFamily="18" charset="2"/>
                        <a:buChar char=""/>
                      </a:pPr>
                      <a:r>
                        <a:rPr lang="fr-CA"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Présenter un exposé.</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Vérifier la compréhension.</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Fournir des explications, des exemples.</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Susciter des questions.</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Faire participer les élèves.</a:t>
                      </a:r>
                    </a:p>
                    <a:p>
                      <a:pPr marL="228600">
                        <a:spcAft>
                          <a:spcPts val="0"/>
                        </a:spcAft>
                      </a:pPr>
                      <a:r>
                        <a:rPr lang="fr-CA" sz="700" b="1">
                          <a:solidFill>
                            <a:srgbClr val="000000"/>
                          </a:solidFill>
                          <a:effectLst/>
                          <a:latin typeface="Calibri" panose="020F0502020204030204" pitchFamily="34" charset="0"/>
                          <a:cs typeface="Times New Roman" panose="02020603050405020304" pitchFamily="18" charset="0"/>
                        </a:rPr>
                        <a:t> </a:t>
                      </a:r>
                      <a:endParaRPr lang="fr-CA" sz="700">
                        <a:solidFill>
                          <a:srgbClr val="000000"/>
                        </a:solidFill>
                        <a:effectLst/>
                        <a:latin typeface="Calibri" panose="020F0502020204030204" pitchFamily="34" charset="0"/>
                        <a:cs typeface="Times New Roman" panose="02020603050405020304" pitchFamily="18" charset="0"/>
                      </a:endParaRP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5">
                  <a:txBody>
                    <a:bodyPr/>
                    <a:lstStyle/>
                    <a:p>
                      <a:pPr marL="342900" lvl="0" indent="-342900">
                        <a:lnSpc>
                          <a:spcPct val="114000"/>
                        </a:lnSpc>
                        <a:spcBef>
                          <a:spcPts val="1200"/>
                        </a:spcBef>
                        <a:spcAft>
                          <a:spcPts val="0"/>
                        </a:spcAft>
                        <a:buFont typeface="Symbol" panose="05050102010706020507" pitchFamily="18" charset="2"/>
                        <a:buChar char=""/>
                      </a:pPr>
                      <a:r>
                        <a:rPr lang="fr-CA"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Exercer des activités d’écoute et de réflexion. </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Prendre des notes.</a:t>
                      </a:r>
                    </a:p>
                    <a:p>
                      <a:pPr marL="342900" lvl="0" indent="-342900">
                        <a:spcAft>
                          <a:spcPts val="0"/>
                        </a:spcAft>
                        <a:buFont typeface="Symbol" panose="05050102010706020507" pitchFamily="18" charset="2"/>
                        <a:buChar char=""/>
                      </a:pPr>
                      <a:endParaRPr lang="fr-CA" sz="900">
                        <a:solidFill>
                          <a:srgbClr val="000000"/>
                        </a:solidFill>
                        <a:effectLst/>
                      </a:endParaRPr>
                    </a:p>
                    <a:p>
                      <a:pPr marL="342900" lvl="0" indent="-342900">
                        <a:spcAft>
                          <a:spcPts val="0"/>
                        </a:spcAft>
                        <a:buFont typeface="Symbol" panose="05050102010706020507" pitchFamily="18" charset="2"/>
                        <a:buChar char=""/>
                      </a:pPr>
                      <a:r>
                        <a:rPr lang="fr-CA" sz="900">
                          <a:solidFill>
                            <a:srgbClr val="000000"/>
                          </a:solidFill>
                          <a:effectLst/>
                        </a:rPr>
                        <a:t>Poser et répondre à des questions.</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044115"/>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290824"/>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9133984"/>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8478625"/>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714584"/>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331148"/>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309597"/>
                  </a:ext>
                </a:extLst>
              </a:tr>
              <a:tr h="141911">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algn="ctr">
                        <a:lnSpc>
                          <a:spcPct val="114000"/>
                        </a:lnSpc>
                        <a:spcAft>
                          <a:spcPts val="0"/>
                        </a:spcAft>
                      </a:pPr>
                      <a:r>
                        <a:rPr lang="fr-CA" sz="600" b="1">
                          <a:effectLst/>
                          <a:latin typeface="Calibri" panose="020F0502020204030204" pitchFamily="34" charset="0"/>
                          <a:ea typeface="Calibri" panose="020F0502020204030204" pitchFamily="34" charset="0"/>
                          <a:cs typeface="Times New Roman" panose="02020603050405020304" pitchFamily="18" charset="0"/>
                        </a:rPr>
                        <a:t>LIMITES</a:t>
                      </a:r>
                      <a:endParaRPr lang="fr-CA" sz="600">
                        <a:effectLst/>
                        <a:latin typeface="Calibri" panose="020F0502020204030204" pitchFamily="34" charset="0"/>
                        <a:ea typeface="Calibri" panose="020F0502020204030204" pitchFamily="34" charset="0"/>
                        <a:cs typeface="Times New Roman" panose="02020603050405020304" pitchFamily="18" charset="0"/>
                      </a:endParaRPr>
                    </a:p>
                  </a:txBody>
                  <a:tcPr marL="41541" marR="41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097981849"/>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489784"/>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503871"/>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44524"/>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873956"/>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60093"/>
                  </a:ext>
                </a:extLst>
              </a:tr>
              <a:tr h="157059">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439634"/>
                  </a:ext>
                </a:extLst>
              </a:tr>
              <a:tr h="1019447">
                <a:tc vMerge="1">
                  <a:txBody>
                    <a:bodyPr/>
                    <a:lstStyle/>
                    <a:p>
                      <a:endParaRPr lang="fr-CA"/>
                    </a:p>
                  </a:txBody>
                  <a:tcPr/>
                </a:tc>
                <a:tc vMerge="1">
                  <a:txBody>
                    <a:bodyPr/>
                    <a:lstStyle/>
                    <a:p>
                      <a:endParaRPr lang="fr-CA"/>
                    </a:p>
                  </a:txBody>
                  <a:tcPr/>
                </a:tc>
                <a:tc vMerge="1">
                  <a:txBody>
                    <a:bodyPr/>
                    <a:lstStyle/>
                    <a:p>
                      <a:endParaRPr lang="fr-CA"/>
                    </a:p>
                  </a:txBody>
                  <a:tcPr/>
                </a:tc>
                <a:tc vMerge="1">
                  <a:txBody>
                    <a:bodyPr/>
                    <a:lstStyle/>
                    <a:p>
                      <a:endParaRPr lang="fr-CA"/>
                    </a:p>
                  </a:txBody>
                  <a:tcPr/>
                </a:tc>
                <a:tc>
                  <a:txBody>
                    <a:bodyPr/>
                    <a:lstStyle/>
                    <a:p>
                      <a:pPr marL="20955" indent="-20955" algn="just">
                        <a:lnSpc>
                          <a:spcPct val="150000"/>
                        </a:lnSpc>
                        <a:spcAft>
                          <a:spcPts val="0"/>
                        </a:spcAft>
                      </a:pPr>
                      <a:r>
                        <a:rPr lang="fr-CA" sz="700" dirty="0">
                          <a:effectLst/>
                          <a:latin typeface="Calibri" panose="020F0502020204030204" pitchFamily="34" charset="0"/>
                          <a:cs typeface="Times New Roman" panose="02020603050405020304" pitchFamily="18" charset="0"/>
                        </a:rPr>
                        <a:t> </a:t>
                      </a:r>
                    </a:p>
                  </a:txBody>
                  <a:tcPr marL="41541" marR="415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592787"/>
                  </a:ext>
                </a:extLst>
              </a:tr>
            </a:tbl>
          </a:graphicData>
        </a:graphic>
      </p:graphicFrame>
    </p:spTree>
    <p:extLst>
      <p:ext uri="{BB962C8B-B14F-4D97-AF65-F5344CB8AC3E}">
        <p14:creationId xmlns:p14="http://schemas.microsoft.com/office/powerpoint/2010/main" val="1892321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L’exposé magistral</a:t>
            </a:r>
          </a:p>
        </p:txBody>
      </p:sp>
      <p:graphicFrame>
        <p:nvGraphicFramePr>
          <p:cNvPr id="4" name="Espace réservé du contenu 3"/>
          <p:cNvGraphicFramePr>
            <a:graphicFrameLocks noGrp="1"/>
          </p:cNvGraphicFramePr>
          <p:nvPr>
            <p:ph idx="1"/>
            <p:custDataLst>
              <p:tags r:id="rId2"/>
            </p:custDataLst>
          </p:nvPr>
        </p:nvGraphicFramePr>
        <p:xfrm>
          <a:off x="1706166" y="2057400"/>
          <a:ext cx="6881506" cy="3734629"/>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570750">
                <a:tc>
                  <a:txBody>
                    <a:bodyPr/>
                    <a:lstStyle/>
                    <a:p>
                      <a:pPr algn="ctr"/>
                      <a:r>
                        <a:rPr lang="fr-CA" sz="1000" dirty="0"/>
                        <a:t>AVANTAGES</a:t>
                      </a:r>
                    </a:p>
                  </a:txBody>
                  <a:tcPr marL="68580" marR="68580" marT="34290" marB="34290" anchor="ctr">
                    <a:solidFill>
                      <a:srgbClr val="C00000"/>
                    </a:solidFill>
                  </a:tcPr>
                </a:tc>
                <a:tc>
                  <a:txBody>
                    <a:bodyPr/>
                    <a:lstStyle/>
                    <a:p>
                      <a:pPr algn="ctr"/>
                      <a:r>
                        <a:rPr lang="fr-CA" sz="1000" dirty="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5670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Favorise les auditifs</a:t>
                      </a:r>
                    </a:p>
                    <a:p>
                      <a:pPr algn="l"/>
                      <a:endParaRPr lang="fr-CA" sz="1000" b="1" dirty="0">
                        <a:solidFill>
                          <a:srgbClr val="000000"/>
                        </a:solidFill>
                      </a:endParaRPr>
                    </a:p>
                  </a:txBody>
                  <a:tcPr marL="68580" marR="68580" marT="34290" marB="34290" anchor="ctr"/>
                </a:tc>
                <a:tc>
                  <a:txBody>
                    <a:bodyPr/>
                    <a:lstStyle/>
                    <a:p>
                      <a:pPr lvl="0" algn="l"/>
                      <a:r>
                        <a:rPr lang="fr-CA" sz="1000" b="1">
                          <a:solidFill>
                            <a:srgbClr val="000000"/>
                          </a:solidFill>
                          <a:effectLst/>
                        </a:rPr>
                        <a:t>Perd de son efficacité après 20 minutes ou moins</a:t>
                      </a: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2309018205"/>
                  </a:ext>
                </a:extLst>
              </a:tr>
              <a:tr h="328539">
                <a:tc>
                  <a:txBody>
                    <a:bodyPr/>
                    <a:lstStyle/>
                    <a:p>
                      <a:pPr algn="l"/>
                      <a:r>
                        <a:rPr lang="fr-CA" sz="1000" b="1" dirty="0">
                          <a:solidFill>
                            <a:srgbClr val="000000"/>
                          </a:solidFill>
                        </a:rPr>
                        <a:t>Favorise les très grands groupes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Favorise peu la participation des élèves</a:t>
                      </a: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4100561649"/>
                  </a:ext>
                </a:extLst>
              </a:tr>
              <a:tr h="567068">
                <a:tc>
                  <a:txBody>
                    <a:bodyPr/>
                    <a:lstStyle/>
                    <a:p>
                      <a:pPr algn="l"/>
                      <a:r>
                        <a:rPr lang="fr-CA" sz="1000" b="1" dirty="0">
                          <a:solidFill>
                            <a:srgbClr val="000000"/>
                          </a:solidFill>
                        </a:rPr>
                        <a:t>Permet de communiquer beaucoup d’informations</a:t>
                      </a:r>
                      <a:r>
                        <a:rPr lang="fr-CA" sz="1000" b="1" baseline="0" dirty="0">
                          <a:solidFill>
                            <a:srgbClr val="000000"/>
                          </a:solidFill>
                        </a:rPr>
                        <a:t> en peu de temps</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Exploite peu les ressources du groupe</a:t>
                      </a: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3395054248"/>
                  </a:ext>
                </a:extLst>
              </a:tr>
              <a:tr h="567068">
                <a:tc>
                  <a:txBody>
                    <a:bodyPr/>
                    <a:lstStyle/>
                    <a:p>
                      <a:pPr algn="l"/>
                      <a:r>
                        <a:rPr lang="fr-CA" sz="1000" b="1" dirty="0">
                          <a:solidFill>
                            <a:srgbClr val="000000"/>
                          </a:solidFill>
                        </a:rPr>
                        <a:t>Formule</a:t>
                      </a:r>
                      <a:r>
                        <a:rPr lang="fr-CA" sz="1000" b="1" baseline="0" dirty="0">
                          <a:solidFill>
                            <a:srgbClr val="000000"/>
                          </a:solidFill>
                        </a:rPr>
                        <a:t> économique</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Ne permet pas de vérifier efficacement l’atteinte des objectifs </a:t>
                      </a: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2203155967"/>
                  </a:ext>
                </a:extLst>
              </a:tr>
              <a:tr h="567068">
                <a:tc>
                  <a:txBody>
                    <a:bodyPr/>
                    <a:lstStyle/>
                    <a:p>
                      <a:pPr algn="l"/>
                      <a:r>
                        <a:rPr lang="fr-CA" sz="1000" b="1" dirty="0">
                          <a:solidFill>
                            <a:srgbClr val="000000"/>
                          </a:solidFill>
                        </a:rPr>
                        <a:t>Permet d’exploiter ou d’intégrer des informations</a:t>
                      </a:r>
                      <a:r>
                        <a:rPr lang="fr-CA" sz="1000" b="1" baseline="0" dirty="0">
                          <a:solidFill>
                            <a:srgbClr val="000000"/>
                          </a:solidFill>
                        </a:rPr>
                        <a:t> récentes</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Favorise peu la motivation et le renforcement positif</a:t>
                      </a: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1539317458"/>
                  </a:ext>
                </a:extLst>
              </a:tr>
              <a:tr h="567068">
                <a:tc>
                  <a:txBody>
                    <a:bodyPr/>
                    <a:lstStyle/>
                    <a:p>
                      <a:pPr algn="l"/>
                      <a:r>
                        <a:rPr lang="fr-CA" sz="1000" b="1" dirty="0">
                          <a:solidFill>
                            <a:srgbClr val="000000"/>
                          </a:solidFill>
                        </a:rPr>
                        <a:t>Formule sécurisante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rPr>
                        <a:t>Rend impossible l’atteinte d’objectifs psychomoteurs</a:t>
                      </a: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5" name="Groupe 4"/>
          <p:cNvGrpSpPr/>
          <p:nvPr>
            <p:custDataLst>
              <p:tags r:id="rId3"/>
            </p:custDataLst>
          </p:nvPr>
        </p:nvGrpSpPr>
        <p:grpSpPr>
          <a:xfrm>
            <a:off x="0" y="920676"/>
            <a:ext cx="1443038" cy="1431093"/>
            <a:chOff x="0" y="255640"/>
            <a:chExt cx="2231923" cy="1927122"/>
          </a:xfrm>
        </p:grpSpPr>
        <p:sp>
          <p:nvSpPr>
            <p:cNvPr id="6" name="Flèche droite 5"/>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7" name="Rectangle 6"/>
            <p:cNvSpPr/>
            <p:nvPr/>
          </p:nvSpPr>
          <p:spPr>
            <a:xfrm>
              <a:off x="0" y="950626"/>
              <a:ext cx="1968365" cy="528429"/>
            </a:xfrm>
            <a:prstGeom prst="rect">
              <a:avLst/>
            </a:prstGeom>
          </p:spPr>
          <p:txBody>
            <a:bodyPr wrap="square">
              <a:spAutoFit/>
            </a:bodyPr>
            <a:lstStyle/>
            <a:p>
              <a:pPr algn="ctr"/>
              <a:r>
                <a:rPr lang="fr-CA" sz="1950" b="1" dirty="0">
                  <a:solidFill>
                    <a:schemeClr val="bg1"/>
                  </a:solidFill>
                </a:rPr>
                <a:t>Exemple</a:t>
              </a:r>
            </a:p>
          </p:txBody>
        </p:sp>
      </p:grpSp>
    </p:spTree>
    <p:extLst>
      <p:ext uri="{BB962C8B-B14F-4D97-AF65-F5344CB8AC3E}">
        <p14:creationId xmlns:p14="http://schemas.microsoft.com/office/powerpoint/2010/main" val="3333260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La démonstration</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261972" y="2576239"/>
            <a:ext cx="5898311" cy="992579"/>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Exécution d’actions ou d’opérations devant des élèves par l’enseignant ou par un autre élève.</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37523" y="6037272"/>
            <a:ext cx="1711175" cy="300082"/>
          </a:xfrm>
          <a:prstGeom prst="rect">
            <a:avLst/>
          </a:prstGeom>
          <a:noFill/>
        </p:spPr>
        <p:txBody>
          <a:bodyPr wrap="square" rtlCol="0">
            <a:spAutoFit/>
          </a:bodyPr>
          <a:lstStyle/>
          <a:p>
            <a:r>
              <a:rPr lang="fr-CA" sz="675" dirty="0">
                <a:solidFill>
                  <a:srgbClr val="FF0000"/>
                </a:solidFill>
                <a:hlinkClick r:id="rId7"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 </a:t>
            </a:r>
            <a:r>
              <a:rPr lang="fr-CA" sz="675" dirty="0">
                <a:solidFill>
                  <a:srgbClr val="FF0000"/>
                </a:solidFill>
              </a:rPr>
              <a:t>est soumise à la </a:t>
            </a:r>
            <a:r>
              <a:rPr lang="fr-CA" sz="675" dirty="0" err="1">
                <a:solidFill>
                  <a:srgbClr val="FF0000"/>
                </a:solidFill>
              </a:rPr>
              <a:t>l</a:t>
            </a:r>
            <a:r>
              <a:rPr lang="fr-CA" sz="675" dirty="0" err="1">
                <a:solidFill>
                  <a:srgbClr val="FF0000"/>
                </a:solidFill>
                <a:hlinkClick r:id="rId8" tooltip="https://creativecommons.org/licenses/by-nc-sa/3.0/">
                  <a:extLst>
                    <a:ext uri="{A12FA001-AC4F-418D-AE19-62706E023703}">
                      <ahyp:hlinkClr xmlns:ahyp="http://schemas.microsoft.com/office/drawing/2018/hyperlinkcolor" val="tx"/>
                    </a:ext>
                  </a:extLst>
                </a:hlinkClick>
              </a:rPr>
              <a:t>CC</a:t>
            </a:r>
            <a:r>
              <a:rPr lang="fr-CA" sz="675" dirty="0">
                <a:solidFill>
                  <a:srgbClr val="FF0000"/>
                </a:solidFill>
                <a:hlinkClick r:id="rId8" tooltip="https://creativecommons.org/licenses/by-nc-sa/3.0/">
                  <a:extLst>
                    <a:ext uri="{A12FA001-AC4F-418D-AE19-62706E023703}">
                      <ahyp:hlinkClr xmlns:ahyp="http://schemas.microsoft.com/office/drawing/2018/hyperlinkcolor" val="tx"/>
                    </a:ext>
                  </a:extLst>
                </a:hlinkClick>
              </a:rPr>
              <a:t> BY-SA-NC</a:t>
            </a:r>
            <a:endParaRPr lang="fr-CA" sz="675" dirty="0">
              <a:solidFill>
                <a:srgbClr val="FF0000"/>
              </a:solidFill>
            </a:endParaRPr>
          </a:p>
        </p:txBody>
      </p:sp>
      <p:pic>
        <p:nvPicPr>
          <p:cNvPr id="3074" name="Picture 2" descr="Demo Icon Button Stock Illustrations – 1,425 Demo Icon Button Stock  Illustrations, Vectors &amp; Clipart - Dreamstime">
            <a:extLst>
              <a:ext uri="{FF2B5EF4-FFF2-40B4-BE49-F238E27FC236}">
                <a16:creationId xmlns:a16="http://schemas.microsoft.com/office/drawing/2014/main" id="{12D322C7-1CFD-4C8C-8B50-8840B92326ED}"/>
              </a:ext>
            </a:extLst>
          </p:cNvPr>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845967" y="3476485"/>
            <a:ext cx="2179787" cy="217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0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custDataLst>
              <p:tags r:id="rId1"/>
            </p:custDataLst>
          </p:nvPr>
        </p:nvGraphicFramePr>
        <p:xfrm>
          <a:off x="1706164" y="2057399"/>
          <a:ext cx="6973810" cy="3651632"/>
        </p:xfrm>
        <a:graphic>
          <a:graphicData uri="http://schemas.openxmlformats.org/drawingml/2006/table">
            <a:tbl>
              <a:tblPr firstRow="1" bandRow="1">
                <a:tableStyleId>{5C22544A-7EE6-4342-B048-85BDC9FD1C3A}</a:tableStyleId>
              </a:tblPr>
              <a:tblGrid>
                <a:gridCol w="3486905">
                  <a:extLst>
                    <a:ext uri="{9D8B030D-6E8A-4147-A177-3AD203B41FA5}">
                      <a16:colId xmlns:a16="http://schemas.microsoft.com/office/drawing/2014/main" val="546551699"/>
                    </a:ext>
                  </a:extLst>
                </a:gridCol>
                <a:gridCol w="3486905">
                  <a:extLst>
                    <a:ext uri="{9D8B030D-6E8A-4147-A177-3AD203B41FA5}">
                      <a16:colId xmlns:a16="http://schemas.microsoft.com/office/drawing/2014/main" val="3893227230"/>
                    </a:ext>
                  </a:extLst>
                </a:gridCol>
              </a:tblGrid>
              <a:tr h="557394">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553798">
                <a:tc>
                  <a:txBody>
                    <a:bodyPr/>
                    <a:lstStyle/>
                    <a:p>
                      <a:r>
                        <a:rPr lang="fr-CA" sz="1000" b="1">
                          <a:solidFill>
                            <a:srgbClr val="000000"/>
                          </a:solidFill>
                        </a:rPr>
                        <a:t>Illustre ce que seuls les mots ne suffiraient pas à</a:t>
                      </a:r>
                      <a:r>
                        <a:rPr lang="fr-CA" sz="1000" b="1" baseline="0">
                          <a:solidFill>
                            <a:srgbClr val="000000"/>
                          </a:solidFill>
                        </a:rPr>
                        <a:t> communiquer</a:t>
                      </a:r>
                      <a:endParaRPr lang="fr-CA" sz="1000" b="1">
                        <a:solidFill>
                          <a:srgbClr val="000000"/>
                        </a:solidFill>
                      </a:endParaRPr>
                    </a:p>
                  </a:txBody>
                  <a:tcPr marL="68580" marR="68580" marT="34290" marB="34290" anchor="ctr"/>
                </a:tc>
                <a:tc>
                  <a:txBody>
                    <a:bodyPr/>
                    <a:lstStyle/>
                    <a:p>
                      <a:pPr lvl="0"/>
                      <a:r>
                        <a:rPr lang="fr-CA" sz="1000" b="1">
                          <a:solidFill>
                            <a:srgbClr val="000000"/>
                          </a:solidFill>
                          <a:effectLst/>
                        </a:rPr>
                        <a:t>S’utilise difficilement</a:t>
                      </a:r>
                      <a:r>
                        <a:rPr lang="fr-CA" sz="1000" b="1" baseline="0">
                          <a:solidFill>
                            <a:srgbClr val="000000"/>
                          </a:solidFill>
                          <a:effectLst/>
                        </a:rPr>
                        <a:t> en grand groupe, nécessite une bonne gestion de classe</a:t>
                      </a:r>
                      <a:endParaRPr lang="fr-CA" sz="1000" b="1">
                        <a:solidFill>
                          <a:srgbClr val="000000"/>
                        </a:solidFill>
                        <a:effectLst/>
                      </a:endParaRPr>
                    </a:p>
                  </a:txBody>
                  <a:tcPr marL="68580" marR="68580" marT="34290" marB="34290" anchor="ctr"/>
                </a:tc>
                <a:extLst>
                  <a:ext uri="{0D108BD9-81ED-4DB2-BD59-A6C34878D82A}">
                    <a16:rowId xmlns:a16="http://schemas.microsoft.com/office/drawing/2014/main" val="2309018205"/>
                  </a:ext>
                </a:extLst>
              </a:tr>
              <a:tr h="553798">
                <a:tc>
                  <a:txBody>
                    <a:bodyPr/>
                    <a:lstStyle/>
                    <a:p>
                      <a:r>
                        <a:rPr lang="fr-CA" sz="1000" b="1">
                          <a:solidFill>
                            <a:srgbClr val="000000"/>
                          </a:solidFill>
                        </a:rPr>
                        <a:t>Fait voir les standards d’une performance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Ne convient pas à l’utilisation de matériel</a:t>
                      </a:r>
                      <a:r>
                        <a:rPr lang="fr-CA" sz="1000" b="1" baseline="0">
                          <a:solidFill>
                            <a:srgbClr val="000000"/>
                          </a:solidFill>
                          <a:effectLst/>
                        </a:rPr>
                        <a:t> ou d’objets trop petits</a:t>
                      </a:r>
                      <a:endParaRPr lang="fr-CA" sz="1000" b="1">
                        <a:solidFill>
                          <a:srgbClr val="000000"/>
                        </a:solidFill>
                        <a:effectLst/>
                      </a:endParaRPr>
                    </a:p>
                  </a:txBody>
                  <a:tcPr marL="68580" marR="68580" marT="34290" marB="34290" anchor="ctr"/>
                </a:tc>
                <a:extLst>
                  <a:ext uri="{0D108BD9-81ED-4DB2-BD59-A6C34878D82A}">
                    <a16:rowId xmlns:a16="http://schemas.microsoft.com/office/drawing/2014/main" val="4100561649"/>
                  </a:ext>
                </a:extLst>
              </a:tr>
              <a:tr h="553798">
                <a:tc>
                  <a:txBody>
                    <a:bodyPr/>
                    <a:lstStyle/>
                    <a:p>
                      <a:r>
                        <a:rPr lang="fr-CA" sz="1000" b="1">
                          <a:solidFill>
                            <a:srgbClr val="000000"/>
                          </a:solidFill>
                        </a:rPr>
                        <a:t>Permet de réduire les accidents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Réclame beaucoup d’attention des élèves</a:t>
                      </a:r>
                    </a:p>
                  </a:txBody>
                  <a:tcPr marL="68580" marR="68580" marT="34290" marB="34290" anchor="ctr"/>
                </a:tc>
                <a:extLst>
                  <a:ext uri="{0D108BD9-81ED-4DB2-BD59-A6C34878D82A}">
                    <a16:rowId xmlns:a16="http://schemas.microsoft.com/office/drawing/2014/main" val="3395054248"/>
                  </a:ext>
                </a:extLst>
              </a:tr>
              <a:tr h="320852">
                <a:tc>
                  <a:txBody>
                    <a:bodyPr/>
                    <a:lstStyle/>
                    <a:p>
                      <a:r>
                        <a:rPr lang="fr-CA" sz="1000" b="1">
                          <a:solidFill>
                            <a:srgbClr val="000000"/>
                          </a:solidFill>
                        </a:rPr>
                        <a:t>Permet de réduire le temps d’apprentissage</a:t>
                      </a:r>
                    </a:p>
                  </a:txBody>
                  <a:tcPr marL="68580" marR="68580" marT="34290" marB="34290" anchor="ctr"/>
                </a:tc>
                <a:tc>
                  <a:txBody>
                    <a:bodyPr/>
                    <a:lstStyle/>
                    <a:p>
                      <a:r>
                        <a:rPr lang="fr-CA" sz="1000" b="1">
                          <a:solidFill>
                            <a:srgbClr val="000000"/>
                          </a:solidFill>
                        </a:rPr>
                        <a:t>N’est pas une méthode</a:t>
                      </a:r>
                      <a:r>
                        <a:rPr lang="fr-CA" sz="1000" b="1" baseline="0">
                          <a:solidFill>
                            <a:srgbClr val="000000"/>
                          </a:solidFill>
                        </a:rPr>
                        <a:t> complète en soi</a:t>
                      </a:r>
                      <a:endParaRPr lang="fr-CA" sz="1000" b="1">
                        <a:solidFill>
                          <a:srgbClr val="000000"/>
                        </a:solidFill>
                      </a:endParaRPr>
                    </a:p>
                  </a:txBody>
                  <a:tcPr marL="68580" marR="68580" marT="34290" marB="34290" anchor="ctr"/>
                </a:tc>
                <a:extLst>
                  <a:ext uri="{0D108BD9-81ED-4DB2-BD59-A6C34878D82A}">
                    <a16:rowId xmlns:a16="http://schemas.microsoft.com/office/drawing/2014/main" val="2203155967"/>
                  </a:ext>
                </a:extLst>
              </a:tr>
              <a:tr h="791140">
                <a:tc>
                  <a:txBody>
                    <a:bodyPr/>
                    <a:lstStyle/>
                    <a:p>
                      <a:r>
                        <a:rPr lang="fr-CA" sz="1000" b="1" dirty="0">
                          <a:solidFill>
                            <a:srgbClr val="000000"/>
                          </a:solidFill>
                        </a:rPr>
                        <a:t>Permet de capter l’attention des élèves</a:t>
                      </a:r>
                    </a:p>
                  </a:txBody>
                  <a:tcPr marL="68580" marR="68580" marT="34290" marB="34290"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CA" sz="1400" b="1" kern="1200" dirty="0">
                          <a:solidFill>
                            <a:srgbClr val="000000"/>
                          </a:solidFill>
                          <a:latin typeface="+mn-lt"/>
                          <a:ea typeface="+mn-ea"/>
                          <a:cs typeface="+mn-cs"/>
                        </a:rPr>
                        <a:t>Requiert des activités complémentaires pour favoriser l’apprentissage (lecture, exercices, pratiques)</a:t>
                      </a:r>
                    </a:p>
                  </a:txBody>
                  <a:tcPr marL="68580" marR="68580" marT="34290" marB="34290" anchor="ctr"/>
                </a:tc>
                <a:extLst>
                  <a:ext uri="{0D108BD9-81ED-4DB2-BD59-A6C34878D82A}">
                    <a16:rowId xmlns:a16="http://schemas.microsoft.com/office/drawing/2014/main" val="1539317458"/>
                  </a:ext>
                </a:extLst>
              </a:tr>
              <a:tr h="320852">
                <a:tc>
                  <a:txBody>
                    <a:bodyPr/>
                    <a:lstStyle/>
                    <a:p>
                      <a:r>
                        <a:rPr lang="fr-CA" sz="1000" b="1">
                          <a:solidFill>
                            <a:srgbClr val="000000"/>
                          </a:solidFill>
                        </a:rPr>
                        <a:t>Méthode</a:t>
                      </a:r>
                      <a:r>
                        <a:rPr lang="fr-CA" sz="1000" b="1" baseline="0">
                          <a:solidFill>
                            <a:srgbClr val="000000"/>
                          </a:solidFill>
                        </a:rPr>
                        <a:t> p</a:t>
                      </a:r>
                      <a:r>
                        <a:rPr lang="fr-CA" sz="1000" b="1">
                          <a:solidFill>
                            <a:srgbClr val="000000"/>
                          </a:solidFill>
                        </a:rPr>
                        <a:t>eu</a:t>
                      </a:r>
                      <a:r>
                        <a:rPr lang="fr-CA" sz="1000" b="1" baseline="0">
                          <a:solidFill>
                            <a:srgbClr val="000000"/>
                          </a:solidFill>
                        </a:rPr>
                        <a:t> coûteuse</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highlight>
                          <a:srgbClr val="FFFF00"/>
                        </a:highlight>
                      </a:endParaRPr>
                    </a:p>
                  </a:txBody>
                  <a:tcPr marL="68580" marR="68580" marT="34290" marB="34290" anchor="ctr"/>
                </a:tc>
                <a:extLst>
                  <a:ext uri="{0D108BD9-81ED-4DB2-BD59-A6C34878D82A}">
                    <a16:rowId xmlns:a16="http://schemas.microsoft.com/office/drawing/2014/main" val="2594757284"/>
                  </a:ext>
                </a:extLst>
              </a:tr>
            </a:tbl>
          </a:graphicData>
        </a:graphic>
      </p:graphicFrame>
      <p:sp>
        <p:nvSpPr>
          <p:cNvPr id="3" name="Titre 2"/>
          <p:cNvSpPr>
            <a:spLocks noGrp="1"/>
          </p:cNvSpPr>
          <p:nvPr>
            <p:ph type="title"/>
            <p:custDataLst>
              <p:tags r:id="rId2"/>
            </p:custDataLst>
          </p:nvPr>
        </p:nvSpPr>
        <p:spPr>
          <a:xfrm>
            <a:off x="1964305" y="260648"/>
            <a:ext cx="6457528" cy="1143000"/>
          </a:xfrm>
        </p:spPr>
        <p:txBody>
          <a:bodyPr/>
          <a:lstStyle/>
          <a:p>
            <a:pPr algn="ctr"/>
            <a:r>
              <a:rPr lang="fr-CA" dirty="0"/>
              <a:t>La démonstration</a:t>
            </a:r>
          </a:p>
        </p:txBody>
      </p:sp>
      <p:grpSp>
        <p:nvGrpSpPr>
          <p:cNvPr id="5" name="Groupe 4"/>
          <p:cNvGrpSpPr/>
          <p:nvPr>
            <p:custDataLst>
              <p:tags r:id="rId3"/>
            </p:custDataLst>
          </p:nvPr>
        </p:nvGrpSpPr>
        <p:grpSpPr>
          <a:xfrm>
            <a:off x="-42759" y="1063229"/>
            <a:ext cx="1562831" cy="1208042"/>
            <a:chOff x="-58182" y="255640"/>
            <a:chExt cx="2290105" cy="1927122"/>
          </a:xfrm>
        </p:grpSpPr>
        <p:sp>
          <p:nvSpPr>
            <p:cNvPr id="6" name="Flèche droite 5"/>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7" name="Rectangle 6"/>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4056339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L’étude de cas</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197666" y="2403380"/>
            <a:ext cx="5898311" cy="1477328"/>
          </a:xfrm>
          <a:prstGeom prst="rect">
            <a:avLst/>
          </a:prstGeom>
        </p:spPr>
        <p:txBody>
          <a:bodyPr wrap="square">
            <a:spAutoFit/>
          </a:bodyPr>
          <a:lstStyle/>
          <a:p>
            <a:r>
              <a:rPr lang="fr-CA"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Présentation de cas réels et fictifs détaillés et reliés à une problématique importante de l’objet d’études. Peut être présentée par l’enseignant ou l’élève.</a:t>
            </a:r>
          </a:p>
          <a:p>
            <a:endParaRPr lang="fr-CA" sz="135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794342" y="6179405"/>
            <a:ext cx="1727844" cy="403957"/>
          </a:xfrm>
          <a:prstGeom prst="rect">
            <a:avLst/>
          </a:prstGeom>
          <a:noFill/>
        </p:spPr>
        <p:txBody>
          <a:bodyPr wrap="square" rtlCol="0">
            <a:spAutoFit/>
          </a:bodyPr>
          <a:lstStyle/>
          <a:p>
            <a:r>
              <a:rPr lang="fr-CA" sz="675" dirty="0">
                <a:solidFill>
                  <a:srgbClr val="FF0000"/>
                </a:solidFill>
                <a:hlinkClick r:id="rId8"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 </a:t>
            </a:r>
            <a:r>
              <a:rPr lang="fr-CA" sz="675" dirty="0">
                <a:solidFill>
                  <a:srgbClr val="FF0000"/>
                </a:solidFill>
              </a:rPr>
              <a:t>est soumise</a:t>
            </a:r>
            <a:br>
              <a:rPr lang="fr-CA" sz="675" dirty="0">
                <a:solidFill>
                  <a:srgbClr val="FF0000"/>
                </a:solidFill>
              </a:rPr>
            </a:br>
            <a:r>
              <a:rPr lang="fr-CA" sz="675" dirty="0">
                <a:solidFill>
                  <a:srgbClr val="FF0000"/>
                </a:solidFill>
              </a:rPr>
              <a:t> à la licence </a:t>
            </a:r>
            <a:r>
              <a:rPr lang="fr-CA" sz="675" dirty="0">
                <a:solidFill>
                  <a:srgbClr val="FF0000"/>
                </a:solidFill>
                <a:hlinkClick r:id="rId9"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4098" name="Picture 2" descr="Cas pratiques PrestaShop - Cas d'étude spécial hébergement PrestaShop">
            <a:extLst>
              <a:ext uri="{FF2B5EF4-FFF2-40B4-BE49-F238E27FC236}">
                <a16:creationId xmlns:a16="http://schemas.microsoft.com/office/drawing/2014/main" id="{455838F1-EBE0-4E5F-97BA-09730E5974DE}"/>
              </a:ext>
            </a:extLst>
          </p:cNvPr>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032223" y="3869244"/>
            <a:ext cx="2531624" cy="1787029"/>
          </a:xfrm>
          <a:prstGeom prst="rect">
            <a:avLst/>
          </a:prstGeom>
          <a:noFill/>
          <a:extLst>
            <a:ext uri="{909E8E84-426E-40DD-AFC4-6F175D3DCCD1}">
              <a14:hiddenFill xmlns:a14="http://schemas.microsoft.com/office/drawing/2010/main">
                <a:solidFill>
                  <a:srgbClr val="FFFFFF"/>
                </a:solidFill>
              </a14:hiddenFill>
            </a:ext>
          </a:extLst>
        </p:spPr>
      </p:pic>
      <p:sp>
        <p:nvSpPr>
          <p:cNvPr id="3" name="Bulle narrative : ronde 2">
            <a:extLst>
              <a:ext uri="{FF2B5EF4-FFF2-40B4-BE49-F238E27FC236}">
                <a16:creationId xmlns:a16="http://schemas.microsoft.com/office/drawing/2014/main" id="{76DA2D82-0162-4D3A-98BF-CE7C9D954592}"/>
              </a:ext>
            </a:extLst>
          </p:cNvPr>
          <p:cNvSpPr/>
          <p:nvPr>
            <p:custDataLst>
              <p:tags r:id="rId5"/>
            </p:custDataLst>
          </p:nvPr>
        </p:nvSpPr>
        <p:spPr>
          <a:xfrm>
            <a:off x="7288906" y="1424284"/>
            <a:ext cx="1614140" cy="953429"/>
          </a:xfrm>
          <a:prstGeom prst="wedgeEllipseCallout">
            <a:avLst>
              <a:gd name="adj1" fmla="val -41040"/>
              <a:gd name="adj2" fmla="val 730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Appréciée des adultes</a:t>
            </a:r>
          </a:p>
        </p:txBody>
      </p:sp>
    </p:spTree>
    <p:extLst>
      <p:ext uri="{BB962C8B-B14F-4D97-AF65-F5344CB8AC3E}">
        <p14:creationId xmlns:p14="http://schemas.microsoft.com/office/powerpoint/2010/main" val="8893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6166" y="311197"/>
            <a:ext cx="6881506" cy="1143000"/>
          </a:xfrm>
        </p:spPr>
        <p:txBody>
          <a:bodyPr/>
          <a:lstStyle/>
          <a:p>
            <a:pPr algn="ctr"/>
            <a:r>
              <a:rPr lang="fr-CA" dirty="0"/>
              <a:t>L’étude de cas</a:t>
            </a:r>
          </a:p>
        </p:txBody>
      </p:sp>
      <p:graphicFrame>
        <p:nvGraphicFramePr>
          <p:cNvPr id="4" name="Espace réservé du contenu 3"/>
          <p:cNvGraphicFramePr>
            <a:graphicFrameLocks noGrp="1"/>
          </p:cNvGraphicFramePr>
          <p:nvPr>
            <p:ph idx="1"/>
            <p:custDataLst>
              <p:tags r:id="rId2"/>
            </p:custDataLst>
          </p:nvPr>
        </p:nvGraphicFramePr>
        <p:xfrm>
          <a:off x="1706166" y="2057400"/>
          <a:ext cx="6881506" cy="3386797"/>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566768">
                <a:tc>
                  <a:txBody>
                    <a:bodyPr/>
                    <a:lstStyle/>
                    <a:p>
                      <a:pPr algn="ctr"/>
                      <a:r>
                        <a:rPr lang="fr-CA" sz="1000" dirty="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326247">
                <a:tc>
                  <a:txBody>
                    <a:bodyPr/>
                    <a:lstStyle/>
                    <a:p>
                      <a:pPr algn="l"/>
                      <a:r>
                        <a:rPr lang="fr-CA" sz="1000" b="1" dirty="0">
                          <a:solidFill>
                            <a:srgbClr val="000000"/>
                          </a:solidFill>
                        </a:rPr>
                        <a:t>Motivante pour l’élève</a:t>
                      </a:r>
                    </a:p>
                  </a:txBody>
                  <a:tcPr marL="68580" marR="68580" marT="34290" marB="34290" anchor="ctr"/>
                </a:tc>
                <a:tc>
                  <a:txBody>
                    <a:bodyPr/>
                    <a:lstStyle/>
                    <a:p>
                      <a:pPr lvl="0" algn="l"/>
                      <a:r>
                        <a:rPr lang="fr-CA" sz="1000" b="1">
                          <a:solidFill>
                            <a:srgbClr val="000000"/>
                          </a:solidFill>
                          <a:effectLst/>
                        </a:rPr>
                        <a:t>Connaissances insuffisantes pour traiter le cas</a:t>
                      </a:r>
                    </a:p>
                  </a:txBody>
                  <a:tcPr marL="68580" marR="68580" marT="34290" marB="34290" anchor="ctr"/>
                </a:tc>
                <a:extLst>
                  <a:ext uri="{0D108BD9-81ED-4DB2-BD59-A6C34878D82A}">
                    <a16:rowId xmlns:a16="http://schemas.microsoft.com/office/drawing/2014/main" val="2309018205"/>
                  </a:ext>
                </a:extLst>
              </a:tr>
              <a:tr h="804446">
                <a:tc>
                  <a:txBody>
                    <a:bodyPr/>
                    <a:lstStyle/>
                    <a:p>
                      <a:pPr algn="l"/>
                      <a:r>
                        <a:rPr lang="fr-CA" sz="1000" b="1">
                          <a:solidFill>
                            <a:srgbClr val="000000"/>
                          </a:solidFill>
                        </a:rPr>
                        <a:t>Efficace pour développer la capacité de résoudre des problèmes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Ne permet pas de mesurer les connaissances et les habiletés de tous les élèves si l’activité est réalisée en groupe</a:t>
                      </a:r>
                    </a:p>
                  </a:txBody>
                  <a:tcPr marL="68580" marR="68580" marT="34290" marB="34290" anchor="ctr"/>
                </a:tc>
                <a:extLst>
                  <a:ext uri="{0D108BD9-81ED-4DB2-BD59-A6C34878D82A}">
                    <a16:rowId xmlns:a16="http://schemas.microsoft.com/office/drawing/2014/main" val="4100561649"/>
                  </a:ext>
                </a:extLst>
              </a:tr>
              <a:tr h="563112">
                <a:tc>
                  <a:txBody>
                    <a:bodyPr/>
                    <a:lstStyle/>
                    <a:p>
                      <a:pPr algn="l"/>
                      <a:r>
                        <a:rPr lang="fr-CA" sz="1000" b="1">
                          <a:solidFill>
                            <a:srgbClr val="000000"/>
                          </a:solidFill>
                        </a:rPr>
                        <a:t>Amène la confrontation d’idées et de points de vue différents </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Impertinence face aux autres</a:t>
                      </a:r>
                    </a:p>
                  </a:txBody>
                  <a:tcPr marL="68580" marR="68580" marT="34290" marB="34290" anchor="ctr"/>
                </a:tc>
                <a:extLst>
                  <a:ext uri="{0D108BD9-81ED-4DB2-BD59-A6C34878D82A}">
                    <a16:rowId xmlns:a16="http://schemas.microsoft.com/office/drawing/2014/main" val="3395054248"/>
                  </a:ext>
                </a:extLst>
              </a:tr>
              <a:tr h="563112">
                <a:tc>
                  <a:txBody>
                    <a:bodyPr/>
                    <a:lstStyle/>
                    <a:p>
                      <a:pPr marL="457200" lvl="1" indent="0" algn="l">
                        <a:buFont typeface="Arial" panose="020B0604020202020204" pitchFamily="34" charset="0"/>
                        <a:buNone/>
                      </a:pPr>
                      <a:r>
                        <a:rPr lang="fr-CA" sz="1000" b="1" dirty="0">
                          <a:solidFill>
                            <a:srgbClr val="FF0000"/>
                          </a:solidFill>
                        </a:rPr>
                        <a:t>L’ouverture d’esprit, le</a:t>
                      </a:r>
                      <a:r>
                        <a:rPr lang="fr-CA" sz="1000" b="1" baseline="0" dirty="0">
                          <a:solidFill>
                            <a:srgbClr val="FF0000"/>
                          </a:solidFill>
                        </a:rPr>
                        <a:t> respect des opinions différentes, tolérances, etc.</a:t>
                      </a:r>
                      <a:endParaRPr lang="fr-CA" sz="1000" b="1"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Manque de crédibilité du cas à l’étude</a:t>
                      </a:r>
                    </a:p>
                  </a:txBody>
                  <a:tcPr marL="68580" marR="68580" marT="34290" marB="34290" anchor="ctr"/>
                </a:tc>
                <a:extLst>
                  <a:ext uri="{0D108BD9-81ED-4DB2-BD59-A6C34878D82A}">
                    <a16:rowId xmlns:a16="http://schemas.microsoft.com/office/drawing/2014/main" val="2203155967"/>
                  </a:ext>
                </a:extLst>
              </a:tr>
              <a:tr h="563112">
                <a:tc>
                  <a:txBody>
                    <a:bodyPr/>
                    <a:lstStyle/>
                    <a:p>
                      <a:pPr algn="l"/>
                      <a:r>
                        <a:rPr lang="fr-CA" sz="1000" b="1" dirty="0">
                          <a:solidFill>
                            <a:srgbClr val="000000"/>
                          </a:solidFill>
                        </a:rPr>
                        <a:t>Aborde</a:t>
                      </a:r>
                      <a:r>
                        <a:rPr lang="fr-CA" sz="1000" b="1" baseline="0" dirty="0">
                          <a:solidFill>
                            <a:srgbClr val="000000"/>
                          </a:solidFill>
                        </a:rPr>
                        <a:t> une situation sous l’angle des faits plutôt que des préjugés</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bl>
          </a:graphicData>
        </a:graphic>
      </p:graphicFrame>
      <p:sp>
        <p:nvSpPr>
          <p:cNvPr id="3" name="ZoneTexte 2"/>
          <p:cNvSpPr txBox="1"/>
          <p:nvPr>
            <p:custDataLst>
              <p:tags r:id="rId3"/>
            </p:custDataLst>
          </p:nvPr>
        </p:nvSpPr>
        <p:spPr>
          <a:xfrm>
            <a:off x="0" y="857250"/>
            <a:ext cx="2857500" cy="300082"/>
          </a:xfrm>
          <a:prstGeom prst="rect">
            <a:avLst/>
          </a:prstGeom>
          <a:noFill/>
        </p:spPr>
        <p:txBody>
          <a:bodyPr vert="horz" rtlCol="0">
            <a:spAutoFit/>
          </a:bodyPr>
          <a:lstStyle/>
          <a:p>
            <a:endParaRPr lang="fr-CA" sz="1350"/>
          </a:p>
        </p:txBody>
      </p:sp>
      <p:sp>
        <p:nvSpPr>
          <p:cNvPr id="9" name="ZoneTexte 8"/>
          <p:cNvSpPr txBox="1"/>
          <p:nvPr>
            <p:custDataLst>
              <p:tags r:id="rId4"/>
            </p:custDataLst>
          </p:nvPr>
        </p:nvSpPr>
        <p:spPr>
          <a:xfrm>
            <a:off x="0" y="857250"/>
            <a:ext cx="2857500" cy="300082"/>
          </a:xfrm>
          <a:prstGeom prst="rect">
            <a:avLst/>
          </a:prstGeom>
          <a:noFill/>
        </p:spPr>
        <p:txBody>
          <a:bodyPr vert="horz" rtlCol="0">
            <a:spAutoFit/>
          </a:bodyPr>
          <a:lstStyle/>
          <a:p>
            <a:endParaRPr lang="fr-CA" sz="1350"/>
          </a:p>
        </p:txBody>
      </p:sp>
      <p:grpSp>
        <p:nvGrpSpPr>
          <p:cNvPr id="10" name="Groupe 9">
            <a:extLst>
              <a:ext uri="{FF2B5EF4-FFF2-40B4-BE49-F238E27FC236}">
                <a16:creationId xmlns:a16="http://schemas.microsoft.com/office/drawing/2014/main" id="{875A04E2-BC08-4B67-B2B4-92E860BAE6A4}"/>
              </a:ext>
            </a:extLst>
          </p:cNvPr>
          <p:cNvGrpSpPr/>
          <p:nvPr>
            <p:custDataLst>
              <p:tags r:id="rId5"/>
            </p:custDataLst>
          </p:nvPr>
        </p:nvGrpSpPr>
        <p:grpSpPr>
          <a:xfrm>
            <a:off x="-42759" y="1063229"/>
            <a:ext cx="1562831" cy="1208042"/>
            <a:chOff x="-58182" y="255640"/>
            <a:chExt cx="2290105" cy="1927122"/>
          </a:xfrm>
        </p:grpSpPr>
        <p:sp>
          <p:nvSpPr>
            <p:cNvPr id="11" name="Flèche droite 5">
              <a:extLst>
                <a:ext uri="{FF2B5EF4-FFF2-40B4-BE49-F238E27FC236}">
                  <a16:creationId xmlns:a16="http://schemas.microsoft.com/office/drawing/2014/main" id="{411B72EA-9E0D-4FFB-B56D-B664F25678BE}"/>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 name="Rectangle 11">
              <a:extLst>
                <a:ext uri="{FF2B5EF4-FFF2-40B4-BE49-F238E27FC236}">
                  <a16:creationId xmlns:a16="http://schemas.microsoft.com/office/drawing/2014/main" id="{D88479A2-79CF-42B4-9D16-B0012E71EFD3}"/>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2012658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 jeu de rôle</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072559" y="2251756"/>
            <a:ext cx="6515114" cy="1292662"/>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Interprétation du rôle d’un personnage en situation hypothétique en vue de mieux comprendre les motivations qui justifient les comportements.</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19743" y="6283280"/>
            <a:ext cx="1777850" cy="300082"/>
          </a:xfrm>
          <a:prstGeom prst="rect">
            <a:avLst/>
          </a:prstGeom>
          <a:noFill/>
        </p:spPr>
        <p:txBody>
          <a:bodyPr wrap="square" rtlCol="0">
            <a:spAutoFit/>
          </a:bodyPr>
          <a:lstStyle/>
          <a:p>
            <a:r>
              <a:rPr lang="fr-CA" sz="675" dirty="0">
                <a:solidFill>
                  <a:srgbClr val="FF0000"/>
                </a:solidFill>
                <a:hlinkClick r:id="rId8"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a:t>
            </a:r>
            <a:r>
              <a:rPr lang="fr-CA" sz="675" dirty="0">
                <a:solidFill>
                  <a:srgbClr val="FF0000"/>
                </a:solidFill>
              </a:rPr>
              <a:t> est soumise </a:t>
            </a:r>
          </a:p>
          <a:p>
            <a:r>
              <a:rPr lang="fr-CA" sz="675" dirty="0">
                <a:solidFill>
                  <a:srgbClr val="FF0000"/>
                </a:solidFill>
              </a:rPr>
              <a:t>à la licence </a:t>
            </a:r>
            <a:r>
              <a:rPr lang="fr-CA" sz="675" dirty="0">
                <a:solidFill>
                  <a:srgbClr val="FF0000"/>
                </a:solidFill>
                <a:hlinkClick r:id="rId9"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5122" name="Picture 2" descr="Masque, Théâtre, La Tragédie PNG - Masque, Théâtre, La Tragédie  transparentes | PNG gratuit">
            <a:extLst>
              <a:ext uri="{FF2B5EF4-FFF2-40B4-BE49-F238E27FC236}">
                <a16:creationId xmlns:a16="http://schemas.microsoft.com/office/drawing/2014/main" id="{22813CEB-575B-4C87-80BB-7228E2296D31}"/>
              </a:ext>
            </a:extLst>
          </p:cNvPr>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031554" y="3760956"/>
            <a:ext cx="2306894" cy="1947964"/>
          </a:xfrm>
          <a:prstGeom prst="rect">
            <a:avLst/>
          </a:prstGeom>
          <a:noFill/>
          <a:extLst>
            <a:ext uri="{909E8E84-426E-40DD-AFC4-6F175D3DCCD1}">
              <a14:hiddenFill xmlns:a14="http://schemas.microsoft.com/office/drawing/2010/main">
                <a:solidFill>
                  <a:srgbClr val="FFFFFF"/>
                </a:solidFill>
              </a14:hiddenFill>
            </a:ext>
          </a:extLst>
        </p:spPr>
      </p:pic>
      <p:sp>
        <p:nvSpPr>
          <p:cNvPr id="6" name="Bulle narrative : ronde 5">
            <a:extLst>
              <a:ext uri="{FF2B5EF4-FFF2-40B4-BE49-F238E27FC236}">
                <a16:creationId xmlns:a16="http://schemas.microsoft.com/office/drawing/2014/main" id="{A18655E1-523B-485F-93B4-F6CB024748C0}"/>
              </a:ext>
            </a:extLst>
          </p:cNvPr>
          <p:cNvSpPr/>
          <p:nvPr>
            <p:custDataLst>
              <p:tags r:id="rId5"/>
            </p:custDataLst>
          </p:nvPr>
        </p:nvSpPr>
        <p:spPr>
          <a:xfrm>
            <a:off x="7288906" y="1369083"/>
            <a:ext cx="1614140" cy="953429"/>
          </a:xfrm>
          <a:prstGeom prst="wedgeEllipseCallout">
            <a:avLst>
              <a:gd name="adj1" fmla="val -41040"/>
              <a:gd name="adj2" fmla="val 730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Apprécié des adultes</a:t>
            </a:r>
          </a:p>
        </p:txBody>
      </p:sp>
    </p:spTree>
    <p:extLst>
      <p:ext uri="{BB962C8B-B14F-4D97-AF65-F5344CB8AC3E}">
        <p14:creationId xmlns:p14="http://schemas.microsoft.com/office/powerpoint/2010/main" val="184792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6166" y="332656"/>
            <a:ext cx="6881506" cy="1143000"/>
          </a:xfrm>
        </p:spPr>
        <p:txBody>
          <a:bodyPr/>
          <a:lstStyle/>
          <a:p>
            <a:pPr algn="ctr"/>
            <a:r>
              <a:rPr lang="fr-CA" dirty="0"/>
              <a:t>Le jeu de rôle</a:t>
            </a:r>
          </a:p>
        </p:txBody>
      </p:sp>
      <p:graphicFrame>
        <p:nvGraphicFramePr>
          <p:cNvPr id="4" name="Espace réservé du contenu 3"/>
          <p:cNvGraphicFramePr>
            <a:graphicFrameLocks noGrp="1"/>
          </p:cNvGraphicFramePr>
          <p:nvPr>
            <p:ph idx="1"/>
            <p:custDataLst>
              <p:tags r:id="rId2"/>
            </p:custDataLst>
          </p:nvPr>
        </p:nvGraphicFramePr>
        <p:xfrm>
          <a:off x="1706166" y="2057400"/>
          <a:ext cx="6881506" cy="3693324"/>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597521">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593666">
                <a:tc>
                  <a:txBody>
                    <a:bodyPr/>
                    <a:lstStyle/>
                    <a:p>
                      <a:r>
                        <a:rPr lang="fr-CA" sz="1000" b="1" dirty="0">
                          <a:solidFill>
                            <a:srgbClr val="000000"/>
                          </a:solidFill>
                        </a:rPr>
                        <a:t>Permet à l’élève de ressentir la situation</a:t>
                      </a:r>
                      <a:r>
                        <a:rPr lang="fr-CA" sz="1000" b="1" baseline="0" dirty="0">
                          <a:solidFill>
                            <a:srgbClr val="000000"/>
                          </a:solidFill>
                        </a:rPr>
                        <a:t> comme en milieu réel</a:t>
                      </a:r>
                      <a:endParaRPr lang="fr-CA" sz="1000" b="1" dirty="0">
                        <a:solidFill>
                          <a:srgbClr val="000000"/>
                        </a:solidFill>
                      </a:endParaRPr>
                    </a:p>
                  </a:txBody>
                  <a:tcPr marL="68580" marR="68580" marT="34290" marB="34290" anchor="ctr"/>
                </a:tc>
                <a:tc>
                  <a:txBody>
                    <a:bodyPr/>
                    <a:lstStyle/>
                    <a:p>
                      <a:pPr lvl="0"/>
                      <a:r>
                        <a:rPr lang="fr-CA" sz="1000" b="1">
                          <a:solidFill>
                            <a:srgbClr val="000000"/>
                          </a:solidFill>
                          <a:effectLst/>
                        </a:rPr>
                        <a:t>Refus ou malaise de l’élève face au rôle attribué	</a:t>
                      </a:r>
                    </a:p>
                  </a:txBody>
                  <a:tcPr marL="68580" marR="68580" marT="34290" marB="34290" anchor="ctr"/>
                </a:tc>
                <a:extLst>
                  <a:ext uri="{0D108BD9-81ED-4DB2-BD59-A6C34878D82A}">
                    <a16:rowId xmlns:a16="http://schemas.microsoft.com/office/drawing/2014/main" val="2309018205"/>
                  </a:ext>
                </a:extLst>
              </a:tr>
              <a:tr h="593666">
                <a:tc>
                  <a:txBody>
                    <a:bodyPr/>
                    <a:lstStyle/>
                    <a:p>
                      <a:r>
                        <a:rPr lang="fr-CA" sz="1000" b="1">
                          <a:solidFill>
                            <a:srgbClr val="000000"/>
                          </a:solidFill>
                        </a:rPr>
                        <a:t>Sensibilise</a:t>
                      </a:r>
                      <a:r>
                        <a:rPr lang="fr-CA" sz="1000" b="1" baseline="0">
                          <a:solidFill>
                            <a:srgbClr val="000000"/>
                          </a:solidFill>
                        </a:rPr>
                        <a:t> à la situation</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Incompréhension de l’objectif ou des rôles à jouer</a:t>
                      </a:r>
                    </a:p>
                  </a:txBody>
                  <a:tcPr marL="68580" marR="68580" marT="34290" marB="34290" anchor="ctr"/>
                </a:tc>
                <a:extLst>
                  <a:ext uri="{0D108BD9-81ED-4DB2-BD59-A6C34878D82A}">
                    <a16:rowId xmlns:a16="http://schemas.microsoft.com/office/drawing/2014/main" val="4100561649"/>
                  </a:ext>
                </a:extLst>
              </a:tr>
              <a:tr h="377190">
                <a:tc>
                  <a:txBody>
                    <a:bodyPr/>
                    <a:lstStyle/>
                    <a:p>
                      <a:r>
                        <a:rPr lang="fr-CA" sz="1000" b="1">
                          <a:solidFill>
                            <a:srgbClr val="000000"/>
                          </a:solidFill>
                        </a:rPr>
                        <a:t>Permet de dédramatiser une situation</a:t>
                      </a:r>
                      <a:r>
                        <a:rPr lang="fr-CA" sz="1000" b="1" baseline="0">
                          <a:solidFill>
                            <a:srgbClr val="000000"/>
                          </a:solidFill>
                        </a:rPr>
                        <a:t> à venir dans le nouveau milieu de travail</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Climat de classe peut se</a:t>
                      </a:r>
                      <a:r>
                        <a:rPr lang="fr-CA" sz="1000" b="1" baseline="0">
                          <a:solidFill>
                            <a:srgbClr val="000000"/>
                          </a:solidFill>
                          <a:effectLst/>
                        </a:rPr>
                        <a:t> détériorer </a:t>
                      </a:r>
                      <a:endParaRPr lang="fr-CA" sz="1000" b="1">
                        <a:solidFill>
                          <a:srgbClr val="000000"/>
                        </a:solidFill>
                        <a:effectLst/>
                      </a:endParaRPr>
                    </a:p>
                  </a:txBody>
                  <a:tcPr marL="68580" marR="68580" marT="34290" marB="34290" anchor="ctr"/>
                </a:tc>
                <a:extLst>
                  <a:ext uri="{0D108BD9-81ED-4DB2-BD59-A6C34878D82A}">
                    <a16:rowId xmlns:a16="http://schemas.microsoft.com/office/drawing/2014/main" val="3395054248"/>
                  </a:ext>
                </a:extLst>
              </a:tr>
              <a:tr h="593666">
                <a:tc>
                  <a:txBody>
                    <a:bodyPr/>
                    <a:lstStyle/>
                    <a:p>
                      <a:r>
                        <a:rPr lang="fr-CA" sz="1000" b="1">
                          <a:solidFill>
                            <a:srgbClr val="000000"/>
                          </a:solidFill>
                        </a:rPr>
                        <a:t>Renforce le</a:t>
                      </a:r>
                      <a:r>
                        <a:rPr lang="fr-CA" sz="1000" b="1" baseline="0">
                          <a:solidFill>
                            <a:srgbClr val="000000"/>
                          </a:solidFill>
                        </a:rPr>
                        <a:t> lien d’équipe</a:t>
                      </a:r>
                      <a:endParaRPr lang="fr-CA" sz="1000" b="1">
                        <a:solidFill>
                          <a:srgbClr val="000000"/>
                        </a:solidFill>
                      </a:endParaRPr>
                    </a:p>
                  </a:txBody>
                  <a:tcPr marL="68580" marR="68580" marT="34290" marB="34290" anchor="ctr"/>
                </a:tc>
                <a:tc>
                  <a:txBody>
                    <a:bodyPr/>
                    <a:lstStyle/>
                    <a:p>
                      <a:pPr lvl="0"/>
                      <a:r>
                        <a:rPr lang="fr-CA" sz="1000" b="1">
                          <a:solidFill>
                            <a:srgbClr val="000000"/>
                          </a:solidFill>
                          <a:effectLst/>
                        </a:rPr>
                        <a:t>Dépassement des limites du rôle (théâtralité, vedettariat)</a:t>
                      </a:r>
                    </a:p>
                  </a:txBody>
                  <a:tcPr marL="68580" marR="68580" marT="34290" marB="34290" anchor="ctr"/>
                </a:tc>
                <a:extLst>
                  <a:ext uri="{0D108BD9-81ED-4DB2-BD59-A6C34878D82A}">
                    <a16:rowId xmlns:a16="http://schemas.microsoft.com/office/drawing/2014/main" val="2203155967"/>
                  </a:ext>
                </a:extLst>
              </a:tr>
              <a:tr h="593666">
                <a:tc>
                  <a:txBody>
                    <a:bodyPr/>
                    <a:lstStyle/>
                    <a:p>
                      <a:r>
                        <a:rPr lang="fr-CA" sz="1000" b="1">
                          <a:solidFill>
                            <a:srgbClr val="000000"/>
                          </a:solidFill>
                        </a:rPr>
                        <a:t>Permet de</a:t>
                      </a:r>
                      <a:r>
                        <a:rPr lang="fr-CA" sz="1000" b="1" baseline="0">
                          <a:solidFill>
                            <a:srgbClr val="000000"/>
                          </a:solidFill>
                        </a:rPr>
                        <a:t> développer la négociation </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Prendre le rôle ou les réactions qui en découlent trop personnellement </a:t>
                      </a:r>
                    </a:p>
                  </a:txBody>
                  <a:tcPr marL="68580" marR="68580" marT="34290" marB="34290" anchor="ctr"/>
                </a:tc>
                <a:extLst>
                  <a:ext uri="{0D108BD9-81ED-4DB2-BD59-A6C34878D82A}">
                    <a16:rowId xmlns:a16="http://schemas.microsoft.com/office/drawing/2014/main" val="1539317458"/>
                  </a:ext>
                </a:extLst>
              </a:tr>
              <a:tr h="343949">
                <a:tc>
                  <a:txBody>
                    <a:bodyPr/>
                    <a:lstStyle/>
                    <a:p>
                      <a:r>
                        <a:rPr lang="fr-CA" sz="1000" b="1">
                          <a:solidFill>
                            <a:srgbClr val="000000"/>
                          </a:solidFill>
                        </a:rPr>
                        <a:t>Sollicite</a:t>
                      </a:r>
                      <a:r>
                        <a:rPr lang="fr-CA" sz="1000" b="1" baseline="0">
                          <a:solidFill>
                            <a:srgbClr val="000000"/>
                          </a:solidFill>
                        </a:rPr>
                        <a:t> le développement des bons réflexes </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FC4D52A3-832F-4599-B3F1-5BAA6330B641}"/>
              </a:ext>
            </a:extLst>
          </p:cNvPr>
          <p:cNvGrpSpPr/>
          <p:nvPr>
            <p:custDataLst>
              <p:tags r:id="rId3"/>
            </p:custDataLst>
          </p:nvPr>
        </p:nvGrpSpPr>
        <p:grpSpPr>
          <a:xfrm>
            <a:off x="-42759" y="1063229"/>
            <a:ext cx="1562831" cy="1208042"/>
            <a:chOff x="-58182" y="255640"/>
            <a:chExt cx="2290105" cy="1927122"/>
          </a:xfrm>
        </p:grpSpPr>
        <p:sp>
          <p:nvSpPr>
            <p:cNvPr id="10" name="Flèche droite 5">
              <a:extLst>
                <a:ext uri="{FF2B5EF4-FFF2-40B4-BE49-F238E27FC236}">
                  <a16:creationId xmlns:a16="http://schemas.microsoft.com/office/drawing/2014/main" id="{ABC2B298-9F0B-4443-AA5E-14E4445A2907}"/>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85C10A36-409D-4AD3-8535-A81F3C3B999B}"/>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2527938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 projet</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197666" y="2492615"/>
            <a:ext cx="5898311" cy="692497"/>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Réalisation d’un mandat, d’une œuvre ou d’un produit.</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3" y="6179405"/>
            <a:ext cx="1751652" cy="403957"/>
          </a:xfrm>
          <a:prstGeom prst="rect">
            <a:avLst/>
          </a:prstGeom>
          <a:noFill/>
        </p:spPr>
        <p:txBody>
          <a:bodyPr wrap="square" rtlCol="0">
            <a:spAutoFit/>
          </a:bodyPr>
          <a:lstStyle/>
          <a:p>
            <a:r>
              <a:rPr lang="fr-CA" sz="675" dirty="0">
                <a:solidFill>
                  <a:srgbClr val="FF0000"/>
                </a:solidFill>
                <a:hlinkClick r:id="rId8"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 </a:t>
            </a:r>
            <a:r>
              <a:rPr lang="fr-CA" sz="675" dirty="0">
                <a:solidFill>
                  <a:srgbClr val="FF0000"/>
                </a:solidFill>
              </a:rPr>
              <a:t>est soumise</a:t>
            </a:r>
          </a:p>
          <a:p>
            <a:r>
              <a:rPr lang="fr-CA" sz="675" dirty="0">
                <a:solidFill>
                  <a:srgbClr val="FF0000"/>
                </a:solidFill>
              </a:rPr>
              <a:t>à la licence </a:t>
            </a:r>
            <a:r>
              <a:rPr lang="fr-CA" sz="675" dirty="0">
                <a:solidFill>
                  <a:srgbClr val="FF0000"/>
                </a:solidFill>
                <a:hlinkClick r:id="rId9"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3" name="Image 2">
            <a:extLst>
              <a:ext uri="{FF2B5EF4-FFF2-40B4-BE49-F238E27FC236}">
                <a16:creationId xmlns:a16="http://schemas.microsoft.com/office/drawing/2014/main" id="{F9923AC7-3B6A-42D0-9E5A-AB88C4971055}"/>
              </a:ext>
            </a:extLst>
          </p:cNvPr>
          <p:cNvPicPr>
            <a:picLocks noChangeAspect="1"/>
          </p:cNvPicPr>
          <p:nvPr>
            <p:custDataLst>
              <p:tags r:id="rId4"/>
            </p:custDataLst>
          </p:nvPr>
        </p:nvPicPr>
        <p:blipFill>
          <a:blip r:embed="rId10"/>
          <a:stretch>
            <a:fillRect/>
          </a:stretch>
        </p:blipFill>
        <p:spPr>
          <a:xfrm>
            <a:off x="3617115" y="3366264"/>
            <a:ext cx="3059411" cy="2039608"/>
          </a:xfrm>
          <a:prstGeom prst="rect">
            <a:avLst/>
          </a:prstGeom>
        </p:spPr>
      </p:pic>
      <p:sp>
        <p:nvSpPr>
          <p:cNvPr id="6" name="Bulle narrative : ronde 5">
            <a:extLst>
              <a:ext uri="{FF2B5EF4-FFF2-40B4-BE49-F238E27FC236}">
                <a16:creationId xmlns:a16="http://schemas.microsoft.com/office/drawing/2014/main" id="{5A7D0163-DFD2-4C64-AB0C-E1EDF5E6849A}"/>
              </a:ext>
            </a:extLst>
          </p:cNvPr>
          <p:cNvSpPr/>
          <p:nvPr>
            <p:custDataLst>
              <p:tags r:id="rId5"/>
            </p:custDataLst>
          </p:nvPr>
        </p:nvSpPr>
        <p:spPr>
          <a:xfrm>
            <a:off x="7288906" y="1369083"/>
            <a:ext cx="1614140" cy="953429"/>
          </a:xfrm>
          <a:prstGeom prst="wedgeEllipseCallout">
            <a:avLst>
              <a:gd name="adj1" fmla="val -41040"/>
              <a:gd name="adj2" fmla="val 730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Apprécié des adultes</a:t>
            </a:r>
          </a:p>
        </p:txBody>
      </p:sp>
    </p:spTree>
    <p:extLst>
      <p:ext uri="{BB962C8B-B14F-4D97-AF65-F5344CB8AC3E}">
        <p14:creationId xmlns:p14="http://schemas.microsoft.com/office/powerpoint/2010/main" val="36763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1562642" y="2605502"/>
            <a:ext cx="6123215" cy="1107996"/>
          </a:xfrm>
          <a:prstGeom prst="rect">
            <a:avLst/>
          </a:prstGeom>
        </p:spPr>
        <p:txBody>
          <a:bodyPr wrap="square">
            <a:spAutoFit/>
          </a:bodyPr>
          <a:lstStyle/>
          <a:p>
            <a:pPr algn="ctr"/>
            <a:br>
              <a:rPr lang="fr-CA" sz="3300" b="1" dirty="0">
                <a:latin typeface="Calibri" panose="020F0502020204030204" pitchFamily="34" charset="0"/>
                <a:ea typeface="MS Mincho"/>
              </a:rPr>
            </a:br>
            <a:endParaRPr lang="fr-CA" sz="3300" dirty="0"/>
          </a:p>
        </p:txBody>
      </p:sp>
      <p:sp>
        <p:nvSpPr>
          <p:cNvPr id="3" name="ZoneTexte 2"/>
          <p:cNvSpPr txBox="1"/>
          <p:nvPr>
            <p:custDataLst>
              <p:tags r:id="rId2"/>
            </p:custDataLst>
          </p:nvPr>
        </p:nvSpPr>
        <p:spPr>
          <a:xfrm>
            <a:off x="1562642" y="1065480"/>
            <a:ext cx="7032009" cy="623248"/>
          </a:xfrm>
          <a:prstGeom prst="rect">
            <a:avLst/>
          </a:prstGeom>
          <a:noFill/>
        </p:spPr>
        <p:txBody>
          <a:bodyPr wrap="square" rtlCol="0">
            <a:spAutoFit/>
          </a:bodyPr>
          <a:lstStyle/>
          <a:p>
            <a:pPr algn="ctr"/>
            <a:r>
              <a:rPr lang="fr-CA" sz="3450" b="1" dirty="0">
                <a:solidFill>
                  <a:srgbClr val="C00000"/>
                </a:solidFill>
              </a:rPr>
              <a:t>Déroulement</a:t>
            </a:r>
          </a:p>
        </p:txBody>
      </p:sp>
      <p:graphicFrame>
        <p:nvGraphicFramePr>
          <p:cNvPr id="2" name="Espace réservé du contenu 1"/>
          <p:cNvGraphicFramePr>
            <a:graphicFrameLocks noGrp="1"/>
          </p:cNvGraphicFramePr>
          <p:nvPr>
            <p:ph idx="1"/>
            <p:custDataLst>
              <p:tags r:id="rId3"/>
            </p:custDataLst>
          </p:nvPr>
        </p:nvGraphicFramePr>
        <p:xfrm>
          <a:off x="1261207" y="1596395"/>
          <a:ext cx="7716539" cy="44043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Ellipse 4"/>
          <p:cNvSpPr/>
          <p:nvPr>
            <p:custDataLst>
              <p:tags r:id="rId4"/>
            </p:custDataLst>
          </p:nvPr>
        </p:nvSpPr>
        <p:spPr>
          <a:xfrm rot="19080529">
            <a:off x="-82268" y="1356372"/>
            <a:ext cx="2117035" cy="5665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Jour 1</a:t>
            </a:r>
          </a:p>
        </p:txBody>
      </p:sp>
    </p:spTree>
    <p:extLst>
      <p:ext uri="{BB962C8B-B14F-4D97-AF65-F5344CB8AC3E}">
        <p14:creationId xmlns:p14="http://schemas.microsoft.com/office/powerpoint/2010/main" val="313477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6166" y="332656"/>
            <a:ext cx="6881506" cy="1143000"/>
          </a:xfrm>
        </p:spPr>
        <p:txBody>
          <a:bodyPr/>
          <a:lstStyle/>
          <a:p>
            <a:pPr algn="ctr"/>
            <a:r>
              <a:rPr lang="fr-CA" dirty="0"/>
              <a:t>Le projet</a:t>
            </a:r>
          </a:p>
        </p:txBody>
      </p:sp>
      <p:graphicFrame>
        <p:nvGraphicFramePr>
          <p:cNvPr id="4" name="Espace réservé du contenu 3"/>
          <p:cNvGraphicFramePr>
            <a:graphicFrameLocks noGrp="1"/>
          </p:cNvGraphicFramePr>
          <p:nvPr>
            <p:ph idx="1"/>
            <p:custDataLst>
              <p:tags r:id="rId2"/>
            </p:custDataLst>
          </p:nvPr>
        </p:nvGraphicFramePr>
        <p:xfrm>
          <a:off x="1706166" y="2057400"/>
          <a:ext cx="6881506" cy="3585546"/>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583848">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828689">
                <a:tc>
                  <a:txBody>
                    <a:bodyPr/>
                    <a:lstStyle/>
                    <a:p>
                      <a:r>
                        <a:rPr lang="fr-CA" sz="1000" b="1">
                          <a:solidFill>
                            <a:srgbClr val="000000"/>
                          </a:solidFill>
                        </a:rPr>
                        <a:t>Permet de développer</a:t>
                      </a:r>
                      <a:r>
                        <a:rPr lang="fr-CA" sz="1000" b="1" baseline="0">
                          <a:solidFill>
                            <a:srgbClr val="000000"/>
                          </a:solidFill>
                        </a:rPr>
                        <a:t> plusieurs connaissances à l’intérieur d’un même projet comme dans un réel milieu de travail</a:t>
                      </a:r>
                      <a:endParaRPr lang="fr-CA" sz="1000" b="1">
                        <a:solidFill>
                          <a:srgbClr val="000000"/>
                        </a:solidFill>
                      </a:endParaRPr>
                    </a:p>
                  </a:txBody>
                  <a:tcPr marL="68580" marR="68580" marT="34290" marB="34290" anchor="ctr"/>
                </a:tc>
                <a:tc>
                  <a:txBody>
                    <a:bodyPr/>
                    <a:lstStyle/>
                    <a:p>
                      <a:pPr lvl="0"/>
                      <a:r>
                        <a:rPr lang="fr-CA" sz="1000" b="1">
                          <a:solidFill>
                            <a:srgbClr val="000000"/>
                          </a:solidFill>
                          <a:effectLst/>
                        </a:rPr>
                        <a:t>Disponibilité des ressources matérielles, humaines et financières à la réalisation du projet	</a:t>
                      </a:r>
                    </a:p>
                  </a:txBody>
                  <a:tcPr marL="68580" marR="68580" marT="34290" marB="34290" anchor="ctr"/>
                </a:tc>
                <a:extLst>
                  <a:ext uri="{0D108BD9-81ED-4DB2-BD59-A6C34878D82A}">
                    <a16:rowId xmlns:a16="http://schemas.microsoft.com/office/drawing/2014/main" val="2309018205"/>
                  </a:ext>
                </a:extLst>
              </a:tr>
              <a:tr h="828689">
                <a:tc>
                  <a:txBody>
                    <a:bodyPr/>
                    <a:lstStyle/>
                    <a:p>
                      <a:r>
                        <a:rPr lang="fr-CA" sz="1000" b="1" dirty="0">
                          <a:solidFill>
                            <a:srgbClr val="000000"/>
                          </a:solidFill>
                        </a:rPr>
                        <a:t>Rend l’élève plus responsable de ses actions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Conflits au sein des équipes : ouverture d’esprit, travail inégal des élèves, compréhension différente, etc.</a:t>
                      </a:r>
                    </a:p>
                  </a:txBody>
                  <a:tcPr marL="68580" marR="68580" marT="34290" marB="34290" anchor="ctr"/>
                </a:tc>
                <a:extLst>
                  <a:ext uri="{0D108BD9-81ED-4DB2-BD59-A6C34878D82A}">
                    <a16:rowId xmlns:a16="http://schemas.microsoft.com/office/drawing/2014/main" val="4100561649"/>
                  </a:ext>
                </a:extLst>
              </a:tr>
              <a:tr h="336080">
                <a:tc>
                  <a:txBody>
                    <a:bodyPr/>
                    <a:lstStyle/>
                    <a:p>
                      <a:r>
                        <a:rPr lang="fr-CA" sz="1000" b="1">
                          <a:solidFill>
                            <a:srgbClr val="000000"/>
                          </a:solidFill>
                        </a:rPr>
                        <a:t>Sollicite le</a:t>
                      </a:r>
                      <a:r>
                        <a:rPr lang="fr-CA" sz="1000" b="1" baseline="0">
                          <a:solidFill>
                            <a:srgbClr val="000000"/>
                          </a:solidFill>
                        </a:rPr>
                        <a:t> sens de l’initiative</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Critères d’évaluation mal définis</a:t>
                      </a:r>
                    </a:p>
                  </a:txBody>
                  <a:tcPr marL="68580" marR="68580" marT="34290" marB="34290" anchor="ctr"/>
                </a:tc>
                <a:extLst>
                  <a:ext uri="{0D108BD9-81ED-4DB2-BD59-A6C34878D82A}">
                    <a16:rowId xmlns:a16="http://schemas.microsoft.com/office/drawing/2014/main" val="3395054248"/>
                  </a:ext>
                </a:extLst>
              </a:tr>
              <a:tr h="336080">
                <a:tc>
                  <a:txBody>
                    <a:bodyPr/>
                    <a:lstStyle/>
                    <a:p>
                      <a:r>
                        <a:rPr lang="fr-CA" sz="1000" b="1">
                          <a:solidFill>
                            <a:srgbClr val="000000"/>
                          </a:solidFill>
                        </a:rPr>
                        <a:t>Permet le</a:t>
                      </a:r>
                      <a:r>
                        <a:rPr lang="fr-CA" sz="1000" b="1" baseline="0">
                          <a:solidFill>
                            <a:srgbClr val="000000"/>
                          </a:solidFill>
                        </a:rPr>
                        <a:t> surpassement </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Manque d’autonomie </a:t>
                      </a:r>
                    </a:p>
                  </a:txBody>
                  <a:tcPr marL="68580" marR="68580" marT="34290" marB="34290" anchor="ctr"/>
                </a:tc>
                <a:extLst>
                  <a:ext uri="{0D108BD9-81ED-4DB2-BD59-A6C34878D82A}">
                    <a16:rowId xmlns:a16="http://schemas.microsoft.com/office/drawing/2014/main" val="2203155967"/>
                  </a:ext>
                </a:extLst>
              </a:tr>
              <a:tr h="336080">
                <a:tc>
                  <a:txBody>
                    <a:bodyPr/>
                    <a:lstStyle/>
                    <a:p>
                      <a:r>
                        <a:rPr lang="fr-CA" sz="1000" b="1" dirty="0">
                          <a:solidFill>
                            <a:srgbClr val="000000"/>
                          </a:solidFill>
                        </a:rPr>
                        <a:t>Initie l’élève à mieux planifier et gérer son temps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Non-maîtrise des compétences requises</a:t>
                      </a:r>
                    </a:p>
                  </a:txBody>
                  <a:tcPr marL="68580" marR="68580" marT="34290" marB="34290" anchor="ctr"/>
                </a:tc>
                <a:extLst>
                  <a:ext uri="{0D108BD9-81ED-4DB2-BD59-A6C34878D82A}">
                    <a16:rowId xmlns:a16="http://schemas.microsoft.com/office/drawing/2014/main" val="1539317458"/>
                  </a:ext>
                </a:extLst>
              </a:tr>
              <a:tr h="336080">
                <a:tc>
                  <a:txBody>
                    <a:bodyPr/>
                    <a:lstStyle/>
                    <a:p>
                      <a:r>
                        <a:rPr lang="fr-CA" sz="1000" b="1">
                          <a:solidFill>
                            <a:srgbClr val="000000"/>
                          </a:solidFill>
                        </a:rPr>
                        <a:t>Développe la capacité d’auto-évaluation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24ECC0BF-0D19-4EA1-AFD6-48510F28C12F}"/>
              </a:ext>
            </a:extLst>
          </p:cNvPr>
          <p:cNvGrpSpPr/>
          <p:nvPr>
            <p:custDataLst>
              <p:tags r:id="rId3"/>
            </p:custDataLst>
          </p:nvPr>
        </p:nvGrpSpPr>
        <p:grpSpPr>
          <a:xfrm>
            <a:off x="-42759" y="1063229"/>
            <a:ext cx="1562831" cy="1208042"/>
            <a:chOff x="-58182" y="255640"/>
            <a:chExt cx="2290105" cy="1927122"/>
          </a:xfrm>
        </p:grpSpPr>
        <p:sp>
          <p:nvSpPr>
            <p:cNvPr id="10" name="Flèche droite 5">
              <a:extLst>
                <a:ext uri="{FF2B5EF4-FFF2-40B4-BE49-F238E27FC236}">
                  <a16:creationId xmlns:a16="http://schemas.microsoft.com/office/drawing/2014/main" id="{9EE79772-EEAB-4615-BE2C-8292D03067AD}"/>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A8CBC18B-F632-468C-BDFE-E48865C671A1}"/>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984891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La recherche guidée</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1989924" y="2389546"/>
            <a:ext cx="6313795" cy="1292662"/>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Méthode d’enquête qui permet aux élèves de réunir, de choisir et d’organiser des informations et d’en faire la présentation.</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55302" y="6179405"/>
            <a:ext cx="1724273" cy="403957"/>
          </a:xfrm>
          <a:prstGeom prst="rect">
            <a:avLst/>
          </a:prstGeom>
          <a:noFill/>
        </p:spPr>
        <p:txBody>
          <a:bodyPr wrap="square" rtlCol="0">
            <a:spAutoFit/>
          </a:bodyPr>
          <a:lstStyle/>
          <a:p>
            <a:r>
              <a:rPr lang="fr-CA" sz="675" dirty="0">
                <a:solidFill>
                  <a:srgbClr val="FF0000"/>
                </a:solidFill>
                <a:hlinkClick r:id="rId8"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a:t>
            </a:r>
            <a:r>
              <a:rPr lang="fr-CA" sz="675" dirty="0">
                <a:solidFill>
                  <a:srgbClr val="FF0000"/>
                </a:solidFill>
              </a:rPr>
              <a:t>, est soumise</a:t>
            </a:r>
          </a:p>
          <a:p>
            <a:r>
              <a:rPr lang="fr-CA" sz="675" dirty="0">
                <a:solidFill>
                  <a:srgbClr val="FF0000"/>
                </a:solidFill>
              </a:rPr>
              <a:t>à la licence </a:t>
            </a:r>
            <a:r>
              <a:rPr lang="fr-CA" sz="675" dirty="0">
                <a:solidFill>
                  <a:srgbClr val="FF0000"/>
                </a:solidFill>
                <a:hlinkClick r:id="rId9"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4" name="Image 3">
            <a:extLst>
              <a:ext uri="{FF2B5EF4-FFF2-40B4-BE49-F238E27FC236}">
                <a16:creationId xmlns:a16="http://schemas.microsoft.com/office/drawing/2014/main" id="{4F0F66C4-431A-45DE-932F-385263CF80A4}"/>
              </a:ext>
            </a:extLst>
          </p:cNvPr>
          <p:cNvPicPr>
            <a:picLocks noChangeAspect="1"/>
          </p:cNvPicPr>
          <p:nvPr>
            <p:custDataLst>
              <p:tags r:id="rId4"/>
            </p:custDataLst>
          </p:nvPr>
        </p:nvPicPr>
        <p:blipFill>
          <a:blip r:embed="rId10"/>
          <a:stretch>
            <a:fillRect/>
          </a:stretch>
        </p:blipFill>
        <p:spPr>
          <a:xfrm>
            <a:off x="4265897" y="3568209"/>
            <a:ext cx="1761847" cy="2035912"/>
          </a:xfrm>
          <a:prstGeom prst="rect">
            <a:avLst/>
          </a:prstGeom>
        </p:spPr>
      </p:pic>
      <p:sp>
        <p:nvSpPr>
          <p:cNvPr id="6" name="Bulle narrative : ronde 5">
            <a:extLst>
              <a:ext uri="{FF2B5EF4-FFF2-40B4-BE49-F238E27FC236}">
                <a16:creationId xmlns:a16="http://schemas.microsoft.com/office/drawing/2014/main" id="{9C01ED53-5CDF-4068-9073-5204E003CCC0}"/>
              </a:ext>
            </a:extLst>
          </p:cNvPr>
          <p:cNvSpPr/>
          <p:nvPr>
            <p:custDataLst>
              <p:tags r:id="rId5"/>
            </p:custDataLst>
          </p:nvPr>
        </p:nvSpPr>
        <p:spPr>
          <a:xfrm>
            <a:off x="7288906" y="1369083"/>
            <a:ext cx="1614140" cy="953429"/>
          </a:xfrm>
          <a:prstGeom prst="wedgeEllipseCallout">
            <a:avLst>
              <a:gd name="adj1" fmla="val -41040"/>
              <a:gd name="adj2" fmla="val 730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Appréciée des adultes</a:t>
            </a:r>
          </a:p>
        </p:txBody>
      </p:sp>
    </p:spTree>
    <p:extLst>
      <p:ext uri="{BB962C8B-B14F-4D97-AF65-F5344CB8AC3E}">
        <p14:creationId xmlns:p14="http://schemas.microsoft.com/office/powerpoint/2010/main" val="30231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6166" y="332656"/>
            <a:ext cx="6881506" cy="1143000"/>
          </a:xfrm>
        </p:spPr>
        <p:txBody>
          <a:bodyPr/>
          <a:lstStyle/>
          <a:p>
            <a:pPr algn="ctr"/>
            <a:r>
              <a:rPr lang="fr-CA" dirty="0"/>
              <a:t>La recherche guidée</a:t>
            </a:r>
          </a:p>
        </p:txBody>
      </p:sp>
      <p:graphicFrame>
        <p:nvGraphicFramePr>
          <p:cNvPr id="4" name="Espace réservé du contenu 3"/>
          <p:cNvGraphicFramePr>
            <a:graphicFrameLocks noGrp="1"/>
          </p:cNvGraphicFramePr>
          <p:nvPr>
            <p:ph idx="1"/>
            <p:custDataLst>
              <p:tags r:id="rId2"/>
            </p:custDataLst>
          </p:nvPr>
        </p:nvGraphicFramePr>
        <p:xfrm>
          <a:off x="1706166" y="2057400"/>
          <a:ext cx="6881506" cy="3704811"/>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619696">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615698">
                <a:tc>
                  <a:txBody>
                    <a:bodyPr/>
                    <a:lstStyle/>
                    <a:p>
                      <a:r>
                        <a:rPr lang="fr-CA" sz="1000" b="1">
                          <a:solidFill>
                            <a:srgbClr val="000000"/>
                          </a:solidFill>
                        </a:rPr>
                        <a:t>Formule motivante</a:t>
                      </a:r>
                    </a:p>
                  </a:txBody>
                  <a:tcPr marL="68580" marR="68580" marT="34290" marB="34290" anchor="ctr"/>
                </a:tc>
                <a:tc>
                  <a:txBody>
                    <a:bodyPr/>
                    <a:lstStyle/>
                    <a:p>
                      <a:pPr lvl="0"/>
                      <a:r>
                        <a:rPr lang="fr-CA" sz="1000" b="1">
                          <a:solidFill>
                            <a:srgbClr val="000000"/>
                          </a:solidFill>
                          <a:effectLst/>
                        </a:rPr>
                        <a:t>Sujet non pertinent à une recherche exhaustive	</a:t>
                      </a:r>
                    </a:p>
                  </a:txBody>
                  <a:tcPr marL="68580" marR="68580" marT="34290" marB="34290" anchor="ctr"/>
                </a:tc>
                <a:extLst>
                  <a:ext uri="{0D108BD9-81ED-4DB2-BD59-A6C34878D82A}">
                    <a16:rowId xmlns:a16="http://schemas.microsoft.com/office/drawing/2014/main" val="2309018205"/>
                  </a:ext>
                </a:extLst>
              </a:tr>
              <a:tr h="524593">
                <a:tc>
                  <a:txBody>
                    <a:bodyPr/>
                    <a:lstStyle/>
                    <a:p>
                      <a:r>
                        <a:rPr lang="fr-CA" sz="1000" b="1">
                          <a:solidFill>
                            <a:srgbClr val="000000"/>
                          </a:solidFill>
                        </a:rPr>
                        <a:t>Favorise les habiletés d’autocritique et d’auto-évaluation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Exige plus d’autonomie pour l’élève</a:t>
                      </a:r>
                    </a:p>
                  </a:txBody>
                  <a:tcPr marL="68580" marR="68580" marT="34290" marB="34290" anchor="ctr"/>
                </a:tc>
                <a:extLst>
                  <a:ext uri="{0D108BD9-81ED-4DB2-BD59-A6C34878D82A}">
                    <a16:rowId xmlns:a16="http://schemas.microsoft.com/office/drawing/2014/main" val="4100561649"/>
                  </a:ext>
                </a:extLst>
              </a:tr>
              <a:tr h="615698">
                <a:tc>
                  <a:txBody>
                    <a:bodyPr/>
                    <a:lstStyle/>
                    <a:p>
                      <a:r>
                        <a:rPr lang="fr-CA" sz="1000" b="1">
                          <a:solidFill>
                            <a:srgbClr val="000000"/>
                          </a:solidFill>
                        </a:rPr>
                        <a:t>Développe les habiletés cognitives</a:t>
                      </a:r>
                      <a:r>
                        <a:rPr lang="fr-CA" sz="1000" b="1" baseline="0">
                          <a:solidFill>
                            <a:srgbClr val="000000"/>
                          </a:solidFill>
                        </a:rPr>
                        <a:t> supérieures comme l’analyse et la synthèse</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Demande un suivi rigoureux à l’atteinte de l’objectif</a:t>
                      </a:r>
                    </a:p>
                  </a:txBody>
                  <a:tcPr marL="68580" marR="68580" marT="34290" marB="34290" anchor="ctr"/>
                </a:tc>
                <a:extLst>
                  <a:ext uri="{0D108BD9-81ED-4DB2-BD59-A6C34878D82A}">
                    <a16:rowId xmlns:a16="http://schemas.microsoft.com/office/drawing/2014/main" val="3395054248"/>
                  </a:ext>
                </a:extLst>
              </a:tr>
              <a:tr h="615698">
                <a:tc>
                  <a:txBody>
                    <a:bodyPr/>
                    <a:lstStyle/>
                    <a:p>
                      <a:r>
                        <a:rPr lang="fr-CA" sz="1000" b="1" dirty="0">
                          <a:solidFill>
                            <a:srgbClr val="000000"/>
                          </a:solidFill>
                        </a:rPr>
                        <a:t>Favorise l’apprentissage par projet dans la colligation des données,</a:t>
                      </a:r>
                      <a:r>
                        <a:rPr lang="fr-CA" sz="1000" b="1" baseline="0" dirty="0">
                          <a:solidFill>
                            <a:srgbClr val="000000"/>
                          </a:solidFill>
                        </a:rPr>
                        <a:t> la catégorisation, la priorisation et la conclusion</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Inégalité dans le niveau de collaboration ou de la quantité des travaux remis</a:t>
                      </a:r>
                    </a:p>
                  </a:txBody>
                  <a:tcPr marL="68580" marR="68580" marT="34290" marB="34290" anchor="ctr"/>
                </a:tc>
                <a:extLst>
                  <a:ext uri="{0D108BD9-81ED-4DB2-BD59-A6C34878D82A}">
                    <a16:rowId xmlns:a16="http://schemas.microsoft.com/office/drawing/2014/main" val="2203155967"/>
                  </a:ext>
                </a:extLst>
              </a:tr>
              <a:tr h="356714">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a:solidFill>
                          <a:srgbClr val="000000"/>
                        </a:solidFill>
                        <a:effectLst/>
                      </a:endParaRPr>
                    </a:p>
                  </a:txBody>
                  <a:tcPr marL="68580" marR="68580" marT="34290" marB="34290" anchor="ctr"/>
                </a:tc>
                <a:extLst>
                  <a:ext uri="{0D108BD9-81ED-4DB2-BD59-A6C34878D82A}">
                    <a16:rowId xmlns:a16="http://schemas.microsoft.com/office/drawing/2014/main" val="1539317458"/>
                  </a:ext>
                </a:extLst>
              </a:tr>
              <a:tr h="356714">
                <a:tc>
                  <a:txBody>
                    <a:bodyPr/>
                    <a:lstStyle/>
                    <a:p>
                      <a:endParaRPr lang="fr-CA" sz="1000">
                        <a:solidFill>
                          <a:srgbClr val="00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dirty="0">
                        <a:solidFill>
                          <a:srgbClr val="000000"/>
                        </a:solidFill>
                      </a:endParaRPr>
                    </a:p>
                  </a:txBody>
                  <a:tcPr marL="68580" marR="68580" marT="34290" marB="34290"/>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B38E279A-A833-4BB2-8CEE-2CA608ACCB11}"/>
              </a:ext>
            </a:extLst>
          </p:cNvPr>
          <p:cNvGrpSpPr/>
          <p:nvPr>
            <p:custDataLst>
              <p:tags r:id="rId3"/>
            </p:custDataLst>
          </p:nvPr>
        </p:nvGrpSpPr>
        <p:grpSpPr>
          <a:xfrm>
            <a:off x="-42759" y="1063229"/>
            <a:ext cx="1562831" cy="1208042"/>
            <a:chOff x="-58182" y="255640"/>
            <a:chExt cx="2290105" cy="1927122"/>
          </a:xfrm>
        </p:grpSpPr>
        <p:sp>
          <p:nvSpPr>
            <p:cNvPr id="10" name="Flèche droite 5">
              <a:extLst>
                <a:ext uri="{FF2B5EF4-FFF2-40B4-BE49-F238E27FC236}">
                  <a16:creationId xmlns:a16="http://schemas.microsoft.com/office/drawing/2014/main" id="{0D1E04AB-5DC8-4F7E-A28D-41864D2F5FBA}"/>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531B76B4-B9F4-4EC8-A22A-7E9A6F053BDB}"/>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369650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BABE0-C4C5-4334-AA19-8C0631F8EB3E}"/>
              </a:ext>
            </a:extLst>
          </p:cNvPr>
          <p:cNvSpPr>
            <a:spLocks noGrp="1"/>
          </p:cNvSpPr>
          <p:nvPr>
            <p:ph type="title"/>
            <p:custDataLst>
              <p:tags r:id="rId1"/>
            </p:custDataLst>
          </p:nvPr>
        </p:nvSpPr>
        <p:spPr>
          <a:xfrm>
            <a:off x="1814210" y="152553"/>
            <a:ext cx="6761093" cy="1731921"/>
          </a:xfrm>
        </p:spPr>
        <p:txBody>
          <a:bodyPr/>
          <a:lstStyle/>
          <a:p>
            <a:pPr algn="ctr"/>
            <a:r>
              <a:rPr lang="fr-CA" dirty="0"/>
              <a:t>Les trois différents savoirs </a:t>
            </a:r>
          </a:p>
        </p:txBody>
      </p:sp>
      <p:sp>
        <p:nvSpPr>
          <p:cNvPr id="8" name="Explosion 2 7"/>
          <p:cNvSpPr/>
          <p:nvPr>
            <p:custDataLst>
              <p:tags r:id="rId2"/>
            </p:custDataLst>
          </p:nvPr>
        </p:nvSpPr>
        <p:spPr>
          <a:xfrm>
            <a:off x="1786803" y="5022498"/>
            <a:ext cx="2359638" cy="1061872"/>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b="1" i="1" dirty="0"/>
              <a:t>Savoir-faire</a:t>
            </a:r>
          </a:p>
        </p:txBody>
      </p:sp>
      <p:sp>
        <p:nvSpPr>
          <p:cNvPr id="4" name="Rectangle 3">
            <a:extLst>
              <a:ext uri="{FF2B5EF4-FFF2-40B4-BE49-F238E27FC236}">
                <a16:creationId xmlns:a16="http://schemas.microsoft.com/office/drawing/2014/main" id="{6C586BA4-EE12-4B4B-8F5A-CC1C639F7931}"/>
              </a:ext>
            </a:extLst>
          </p:cNvPr>
          <p:cNvSpPr/>
          <p:nvPr/>
        </p:nvSpPr>
        <p:spPr>
          <a:xfrm>
            <a:off x="7207909" y="6193662"/>
            <a:ext cx="1620380" cy="461665"/>
          </a:xfrm>
          <a:prstGeom prst="rect">
            <a:avLst/>
          </a:prstGeom>
        </p:spPr>
        <p:txBody>
          <a:bodyPr wrap="none">
            <a:spAutoFit/>
          </a:bodyPr>
          <a:lstStyle/>
          <a:p>
            <a:r>
              <a:rPr lang="fr-CA" sz="1200" dirty="0">
                <a:solidFill>
                  <a:srgbClr val="000000"/>
                </a:solidFill>
              </a:rPr>
              <a:t>Image : Généré par IA, </a:t>
            </a:r>
            <a:br>
              <a:rPr lang="fr-CA" sz="1200" dirty="0">
                <a:solidFill>
                  <a:srgbClr val="000000"/>
                </a:solidFill>
              </a:rPr>
            </a:br>
            <a:r>
              <a:rPr lang="fr-CA" sz="1200" dirty="0">
                <a:solidFill>
                  <a:srgbClr val="000000"/>
                </a:solidFill>
              </a:rPr>
              <a:t>Optimisé par DALL·E 3</a:t>
            </a:r>
          </a:p>
        </p:txBody>
      </p:sp>
      <p:pic>
        <p:nvPicPr>
          <p:cNvPr id="6" name="Image 5">
            <a:extLst>
              <a:ext uri="{FF2B5EF4-FFF2-40B4-BE49-F238E27FC236}">
                <a16:creationId xmlns:a16="http://schemas.microsoft.com/office/drawing/2014/main" id="{ECF796ED-754F-470C-9518-C1618D45BF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7961" y="2547740"/>
            <a:ext cx="2088626" cy="2088626"/>
          </a:xfrm>
          <a:prstGeom prst="rect">
            <a:avLst/>
          </a:prstGeom>
        </p:spPr>
      </p:pic>
      <p:sp>
        <p:nvSpPr>
          <p:cNvPr id="3" name="Explosion 2 2"/>
          <p:cNvSpPr/>
          <p:nvPr>
            <p:custDataLst>
              <p:tags r:id="rId3"/>
            </p:custDataLst>
          </p:nvPr>
        </p:nvSpPr>
        <p:spPr>
          <a:xfrm>
            <a:off x="1186946" y="2092588"/>
            <a:ext cx="2006864" cy="1061872"/>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b="1" i="1" dirty="0">
                <a:solidFill>
                  <a:schemeClr val="bg1"/>
                </a:solidFill>
              </a:rPr>
              <a:t>Savoirs</a:t>
            </a:r>
          </a:p>
        </p:txBody>
      </p:sp>
      <p:pic>
        <p:nvPicPr>
          <p:cNvPr id="12" name="Espace réservé du contenu 11">
            <a:extLst>
              <a:ext uri="{FF2B5EF4-FFF2-40B4-BE49-F238E27FC236}">
                <a16:creationId xmlns:a16="http://schemas.microsoft.com/office/drawing/2014/main" id="{E66EA90D-72C8-4196-98FC-7A3F7E6070AB}"/>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5857602" y="2388503"/>
            <a:ext cx="2247666" cy="2247666"/>
          </a:xfrm>
        </p:spPr>
      </p:pic>
      <p:sp>
        <p:nvSpPr>
          <p:cNvPr id="7" name="Explosion 2 6"/>
          <p:cNvSpPr/>
          <p:nvPr>
            <p:custDataLst>
              <p:tags r:id="rId4"/>
            </p:custDataLst>
          </p:nvPr>
        </p:nvSpPr>
        <p:spPr>
          <a:xfrm>
            <a:off x="6837073" y="1685171"/>
            <a:ext cx="2414751" cy="1061872"/>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b="1" i="1" dirty="0"/>
              <a:t>Savoir-être</a:t>
            </a:r>
          </a:p>
        </p:txBody>
      </p:sp>
      <p:pic>
        <p:nvPicPr>
          <p:cNvPr id="14" name="Image 13">
            <a:extLst>
              <a:ext uri="{FF2B5EF4-FFF2-40B4-BE49-F238E27FC236}">
                <a16:creationId xmlns:a16="http://schemas.microsoft.com/office/drawing/2014/main" id="{83DF6DE8-CF12-4012-BB63-9184C1114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7782" y="4509121"/>
            <a:ext cx="2088626" cy="2088626"/>
          </a:xfrm>
          <a:prstGeom prst="rect">
            <a:avLst/>
          </a:prstGeom>
        </p:spPr>
      </p:pic>
    </p:spTree>
    <p:extLst>
      <p:ext uri="{BB962C8B-B14F-4D97-AF65-F5344CB8AC3E}">
        <p14:creationId xmlns:p14="http://schemas.microsoft.com/office/powerpoint/2010/main" val="312972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448616" y="1115791"/>
            <a:ext cx="5221188" cy="857250"/>
          </a:xfrm>
          <a:ln>
            <a:noFill/>
          </a:ln>
        </p:spPr>
        <p:txBody>
          <a:bodyPr/>
          <a:lstStyle/>
          <a:p>
            <a:pPr algn="ctr"/>
            <a:r>
              <a:rPr lang="fr-CA" sz="3300" dirty="0">
                <a:latin typeface="+mn-lt"/>
                <a:ea typeface="+mn-ea"/>
                <a:cs typeface="+mn-cs"/>
              </a:rPr>
              <a:t>Activité 3</a:t>
            </a:r>
            <a:r>
              <a:rPr lang="fr-CA" sz="2700" dirty="0">
                <a:latin typeface="+mn-lt"/>
                <a:ea typeface="+mn-ea"/>
                <a:cs typeface="+mn-cs"/>
              </a:rPr>
              <a:t> </a:t>
            </a:r>
            <a:br>
              <a:rPr lang="fr-CA" sz="2100" dirty="0">
                <a:solidFill>
                  <a:srgbClr val="5F5F5F"/>
                </a:solidFill>
                <a:latin typeface="+mn-lt"/>
              </a:rPr>
            </a:br>
            <a:r>
              <a:rPr lang="fr-CA" sz="2100" dirty="0">
                <a:solidFill>
                  <a:srgbClr val="5F5F5F"/>
                </a:solidFill>
                <a:latin typeface="+mn-lt"/>
              </a:rPr>
              <a:t>Savoirs, savoir-faire et savoir-être</a:t>
            </a:r>
          </a:p>
        </p:txBody>
      </p:sp>
      <p:sp>
        <p:nvSpPr>
          <p:cNvPr id="3" name="Espace réservé du contenu 2"/>
          <p:cNvSpPr>
            <a:spLocks noGrp="1"/>
          </p:cNvSpPr>
          <p:nvPr>
            <p:ph idx="1"/>
            <p:custDataLst>
              <p:tags r:id="rId2"/>
            </p:custDataLst>
          </p:nvPr>
        </p:nvSpPr>
        <p:spPr>
          <a:xfrm>
            <a:off x="1879079" y="2564854"/>
            <a:ext cx="6502503" cy="3600450"/>
          </a:xfrm>
        </p:spPr>
        <p:txBody>
          <a:bodyPr vert="horz" lIns="68580" tIns="34290" rIns="68580" bIns="34290" rtlCol="0" anchor="t">
            <a:normAutofit lnSpcReduction="10000"/>
          </a:bodyPr>
          <a:lstStyle/>
          <a:p>
            <a:pPr>
              <a:spcBef>
                <a:spcPct val="0"/>
              </a:spcBef>
            </a:pPr>
            <a:endParaRPr lang="fr-CA" altLang="fr-FR" sz="2100" dirty="0">
              <a:solidFill>
                <a:srgbClr val="777777"/>
              </a:solidFill>
            </a:endParaRPr>
          </a:p>
          <a:p>
            <a:pPr marL="85725" indent="0" algn="just">
              <a:spcBef>
                <a:spcPct val="0"/>
              </a:spcBef>
              <a:buNone/>
            </a:pPr>
            <a:r>
              <a:rPr lang="fr-CA" sz="2100" b="1" dirty="0">
                <a:solidFill>
                  <a:srgbClr val="000000"/>
                </a:solidFill>
              </a:rPr>
              <a:t>Consignes</a:t>
            </a:r>
          </a:p>
          <a:p>
            <a:pPr marL="85725" indent="0" algn="just">
              <a:spcBef>
                <a:spcPct val="0"/>
              </a:spcBef>
              <a:buNone/>
            </a:pPr>
            <a:endParaRPr lang="fr-CA" sz="2100" b="1" dirty="0">
              <a:solidFill>
                <a:srgbClr val="777777"/>
              </a:solidFill>
            </a:endParaRPr>
          </a:p>
          <a:p>
            <a:pPr marL="467916" indent="-382191" algn="just">
              <a:spcBef>
                <a:spcPct val="0"/>
              </a:spcBef>
            </a:pPr>
            <a:r>
              <a:rPr lang="fr-CA" sz="2100" b="1" dirty="0">
                <a:solidFill>
                  <a:srgbClr val="000000"/>
                </a:solidFill>
              </a:rPr>
              <a:t>Prendre connaissance des mises en situation dans le document collaboratif.</a:t>
            </a:r>
          </a:p>
          <a:p>
            <a:pPr marL="85725" indent="0" algn="just">
              <a:spcBef>
                <a:spcPct val="0"/>
              </a:spcBef>
              <a:buNone/>
            </a:pPr>
            <a:endParaRPr lang="fr-CA" sz="2100" b="1" dirty="0">
              <a:solidFill>
                <a:srgbClr val="777777"/>
              </a:solidFill>
            </a:endParaRPr>
          </a:p>
          <a:p>
            <a:pPr marL="467916" indent="-402431" algn="just">
              <a:spcBef>
                <a:spcPct val="0"/>
              </a:spcBef>
            </a:pPr>
            <a:r>
              <a:rPr lang="fr-CA" sz="2100" b="1" dirty="0">
                <a:solidFill>
                  <a:srgbClr val="000000"/>
                </a:solidFill>
              </a:rPr>
              <a:t>En sous-équipe, déterminer le type de savoir approprié pour chaque mise en situation.</a:t>
            </a:r>
            <a:endParaRPr lang="fr-CA" sz="2100" b="1" dirty="0">
              <a:solidFill>
                <a:srgbClr val="C00000"/>
              </a:solidFill>
              <a:cs typeface="Calibri"/>
            </a:endParaRPr>
          </a:p>
          <a:p>
            <a:pPr marL="85725" indent="0" algn="just">
              <a:buNone/>
            </a:pPr>
            <a:r>
              <a:rPr lang="en-CA" altLang="fr-FR" sz="2100" b="1" i="1" dirty="0">
                <a:solidFill>
                  <a:srgbClr val="777777"/>
                </a:solidFill>
              </a:rPr>
              <a:t>   </a:t>
            </a:r>
            <a:endParaRPr lang="en-CA" altLang="fr-FR" sz="2100" dirty="0">
              <a:solidFill>
                <a:srgbClr val="777777"/>
              </a:solidFill>
            </a:endParaRPr>
          </a:p>
          <a:p>
            <a:pPr marL="72866" indent="0">
              <a:spcBef>
                <a:spcPct val="0"/>
              </a:spcBef>
              <a:buNone/>
            </a:pPr>
            <a:endParaRPr lang="fr-CA" altLang="fr-FR" sz="2100" dirty="0">
              <a:solidFill>
                <a:srgbClr val="777777"/>
              </a:solidFill>
              <a:cs typeface="Calibri"/>
            </a:endParaRPr>
          </a:p>
          <a:p>
            <a:pPr marL="0" indent="0">
              <a:spcBef>
                <a:spcPct val="0"/>
              </a:spcBef>
              <a:buNone/>
            </a:pPr>
            <a:r>
              <a:rPr lang="fr-CA" altLang="fr-FR" sz="2100" dirty="0">
                <a:solidFill>
                  <a:srgbClr val="777777"/>
                </a:solidFill>
              </a:rPr>
              <a:t>    </a:t>
            </a:r>
            <a:endParaRPr lang="fr-CA" altLang="fr-FR" sz="2100" dirty="0">
              <a:solidFill>
                <a:srgbClr val="777777"/>
              </a:solidFill>
              <a:cs typeface="Calibri"/>
            </a:endParaRPr>
          </a:p>
          <a:p>
            <a:pPr marL="0" indent="0">
              <a:spcBef>
                <a:spcPct val="0"/>
              </a:spcBef>
              <a:buNone/>
            </a:pPr>
            <a:r>
              <a:rPr lang="fr-CA" altLang="fr-FR" sz="2100" dirty="0">
                <a:solidFill>
                  <a:srgbClr val="777777"/>
                </a:solidFill>
              </a:rPr>
              <a:t>    </a:t>
            </a:r>
            <a:endParaRPr lang="fr-CA" dirty="0">
              <a:solidFill>
                <a:srgbClr val="777777"/>
              </a:solidFill>
            </a:endParaRPr>
          </a:p>
        </p:txBody>
      </p:sp>
      <p:grpSp>
        <p:nvGrpSpPr>
          <p:cNvPr id="16" name="Groupe 15"/>
          <p:cNvGrpSpPr/>
          <p:nvPr>
            <p:custDataLst>
              <p:tags r:id="rId3"/>
            </p:custDataLst>
          </p:nvPr>
        </p:nvGrpSpPr>
        <p:grpSpPr>
          <a:xfrm>
            <a:off x="7164288" y="5558751"/>
            <a:ext cx="1774062" cy="790012"/>
            <a:chOff x="6768206" y="5877272"/>
            <a:chExt cx="2365416" cy="1053349"/>
          </a:xfrm>
        </p:grpSpPr>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dirty="0">
                  <a:solidFill>
                    <a:schemeClr val="bg1"/>
                  </a:solidFill>
                </a:rPr>
                <a:t>10  minutes</a:t>
              </a:r>
            </a:p>
          </p:txBody>
        </p:sp>
      </p:grpSp>
      <p:sp>
        <p:nvSpPr>
          <p:cNvPr id="19" name="ZoneTexte 18"/>
          <p:cNvSpPr txBox="1"/>
          <p:nvPr>
            <p:custDataLst>
              <p:tags r:id="rId4"/>
            </p:custDataLst>
          </p:nvPr>
        </p:nvSpPr>
        <p:spPr>
          <a:xfrm>
            <a:off x="1857375" y="6165304"/>
            <a:ext cx="2714625" cy="323165"/>
          </a:xfrm>
          <a:prstGeom prst="rect">
            <a:avLst/>
          </a:prstGeom>
          <a:noFill/>
        </p:spPr>
        <p:txBody>
          <a:bodyPr wrap="square" rtlCol="0">
            <a:spAutoFit/>
          </a:bodyPr>
          <a:lstStyle/>
          <a:p>
            <a:r>
              <a:rPr lang="fr-CA" sz="1500" b="1" dirty="0">
                <a:solidFill>
                  <a:srgbClr val="C00000"/>
                </a:solidFill>
              </a:rPr>
              <a:t>Retour en plénière</a:t>
            </a:r>
          </a:p>
        </p:txBody>
      </p:sp>
      <p:pic>
        <p:nvPicPr>
          <p:cNvPr id="20" name="Image 19">
            <a:extLst>
              <a:ext uri="{FF2B5EF4-FFF2-40B4-BE49-F238E27FC236}">
                <a16:creationId xmlns:a16="http://schemas.microsoft.com/office/drawing/2014/main" id="{0A4492A8-74DD-44AC-9940-F9C507C2329F}"/>
              </a:ext>
            </a:extLst>
          </p:cNvPr>
          <p:cNvPicPr>
            <a:picLocks noChangeAspect="1"/>
          </p:cNvPicPr>
          <p:nvPr>
            <p:custDataLst>
              <p:tags r:id="rId5"/>
            </p:custDataLst>
          </p:nvPr>
        </p:nvPicPr>
        <p:blipFill>
          <a:blip r:embed="rId10"/>
          <a:stretch>
            <a:fillRect/>
          </a:stretch>
        </p:blipFill>
        <p:spPr>
          <a:xfrm>
            <a:off x="1857375" y="5512745"/>
            <a:ext cx="1408458" cy="529915"/>
          </a:xfrm>
          <a:prstGeom prst="rect">
            <a:avLst/>
          </a:prstGeom>
        </p:spPr>
      </p:pic>
      <p:pic>
        <p:nvPicPr>
          <p:cNvPr id="9" name="Image 8">
            <a:extLst>
              <a:ext uri="{FF2B5EF4-FFF2-40B4-BE49-F238E27FC236}">
                <a16:creationId xmlns:a16="http://schemas.microsoft.com/office/drawing/2014/main" id="{5701A3D7-4F2F-41D9-891B-45EA3E9C5B64}"/>
              </a:ext>
            </a:extLst>
          </p:cNvPr>
          <p:cNvPicPr>
            <a:picLocks noChangeAspect="1"/>
          </p:cNvPicPr>
          <p:nvPr>
            <p:custDataLst>
              <p:tags r:id="rId6"/>
            </p:custDataLst>
          </p:nvPr>
        </p:nvPicPr>
        <p:blipFill>
          <a:blip r:embed="rId11"/>
          <a:stretch>
            <a:fillRect/>
          </a:stretch>
        </p:blipFill>
        <p:spPr>
          <a:xfrm>
            <a:off x="3419872" y="2592565"/>
            <a:ext cx="521494" cy="607219"/>
          </a:xfrm>
          <a:prstGeom prst="rect">
            <a:avLst/>
          </a:prstGeom>
        </p:spPr>
      </p:pic>
    </p:spTree>
    <p:extLst>
      <p:ext uri="{BB962C8B-B14F-4D97-AF65-F5344CB8AC3E}">
        <p14:creationId xmlns:p14="http://schemas.microsoft.com/office/powerpoint/2010/main" val="1621521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a:extLst>
              <a:ext uri="{FF2B5EF4-FFF2-40B4-BE49-F238E27FC236}">
                <a16:creationId xmlns:a16="http://schemas.microsoft.com/office/drawing/2014/main" id="{54D431E7-C898-4372-A518-9E85CDBD2B79}"/>
              </a:ext>
            </a:extLst>
          </p:cNvPr>
          <p:cNvGraphicFramePr>
            <a:graphicFrameLocks noGrp="1"/>
          </p:cNvGraphicFramePr>
          <p:nvPr>
            <p:custDataLst>
              <p:tags r:id="rId1"/>
            </p:custDataLst>
            <p:extLst>
              <p:ext uri="{D42A27DB-BD31-4B8C-83A1-F6EECF244321}">
                <p14:modId xmlns:p14="http://schemas.microsoft.com/office/powerpoint/2010/main" val="2191963544"/>
              </p:ext>
            </p:extLst>
          </p:nvPr>
        </p:nvGraphicFramePr>
        <p:xfrm>
          <a:off x="1878520" y="2132856"/>
          <a:ext cx="6672835" cy="4447744"/>
        </p:xfrm>
        <a:graphic>
          <a:graphicData uri="http://schemas.openxmlformats.org/drawingml/2006/table">
            <a:tbl>
              <a:tblPr firstRow="1" firstCol="1" bandRow="1"/>
              <a:tblGrid>
                <a:gridCol w="3333893">
                  <a:extLst>
                    <a:ext uri="{9D8B030D-6E8A-4147-A177-3AD203B41FA5}">
                      <a16:colId xmlns:a16="http://schemas.microsoft.com/office/drawing/2014/main" val="485833157"/>
                    </a:ext>
                  </a:extLst>
                </a:gridCol>
                <a:gridCol w="3338942">
                  <a:extLst>
                    <a:ext uri="{9D8B030D-6E8A-4147-A177-3AD203B41FA5}">
                      <a16:colId xmlns:a16="http://schemas.microsoft.com/office/drawing/2014/main" val="3687990232"/>
                    </a:ext>
                  </a:extLst>
                </a:gridCol>
              </a:tblGrid>
              <a:tr h="41895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fr-FR" sz="1200" b="1" dirty="0">
                          <a:solidFill>
                            <a:srgbClr val="C00000"/>
                          </a:solidFill>
                          <a:effectLst/>
                          <a:latin typeface="Calibri"/>
                          <a:ea typeface="Calibri" panose="020F0502020204030204" pitchFamily="34" charset="0"/>
                          <a:cs typeface="Times New Roman"/>
                        </a:rPr>
                        <a:t>Mises en situations</a:t>
                      </a:r>
                      <a:endParaRPr lang="fr-CA" sz="1200" b="1" dirty="0">
                        <a:solidFill>
                          <a:srgbClr val="C00000"/>
                        </a:solidFill>
                        <a:effectLst/>
                        <a:latin typeface="Calibri"/>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fr-FR" sz="1200" b="1" dirty="0">
                          <a:solidFill>
                            <a:srgbClr val="C00000"/>
                          </a:solidFill>
                          <a:effectLst/>
                          <a:latin typeface="Calibri"/>
                          <a:ea typeface="Calibri" panose="020F0502020204030204" pitchFamily="34" charset="0"/>
                          <a:cs typeface="Times New Roman"/>
                        </a:rPr>
                        <a:t>Savoirs, savoir-être ou savoir-faire</a:t>
                      </a:r>
                      <a:endParaRPr lang="fr-CA" sz="1200" b="1" dirty="0">
                        <a:solidFill>
                          <a:srgbClr val="C00000"/>
                        </a:solidFill>
                        <a:effectLs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3686419016"/>
                  </a:ext>
                </a:extLst>
              </a:tr>
              <a:tr h="3062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900" dirty="0">
                          <a:solidFill>
                            <a:srgbClr val="000000"/>
                          </a:solidFill>
                          <a:effectLst/>
                        </a:rPr>
                        <a:t>Célia explique à son collègue la préparation pour la </a:t>
                      </a:r>
                      <a:r>
                        <a:rPr lang="fr-CA" sz="900" b="0" kern="1200" dirty="0">
                          <a:solidFill>
                            <a:srgbClr val="000000"/>
                          </a:solidFill>
                          <a:effectLst/>
                          <a:latin typeface="Calibri" panose="020F0502020204030204" pitchFamily="34" charset="0"/>
                          <a:cs typeface="Times New Roman" panose="02020603050405020304" pitchFamily="18" charset="0"/>
                        </a:rPr>
                        <a:t>recette</a:t>
                      </a:r>
                      <a:r>
                        <a:rPr lang="fr-FR" sz="900" b="0" kern="1200" dirty="0">
                          <a:solidFill>
                            <a:srgbClr val="000000"/>
                          </a:solidFill>
                          <a:effectLst/>
                          <a:latin typeface="Calibri"/>
                          <a:cs typeface="Times New Roman"/>
                        </a:rPr>
                        <a:t>. (DEP en cuisine)</a:t>
                      </a:r>
                      <a:endParaRPr lang="fr-CA" sz="900" b="0" kern="1200" dirty="0">
                        <a:solidFill>
                          <a:srgbClr val="000000"/>
                        </a:solidFill>
                        <a:effectLst/>
                        <a:latin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fr-CA" sz="1100" b="1" dirty="0">
                          <a:solidFill>
                            <a:srgbClr val="000000"/>
                          </a:solidFill>
                          <a:effectLst/>
                          <a:latin typeface="Calibri"/>
                          <a:ea typeface="Calibri" panose="020F0502020204030204" pitchFamily="34" charset="0"/>
                          <a:cs typeface="Times New Roman"/>
                        </a:rPr>
                        <a:t>Savoir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89652"/>
                  </a:ext>
                </a:extLst>
              </a:tr>
              <a:tr h="2951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a:solidFill>
                            <a:srgbClr val="000000"/>
                          </a:solidFill>
                          <a:effectLst/>
                        </a:rPr>
                        <a:t>Martin conçoit 3 pièces cintrées pour le meuble qu’il fabrique</a:t>
                      </a:r>
                      <a:r>
                        <a:rPr lang="fr-CA" sz="800">
                          <a:solidFill>
                            <a:srgbClr val="000000"/>
                          </a:solidFill>
                          <a:effectLst/>
                          <a:latin typeface="Calibri"/>
                          <a:cs typeface="Times New Roman"/>
                        </a:rPr>
                        <a:t>. (DEP en ébénisterie)</a:t>
                      </a:r>
                      <a:endParaRPr lang="fr-CA"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15000"/>
                        </a:lnSpc>
                        <a:spcAft>
                          <a:spcPts val="1000"/>
                        </a:spcAft>
                      </a:pPr>
                      <a:r>
                        <a:rPr lang="fr-CA" sz="1100" b="1" dirty="0">
                          <a:solidFill>
                            <a:srgbClr val="000000"/>
                          </a:solidFill>
                          <a:effectLst/>
                          <a:latin typeface="Calibri"/>
                          <a:ea typeface="Calibri" panose="020F0502020204030204" pitchFamily="34" charset="0"/>
                          <a:cs typeface="Times New Roman"/>
                        </a:rPr>
                        <a:t>Savoir-faire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3939401"/>
                  </a:ext>
                </a:extLst>
              </a:tr>
              <a:tr h="34864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a:solidFill>
                            <a:srgbClr val="000000"/>
                          </a:solidFill>
                          <a:effectLst/>
                        </a:rPr>
                        <a:t>Alexa prépare son poste de travail avec tous les outils nécessaires en vue de défaire un vieux divan. (DEP en rembourrage)</a:t>
                      </a:r>
                      <a:endParaRPr lang="fr-CA"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fr-CA" sz="1100" b="1" dirty="0">
                          <a:solidFill>
                            <a:srgbClr val="000000"/>
                          </a:solidFill>
                          <a:effectLst/>
                          <a:latin typeface="Calibri"/>
                          <a:ea typeface="Calibri" panose="020F0502020204030204" pitchFamily="34" charset="0"/>
                          <a:cs typeface="Times New Roman"/>
                        </a:rPr>
                        <a:t>Savoir-faire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0886528"/>
                  </a:ext>
                </a:extLst>
              </a:tr>
              <a:tr h="4252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dirty="0">
                          <a:solidFill>
                            <a:srgbClr val="000000"/>
                          </a:solidFill>
                          <a:effectLst/>
                        </a:rPr>
                        <a:t>Nathan est un élève en SASI.</a:t>
                      </a:r>
                      <a:r>
                        <a:rPr lang="fr-CA" sz="800" baseline="0" dirty="0">
                          <a:solidFill>
                            <a:srgbClr val="000000"/>
                          </a:solidFill>
                          <a:effectLst/>
                        </a:rPr>
                        <a:t> I</a:t>
                      </a:r>
                      <a:r>
                        <a:rPr lang="fr-CA" sz="800" dirty="0">
                          <a:solidFill>
                            <a:srgbClr val="000000"/>
                          </a:solidFill>
                          <a:effectLst/>
                        </a:rPr>
                        <a:t>l doit connaître l’ordre pour mettre et retirer les EPI – Équipements de protection individuels</a:t>
                      </a:r>
                      <a:r>
                        <a:rPr lang="fr-CA" sz="800" dirty="0">
                          <a:solidFill>
                            <a:srgbClr val="000000"/>
                          </a:solidFill>
                          <a:effectLst/>
                          <a:latin typeface="Calibri"/>
                          <a:cs typeface="Times New Roman"/>
                        </a:rPr>
                        <a:t>. (DEP en santé, assistance et soins infirmiers)</a:t>
                      </a:r>
                      <a:endPar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a:lnSpc>
                          <a:spcPct val="114999"/>
                        </a:lnSpc>
                        <a:spcAft>
                          <a:spcPts val="1000"/>
                        </a:spcAft>
                        <a:buNone/>
                      </a:pPr>
                      <a:r>
                        <a:rPr lang="fr-CA" sz="1100" b="1" i="0" u="none" strike="noStrike" noProof="0" dirty="0">
                          <a:solidFill>
                            <a:srgbClr val="000000"/>
                          </a:solidFill>
                          <a:effectLst/>
                          <a:latin typeface="Calibri"/>
                        </a:rPr>
                        <a:t>Savoir</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846269"/>
                  </a:ext>
                </a:extLst>
              </a:tr>
              <a:tr h="42803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dirty="0">
                          <a:solidFill>
                            <a:srgbClr val="000000"/>
                          </a:solidFill>
                          <a:effectLst/>
                        </a:rPr>
                        <a:t>Lors du cours de coloration créative, Stéphane crée une superposition de couleurs dans les cheveux de sa cliente.</a:t>
                      </a:r>
                      <a:r>
                        <a:rPr lang="fr-CA" sz="800" baseline="0" dirty="0">
                          <a:solidFill>
                            <a:srgbClr val="000000"/>
                          </a:solidFill>
                          <a:effectLst/>
                        </a:rPr>
                        <a:t> C</a:t>
                      </a:r>
                      <a:r>
                        <a:rPr lang="fr-CA" sz="800" dirty="0">
                          <a:solidFill>
                            <a:srgbClr val="000000"/>
                          </a:solidFill>
                          <a:effectLst/>
                        </a:rPr>
                        <a:t>’est digne d’un chef-d’œuvre. (DEP en coiffure)</a:t>
                      </a:r>
                      <a:endPar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fr-CA" sz="1100" b="1" dirty="0">
                          <a:solidFill>
                            <a:srgbClr val="000000"/>
                          </a:solidFill>
                          <a:effectLst/>
                          <a:latin typeface="Calibri"/>
                          <a:ea typeface="Calibri" panose="020F0502020204030204" pitchFamily="34" charset="0"/>
                          <a:cs typeface="Times New Roman"/>
                        </a:rPr>
                        <a:t>Savoir-faire</a:t>
                      </a:r>
                      <a:endParaRPr lang="fr-CA" sz="1100" dirty="0">
                        <a:solidFill>
                          <a:srgbClr val="000000"/>
                        </a:solidFill>
                        <a:effectLs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4322"/>
                  </a:ext>
                </a:extLst>
              </a:tr>
              <a:tr h="4252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Françoise fait preuve de courtoisie et reformule les besoins d’une cliente qui souhaite une jupe sur mesure. (DEP en mode et confection de vêtements sur mesure)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000000"/>
                          </a:solidFill>
                          <a:effectLst/>
                          <a:uLnTx/>
                          <a:uFillTx/>
                          <a:latin typeface="Calibri"/>
                          <a:ea typeface="+mn-ea"/>
                          <a:cs typeface="+mn-cs"/>
                        </a:rPr>
                        <a:t>Savoir-être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073398"/>
                  </a:ext>
                </a:extLst>
              </a:tr>
              <a:tr h="42803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a:solidFill>
                            <a:srgbClr val="000000"/>
                          </a:solidFill>
                          <a:effectLst/>
                        </a:rPr>
                        <a:t>Pendant l’activité de simulation d’une désinfection de chambre d’hôpital, Carl effectue la désinfection complète de celle-ci. (AEP en hygiène et salubrité en milieux de soins)</a:t>
                      </a:r>
                      <a:endParaRPr lang="fr-CA"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fr-CA" sz="1100" b="1" dirty="0">
                          <a:solidFill>
                            <a:srgbClr val="000000"/>
                          </a:solidFill>
                          <a:effectLst/>
                          <a:latin typeface="Calibri"/>
                          <a:ea typeface="Calibri" panose="020F0502020204030204" pitchFamily="34" charset="0"/>
                          <a:cs typeface="Times New Roman"/>
                        </a:rPr>
                        <a:t>Savoir-faire</a:t>
                      </a:r>
                      <a:endParaRPr lang="fr-CA" sz="1100" dirty="0">
                        <a:solidFill>
                          <a:srgbClr val="000000"/>
                        </a:solidFill>
                        <a:effectLs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704884"/>
                  </a:ext>
                </a:extLst>
              </a:tr>
              <a:tr h="325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George explique à son collègue comment p</a:t>
                      </a:r>
                      <a:r>
                        <a:rPr lang="fr-CA" sz="800" dirty="0">
                          <a:solidFill>
                            <a:srgbClr val="000000"/>
                          </a:solidFill>
                        </a:rPr>
                        <a:t>rendre des mesures sur le circuit de dérivation. (DEP en électricité)</a:t>
                      </a:r>
                      <a:endPar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000000"/>
                          </a:solidFill>
                          <a:effectLst/>
                          <a:uLnTx/>
                          <a:uFillTx/>
                          <a:latin typeface="Calibri"/>
                          <a:ea typeface="+mn-ea"/>
                          <a:cs typeface="+mn-cs"/>
                        </a:rPr>
                        <a:t>Savoir</a:t>
                      </a:r>
                      <a:endParaRPr lang="fr-CA" sz="1100" dirty="0">
                        <a:solidFill>
                          <a:srgbClr val="000000"/>
                        </a:solidFill>
                        <a:effectLst/>
                        <a:highlight>
                          <a:srgbClr val="FFFF00"/>
                        </a:highligh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7638264"/>
                  </a:ext>
                </a:extLst>
              </a:tr>
              <a:tr h="2951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a:solidFill>
                            <a:srgbClr val="000000"/>
                          </a:solidFill>
                          <a:effectLst/>
                        </a:rPr>
                        <a:t>Nicolas analyse les différents résultats possibles avec la mise en teinte de la chaise antique. (DEP en finition de meubles)</a:t>
                      </a:r>
                      <a:endParaRPr lang="fr-CA"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a:lnSpc>
                          <a:spcPct val="114999"/>
                        </a:lnSpc>
                        <a:spcAft>
                          <a:spcPts val="1000"/>
                        </a:spcAft>
                        <a:buNone/>
                      </a:pPr>
                      <a:r>
                        <a:rPr lang="fr-CA" sz="1100" b="1" i="0" u="none" strike="noStrike" noProof="0" dirty="0">
                          <a:solidFill>
                            <a:srgbClr val="000000"/>
                          </a:solidFill>
                          <a:effectLst/>
                          <a:latin typeface="Calibri"/>
                        </a:rPr>
                        <a:t>Savoir-faire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1159472"/>
                  </a:ext>
                </a:extLst>
              </a:tr>
              <a:tr h="325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pPr>
                      <a:r>
                        <a:rPr lang="fr-CA" sz="800" dirty="0">
                          <a:solidFill>
                            <a:srgbClr val="000000"/>
                          </a:solidFill>
                          <a:effectLst/>
                          <a:latin typeface="Calibri"/>
                          <a:ea typeface="Calibri" panose="020F0502020204030204" pitchFamily="34" charset="0"/>
                          <a:cs typeface="Times New Roman"/>
                        </a:rPr>
                        <a:t>Jean travaille en équipe et communique avec ses collègues de classe pour l’installation de solins. (DEP en charpenterie-menuiserie)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000000"/>
                          </a:solidFill>
                          <a:effectLst/>
                          <a:uLnTx/>
                          <a:uFillTx/>
                          <a:latin typeface="Calibri"/>
                          <a:ea typeface="+mn-ea"/>
                          <a:cs typeface="+mn-cs"/>
                        </a:rPr>
                        <a:t>Savoir-être</a:t>
                      </a:r>
                      <a:endParaRPr lang="fr-CA" sz="1100" dirty="0">
                        <a:solidFill>
                          <a:srgbClr val="000000"/>
                        </a:solidFill>
                        <a:effectLs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46897"/>
                  </a:ext>
                </a:extLst>
              </a:tr>
              <a:tr h="4252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fr-CA"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Lors d’une simulation de vente de voyages, Brigitte fait preuve d’écoute et de respect envers les besoins de son client. (DEP en conseil et vente de voyages)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CA" sz="1100" b="1" i="0" u="none" strike="noStrike" kern="1200" cap="none" spc="0" normalizeH="0" baseline="0" noProof="0" dirty="0">
                          <a:ln>
                            <a:noFill/>
                          </a:ln>
                          <a:solidFill>
                            <a:srgbClr val="000000"/>
                          </a:solidFill>
                          <a:effectLst/>
                          <a:uLnTx/>
                          <a:uFillTx/>
                          <a:latin typeface="Calibri"/>
                          <a:ea typeface="+mn-ea"/>
                          <a:cs typeface="+mn-cs"/>
                        </a:rPr>
                        <a:t>Savoir-être</a:t>
                      </a:r>
                      <a:endParaRPr lang="fr-CA" sz="1100" dirty="0">
                        <a:solidFill>
                          <a:srgbClr val="000000"/>
                        </a:solidFill>
                        <a:effectLst/>
                        <a:latin typeface="Calibri"/>
                        <a:ea typeface="Calibri" panose="020F0502020204030204" pitchFamily="34" charset="0"/>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609051"/>
                  </a:ext>
                </a:extLst>
              </a:tr>
            </a:tbl>
          </a:graphicData>
        </a:graphic>
      </p:graphicFrame>
      <p:sp>
        <p:nvSpPr>
          <p:cNvPr id="2" name="Titre 1">
            <a:extLst>
              <a:ext uri="{FF2B5EF4-FFF2-40B4-BE49-F238E27FC236}">
                <a16:creationId xmlns:a16="http://schemas.microsoft.com/office/drawing/2014/main" id="{CE4F619D-1EB1-4A04-8FC0-BB4A22953BE2}"/>
              </a:ext>
            </a:extLst>
          </p:cNvPr>
          <p:cNvSpPr>
            <a:spLocks noGrp="1"/>
          </p:cNvSpPr>
          <p:nvPr>
            <p:ph type="title"/>
            <p:custDataLst>
              <p:tags r:id="rId2"/>
            </p:custDataLst>
          </p:nvPr>
        </p:nvSpPr>
        <p:spPr>
          <a:xfrm>
            <a:off x="1619672" y="116632"/>
            <a:ext cx="7109991" cy="1515871"/>
          </a:xfrm>
        </p:spPr>
        <p:txBody>
          <a:bodyPr/>
          <a:lstStyle/>
          <a:p>
            <a:pPr algn="ctr"/>
            <a:r>
              <a:rPr lang="fr-CA" dirty="0"/>
              <a:t>Savoir, savoir-être ou savoir-faire? </a:t>
            </a:r>
          </a:p>
        </p:txBody>
      </p:sp>
      <p:grpSp>
        <p:nvGrpSpPr>
          <p:cNvPr id="11" name="Groupe 10">
            <a:extLst>
              <a:ext uri="{FF2B5EF4-FFF2-40B4-BE49-F238E27FC236}">
                <a16:creationId xmlns:a16="http://schemas.microsoft.com/office/drawing/2014/main" id="{A3053BFB-42FC-4C97-B19E-6790CBCCDBEE}"/>
              </a:ext>
            </a:extLst>
          </p:cNvPr>
          <p:cNvGrpSpPr/>
          <p:nvPr>
            <p:custDataLst>
              <p:tags r:id="rId3"/>
            </p:custDataLst>
          </p:nvPr>
        </p:nvGrpSpPr>
        <p:grpSpPr>
          <a:xfrm>
            <a:off x="1" y="920676"/>
            <a:ext cx="1500188" cy="1431093"/>
            <a:chOff x="0" y="255640"/>
            <a:chExt cx="2231923" cy="1927122"/>
          </a:xfrm>
        </p:grpSpPr>
        <p:sp>
          <p:nvSpPr>
            <p:cNvPr id="12" name="Flèche droite 11">
              <a:extLst>
                <a:ext uri="{FF2B5EF4-FFF2-40B4-BE49-F238E27FC236}">
                  <a16:creationId xmlns:a16="http://schemas.microsoft.com/office/drawing/2014/main" id="{4CDD3BB1-CEC1-4ACF-9329-EF9214C6E053}"/>
                </a:ext>
              </a:extLst>
            </p:cNvPr>
            <p:cNvSpPr/>
            <p:nvPr/>
          </p:nvSpPr>
          <p:spPr>
            <a:xfrm>
              <a:off x="0" y="255640"/>
              <a:ext cx="2231923" cy="19271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 name="Rectangle 12">
              <a:extLst>
                <a:ext uri="{FF2B5EF4-FFF2-40B4-BE49-F238E27FC236}">
                  <a16:creationId xmlns:a16="http://schemas.microsoft.com/office/drawing/2014/main" id="{CA5E7169-15E8-40D7-A750-E2B61251B77C}"/>
                </a:ext>
              </a:extLst>
            </p:cNvPr>
            <p:cNvSpPr/>
            <p:nvPr/>
          </p:nvSpPr>
          <p:spPr>
            <a:xfrm>
              <a:off x="0" y="970528"/>
              <a:ext cx="1968364" cy="528429"/>
            </a:xfrm>
            <a:prstGeom prst="rect">
              <a:avLst/>
            </a:prstGeom>
          </p:spPr>
          <p:txBody>
            <a:bodyPr wrap="square">
              <a:spAutoFit/>
            </a:bodyPr>
            <a:lstStyle/>
            <a:p>
              <a:pPr algn="ctr"/>
              <a:r>
                <a:rPr lang="fr-CA" sz="1950" b="1" dirty="0">
                  <a:solidFill>
                    <a:srgbClr val="C00000"/>
                  </a:solidFill>
                </a:rPr>
                <a:t>Corrigé</a:t>
              </a:r>
            </a:p>
          </p:txBody>
        </p:sp>
      </p:grpSp>
    </p:spTree>
    <p:extLst>
      <p:ext uri="{BB962C8B-B14F-4D97-AF65-F5344CB8AC3E}">
        <p14:creationId xmlns:p14="http://schemas.microsoft.com/office/powerpoint/2010/main" val="2091881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B9D14EC-F22B-4C81-B7E6-C54B86AEAF2D}"/>
              </a:ext>
            </a:extLst>
          </p:cNvPr>
          <p:cNvSpPr>
            <a:spLocks noGrp="1"/>
          </p:cNvSpPr>
          <p:nvPr>
            <p:ph type="title"/>
            <p:custDataLst>
              <p:tags r:id="rId1"/>
            </p:custDataLst>
          </p:nvPr>
        </p:nvSpPr>
        <p:spPr>
          <a:xfrm>
            <a:off x="1619250" y="274638"/>
            <a:ext cx="6457950" cy="1143000"/>
          </a:xfrm>
        </p:spPr>
        <p:txBody>
          <a:bodyPr>
            <a:normAutofit/>
          </a:bodyPr>
          <a:lstStyle/>
          <a:p>
            <a:pPr algn="ctr"/>
            <a:r>
              <a:rPr lang="fr-CA" sz="3450" dirty="0" err="1"/>
              <a:t>Stragogies</a:t>
            </a:r>
            <a:r>
              <a:rPr lang="fr-CA" sz="3450" dirty="0"/>
              <a:t> EMEMM</a:t>
            </a:r>
          </a:p>
        </p:txBody>
      </p:sp>
      <p:pic>
        <p:nvPicPr>
          <p:cNvPr id="5" name="Image 4">
            <a:extLst>
              <a:ext uri="{FF2B5EF4-FFF2-40B4-BE49-F238E27FC236}">
                <a16:creationId xmlns:a16="http://schemas.microsoft.com/office/drawing/2014/main" id="{DF8BE021-94C5-4E87-9D2F-CE80F4665AA5}"/>
              </a:ext>
            </a:extLst>
          </p:cNvPr>
          <p:cNvPicPr>
            <a:picLocks noChangeAspect="1"/>
          </p:cNvPicPr>
          <p:nvPr>
            <p:custDataLst>
              <p:tags r:id="rId2"/>
            </p:custDataLst>
          </p:nvPr>
        </p:nvPicPr>
        <p:blipFill>
          <a:blip r:embed="rId7"/>
          <a:stretch>
            <a:fillRect/>
          </a:stretch>
        </p:blipFill>
        <p:spPr>
          <a:xfrm>
            <a:off x="1508570" y="2996952"/>
            <a:ext cx="3574027" cy="3154127"/>
          </a:xfrm>
          <a:prstGeom prst="rect">
            <a:avLst/>
          </a:prstGeom>
        </p:spPr>
      </p:pic>
      <p:pic>
        <p:nvPicPr>
          <p:cNvPr id="6" name="Image 5">
            <a:extLst>
              <a:ext uri="{FF2B5EF4-FFF2-40B4-BE49-F238E27FC236}">
                <a16:creationId xmlns:a16="http://schemas.microsoft.com/office/drawing/2014/main" id="{6B530396-5900-403D-B1B5-D159309E3281}"/>
              </a:ext>
            </a:extLst>
          </p:cNvPr>
          <p:cNvPicPr>
            <a:picLocks noChangeAspect="1"/>
          </p:cNvPicPr>
          <p:nvPr>
            <p:custDataLst>
              <p:tags r:id="rId3"/>
            </p:custDataLst>
          </p:nvPr>
        </p:nvPicPr>
        <p:blipFill>
          <a:blip r:embed="rId8"/>
          <a:stretch>
            <a:fillRect/>
          </a:stretch>
        </p:blipFill>
        <p:spPr>
          <a:xfrm>
            <a:off x="5415254" y="2996952"/>
            <a:ext cx="3412976" cy="3154127"/>
          </a:xfrm>
          <a:prstGeom prst="rect">
            <a:avLst/>
          </a:prstGeom>
        </p:spPr>
      </p:pic>
      <p:sp>
        <p:nvSpPr>
          <p:cNvPr id="7" name="Bulle narrative : ronde 6">
            <a:extLst>
              <a:ext uri="{FF2B5EF4-FFF2-40B4-BE49-F238E27FC236}">
                <a16:creationId xmlns:a16="http://schemas.microsoft.com/office/drawing/2014/main" id="{51282C17-A5F4-42AD-A325-8EE2AE0C8DC9}"/>
              </a:ext>
            </a:extLst>
          </p:cNvPr>
          <p:cNvSpPr/>
          <p:nvPr>
            <p:custDataLst>
              <p:tags r:id="rId4"/>
            </p:custDataLst>
          </p:nvPr>
        </p:nvSpPr>
        <p:spPr>
          <a:xfrm>
            <a:off x="6660232" y="1052736"/>
            <a:ext cx="1868589" cy="1433569"/>
          </a:xfrm>
          <a:prstGeom prst="wedgeEllipseCallout">
            <a:avLst>
              <a:gd name="adj1" fmla="val -69988"/>
              <a:gd name="adj2" fmla="val 557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Sur Moodle ou YouTube</a:t>
            </a:r>
          </a:p>
        </p:txBody>
      </p:sp>
    </p:spTree>
    <p:extLst>
      <p:ext uri="{BB962C8B-B14F-4D97-AF65-F5344CB8AC3E}">
        <p14:creationId xmlns:p14="http://schemas.microsoft.com/office/powerpoint/2010/main" val="375929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custDataLst>
              <p:tags r:id="rId1"/>
            </p:custDataLst>
          </p:nvPr>
        </p:nvSpPr>
        <p:spPr>
          <a:xfrm>
            <a:off x="1619672" y="274638"/>
            <a:ext cx="6881702" cy="1143000"/>
          </a:xfrm>
          <a:ln>
            <a:noFill/>
          </a:ln>
        </p:spPr>
        <p:txBody>
          <a:bodyPr/>
          <a:lstStyle/>
          <a:p>
            <a:pPr algn="ctr"/>
            <a:r>
              <a:rPr lang="fr-CA" sz="3300" dirty="0">
                <a:solidFill>
                  <a:srgbClr val="5F5F5F"/>
                </a:solidFill>
              </a:rPr>
              <a:t>Devoir – </a:t>
            </a:r>
            <a:r>
              <a:rPr lang="fr-CA" sz="3300" dirty="0"/>
              <a:t>Jour 1</a:t>
            </a:r>
            <a:br>
              <a:rPr lang="fr-CA" sz="3300" dirty="0">
                <a:solidFill>
                  <a:srgbClr val="5F5F5F"/>
                </a:solidFill>
              </a:rPr>
            </a:br>
            <a:r>
              <a:rPr lang="fr-CA" sz="2100" dirty="0">
                <a:solidFill>
                  <a:srgbClr val="5F5F5F"/>
                </a:solidFill>
                <a:latin typeface="+mn-lt"/>
              </a:rPr>
              <a:t>Méthodes pédagogiques</a:t>
            </a:r>
          </a:p>
        </p:txBody>
      </p:sp>
      <p:sp>
        <p:nvSpPr>
          <p:cNvPr id="3" name="Espace réservé du contenu 2"/>
          <p:cNvSpPr>
            <a:spLocks noGrp="1"/>
          </p:cNvSpPr>
          <p:nvPr>
            <p:ph idx="1"/>
            <p:custDataLst>
              <p:tags r:id="rId2"/>
            </p:custDataLst>
          </p:nvPr>
        </p:nvSpPr>
        <p:spPr>
          <a:xfrm>
            <a:off x="1619672" y="1628775"/>
            <a:ext cx="6881703" cy="3600450"/>
          </a:xfrm>
        </p:spPr>
        <p:txBody>
          <a:bodyPr>
            <a:normAutofit/>
          </a:bodyPr>
          <a:lstStyle/>
          <a:p>
            <a:pPr marL="0" indent="0">
              <a:spcBef>
                <a:spcPts val="0"/>
              </a:spcBef>
              <a:buClrTx/>
              <a:buNone/>
            </a:pPr>
            <a:r>
              <a:rPr lang="fr-CA" sz="2400" b="1" dirty="0">
                <a:solidFill>
                  <a:srgbClr val="000000"/>
                </a:solidFill>
              </a:rPr>
              <a:t>Consignes</a:t>
            </a:r>
            <a:r>
              <a:rPr lang="fr-CA" sz="1800" b="1" dirty="0">
                <a:solidFill>
                  <a:srgbClr val="000000"/>
                </a:solidFill>
              </a:rPr>
              <a:t> </a:t>
            </a:r>
          </a:p>
          <a:p>
            <a:pPr marL="0" indent="0">
              <a:spcBef>
                <a:spcPts val="0"/>
              </a:spcBef>
              <a:buClrTx/>
              <a:buNone/>
            </a:pPr>
            <a:endParaRPr lang="fr-CA" sz="1800" b="1" dirty="0">
              <a:solidFill>
                <a:srgbClr val="000000"/>
              </a:solidFill>
            </a:endParaRPr>
          </a:p>
          <a:p>
            <a:pPr marL="0" indent="0">
              <a:spcBef>
                <a:spcPts val="0"/>
              </a:spcBef>
              <a:buClrTx/>
              <a:buNone/>
            </a:pPr>
            <a:r>
              <a:rPr lang="fr-CA" dirty="0">
                <a:solidFill>
                  <a:prstClr val="black"/>
                </a:solidFill>
              </a:rPr>
              <a:t>Individuellement, vous devrez réfléchir à une méthode pédagogique que vous aimeriez </a:t>
            </a:r>
            <a:r>
              <a:rPr lang="fr-CA" dirty="0">
                <a:solidFill>
                  <a:srgbClr val="000000"/>
                </a:solidFill>
              </a:rPr>
              <a:t>expérimenter et l’associer à un</a:t>
            </a:r>
            <a:r>
              <a:rPr lang="fr-CA" dirty="0">
                <a:solidFill>
                  <a:prstClr val="black"/>
                </a:solidFill>
              </a:rPr>
              <a:t>e notion à enseigner.</a:t>
            </a:r>
          </a:p>
          <a:p>
            <a:pPr marL="0" indent="0">
              <a:spcBef>
                <a:spcPts val="0"/>
              </a:spcBef>
              <a:buClrTx/>
              <a:buNone/>
            </a:pPr>
            <a:endParaRPr lang="fr-CA" dirty="0">
              <a:solidFill>
                <a:prstClr val="black"/>
              </a:solidFill>
            </a:endParaRPr>
          </a:p>
          <a:p>
            <a:pPr indent="-257175">
              <a:spcBef>
                <a:spcPts val="0"/>
              </a:spcBef>
              <a:spcAft>
                <a:spcPts val="900"/>
              </a:spcAft>
              <a:buClrTx/>
              <a:buFontTx/>
              <a:buAutoNum type="arabicPeriod"/>
            </a:pPr>
            <a:r>
              <a:rPr lang="fr-CA" dirty="0">
                <a:solidFill>
                  <a:prstClr val="black"/>
                </a:solidFill>
              </a:rPr>
              <a:t>Prendre connaissance du document qui vous a été assigné.</a:t>
            </a:r>
          </a:p>
          <a:p>
            <a:pPr indent="-257175">
              <a:spcBef>
                <a:spcPts val="0"/>
              </a:spcBef>
              <a:spcAft>
                <a:spcPts val="900"/>
              </a:spcAft>
              <a:buClrTx/>
              <a:buFontTx/>
              <a:buAutoNum type="arabicPeriod"/>
            </a:pPr>
            <a:r>
              <a:rPr lang="fr-CA" dirty="0">
                <a:solidFill>
                  <a:prstClr val="black"/>
                </a:solidFill>
              </a:rPr>
              <a:t>Compléter les informations demandées.</a:t>
            </a:r>
            <a:endParaRPr lang="fr-CA" b="1" dirty="0"/>
          </a:p>
        </p:txBody>
      </p:sp>
      <p:sp>
        <p:nvSpPr>
          <p:cNvPr id="2" name="Rectangle 1">
            <a:extLst>
              <a:ext uri="{FF2B5EF4-FFF2-40B4-BE49-F238E27FC236}">
                <a16:creationId xmlns:a16="http://schemas.microsoft.com/office/drawing/2014/main" id="{B80A32C8-C6EB-4586-9C3B-740CCE45E8CC}"/>
              </a:ext>
            </a:extLst>
          </p:cNvPr>
          <p:cNvSpPr/>
          <p:nvPr/>
        </p:nvSpPr>
        <p:spPr>
          <a:xfrm>
            <a:off x="7492116" y="6237312"/>
            <a:ext cx="1620380" cy="461665"/>
          </a:xfrm>
          <a:prstGeom prst="rect">
            <a:avLst/>
          </a:prstGeom>
        </p:spPr>
        <p:txBody>
          <a:bodyPr wrap="none">
            <a:spAutoFit/>
          </a:bodyPr>
          <a:lstStyle/>
          <a:p>
            <a:r>
              <a:rPr lang="fr-CA" sz="1200" dirty="0">
                <a:solidFill>
                  <a:srgbClr val="000000"/>
                </a:solidFill>
              </a:rPr>
              <a:t>Image : Généré par IA, </a:t>
            </a:r>
            <a:br>
              <a:rPr lang="fr-CA" sz="1200" dirty="0">
                <a:solidFill>
                  <a:srgbClr val="000000"/>
                </a:solidFill>
              </a:rPr>
            </a:br>
            <a:r>
              <a:rPr lang="fr-CA" sz="1200" dirty="0">
                <a:solidFill>
                  <a:srgbClr val="000000"/>
                </a:solidFill>
              </a:rPr>
              <a:t>Optimisé par DALL·E 3</a:t>
            </a:r>
          </a:p>
        </p:txBody>
      </p:sp>
      <p:pic>
        <p:nvPicPr>
          <p:cNvPr id="9" name="Image 8">
            <a:extLst>
              <a:ext uri="{FF2B5EF4-FFF2-40B4-BE49-F238E27FC236}">
                <a16:creationId xmlns:a16="http://schemas.microsoft.com/office/drawing/2014/main" id="{EC8DE5BC-9B26-41B4-BDCD-6963A4B7FF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4835195"/>
            <a:ext cx="1628775" cy="1628775"/>
          </a:xfrm>
          <a:prstGeom prst="rect">
            <a:avLst/>
          </a:prstGeom>
        </p:spPr>
      </p:pic>
      <p:sp>
        <p:nvSpPr>
          <p:cNvPr id="10" name="ZoneTexte 9">
            <a:extLst>
              <a:ext uri="{FF2B5EF4-FFF2-40B4-BE49-F238E27FC236}">
                <a16:creationId xmlns:a16="http://schemas.microsoft.com/office/drawing/2014/main" id="{55568594-B548-49A8-8873-409F9FB33A26}"/>
              </a:ext>
            </a:extLst>
          </p:cNvPr>
          <p:cNvSpPr txBox="1"/>
          <p:nvPr/>
        </p:nvSpPr>
        <p:spPr>
          <a:xfrm>
            <a:off x="1956348" y="5133104"/>
            <a:ext cx="3168352" cy="1200329"/>
          </a:xfrm>
          <a:prstGeom prst="rect">
            <a:avLst/>
          </a:prstGeom>
          <a:noFill/>
        </p:spPr>
        <p:txBody>
          <a:bodyPr wrap="square" rtlCol="0">
            <a:spAutoFit/>
          </a:bodyPr>
          <a:lstStyle/>
          <a:p>
            <a:r>
              <a:rPr lang="fr-CA" b="1" dirty="0">
                <a:solidFill>
                  <a:srgbClr val="C00000"/>
                </a:solidFill>
              </a:rPr>
              <a:t>Au début du prochain cours, </a:t>
            </a:r>
            <a:br>
              <a:rPr lang="fr-CA" b="1" dirty="0">
                <a:solidFill>
                  <a:srgbClr val="C00000"/>
                </a:solidFill>
              </a:rPr>
            </a:br>
            <a:r>
              <a:rPr lang="fr-CA" b="1" dirty="0">
                <a:solidFill>
                  <a:srgbClr val="C00000"/>
                </a:solidFill>
              </a:rPr>
              <a:t>vous analyserez </a:t>
            </a:r>
            <a:br>
              <a:rPr lang="fr-CA" b="1" dirty="0">
                <a:solidFill>
                  <a:srgbClr val="C00000"/>
                </a:solidFill>
              </a:rPr>
            </a:br>
            <a:r>
              <a:rPr lang="fr-CA" b="1" dirty="0">
                <a:solidFill>
                  <a:srgbClr val="C00000"/>
                </a:solidFill>
              </a:rPr>
              <a:t>votre méthode en équipe.</a:t>
            </a:r>
          </a:p>
          <a:p>
            <a:endParaRPr lang="fr-CA" dirty="0"/>
          </a:p>
        </p:txBody>
      </p:sp>
    </p:spTree>
    <p:extLst>
      <p:ext uri="{BB962C8B-B14F-4D97-AF65-F5344CB8AC3E}">
        <p14:creationId xmlns:p14="http://schemas.microsoft.com/office/powerpoint/2010/main" val="317549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28949428-F434-42EA-9659-A2F59317CA6D}"/>
              </a:ext>
            </a:extLst>
          </p:cNvPr>
          <p:cNvSpPr>
            <a:spLocks noGrp="1"/>
          </p:cNvSpPr>
          <p:nvPr>
            <p:ph type="subTitle" idx="4294967295"/>
            <p:custDataLst>
              <p:tags r:id="rId1"/>
            </p:custDataLst>
          </p:nvPr>
        </p:nvSpPr>
        <p:spPr>
          <a:xfrm>
            <a:off x="2483768" y="1734343"/>
            <a:ext cx="5111750" cy="3389313"/>
          </a:xfrm>
        </p:spPr>
        <p:txBody>
          <a:bodyPr>
            <a:normAutofit fontScale="70000" lnSpcReduction="20000"/>
          </a:bodyPr>
          <a:lstStyle/>
          <a:p>
            <a:pPr marL="0" indent="0">
              <a:buNone/>
            </a:pPr>
            <a:r>
              <a:rPr lang="fr-CA" dirty="0"/>
              <a:t>Bonjour,</a:t>
            </a:r>
            <a:br>
              <a:rPr lang="fr-CA" dirty="0"/>
            </a:br>
            <a:endParaRPr lang="fr-CA" dirty="0"/>
          </a:p>
          <a:p>
            <a:pPr marL="0" indent="0">
              <a:buNone/>
            </a:pPr>
            <a:r>
              <a:rPr lang="fr-CA" dirty="0"/>
              <a:t>S.V.P. vous </a:t>
            </a:r>
            <a:r>
              <a:rPr lang="fr-CA" b="1" i="1" dirty="0">
                <a:solidFill>
                  <a:srgbClr val="C00000"/>
                </a:solidFill>
              </a:rPr>
              <a:t>renommer dans Zoom </a:t>
            </a:r>
            <a:r>
              <a:rPr lang="fr-CA" dirty="0"/>
              <a:t>: votre prénom et votre programme</a:t>
            </a:r>
          </a:p>
          <a:p>
            <a:pPr marL="0" indent="0">
              <a:buNone/>
            </a:pPr>
            <a:endParaRPr lang="fr-CA" dirty="0"/>
          </a:p>
          <a:p>
            <a:pPr marL="0" indent="0">
              <a:buNone/>
            </a:pPr>
            <a:r>
              <a:rPr lang="fr-CA" b="1" i="1" dirty="0">
                <a:solidFill>
                  <a:srgbClr val="C00000"/>
                </a:solidFill>
              </a:rPr>
              <a:t>Complétez</a:t>
            </a:r>
            <a:r>
              <a:rPr lang="fr-CA" dirty="0"/>
              <a:t> le sondage dans </a:t>
            </a:r>
            <a:r>
              <a:rPr lang="fr-CA" b="1" i="1" dirty="0">
                <a:solidFill>
                  <a:srgbClr val="C00000"/>
                </a:solidFill>
              </a:rPr>
              <a:t>Folio,</a:t>
            </a:r>
            <a:r>
              <a:rPr lang="fr-CA" dirty="0"/>
              <a:t> si vous êtes </a:t>
            </a:r>
            <a:r>
              <a:rPr lang="fr-CA" dirty="0" err="1"/>
              <a:t>remplacé</a:t>
            </a:r>
            <a:r>
              <a:rPr lang="fr-CA" dirty="0" err="1">
                <a:latin typeface="Yu Gothic UI Semilight" panose="020B0400000000000000" pitchFamily="34" charset="-128"/>
                <a:ea typeface="Yu Gothic UI Semilight" panose="020B0400000000000000" pitchFamily="34" charset="-128"/>
              </a:rPr>
              <a:t>·</a:t>
            </a:r>
            <a:r>
              <a:rPr lang="fr-CA" dirty="0" err="1"/>
              <a:t>e</a:t>
            </a:r>
            <a:r>
              <a:rPr lang="fr-CA" dirty="0"/>
              <a:t> ou si vous êtes de jour ou de soir dans :</a:t>
            </a:r>
          </a:p>
          <a:p>
            <a:pPr marL="0" indent="0" algn="ctr">
              <a:buNone/>
            </a:pPr>
            <a:br>
              <a:rPr lang="fr-CA" dirty="0"/>
            </a:br>
            <a:r>
              <a:rPr lang="fr-CA" b="1" i="1" dirty="0">
                <a:solidFill>
                  <a:srgbClr val="C00000"/>
                </a:solidFill>
              </a:rPr>
              <a:t>Sondage </a:t>
            </a:r>
            <a:r>
              <a:rPr lang="fr-CA" b="1" i="1" dirty="0" err="1">
                <a:solidFill>
                  <a:srgbClr val="C00000"/>
                </a:solidFill>
              </a:rPr>
              <a:t>enseignant</a:t>
            </a:r>
            <a:r>
              <a:rPr lang="fr-CA" b="1" i="1" dirty="0" err="1">
                <a:solidFill>
                  <a:srgbClr val="C00000"/>
                </a:solidFill>
                <a:latin typeface="Yu Gothic UI Semilight" panose="020B0400000000000000" pitchFamily="34" charset="-128"/>
                <a:ea typeface="Yu Gothic UI Semilight" panose="020B0400000000000000" pitchFamily="34" charset="-128"/>
              </a:rPr>
              <a:t>·</a:t>
            </a:r>
            <a:r>
              <a:rPr lang="fr-CA" b="1" i="1" dirty="0" err="1">
                <a:solidFill>
                  <a:srgbClr val="C00000"/>
                </a:solidFill>
              </a:rPr>
              <a:t>e</a:t>
            </a:r>
            <a:r>
              <a:rPr lang="fr-CA" b="1" i="1" dirty="0" err="1">
                <a:solidFill>
                  <a:srgbClr val="C00000"/>
                </a:solidFill>
                <a:latin typeface="Yu Gothic UI Semilight" panose="020B0400000000000000" pitchFamily="34" charset="-128"/>
                <a:ea typeface="Yu Gothic UI Semilight" panose="020B0400000000000000" pitchFamily="34" charset="-128"/>
              </a:rPr>
              <a:t>·</a:t>
            </a:r>
            <a:r>
              <a:rPr lang="fr-CA" b="1" i="1" dirty="0" err="1">
                <a:solidFill>
                  <a:srgbClr val="C00000"/>
                </a:solidFill>
              </a:rPr>
              <a:t>s</a:t>
            </a:r>
            <a:r>
              <a:rPr lang="fr-CA" b="1" i="1" dirty="0">
                <a:solidFill>
                  <a:srgbClr val="C00000"/>
                </a:solidFill>
              </a:rPr>
              <a:t> de jour/soir et suppléance </a:t>
            </a:r>
            <a:br>
              <a:rPr lang="fr-CA" b="1" i="1" dirty="0">
                <a:solidFill>
                  <a:srgbClr val="C00000"/>
                </a:solidFill>
              </a:rPr>
            </a:br>
            <a:r>
              <a:rPr lang="fr-CA" b="1" i="1" dirty="0">
                <a:solidFill>
                  <a:srgbClr val="C00000"/>
                </a:solidFill>
              </a:rPr>
              <a:t>(1</a:t>
            </a:r>
            <a:r>
              <a:rPr lang="fr-CA" b="1" i="1" baseline="30000" dirty="0">
                <a:solidFill>
                  <a:srgbClr val="C00000"/>
                </a:solidFill>
              </a:rPr>
              <a:t>er</a:t>
            </a:r>
            <a:r>
              <a:rPr lang="fr-CA" b="1" i="1" dirty="0">
                <a:solidFill>
                  <a:srgbClr val="C00000"/>
                </a:solidFill>
              </a:rPr>
              <a:t> ET 2</a:t>
            </a:r>
            <a:r>
              <a:rPr lang="fr-CA" b="1" i="1" baseline="30000" dirty="0">
                <a:solidFill>
                  <a:srgbClr val="C00000"/>
                </a:solidFill>
              </a:rPr>
              <a:t>e </a:t>
            </a:r>
            <a:r>
              <a:rPr lang="fr-CA" b="1" i="1" dirty="0">
                <a:solidFill>
                  <a:srgbClr val="C00000"/>
                </a:solidFill>
              </a:rPr>
              <a:t>cours)</a:t>
            </a:r>
          </a:p>
          <a:p>
            <a:pPr marL="0" indent="0">
              <a:buNone/>
            </a:pPr>
            <a:endParaRPr lang="fr-CA" dirty="0"/>
          </a:p>
          <a:p>
            <a:pPr marL="0" indent="0">
              <a:buNone/>
            </a:pPr>
            <a:r>
              <a:rPr lang="fr-CA" b="1" i="1" dirty="0">
                <a:solidFill>
                  <a:srgbClr val="C00000"/>
                </a:solidFill>
              </a:rPr>
              <a:t>Ouvrez votre Moodle S.V.P.</a:t>
            </a:r>
          </a:p>
          <a:p>
            <a:pPr marL="0" indent="0">
              <a:buNone/>
            </a:pPr>
            <a:endParaRPr lang="fr-CA" dirty="0"/>
          </a:p>
          <a:p>
            <a:pPr marL="0" indent="0">
              <a:buNone/>
            </a:pPr>
            <a:r>
              <a:rPr lang="fr-CA" b="1" i="1" dirty="0">
                <a:solidFill>
                  <a:srgbClr val="C00000"/>
                </a:solidFill>
              </a:rPr>
              <a:t>Bon cours!</a:t>
            </a:r>
          </a:p>
        </p:txBody>
      </p:sp>
    </p:spTree>
    <p:extLst>
      <p:ext uri="{BB962C8B-B14F-4D97-AF65-F5344CB8AC3E}">
        <p14:creationId xmlns:p14="http://schemas.microsoft.com/office/powerpoint/2010/main" val="426852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7EA85-0E82-4AEF-A64E-880A278A841A}"/>
              </a:ext>
            </a:extLst>
          </p:cNvPr>
          <p:cNvSpPr/>
          <p:nvPr>
            <p:custDataLst>
              <p:tags r:id="rId1"/>
            </p:custDataLst>
          </p:nvPr>
        </p:nvSpPr>
        <p:spPr>
          <a:xfrm>
            <a:off x="1143000" y="1500188"/>
            <a:ext cx="300846" cy="3913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solidFill>
                <a:srgbClr val="D8D8D8"/>
              </a:solidFill>
            </a:endParaRPr>
          </a:p>
        </p:txBody>
      </p:sp>
      <p:sp>
        <p:nvSpPr>
          <p:cNvPr id="5" name="ZoneTexte 4"/>
          <p:cNvSpPr txBox="1"/>
          <p:nvPr>
            <p:custDataLst>
              <p:tags r:id="rId2"/>
            </p:custDataLst>
          </p:nvPr>
        </p:nvSpPr>
        <p:spPr>
          <a:xfrm>
            <a:off x="1911874" y="1254386"/>
            <a:ext cx="6775865" cy="2277547"/>
          </a:xfrm>
          <a:prstGeom prst="rect">
            <a:avLst/>
          </a:prstGeom>
          <a:noFill/>
        </p:spPr>
        <p:txBody>
          <a:bodyPr wrap="square" rtlCol="0" anchor="t">
            <a:spAutoFit/>
          </a:bodyPr>
          <a:lstStyle/>
          <a:p>
            <a:pPr algn="ctr"/>
            <a:endParaRPr lang="fr-CA" sz="1350" b="1" dirty="0">
              <a:cs typeface="Calibri" panose="020F0502020204030204"/>
            </a:endParaRPr>
          </a:p>
          <a:p>
            <a:pPr algn="ctr"/>
            <a:endParaRPr lang="fr-CA" sz="1350" b="1" dirty="0">
              <a:cs typeface="Calibri" panose="020F0502020204030204"/>
            </a:endParaRPr>
          </a:p>
          <a:p>
            <a:pPr algn="ctr"/>
            <a:endParaRPr lang="fr-CA" sz="1350" b="1" dirty="0">
              <a:cs typeface="Calibri" panose="020F0502020204030204"/>
            </a:endParaRPr>
          </a:p>
          <a:p>
            <a:pPr algn="ctr"/>
            <a:r>
              <a:rPr lang="fr-CA" sz="3200" b="1" dirty="0">
                <a:solidFill>
                  <a:srgbClr val="DE0000"/>
                </a:solidFill>
              </a:rPr>
              <a:t>Stratégies pédagogiques</a:t>
            </a:r>
            <a:br>
              <a:rPr lang="fr-CA" sz="2000" dirty="0">
                <a:solidFill>
                  <a:schemeClr val="tx1">
                    <a:lumMod val="75000"/>
                    <a:lumOff val="25000"/>
                  </a:schemeClr>
                </a:solidFill>
              </a:rPr>
            </a:br>
            <a:r>
              <a:rPr lang="fr-CA" sz="2000" dirty="0">
                <a:solidFill>
                  <a:schemeClr val="tx1">
                    <a:lumMod val="75000"/>
                    <a:lumOff val="25000"/>
                  </a:schemeClr>
                </a:solidFill>
              </a:rPr>
              <a:t>IPEFP-03</a:t>
            </a:r>
            <a:endParaRPr lang="fr-CA" sz="2000" b="1" dirty="0">
              <a:cs typeface="Calibri" panose="020F0502020204030204"/>
            </a:endParaRPr>
          </a:p>
          <a:p>
            <a:pPr algn="ctr"/>
            <a:endParaRPr lang="fr-CA" sz="800" b="1" dirty="0">
              <a:cs typeface="Calibri"/>
            </a:endParaRPr>
          </a:p>
          <a:p>
            <a:pPr algn="ctr">
              <a:tabLst>
                <a:tab pos="2553891" algn="l"/>
              </a:tabLst>
            </a:pPr>
            <a:r>
              <a:rPr lang="fr-CA" sz="1400" dirty="0">
                <a:solidFill>
                  <a:srgbClr val="C00000"/>
                </a:solidFill>
              </a:rPr>
              <a:t>Programme d’insertion professionnelle des enseignants </a:t>
            </a:r>
            <a:br>
              <a:rPr lang="fr-CA" sz="1400" dirty="0">
                <a:solidFill>
                  <a:srgbClr val="C00000"/>
                </a:solidFill>
              </a:rPr>
            </a:br>
            <a:r>
              <a:rPr lang="fr-CA" sz="1400" dirty="0">
                <a:solidFill>
                  <a:srgbClr val="C00000"/>
                </a:solidFill>
              </a:rPr>
              <a:t>en formation professionnelle</a:t>
            </a:r>
            <a:endParaRPr lang="fr-FR" sz="1400" dirty="0"/>
          </a:p>
          <a:p>
            <a:endParaRPr lang="fr-CA" sz="1350" b="1" dirty="0">
              <a:cs typeface="Calibri"/>
            </a:endParaRPr>
          </a:p>
        </p:txBody>
      </p:sp>
      <p:grpSp>
        <p:nvGrpSpPr>
          <p:cNvPr id="2" name="Groupe 1">
            <a:extLst>
              <a:ext uri="{FF2B5EF4-FFF2-40B4-BE49-F238E27FC236}">
                <a16:creationId xmlns:a16="http://schemas.microsoft.com/office/drawing/2014/main" id="{DD169635-DC94-E902-4DFE-6B82CDC25944}"/>
              </a:ext>
            </a:extLst>
          </p:cNvPr>
          <p:cNvGrpSpPr/>
          <p:nvPr>
            <p:custDataLst>
              <p:tags r:id="rId3"/>
            </p:custDataLst>
          </p:nvPr>
        </p:nvGrpSpPr>
        <p:grpSpPr>
          <a:xfrm>
            <a:off x="1292532" y="3785987"/>
            <a:ext cx="7770865" cy="2928734"/>
            <a:chOff x="534837" y="2132857"/>
            <a:chExt cx="12027110" cy="4750333"/>
          </a:xfrm>
        </p:grpSpPr>
        <p:sp>
          <p:nvSpPr>
            <p:cNvPr id="8" name="Rectangle 7"/>
            <p:cNvSpPr/>
            <p:nvPr>
              <p:custDataLst>
                <p:tags r:id="rId7"/>
              </p:custDataLst>
            </p:nvPr>
          </p:nvSpPr>
          <p:spPr>
            <a:xfrm rot="4620000" flipH="1">
              <a:off x="5938931" y="-1019930"/>
              <a:ext cx="2619207" cy="1062682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760"/>
            </a:p>
          </p:txBody>
        </p:sp>
        <p:sp>
          <p:nvSpPr>
            <p:cNvPr id="9" name="Triangle rectangle 8">
              <a:extLst>
                <a:ext uri="{FF2B5EF4-FFF2-40B4-BE49-F238E27FC236}">
                  <a16:creationId xmlns:a16="http://schemas.microsoft.com/office/drawing/2014/main" id="{1540CB64-8E6E-4994-83B9-9D3EC920C8C6}"/>
                </a:ext>
              </a:extLst>
            </p:cNvPr>
            <p:cNvSpPr/>
            <p:nvPr>
              <p:custDataLst>
                <p:tags r:id="rId8"/>
              </p:custDataLst>
            </p:nvPr>
          </p:nvSpPr>
          <p:spPr>
            <a:xfrm>
              <a:off x="668866" y="3261186"/>
              <a:ext cx="4197651" cy="361715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solidFill>
                  <a:srgbClr val="7F7F7F"/>
                </a:solidFill>
              </a:endParaRPr>
            </a:p>
          </p:txBody>
        </p:sp>
        <p:pic>
          <p:nvPicPr>
            <p:cNvPr id="10" name="Image 9"/>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rot="19818516">
              <a:off x="6728871" y="4160351"/>
              <a:ext cx="2374456" cy="1238015"/>
            </a:xfrm>
            <a:prstGeom prst="rect">
              <a:avLst/>
            </a:prstGeom>
          </p:spPr>
        </p:pic>
        <p:pic>
          <p:nvPicPr>
            <p:cNvPr id="11" name="Image 10"/>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rot="1044235">
              <a:off x="2282298" y="4190159"/>
              <a:ext cx="1987177" cy="1107174"/>
            </a:xfrm>
            <a:prstGeom prst="rect">
              <a:avLst/>
            </a:prstGeom>
          </p:spPr>
        </p:pic>
        <p:pic>
          <p:nvPicPr>
            <p:cNvPr id="12" name="Image 11"/>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18408137">
              <a:off x="5035271" y="3485139"/>
              <a:ext cx="476898" cy="1485022"/>
            </a:xfrm>
            <a:prstGeom prst="rect">
              <a:avLst/>
            </a:prstGeom>
          </p:spPr>
        </p:pic>
        <p:pic>
          <p:nvPicPr>
            <p:cNvPr id="13" name="Image 12"/>
            <p:cNvPicPr>
              <a:picLocks noChangeAspect="1"/>
            </p:cNvPicPr>
            <p:nvPr>
              <p:custDataLst>
                <p:tags r:id="rId12"/>
              </p:custDataLst>
            </p:nvPr>
          </p:nvPicPr>
          <p:blipFill>
            <a:blip r:embed="rId30" cstate="print">
              <a:extLst>
                <a:ext uri="{28A0092B-C50C-407E-A947-70E740481C1C}">
                  <a14:useLocalDpi xmlns:a14="http://schemas.microsoft.com/office/drawing/2010/main" val="0"/>
                </a:ext>
              </a:extLst>
            </a:blip>
            <a:stretch>
              <a:fillRect/>
            </a:stretch>
          </p:blipFill>
          <p:spPr>
            <a:xfrm rot="18169581">
              <a:off x="4739356" y="3697779"/>
              <a:ext cx="417759" cy="1575208"/>
            </a:xfrm>
            <a:prstGeom prst="rect">
              <a:avLst/>
            </a:prstGeom>
          </p:spPr>
        </p:pic>
        <p:pic>
          <p:nvPicPr>
            <p:cNvPr id="14" name="Image 13"/>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tretch>
              <a:fillRect/>
            </a:stretch>
          </p:blipFill>
          <p:spPr>
            <a:xfrm rot="15847712">
              <a:off x="10053001" y="2480443"/>
              <a:ext cx="1417983" cy="722811"/>
            </a:xfrm>
            <a:prstGeom prst="rect">
              <a:avLst/>
            </a:prstGeom>
          </p:spPr>
        </p:pic>
        <p:pic>
          <p:nvPicPr>
            <p:cNvPr id="15" name="Image 14"/>
            <p:cNvPicPr>
              <a:picLocks noChangeAspect="1"/>
            </p:cNvPicPr>
            <p:nvPr>
              <p:custDataLst>
                <p:tags r:id="rId14"/>
              </p:custDataLst>
            </p:nvPr>
          </p:nvPicPr>
          <p:blipFill>
            <a:blip r:embed="rId32" cstate="print">
              <a:extLst>
                <a:ext uri="{28A0092B-C50C-407E-A947-70E740481C1C}">
                  <a14:useLocalDpi xmlns:a14="http://schemas.microsoft.com/office/drawing/2010/main" val="0"/>
                </a:ext>
              </a:extLst>
            </a:blip>
            <a:stretch>
              <a:fillRect/>
            </a:stretch>
          </p:blipFill>
          <p:spPr>
            <a:xfrm>
              <a:off x="6597029" y="2775785"/>
              <a:ext cx="2622330" cy="1316509"/>
            </a:xfrm>
            <a:prstGeom prst="rect">
              <a:avLst/>
            </a:prstGeom>
          </p:spPr>
        </p:pic>
        <p:pic>
          <p:nvPicPr>
            <p:cNvPr id="16" name="Image 15"/>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tretch>
              <a:fillRect/>
            </a:stretch>
          </p:blipFill>
          <p:spPr>
            <a:xfrm>
              <a:off x="9379029" y="3430463"/>
              <a:ext cx="1664781" cy="1711828"/>
            </a:xfrm>
            <a:prstGeom prst="rect">
              <a:avLst/>
            </a:prstGeom>
          </p:spPr>
        </p:pic>
        <p:pic>
          <p:nvPicPr>
            <p:cNvPr id="17" name="Picture 4" descr="Pinces, Outil, Ustensile, Salade, Grip, Forme De Griffe"/>
            <p:cNvPicPr>
              <a:picLocks noChangeAspect="1" noChangeArrowheads="1"/>
            </p:cNvPicPr>
            <p:nvPr>
              <p:custDataLst>
                <p:tags r:id="rId16"/>
              </p:custDataLst>
            </p:nvPr>
          </p:nvPicPr>
          <p:blipFill>
            <a:blip r:embed="rId34"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329089" y="2383792"/>
              <a:ext cx="689665" cy="1217405"/>
            </a:xfrm>
            <a:prstGeom prst="rect">
              <a:avLst/>
            </a:prstGeom>
            <a:noFill/>
            <a:extLst>
              <a:ext uri="{909E8E84-426E-40DD-AFC4-6F175D3DCCD1}">
                <a14:hiddenFill xmlns:a14="http://schemas.microsoft.com/office/drawing/2010/main">
                  <a:solidFill>
                    <a:srgbClr val="FFFFFF"/>
                  </a:solidFill>
                </a14:hiddenFill>
              </a:ext>
            </a:extLst>
          </p:spPr>
        </p:pic>
        <p:sp>
          <p:nvSpPr>
            <p:cNvPr id="18" name="Sous-titre 2"/>
            <p:cNvSpPr txBox="1">
              <a:spLocks/>
            </p:cNvSpPr>
            <p:nvPr>
              <p:custDataLst>
                <p:tags r:id="rId17"/>
              </p:custDataLst>
            </p:nvPr>
          </p:nvSpPr>
          <p:spPr>
            <a:xfrm>
              <a:off x="3156560" y="5637463"/>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19" name="Sous-titre 2"/>
            <p:cNvSpPr txBox="1">
              <a:spLocks/>
            </p:cNvSpPr>
            <p:nvPr>
              <p:custDataLst>
                <p:tags r:id="rId18"/>
              </p:custDataLst>
            </p:nvPr>
          </p:nvSpPr>
          <p:spPr>
            <a:xfrm>
              <a:off x="3049115" y="5572043"/>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20" name="Sous-titre 2"/>
            <p:cNvSpPr txBox="1">
              <a:spLocks/>
            </p:cNvSpPr>
            <p:nvPr>
              <p:custDataLst>
                <p:tags r:id="rId19"/>
              </p:custDataLst>
            </p:nvPr>
          </p:nvSpPr>
          <p:spPr>
            <a:xfrm>
              <a:off x="3156559" y="5423284"/>
              <a:ext cx="1898517" cy="554339"/>
            </a:xfrm>
            <a:prstGeom prst="rect">
              <a:avLst/>
            </a:prstGeom>
          </p:spPr>
          <p:txBody>
            <a:bodyPr vert="horz" lIns="38576" tIns="19289" rIns="38576" bIns="1928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760"/>
            </a:p>
          </p:txBody>
        </p:sp>
        <p:sp>
          <p:nvSpPr>
            <p:cNvPr id="21" name="ZoneTexte 20">
              <a:extLst>
                <a:ext uri="{FF2B5EF4-FFF2-40B4-BE49-F238E27FC236}">
                  <a16:creationId xmlns:a16="http://schemas.microsoft.com/office/drawing/2014/main" id="{3012EDA5-AD75-482B-AB03-376129437F8D}"/>
                </a:ext>
              </a:extLst>
            </p:cNvPr>
            <p:cNvSpPr txBox="1"/>
            <p:nvPr>
              <p:custDataLst>
                <p:tags r:id="rId20"/>
              </p:custDataLst>
            </p:nvPr>
          </p:nvSpPr>
          <p:spPr>
            <a:xfrm>
              <a:off x="1375462" y="6255236"/>
              <a:ext cx="2612239" cy="273890"/>
            </a:xfrm>
            <a:prstGeom prst="rect">
              <a:avLst/>
            </a:prstGeom>
            <a:noFill/>
          </p:spPr>
          <p:txBody>
            <a:bodyPr rot="0" spcFirstLastPara="0" vertOverflow="overflow" horzOverflow="overflow" vert="horz" wrap="square" lIns="38576" tIns="19289" rIns="38576" bIns="19289" numCol="1" spcCol="0" rtlCol="0" fromWordArt="0" anchor="t" anchorCtr="0" forceAA="0" compatLnSpc="1">
              <a:prstTxWarp prst="textNoShape">
                <a:avLst/>
              </a:prstTxWarp>
              <a:spAutoFit/>
            </a:bodyPr>
            <a:lstStyle/>
            <a:p>
              <a:r>
                <a:rPr lang="en-US" sz="844" dirty="0">
                  <a:solidFill>
                    <a:srgbClr val="FFFFFF"/>
                  </a:solidFill>
                </a:rPr>
                <a:t>#</a:t>
              </a:r>
              <a:r>
                <a:rPr lang="en-US" sz="844" dirty="0" err="1">
                  <a:solidFill>
                    <a:srgbClr val="FFFFFF"/>
                  </a:solidFill>
                </a:rPr>
                <a:t>MonmétierMaliberté</a:t>
              </a:r>
              <a:endParaRPr lang="en-US" sz="844" dirty="0">
                <a:solidFill>
                  <a:srgbClr val="FFFFFF"/>
                </a:solidFill>
                <a:cs typeface="Calibri"/>
              </a:endParaRPr>
            </a:p>
          </p:txBody>
        </p:sp>
        <p:pic>
          <p:nvPicPr>
            <p:cNvPr id="22" name="Image 21">
              <a:extLst>
                <a:ext uri="{FF2B5EF4-FFF2-40B4-BE49-F238E27FC236}">
                  <a16:creationId xmlns:a16="http://schemas.microsoft.com/office/drawing/2014/main" id="{C9DDE9CF-C53C-4CA8-BEC0-B8D22711E1B9}"/>
                </a:ext>
              </a:extLst>
            </p:cNvPr>
            <p:cNvPicPr>
              <a:picLocks noChangeAspect="1"/>
            </p:cNvPicPr>
            <p:nvPr>
              <p:custDataLst>
                <p:tags r:id="rId21"/>
              </p:custDataLst>
            </p:nvPr>
          </p:nvPicPr>
          <p:blipFill>
            <a:blip r:embed="rId35" cstate="print">
              <a:extLst>
                <a:ext uri="{28A0092B-C50C-407E-A947-70E740481C1C}">
                  <a14:useLocalDpi xmlns:a14="http://schemas.microsoft.com/office/drawing/2010/main" val="0"/>
                </a:ext>
              </a:extLst>
            </a:blip>
            <a:stretch>
              <a:fillRect/>
            </a:stretch>
          </p:blipFill>
          <p:spPr>
            <a:xfrm rot="16446478">
              <a:off x="5428021" y="4112433"/>
              <a:ext cx="1944413" cy="738690"/>
            </a:xfrm>
            <a:prstGeom prst="rect">
              <a:avLst/>
            </a:prstGeom>
          </p:spPr>
        </p:pic>
        <p:pic>
          <p:nvPicPr>
            <p:cNvPr id="23" name="Image 22">
              <a:extLst>
                <a:ext uri="{FF2B5EF4-FFF2-40B4-BE49-F238E27FC236}">
                  <a16:creationId xmlns:a16="http://schemas.microsoft.com/office/drawing/2014/main" id="{D43F9D13-6140-4811-B0A1-CACF6F2C8F8F}"/>
                </a:ext>
              </a:extLst>
            </p:cNvPr>
            <p:cNvPicPr>
              <a:picLocks noChangeAspect="1"/>
            </p:cNvPicPr>
            <p:nvPr>
              <p:custDataLst>
                <p:tags r:id="rId22"/>
              </p:custDataLst>
            </p:nvPr>
          </p:nvPicPr>
          <p:blipFill>
            <a:blip r:embed="rId36" cstate="print">
              <a:extLst>
                <a:ext uri="{28A0092B-C50C-407E-A947-70E740481C1C}">
                  <a14:useLocalDpi xmlns:a14="http://schemas.microsoft.com/office/drawing/2010/main" val="0"/>
                </a:ext>
              </a:extLst>
            </a:blip>
            <a:stretch>
              <a:fillRect/>
            </a:stretch>
          </p:blipFill>
          <p:spPr>
            <a:xfrm>
              <a:off x="4480275" y="5012837"/>
              <a:ext cx="1075918" cy="1191428"/>
            </a:xfrm>
            <a:prstGeom prst="rect">
              <a:avLst/>
            </a:prstGeom>
          </p:spPr>
        </p:pic>
        <p:sp>
          <p:nvSpPr>
            <p:cNvPr id="24" name="Rectangle 23">
              <a:extLst>
                <a:ext uri="{FF2B5EF4-FFF2-40B4-BE49-F238E27FC236}">
                  <a16:creationId xmlns:a16="http://schemas.microsoft.com/office/drawing/2014/main" id="{890A64E0-85B8-458D-89F2-E80C6DFCD975}"/>
                </a:ext>
              </a:extLst>
            </p:cNvPr>
            <p:cNvSpPr/>
            <p:nvPr>
              <p:custDataLst>
                <p:tags r:id="rId23"/>
              </p:custDataLst>
            </p:nvPr>
          </p:nvSpPr>
          <p:spPr>
            <a:xfrm>
              <a:off x="541832" y="3261186"/>
              <a:ext cx="679072" cy="36220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sp>
          <p:nvSpPr>
            <p:cNvPr id="25" name="Triangle isocèle 24">
              <a:extLst>
                <a:ext uri="{FF2B5EF4-FFF2-40B4-BE49-F238E27FC236}">
                  <a16:creationId xmlns:a16="http://schemas.microsoft.com/office/drawing/2014/main" id="{8B57E6B4-E9D9-4F7B-8DC7-CF6352BDE899}"/>
                </a:ext>
              </a:extLst>
            </p:cNvPr>
            <p:cNvSpPr/>
            <p:nvPr>
              <p:custDataLst>
                <p:tags r:id="rId24"/>
              </p:custDataLst>
            </p:nvPr>
          </p:nvSpPr>
          <p:spPr>
            <a:xfrm rot="16200000">
              <a:off x="423341" y="2948450"/>
              <a:ext cx="909063" cy="686071"/>
            </a:xfrm>
            <a:prstGeom prst="triangle">
              <a:avLst>
                <a:gd name="adj" fmla="val 539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
            </a:p>
          </p:txBody>
        </p:sp>
      </p:grpSp>
      <p:sp>
        <p:nvSpPr>
          <p:cNvPr id="27" name="Sous-titre 2">
            <a:extLst>
              <a:ext uri="{FF2B5EF4-FFF2-40B4-BE49-F238E27FC236}">
                <a16:creationId xmlns:a16="http://schemas.microsoft.com/office/drawing/2014/main" id="{4E8C4DEE-4D72-47BD-872B-7F658B816F30}"/>
              </a:ext>
            </a:extLst>
          </p:cNvPr>
          <p:cNvSpPr>
            <a:spLocks noGrp="1"/>
          </p:cNvSpPr>
          <p:nvPr>
            <p:ph type="subTitle" idx="1"/>
            <p:custDataLst>
              <p:tags r:id="rId4"/>
            </p:custDataLst>
          </p:nvPr>
        </p:nvSpPr>
        <p:spPr>
          <a:xfrm>
            <a:off x="7496614" y="6196800"/>
            <a:ext cx="1141823" cy="340106"/>
          </a:xfrm>
        </p:spPr>
        <p:txBody>
          <a:bodyPr vert="horz" lIns="51435" tIns="25718" rIns="51435" bIns="25718" rtlCol="0" anchor="t">
            <a:normAutofit fontScale="92500" lnSpcReduction="10000"/>
          </a:bodyPr>
          <a:lstStyle/>
          <a:p>
            <a:pPr algn="l"/>
            <a:br>
              <a:rPr lang="fr-CA" sz="1013" b="1" dirty="0">
                <a:solidFill>
                  <a:srgbClr val="000000"/>
                </a:solidFill>
              </a:rPr>
            </a:br>
            <a:r>
              <a:rPr lang="fr-CA" sz="1200" b="1" dirty="0">
                <a:solidFill>
                  <a:srgbClr val="000000"/>
                </a:solidFill>
              </a:rPr>
              <a:t>Services éducatifs</a:t>
            </a:r>
            <a:endParaRPr lang="fr-CA" sz="1200" b="1" dirty="0">
              <a:solidFill>
                <a:srgbClr val="000000"/>
              </a:solidFill>
              <a:cs typeface="Calibri"/>
            </a:endParaRPr>
          </a:p>
          <a:p>
            <a:endParaRPr lang="fr-FR" dirty="0"/>
          </a:p>
        </p:txBody>
      </p:sp>
      <p:pic>
        <p:nvPicPr>
          <p:cNvPr id="28" name="Image 27" descr="Une image contenant texte&#10;&#10;Description générée automatiquement">
            <a:extLst>
              <a:ext uri="{FF2B5EF4-FFF2-40B4-BE49-F238E27FC236}">
                <a16:creationId xmlns:a16="http://schemas.microsoft.com/office/drawing/2014/main" id="{3F19E7CE-7680-27A7-CEA7-A32B95D1498C}"/>
              </a:ext>
            </a:extLst>
          </p:cNvPr>
          <p:cNvPicPr>
            <a:picLocks noChangeAspect="1"/>
          </p:cNvPicPr>
          <p:nvPr>
            <p:custDataLst>
              <p:tags r:id="rId5"/>
            </p:custDataLst>
          </p:nvPr>
        </p:nvPicPr>
        <p:blipFill>
          <a:blip r:embed="rId37">
            <a:extLst>
              <a:ext uri="{28A0092B-C50C-407E-A947-70E740481C1C}">
                <a14:useLocalDpi xmlns:a14="http://schemas.microsoft.com/office/drawing/2010/main" val="0"/>
              </a:ext>
            </a:extLst>
          </a:blip>
          <a:stretch>
            <a:fillRect/>
          </a:stretch>
        </p:blipFill>
        <p:spPr>
          <a:xfrm>
            <a:off x="7069577" y="276809"/>
            <a:ext cx="1661693" cy="609288"/>
          </a:xfrm>
          <a:prstGeom prst="rect">
            <a:avLst/>
          </a:prstGeom>
        </p:spPr>
      </p:pic>
      <p:sp>
        <p:nvSpPr>
          <p:cNvPr id="26" name="Ellipse 25">
            <a:extLst>
              <a:ext uri="{FF2B5EF4-FFF2-40B4-BE49-F238E27FC236}">
                <a16:creationId xmlns:a16="http://schemas.microsoft.com/office/drawing/2014/main" id="{2DA44594-B930-4C5E-BFDB-617D598D4759}"/>
              </a:ext>
            </a:extLst>
          </p:cNvPr>
          <p:cNvSpPr/>
          <p:nvPr>
            <p:custDataLst>
              <p:tags r:id="rId6"/>
            </p:custDataLst>
          </p:nvPr>
        </p:nvSpPr>
        <p:spPr>
          <a:xfrm rot="19080529">
            <a:off x="1342547" y="1119838"/>
            <a:ext cx="2117035" cy="5665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Jour 2</a:t>
            </a:r>
          </a:p>
        </p:txBody>
      </p:sp>
    </p:spTree>
    <p:extLst>
      <p:ext uri="{BB962C8B-B14F-4D97-AF65-F5344CB8AC3E}">
        <p14:creationId xmlns:p14="http://schemas.microsoft.com/office/powerpoint/2010/main" val="318161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463332"/>
            <a:ext cx="6881702" cy="857250"/>
          </a:xfrm>
        </p:spPr>
        <p:txBody>
          <a:bodyPr/>
          <a:lstStyle/>
          <a:p>
            <a:pPr algn="ctr"/>
            <a:r>
              <a:rPr lang="fr-CA" dirty="0"/>
              <a:t>Stratégies pédagogiques</a:t>
            </a:r>
          </a:p>
        </p:txBody>
      </p:sp>
      <p:pic>
        <p:nvPicPr>
          <p:cNvPr id="5" name="Image 4">
            <a:extLst>
              <a:ext uri="{FF2B5EF4-FFF2-40B4-BE49-F238E27FC236}">
                <a16:creationId xmlns:a16="http://schemas.microsoft.com/office/drawing/2014/main" id="{E02DFD3F-7899-4418-AE58-8B8C7E7AB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1570132"/>
            <a:ext cx="4824536" cy="4824536"/>
          </a:xfrm>
          <a:prstGeom prst="rect">
            <a:avLst/>
          </a:prstGeom>
        </p:spPr>
      </p:pic>
      <p:sp>
        <p:nvSpPr>
          <p:cNvPr id="6" name="Rectangle 5">
            <a:extLst>
              <a:ext uri="{FF2B5EF4-FFF2-40B4-BE49-F238E27FC236}">
                <a16:creationId xmlns:a16="http://schemas.microsoft.com/office/drawing/2014/main" id="{4050545F-DE82-4A4A-B8DB-69FC34E42C26}"/>
              </a:ext>
            </a:extLst>
          </p:cNvPr>
          <p:cNvSpPr/>
          <p:nvPr/>
        </p:nvSpPr>
        <p:spPr>
          <a:xfrm>
            <a:off x="5174259" y="6417261"/>
            <a:ext cx="2529860" cy="246221"/>
          </a:xfrm>
          <a:prstGeom prst="rect">
            <a:avLst/>
          </a:prstGeom>
        </p:spPr>
        <p:txBody>
          <a:bodyPr wrap="none">
            <a:spAutoFit/>
          </a:bodyPr>
          <a:lstStyle/>
          <a:p>
            <a:r>
              <a:rPr lang="fr-CA" sz="1000" dirty="0">
                <a:solidFill>
                  <a:srgbClr val="000000"/>
                </a:solidFill>
              </a:rPr>
              <a:t>Image : Généré par IA, Optimisé par DALL·E 3</a:t>
            </a:r>
          </a:p>
        </p:txBody>
      </p:sp>
    </p:spTree>
    <p:extLst>
      <p:ext uri="{BB962C8B-B14F-4D97-AF65-F5344CB8AC3E}">
        <p14:creationId xmlns:p14="http://schemas.microsoft.com/office/powerpoint/2010/main" val="156167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1562642" y="2605502"/>
            <a:ext cx="6123215" cy="1107996"/>
          </a:xfrm>
          <a:prstGeom prst="rect">
            <a:avLst/>
          </a:prstGeom>
        </p:spPr>
        <p:txBody>
          <a:bodyPr wrap="square">
            <a:spAutoFit/>
          </a:bodyPr>
          <a:lstStyle/>
          <a:p>
            <a:pPr algn="ctr"/>
            <a:br>
              <a:rPr lang="fr-CA" sz="3300" b="1">
                <a:latin typeface="Calibri" panose="020F0502020204030204" pitchFamily="34" charset="0"/>
                <a:ea typeface="MS Mincho"/>
              </a:rPr>
            </a:br>
            <a:endParaRPr lang="fr-CA" sz="3300"/>
          </a:p>
        </p:txBody>
      </p:sp>
      <p:sp>
        <p:nvSpPr>
          <p:cNvPr id="3" name="ZoneTexte 2"/>
          <p:cNvSpPr txBox="1"/>
          <p:nvPr>
            <p:custDataLst>
              <p:tags r:id="rId2"/>
            </p:custDataLst>
          </p:nvPr>
        </p:nvSpPr>
        <p:spPr>
          <a:xfrm>
            <a:off x="1757570" y="720935"/>
            <a:ext cx="7032009" cy="553998"/>
          </a:xfrm>
          <a:prstGeom prst="rect">
            <a:avLst/>
          </a:prstGeom>
          <a:noFill/>
        </p:spPr>
        <p:txBody>
          <a:bodyPr wrap="square" rtlCol="0">
            <a:spAutoFit/>
          </a:bodyPr>
          <a:lstStyle/>
          <a:p>
            <a:pPr algn="ctr"/>
            <a:r>
              <a:rPr lang="fr-CA" sz="3000" b="1" dirty="0">
                <a:solidFill>
                  <a:srgbClr val="C00000"/>
                </a:solidFill>
              </a:rPr>
              <a:t>DÉROULEMENT</a:t>
            </a:r>
          </a:p>
        </p:txBody>
      </p:sp>
      <p:graphicFrame>
        <p:nvGraphicFramePr>
          <p:cNvPr id="2" name="Espace réservé du contenu 1"/>
          <p:cNvGraphicFramePr>
            <a:graphicFrameLocks noGrp="1"/>
          </p:cNvGraphicFramePr>
          <p:nvPr>
            <p:ph idx="1"/>
            <p:custDataLst>
              <p:tags r:id="rId3"/>
            </p:custDataLst>
          </p:nvPr>
        </p:nvGraphicFramePr>
        <p:xfrm>
          <a:off x="1757570" y="1732710"/>
          <a:ext cx="6873435" cy="44043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Ellipse 4"/>
          <p:cNvSpPr/>
          <p:nvPr>
            <p:custDataLst>
              <p:tags r:id="rId4"/>
            </p:custDataLst>
          </p:nvPr>
        </p:nvSpPr>
        <p:spPr>
          <a:xfrm rot="19080529">
            <a:off x="272153" y="714669"/>
            <a:ext cx="2117035" cy="5665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a:t>Jour 2</a:t>
            </a:r>
          </a:p>
        </p:txBody>
      </p:sp>
    </p:spTree>
    <p:extLst>
      <p:ext uri="{BB962C8B-B14F-4D97-AF65-F5344CB8AC3E}">
        <p14:creationId xmlns:p14="http://schemas.microsoft.com/office/powerpoint/2010/main" val="10779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Retour sur le jour 1</a:t>
            </a:r>
          </a:p>
        </p:txBody>
      </p:sp>
      <p:sp>
        <p:nvSpPr>
          <p:cNvPr id="7" name="Espace réservé du contenu 6"/>
          <p:cNvSpPr>
            <a:spLocks noGrp="1"/>
          </p:cNvSpPr>
          <p:nvPr>
            <p:ph idx="1"/>
            <p:custDataLst>
              <p:tags r:id="rId2"/>
            </p:custDataLst>
          </p:nvPr>
        </p:nvSpPr>
        <p:spPr>
          <a:xfrm>
            <a:off x="1705971" y="2299795"/>
            <a:ext cx="6881702" cy="3606362"/>
          </a:xfrm>
        </p:spPr>
        <p:txBody>
          <a:bodyPr>
            <a:normAutofit lnSpcReduction="10000"/>
          </a:bodyPr>
          <a:lstStyle/>
          <a:p>
            <a:pPr marL="606029" indent="-469106"/>
            <a:r>
              <a:rPr lang="fr-CA" sz="2100" dirty="0"/>
              <a:t>Qu’est-ce qu’une stratégie pédagogique?</a:t>
            </a:r>
          </a:p>
          <a:p>
            <a:pPr marL="606029" indent="-469106"/>
            <a:endParaRPr lang="fr-CA" sz="2100" dirty="0"/>
          </a:p>
          <a:p>
            <a:pPr marL="606029" indent="-469106"/>
            <a:r>
              <a:rPr lang="fr-CA" sz="2100" dirty="0"/>
              <a:t>Qu’est-ce qu’une méthode pédagogique?</a:t>
            </a:r>
          </a:p>
          <a:p>
            <a:pPr marL="606029" indent="-469106"/>
            <a:endParaRPr lang="fr-CA" sz="2100" dirty="0"/>
          </a:p>
          <a:p>
            <a:pPr marL="606029" indent="-469106"/>
            <a:r>
              <a:rPr lang="fr-CA" sz="2100" dirty="0"/>
              <a:t>Que doit-on prendre en considération lorsque nous choisissons une méthode pédagogique?</a:t>
            </a:r>
          </a:p>
          <a:p>
            <a:pPr marL="606029" indent="-469106"/>
            <a:endParaRPr lang="fr-CA" sz="2100" dirty="0"/>
          </a:p>
          <a:p>
            <a:pPr marL="606029" indent="-469106"/>
            <a:r>
              <a:rPr lang="fr-CA" sz="2100" dirty="0"/>
              <a:t>Combien de phases comporte l’enseignement stratégique?</a:t>
            </a:r>
          </a:p>
          <a:p>
            <a:pPr marL="1073944" lvl="2" indent="-467916">
              <a:buClr>
                <a:srgbClr val="C00000"/>
              </a:buClr>
            </a:pPr>
            <a:r>
              <a:rPr lang="fr-CA" sz="1800" dirty="0">
                <a:solidFill>
                  <a:schemeClr val="accent1">
                    <a:lumMod val="50000"/>
                  </a:schemeClr>
                </a:solidFill>
              </a:rPr>
              <a:t>Quelles sont-elles?</a:t>
            </a:r>
          </a:p>
        </p:txBody>
      </p:sp>
    </p:spTree>
    <p:extLst>
      <p:ext uri="{BB962C8B-B14F-4D97-AF65-F5344CB8AC3E}">
        <p14:creationId xmlns:p14="http://schemas.microsoft.com/office/powerpoint/2010/main" val="3077205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normAutofit/>
          </a:bodyPr>
          <a:lstStyle/>
          <a:p>
            <a:pPr algn="ctr"/>
            <a:r>
              <a:rPr lang="fr-CA" sz="3450" dirty="0">
                <a:latin typeface="+mn-lt"/>
                <a:ea typeface="+mn-ea"/>
                <a:cs typeface="+mn-cs"/>
              </a:rPr>
              <a:t>Activité 4 – Tournoi typologie</a:t>
            </a:r>
            <a:endParaRPr lang="fr-CA" sz="3450" dirty="0">
              <a:solidFill>
                <a:srgbClr val="5F5F5F"/>
              </a:solidFill>
              <a:highlight>
                <a:srgbClr val="FFFF00"/>
              </a:highlight>
              <a:latin typeface="+mn-lt"/>
            </a:endParaRPr>
          </a:p>
        </p:txBody>
      </p:sp>
      <p:grpSp>
        <p:nvGrpSpPr>
          <p:cNvPr id="16" name="Groupe 15"/>
          <p:cNvGrpSpPr/>
          <p:nvPr>
            <p:custDataLst>
              <p:tags r:id="rId2"/>
            </p:custDataLst>
          </p:nvPr>
        </p:nvGrpSpPr>
        <p:grpSpPr>
          <a:xfrm>
            <a:off x="7169111" y="4969128"/>
            <a:ext cx="1774062" cy="790012"/>
            <a:chOff x="6768206" y="5877272"/>
            <a:chExt cx="2365416" cy="1053349"/>
          </a:xfrm>
        </p:grpSpPr>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dirty="0">
                  <a:solidFill>
                    <a:srgbClr val="FFFFFF"/>
                  </a:solidFill>
                  <a:latin typeface="Calibri"/>
                </a:rPr>
                <a:t>10  minutes</a:t>
              </a:r>
            </a:p>
          </p:txBody>
        </p:sp>
      </p:grpSp>
      <p:sp>
        <p:nvSpPr>
          <p:cNvPr id="5" name="Rectangle 4">
            <a:extLst>
              <a:ext uri="{FF2B5EF4-FFF2-40B4-BE49-F238E27FC236}">
                <a16:creationId xmlns:a16="http://schemas.microsoft.com/office/drawing/2014/main" id="{435E2648-D3A9-4281-8704-97FBE2CD3020}"/>
              </a:ext>
            </a:extLst>
          </p:cNvPr>
          <p:cNvSpPr/>
          <p:nvPr>
            <p:custDataLst>
              <p:tags r:id="rId3"/>
            </p:custDataLst>
          </p:nvPr>
        </p:nvSpPr>
        <p:spPr>
          <a:xfrm>
            <a:off x="1370799" y="2210245"/>
            <a:ext cx="7572374" cy="1892826"/>
          </a:xfrm>
          <a:prstGeom prst="rect">
            <a:avLst/>
          </a:prstGeom>
        </p:spPr>
        <p:txBody>
          <a:bodyPr wrap="square">
            <a:spAutoFit/>
          </a:bodyPr>
          <a:lstStyle/>
          <a:p>
            <a:r>
              <a:rPr lang="fr-CA" sz="1950" b="1" dirty="0">
                <a:solidFill>
                  <a:srgbClr val="C00000"/>
                </a:solidFill>
              </a:rPr>
              <a:t>Consignes</a:t>
            </a:r>
            <a:r>
              <a:rPr lang="fr-CA" sz="1950" b="1" dirty="0">
                <a:solidFill>
                  <a:srgbClr val="000000"/>
                </a:solidFill>
              </a:rPr>
              <a:t> </a:t>
            </a:r>
          </a:p>
          <a:p>
            <a:endParaRPr lang="fr-CA" sz="1950" b="1" dirty="0">
              <a:solidFill>
                <a:srgbClr val="000000"/>
              </a:solidFill>
            </a:endParaRPr>
          </a:p>
          <a:p>
            <a:r>
              <a:rPr lang="fr-CA" sz="1950" b="1" dirty="0"/>
              <a:t>Individuellement </a:t>
            </a:r>
          </a:p>
          <a:p>
            <a:endParaRPr lang="fr-CA" sz="1950" dirty="0"/>
          </a:p>
          <a:p>
            <a:r>
              <a:rPr lang="fr-CA" sz="1950" b="1" dirty="0">
                <a:solidFill>
                  <a:srgbClr val="C00000"/>
                </a:solidFill>
              </a:rPr>
              <a:t>Dans Moodle</a:t>
            </a:r>
            <a:r>
              <a:rPr lang="fr-CA" sz="1950" dirty="0"/>
              <a:t>, ouvrez </a:t>
            </a:r>
            <a:r>
              <a:rPr lang="fr-CA" sz="1950" b="1" dirty="0">
                <a:solidFill>
                  <a:srgbClr val="C00000"/>
                </a:solidFill>
              </a:rPr>
              <a:t>l’activité 4 - Quiz sur la typologie </a:t>
            </a:r>
            <a:r>
              <a:rPr lang="fr-CA" sz="1950" dirty="0"/>
              <a:t>et attendez les questions qui vous arriveront une à une.</a:t>
            </a:r>
          </a:p>
        </p:txBody>
      </p:sp>
      <p:pic>
        <p:nvPicPr>
          <p:cNvPr id="4" name="Image 3">
            <a:extLst>
              <a:ext uri="{FF2B5EF4-FFF2-40B4-BE49-F238E27FC236}">
                <a16:creationId xmlns:a16="http://schemas.microsoft.com/office/drawing/2014/main" id="{CA799038-7380-4674-A1BD-C5F72F1A8623}"/>
              </a:ext>
            </a:extLst>
          </p:cNvPr>
          <p:cNvPicPr>
            <a:picLocks noChangeAspect="1"/>
          </p:cNvPicPr>
          <p:nvPr/>
        </p:nvPicPr>
        <p:blipFill>
          <a:blip r:embed="rId7"/>
          <a:stretch>
            <a:fillRect/>
          </a:stretch>
        </p:blipFill>
        <p:spPr>
          <a:xfrm>
            <a:off x="3211116" y="4283858"/>
            <a:ext cx="4445597" cy="560075"/>
          </a:xfrm>
          <a:prstGeom prst="rect">
            <a:avLst/>
          </a:prstGeom>
          <a:ln>
            <a:solidFill>
              <a:schemeClr val="accent5"/>
            </a:solidFill>
          </a:ln>
        </p:spPr>
      </p:pic>
    </p:spTree>
    <p:extLst>
      <p:ext uri="{BB962C8B-B14F-4D97-AF65-F5344CB8AC3E}">
        <p14:creationId xmlns:p14="http://schemas.microsoft.com/office/powerpoint/2010/main" val="1382045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1" y="1026750"/>
            <a:ext cx="6881702" cy="857250"/>
          </a:xfrm>
        </p:spPr>
        <p:txBody>
          <a:bodyPr/>
          <a:lstStyle/>
          <a:p>
            <a:pPr algn="ctr"/>
            <a:r>
              <a:rPr lang="fr-CA" dirty="0"/>
              <a:t>Rappel des définitions</a:t>
            </a:r>
          </a:p>
        </p:txBody>
      </p:sp>
      <p:pic>
        <p:nvPicPr>
          <p:cNvPr id="7" name="Image 6">
            <a:extLst>
              <a:ext uri="{FF2B5EF4-FFF2-40B4-BE49-F238E27FC236}">
                <a16:creationId xmlns:a16="http://schemas.microsoft.com/office/drawing/2014/main" id="{2E74A5EF-3902-4AA3-8AB4-CE5694E4E9B5}"/>
              </a:ext>
            </a:extLst>
          </p:cNvPr>
          <p:cNvPicPr>
            <a:picLocks noChangeAspect="1"/>
          </p:cNvPicPr>
          <p:nvPr>
            <p:custDataLst>
              <p:tags r:id="rId2"/>
            </p:custDataLst>
          </p:nvPr>
        </p:nvPicPr>
        <p:blipFill>
          <a:blip r:embed="rId7"/>
          <a:stretch>
            <a:fillRect/>
          </a:stretch>
        </p:blipFill>
        <p:spPr>
          <a:xfrm>
            <a:off x="1705971" y="2106191"/>
            <a:ext cx="3794570" cy="1982712"/>
          </a:xfrm>
          <a:prstGeom prst="rect">
            <a:avLst/>
          </a:prstGeom>
          <a:ln>
            <a:solidFill>
              <a:srgbClr val="000000"/>
            </a:solidFill>
          </a:ln>
        </p:spPr>
      </p:pic>
      <p:pic>
        <p:nvPicPr>
          <p:cNvPr id="8" name="Image 7">
            <a:extLst>
              <a:ext uri="{FF2B5EF4-FFF2-40B4-BE49-F238E27FC236}">
                <a16:creationId xmlns:a16="http://schemas.microsoft.com/office/drawing/2014/main" id="{FB2805A9-3CAA-4D8A-BC27-08C0D9FB49BE}"/>
              </a:ext>
            </a:extLst>
          </p:cNvPr>
          <p:cNvPicPr>
            <a:picLocks noChangeAspect="1"/>
          </p:cNvPicPr>
          <p:nvPr>
            <p:custDataLst>
              <p:tags r:id="rId3"/>
            </p:custDataLst>
          </p:nvPr>
        </p:nvPicPr>
        <p:blipFill>
          <a:blip r:embed="rId8"/>
          <a:stretch>
            <a:fillRect/>
          </a:stretch>
        </p:blipFill>
        <p:spPr>
          <a:xfrm>
            <a:off x="4572001" y="4177462"/>
            <a:ext cx="4380875" cy="1724489"/>
          </a:xfrm>
          <a:prstGeom prst="rect">
            <a:avLst/>
          </a:prstGeom>
          <a:ln>
            <a:solidFill>
              <a:srgbClr val="000000"/>
            </a:solidFill>
          </a:ln>
        </p:spPr>
      </p:pic>
      <p:grpSp>
        <p:nvGrpSpPr>
          <p:cNvPr id="5" name="Groupe 4">
            <a:extLst>
              <a:ext uri="{FF2B5EF4-FFF2-40B4-BE49-F238E27FC236}">
                <a16:creationId xmlns:a16="http://schemas.microsoft.com/office/drawing/2014/main" id="{D5937FB1-9B92-4434-BF1E-5FA41567E926}"/>
              </a:ext>
            </a:extLst>
          </p:cNvPr>
          <p:cNvGrpSpPr/>
          <p:nvPr>
            <p:custDataLst>
              <p:tags r:id="rId4"/>
            </p:custDataLst>
          </p:nvPr>
        </p:nvGrpSpPr>
        <p:grpSpPr>
          <a:xfrm>
            <a:off x="1" y="920676"/>
            <a:ext cx="1500188" cy="1431093"/>
            <a:chOff x="0" y="255640"/>
            <a:chExt cx="2231923" cy="1927122"/>
          </a:xfrm>
        </p:grpSpPr>
        <p:sp>
          <p:nvSpPr>
            <p:cNvPr id="6" name="Flèche droite 11">
              <a:extLst>
                <a:ext uri="{FF2B5EF4-FFF2-40B4-BE49-F238E27FC236}">
                  <a16:creationId xmlns:a16="http://schemas.microsoft.com/office/drawing/2014/main" id="{26F7427D-A25D-443A-92A1-7CEDABE09E82}"/>
                </a:ext>
              </a:extLst>
            </p:cNvPr>
            <p:cNvSpPr/>
            <p:nvPr/>
          </p:nvSpPr>
          <p:spPr>
            <a:xfrm>
              <a:off x="0" y="255640"/>
              <a:ext cx="2231923" cy="192712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 name="Rectangle 8">
              <a:extLst>
                <a:ext uri="{FF2B5EF4-FFF2-40B4-BE49-F238E27FC236}">
                  <a16:creationId xmlns:a16="http://schemas.microsoft.com/office/drawing/2014/main" id="{A3F766AF-9A5B-46C9-A373-EF7D432CC102}"/>
                </a:ext>
              </a:extLst>
            </p:cNvPr>
            <p:cNvSpPr/>
            <p:nvPr/>
          </p:nvSpPr>
          <p:spPr>
            <a:xfrm>
              <a:off x="0" y="970528"/>
              <a:ext cx="1968364" cy="528429"/>
            </a:xfrm>
            <a:prstGeom prst="rect">
              <a:avLst/>
            </a:prstGeom>
          </p:spPr>
          <p:txBody>
            <a:bodyPr wrap="square">
              <a:spAutoFit/>
            </a:bodyPr>
            <a:lstStyle/>
            <a:p>
              <a:pPr algn="ctr"/>
              <a:r>
                <a:rPr lang="fr-CA" sz="1950" b="1" dirty="0">
                  <a:solidFill>
                    <a:srgbClr val="C00000"/>
                  </a:solidFill>
                </a:rPr>
                <a:t>Corrigé</a:t>
              </a:r>
            </a:p>
          </p:txBody>
        </p:sp>
      </p:grpSp>
    </p:spTree>
    <p:extLst>
      <p:ext uri="{BB962C8B-B14F-4D97-AF65-F5344CB8AC3E}">
        <p14:creationId xmlns:p14="http://schemas.microsoft.com/office/powerpoint/2010/main" val="1616143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4447700" y="3363849"/>
            <a:ext cx="248603" cy="130302"/>
          </a:xfrm>
          <a:prstGeom prst="rect">
            <a:avLst/>
          </a:prstGeom>
        </p:spPr>
      </p:pic>
      <p:sp>
        <p:nvSpPr>
          <p:cNvPr id="29" name="Sous-titre 2"/>
          <p:cNvSpPr txBox="1">
            <a:spLocks/>
          </p:cNvSpPr>
          <p:nvPr>
            <p:custDataLst>
              <p:tags r:id="rId2"/>
            </p:custDataLst>
          </p:nvPr>
        </p:nvSpPr>
        <p:spPr>
          <a:xfrm>
            <a:off x="2669010" y="5047314"/>
            <a:ext cx="1121455" cy="42593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30" name="Sous-titre 2"/>
          <p:cNvSpPr txBox="1">
            <a:spLocks/>
          </p:cNvSpPr>
          <p:nvPr>
            <p:custDataLst>
              <p:tags r:id="rId3"/>
            </p:custDataLst>
          </p:nvPr>
        </p:nvSpPr>
        <p:spPr>
          <a:xfrm>
            <a:off x="2605543" y="4997048"/>
            <a:ext cx="1121455" cy="42593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31" name="Sous-titre 2"/>
          <p:cNvSpPr txBox="1">
            <a:spLocks/>
          </p:cNvSpPr>
          <p:nvPr>
            <p:custDataLst>
              <p:tags r:id="rId4"/>
            </p:custDataLst>
          </p:nvPr>
        </p:nvSpPr>
        <p:spPr>
          <a:xfrm>
            <a:off x="2669010" y="4882748"/>
            <a:ext cx="1121455" cy="425930"/>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350"/>
          </a:p>
        </p:txBody>
      </p:sp>
      <p:sp>
        <p:nvSpPr>
          <p:cNvPr id="7" name="Rectangle 6"/>
          <p:cNvSpPr/>
          <p:nvPr>
            <p:custDataLst>
              <p:tags r:id="rId5"/>
            </p:custDataLst>
          </p:nvPr>
        </p:nvSpPr>
        <p:spPr>
          <a:xfrm>
            <a:off x="1877814" y="584054"/>
            <a:ext cx="6302623" cy="623248"/>
          </a:xfrm>
          <a:prstGeom prst="rect">
            <a:avLst/>
          </a:prstGeom>
        </p:spPr>
        <p:txBody>
          <a:bodyPr wrap="square">
            <a:spAutoFit/>
          </a:bodyPr>
          <a:lstStyle/>
          <a:p>
            <a:pPr algn="ctr"/>
            <a:r>
              <a:rPr lang="fr-CA" sz="3450" b="1" dirty="0">
                <a:solidFill>
                  <a:srgbClr val="5F5F5F"/>
                </a:solidFill>
              </a:rPr>
              <a:t>Retour sur le devoir – </a:t>
            </a:r>
            <a:r>
              <a:rPr lang="fr-CA" sz="3450" b="1" dirty="0">
                <a:solidFill>
                  <a:srgbClr val="C00000"/>
                </a:solidFill>
              </a:rPr>
              <a:t>Jour 1</a:t>
            </a:r>
          </a:p>
        </p:txBody>
      </p:sp>
      <p:pic>
        <p:nvPicPr>
          <p:cNvPr id="3" name="Image 2">
            <a:extLst>
              <a:ext uri="{FF2B5EF4-FFF2-40B4-BE49-F238E27FC236}">
                <a16:creationId xmlns:a16="http://schemas.microsoft.com/office/drawing/2014/main" id="{5CB59E71-106F-45AB-B9FF-8E42CC55EA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800" y="1549322"/>
            <a:ext cx="4221088" cy="4221088"/>
          </a:xfrm>
          <a:prstGeom prst="rect">
            <a:avLst/>
          </a:prstGeom>
        </p:spPr>
      </p:pic>
      <p:sp>
        <p:nvSpPr>
          <p:cNvPr id="4" name="Rectangle 3">
            <a:extLst>
              <a:ext uri="{FF2B5EF4-FFF2-40B4-BE49-F238E27FC236}">
                <a16:creationId xmlns:a16="http://schemas.microsoft.com/office/drawing/2014/main" id="{653C94D0-9755-481B-B20E-05BC2D0C75C4}"/>
              </a:ext>
            </a:extLst>
          </p:cNvPr>
          <p:cNvSpPr/>
          <p:nvPr/>
        </p:nvSpPr>
        <p:spPr>
          <a:xfrm>
            <a:off x="4495751" y="6150791"/>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267825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0746" y="401035"/>
            <a:ext cx="7231221" cy="994172"/>
          </a:xfrm>
          <a:ln>
            <a:noFill/>
          </a:ln>
        </p:spPr>
        <p:txBody>
          <a:bodyPr>
            <a:normAutofit fontScale="90000"/>
          </a:bodyPr>
          <a:lstStyle/>
          <a:p>
            <a:pPr algn="ctr"/>
            <a:r>
              <a:rPr lang="fr-CA" sz="3300" dirty="0">
                <a:latin typeface="+mn-lt"/>
                <a:ea typeface="+mn-ea"/>
                <a:cs typeface="+mn-cs"/>
              </a:rPr>
              <a:t>Activité 4  </a:t>
            </a:r>
            <a:br>
              <a:rPr lang="fr-CA" sz="3300" dirty="0">
                <a:latin typeface="+mn-lt"/>
                <a:ea typeface="+mn-ea"/>
                <a:cs typeface="+mn-cs"/>
              </a:rPr>
            </a:br>
            <a:r>
              <a:rPr lang="fr-CA" sz="3300" dirty="0">
                <a:latin typeface="+mn-lt"/>
                <a:ea typeface="+mn-ea"/>
                <a:cs typeface="+mn-cs"/>
              </a:rPr>
              <a:t>Analyse d’une méthode pédagogique</a:t>
            </a:r>
            <a:endParaRPr lang="fr-CA" sz="3300" dirty="0">
              <a:solidFill>
                <a:srgbClr val="5F5F5F"/>
              </a:solidFill>
              <a:latin typeface="+mn-lt"/>
            </a:endParaRPr>
          </a:p>
        </p:txBody>
      </p:sp>
      <p:grpSp>
        <p:nvGrpSpPr>
          <p:cNvPr id="16" name="Groupe 15"/>
          <p:cNvGrpSpPr/>
          <p:nvPr>
            <p:custDataLst>
              <p:tags r:id="rId2"/>
            </p:custDataLst>
          </p:nvPr>
        </p:nvGrpSpPr>
        <p:grpSpPr>
          <a:xfrm>
            <a:off x="7200952" y="5699213"/>
            <a:ext cx="1774062" cy="790012"/>
            <a:chOff x="6768206" y="5877272"/>
            <a:chExt cx="2365416" cy="1053349"/>
          </a:xfrm>
        </p:grpSpPr>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dirty="0">
                  <a:solidFill>
                    <a:srgbClr val="FFFFFF"/>
                  </a:solidFill>
                  <a:latin typeface="Calibri"/>
                </a:rPr>
                <a:t>20  minutes</a:t>
              </a:r>
            </a:p>
          </p:txBody>
        </p:sp>
      </p:grpSp>
      <p:sp>
        <p:nvSpPr>
          <p:cNvPr id="5" name="Rectangle 4">
            <a:extLst>
              <a:ext uri="{FF2B5EF4-FFF2-40B4-BE49-F238E27FC236}">
                <a16:creationId xmlns:a16="http://schemas.microsoft.com/office/drawing/2014/main" id="{435E2648-D3A9-4281-8704-97FBE2CD3020}"/>
              </a:ext>
            </a:extLst>
          </p:cNvPr>
          <p:cNvSpPr/>
          <p:nvPr>
            <p:custDataLst>
              <p:tags r:id="rId3"/>
            </p:custDataLst>
          </p:nvPr>
        </p:nvSpPr>
        <p:spPr>
          <a:xfrm>
            <a:off x="1545868" y="1889741"/>
            <a:ext cx="7572374" cy="3919022"/>
          </a:xfrm>
          <a:prstGeom prst="rect">
            <a:avLst/>
          </a:prstGeom>
        </p:spPr>
        <p:txBody>
          <a:bodyPr wrap="square">
            <a:spAutoFit/>
          </a:bodyPr>
          <a:lstStyle/>
          <a:p>
            <a:r>
              <a:rPr lang="fr-CA" sz="1500" b="1" dirty="0">
                <a:solidFill>
                  <a:srgbClr val="000000"/>
                </a:solidFill>
              </a:rPr>
              <a:t>Consignes </a:t>
            </a:r>
          </a:p>
          <a:p>
            <a:endParaRPr lang="fr-CA" sz="900" b="1" dirty="0">
              <a:solidFill>
                <a:srgbClr val="000000"/>
              </a:solidFill>
            </a:endParaRPr>
          </a:p>
          <a:p>
            <a:pPr lvl="1"/>
            <a:r>
              <a:rPr lang="fr-CA" sz="1500" dirty="0">
                <a:solidFill>
                  <a:srgbClr val="000000"/>
                </a:solidFill>
              </a:rPr>
              <a:t>En </a:t>
            </a:r>
            <a:r>
              <a:rPr lang="fr-CA" sz="1500" dirty="0" err="1">
                <a:solidFill>
                  <a:srgbClr val="000000"/>
                </a:solidFill>
              </a:rPr>
              <a:t>sous-équipe</a:t>
            </a:r>
            <a:r>
              <a:rPr lang="fr-CA" sz="1500" dirty="0">
                <a:solidFill>
                  <a:srgbClr val="000000"/>
                </a:solidFill>
              </a:rPr>
              <a:t>, vous devrez analyser la méthode pédagogique que vous avez choisie dans votre devoir.</a:t>
            </a:r>
          </a:p>
          <a:p>
            <a:pPr>
              <a:spcAft>
                <a:spcPts val="450"/>
              </a:spcAft>
            </a:pPr>
            <a:endParaRPr lang="fr-CA" sz="900" dirty="0">
              <a:solidFill>
                <a:srgbClr val="000000"/>
              </a:solidFill>
            </a:endParaRPr>
          </a:p>
          <a:p>
            <a:pPr marL="685800" lvl="1" indent="-342900">
              <a:spcAft>
                <a:spcPts val="900"/>
              </a:spcAft>
              <a:buFont typeface="+mj-lt"/>
              <a:buAutoNum type="arabicPeriod"/>
            </a:pPr>
            <a:r>
              <a:rPr lang="fr-CA" sz="1500" dirty="0">
                <a:solidFill>
                  <a:srgbClr val="000000"/>
                </a:solidFill>
              </a:rPr>
              <a:t>Partagez à tour de rôle votre contexte, votre intention pédagogique, le choix et </a:t>
            </a:r>
            <a:br>
              <a:rPr lang="fr-CA" sz="1500" dirty="0">
                <a:solidFill>
                  <a:srgbClr val="000000"/>
                </a:solidFill>
              </a:rPr>
            </a:br>
            <a:r>
              <a:rPr lang="fr-CA" sz="1500" dirty="0">
                <a:solidFill>
                  <a:srgbClr val="000000"/>
                </a:solidFill>
              </a:rPr>
              <a:t>la justification de la méthode pédagogique choisie.</a:t>
            </a:r>
          </a:p>
          <a:p>
            <a:pPr marL="685800" lvl="1" indent="-342900">
              <a:spcAft>
                <a:spcPts val="900"/>
              </a:spcAft>
              <a:buFont typeface="+mj-lt"/>
              <a:buAutoNum type="arabicPeriod"/>
            </a:pPr>
            <a:r>
              <a:rPr lang="fr-CA" sz="1500" dirty="0">
                <a:solidFill>
                  <a:srgbClr val="000000"/>
                </a:solidFill>
              </a:rPr>
              <a:t>Pour chaque membre du groupe, réfléchissez en équipe et discutez de la cohérence et de l’adéquation entre la méthode pédagogique choisie et l’intention pédagogique.</a:t>
            </a:r>
          </a:p>
          <a:p>
            <a:pPr marL="685800" lvl="1" indent="-342900">
              <a:spcAft>
                <a:spcPts val="900"/>
              </a:spcAft>
              <a:buFont typeface="+mj-lt"/>
              <a:buAutoNum type="arabicPeriod"/>
            </a:pPr>
            <a:r>
              <a:rPr lang="fr-CA" sz="1500" dirty="0">
                <a:solidFill>
                  <a:srgbClr val="000000"/>
                </a:solidFill>
              </a:rPr>
              <a:t>Rédigez une alternative de méthode pédagogique pour chaque membre de l’équipe.</a:t>
            </a:r>
          </a:p>
          <a:p>
            <a:pPr marL="685800" lvl="1" indent="-342900">
              <a:spcAft>
                <a:spcPts val="900"/>
              </a:spcAft>
              <a:buFont typeface="+mj-lt"/>
              <a:buAutoNum type="arabicPeriod"/>
            </a:pPr>
            <a:r>
              <a:rPr lang="fr-CA" sz="1500" dirty="0">
                <a:solidFill>
                  <a:srgbClr val="000000"/>
                </a:solidFill>
              </a:rPr>
              <a:t>Une fois l’activité complétée, choisissez une intention pédagogique dont vous n’êtes pas certains et nommez un porte-parole pour votre équipe. Il devra présenter la méthode pédagogique choisie et exposer les justifications et les alternatives choisies qui ont posé problème par les membres de l’équipe.​</a:t>
            </a:r>
          </a:p>
          <a:p>
            <a:endParaRPr lang="fr-CA" sz="1650" dirty="0"/>
          </a:p>
        </p:txBody>
      </p:sp>
      <p:pic>
        <p:nvPicPr>
          <p:cNvPr id="11" name="Image 10">
            <a:extLst>
              <a:ext uri="{FF2B5EF4-FFF2-40B4-BE49-F238E27FC236}">
                <a16:creationId xmlns:a16="http://schemas.microsoft.com/office/drawing/2014/main" id="{1E7263C4-0E0D-4171-9CAF-CCE0C983342D}"/>
              </a:ext>
            </a:extLst>
          </p:cNvPr>
          <p:cNvPicPr>
            <a:picLocks noChangeAspect="1"/>
          </p:cNvPicPr>
          <p:nvPr>
            <p:custDataLst>
              <p:tags r:id="rId4"/>
            </p:custDataLst>
          </p:nvPr>
        </p:nvPicPr>
        <p:blipFill>
          <a:blip r:embed="rId9"/>
          <a:stretch>
            <a:fillRect/>
          </a:stretch>
        </p:blipFill>
        <p:spPr>
          <a:xfrm>
            <a:off x="2699792" y="1644886"/>
            <a:ext cx="420574" cy="489710"/>
          </a:xfrm>
          <a:prstGeom prst="rect">
            <a:avLst/>
          </a:prstGeom>
        </p:spPr>
      </p:pic>
      <p:pic>
        <p:nvPicPr>
          <p:cNvPr id="12" name="Image 11">
            <a:extLst>
              <a:ext uri="{FF2B5EF4-FFF2-40B4-BE49-F238E27FC236}">
                <a16:creationId xmlns:a16="http://schemas.microsoft.com/office/drawing/2014/main" id="{81BA61D9-993A-4EE0-B512-2C3C4FA33ECF}"/>
              </a:ext>
            </a:extLst>
          </p:cNvPr>
          <p:cNvPicPr>
            <a:picLocks noChangeAspect="1"/>
          </p:cNvPicPr>
          <p:nvPr>
            <p:custDataLst>
              <p:tags r:id="rId5"/>
            </p:custDataLst>
          </p:nvPr>
        </p:nvPicPr>
        <p:blipFill>
          <a:blip r:embed="rId10"/>
          <a:stretch>
            <a:fillRect/>
          </a:stretch>
        </p:blipFill>
        <p:spPr>
          <a:xfrm>
            <a:off x="1494416" y="5905748"/>
            <a:ext cx="1001871" cy="376942"/>
          </a:xfrm>
          <a:prstGeom prst="rect">
            <a:avLst/>
          </a:prstGeom>
        </p:spPr>
      </p:pic>
    </p:spTree>
    <p:extLst>
      <p:ext uri="{BB962C8B-B14F-4D97-AF65-F5344CB8AC3E}">
        <p14:creationId xmlns:p14="http://schemas.microsoft.com/office/powerpoint/2010/main" val="3448939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Vidéo</a:t>
            </a:r>
          </a:p>
        </p:txBody>
      </p:sp>
      <p:pic>
        <p:nvPicPr>
          <p:cNvPr id="6" name="Espace réservé du contenu 5">
            <a:hlinkClick r:id="rId6"/>
          </p:cNvPr>
          <p:cNvPicPr>
            <a:picLocks noGrp="1" noChangeAspect="1"/>
          </p:cNvPicPr>
          <p:nvPr>
            <p:ph idx="1"/>
            <p:custDataLst>
              <p:tags r:id="rId2"/>
            </p:custDataLst>
          </p:nvPr>
        </p:nvPicPr>
        <p:blipFill>
          <a:blip r:embed="rId7"/>
          <a:stretch>
            <a:fillRect/>
          </a:stretch>
        </p:blipFill>
        <p:spPr>
          <a:xfrm>
            <a:off x="1706166" y="2193795"/>
            <a:ext cx="6881813" cy="3327661"/>
          </a:xfrm>
          <a:prstGeom prst="rect">
            <a:avLst/>
          </a:prstGeom>
        </p:spPr>
      </p:pic>
      <p:sp>
        <p:nvSpPr>
          <p:cNvPr id="5" name="Bulle narrative : ronde 4">
            <a:extLst>
              <a:ext uri="{FF2B5EF4-FFF2-40B4-BE49-F238E27FC236}">
                <a16:creationId xmlns:a16="http://schemas.microsoft.com/office/drawing/2014/main" id="{2BCED1F4-7343-4BE5-BAD6-FE76516A6866}"/>
              </a:ext>
            </a:extLst>
          </p:cNvPr>
          <p:cNvSpPr/>
          <p:nvPr>
            <p:custDataLst>
              <p:tags r:id="rId3"/>
            </p:custDataLst>
          </p:nvPr>
        </p:nvSpPr>
        <p:spPr>
          <a:xfrm>
            <a:off x="8002301" y="1063229"/>
            <a:ext cx="1148509" cy="1053187"/>
          </a:xfrm>
          <a:prstGeom prst="wedgeEllipseCallout">
            <a:avLst>
              <a:gd name="adj1" fmla="val -59065"/>
              <a:gd name="adj2" fmla="val 652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Sur Moodle</a:t>
            </a:r>
          </a:p>
        </p:txBody>
      </p:sp>
    </p:spTree>
    <p:extLst>
      <p:ext uri="{BB962C8B-B14F-4D97-AF65-F5344CB8AC3E}">
        <p14:creationId xmlns:p14="http://schemas.microsoft.com/office/powerpoint/2010/main" val="3864781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a:extLst>
              <a:ext uri="{FF2B5EF4-FFF2-40B4-BE49-F238E27FC236}">
                <a16:creationId xmlns:a16="http://schemas.microsoft.com/office/drawing/2014/main" id="{5A672C60-7970-4C0A-57F3-0C99660EF0AE}"/>
              </a:ext>
            </a:extLst>
          </p:cNvPr>
          <p:cNvPicPr>
            <a:picLocks noChangeAspect="1"/>
          </p:cNvPicPr>
          <p:nvPr>
            <p:custDataLst>
              <p:tags r:id="rId1"/>
            </p:custDataLst>
          </p:nvPr>
        </p:nvPicPr>
        <p:blipFill>
          <a:blip r:embed="rId3"/>
          <a:stretch>
            <a:fillRect/>
          </a:stretch>
        </p:blipFill>
        <p:spPr>
          <a:xfrm>
            <a:off x="1" y="0"/>
            <a:ext cx="9144000" cy="6863466"/>
          </a:xfrm>
          <a:prstGeom prst="rect">
            <a:avLst/>
          </a:prstGeom>
        </p:spPr>
      </p:pic>
    </p:spTree>
    <p:extLst>
      <p:ext uri="{BB962C8B-B14F-4D97-AF65-F5344CB8AC3E}">
        <p14:creationId xmlns:p14="http://schemas.microsoft.com/office/powerpoint/2010/main" val="2602030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a:extLst>
              <a:ext uri="{FF2B5EF4-FFF2-40B4-BE49-F238E27FC236}">
                <a16:creationId xmlns:a16="http://schemas.microsoft.com/office/drawing/2014/main" id="{C3A3E9A3-A465-F507-BF1A-C9084D296BAF}"/>
              </a:ext>
            </a:extLst>
          </p:cNvPr>
          <p:cNvPicPr>
            <a:picLocks noChangeAspect="1"/>
          </p:cNvPicPr>
          <p:nvPr>
            <p:custDataLst>
              <p:tags r:id="rId1"/>
            </p:custDataLst>
          </p:nvPr>
        </p:nvPicPr>
        <p:blipFill>
          <a:blip r:embed="rId4"/>
          <a:stretch>
            <a:fillRect/>
          </a:stretch>
        </p:blipFill>
        <p:spPr>
          <a:xfrm>
            <a:off x="-1" y="495847"/>
            <a:ext cx="9224887" cy="5806629"/>
          </a:xfrm>
          <a:prstGeom prst="rect">
            <a:avLst/>
          </a:prstGeom>
        </p:spPr>
      </p:pic>
    </p:spTree>
    <p:extLst>
      <p:ext uri="{BB962C8B-B14F-4D97-AF65-F5344CB8AC3E}">
        <p14:creationId xmlns:p14="http://schemas.microsoft.com/office/powerpoint/2010/main" val="1526964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a:extLst>
              <a:ext uri="{FF2B5EF4-FFF2-40B4-BE49-F238E27FC236}">
                <a16:creationId xmlns:a16="http://schemas.microsoft.com/office/drawing/2014/main" id="{D0E175CB-CD68-44C9-83FF-1D34E46FC8DC}"/>
              </a:ext>
            </a:extLst>
          </p:cNvPr>
          <p:cNvPicPr/>
          <p:nvPr>
            <p:custDataLst>
              <p:tags r:id="rId1"/>
            </p:custDataLst>
          </p:nvPr>
        </p:nvPicPr>
        <p:blipFill>
          <a:blip r:embed="rId5"/>
          <a:stretch>
            <a:fillRect/>
          </a:stretch>
        </p:blipFill>
        <p:spPr>
          <a:xfrm>
            <a:off x="245806" y="0"/>
            <a:ext cx="8652387" cy="6858000"/>
          </a:xfrm>
          <a:prstGeom prst="rect">
            <a:avLst/>
          </a:prstGeom>
        </p:spPr>
      </p:pic>
      <p:sp>
        <p:nvSpPr>
          <p:cNvPr id="2" name="Rectangle 1">
            <a:extLst>
              <a:ext uri="{FF2B5EF4-FFF2-40B4-BE49-F238E27FC236}">
                <a16:creationId xmlns:a16="http://schemas.microsoft.com/office/drawing/2014/main" id="{789CAC02-90B1-642F-A9A4-A1D7B6244A2A}"/>
              </a:ext>
            </a:extLst>
          </p:cNvPr>
          <p:cNvSpPr/>
          <p:nvPr>
            <p:custDataLst>
              <p:tags r:id="rId2"/>
            </p:custDataLst>
          </p:nvPr>
        </p:nvSpPr>
        <p:spPr>
          <a:xfrm rot="19233472">
            <a:off x="292053" y="465294"/>
            <a:ext cx="1623794" cy="585432"/>
          </a:xfrm>
          <a:prstGeom prst="rect">
            <a:avLst/>
          </a:prstGeom>
          <a:gradFill>
            <a:gsLst>
              <a:gs pos="0">
                <a:srgbClr val="FF99FF"/>
              </a:gs>
              <a:gs pos="74000">
                <a:schemeClr val="bg1"/>
              </a:gs>
              <a:gs pos="83000">
                <a:schemeClr val="bg1"/>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050" dirty="0">
                <a:solidFill>
                  <a:srgbClr val="000000"/>
                </a:solidFill>
                <a:cs typeface="Calibri"/>
              </a:rPr>
              <a:t>Méthodes pédagogiques</a:t>
            </a:r>
            <a:endParaRPr lang="fr-CA" sz="1050" dirty="0">
              <a:solidFill>
                <a:srgbClr val="000000"/>
              </a:solidFill>
            </a:endParaRPr>
          </a:p>
        </p:txBody>
      </p:sp>
    </p:spTree>
    <p:extLst>
      <p:ext uri="{BB962C8B-B14F-4D97-AF65-F5344CB8AC3E}">
        <p14:creationId xmlns:p14="http://schemas.microsoft.com/office/powerpoint/2010/main" val="221952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39B3E-3A4E-43E6-9906-5A55E724C27C}"/>
              </a:ext>
            </a:extLst>
          </p:cNvPr>
          <p:cNvSpPr>
            <a:spLocks noGrp="1"/>
          </p:cNvSpPr>
          <p:nvPr>
            <p:ph type="title"/>
            <p:custDataLst>
              <p:tags r:id="rId1"/>
            </p:custDataLst>
          </p:nvPr>
        </p:nvSpPr>
        <p:spPr/>
        <p:txBody>
          <a:bodyPr/>
          <a:lstStyle/>
          <a:p>
            <a:r>
              <a:rPr lang="fr-CA" dirty="0"/>
              <a:t>Définition</a:t>
            </a:r>
          </a:p>
        </p:txBody>
      </p:sp>
      <p:sp>
        <p:nvSpPr>
          <p:cNvPr id="3" name="Espace réservé du contenu 2">
            <a:extLst>
              <a:ext uri="{FF2B5EF4-FFF2-40B4-BE49-F238E27FC236}">
                <a16:creationId xmlns:a16="http://schemas.microsoft.com/office/drawing/2014/main" id="{41FD1451-5407-47AC-B9C6-67A53CA23F7B}"/>
              </a:ext>
            </a:extLst>
          </p:cNvPr>
          <p:cNvSpPr>
            <a:spLocks noGrp="1"/>
          </p:cNvSpPr>
          <p:nvPr>
            <p:ph idx="1"/>
            <p:custDataLst>
              <p:tags r:id="rId2"/>
            </p:custDataLst>
          </p:nvPr>
        </p:nvSpPr>
        <p:spPr/>
        <p:txBody>
          <a:bodyPr>
            <a:normAutofit lnSpcReduction="10000"/>
          </a:bodyPr>
          <a:lstStyle/>
          <a:p>
            <a:pPr marL="85725" indent="0">
              <a:buNone/>
            </a:pPr>
            <a:r>
              <a:rPr lang="fr-CA" sz="2100" b="1" dirty="0">
                <a:solidFill>
                  <a:srgbClr val="C00000"/>
                </a:solidFill>
              </a:rPr>
              <a:t>Stratégies pédagogiques</a:t>
            </a:r>
          </a:p>
          <a:p>
            <a:pPr marL="85725" indent="0">
              <a:buNone/>
            </a:pPr>
            <a:r>
              <a:rPr lang="fr-CA" dirty="0"/>
              <a:t>Une stratégie pédagogique se caractérise par une série d’opérations qui </a:t>
            </a:r>
            <a:r>
              <a:rPr lang="fr-CA" b="1" dirty="0">
                <a:solidFill>
                  <a:srgbClr val="C00000"/>
                </a:solidFill>
              </a:rPr>
              <a:t>vise l’atteinte d’objectifs pédagogiques</a:t>
            </a:r>
            <a:r>
              <a:rPr lang="fr-CA" dirty="0"/>
              <a:t>. </a:t>
            </a:r>
            <a:r>
              <a:rPr lang="fr-CA" b="1" dirty="0">
                <a:solidFill>
                  <a:srgbClr val="C00000"/>
                </a:solidFill>
              </a:rPr>
              <a:t>L’enseignant</a:t>
            </a:r>
            <a:r>
              <a:rPr lang="fr-CA" dirty="0"/>
              <a:t> doit la </a:t>
            </a:r>
            <a:r>
              <a:rPr lang="fr-CA" b="1" dirty="0">
                <a:solidFill>
                  <a:srgbClr val="C00000"/>
                </a:solidFill>
              </a:rPr>
              <a:t>choisir</a:t>
            </a:r>
            <a:r>
              <a:rPr lang="fr-CA" dirty="0"/>
              <a:t> ou la </a:t>
            </a:r>
            <a:r>
              <a:rPr lang="fr-CA" b="1" dirty="0">
                <a:solidFill>
                  <a:srgbClr val="C00000"/>
                </a:solidFill>
              </a:rPr>
              <a:t>concevoir</a:t>
            </a:r>
            <a:r>
              <a:rPr lang="fr-CA" dirty="0"/>
              <a:t> et la </a:t>
            </a:r>
            <a:r>
              <a:rPr lang="fr-CA" b="1" dirty="0">
                <a:solidFill>
                  <a:srgbClr val="C00000"/>
                </a:solidFill>
              </a:rPr>
              <a:t>mettre en œuvre</a:t>
            </a:r>
            <a:r>
              <a:rPr lang="fr-CA" dirty="0"/>
              <a:t> dans le cadre d’une situation pédagogique.</a:t>
            </a:r>
          </a:p>
          <a:p>
            <a:pPr marL="85725" indent="0">
              <a:buNone/>
            </a:pPr>
            <a:endParaRPr lang="fr-CA" dirty="0"/>
          </a:p>
          <a:p>
            <a:pPr marL="85725" indent="0">
              <a:buNone/>
            </a:pPr>
            <a:r>
              <a:rPr lang="fr-CA" dirty="0"/>
              <a:t>Les stratégies pédagogiques peuvent servir à :</a:t>
            </a:r>
          </a:p>
          <a:p>
            <a:pPr lvl="1">
              <a:buClrTx/>
              <a:buFont typeface="Wingdings" panose="05000000000000000000" pitchFamily="2" charset="2"/>
              <a:buChar char="§"/>
            </a:pPr>
            <a:r>
              <a:rPr lang="fr-CA" dirty="0">
                <a:solidFill>
                  <a:srgbClr val="000000"/>
                </a:solidFill>
              </a:rPr>
              <a:t>	</a:t>
            </a:r>
            <a:r>
              <a:rPr lang="fr-CA" sz="1650" b="1" dirty="0">
                <a:solidFill>
                  <a:srgbClr val="C00000"/>
                </a:solidFill>
              </a:rPr>
              <a:t>motiver</a:t>
            </a:r>
            <a:r>
              <a:rPr lang="fr-CA" dirty="0">
                <a:solidFill>
                  <a:srgbClr val="000000"/>
                </a:solidFill>
              </a:rPr>
              <a:t> </a:t>
            </a:r>
            <a:r>
              <a:rPr lang="fr-CA" sz="1650" b="1" dirty="0">
                <a:solidFill>
                  <a:srgbClr val="C00000"/>
                </a:solidFill>
              </a:rPr>
              <a:t>les élèves </a:t>
            </a:r>
            <a:r>
              <a:rPr lang="fr-CA" dirty="0">
                <a:solidFill>
                  <a:srgbClr val="000000"/>
                </a:solidFill>
              </a:rPr>
              <a:t>et les </a:t>
            </a:r>
            <a:r>
              <a:rPr lang="fr-CA" sz="1650" b="1" dirty="0">
                <a:solidFill>
                  <a:srgbClr val="C00000"/>
                </a:solidFill>
              </a:rPr>
              <a:t>aider à se concentrer</a:t>
            </a:r>
          </a:p>
          <a:p>
            <a:pPr lvl="1">
              <a:buClrTx/>
              <a:buFont typeface="Wingdings" panose="05000000000000000000" pitchFamily="2" charset="2"/>
              <a:buChar char="§"/>
            </a:pPr>
            <a:r>
              <a:rPr lang="fr-CA" dirty="0">
                <a:solidFill>
                  <a:srgbClr val="000000"/>
                </a:solidFill>
              </a:rPr>
              <a:t>	</a:t>
            </a:r>
            <a:r>
              <a:rPr lang="fr-CA" sz="1650" b="1" dirty="0">
                <a:solidFill>
                  <a:srgbClr val="C00000"/>
                </a:solidFill>
              </a:rPr>
              <a:t>organiser les informations </a:t>
            </a:r>
            <a:r>
              <a:rPr lang="fr-CA" dirty="0">
                <a:solidFill>
                  <a:srgbClr val="000000"/>
                </a:solidFill>
              </a:rPr>
              <a:t>pour les </a:t>
            </a:r>
            <a:r>
              <a:rPr lang="fr-CA" sz="1650" b="1" dirty="0">
                <a:solidFill>
                  <a:srgbClr val="C00000"/>
                </a:solidFill>
              </a:rPr>
              <a:t>comprendre</a:t>
            </a:r>
            <a:r>
              <a:rPr lang="fr-CA" dirty="0">
                <a:solidFill>
                  <a:srgbClr val="000000"/>
                </a:solidFill>
              </a:rPr>
              <a:t> et les 		  	</a:t>
            </a:r>
            <a:r>
              <a:rPr lang="fr-CA" sz="1650" b="1" dirty="0">
                <a:solidFill>
                  <a:srgbClr val="C00000"/>
                </a:solidFill>
              </a:rPr>
              <a:t>mémoriser</a:t>
            </a:r>
            <a:r>
              <a:rPr lang="fr-CA" dirty="0">
                <a:solidFill>
                  <a:srgbClr val="000000"/>
                </a:solidFill>
              </a:rPr>
              <a:t> </a:t>
            </a:r>
          </a:p>
          <a:p>
            <a:pPr lvl="1">
              <a:buClrTx/>
              <a:buFont typeface="Wingdings" panose="05000000000000000000" pitchFamily="2" charset="2"/>
              <a:buChar char="§"/>
            </a:pPr>
            <a:r>
              <a:rPr lang="fr-CA" dirty="0">
                <a:solidFill>
                  <a:srgbClr val="000000"/>
                </a:solidFill>
              </a:rPr>
              <a:t>	</a:t>
            </a:r>
            <a:r>
              <a:rPr lang="fr-CA" sz="1650" b="1" dirty="0">
                <a:solidFill>
                  <a:srgbClr val="C00000"/>
                </a:solidFill>
              </a:rPr>
              <a:t>contrôler</a:t>
            </a:r>
            <a:r>
              <a:rPr lang="fr-CA" dirty="0">
                <a:solidFill>
                  <a:srgbClr val="000000"/>
                </a:solidFill>
              </a:rPr>
              <a:t> et </a:t>
            </a:r>
            <a:r>
              <a:rPr lang="fr-CA" sz="1650" b="1" dirty="0">
                <a:solidFill>
                  <a:srgbClr val="C00000"/>
                </a:solidFill>
              </a:rPr>
              <a:t>évaluer</a:t>
            </a:r>
            <a:r>
              <a:rPr lang="fr-CA" dirty="0">
                <a:solidFill>
                  <a:srgbClr val="000000"/>
                </a:solidFill>
              </a:rPr>
              <a:t> l’apprentissage</a:t>
            </a:r>
          </a:p>
          <a:p>
            <a:pPr lvl="1"/>
            <a:endParaRPr lang="fr-CA" dirty="0"/>
          </a:p>
          <a:p>
            <a:pPr marL="85725" indent="0">
              <a:buNone/>
            </a:pPr>
            <a:r>
              <a:rPr lang="fr-CA" dirty="0"/>
              <a:t>Source: Messier, 2014</a:t>
            </a:r>
          </a:p>
        </p:txBody>
      </p:sp>
      <p:sp>
        <p:nvSpPr>
          <p:cNvPr id="4" name="Bulle narrative : ronde 3">
            <a:extLst>
              <a:ext uri="{FF2B5EF4-FFF2-40B4-BE49-F238E27FC236}">
                <a16:creationId xmlns:a16="http://schemas.microsoft.com/office/drawing/2014/main" id="{8EA31A0F-2B67-4DF6-8F67-9FEC94B68D2B}"/>
              </a:ext>
            </a:extLst>
          </p:cNvPr>
          <p:cNvSpPr/>
          <p:nvPr>
            <p:custDataLst>
              <p:tags r:id="rId3"/>
            </p:custDataLst>
          </p:nvPr>
        </p:nvSpPr>
        <p:spPr>
          <a:xfrm rot="1094848">
            <a:off x="6907412" y="3322755"/>
            <a:ext cx="1705115" cy="1353520"/>
          </a:xfrm>
          <a:prstGeom prst="wedgeEllipseCallout">
            <a:avLst>
              <a:gd name="adj1" fmla="val -94267"/>
              <a:gd name="adj2" fmla="val -76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Série de méthodes pédagogiques pour atteindre un objectif</a:t>
            </a:r>
          </a:p>
        </p:txBody>
      </p:sp>
    </p:spTree>
    <p:extLst>
      <p:ext uri="{BB962C8B-B14F-4D97-AF65-F5344CB8AC3E}">
        <p14:creationId xmlns:p14="http://schemas.microsoft.com/office/powerpoint/2010/main" val="47825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35696" y="332656"/>
            <a:ext cx="6457528" cy="1498178"/>
          </a:xfrm>
        </p:spPr>
        <p:txBody>
          <a:bodyPr/>
          <a:lstStyle/>
          <a:p>
            <a:pPr algn="ctr"/>
            <a:r>
              <a:rPr lang="fr-CA" dirty="0"/>
              <a:t>Différentes façons d’apprendre</a:t>
            </a:r>
          </a:p>
        </p:txBody>
      </p:sp>
      <p:pic>
        <p:nvPicPr>
          <p:cNvPr id="7" name="Espace réservé du contenu 6">
            <a:extLst>
              <a:ext uri="{FF2B5EF4-FFF2-40B4-BE49-F238E27FC236}">
                <a16:creationId xmlns:a16="http://schemas.microsoft.com/office/drawing/2014/main" id="{B945D4BA-910F-4BEF-8A83-B43676751AC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15816" y="2204864"/>
            <a:ext cx="3960440" cy="3960440"/>
          </a:xfrm>
        </p:spPr>
      </p:pic>
      <p:sp>
        <p:nvSpPr>
          <p:cNvPr id="8" name="Rectangle 7">
            <a:extLst>
              <a:ext uri="{FF2B5EF4-FFF2-40B4-BE49-F238E27FC236}">
                <a16:creationId xmlns:a16="http://schemas.microsoft.com/office/drawing/2014/main" id="{584F4B2F-3419-414F-9DAC-6B49C51456C2}"/>
              </a:ext>
            </a:extLst>
          </p:cNvPr>
          <p:cNvSpPr/>
          <p:nvPr/>
        </p:nvSpPr>
        <p:spPr>
          <a:xfrm>
            <a:off x="5940152" y="6400834"/>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935734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07704" y="278985"/>
            <a:ext cx="6371230" cy="1498178"/>
          </a:xfrm>
        </p:spPr>
        <p:txBody>
          <a:bodyPr/>
          <a:lstStyle/>
          <a:p>
            <a:pPr algn="ctr"/>
            <a:r>
              <a:rPr lang="fr-CA" dirty="0"/>
              <a:t>Apprentissage par problème</a:t>
            </a:r>
          </a:p>
        </p:txBody>
      </p:sp>
      <p:sp>
        <p:nvSpPr>
          <p:cNvPr id="3" name="Espace réservé du contenu 2"/>
          <p:cNvSpPr>
            <a:spLocks noGrp="1"/>
          </p:cNvSpPr>
          <p:nvPr>
            <p:ph idx="1"/>
            <p:custDataLst>
              <p:tags r:id="rId2"/>
            </p:custDataLst>
          </p:nvPr>
        </p:nvSpPr>
        <p:spPr>
          <a:xfrm>
            <a:off x="1705970" y="2057400"/>
            <a:ext cx="6881703" cy="3600450"/>
          </a:xfrm>
        </p:spPr>
        <p:txBody>
          <a:bodyPr>
            <a:normAutofit/>
          </a:bodyPr>
          <a:lstStyle/>
          <a:p>
            <a:pPr marL="85725" indent="0">
              <a:buNone/>
            </a:pPr>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pPr marL="85725" indent="0">
              <a:buNone/>
            </a:pP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L'apprentissage par problème ou APP est une stratégie de pédagogie active puisque les élèves </a:t>
            </a:r>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découvrent</a:t>
            </a: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et </a:t>
            </a:r>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font de la résolution de problème sans avoir eu de nouvelles notions</a:t>
            </a: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85725" indent="0">
              <a:buNone/>
            </a:pP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Les élèves doivent donc </a:t>
            </a:r>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puiser dans leur connaissances antérieures </a:t>
            </a: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et dans les consignes de l'activité pour trouver des pistes de solutions. </a:t>
            </a:r>
            <a:endParaRPr lang="fr-CA" sz="1950" dirty="0"/>
          </a:p>
        </p:txBody>
      </p:sp>
      <p:sp>
        <p:nvSpPr>
          <p:cNvPr id="5" name="Rectangle 4">
            <a:extLst>
              <a:ext uri="{FF2B5EF4-FFF2-40B4-BE49-F238E27FC236}">
                <a16:creationId xmlns:a16="http://schemas.microsoft.com/office/drawing/2014/main" id="{FE3B60FC-29C0-4713-88D8-5A891879A652}"/>
              </a:ext>
            </a:extLst>
          </p:cNvPr>
          <p:cNvSpPr/>
          <p:nvPr/>
        </p:nvSpPr>
        <p:spPr>
          <a:xfrm>
            <a:off x="5868144" y="6440515"/>
            <a:ext cx="3000821" cy="276999"/>
          </a:xfrm>
          <a:prstGeom prst="rect">
            <a:avLst/>
          </a:prstGeom>
        </p:spPr>
        <p:txBody>
          <a:bodyPr wrap="none">
            <a:spAutoFit/>
          </a:bodyPr>
          <a:lstStyle/>
          <a:p>
            <a:r>
              <a:rPr lang="fr-CA" sz="1200" dirty="0">
                <a:solidFill>
                  <a:srgbClr val="000000"/>
                </a:solidFill>
              </a:rPr>
              <a:t>Image : Généré par IA, Optimisé par DALL·E 3</a:t>
            </a:r>
          </a:p>
        </p:txBody>
      </p:sp>
      <p:pic>
        <p:nvPicPr>
          <p:cNvPr id="7" name="Image 6">
            <a:extLst>
              <a:ext uri="{FF2B5EF4-FFF2-40B4-BE49-F238E27FC236}">
                <a16:creationId xmlns:a16="http://schemas.microsoft.com/office/drawing/2014/main" id="{85265DF9-3094-4D58-9826-12CA2B638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4453303"/>
            <a:ext cx="1944216" cy="1944216"/>
          </a:xfrm>
          <a:prstGeom prst="rect">
            <a:avLst/>
          </a:prstGeom>
        </p:spPr>
      </p:pic>
    </p:spTree>
    <p:extLst>
      <p:ext uri="{BB962C8B-B14F-4D97-AF65-F5344CB8AC3E}">
        <p14:creationId xmlns:p14="http://schemas.microsoft.com/office/powerpoint/2010/main" val="2882932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35696" y="260648"/>
            <a:ext cx="6443238" cy="1656184"/>
          </a:xfrm>
        </p:spPr>
        <p:txBody>
          <a:bodyPr/>
          <a:lstStyle/>
          <a:p>
            <a:pPr algn="ctr"/>
            <a:r>
              <a:rPr lang="fr-CA" dirty="0"/>
              <a:t>Apprentissage </a:t>
            </a:r>
            <a:br>
              <a:rPr lang="fr-CA" dirty="0"/>
            </a:br>
            <a:r>
              <a:rPr lang="fr-CA" dirty="0"/>
              <a:t>par problème</a:t>
            </a:r>
          </a:p>
        </p:txBody>
      </p:sp>
      <p:sp>
        <p:nvSpPr>
          <p:cNvPr id="3" name="Espace réservé du contenu 2"/>
          <p:cNvSpPr>
            <a:spLocks noGrp="1"/>
          </p:cNvSpPr>
          <p:nvPr>
            <p:ph idx="1"/>
            <p:custDataLst>
              <p:tags r:id="rId2"/>
            </p:custDataLst>
          </p:nvPr>
        </p:nvSpPr>
        <p:spPr>
          <a:xfrm>
            <a:off x="1835696" y="2636912"/>
            <a:ext cx="6881703" cy="3600450"/>
          </a:xfrm>
        </p:spPr>
        <p:txBody>
          <a:bodyPr>
            <a:normAutofit fontScale="77500" lnSpcReduction="20000"/>
          </a:bodyPr>
          <a:lstStyle/>
          <a:p>
            <a:pPr marL="85725" indent="0">
              <a:buNone/>
            </a:pPr>
            <a:r>
              <a:rPr lang="fr-CA" b="1" dirty="0">
                <a:solidFill>
                  <a:srgbClr val="C00000"/>
                </a:solidFill>
              </a:rPr>
              <a:t>Avantages</a:t>
            </a:r>
            <a:r>
              <a:rPr lang="fr-CA" dirty="0"/>
              <a:t> :</a:t>
            </a:r>
          </a:p>
          <a:p>
            <a:pPr marL="402431" indent="-336947" fontAlgn="base"/>
            <a:r>
              <a:rPr lang="fr-CA" dirty="0"/>
              <a:t>Augmente la motivation de l’élève</a:t>
            </a:r>
          </a:p>
          <a:p>
            <a:pPr marL="402431" indent="-336947" fontAlgn="base"/>
            <a:r>
              <a:rPr lang="fr-CA" dirty="0"/>
              <a:t>Place l’élève au cœur de ses apprentissages</a:t>
            </a:r>
          </a:p>
          <a:p>
            <a:pPr marL="402431" indent="-336947" fontAlgn="base"/>
            <a:r>
              <a:rPr lang="fr-CA" dirty="0"/>
              <a:t>Maximise le temps en classe</a:t>
            </a:r>
          </a:p>
          <a:p>
            <a:pPr marL="402431" indent="-336947" fontAlgn="base"/>
            <a:r>
              <a:rPr lang="fr-CA" dirty="0"/>
              <a:t>Peut être utilisé en équipe ou individuellement</a:t>
            </a:r>
          </a:p>
          <a:p>
            <a:pPr marL="402431" indent="-336947" fontAlgn="base"/>
            <a:r>
              <a:rPr lang="fr-CA" dirty="0"/>
              <a:t>Peut être utilisé pour l’ensemble d’une compétence ou pour un cours spécifique</a:t>
            </a:r>
          </a:p>
          <a:p>
            <a:pPr marL="402431" indent="-336947" fontAlgn="base"/>
            <a:r>
              <a:rPr lang="fr-CA" dirty="0"/>
              <a:t>Augmente les compétences de l’élève dans la résolution de problème, la gestion du stress, la gestion du temps, la réflexion critique, la collaboration efficace (si l'activité est faite en groupe), l'auto-évaluation et la capacité à comprendre et à apprendre de nouvelles théories.</a:t>
            </a:r>
          </a:p>
          <a:p>
            <a:pPr marL="85725" indent="0">
              <a:buNone/>
            </a:pPr>
            <a:endParaRPr lang="fr-CA" dirty="0"/>
          </a:p>
          <a:p>
            <a:pPr marL="85725" indent="0">
              <a:buNone/>
            </a:pPr>
            <a:r>
              <a:rPr lang="fr-CA" b="1" dirty="0">
                <a:solidFill>
                  <a:srgbClr val="C00000"/>
                </a:solidFill>
              </a:rPr>
              <a:t>Limites</a:t>
            </a:r>
            <a:r>
              <a:rPr lang="fr-CA" dirty="0"/>
              <a:t> :</a:t>
            </a:r>
          </a:p>
          <a:p>
            <a:pPr marL="400050" indent="-330994"/>
            <a:r>
              <a:rPr lang="fr-CA" dirty="0"/>
              <a:t>Possibilité de surcharger la mémoire de travail</a:t>
            </a:r>
          </a:p>
          <a:p>
            <a:pPr marL="85725" indent="0">
              <a:buNone/>
            </a:pPr>
            <a:endParaRPr lang="fr-CA" dirty="0"/>
          </a:p>
        </p:txBody>
      </p:sp>
    </p:spTree>
    <p:extLst>
      <p:ext uri="{BB962C8B-B14F-4D97-AF65-F5344CB8AC3E}">
        <p14:creationId xmlns:p14="http://schemas.microsoft.com/office/powerpoint/2010/main" val="85328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47664" y="0"/>
            <a:ext cx="7488796" cy="1325563"/>
          </a:xfrm>
        </p:spPr>
        <p:txBody>
          <a:bodyPr>
            <a:normAutofit/>
          </a:bodyPr>
          <a:lstStyle/>
          <a:p>
            <a:pPr algn="ctr"/>
            <a:r>
              <a:rPr lang="fr-CA" sz="3450" dirty="0"/>
              <a:t>Apprentissage par images</a:t>
            </a:r>
          </a:p>
        </p:txBody>
      </p:sp>
      <p:sp>
        <p:nvSpPr>
          <p:cNvPr id="6" name="Rectangle 5">
            <a:extLst>
              <a:ext uri="{FF2B5EF4-FFF2-40B4-BE49-F238E27FC236}">
                <a16:creationId xmlns:a16="http://schemas.microsoft.com/office/drawing/2014/main" id="{3A692F7E-BFCC-4692-9243-F0A7CA2F1566}"/>
              </a:ext>
            </a:extLst>
          </p:cNvPr>
          <p:cNvSpPr/>
          <p:nvPr>
            <p:custDataLst>
              <p:tags r:id="rId2"/>
            </p:custDataLst>
          </p:nvPr>
        </p:nvSpPr>
        <p:spPr>
          <a:xfrm>
            <a:off x="1547664" y="1462735"/>
            <a:ext cx="7268122" cy="1685077"/>
          </a:xfrm>
          <a:prstGeom prst="rect">
            <a:avLst/>
          </a:prstGeom>
        </p:spPr>
        <p:txBody>
          <a:bodyPr wrap="square">
            <a:spAutoFit/>
          </a:bodyPr>
          <a:lstStyle/>
          <a:p>
            <a:pPr algn="just" fontAlgn="base"/>
            <a:r>
              <a:rPr lang="fr-CA" b="1" dirty="0">
                <a:solidFill>
                  <a:srgbClr val="C00000"/>
                </a:solidFill>
              </a:rPr>
              <a:t>Définition :</a:t>
            </a:r>
          </a:p>
          <a:p>
            <a:pPr algn="just" fontAlgn="base"/>
            <a:r>
              <a:rPr lang="fr-CA" b="1" dirty="0">
                <a:solidFill>
                  <a:srgbClr val="050000"/>
                </a:solidFill>
              </a:rPr>
              <a:t>L’apprentissage par image permet de comprendre ou de verbaliser un concept, de faire des liens avec les notions vues en classe ou avec les connaissances antérieures. Cela permet aussi à un élève de structurer ses pensées et ses idées en un seul endroit. </a:t>
            </a:r>
          </a:p>
          <a:p>
            <a:pPr algn="just" fontAlgn="base"/>
            <a:endParaRPr lang="fr-CA" sz="1350" dirty="0">
              <a:solidFill>
                <a:srgbClr val="050000"/>
              </a:solidFill>
              <a:latin typeface="arial" panose="020B0604020202020204" pitchFamily="34" charset="0"/>
            </a:endParaRPr>
          </a:p>
        </p:txBody>
      </p:sp>
      <p:pic>
        <p:nvPicPr>
          <p:cNvPr id="8" name="Espace réservé du contenu 7">
            <a:extLst>
              <a:ext uri="{FF2B5EF4-FFF2-40B4-BE49-F238E27FC236}">
                <a16:creationId xmlns:a16="http://schemas.microsoft.com/office/drawing/2014/main" id="{BF7D70CE-0C5E-4A7C-BDC4-F4EFE194083B}"/>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8794" r="255" b="12405"/>
          <a:stretch/>
        </p:blipFill>
        <p:spPr>
          <a:xfrm>
            <a:off x="3201505" y="3147811"/>
            <a:ext cx="3960440" cy="3128853"/>
          </a:xfrm>
        </p:spPr>
      </p:pic>
      <p:sp>
        <p:nvSpPr>
          <p:cNvPr id="9" name="Rectangle 8">
            <a:extLst>
              <a:ext uri="{FF2B5EF4-FFF2-40B4-BE49-F238E27FC236}">
                <a16:creationId xmlns:a16="http://schemas.microsoft.com/office/drawing/2014/main" id="{3A75F34B-2D29-477B-82BC-0FC6EE5BD433}"/>
              </a:ext>
            </a:extLst>
          </p:cNvPr>
          <p:cNvSpPr/>
          <p:nvPr/>
        </p:nvSpPr>
        <p:spPr>
          <a:xfrm>
            <a:off x="6035639" y="6381328"/>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1757158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63080" y="404664"/>
            <a:ext cx="7128792" cy="1642194"/>
          </a:xfrm>
        </p:spPr>
        <p:txBody>
          <a:bodyPr/>
          <a:lstStyle/>
          <a:p>
            <a:pPr algn="ctr"/>
            <a:r>
              <a:rPr lang="fr-CA" dirty="0"/>
              <a:t>Apprentissage </a:t>
            </a:r>
            <a:br>
              <a:rPr lang="fr-CA" dirty="0"/>
            </a:br>
            <a:r>
              <a:rPr lang="fr-CA" dirty="0"/>
              <a:t>par image</a:t>
            </a:r>
          </a:p>
        </p:txBody>
      </p:sp>
      <p:sp>
        <p:nvSpPr>
          <p:cNvPr id="3" name="Espace réservé du contenu 2"/>
          <p:cNvSpPr>
            <a:spLocks noGrp="1"/>
          </p:cNvSpPr>
          <p:nvPr>
            <p:ph idx="1"/>
            <p:custDataLst>
              <p:tags r:id="rId2"/>
            </p:custDataLst>
          </p:nvPr>
        </p:nvSpPr>
        <p:spPr>
          <a:xfrm>
            <a:off x="1663080" y="2492896"/>
            <a:ext cx="6881703" cy="3600450"/>
          </a:xfrm>
        </p:spPr>
        <p:txBody>
          <a:bodyPr>
            <a:normAutofit fontScale="85000" lnSpcReduction="20000"/>
          </a:bodyPr>
          <a:lstStyle/>
          <a:p>
            <a:pPr marL="85725" indent="0">
              <a:buNone/>
            </a:pPr>
            <a:r>
              <a:rPr lang="fr-CA" dirty="0">
                <a:solidFill>
                  <a:srgbClr val="C00000"/>
                </a:solidFill>
              </a:rPr>
              <a:t>Avantages :</a:t>
            </a:r>
          </a:p>
          <a:p>
            <a:pPr marL="400050" indent="-314325" fontAlgn="base"/>
            <a:r>
              <a:rPr lang="fr-CA" dirty="0">
                <a:solidFill>
                  <a:srgbClr val="050000"/>
                </a:solidFill>
              </a:rPr>
              <a:t>Suscite l'attention des apprenants</a:t>
            </a:r>
          </a:p>
          <a:p>
            <a:pPr marL="400050" indent="-314325" fontAlgn="base"/>
            <a:r>
              <a:rPr lang="fr-CA" dirty="0">
                <a:solidFill>
                  <a:srgbClr val="050000"/>
                </a:solidFill>
              </a:rPr>
              <a:t>Développe la créativité </a:t>
            </a:r>
          </a:p>
          <a:p>
            <a:pPr marL="400050" indent="-314325" fontAlgn="base"/>
            <a:r>
              <a:rPr lang="fr-CA" dirty="0">
                <a:solidFill>
                  <a:srgbClr val="050000"/>
                </a:solidFill>
              </a:rPr>
              <a:t>Développe l'intelligence spatiale </a:t>
            </a:r>
          </a:p>
          <a:p>
            <a:pPr marL="400050" indent="-314325" fontAlgn="base"/>
            <a:r>
              <a:rPr lang="fr-CA" dirty="0">
                <a:solidFill>
                  <a:srgbClr val="050000"/>
                </a:solidFill>
              </a:rPr>
              <a:t>Permet de comprendre ou de verbaliser un concept</a:t>
            </a:r>
          </a:p>
          <a:p>
            <a:pPr marL="400050" indent="-314325" fontAlgn="base"/>
            <a:r>
              <a:rPr lang="fr-CA" dirty="0">
                <a:solidFill>
                  <a:srgbClr val="050000"/>
                </a:solidFill>
              </a:rPr>
              <a:t>Permet de faire des liens avec les notions vues en classe ou avec les connaissances antérieures</a:t>
            </a:r>
          </a:p>
          <a:p>
            <a:pPr marL="400050" indent="-314325" fontAlgn="base"/>
            <a:r>
              <a:rPr lang="fr-CA" dirty="0">
                <a:solidFill>
                  <a:srgbClr val="050000"/>
                </a:solidFill>
              </a:rPr>
              <a:t>Structure ses pensées et ses idées en un seul endroit</a:t>
            </a:r>
          </a:p>
          <a:p>
            <a:pPr fontAlgn="base"/>
            <a:endParaRPr lang="fr-CA" dirty="0"/>
          </a:p>
          <a:p>
            <a:pPr marL="85725" indent="0">
              <a:buNone/>
            </a:pPr>
            <a:r>
              <a:rPr lang="fr-CA" dirty="0">
                <a:solidFill>
                  <a:srgbClr val="C00000"/>
                </a:solidFill>
              </a:rPr>
              <a:t>Limites :</a:t>
            </a:r>
          </a:p>
          <a:p>
            <a:pPr marL="400050" indent="-330994"/>
            <a:r>
              <a:rPr lang="fr-CA" dirty="0">
                <a:solidFill>
                  <a:srgbClr val="000000"/>
                </a:solidFill>
              </a:rPr>
              <a:t>Manque d’information</a:t>
            </a:r>
          </a:p>
          <a:p>
            <a:pPr marL="400050" indent="-330994"/>
            <a:r>
              <a:rPr lang="fr-CA" dirty="0">
                <a:solidFill>
                  <a:srgbClr val="000000"/>
                </a:solidFill>
              </a:rPr>
              <a:t>Pas assez détaillé</a:t>
            </a:r>
          </a:p>
        </p:txBody>
      </p:sp>
    </p:spTree>
    <p:extLst>
      <p:ext uri="{BB962C8B-B14F-4D97-AF65-F5344CB8AC3E}">
        <p14:creationId xmlns:p14="http://schemas.microsoft.com/office/powerpoint/2010/main" val="290888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chemeClr>
            </a:gs>
            <a:gs pos="75000">
              <a:schemeClr val="bg2">
                <a:shade val="100000"/>
                <a:satMod val="115000"/>
              </a:schemeClr>
            </a:gs>
            <a:gs pos="100000">
              <a:schemeClr val="bg2">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FBD6E39-0518-440D-9811-DB3A41F50BD1}"/>
              </a:ext>
            </a:extLst>
          </p:cNvPr>
          <p:cNvSpPr txBox="1">
            <a:spLocks/>
          </p:cNvSpPr>
          <p:nvPr>
            <p:custDataLst>
              <p:tags r:id="rId1"/>
            </p:custDataLst>
          </p:nvPr>
        </p:nvSpPr>
        <p:spPr>
          <a:xfrm>
            <a:off x="398752" y="409160"/>
            <a:ext cx="8421720" cy="857250"/>
          </a:xfrm>
          <a:prstGeom prst="rect">
            <a:avLst/>
          </a:prstGeom>
          <a:solidFill>
            <a:srgbClr val="FFFFFF"/>
          </a:solidFill>
          <a:ln w="12700" cap="flat" cmpd="sng" algn="ctr">
            <a:solidFill>
              <a:srgbClr val="C89F5D"/>
            </a:solidFill>
            <a:prstDash val="solid"/>
            <a:miter lim="800000"/>
          </a:ln>
          <a:effectLst>
            <a:innerShdw blurRad="114300">
              <a:prstClr val="black"/>
            </a:innerShdw>
          </a:effectLst>
          <a:scene3d>
            <a:camera prst="orthographicFront"/>
            <a:lightRig rig="threePt" dir="t"/>
          </a:scene3d>
          <a:sp3d>
            <a:bevelT/>
          </a:sp3d>
        </p:spPr>
        <p:txBody>
          <a:bodyPr vert="horz" lIns="68580" tIns="34290" rIns="68580" bIns="34290" rtlCol="0" anchor="ctr">
            <a:noAutofit/>
          </a:bodyPr>
          <a:lstStyle>
            <a:lvl1pPr algn="l"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lvl="0" algn="ctr"/>
            <a:r>
              <a:rPr lang="fr-CA" sz="3450" dirty="0">
                <a:latin typeface="Cambria"/>
              </a:rPr>
              <a:t>Apprentissage par le numérique</a:t>
            </a:r>
            <a:endParaRPr lang="fr-CA" sz="3450" spc="-75" dirty="0">
              <a:latin typeface="Cambria"/>
            </a:endParaRPr>
          </a:p>
        </p:txBody>
      </p:sp>
      <p:sp>
        <p:nvSpPr>
          <p:cNvPr id="6" name="ZoneTexte 5">
            <a:extLst>
              <a:ext uri="{FF2B5EF4-FFF2-40B4-BE49-F238E27FC236}">
                <a16:creationId xmlns:a16="http://schemas.microsoft.com/office/drawing/2014/main" id="{31398C13-CA5B-4F73-A052-3B8F6F8A468C}"/>
              </a:ext>
            </a:extLst>
          </p:cNvPr>
          <p:cNvSpPr txBox="1"/>
          <p:nvPr/>
        </p:nvSpPr>
        <p:spPr>
          <a:xfrm>
            <a:off x="758082" y="1623559"/>
            <a:ext cx="7887317" cy="800219"/>
          </a:xfrm>
          <a:prstGeom prst="rect">
            <a:avLst/>
          </a:prstGeom>
          <a:noFill/>
        </p:spPr>
        <p:txBody>
          <a:bodyPr wrap="square" rtlCol="0">
            <a:spAutoFit/>
          </a:bodyPr>
          <a:lstStyle/>
          <a:p>
            <a:pPr algn="ctr"/>
            <a:r>
              <a:rPr lang="fr-CA" sz="2800" dirty="0">
                <a:solidFill>
                  <a:srgbClr val="000000"/>
                </a:solidFill>
              </a:rPr>
              <a:t>Seront vues dans l’IPE-05 – Le numérique</a:t>
            </a:r>
          </a:p>
          <a:p>
            <a:pPr marL="285750" indent="-285750" algn="ctr">
              <a:buFont typeface="Arial" panose="020B0604020202020204" pitchFamily="34" charset="0"/>
              <a:buChar char="•"/>
            </a:pPr>
            <a:endParaRPr lang="fr-CA" dirty="0">
              <a:solidFill>
                <a:srgbClr val="000000"/>
              </a:solidFill>
            </a:endParaRPr>
          </a:p>
        </p:txBody>
      </p:sp>
      <p:pic>
        <p:nvPicPr>
          <p:cNvPr id="1026" name="Picture 2" descr="image">
            <a:extLst>
              <a:ext uri="{FF2B5EF4-FFF2-40B4-BE49-F238E27FC236}">
                <a16:creationId xmlns:a16="http://schemas.microsoft.com/office/drawing/2014/main" id="{C3C5A03A-7B16-4997-A02B-BD8EF02ED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37" y="2780928"/>
            <a:ext cx="8421720"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05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algn="ctr"/>
            <a:r>
              <a:rPr lang="fr-CA" sz="3450" dirty="0"/>
              <a:t>Pause</a:t>
            </a:r>
          </a:p>
        </p:txBody>
      </p:sp>
      <p:pic>
        <p:nvPicPr>
          <p:cNvPr id="7" name="Espace réservé du contenu 6">
            <a:extLst>
              <a:ext uri="{FF2B5EF4-FFF2-40B4-BE49-F238E27FC236}">
                <a16:creationId xmlns:a16="http://schemas.microsoft.com/office/drawing/2014/main" id="{5BBEC397-F9A1-4B77-9284-FEF579A6376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47925" y="1600200"/>
            <a:ext cx="4800600" cy="4800600"/>
          </a:xfrm>
        </p:spPr>
      </p:pic>
      <p:sp>
        <p:nvSpPr>
          <p:cNvPr id="8" name="Rectangle 7">
            <a:extLst>
              <a:ext uri="{FF2B5EF4-FFF2-40B4-BE49-F238E27FC236}">
                <a16:creationId xmlns:a16="http://schemas.microsoft.com/office/drawing/2014/main" id="{9C2EAA8C-1B68-45E5-9166-2BA2C5816B62}"/>
              </a:ext>
            </a:extLst>
          </p:cNvPr>
          <p:cNvSpPr/>
          <p:nvPr/>
        </p:nvSpPr>
        <p:spPr>
          <a:xfrm>
            <a:off x="4572000" y="6423393"/>
            <a:ext cx="3000821" cy="276999"/>
          </a:xfrm>
          <a:prstGeom prst="rect">
            <a:avLst/>
          </a:prstGeom>
        </p:spPr>
        <p:txBody>
          <a:bodyPr wrap="none">
            <a:spAutoFit/>
          </a:bodyPr>
          <a:lstStyle/>
          <a:p>
            <a:r>
              <a:rPr lang="fr-CA" sz="1200" dirty="0">
                <a:solidFill>
                  <a:srgbClr val="000000"/>
                </a:solidFill>
              </a:rPr>
              <a:t>Image : Généré par IA, Optimisé par DALL·E 3</a:t>
            </a:r>
          </a:p>
        </p:txBody>
      </p:sp>
    </p:spTree>
    <p:extLst>
      <p:ext uri="{BB962C8B-B14F-4D97-AF65-F5344CB8AC3E}">
        <p14:creationId xmlns:p14="http://schemas.microsoft.com/office/powerpoint/2010/main" val="3859667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07704" y="2931914"/>
            <a:ext cx="6783994" cy="1289174"/>
          </a:xfrm>
        </p:spPr>
        <p:txBody>
          <a:bodyPr>
            <a:noAutofit/>
          </a:bodyPr>
          <a:lstStyle/>
          <a:p>
            <a:pPr algn="ctr"/>
            <a:r>
              <a:rPr lang="fr-CA" sz="3450" b="1" dirty="0">
                <a:solidFill>
                  <a:srgbClr val="C00000"/>
                </a:solidFill>
                <a:latin typeface="Cambria" panose="02040503050406030204" pitchFamily="18" charset="0"/>
                <a:ea typeface="Cambria" panose="02040503050406030204" pitchFamily="18" charset="0"/>
              </a:rPr>
              <a:t>Méthodes pédagogiques </a:t>
            </a:r>
            <a:br>
              <a:rPr lang="fr-CA" sz="3450" b="1" dirty="0">
                <a:solidFill>
                  <a:srgbClr val="C00000"/>
                </a:solidFill>
                <a:latin typeface="Cambria" panose="02040503050406030204" pitchFamily="18" charset="0"/>
                <a:ea typeface="Cambria" panose="02040503050406030204" pitchFamily="18" charset="0"/>
              </a:rPr>
            </a:br>
            <a:r>
              <a:rPr lang="fr-CA" sz="3450" b="1" i="1" dirty="0">
                <a:solidFill>
                  <a:srgbClr val="C00000"/>
                </a:solidFill>
                <a:latin typeface="Cambria" panose="02040503050406030204" pitchFamily="18" charset="0"/>
                <a:ea typeface="Cambria" panose="02040503050406030204" pitchFamily="18" charset="0"/>
              </a:rPr>
              <a:t>(partie 2 de 2)</a:t>
            </a:r>
          </a:p>
        </p:txBody>
      </p:sp>
    </p:spTree>
    <p:extLst>
      <p:ext uri="{BB962C8B-B14F-4D97-AF65-F5344CB8AC3E}">
        <p14:creationId xmlns:p14="http://schemas.microsoft.com/office/powerpoint/2010/main" val="1072564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custDataLst>
              <p:tags r:id="rId1"/>
            </p:custDataLst>
          </p:nvPr>
        </p:nvGrpSpPr>
        <p:grpSpPr>
          <a:xfrm>
            <a:off x="6949466" y="5652304"/>
            <a:ext cx="1774062" cy="790012"/>
            <a:chOff x="6768206" y="5877272"/>
            <a:chExt cx="2365416" cy="1053349"/>
          </a:xfrm>
        </p:grpSpPr>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8" name="ZoneTexte 17"/>
            <p:cNvSpPr txBox="1"/>
            <p:nvPr/>
          </p:nvSpPr>
          <p:spPr>
            <a:xfrm>
              <a:off x="7812361" y="6309320"/>
              <a:ext cx="1008112" cy="307776"/>
            </a:xfrm>
            <a:prstGeom prst="rect">
              <a:avLst/>
            </a:prstGeom>
            <a:noFill/>
          </p:spPr>
          <p:txBody>
            <a:bodyPr wrap="square" rtlCol="0">
              <a:spAutoFit/>
            </a:bodyPr>
            <a:lstStyle/>
            <a:p>
              <a:r>
                <a:rPr lang="fr-CA" sz="900" dirty="0">
                  <a:solidFill>
                    <a:srgbClr val="FFFFFF"/>
                  </a:solidFill>
                  <a:latin typeface="Calibri"/>
                </a:rPr>
                <a:t>30  minutes</a:t>
              </a:r>
            </a:p>
          </p:txBody>
        </p:sp>
      </p:grpSp>
      <p:sp>
        <p:nvSpPr>
          <p:cNvPr id="5" name="Rectangle 4">
            <a:extLst>
              <a:ext uri="{FF2B5EF4-FFF2-40B4-BE49-F238E27FC236}">
                <a16:creationId xmlns:a16="http://schemas.microsoft.com/office/drawing/2014/main" id="{435E2648-D3A9-4281-8704-97FBE2CD3020}"/>
              </a:ext>
            </a:extLst>
          </p:cNvPr>
          <p:cNvSpPr/>
          <p:nvPr>
            <p:custDataLst>
              <p:tags r:id="rId2"/>
            </p:custDataLst>
          </p:nvPr>
        </p:nvSpPr>
        <p:spPr>
          <a:xfrm>
            <a:off x="1630109" y="2027800"/>
            <a:ext cx="6858557" cy="3462486"/>
          </a:xfrm>
          <a:prstGeom prst="rect">
            <a:avLst/>
          </a:prstGeom>
        </p:spPr>
        <p:txBody>
          <a:bodyPr wrap="square">
            <a:spAutoFit/>
          </a:bodyPr>
          <a:lstStyle/>
          <a:p>
            <a:r>
              <a:rPr lang="fr-CA" b="1" dirty="0">
                <a:solidFill>
                  <a:srgbClr val="000000"/>
                </a:solidFill>
              </a:rPr>
              <a:t>Consignes </a:t>
            </a:r>
          </a:p>
          <a:p>
            <a:endParaRPr lang="fr-CA" sz="900" b="1" dirty="0">
              <a:solidFill>
                <a:srgbClr val="000000"/>
              </a:solidFill>
            </a:endParaRPr>
          </a:p>
          <a:p>
            <a:r>
              <a:rPr lang="fr-CA" sz="1650" dirty="0">
                <a:solidFill>
                  <a:srgbClr val="000000"/>
                </a:solidFill>
              </a:rPr>
              <a:t>En sous-équipe, vous devrez analyser plusieurs méthodes pédagogiques.</a:t>
            </a:r>
          </a:p>
          <a:p>
            <a:endParaRPr lang="fr-CA" sz="900" dirty="0">
              <a:solidFill>
                <a:srgbClr val="000000"/>
              </a:solidFill>
            </a:endParaRPr>
          </a:p>
          <a:p>
            <a:pPr marL="600075" lvl="1" indent="-257175">
              <a:buAutoNum type="arabicPeriod"/>
            </a:pPr>
            <a:r>
              <a:rPr lang="fr-CA" sz="1650" dirty="0">
                <a:solidFill>
                  <a:srgbClr val="000000"/>
                </a:solidFill>
              </a:rPr>
              <a:t>Prendre connaissance du document Word qui vous a été assigné.</a:t>
            </a:r>
          </a:p>
          <a:p>
            <a:pPr marL="600075" lvl="1" indent="-257175">
              <a:buFontTx/>
              <a:buAutoNum type="arabicPeriod"/>
            </a:pPr>
            <a:r>
              <a:rPr lang="fr-CA" sz="1650" dirty="0">
                <a:solidFill>
                  <a:srgbClr val="000000"/>
                </a:solidFill>
              </a:rPr>
              <a:t>Faire la lecture des définitions, des indications, des conditions d’efficacité, et </a:t>
            </a:r>
            <a:br>
              <a:rPr lang="fr-CA" sz="1650" dirty="0">
                <a:solidFill>
                  <a:srgbClr val="000000"/>
                </a:solidFill>
              </a:rPr>
            </a:br>
            <a:r>
              <a:rPr lang="fr-CA" sz="1650" dirty="0">
                <a:solidFill>
                  <a:srgbClr val="000000"/>
                </a:solidFill>
              </a:rPr>
              <a:t>des stratégies d’enseignement et d’apprentissage des différentes méthodes.</a:t>
            </a:r>
          </a:p>
          <a:p>
            <a:pPr marL="600075" lvl="1" indent="-257175">
              <a:buFontTx/>
              <a:buAutoNum type="arabicPeriod"/>
            </a:pPr>
            <a:r>
              <a:rPr lang="fr-CA" sz="1650" dirty="0">
                <a:solidFill>
                  <a:srgbClr val="000000"/>
                </a:solidFill>
              </a:rPr>
              <a:t>Par ces lectures, déduire et faire un constat de ce que sont les </a:t>
            </a:r>
            <a:r>
              <a:rPr lang="fr-CA" sz="1650" b="1" dirty="0">
                <a:solidFill>
                  <a:srgbClr val="000000"/>
                </a:solidFill>
              </a:rPr>
              <a:t>avantages</a:t>
            </a:r>
            <a:r>
              <a:rPr lang="fr-CA" sz="1650" dirty="0">
                <a:solidFill>
                  <a:srgbClr val="000000"/>
                </a:solidFill>
              </a:rPr>
              <a:t> et les </a:t>
            </a:r>
            <a:r>
              <a:rPr lang="fr-CA" sz="1650" b="1" dirty="0">
                <a:solidFill>
                  <a:srgbClr val="000000"/>
                </a:solidFill>
              </a:rPr>
              <a:t>limites</a:t>
            </a:r>
            <a:r>
              <a:rPr lang="fr-CA" sz="1650" dirty="0">
                <a:solidFill>
                  <a:srgbClr val="000000"/>
                </a:solidFill>
              </a:rPr>
              <a:t> pour chacune des méthodes pédagogiques.</a:t>
            </a:r>
          </a:p>
          <a:p>
            <a:pPr marL="600075" lvl="1" indent="-257175">
              <a:buFontTx/>
              <a:buAutoNum type="arabicPeriod"/>
            </a:pPr>
            <a:r>
              <a:rPr lang="fr-CA" sz="1650" dirty="0">
                <a:solidFill>
                  <a:srgbClr val="000000"/>
                </a:solidFill>
              </a:rPr>
              <a:t>Inscrire vos réponses dans le document Word.</a:t>
            </a:r>
          </a:p>
          <a:p>
            <a:pPr marL="600075" lvl="1" indent="-257175">
              <a:buFontTx/>
              <a:buAutoNum type="arabicPeriod"/>
            </a:pPr>
            <a:r>
              <a:rPr lang="fr-CA" sz="1650" dirty="0">
                <a:solidFill>
                  <a:srgbClr val="000000"/>
                </a:solidFill>
              </a:rPr>
              <a:t>Nommer un porte-parole pour votre équipe.</a:t>
            </a:r>
          </a:p>
          <a:p>
            <a:pPr marL="600075" lvl="1" indent="-257175">
              <a:buFontTx/>
              <a:buAutoNum type="arabicPeriod"/>
            </a:pPr>
            <a:r>
              <a:rPr lang="fr-CA" sz="1650" dirty="0">
                <a:solidFill>
                  <a:srgbClr val="000000"/>
                </a:solidFill>
              </a:rPr>
              <a:t>En grand groupe, partager vos réponses.</a:t>
            </a:r>
            <a:r>
              <a:rPr lang="fr-CA" b="1" dirty="0">
                <a:solidFill>
                  <a:srgbClr val="000000"/>
                </a:solidFill>
              </a:rPr>
              <a:t> </a:t>
            </a:r>
            <a:endParaRPr lang="fr-CA" sz="1650" dirty="0">
              <a:solidFill>
                <a:srgbClr val="000000"/>
              </a:solidFill>
            </a:endParaRPr>
          </a:p>
        </p:txBody>
      </p:sp>
      <p:sp>
        <p:nvSpPr>
          <p:cNvPr id="10" name="Titre 1">
            <a:extLst>
              <a:ext uri="{FF2B5EF4-FFF2-40B4-BE49-F238E27FC236}">
                <a16:creationId xmlns:a16="http://schemas.microsoft.com/office/drawing/2014/main" id="{AE466E3C-DA3D-4157-9708-C7E6D15172CA}"/>
              </a:ext>
            </a:extLst>
          </p:cNvPr>
          <p:cNvSpPr txBox="1">
            <a:spLocks/>
          </p:cNvSpPr>
          <p:nvPr>
            <p:custDataLst>
              <p:tags r:id="rId3"/>
            </p:custDataLst>
          </p:nvPr>
        </p:nvSpPr>
        <p:spPr>
          <a:xfrm>
            <a:off x="1630109" y="421691"/>
            <a:ext cx="7231221" cy="994172"/>
          </a:xfrm>
          <a:prstGeom prst="rect">
            <a:avLst/>
          </a:prstGeom>
          <a:solidFill>
            <a:srgbClr val="FFFFFF"/>
          </a:solidFill>
          <a:ln w="12700" cap="flat" cmpd="sng" algn="ctr">
            <a:solidFill>
              <a:srgbClr val="C89F5D"/>
            </a:solidFill>
            <a:prstDash val="solid"/>
            <a:miter lim="800000"/>
          </a:ln>
          <a:effectLst>
            <a:innerShdw blurRad="114300">
              <a:prstClr val="black"/>
            </a:innerShdw>
          </a:effectLst>
          <a:scene3d>
            <a:camera prst="orthographicFront"/>
            <a:lightRig rig="threePt" dir="t"/>
          </a:scene3d>
          <a:sp3d>
            <a:bevelT/>
          </a:sp3d>
        </p:spPr>
        <p:txBody>
          <a:bodyPr vert="horz" lIns="68580" tIns="34290" rIns="68580" bIns="34290" rtlCol="0" anchor="ctr">
            <a:noAutofit/>
          </a:bodyPr>
          <a:lstStyle>
            <a:lvl1pPr algn="l" defTabSz="914400" rtl="0" eaLnBrk="1" latinLnBrk="0" hangingPunct="1">
              <a:spcBef>
                <a:spcPct val="0"/>
              </a:spcBef>
              <a:buNone/>
              <a:defRPr sz="4600" b="1" kern="1200" cap="none" spc="-100" baseline="0">
                <a:ln>
                  <a:noFill/>
                </a:ln>
                <a:solidFill>
                  <a:srgbClr val="C00000"/>
                </a:solidFill>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lstStyle>
          <a:p>
            <a:pPr algn="ctr"/>
            <a:endParaRPr lang="fr-CA" sz="3600" dirty="0">
              <a:latin typeface="+mn-lt"/>
              <a:ea typeface="+mn-ea"/>
              <a:cs typeface="+mn-cs"/>
            </a:endParaRPr>
          </a:p>
          <a:p>
            <a:pPr algn="ctr"/>
            <a:r>
              <a:rPr lang="fr-CA" sz="3450" dirty="0">
                <a:latin typeface="+mn-lt"/>
                <a:ea typeface="+mn-ea"/>
                <a:cs typeface="+mn-cs"/>
              </a:rPr>
              <a:t>Activité 5 – Méthodes pédagogiques</a:t>
            </a:r>
            <a:endParaRPr lang="fr-CA" sz="3450" dirty="0">
              <a:solidFill>
                <a:srgbClr val="5F5F5F"/>
              </a:solidFill>
              <a:latin typeface="+mn-lt"/>
            </a:endParaRPr>
          </a:p>
          <a:p>
            <a:pPr algn="ctr" defTabSz="685800">
              <a:defRPr/>
            </a:pPr>
            <a:endParaRPr lang="fr-CA" sz="3450" spc="-75" dirty="0">
              <a:latin typeface="Cambria"/>
            </a:endParaRPr>
          </a:p>
        </p:txBody>
      </p:sp>
      <p:pic>
        <p:nvPicPr>
          <p:cNvPr id="7" name="Image 6">
            <a:extLst>
              <a:ext uri="{FF2B5EF4-FFF2-40B4-BE49-F238E27FC236}">
                <a16:creationId xmlns:a16="http://schemas.microsoft.com/office/drawing/2014/main" id="{E42B3EAD-8ED0-4A59-8AC1-075D28A91194}"/>
              </a:ext>
            </a:extLst>
          </p:cNvPr>
          <p:cNvPicPr>
            <a:picLocks noChangeAspect="1"/>
          </p:cNvPicPr>
          <p:nvPr>
            <p:custDataLst>
              <p:tags r:id="rId4"/>
            </p:custDataLst>
          </p:nvPr>
        </p:nvPicPr>
        <p:blipFill>
          <a:blip r:embed="rId8"/>
          <a:stretch>
            <a:fillRect/>
          </a:stretch>
        </p:blipFill>
        <p:spPr>
          <a:xfrm>
            <a:off x="2987824" y="1724190"/>
            <a:ext cx="521494" cy="607219"/>
          </a:xfrm>
          <a:prstGeom prst="rect">
            <a:avLst/>
          </a:prstGeom>
        </p:spPr>
      </p:pic>
    </p:spTree>
    <p:extLst>
      <p:ext uri="{BB962C8B-B14F-4D97-AF65-F5344CB8AC3E}">
        <p14:creationId xmlns:p14="http://schemas.microsoft.com/office/powerpoint/2010/main" val="1052267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65462" y="292258"/>
            <a:ext cx="6457528" cy="1143000"/>
          </a:xfrm>
        </p:spPr>
        <p:txBody>
          <a:bodyPr/>
          <a:lstStyle/>
          <a:p>
            <a:pPr algn="ctr"/>
            <a:r>
              <a:rPr lang="fr-CA" dirty="0"/>
              <a:t>Le remue-méninge</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127247" y="1973029"/>
            <a:ext cx="6460426" cy="992579"/>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Recherche spontanée d’idées, de questions, d’exemples,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de solutions en grand groupe ou en groupes restreints.</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2" y="5953389"/>
            <a:ext cx="1980504" cy="300082"/>
          </a:xfrm>
          <a:prstGeom prst="rect">
            <a:avLst/>
          </a:prstGeom>
          <a:noFill/>
        </p:spPr>
        <p:txBody>
          <a:bodyPr wrap="square" rtlCol="0">
            <a:spAutoFit/>
          </a:bodyPr>
          <a:lstStyle/>
          <a:p>
            <a:r>
              <a:rPr lang="fr-CA" sz="675" dirty="0">
                <a:solidFill>
                  <a:srgbClr val="FF0000"/>
                </a:solidFill>
                <a:hlinkClick r:id="rId7"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a:t>
            </a:r>
            <a:r>
              <a:rPr lang="fr-CA" sz="675" dirty="0">
                <a:solidFill>
                  <a:srgbClr val="FF0000"/>
                </a:solidFill>
              </a:rPr>
              <a:t>, est soumise </a:t>
            </a:r>
          </a:p>
          <a:p>
            <a:r>
              <a:rPr lang="fr-CA" sz="675" dirty="0">
                <a:solidFill>
                  <a:srgbClr val="FF0000"/>
                </a:solidFill>
              </a:rPr>
              <a:t>à la licence </a:t>
            </a:r>
            <a:r>
              <a:rPr lang="fr-CA" sz="675" dirty="0">
                <a:solidFill>
                  <a:srgbClr val="FF0000"/>
                </a:solidFill>
                <a:hlinkClick r:id="rId8"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3" name="Image 2">
            <a:extLst>
              <a:ext uri="{FF2B5EF4-FFF2-40B4-BE49-F238E27FC236}">
                <a16:creationId xmlns:a16="http://schemas.microsoft.com/office/drawing/2014/main" id="{A6321D31-416A-42DD-BC3D-879C08766EF5}"/>
              </a:ext>
            </a:extLst>
          </p:cNvPr>
          <p:cNvPicPr>
            <a:picLocks noChangeAspect="1"/>
          </p:cNvPicPr>
          <p:nvPr>
            <p:custDataLst>
              <p:tags r:id="rId4"/>
            </p:custDataLst>
          </p:nvPr>
        </p:nvPicPr>
        <p:blipFill>
          <a:blip r:embed="rId9"/>
          <a:stretch>
            <a:fillRect/>
          </a:stretch>
        </p:blipFill>
        <p:spPr>
          <a:xfrm>
            <a:off x="3672244" y="3548395"/>
            <a:ext cx="2949156" cy="1972248"/>
          </a:xfrm>
          <a:prstGeom prst="rect">
            <a:avLst/>
          </a:prstGeom>
        </p:spPr>
      </p:pic>
    </p:spTree>
    <p:extLst>
      <p:ext uri="{BB962C8B-B14F-4D97-AF65-F5344CB8AC3E}">
        <p14:creationId xmlns:p14="http://schemas.microsoft.com/office/powerpoint/2010/main" val="31060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B39B3E-3A4E-43E6-9906-5A55E724C27C}"/>
              </a:ext>
            </a:extLst>
          </p:cNvPr>
          <p:cNvSpPr>
            <a:spLocks noGrp="1"/>
          </p:cNvSpPr>
          <p:nvPr>
            <p:ph type="title"/>
            <p:custDataLst>
              <p:tags r:id="rId1"/>
            </p:custDataLst>
          </p:nvPr>
        </p:nvSpPr>
        <p:spPr/>
        <p:txBody>
          <a:bodyPr/>
          <a:lstStyle/>
          <a:p>
            <a:r>
              <a:rPr lang="fr-CA" dirty="0"/>
              <a:t>Définition</a:t>
            </a:r>
          </a:p>
        </p:txBody>
      </p:sp>
      <p:sp>
        <p:nvSpPr>
          <p:cNvPr id="3" name="Espace réservé du contenu 2">
            <a:extLst>
              <a:ext uri="{FF2B5EF4-FFF2-40B4-BE49-F238E27FC236}">
                <a16:creationId xmlns:a16="http://schemas.microsoft.com/office/drawing/2014/main" id="{41FD1451-5407-47AC-B9C6-67A53CA23F7B}"/>
              </a:ext>
            </a:extLst>
          </p:cNvPr>
          <p:cNvSpPr>
            <a:spLocks noGrp="1"/>
          </p:cNvSpPr>
          <p:nvPr>
            <p:ph idx="1"/>
            <p:custDataLst>
              <p:tags r:id="rId2"/>
            </p:custDataLst>
          </p:nvPr>
        </p:nvSpPr>
        <p:spPr>
          <a:xfrm>
            <a:off x="1619672" y="3130854"/>
            <a:ext cx="6457528" cy="2432329"/>
          </a:xfrm>
        </p:spPr>
        <p:txBody>
          <a:bodyPr>
            <a:normAutofit fontScale="92500"/>
          </a:bodyPr>
          <a:lstStyle/>
          <a:p>
            <a:pPr marL="85725" indent="0">
              <a:spcAft>
                <a:spcPts val="900"/>
              </a:spcAft>
              <a:buNone/>
            </a:pPr>
            <a:r>
              <a:rPr lang="fr-CA" sz="2100" b="1" dirty="0">
                <a:solidFill>
                  <a:srgbClr val="C00000"/>
                </a:solidFill>
              </a:rPr>
              <a:t>Méthodes pédagogiques</a:t>
            </a:r>
          </a:p>
          <a:p>
            <a:pPr>
              <a:spcAft>
                <a:spcPts val="900"/>
              </a:spcAft>
            </a:pPr>
            <a:r>
              <a:rPr lang="fr-CA" dirty="0"/>
              <a:t>La méthode pédagogique est une </a:t>
            </a:r>
            <a:r>
              <a:rPr lang="fr-CA" b="1" dirty="0">
                <a:solidFill>
                  <a:srgbClr val="C00000"/>
                </a:solidFill>
              </a:rPr>
              <a:t>composante de la stratégie pédagogique. </a:t>
            </a:r>
            <a:r>
              <a:rPr lang="fr-CA" dirty="0"/>
              <a:t>C'est un type d'activité utilisé pour </a:t>
            </a:r>
            <a:r>
              <a:rPr lang="fr-CA" b="1" dirty="0">
                <a:solidFill>
                  <a:srgbClr val="C00000"/>
                </a:solidFill>
              </a:rPr>
              <a:t>faciliter la réalisation d’un objectif d’apprentissage.</a:t>
            </a:r>
          </a:p>
          <a:p>
            <a:pPr>
              <a:spcAft>
                <a:spcPts val="900"/>
              </a:spcAft>
            </a:pPr>
            <a:r>
              <a:rPr lang="fr-CA" dirty="0"/>
              <a:t>Certaines méthodes pédagogiques </a:t>
            </a:r>
            <a:r>
              <a:rPr lang="fr-CA" b="1" dirty="0">
                <a:solidFill>
                  <a:srgbClr val="C00000"/>
                </a:solidFill>
              </a:rPr>
              <a:t>exigent divers degrés de participation de la part de l’élève.</a:t>
            </a:r>
          </a:p>
        </p:txBody>
      </p:sp>
      <p:sp>
        <p:nvSpPr>
          <p:cNvPr id="4" name="Bulle narrative : ronde 3">
            <a:extLst>
              <a:ext uri="{FF2B5EF4-FFF2-40B4-BE49-F238E27FC236}">
                <a16:creationId xmlns:a16="http://schemas.microsoft.com/office/drawing/2014/main" id="{C3F1C870-3CAF-432D-9A67-69C77F92AD00}"/>
              </a:ext>
            </a:extLst>
          </p:cNvPr>
          <p:cNvSpPr/>
          <p:nvPr>
            <p:custDataLst>
              <p:tags r:id="rId3"/>
            </p:custDataLst>
          </p:nvPr>
        </p:nvSpPr>
        <p:spPr>
          <a:xfrm rot="717647">
            <a:off x="6962022" y="2096374"/>
            <a:ext cx="1818662" cy="1156731"/>
          </a:xfrm>
          <a:prstGeom prst="wedgeEllipseCallout">
            <a:avLst>
              <a:gd name="adj1" fmla="val -36281"/>
              <a:gd name="adj2" fmla="val 73548"/>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Étapes à suivre dans une stratégie pédagogique</a:t>
            </a:r>
          </a:p>
        </p:txBody>
      </p:sp>
    </p:spTree>
    <p:extLst>
      <p:ext uri="{BB962C8B-B14F-4D97-AF65-F5344CB8AC3E}">
        <p14:creationId xmlns:p14="http://schemas.microsoft.com/office/powerpoint/2010/main" val="41735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18155" y="332656"/>
            <a:ext cx="6457528" cy="1143000"/>
          </a:xfrm>
        </p:spPr>
        <p:txBody>
          <a:bodyPr/>
          <a:lstStyle/>
          <a:p>
            <a:pPr algn="ctr"/>
            <a:r>
              <a:rPr lang="fr-CA" dirty="0"/>
              <a:t>Le remue-méninge</a:t>
            </a:r>
          </a:p>
        </p:txBody>
      </p:sp>
      <p:graphicFrame>
        <p:nvGraphicFramePr>
          <p:cNvPr id="4" name="Espace réservé du contenu 3"/>
          <p:cNvGraphicFramePr>
            <a:graphicFrameLocks noGrp="1"/>
          </p:cNvGraphicFramePr>
          <p:nvPr>
            <p:ph idx="1"/>
            <p:custDataLst>
              <p:tags r:id="rId2"/>
            </p:custDataLst>
          </p:nvPr>
        </p:nvGraphicFramePr>
        <p:xfrm>
          <a:off x="1706166" y="2057401"/>
          <a:ext cx="6881506" cy="3615359"/>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590219">
                <a:tc>
                  <a:txBody>
                    <a:bodyPr/>
                    <a:lstStyle/>
                    <a:p>
                      <a:pPr algn="ctr"/>
                      <a:r>
                        <a:rPr lang="fr-CA" sz="1000" dirty="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339746">
                <a:tc>
                  <a:txBody>
                    <a:bodyPr/>
                    <a:lstStyle/>
                    <a:p>
                      <a:r>
                        <a:rPr lang="fr-CA" sz="1000" b="1">
                          <a:solidFill>
                            <a:srgbClr val="000000"/>
                          </a:solidFill>
                        </a:rPr>
                        <a:t>Efficace dans la production d'idées</a:t>
                      </a:r>
                    </a:p>
                  </a:txBody>
                  <a:tcPr marL="68580" marR="68580" marT="34290" marB="34290" anchor="ctr"/>
                </a:tc>
                <a:tc>
                  <a:txBody>
                    <a:bodyPr/>
                    <a:lstStyle/>
                    <a:p>
                      <a:pPr lvl="0"/>
                      <a:r>
                        <a:rPr lang="fr-CA" sz="1000" b="1" dirty="0">
                          <a:solidFill>
                            <a:srgbClr val="000000"/>
                          </a:solidFill>
                          <a:effectLst/>
                        </a:rPr>
                        <a:t>Dispersion des idées, des sujets</a:t>
                      </a:r>
                    </a:p>
                  </a:txBody>
                  <a:tcPr marL="68580" marR="68580" marT="34290" marB="34290" anchor="ctr"/>
                </a:tc>
                <a:extLst>
                  <a:ext uri="{0D108BD9-81ED-4DB2-BD59-A6C34878D82A}">
                    <a16:rowId xmlns:a16="http://schemas.microsoft.com/office/drawing/2014/main" val="2309018205"/>
                  </a:ext>
                </a:extLst>
              </a:tr>
              <a:tr h="586412">
                <a:tc>
                  <a:txBody>
                    <a:bodyPr/>
                    <a:lstStyle/>
                    <a:p>
                      <a:r>
                        <a:rPr lang="fr-CA" sz="1000" b="1" dirty="0">
                          <a:solidFill>
                            <a:srgbClr val="000000"/>
                          </a:solidFill>
                        </a:rPr>
                        <a:t>Façon de libérer des idées et de par sa collectivité d’autres idées se</a:t>
                      </a:r>
                      <a:r>
                        <a:rPr lang="fr-CA" sz="1000" b="1" baseline="0" dirty="0">
                          <a:solidFill>
                            <a:srgbClr val="000000"/>
                          </a:solidFill>
                        </a:rPr>
                        <a:t> greffent pour aboutir à des solutions surprenantes</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Brouhaha, agitation (gestion du droit de parole et gestion de classe)</a:t>
                      </a:r>
                    </a:p>
                  </a:txBody>
                  <a:tcPr marL="68580" marR="68580" marT="34290" marB="34290" anchor="ctr"/>
                </a:tc>
                <a:extLst>
                  <a:ext uri="{0D108BD9-81ED-4DB2-BD59-A6C34878D82A}">
                    <a16:rowId xmlns:a16="http://schemas.microsoft.com/office/drawing/2014/main" val="4100561649"/>
                  </a:ext>
                </a:extLst>
              </a:tr>
              <a:tr h="586412">
                <a:tc>
                  <a:txBody>
                    <a:bodyPr/>
                    <a:lstStyle/>
                    <a:p>
                      <a:r>
                        <a:rPr lang="fr-CA" sz="1000" b="1">
                          <a:solidFill>
                            <a:srgbClr val="000000"/>
                          </a:solidFill>
                        </a:rPr>
                        <a:t>Méthode facile à utiliser et peu onéreuse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Suscite la participation des élèves plus </a:t>
                      </a:r>
                      <a:br>
                        <a:rPr lang="fr-CA" sz="1000" b="1" dirty="0">
                          <a:solidFill>
                            <a:srgbClr val="000000"/>
                          </a:solidFill>
                          <a:effectLst/>
                        </a:rPr>
                      </a:br>
                      <a:r>
                        <a:rPr lang="fr-CA" sz="1000" b="1" dirty="0">
                          <a:solidFill>
                            <a:srgbClr val="000000"/>
                          </a:solidFill>
                          <a:effectLst/>
                        </a:rPr>
                        <a:t>« passifs »</a:t>
                      </a:r>
                    </a:p>
                  </a:txBody>
                  <a:tcPr marL="68580" marR="68580" marT="34290" marB="34290" anchor="ctr"/>
                </a:tc>
                <a:extLst>
                  <a:ext uri="{0D108BD9-81ED-4DB2-BD59-A6C34878D82A}">
                    <a16:rowId xmlns:a16="http://schemas.microsoft.com/office/drawing/2014/main" val="3395054248"/>
                  </a:ext>
                </a:extLst>
              </a:tr>
              <a:tr h="586412">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Durée limitée pour maintenir l’attention et la participation des élèves</a:t>
                      </a:r>
                    </a:p>
                  </a:txBody>
                  <a:tcPr marL="68580" marR="68580" marT="34290" marB="34290" anchor="ctr"/>
                </a:tc>
                <a:extLst>
                  <a:ext uri="{0D108BD9-81ED-4DB2-BD59-A6C34878D82A}">
                    <a16:rowId xmlns:a16="http://schemas.microsoft.com/office/drawing/2014/main" val="2203155967"/>
                  </a:ext>
                </a:extLst>
              </a:tr>
              <a:tr h="586412">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Censure et jugement si mauvaise gestion de classe</a:t>
                      </a:r>
                    </a:p>
                  </a:txBody>
                  <a:tcPr marL="68580" marR="68580" marT="34290" marB="34290" anchor="ctr"/>
                </a:tc>
                <a:extLst>
                  <a:ext uri="{0D108BD9-81ED-4DB2-BD59-A6C34878D82A}">
                    <a16:rowId xmlns:a16="http://schemas.microsoft.com/office/drawing/2014/main" val="1539317458"/>
                  </a:ext>
                </a:extLst>
              </a:tr>
              <a:tr h="339746">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Conflits d’idées ou des points de vue</a:t>
                      </a: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1FBC395A-BB63-4029-89B7-F3B9C0B383AE}"/>
              </a:ext>
            </a:extLst>
          </p:cNvPr>
          <p:cNvGrpSpPr/>
          <p:nvPr>
            <p:custDataLst>
              <p:tags r:id="rId3"/>
            </p:custDataLst>
          </p:nvPr>
        </p:nvGrpSpPr>
        <p:grpSpPr>
          <a:xfrm>
            <a:off x="-42759" y="1063229"/>
            <a:ext cx="1562831" cy="1208042"/>
            <a:chOff x="-58182" y="255640"/>
            <a:chExt cx="2290105" cy="1927122"/>
          </a:xfrm>
        </p:grpSpPr>
        <p:sp>
          <p:nvSpPr>
            <p:cNvPr id="10" name="Flèche droite 5">
              <a:extLst>
                <a:ext uri="{FF2B5EF4-FFF2-40B4-BE49-F238E27FC236}">
                  <a16:creationId xmlns:a16="http://schemas.microsoft.com/office/drawing/2014/main" id="{307D3D79-5D48-4348-8A3F-0242A662D76D}"/>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6965C849-8815-4B2B-96B9-4FBF7A3F5633}"/>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725501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18057" y="353229"/>
            <a:ext cx="6457528" cy="1143000"/>
          </a:xfrm>
        </p:spPr>
        <p:txBody>
          <a:bodyPr/>
          <a:lstStyle/>
          <a:p>
            <a:pPr algn="ctr"/>
            <a:r>
              <a:rPr lang="fr-CA" dirty="0"/>
              <a:t>Le jeu</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097305" y="2390109"/>
            <a:ext cx="6490368" cy="992579"/>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Interaction des élèves dans une activité où ils sont soumis </a:t>
            </a:r>
            <a:b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br>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à des règles et dirigés vers l’atteinte d’un but éducatif.</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3" y="5656272"/>
            <a:ext cx="1725463" cy="403957"/>
          </a:xfrm>
          <a:prstGeom prst="rect">
            <a:avLst/>
          </a:prstGeom>
          <a:noFill/>
        </p:spPr>
        <p:txBody>
          <a:bodyPr wrap="square" rtlCol="0">
            <a:spAutoFit/>
          </a:bodyPr>
          <a:lstStyle/>
          <a:p>
            <a:r>
              <a:rPr lang="fr-CA" sz="675" dirty="0">
                <a:solidFill>
                  <a:srgbClr val="FF0000"/>
                </a:solidFill>
                <a:hlinkClick r:id="rId7"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a:t>
            </a:r>
            <a:r>
              <a:rPr lang="fr-CA" sz="675" dirty="0">
                <a:solidFill>
                  <a:srgbClr val="FF0000"/>
                </a:solidFill>
              </a:rPr>
              <a:t>, est soumise</a:t>
            </a:r>
          </a:p>
          <a:p>
            <a:r>
              <a:rPr lang="fr-CA" sz="675" dirty="0">
                <a:solidFill>
                  <a:srgbClr val="FF0000"/>
                </a:solidFill>
              </a:rPr>
              <a:t> à la licence </a:t>
            </a:r>
            <a:r>
              <a:rPr lang="fr-CA" sz="675" dirty="0">
                <a:solidFill>
                  <a:srgbClr val="FF0000"/>
                </a:solidFill>
                <a:hlinkClick r:id="rId8"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4" name="Image 3">
            <a:extLst>
              <a:ext uri="{FF2B5EF4-FFF2-40B4-BE49-F238E27FC236}">
                <a16:creationId xmlns:a16="http://schemas.microsoft.com/office/drawing/2014/main" id="{73E3AC09-F222-4E35-955C-52BB31CE7827}"/>
              </a:ext>
            </a:extLst>
          </p:cNvPr>
          <p:cNvPicPr>
            <a:picLocks noChangeAspect="1"/>
          </p:cNvPicPr>
          <p:nvPr>
            <p:custDataLst>
              <p:tags r:id="rId4"/>
            </p:custDataLst>
          </p:nvPr>
        </p:nvPicPr>
        <p:blipFill>
          <a:blip r:embed="rId9"/>
          <a:stretch>
            <a:fillRect/>
          </a:stretch>
        </p:blipFill>
        <p:spPr>
          <a:xfrm>
            <a:off x="3971567" y="3582763"/>
            <a:ext cx="2350508" cy="2350508"/>
          </a:xfrm>
          <a:prstGeom prst="rect">
            <a:avLst/>
          </a:prstGeom>
        </p:spPr>
      </p:pic>
    </p:spTree>
    <p:extLst>
      <p:ext uri="{BB962C8B-B14F-4D97-AF65-F5344CB8AC3E}">
        <p14:creationId xmlns:p14="http://schemas.microsoft.com/office/powerpoint/2010/main" val="22303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6238" y="404446"/>
            <a:ext cx="6881433" cy="1143000"/>
          </a:xfrm>
        </p:spPr>
        <p:txBody>
          <a:bodyPr/>
          <a:lstStyle/>
          <a:p>
            <a:pPr algn="ctr"/>
            <a:r>
              <a:rPr lang="fr-CA" dirty="0"/>
              <a:t>Le jeu</a:t>
            </a:r>
          </a:p>
        </p:txBody>
      </p:sp>
      <p:graphicFrame>
        <p:nvGraphicFramePr>
          <p:cNvPr id="4" name="Espace réservé du contenu 3"/>
          <p:cNvGraphicFramePr>
            <a:graphicFrameLocks noGrp="1"/>
          </p:cNvGraphicFramePr>
          <p:nvPr>
            <p:ph idx="1"/>
            <p:custDataLst>
              <p:tags r:id="rId2"/>
            </p:custDataLst>
          </p:nvPr>
        </p:nvGraphicFramePr>
        <p:xfrm>
          <a:off x="1706166" y="2057399"/>
          <a:ext cx="6881506" cy="3824655"/>
        </p:xfrm>
        <a:graphic>
          <a:graphicData uri="http://schemas.openxmlformats.org/drawingml/2006/table">
            <a:tbl>
              <a:tblPr firstRow="1" bandRow="1">
                <a:tableStyleId>{5C22544A-7EE6-4342-B048-85BDC9FD1C3A}</a:tableStyleId>
              </a:tblPr>
              <a:tblGrid>
                <a:gridCol w="3440753">
                  <a:extLst>
                    <a:ext uri="{9D8B030D-6E8A-4147-A177-3AD203B41FA5}">
                      <a16:colId xmlns:a16="http://schemas.microsoft.com/office/drawing/2014/main" val="546551699"/>
                    </a:ext>
                  </a:extLst>
                </a:gridCol>
                <a:gridCol w="3440753">
                  <a:extLst>
                    <a:ext uri="{9D8B030D-6E8A-4147-A177-3AD203B41FA5}">
                      <a16:colId xmlns:a16="http://schemas.microsoft.com/office/drawing/2014/main" val="3893227230"/>
                    </a:ext>
                  </a:extLst>
                </a:gridCol>
              </a:tblGrid>
              <a:tr h="785428">
                <a:tc>
                  <a:txBody>
                    <a:bodyPr/>
                    <a:lstStyle/>
                    <a:p>
                      <a:pPr algn="ctr"/>
                      <a:r>
                        <a:rPr lang="fr-CA" sz="1000" dirty="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462256">
                <a:tc>
                  <a:txBody>
                    <a:bodyPr/>
                    <a:lstStyle/>
                    <a:p>
                      <a:r>
                        <a:rPr lang="fr-CA" sz="1000" b="1" dirty="0">
                          <a:solidFill>
                            <a:srgbClr val="000000"/>
                          </a:solidFill>
                        </a:rPr>
                        <a:t>Les élèves</a:t>
                      </a:r>
                      <a:r>
                        <a:rPr lang="fr-CA" sz="1000" b="1" baseline="0" dirty="0">
                          <a:solidFill>
                            <a:srgbClr val="000000"/>
                          </a:solidFill>
                        </a:rPr>
                        <a:t> éprouvent habituellement du plaisir à jouer, le jeu devient donc motivant</a:t>
                      </a:r>
                      <a:endParaRPr lang="fr-CA" sz="1000" b="1" dirty="0">
                        <a:solidFill>
                          <a:srgbClr val="000000"/>
                        </a:solidFill>
                      </a:endParaRPr>
                    </a:p>
                  </a:txBody>
                  <a:tcPr marL="68580" marR="68580" marT="34290" marB="34290" anchor="ctr"/>
                </a:tc>
                <a:tc>
                  <a:txBody>
                    <a:bodyPr/>
                    <a:lstStyle/>
                    <a:p>
                      <a:pPr lvl="0"/>
                      <a:r>
                        <a:rPr lang="fr-CA" sz="1000" b="1">
                          <a:solidFill>
                            <a:srgbClr val="000000"/>
                          </a:solidFill>
                          <a:effectLst/>
                        </a:rPr>
                        <a:t>S’assurer de la clarté des consignes</a:t>
                      </a:r>
                    </a:p>
                  </a:txBody>
                  <a:tcPr marL="68580" marR="68580" marT="34290" marB="34290" anchor="ctr"/>
                </a:tc>
                <a:extLst>
                  <a:ext uri="{0D108BD9-81ED-4DB2-BD59-A6C34878D82A}">
                    <a16:rowId xmlns:a16="http://schemas.microsoft.com/office/drawing/2014/main" val="2309018205"/>
                  </a:ext>
                </a:extLst>
              </a:tr>
              <a:tr h="550122">
                <a:tc>
                  <a:txBody>
                    <a:bodyPr/>
                    <a:lstStyle/>
                    <a:p>
                      <a:r>
                        <a:rPr lang="fr-CA" sz="1000" b="1" dirty="0">
                          <a:solidFill>
                            <a:srgbClr val="000000"/>
                          </a:solidFill>
                        </a:rPr>
                        <a:t>Peut devenir un déclencheur</a:t>
                      </a:r>
                      <a:r>
                        <a:rPr lang="fr-CA" sz="1000" b="1" baseline="0" dirty="0">
                          <a:solidFill>
                            <a:srgbClr val="000000"/>
                          </a:solidFill>
                        </a:rPr>
                        <a:t> pour susciter l’intérêt</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Certains élèves ne jouent pas pour apprendre, mais pour gagner</a:t>
                      </a:r>
                    </a:p>
                  </a:txBody>
                  <a:tcPr marL="68580" marR="68580" marT="34290" marB="34290" anchor="ctr"/>
                </a:tc>
                <a:extLst>
                  <a:ext uri="{0D108BD9-81ED-4DB2-BD59-A6C34878D82A}">
                    <a16:rowId xmlns:a16="http://schemas.microsoft.com/office/drawing/2014/main" val="4100561649"/>
                  </a:ext>
                </a:extLst>
              </a:tr>
              <a:tr h="452114">
                <a:tc>
                  <a:txBody>
                    <a:bodyPr/>
                    <a:lstStyle/>
                    <a:p>
                      <a:r>
                        <a:rPr lang="fr-CA" sz="1000" b="1" dirty="0">
                          <a:solidFill>
                            <a:srgbClr val="000000"/>
                          </a:solidFill>
                        </a:rPr>
                        <a:t>Peut devenir un exercice</a:t>
                      </a:r>
                      <a:r>
                        <a:rPr lang="fr-CA" sz="1000" b="1" baseline="0" dirty="0">
                          <a:solidFill>
                            <a:srgbClr val="000000"/>
                          </a:solidFill>
                        </a:rPr>
                        <a:t> de renforcement aussi</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Sécurité</a:t>
                      </a:r>
                    </a:p>
                  </a:txBody>
                  <a:tcPr marL="68580" marR="68580" marT="34290" marB="34290" anchor="ctr"/>
                </a:tc>
                <a:extLst>
                  <a:ext uri="{0D108BD9-81ED-4DB2-BD59-A6C34878D82A}">
                    <a16:rowId xmlns:a16="http://schemas.microsoft.com/office/drawing/2014/main" val="3395054248"/>
                  </a:ext>
                </a:extLst>
              </a:tr>
              <a:tr h="462256">
                <a:tc>
                  <a:txBody>
                    <a:bodyPr/>
                    <a:lstStyle/>
                    <a:p>
                      <a:r>
                        <a:rPr lang="fr-CA" sz="1000" b="1">
                          <a:solidFill>
                            <a:srgbClr val="000000"/>
                          </a:solidFill>
                        </a:rPr>
                        <a:t>Le</a:t>
                      </a:r>
                      <a:r>
                        <a:rPr lang="fr-CA" sz="1000" b="1" baseline="0">
                          <a:solidFill>
                            <a:srgbClr val="000000"/>
                          </a:solidFill>
                        </a:rPr>
                        <a:t> jeu devient un atout pour joindre les élèves compétitifs </a:t>
                      </a:r>
                      <a:endParaRPr lang="fr-CA" sz="1000" b="1">
                        <a:solidFill>
                          <a:srgbClr val="000000"/>
                        </a:solidFill>
                      </a:endParaRPr>
                    </a:p>
                  </a:txBody>
                  <a:tcPr marL="68580" marR="68580" marT="34290" marB="34290" anchor="ctr"/>
                </a:tc>
                <a:tc>
                  <a:txBody>
                    <a:bodyPr/>
                    <a:lstStyle/>
                    <a:p>
                      <a:r>
                        <a:rPr lang="fr-CA" sz="1000" b="1">
                          <a:solidFill>
                            <a:srgbClr val="000000"/>
                          </a:solidFill>
                          <a:effectLst/>
                        </a:rPr>
                        <a:t>Espace insuffisant</a:t>
                      </a:r>
                      <a:endParaRPr lang="fr-CA" sz="1000" b="1">
                        <a:solidFill>
                          <a:srgbClr val="000000"/>
                        </a:solidFill>
                      </a:endParaRPr>
                    </a:p>
                  </a:txBody>
                  <a:tcPr marL="68580" marR="68580" marT="34290" marB="34290" anchor="ctr"/>
                </a:tc>
                <a:extLst>
                  <a:ext uri="{0D108BD9-81ED-4DB2-BD59-A6C34878D82A}">
                    <a16:rowId xmlns:a16="http://schemas.microsoft.com/office/drawing/2014/main" val="2203155967"/>
                  </a:ext>
                </a:extLst>
              </a:tr>
              <a:tr h="660365">
                <a:tc>
                  <a:txBody>
                    <a:bodyPr/>
                    <a:lstStyle/>
                    <a:p>
                      <a:r>
                        <a:rPr lang="fr-CA" sz="1000" b="1" dirty="0">
                          <a:solidFill>
                            <a:srgbClr val="000000"/>
                          </a:solidFill>
                        </a:rPr>
                        <a:t>Peut aider les plus timides</a:t>
                      </a:r>
                      <a:r>
                        <a:rPr lang="fr-CA" sz="1000" b="1" baseline="0" dirty="0">
                          <a:solidFill>
                            <a:srgbClr val="000000"/>
                          </a:solidFill>
                        </a:rPr>
                        <a:t> :</a:t>
                      </a:r>
                      <a:r>
                        <a:rPr lang="fr-CA" sz="1000" b="1" dirty="0">
                          <a:solidFill>
                            <a:srgbClr val="000000"/>
                          </a:solidFill>
                        </a:rPr>
                        <a:t> ils peuvent s’emporter dans le feu de l’action et ainsi vaincre</a:t>
                      </a:r>
                      <a:r>
                        <a:rPr lang="fr-CA" sz="1000" b="1" baseline="0" dirty="0">
                          <a:solidFill>
                            <a:srgbClr val="000000"/>
                          </a:solidFill>
                        </a:rPr>
                        <a:t> la peur de répondre</a:t>
                      </a:r>
                      <a:endParaRPr lang="fr-CA" sz="1000" b="1" dirty="0">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Gestion classe (excitation, confrontation, etc.)</a:t>
                      </a:r>
                    </a:p>
                  </a:txBody>
                  <a:tcPr marL="68580" marR="68580" marT="34290" marB="34290" anchor="ctr"/>
                </a:tc>
                <a:extLst>
                  <a:ext uri="{0D108BD9-81ED-4DB2-BD59-A6C34878D82A}">
                    <a16:rowId xmlns:a16="http://schemas.microsoft.com/office/drawing/2014/main" val="1539317458"/>
                  </a:ext>
                </a:extLst>
              </a:tr>
              <a:tr h="452114">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6F0C66BD-2C91-4823-B106-4EF9E2000569}"/>
              </a:ext>
            </a:extLst>
          </p:cNvPr>
          <p:cNvGrpSpPr/>
          <p:nvPr>
            <p:custDataLst>
              <p:tags r:id="rId3"/>
            </p:custDataLst>
          </p:nvPr>
        </p:nvGrpSpPr>
        <p:grpSpPr>
          <a:xfrm>
            <a:off x="-42759" y="1063229"/>
            <a:ext cx="1562831" cy="1208042"/>
            <a:chOff x="-58182" y="255640"/>
            <a:chExt cx="2290105" cy="1927122"/>
          </a:xfrm>
        </p:grpSpPr>
        <p:sp>
          <p:nvSpPr>
            <p:cNvPr id="10" name="Flèche droite 5">
              <a:extLst>
                <a:ext uri="{FF2B5EF4-FFF2-40B4-BE49-F238E27FC236}">
                  <a16:creationId xmlns:a16="http://schemas.microsoft.com/office/drawing/2014/main" id="{D3EEEC61-0A4C-4505-A3E1-DB5BBD92D0C7}"/>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13FC55AD-F7BF-456C-8891-702F085704F5}"/>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30895722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La classe inversée</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394751" y="2126012"/>
            <a:ext cx="5898311" cy="2100575"/>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 pour but d’impliquer davantage l’élève dans le développement de ses compétences. Généralement, la classe inversée donne lieu à l'observation d’une courte capsule vidéo ou une courte lecture, avant l’arrivée en classe.</a:t>
            </a:r>
          </a:p>
          <a:p>
            <a:endParaRPr lang="fr-CA" sz="1350" b="1" dirty="0">
              <a:solidFill>
                <a:srgbClr val="000000"/>
              </a:solidFill>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3" y="5656272"/>
            <a:ext cx="1720700" cy="403957"/>
          </a:xfrm>
          <a:prstGeom prst="rect">
            <a:avLst/>
          </a:prstGeom>
          <a:noFill/>
        </p:spPr>
        <p:txBody>
          <a:bodyPr wrap="square" rtlCol="0">
            <a:spAutoFit/>
          </a:bodyPr>
          <a:lstStyle/>
          <a:p>
            <a:r>
              <a:rPr lang="fr-CA" sz="675" dirty="0">
                <a:solidFill>
                  <a:srgbClr val="FF0000"/>
                </a:solidFill>
                <a:hlinkClick r:id="rId7" tooltip="https://babot.es/presentacion-de-babot/bla_bla_bla/">
                  <a:extLst>
                    <a:ext uri="{A12FA001-AC4F-418D-AE19-62706E023703}">
                      <ahyp:hlinkClr xmlns:ahyp="http://schemas.microsoft.com/office/drawing/2018/hyperlinkcolor" val="tx"/>
                    </a:ext>
                  </a:extLst>
                </a:hlinkClick>
              </a:rPr>
              <a:t>Cette photo</a:t>
            </a:r>
            <a:r>
              <a:rPr lang="fr-CA" sz="675" dirty="0">
                <a:solidFill>
                  <a:srgbClr val="FF0000"/>
                </a:solidFill>
              </a:rPr>
              <a:t>, par </a:t>
            </a:r>
            <a:r>
              <a:rPr lang="fr-CA" sz="675" i="1" dirty="0">
                <a:solidFill>
                  <a:srgbClr val="FF0000"/>
                </a:solidFill>
              </a:rPr>
              <a:t>Auteur inconnu</a:t>
            </a:r>
            <a:r>
              <a:rPr lang="fr-CA" sz="675" dirty="0">
                <a:solidFill>
                  <a:srgbClr val="FF0000"/>
                </a:solidFill>
              </a:rPr>
              <a:t>, est soumise</a:t>
            </a:r>
          </a:p>
          <a:p>
            <a:r>
              <a:rPr lang="fr-CA" sz="675" dirty="0">
                <a:solidFill>
                  <a:srgbClr val="FF0000"/>
                </a:solidFill>
              </a:rPr>
              <a:t>à la licence </a:t>
            </a:r>
            <a:r>
              <a:rPr lang="fr-CA" sz="675" dirty="0">
                <a:solidFill>
                  <a:srgbClr val="FF0000"/>
                </a:solidFill>
                <a:hlinkClick r:id="rId8" tooltip="https://creativecommons.org/licenses/by-nc-sa/3.0/">
                  <a:extLst>
                    <a:ext uri="{A12FA001-AC4F-418D-AE19-62706E023703}">
                      <ahyp:hlinkClr xmlns:ahyp="http://schemas.microsoft.com/office/drawing/2018/hyperlinkcolor" val="tx"/>
                    </a:ext>
                  </a:extLst>
                </a:hlinkClick>
              </a:rPr>
              <a:t>CC BY-SA-NC</a:t>
            </a:r>
            <a:endParaRPr lang="fr-CA" sz="675" dirty="0">
              <a:solidFill>
                <a:srgbClr val="FF0000"/>
              </a:solidFill>
            </a:endParaRPr>
          </a:p>
        </p:txBody>
      </p:sp>
      <p:pic>
        <p:nvPicPr>
          <p:cNvPr id="3" name="Image 2">
            <a:extLst>
              <a:ext uri="{FF2B5EF4-FFF2-40B4-BE49-F238E27FC236}">
                <a16:creationId xmlns:a16="http://schemas.microsoft.com/office/drawing/2014/main" id="{4D888A06-CC22-46B3-8811-9E207B56EE0B}"/>
              </a:ext>
            </a:extLst>
          </p:cNvPr>
          <p:cNvPicPr>
            <a:picLocks noChangeAspect="1"/>
          </p:cNvPicPr>
          <p:nvPr>
            <p:custDataLst>
              <p:tags r:id="rId4"/>
            </p:custDataLst>
          </p:nvPr>
        </p:nvPicPr>
        <p:blipFill>
          <a:blip r:embed="rId9"/>
          <a:stretch>
            <a:fillRect/>
          </a:stretch>
        </p:blipFill>
        <p:spPr>
          <a:xfrm>
            <a:off x="3974445" y="4270537"/>
            <a:ext cx="2344752" cy="1385735"/>
          </a:xfrm>
          <a:prstGeom prst="rect">
            <a:avLst/>
          </a:prstGeom>
        </p:spPr>
      </p:pic>
    </p:spTree>
    <p:extLst>
      <p:ext uri="{BB962C8B-B14F-4D97-AF65-F5344CB8AC3E}">
        <p14:creationId xmlns:p14="http://schemas.microsoft.com/office/powerpoint/2010/main" val="23656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83B423-DD1C-4E74-A52A-1FE5169934E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51070" y="857250"/>
            <a:ext cx="9280187" cy="5143500"/>
          </a:xfrm>
          <a:prstGeom prst="rect">
            <a:avLst/>
          </a:prstGeom>
        </p:spPr>
      </p:pic>
    </p:spTree>
    <p:extLst>
      <p:ext uri="{BB962C8B-B14F-4D97-AF65-F5344CB8AC3E}">
        <p14:creationId xmlns:p14="http://schemas.microsoft.com/office/powerpoint/2010/main" val="2736722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6968002" cy="1143000"/>
          </a:xfrm>
        </p:spPr>
        <p:txBody>
          <a:bodyPr/>
          <a:lstStyle/>
          <a:p>
            <a:pPr algn="ctr"/>
            <a:r>
              <a:rPr lang="fr-CA" dirty="0"/>
              <a:t>La classe inversée</a:t>
            </a:r>
          </a:p>
        </p:txBody>
      </p:sp>
      <p:graphicFrame>
        <p:nvGraphicFramePr>
          <p:cNvPr id="4" name="Espace réservé du contenu 3"/>
          <p:cNvGraphicFramePr>
            <a:graphicFrameLocks noGrp="1"/>
          </p:cNvGraphicFramePr>
          <p:nvPr>
            <p:ph idx="1"/>
            <p:custDataLst>
              <p:tags r:id="rId2"/>
            </p:custDataLst>
          </p:nvPr>
        </p:nvGraphicFramePr>
        <p:xfrm>
          <a:off x="1705970" y="2057398"/>
          <a:ext cx="6881704" cy="3737372"/>
        </p:xfrm>
        <a:graphic>
          <a:graphicData uri="http://schemas.openxmlformats.org/drawingml/2006/table">
            <a:tbl>
              <a:tblPr firstRow="1" bandRow="1">
                <a:tableStyleId>{5C22544A-7EE6-4342-B048-85BDC9FD1C3A}</a:tableStyleId>
              </a:tblPr>
              <a:tblGrid>
                <a:gridCol w="3440852">
                  <a:extLst>
                    <a:ext uri="{9D8B030D-6E8A-4147-A177-3AD203B41FA5}">
                      <a16:colId xmlns:a16="http://schemas.microsoft.com/office/drawing/2014/main" val="546551699"/>
                    </a:ext>
                  </a:extLst>
                </a:gridCol>
                <a:gridCol w="3440852">
                  <a:extLst>
                    <a:ext uri="{9D8B030D-6E8A-4147-A177-3AD203B41FA5}">
                      <a16:colId xmlns:a16="http://schemas.microsoft.com/office/drawing/2014/main" val="3893227230"/>
                    </a:ext>
                  </a:extLst>
                </a:gridCol>
              </a:tblGrid>
              <a:tr h="832506">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508835">
                <a:tc>
                  <a:txBody>
                    <a:bodyPr/>
                    <a:lstStyle/>
                    <a:p>
                      <a:r>
                        <a:rPr lang="fr-CA" sz="1000" b="1" dirty="0">
                          <a:solidFill>
                            <a:srgbClr val="000000"/>
                          </a:solidFill>
                        </a:rPr>
                        <a:t>L’élève peut accéder à tout moment au contenu pédagogique</a:t>
                      </a:r>
                    </a:p>
                  </a:txBody>
                  <a:tcPr marL="68580" marR="68580" marT="34290" marB="34290" anchor="ctr"/>
                </a:tc>
                <a:tc>
                  <a:txBody>
                    <a:bodyPr/>
                    <a:lstStyle/>
                    <a:p>
                      <a:pPr lvl="0"/>
                      <a:r>
                        <a:rPr lang="fr-CA" sz="1000" b="1" dirty="0">
                          <a:solidFill>
                            <a:srgbClr val="000000"/>
                          </a:solidFill>
                          <a:effectLst/>
                        </a:rPr>
                        <a:t>Exige une autodiscipline</a:t>
                      </a:r>
                    </a:p>
                  </a:txBody>
                  <a:tcPr marL="68580" marR="68580" marT="34290" marB="34290" anchor="ctr"/>
                </a:tc>
                <a:extLst>
                  <a:ext uri="{0D108BD9-81ED-4DB2-BD59-A6C34878D82A}">
                    <a16:rowId xmlns:a16="http://schemas.microsoft.com/office/drawing/2014/main" val="2309018205"/>
                  </a:ext>
                </a:extLst>
              </a:tr>
              <a:tr h="726907">
                <a:tc>
                  <a:txBody>
                    <a:bodyPr/>
                    <a:lstStyle/>
                    <a:p>
                      <a:r>
                        <a:rPr lang="fr-CA" sz="1000" b="1" dirty="0">
                          <a:solidFill>
                            <a:srgbClr val="000000"/>
                          </a:solidFill>
                        </a:rPr>
                        <a:t>L’élève apprend à son rythme</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Barrière de la technologie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si ne possède pas d’Internet ou a de la difficulté </a:t>
                      </a:r>
                    </a:p>
                  </a:txBody>
                  <a:tcPr marL="68580" marR="68580" marT="34290" marB="34290" anchor="ctr"/>
                </a:tc>
                <a:extLst>
                  <a:ext uri="{0D108BD9-81ED-4DB2-BD59-A6C34878D82A}">
                    <a16:rowId xmlns:a16="http://schemas.microsoft.com/office/drawing/2014/main" val="4100561649"/>
                  </a:ext>
                </a:extLst>
              </a:tr>
              <a:tr h="479214">
                <a:tc>
                  <a:txBody>
                    <a:bodyPr/>
                    <a:lstStyle/>
                    <a:p>
                      <a:r>
                        <a:rPr lang="fr-CA" sz="1000" b="1" dirty="0">
                          <a:solidFill>
                            <a:srgbClr val="000000"/>
                          </a:solidFill>
                        </a:rPr>
                        <a:t>L’élève est moins stressé</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3395054248"/>
                  </a:ext>
                </a:extLst>
              </a:tr>
              <a:tr h="489963">
                <a:tc>
                  <a:txBody>
                    <a:bodyPr/>
                    <a:lstStyle/>
                    <a:p>
                      <a:r>
                        <a:rPr lang="fr-CA" sz="1000" b="1" dirty="0">
                          <a:solidFill>
                            <a:srgbClr val="000000"/>
                          </a:solidFill>
                        </a:rPr>
                        <a:t>L’élève peut se faire aider</a:t>
                      </a:r>
                    </a:p>
                  </a:txBody>
                  <a:tcPr marL="68580" marR="68580" marT="34290" marB="34290" anchor="ctr"/>
                </a:tc>
                <a:tc>
                  <a:txBody>
                    <a:bodyPr/>
                    <a:lstStyle/>
                    <a:p>
                      <a:endParaRPr lang="fr-CA" sz="1000" b="1" dirty="0">
                        <a:solidFill>
                          <a:srgbClr val="000000"/>
                        </a:solidFill>
                      </a:endParaRPr>
                    </a:p>
                  </a:txBody>
                  <a:tcPr marL="68580" marR="68580" marT="34290" marB="34290" anchor="ctr"/>
                </a:tc>
                <a:extLst>
                  <a:ext uri="{0D108BD9-81ED-4DB2-BD59-A6C34878D82A}">
                    <a16:rowId xmlns:a16="http://schemas.microsoft.com/office/drawing/2014/main" val="2203155967"/>
                  </a:ext>
                </a:extLst>
              </a:tr>
              <a:tr h="699947">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ffectLst/>
                      </a:endParaRPr>
                    </a:p>
                  </a:txBody>
                  <a:tcPr marL="68580" marR="68580" marT="34290" marB="34290" anchor="ctr"/>
                </a:tc>
                <a:extLst>
                  <a:ext uri="{0D108BD9-81ED-4DB2-BD59-A6C34878D82A}">
                    <a16:rowId xmlns:a16="http://schemas.microsoft.com/office/drawing/2014/main" val="1539317458"/>
                  </a:ext>
                </a:extLst>
              </a:tr>
            </a:tbl>
          </a:graphicData>
        </a:graphic>
      </p:graphicFrame>
      <p:grpSp>
        <p:nvGrpSpPr>
          <p:cNvPr id="9" name="Groupe 8">
            <a:extLst>
              <a:ext uri="{FF2B5EF4-FFF2-40B4-BE49-F238E27FC236}">
                <a16:creationId xmlns:a16="http://schemas.microsoft.com/office/drawing/2014/main" id="{6F0C66BD-2C91-4823-B106-4EF9E2000569}"/>
              </a:ext>
            </a:extLst>
          </p:cNvPr>
          <p:cNvGrpSpPr/>
          <p:nvPr>
            <p:custDataLst>
              <p:tags r:id="rId3"/>
            </p:custDataLst>
          </p:nvPr>
        </p:nvGrpSpPr>
        <p:grpSpPr>
          <a:xfrm>
            <a:off x="0" y="160454"/>
            <a:ext cx="1523126" cy="1208042"/>
            <a:chOff x="0" y="255640"/>
            <a:chExt cx="2231923" cy="1927122"/>
          </a:xfrm>
        </p:grpSpPr>
        <p:sp>
          <p:nvSpPr>
            <p:cNvPr id="10" name="Flèche droite 5">
              <a:extLst>
                <a:ext uri="{FF2B5EF4-FFF2-40B4-BE49-F238E27FC236}">
                  <a16:creationId xmlns:a16="http://schemas.microsoft.com/office/drawing/2014/main" id="{D3EEEC61-0A4C-4505-A3E1-DB5BBD92D0C7}"/>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13FC55AD-F7BF-456C-8891-702F085704F5}"/>
                </a:ext>
              </a:extLst>
            </p:cNvPr>
            <p:cNvSpPr/>
            <p:nvPr/>
          </p:nvSpPr>
          <p:spPr>
            <a:xfrm>
              <a:off x="0" y="666849"/>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2629713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Le tournoi</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197666" y="2197440"/>
            <a:ext cx="5898311" cy="1292662"/>
          </a:xfrm>
          <a:prstGeom prst="rect">
            <a:avLst/>
          </a:prstGeom>
        </p:spPr>
        <p:txBody>
          <a:bodyPr wrap="square">
            <a:spAutoFit/>
          </a:bodyPr>
          <a:lstStyle/>
          <a:p>
            <a:r>
              <a:rPr lang="fr-CA" sz="19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sz="195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Organisation du groupe et des tâches permettant aux élèves de s’engager dans une compétition où les connaissances et les habiletés sont mises à l’épreuve.</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2" y="5656272"/>
            <a:ext cx="1980504" cy="300082"/>
          </a:xfrm>
          <a:prstGeom prst="rect">
            <a:avLst/>
          </a:prstGeom>
          <a:noFill/>
        </p:spPr>
        <p:txBody>
          <a:bodyPr wrap="square" rtlCol="0">
            <a:spAutoFit/>
          </a:bodyPr>
          <a:lstStyle/>
          <a:p>
            <a:r>
              <a:rPr lang="fr-CA" sz="675" dirty="0">
                <a:solidFill>
                  <a:schemeClr val="bg1"/>
                </a:solidFill>
                <a:hlinkClick r:id="rId6" tooltip="https://babot.es/presentacion-de-babot/bla_bla_bla/">
                  <a:extLst>
                    <a:ext uri="{A12FA001-AC4F-418D-AE19-62706E023703}">
                      <ahyp:hlinkClr xmlns:ahyp="http://schemas.microsoft.com/office/drawing/2018/hyperlinkcolor" val="tx"/>
                    </a:ext>
                  </a:extLst>
                </a:hlinkClick>
              </a:rPr>
              <a:t>Cette photo</a:t>
            </a:r>
            <a:r>
              <a:rPr lang="fr-CA" sz="675" dirty="0">
                <a:solidFill>
                  <a:schemeClr val="bg1"/>
                </a:solidFill>
              </a:rPr>
              <a:t> par Auteur </a:t>
            </a:r>
            <a:r>
              <a:rPr lang="fr-CA" sz="675" dirty="0" err="1">
                <a:solidFill>
                  <a:schemeClr val="bg1"/>
                </a:solidFill>
              </a:rPr>
              <a:t>inonnu</a:t>
            </a:r>
            <a:r>
              <a:rPr lang="fr-CA" sz="675" dirty="0">
                <a:solidFill>
                  <a:schemeClr val="bg1"/>
                </a:solidFill>
              </a:rPr>
              <a:t> est soumis à la licence </a:t>
            </a:r>
            <a:r>
              <a:rPr lang="fr-CA" sz="675" dirty="0">
                <a:solidFill>
                  <a:schemeClr val="bg1"/>
                </a:solidFill>
                <a:hlinkClick r:id="rId7" tooltip="https://creativecommons.org/licenses/by-nc-sa/3.0/">
                  <a:extLst>
                    <a:ext uri="{A12FA001-AC4F-418D-AE19-62706E023703}">
                      <ahyp:hlinkClr xmlns:ahyp="http://schemas.microsoft.com/office/drawing/2018/hyperlinkcolor" val="tx"/>
                    </a:ext>
                  </a:extLst>
                </a:hlinkClick>
              </a:rPr>
              <a:t>CC BY-SA-NC</a:t>
            </a:r>
            <a:endParaRPr lang="fr-CA" sz="675" dirty="0">
              <a:solidFill>
                <a:schemeClr val="bg1"/>
              </a:solidFill>
            </a:endParaRPr>
          </a:p>
        </p:txBody>
      </p:sp>
      <p:sp>
        <p:nvSpPr>
          <p:cNvPr id="4" name="Rectangle 3">
            <a:extLst>
              <a:ext uri="{FF2B5EF4-FFF2-40B4-BE49-F238E27FC236}">
                <a16:creationId xmlns:a16="http://schemas.microsoft.com/office/drawing/2014/main" id="{A4038F41-A81E-47D4-9A80-6974E1EEFB57}"/>
              </a:ext>
            </a:extLst>
          </p:cNvPr>
          <p:cNvSpPr/>
          <p:nvPr/>
        </p:nvSpPr>
        <p:spPr>
          <a:xfrm>
            <a:off x="6137553" y="6444862"/>
            <a:ext cx="3000821" cy="276999"/>
          </a:xfrm>
          <a:prstGeom prst="rect">
            <a:avLst/>
          </a:prstGeom>
        </p:spPr>
        <p:txBody>
          <a:bodyPr wrap="none">
            <a:spAutoFit/>
          </a:bodyPr>
          <a:lstStyle/>
          <a:p>
            <a:r>
              <a:rPr lang="fr-CA" sz="1200" dirty="0">
                <a:solidFill>
                  <a:srgbClr val="000000"/>
                </a:solidFill>
              </a:rPr>
              <a:t>Image : Généré par IA, Optimisé par DALL·E 3</a:t>
            </a:r>
          </a:p>
        </p:txBody>
      </p:sp>
      <p:pic>
        <p:nvPicPr>
          <p:cNvPr id="6" name="Image 5">
            <a:extLst>
              <a:ext uri="{FF2B5EF4-FFF2-40B4-BE49-F238E27FC236}">
                <a16:creationId xmlns:a16="http://schemas.microsoft.com/office/drawing/2014/main" id="{0F0F4C62-7039-4358-A4B3-56E9C7D8FB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1536" y="3544573"/>
            <a:ext cx="2780928" cy="2780928"/>
          </a:xfrm>
          <a:prstGeom prst="rect">
            <a:avLst/>
          </a:prstGeom>
        </p:spPr>
      </p:pic>
    </p:spTree>
    <p:extLst>
      <p:ext uri="{BB962C8B-B14F-4D97-AF65-F5344CB8AC3E}">
        <p14:creationId xmlns:p14="http://schemas.microsoft.com/office/powerpoint/2010/main" val="24799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6818650" cy="1143000"/>
          </a:xfrm>
        </p:spPr>
        <p:txBody>
          <a:bodyPr/>
          <a:lstStyle/>
          <a:p>
            <a:pPr algn="ctr"/>
            <a:r>
              <a:rPr lang="fr-CA" dirty="0"/>
              <a:t>Le tournoi</a:t>
            </a:r>
          </a:p>
        </p:txBody>
      </p:sp>
      <p:graphicFrame>
        <p:nvGraphicFramePr>
          <p:cNvPr id="4" name="Espace réservé du contenu 3"/>
          <p:cNvGraphicFramePr>
            <a:graphicFrameLocks noGrp="1"/>
          </p:cNvGraphicFramePr>
          <p:nvPr>
            <p:ph idx="1"/>
            <p:custDataLst>
              <p:tags r:id="rId2"/>
            </p:custDataLst>
          </p:nvPr>
        </p:nvGraphicFramePr>
        <p:xfrm>
          <a:off x="1706166" y="2057401"/>
          <a:ext cx="6732156" cy="3719721"/>
        </p:xfrm>
        <a:graphic>
          <a:graphicData uri="http://schemas.openxmlformats.org/drawingml/2006/table">
            <a:tbl>
              <a:tblPr firstRow="1" bandRow="1">
                <a:tableStyleId>{5C22544A-7EE6-4342-B048-85BDC9FD1C3A}</a:tableStyleId>
              </a:tblPr>
              <a:tblGrid>
                <a:gridCol w="3366078">
                  <a:extLst>
                    <a:ext uri="{9D8B030D-6E8A-4147-A177-3AD203B41FA5}">
                      <a16:colId xmlns:a16="http://schemas.microsoft.com/office/drawing/2014/main" val="546551699"/>
                    </a:ext>
                  </a:extLst>
                </a:gridCol>
                <a:gridCol w="3366078">
                  <a:extLst>
                    <a:ext uri="{9D8B030D-6E8A-4147-A177-3AD203B41FA5}">
                      <a16:colId xmlns:a16="http://schemas.microsoft.com/office/drawing/2014/main" val="3893227230"/>
                    </a:ext>
                  </a:extLst>
                </a:gridCol>
              </a:tblGrid>
              <a:tr h="763538">
                <a:tc>
                  <a:txBody>
                    <a:bodyPr/>
                    <a:lstStyle/>
                    <a:p>
                      <a:pPr algn="ctr"/>
                      <a:r>
                        <a:rPr lang="fr-CA" sz="100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439514">
                <a:tc>
                  <a:txBody>
                    <a:bodyPr/>
                    <a:lstStyle/>
                    <a:p>
                      <a:r>
                        <a:rPr lang="fr-CA" sz="1000" b="1">
                          <a:solidFill>
                            <a:srgbClr val="000000"/>
                          </a:solidFill>
                        </a:rPr>
                        <a:t>Comme</a:t>
                      </a:r>
                      <a:r>
                        <a:rPr lang="fr-CA" sz="1000" b="1" baseline="0">
                          <a:solidFill>
                            <a:srgbClr val="000000"/>
                          </a:solidFill>
                        </a:rPr>
                        <a:t> le jeu, le tournoi est stimulant</a:t>
                      </a:r>
                      <a:endParaRPr lang="fr-CA" sz="1000" b="1">
                        <a:solidFill>
                          <a:srgbClr val="000000"/>
                        </a:solidFill>
                      </a:endParaRPr>
                    </a:p>
                  </a:txBody>
                  <a:tcPr marL="68580" marR="68580" marT="34290" marB="34290" anchor="ctr"/>
                </a:tc>
                <a:tc>
                  <a:txBody>
                    <a:bodyPr/>
                    <a:lstStyle/>
                    <a:p>
                      <a:pPr lvl="0"/>
                      <a:r>
                        <a:rPr lang="fr-CA" sz="1000" b="1" dirty="0">
                          <a:solidFill>
                            <a:srgbClr val="000000"/>
                          </a:solidFill>
                          <a:effectLst/>
                        </a:rPr>
                        <a:t>Beaucoup de temps de préparation </a:t>
                      </a:r>
                    </a:p>
                  </a:txBody>
                  <a:tcPr marL="68580" marR="68580" marT="34290" marB="34290" anchor="ctr"/>
                </a:tc>
                <a:extLst>
                  <a:ext uri="{0D108BD9-81ED-4DB2-BD59-A6C34878D82A}">
                    <a16:rowId xmlns:a16="http://schemas.microsoft.com/office/drawing/2014/main" val="2309018205"/>
                  </a:ext>
                </a:extLst>
              </a:tr>
              <a:tr h="758613">
                <a:tc>
                  <a:txBody>
                    <a:bodyPr/>
                    <a:lstStyle/>
                    <a:p>
                      <a:r>
                        <a:rPr lang="fr-CA" sz="1000" b="1">
                          <a:solidFill>
                            <a:srgbClr val="000000"/>
                          </a:solidFill>
                        </a:rPr>
                        <a:t>Exige de chacun à donner</a:t>
                      </a:r>
                      <a:r>
                        <a:rPr lang="fr-CA" sz="1000" b="1" baseline="0">
                          <a:solidFill>
                            <a:srgbClr val="000000"/>
                          </a:solidFill>
                        </a:rPr>
                        <a:t> son maximum</a:t>
                      </a:r>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Maîtrise des connaissances et habiletés variables des élèves</a:t>
                      </a:r>
                    </a:p>
                  </a:txBody>
                  <a:tcPr marL="68580" marR="68580" marT="34290" marB="34290" anchor="ctr"/>
                </a:tc>
                <a:extLst>
                  <a:ext uri="{0D108BD9-81ED-4DB2-BD59-A6C34878D82A}">
                    <a16:rowId xmlns:a16="http://schemas.microsoft.com/office/drawing/2014/main" val="4100561649"/>
                  </a:ext>
                </a:extLst>
              </a:tr>
              <a:tr h="439514">
                <a:tc>
                  <a:txBody>
                    <a:bodyPr/>
                    <a:lstStyle/>
                    <a:p>
                      <a:r>
                        <a:rPr lang="fr-CA" sz="1000" b="1">
                          <a:solidFill>
                            <a:srgbClr val="000000"/>
                          </a:solidFill>
                        </a:rPr>
                        <a:t>Peu coûteux</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Non- respect des règles établies</a:t>
                      </a:r>
                    </a:p>
                  </a:txBody>
                  <a:tcPr marL="68580" marR="68580" marT="34290" marB="34290" anchor="ctr"/>
                </a:tc>
                <a:extLst>
                  <a:ext uri="{0D108BD9-81ED-4DB2-BD59-A6C34878D82A}">
                    <a16:rowId xmlns:a16="http://schemas.microsoft.com/office/drawing/2014/main" val="3395054248"/>
                  </a:ext>
                </a:extLst>
              </a:tr>
              <a:tr h="439514">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dirty="0">
                          <a:solidFill>
                            <a:srgbClr val="000000"/>
                          </a:solidFill>
                          <a:effectLst/>
                        </a:rPr>
                        <a:t>Exige la participation active de tous les élèves</a:t>
                      </a:r>
                    </a:p>
                  </a:txBody>
                  <a:tcPr marL="68580" marR="68580" marT="34290" marB="34290" anchor="ctr"/>
                </a:tc>
                <a:extLst>
                  <a:ext uri="{0D108BD9-81ED-4DB2-BD59-A6C34878D82A}">
                    <a16:rowId xmlns:a16="http://schemas.microsoft.com/office/drawing/2014/main" val="2203155967"/>
                  </a:ext>
                </a:extLst>
              </a:tr>
              <a:tr h="439514">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a:solidFill>
                            <a:srgbClr val="000000"/>
                          </a:solidFill>
                          <a:effectLst/>
                        </a:rPr>
                        <a:t>L’activité doit rester ludique</a:t>
                      </a:r>
                    </a:p>
                  </a:txBody>
                  <a:tcPr marL="68580" marR="68580" marT="34290" marB="34290" anchor="ctr"/>
                </a:tc>
                <a:extLst>
                  <a:ext uri="{0D108BD9-81ED-4DB2-BD59-A6C34878D82A}">
                    <a16:rowId xmlns:a16="http://schemas.microsoft.com/office/drawing/2014/main" val="1539317458"/>
                  </a:ext>
                </a:extLst>
              </a:tr>
              <a:tr h="439514">
                <a:tc>
                  <a:txBody>
                    <a:bodyPr/>
                    <a:lstStyle/>
                    <a:p>
                      <a:endParaRPr lang="fr-CA" sz="1000" b="1">
                        <a:solidFill>
                          <a:srgbClr val="00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bl>
          </a:graphicData>
        </a:graphic>
      </p:graphicFrame>
      <p:grpSp>
        <p:nvGrpSpPr>
          <p:cNvPr id="9" name="Groupe 8">
            <a:extLst>
              <a:ext uri="{FF2B5EF4-FFF2-40B4-BE49-F238E27FC236}">
                <a16:creationId xmlns:a16="http://schemas.microsoft.com/office/drawing/2014/main" id="{3AFDB2A8-F977-4D70-B0D7-12462680D14E}"/>
              </a:ext>
            </a:extLst>
          </p:cNvPr>
          <p:cNvGrpSpPr/>
          <p:nvPr>
            <p:custDataLst>
              <p:tags r:id="rId3"/>
            </p:custDataLst>
          </p:nvPr>
        </p:nvGrpSpPr>
        <p:grpSpPr>
          <a:xfrm>
            <a:off x="143140" y="274638"/>
            <a:ext cx="1562831" cy="1208042"/>
            <a:chOff x="-58182" y="255640"/>
            <a:chExt cx="2290105" cy="1927122"/>
          </a:xfrm>
        </p:grpSpPr>
        <p:sp>
          <p:nvSpPr>
            <p:cNvPr id="10" name="Flèche droite 5">
              <a:extLst>
                <a:ext uri="{FF2B5EF4-FFF2-40B4-BE49-F238E27FC236}">
                  <a16:creationId xmlns:a16="http://schemas.microsoft.com/office/drawing/2014/main" id="{E07FD5FD-5A48-4A2D-8196-364C1832856C}"/>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CA4E817E-4AA9-4F8C-8D1C-AF4D88C9BF9E}"/>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3162588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7056784" cy="1858218"/>
          </a:xfrm>
        </p:spPr>
        <p:txBody>
          <a:bodyPr/>
          <a:lstStyle/>
          <a:p>
            <a:pPr algn="ctr"/>
            <a:r>
              <a:rPr lang="fr-CA" dirty="0"/>
              <a:t>L’enseignement </a:t>
            </a:r>
            <a:br>
              <a:rPr lang="fr-CA" dirty="0"/>
            </a:br>
            <a:r>
              <a:rPr lang="fr-CA" dirty="0"/>
              <a:t>par les pairs</a:t>
            </a:r>
          </a:p>
        </p:txBody>
      </p:sp>
      <p:sp>
        <p:nvSpPr>
          <p:cNvPr id="10" name="Rectangle 9">
            <a:extLst>
              <a:ext uri="{FF2B5EF4-FFF2-40B4-BE49-F238E27FC236}">
                <a16:creationId xmlns:a16="http://schemas.microsoft.com/office/drawing/2014/main" id="{80752C8B-50E9-4AB0-8F58-C970AA766F2E}"/>
              </a:ext>
            </a:extLst>
          </p:cNvPr>
          <p:cNvSpPr/>
          <p:nvPr>
            <p:custDataLst>
              <p:tags r:id="rId2"/>
            </p:custDataLst>
          </p:nvPr>
        </p:nvSpPr>
        <p:spPr>
          <a:xfrm>
            <a:off x="2197666" y="2251755"/>
            <a:ext cx="5898311" cy="1200329"/>
          </a:xfrm>
          <a:prstGeom prst="rect">
            <a:avLst/>
          </a:prstGeom>
        </p:spPr>
        <p:txBody>
          <a:bodyPr wrap="square">
            <a:spAutoFit/>
          </a:bodyPr>
          <a:lstStyle/>
          <a:p>
            <a:r>
              <a:rPr lang="fr-CA"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Définition :</a:t>
            </a:r>
          </a:p>
          <a:p>
            <a:r>
              <a:rPr lang="fr-CA"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Méthode où les élèves démontrent leur compréhension par rapport à un sujet et partagent leur expérience avec leurs pairs au travers d’activités interactives.</a:t>
            </a:r>
          </a:p>
        </p:txBody>
      </p:sp>
      <p:sp>
        <p:nvSpPr>
          <p:cNvPr id="13" name="ZoneTexte 12">
            <a:extLst>
              <a:ext uri="{FF2B5EF4-FFF2-40B4-BE49-F238E27FC236}">
                <a16:creationId xmlns:a16="http://schemas.microsoft.com/office/drawing/2014/main" id="{EA186F2C-1357-4910-A1D3-A893ADB27925}"/>
              </a:ext>
            </a:extLst>
          </p:cNvPr>
          <p:cNvSpPr txBox="1"/>
          <p:nvPr>
            <p:custDataLst>
              <p:tags r:id="rId3"/>
            </p:custDataLst>
          </p:nvPr>
        </p:nvSpPr>
        <p:spPr>
          <a:xfrm>
            <a:off x="1865462" y="5656272"/>
            <a:ext cx="1980504" cy="300082"/>
          </a:xfrm>
          <a:prstGeom prst="rect">
            <a:avLst/>
          </a:prstGeom>
          <a:noFill/>
        </p:spPr>
        <p:txBody>
          <a:bodyPr wrap="square" rtlCol="0">
            <a:spAutoFit/>
          </a:bodyPr>
          <a:lstStyle/>
          <a:p>
            <a:r>
              <a:rPr lang="fr-CA" sz="675">
                <a:solidFill>
                  <a:schemeClr val="bg1"/>
                </a:solidFill>
                <a:hlinkClick r:id="rId6" tooltip="https://babot.es/presentacion-de-babot/bla_bla_bla/">
                  <a:extLst>
                    <a:ext uri="{A12FA001-AC4F-418D-AE19-62706E023703}">
                      <ahyp:hlinkClr xmlns:ahyp="http://schemas.microsoft.com/office/drawing/2018/hyperlinkcolor" val="tx"/>
                    </a:ext>
                  </a:extLst>
                </a:hlinkClick>
              </a:rPr>
              <a:t>Cette photo</a:t>
            </a:r>
            <a:r>
              <a:rPr lang="fr-CA" sz="675">
                <a:solidFill>
                  <a:schemeClr val="bg1"/>
                </a:solidFill>
              </a:rPr>
              <a:t> par Auteur inconnu est soumis à la licence </a:t>
            </a:r>
            <a:r>
              <a:rPr lang="fr-CA" sz="675">
                <a:solidFill>
                  <a:schemeClr val="bg1"/>
                </a:solidFill>
                <a:hlinkClick r:id="rId7" tooltip="https://creativecommons.org/licenses/by-nc-sa/3.0/">
                  <a:extLst>
                    <a:ext uri="{A12FA001-AC4F-418D-AE19-62706E023703}">
                      <ahyp:hlinkClr xmlns:ahyp="http://schemas.microsoft.com/office/drawing/2018/hyperlinkcolor" val="tx"/>
                    </a:ext>
                  </a:extLst>
                </a:hlinkClick>
              </a:rPr>
              <a:t>CC BY-SA-NC</a:t>
            </a:r>
            <a:endParaRPr lang="fr-CA" sz="675">
              <a:solidFill>
                <a:schemeClr val="bg1"/>
              </a:solidFill>
            </a:endParaRPr>
          </a:p>
        </p:txBody>
      </p:sp>
      <p:sp>
        <p:nvSpPr>
          <p:cNvPr id="3" name="Rectangle 2">
            <a:extLst>
              <a:ext uri="{FF2B5EF4-FFF2-40B4-BE49-F238E27FC236}">
                <a16:creationId xmlns:a16="http://schemas.microsoft.com/office/drawing/2014/main" id="{31902668-3E27-4C08-B562-D5DCD83F69BA}"/>
              </a:ext>
            </a:extLst>
          </p:cNvPr>
          <p:cNvSpPr/>
          <p:nvPr/>
        </p:nvSpPr>
        <p:spPr>
          <a:xfrm>
            <a:off x="5950492" y="6444862"/>
            <a:ext cx="3000821" cy="276999"/>
          </a:xfrm>
          <a:prstGeom prst="rect">
            <a:avLst/>
          </a:prstGeom>
        </p:spPr>
        <p:txBody>
          <a:bodyPr wrap="none">
            <a:spAutoFit/>
          </a:bodyPr>
          <a:lstStyle/>
          <a:p>
            <a:r>
              <a:rPr lang="fr-CA" sz="1200" dirty="0">
                <a:solidFill>
                  <a:srgbClr val="000000"/>
                </a:solidFill>
              </a:rPr>
              <a:t>Image : Généré par IA, Optimisé par DALL·E 3</a:t>
            </a:r>
          </a:p>
        </p:txBody>
      </p:sp>
      <p:pic>
        <p:nvPicPr>
          <p:cNvPr id="5" name="Image 4">
            <a:extLst>
              <a:ext uri="{FF2B5EF4-FFF2-40B4-BE49-F238E27FC236}">
                <a16:creationId xmlns:a16="http://schemas.microsoft.com/office/drawing/2014/main" id="{97C42539-5CD6-4154-8431-F7FF1736AF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4" y="3617814"/>
            <a:ext cx="2338540" cy="2338540"/>
          </a:xfrm>
          <a:prstGeom prst="rect">
            <a:avLst/>
          </a:prstGeom>
        </p:spPr>
      </p:pic>
    </p:spTree>
    <p:extLst>
      <p:ext uri="{BB962C8B-B14F-4D97-AF65-F5344CB8AC3E}">
        <p14:creationId xmlns:p14="http://schemas.microsoft.com/office/powerpoint/2010/main" val="36607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19672" y="274638"/>
            <a:ext cx="7128792" cy="1282154"/>
          </a:xfrm>
        </p:spPr>
        <p:txBody>
          <a:bodyPr/>
          <a:lstStyle/>
          <a:p>
            <a:pPr algn="ctr"/>
            <a:r>
              <a:rPr lang="fr-CA" dirty="0"/>
              <a:t>L’enseignement </a:t>
            </a:r>
            <a:br>
              <a:rPr lang="fr-CA" dirty="0"/>
            </a:br>
            <a:r>
              <a:rPr lang="fr-CA" dirty="0"/>
              <a:t>par les pairs</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1973541708"/>
              </p:ext>
            </p:extLst>
          </p:nvPr>
        </p:nvGraphicFramePr>
        <p:xfrm>
          <a:off x="1763688" y="2276872"/>
          <a:ext cx="6881704" cy="4099189"/>
        </p:xfrm>
        <a:graphic>
          <a:graphicData uri="http://schemas.openxmlformats.org/drawingml/2006/table">
            <a:tbl>
              <a:tblPr firstRow="1" bandRow="1">
                <a:tableStyleId>{5C22544A-7EE6-4342-B048-85BDC9FD1C3A}</a:tableStyleId>
              </a:tblPr>
              <a:tblGrid>
                <a:gridCol w="3440852">
                  <a:extLst>
                    <a:ext uri="{9D8B030D-6E8A-4147-A177-3AD203B41FA5}">
                      <a16:colId xmlns:a16="http://schemas.microsoft.com/office/drawing/2014/main" val="546551699"/>
                    </a:ext>
                  </a:extLst>
                </a:gridCol>
                <a:gridCol w="3440852">
                  <a:extLst>
                    <a:ext uri="{9D8B030D-6E8A-4147-A177-3AD203B41FA5}">
                      <a16:colId xmlns:a16="http://schemas.microsoft.com/office/drawing/2014/main" val="3893227230"/>
                    </a:ext>
                  </a:extLst>
                </a:gridCol>
              </a:tblGrid>
              <a:tr h="683181">
                <a:tc>
                  <a:txBody>
                    <a:bodyPr/>
                    <a:lstStyle/>
                    <a:p>
                      <a:pPr algn="ctr"/>
                      <a:r>
                        <a:rPr lang="fr-CA" sz="1000" dirty="0"/>
                        <a:t>AVANTAGES</a:t>
                      </a:r>
                    </a:p>
                  </a:txBody>
                  <a:tcPr marL="68580" marR="68580" marT="34290" marB="34290" anchor="ctr">
                    <a:solidFill>
                      <a:srgbClr val="C00000"/>
                    </a:solidFill>
                  </a:tcPr>
                </a:tc>
                <a:tc>
                  <a:txBody>
                    <a:bodyPr/>
                    <a:lstStyle/>
                    <a:p>
                      <a:pPr algn="ctr"/>
                      <a:r>
                        <a:rPr lang="fr-CA" sz="1000"/>
                        <a:t>LIMITES</a:t>
                      </a:r>
                    </a:p>
                  </a:txBody>
                  <a:tcPr marL="68580" marR="68580" marT="34290" marB="34290" anchor="ctr">
                    <a:solidFill>
                      <a:srgbClr val="C00000"/>
                    </a:solidFill>
                  </a:tcPr>
                </a:tc>
                <a:extLst>
                  <a:ext uri="{0D108BD9-81ED-4DB2-BD59-A6C34878D82A}">
                    <a16:rowId xmlns:a16="http://schemas.microsoft.com/office/drawing/2014/main" val="691350299"/>
                  </a:ext>
                </a:extLst>
              </a:tr>
              <a:tr h="708660">
                <a:tc>
                  <a:txBody>
                    <a:bodyPr/>
                    <a:lstStyle/>
                    <a:p>
                      <a:r>
                        <a:rPr lang="fr-CA" sz="1100" b="1" dirty="0">
                          <a:solidFill>
                            <a:srgbClr val="000000"/>
                          </a:solidFill>
                        </a:rPr>
                        <a:t>Prise en charge autonome des apprentissages</a:t>
                      </a:r>
                    </a:p>
                  </a:txBody>
                  <a:tcPr marL="68580" marR="68580" marT="34290" marB="34290" anchor="ctr"/>
                </a:tc>
                <a:tc>
                  <a:txBody>
                    <a:bodyPr/>
                    <a:lstStyle/>
                    <a:p>
                      <a:pPr lvl="0"/>
                      <a:r>
                        <a:rPr lang="fr-CA" sz="1100" b="1" dirty="0">
                          <a:solidFill>
                            <a:srgbClr val="000000"/>
                          </a:solidFill>
                          <a:effectLst/>
                        </a:rPr>
                        <a:t>La zone de proximale de développement peut facilement  être dans l’inconfort si l’on ne respecte pas la vitesse de progression et d’intégration des apprentissages de tous les élèves</a:t>
                      </a:r>
                    </a:p>
                  </a:txBody>
                  <a:tcPr marL="68580" marR="68580" marT="34290" marB="34290" anchor="ctr"/>
                </a:tc>
                <a:extLst>
                  <a:ext uri="{0D108BD9-81ED-4DB2-BD59-A6C34878D82A}">
                    <a16:rowId xmlns:a16="http://schemas.microsoft.com/office/drawing/2014/main" val="2309018205"/>
                  </a:ext>
                </a:extLst>
              </a:tr>
              <a:tr h="678774">
                <a:tc>
                  <a:txBody>
                    <a:bodyPr/>
                    <a:lstStyle/>
                    <a:p>
                      <a:r>
                        <a:rPr lang="fr-CA" sz="1100" b="1" dirty="0">
                          <a:solidFill>
                            <a:srgbClr val="000000"/>
                          </a:solidFill>
                        </a:rPr>
                        <a:t>Meilleur gestion du stress et du temps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1" dirty="0">
                          <a:solidFill>
                            <a:srgbClr val="000000"/>
                          </a:solidFill>
                          <a:effectLst/>
                        </a:rPr>
                        <a:t>Difficulté d’évaluer les compétences de chacun en groupe</a:t>
                      </a:r>
                    </a:p>
                  </a:txBody>
                  <a:tcPr marL="68580" marR="68580" marT="34290" marB="34290" anchor="ctr"/>
                </a:tc>
                <a:extLst>
                  <a:ext uri="{0D108BD9-81ED-4DB2-BD59-A6C34878D82A}">
                    <a16:rowId xmlns:a16="http://schemas.microsoft.com/office/drawing/2014/main" val="4100561649"/>
                  </a:ext>
                </a:extLst>
              </a:tr>
              <a:tr h="393257">
                <a:tc>
                  <a:txBody>
                    <a:bodyPr/>
                    <a:lstStyle/>
                    <a:p>
                      <a:r>
                        <a:rPr lang="fr-CA" sz="1100" b="1" dirty="0">
                          <a:solidFill>
                            <a:srgbClr val="000000"/>
                          </a:solidFill>
                        </a:rPr>
                        <a:t>Permet d’ancrer et de consolider les apprentissages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1" dirty="0">
                          <a:solidFill>
                            <a:srgbClr val="000000"/>
                          </a:solidFill>
                          <a:effectLst/>
                        </a:rPr>
                        <a:t>Beaucoup de temps de préparation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1" dirty="0">
                        <a:solidFill>
                          <a:srgbClr val="000000"/>
                        </a:solidFill>
                        <a:effectLst/>
                      </a:endParaRPr>
                    </a:p>
                  </a:txBody>
                  <a:tcPr marL="68580" marR="68580" marT="34290" marB="34290" anchor="ctr"/>
                </a:tc>
                <a:extLst>
                  <a:ext uri="{0D108BD9-81ED-4DB2-BD59-A6C34878D82A}">
                    <a16:rowId xmlns:a16="http://schemas.microsoft.com/office/drawing/2014/main" val="3395054248"/>
                  </a:ext>
                </a:extLst>
              </a:tr>
              <a:tr h="393257">
                <a:tc>
                  <a:txBody>
                    <a:bodyPr/>
                    <a:lstStyle/>
                    <a:p>
                      <a:r>
                        <a:rPr lang="fr-CA" sz="1100" b="1" dirty="0">
                          <a:solidFill>
                            <a:srgbClr val="000000"/>
                          </a:solidFill>
                        </a:rPr>
                        <a:t>Développe les qualités interpersonnelles </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1" dirty="0">
                          <a:solidFill>
                            <a:srgbClr val="000000"/>
                          </a:solidFill>
                          <a:effectLst/>
                        </a:rPr>
                        <a:t>Exige la participation active de tous les élèves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1" dirty="0">
                        <a:solidFill>
                          <a:srgbClr val="000000"/>
                        </a:solidFill>
                        <a:effectLst/>
                      </a:endParaRPr>
                    </a:p>
                  </a:txBody>
                  <a:tcPr marL="68580" marR="68580" marT="34290" marB="34290" anchor="ctr"/>
                </a:tc>
                <a:extLst>
                  <a:ext uri="{0D108BD9-81ED-4DB2-BD59-A6C34878D82A}">
                    <a16:rowId xmlns:a16="http://schemas.microsoft.com/office/drawing/2014/main" val="2203155967"/>
                  </a:ext>
                </a:extLst>
              </a:tr>
              <a:tr h="393257">
                <a:tc>
                  <a:txBody>
                    <a:bodyPr/>
                    <a:lstStyle/>
                    <a:p>
                      <a:r>
                        <a:rPr lang="fr-CA" sz="1100" b="1" dirty="0">
                          <a:solidFill>
                            <a:srgbClr val="000000"/>
                          </a:solidFill>
                        </a:rPr>
                        <a:t>Renforce la créativité</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b="1" dirty="0">
                          <a:solidFill>
                            <a:srgbClr val="000000"/>
                          </a:solidFill>
                          <a:effectLst/>
                        </a:rPr>
                        <a:t>Dispersion des idées, des sujets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1" dirty="0">
                        <a:solidFill>
                          <a:srgbClr val="000000"/>
                        </a:solidFill>
                        <a:effectLst/>
                      </a:endParaRPr>
                    </a:p>
                  </a:txBody>
                  <a:tcPr marL="68580" marR="68580" marT="34290" marB="34290" anchor="ctr"/>
                </a:tc>
                <a:extLst>
                  <a:ext uri="{0D108BD9-81ED-4DB2-BD59-A6C34878D82A}">
                    <a16:rowId xmlns:a16="http://schemas.microsoft.com/office/drawing/2014/main" val="1539317458"/>
                  </a:ext>
                </a:extLst>
              </a:tr>
              <a:tr h="393257">
                <a:tc>
                  <a:txBody>
                    <a:bodyPr/>
                    <a:lstStyle/>
                    <a:p>
                      <a:r>
                        <a:rPr lang="fr-CA" sz="1100" b="1" dirty="0">
                          <a:solidFill>
                            <a:srgbClr val="000000"/>
                          </a:solidFill>
                        </a:rPr>
                        <a:t>Facilite la collaboration et l’innovation</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1" dirty="0">
                        <a:solidFill>
                          <a:srgbClr val="000000"/>
                        </a:solidFill>
                      </a:endParaRPr>
                    </a:p>
                  </a:txBody>
                  <a:tcPr marL="68580" marR="68580" marT="34290" marB="34290" anchor="ctr"/>
                </a:tc>
                <a:extLst>
                  <a:ext uri="{0D108BD9-81ED-4DB2-BD59-A6C34878D82A}">
                    <a16:rowId xmlns:a16="http://schemas.microsoft.com/office/drawing/2014/main" val="2594757284"/>
                  </a:ext>
                </a:extLst>
              </a:tr>
              <a:tr h="393257">
                <a:tc>
                  <a:txBody>
                    <a:bodyPr/>
                    <a:lstStyle/>
                    <a:p>
                      <a:r>
                        <a:rPr lang="fr-CA" sz="1100" b="1" dirty="0">
                          <a:solidFill>
                            <a:srgbClr val="000000"/>
                          </a:solidFill>
                        </a:rPr>
                        <a:t>Taux de rétention des élèves de 90% après 24h</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100" b="1" dirty="0">
                        <a:solidFill>
                          <a:srgbClr val="000000"/>
                        </a:solidFill>
                      </a:endParaRPr>
                    </a:p>
                  </a:txBody>
                  <a:tcPr marL="68580" marR="68580" marT="34290" marB="34290" anchor="ctr"/>
                </a:tc>
                <a:extLst>
                  <a:ext uri="{0D108BD9-81ED-4DB2-BD59-A6C34878D82A}">
                    <a16:rowId xmlns:a16="http://schemas.microsoft.com/office/drawing/2014/main" val="2328417547"/>
                  </a:ext>
                </a:extLst>
              </a:tr>
            </a:tbl>
          </a:graphicData>
        </a:graphic>
      </p:graphicFrame>
      <p:grpSp>
        <p:nvGrpSpPr>
          <p:cNvPr id="9" name="Groupe 8">
            <a:extLst>
              <a:ext uri="{FF2B5EF4-FFF2-40B4-BE49-F238E27FC236}">
                <a16:creationId xmlns:a16="http://schemas.microsoft.com/office/drawing/2014/main" id="{3AFDB2A8-F977-4D70-B0D7-12462680D14E}"/>
              </a:ext>
            </a:extLst>
          </p:cNvPr>
          <p:cNvGrpSpPr/>
          <p:nvPr>
            <p:custDataLst>
              <p:tags r:id="rId3"/>
            </p:custDataLst>
          </p:nvPr>
        </p:nvGrpSpPr>
        <p:grpSpPr>
          <a:xfrm>
            <a:off x="0" y="242117"/>
            <a:ext cx="1562831" cy="1208042"/>
            <a:chOff x="-58182" y="255640"/>
            <a:chExt cx="2290105" cy="1927122"/>
          </a:xfrm>
        </p:grpSpPr>
        <p:sp>
          <p:nvSpPr>
            <p:cNvPr id="10" name="Flèche droite 5">
              <a:extLst>
                <a:ext uri="{FF2B5EF4-FFF2-40B4-BE49-F238E27FC236}">
                  <a16:creationId xmlns:a16="http://schemas.microsoft.com/office/drawing/2014/main" id="{E07FD5FD-5A48-4A2D-8196-364C1832856C}"/>
                </a:ext>
              </a:extLst>
            </p:cNvPr>
            <p:cNvSpPr/>
            <p:nvPr/>
          </p:nvSpPr>
          <p:spPr>
            <a:xfrm>
              <a:off x="0" y="255640"/>
              <a:ext cx="2231923" cy="192712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 name="Rectangle 10">
              <a:extLst>
                <a:ext uri="{FF2B5EF4-FFF2-40B4-BE49-F238E27FC236}">
                  <a16:creationId xmlns:a16="http://schemas.microsoft.com/office/drawing/2014/main" id="{CA4E817E-4AA9-4F8C-8D1C-AF4D88C9BF9E}"/>
                </a:ext>
              </a:extLst>
            </p:cNvPr>
            <p:cNvSpPr/>
            <p:nvPr/>
          </p:nvSpPr>
          <p:spPr>
            <a:xfrm>
              <a:off x="-58182" y="674798"/>
              <a:ext cx="1968365" cy="1104702"/>
            </a:xfrm>
            <a:prstGeom prst="rect">
              <a:avLst/>
            </a:prstGeom>
          </p:spPr>
          <p:txBody>
            <a:bodyPr wrap="square">
              <a:spAutoFit/>
            </a:bodyPr>
            <a:lstStyle/>
            <a:p>
              <a:pPr algn="ctr"/>
              <a:r>
                <a:rPr lang="fr-CA" sz="1950" b="1" dirty="0">
                  <a:solidFill>
                    <a:schemeClr val="bg1"/>
                  </a:solidFill>
                </a:rPr>
                <a:t>Exemple de corrigé</a:t>
              </a:r>
            </a:p>
          </p:txBody>
        </p:sp>
      </p:grpSp>
    </p:spTree>
    <p:extLst>
      <p:ext uri="{BB962C8B-B14F-4D97-AF65-F5344CB8AC3E}">
        <p14:creationId xmlns:p14="http://schemas.microsoft.com/office/powerpoint/2010/main" val="32283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Situation pédagogique</a:t>
            </a:r>
          </a:p>
        </p:txBody>
      </p:sp>
      <p:graphicFrame>
        <p:nvGraphicFramePr>
          <p:cNvPr id="4" name="Diagramme 3">
            <a:extLst>
              <a:ext uri="{FF2B5EF4-FFF2-40B4-BE49-F238E27FC236}">
                <a16:creationId xmlns:a16="http://schemas.microsoft.com/office/drawing/2014/main" id="{E524D4D2-96EC-4E16-831B-C9A6BC7C8E25}"/>
              </a:ext>
            </a:extLst>
          </p:cNvPr>
          <p:cNvGraphicFramePr/>
          <p:nvPr>
            <p:custDataLst>
              <p:tags r:id="rId2"/>
            </p:custDataLst>
          </p:nvPr>
        </p:nvGraphicFramePr>
        <p:xfrm>
          <a:off x="2589881" y="193675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3214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4"/>
            <a:extLst>
              <a:ext uri="{FF2B5EF4-FFF2-40B4-BE49-F238E27FC236}">
                <a16:creationId xmlns:a16="http://schemas.microsoft.com/office/drawing/2014/main" id="{DBE672B3-5B30-45C0-9486-D620714C8042}"/>
              </a:ext>
            </a:extLst>
          </p:cNvPr>
          <p:cNvPicPr>
            <a:picLocks noChangeAspect="1"/>
          </p:cNvPicPr>
          <p:nvPr>
            <p:custDataLst>
              <p:tags r:id="rId1"/>
            </p:custDataLst>
          </p:nvPr>
        </p:nvPicPr>
        <p:blipFill>
          <a:blip r:embed="rId5"/>
          <a:stretch>
            <a:fillRect/>
          </a:stretch>
        </p:blipFill>
        <p:spPr>
          <a:xfrm>
            <a:off x="0" y="957612"/>
            <a:ext cx="9180242" cy="5043139"/>
          </a:xfrm>
          <a:prstGeom prst="rect">
            <a:avLst/>
          </a:prstGeom>
        </p:spPr>
      </p:pic>
    </p:spTree>
    <p:extLst>
      <p:ext uri="{BB962C8B-B14F-4D97-AF65-F5344CB8AC3E}">
        <p14:creationId xmlns:p14="http://schemas.microsoft.com/office/powerpoint/2010/main" val="3022660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25636" y="446646"/>
            <a:ext cx="6881702" cy="857250"/>
          </a:xfrm>
        </p:spPr>
        <p:txBody>
          <a:bodyPr/>
          <a:lstStyle/>
          <a:p>
            <a:pPr algn="ctr"/>
            <a:r>
              <a:rPr lang="fr-CA" dirty="0"/>
              <a:t>L’enseignement explicite</a:t>
            </a:r>
          </a:p>
        </p:txBody>
      </p:sp>
      <p:sp>
        <p:nvSpPr>
          <p:cNvPr id="7" name="ZoneTexte 6">
            <a:extLst>
              <a:ext uri="{FF2B5EF4-FFF2-40B4-BE49-F238E27FC236}">
                <a16:creationId xmlns:a16="http://schemas.microsoft.com/office/drawing/2014/main" id="{5057E03B-A470-4003-98F0-A0710B53F770}"/>
              </a:ext>
            </a:extLst>
          </p:cNvPr>
          <p:cNvSpPr txBox="1"/>
          <p:nvPr>
            <p:custDataLst>
              <p:tags r:id="rId2"/>
            </p:custDataLst>
          </p:nvPr>
        </p:nvSpPr>
        <p:spPr>
          <a:xfrm>
            <a:off x="1826163" y="2270756"/>
            <a:ext cx="7080842" cy="3093154"/>
          </a:xfrm>
          <a:prstGeom prst="rect">
            <a:avLst/>
          </a:prstGeom>
          <a:noFill/>
        </p:spPr>
        <p:txBody>
          <a:bodyPr wrap="square" rtlCol="0">
            <a:spAutoFit/>
          </a:bodyPr>
          <a:lstStyle/>
          <a:p>
            <a:r>
              <a:rPr lang="fr-CA" sz="2100" b="1" dirty="0">
                <a:solidFill>
                  <a:srgbClr val="000000"/>
                </a:solidFill>
              </a:rPr>
              <a:t>Stratégie structurée </a:t>
            </a:r>
            <a:r>
              <a:rPr lang="fr-CA" sz="2100" b="1" dirty="0">
                <a:solidFill>
                  <a:srgbClr val="FF0000"/>
                </a:solidFill>
              </a:rPr>
              <a:t>reposant sur la démonstration </a:t>
            </a:r>
            <a:r>
              <a:rPr lang="fr-CA" sz="2100" b="1" dirty="0">
                <a:solidFill>
                  <a:srgbClr val="000000"/>
                </a:solidFill>
              </a:rPr>
              <a:t>où les élèves observent l’enseignant réaliser une tâche en </a:t>
            </a:r>
            <a:r>
              <a:rPr lang="fr-CA" sz="2100" b="1" u="sng" dirty="0">
                <a:solidFill>
                  <a:srgbClr val="FF0000"/>
                </a:solidFill>
              </a:rPr>
              <a:t>décrivant</a:t>
            </a:r>
            <a:r>
              <a:rPr lang="fr-CA" sz="2100" b="1" u="sng" dirty="0">
                <a:solidFill>
                  <a:srgbClr val="000000"/>
                </a:solidFill>
              </a:rPr>
              <a:t> </a:t>
            </a:r>
            <a:r>
              <a:rPr lang="fr-CA" sz="2100" b="1" u="sng" dirty="0">
                <a:solidFill>
                  <a:srgbClr val="FF0000"/>
                </a:solidFill>
              </a:rPr>
              <a:t>son raisonnement</a:t>
            </a:r>
            <a:r>
              <a:rPr lang="fr-CA" sz="2100" b="1" dirty="0">
                <a:solidFill>
                  <a:srgbClr val="000000"/>
                </a:solidFill>
              </a:rPr>
              <a:t> avant de la reproduire par eux-mêmes de façon active</a:t>
            </a:r>
            <a:r>
              <a:rPr lang="fr-CA" sz="2100" dirty="0">
                <a:solidFill>
                  <a:srgbClr val="000000"/>
                </a:solidFill>
              </a:rPr>
              <a:t>.</a:t>
            </a:r>
          </a:p>
          <a:p>
            <a:endParaRPr lang="fr-CA" sz="2100" dirty="0">
              <a:solidFill>
                <a:srgbClr val="000000"/>
              </a:solidFill>
            </a:endParaRPr>
          </a:p>
          <a:p>
            <a:endParaRPr lang="fr-CA" sz="2100" dirty="0">
              <a:solidFill>
                <a:srgbClr val="000000"/>
              </a:solidFill>
            </a:endParaRPr>
          </a:p>
          <a:p>
            <a:r>
              <a:rPr lang="fr-CA" sz="2100" b="1" dirty="0">
                <a:solidFill>
                  <a:srgbClr val="000000"/>
                </a:solidFill>
              </a:rPr>
              <a:t>Utile pour :</a:t>
            </a:r>
          </a:p>
          <a:p>
            <a:pPr marL="214313" indent="-214313">
              <a:buBlip>
                <a:blip r:embed="rId6"/>
              </a:buBlip>
            </a:pPr>
            <a:r>
              <a:rPr lang="fr-CA" sz="2100" b="1" dirty="0">
                <a:solidFill>
                  <a:srgbClr val="FF0000"/>
                </a:solidFill>
              </a:rPr>
              <a:t>Faciliter la compréhension de démarches complexes</a:t>
            </a:r>
          </a:p>
          <a:p>
            <a:endParaRPr lang="fr-CA" sz="1350" dirty="0">
              <a:solidFill>
                <a:srgbClr val="000000"/>
              </a:solidFill>
            </a:endParaRPr>
          </a:p>
          <a:p>
            <a:endParaRPr lang="fr-CA" sz="1350" dirty="0">
              <a:solidFill>
                <a:srgbClr val="000000"/>
              </a:solidFill>
            </a:endParaRPr>
          </a:p>
        </p:txBody>
      </p:sp>
      <p:pic>
        <p:nvPicPr>
          <p:cNvPr id="9" name="Image 8">
            <a:extLst>
              <a:ext uri="{FF2B5EF4-FFF2-40B4-BE49-F238E27FC236}">
                <a16:creationId xmlns:a16="http://schemas.microsoft.com/office/drawing/2014/main" id="{1514C2DA-E3C7-45B7-A835-94DC85D5595E}"/>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8119371" y="5266690"/>
            <a:ext cx="626515" cy="870160"/>
          </a:xfrm>
          <a:prstGeom prst="rect">
            <a:avLst/>
          </a:prstGeom>
        </p:spPr>
      </p:pic>
    </p:spTree>
    <p:extLst>
      <p:ext uri="{BB962C8B-B14F-4D97-AF65-F5344CB8AC3E}">
        <p14:creationId xmlns:p14="http://schemas.microsoft.com/office/powerpoint/2010/main" val="808116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custDataLst>
              <p:tags r:id="rId1"/>
            </p:custDataLst>
          </p:nvPr>
        </p:nvSpPr>
        <p:spPr>
          <a:xfrm>
            <a:off x="0" y="41842"/>
            <a:ext cx="9094772" cy="857250"/>
          </a:xfrm>
        </p:spPr>
        <p:txBody>
          <a:bodyPr/>
          <a:lstStyle/>
          <a:p>
            <a:pPr algn="ctr"/>
            <a:r>
              <a:rPr lang="fr-CA" dirty="0"/>
              <a:t>Facilite l’apprentissage des EBP</a:t>
            </a:r>
          </a:p>
        </p:txBody>
      </p:sp>
      <p:sp>
        <p:nvSpPr>
          <p:cNvPr id="4" name="ZoneTexte 3">
            <a:extLst>
              <a:ext uri="{FF2B5EF4-FFF2-40B4-BE49-F238E27FC236}">
                <a16:creationId xmlns:a16="http://schemas.microsoft.com/office/drawing/2014/main" id="{6B56582A-D0B5-5900-D7B1-C9EA00BC1350}"/>
              </a:ext>
            </a:extLst>
          </p:cNvPr>
          <p:cNvSpPr txBox="1"/>
          <p:nvPr>
            <p:custDataLst>
              <p:tags r:id="rId2"/>
            </p:custDataLst>
          </p:nvPr>
        </p:nvSpPr>
        <p:spPr>
          <a:xfrm>
            <a:off x="1041976" y="6508509"/>
            <a:ext cx="7432929" cy="207749"/>
          </a:xfrm>
          <a:prstGeom prst="rect">
            <a:avLst/>
          </a:prstGeom>
          <a:noFill/>
          <a:ln>
            <a:solidFill>
              <a:srgbClr val="00206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CA" sz="900" dirty="0">
                <a:solidFill>
                  <a:srgbClr val="000000"/>
                </a:solidFill>
                <a:cs typeface="Calibri"/>
              </a:rPr>
              <a:t>Source: </a:t>
            </a:r>
            <a:r>
              <a:rPr lang="fr-CA" sz="900" dirty="0">
                <a:solidFill>
                  <a:srgbClr val="000000"/>
                </a:solidFill>
                <a:ea typeface="+mn-lt"/>
                <a:cs typeface="+mn-lt"/>
                <a:hlinkClick r:id="rId6">
                  <a:extLst>
                    <a:ext uri="{A12FA001-AC4F-418D-AE19-62706E023703}">
                      <ahyp:hlinkClr xmlns:ahyp="http://schemas.microsoft.com/office/drawing/2018/hyperlinkcolor" val="tx"/>
                    </a:ext>
                  </a:extLst>
                </a:hlinkClick>
              </a:rPr>
              <a:t>L’enseignement explicite : une stratégie d’enseignement efficace en lecture, en écriture et en mathématiques - </a:t>
            </a:r>
            <a:r>
              <a:rPr lang="fr-CA" sz="900" dirty="0" err="1">
                <a:solidFill>
                  <a:srgbClr val="000000"/>
                </a:solidFill>
                <a:ea typeface="+mn-lt"/>
                <a:cs typeface="+mn-lt"/>
                <a:hlinkClick r:id="rId6">
                  <a:extLst>
                    <a:ext uri="{A12FA001-AC4F-418D-AE19-62706E023703}">
                      <ahyp:hlinkClr xmlns:ahyp="http://schemas.microsoft.com/office/drawing/2018/hyperlinkcolor" val="tx"/>
                    </a:ext>
                  </a:extLst>
                </a:hlinkClick>
              </a:rPr>
              <a:t>TA@l’école</a:t>
            </a:r>
            <a:r>
              <a:rPr lang="fr-CA" sz="900" dirty="0">
                <a:solidFill>
                  <a:srgbClr val="000000"/>
                </a:solidFill>
                <a:ea typeface="+mn-lt"/>
                <a:cs typeface="+mn-lt"/>
                <a:hlinkClick r:id="rId6">
                  <a:extLst>
                    <a:ext uri="{A12FA001-AC4F-418D-AE19-62706E023703}">
                      <ahyp:hlinkClr xmlns:ahyp="http://schemas.microsoft.com/office/drawing/2018/hyperlinkcolor" val="tx"/>
                    </a:ext>
                  </a:extLst>
                </a:hlinkClick>
              </a:rPr>
              <a:t> (taalecole.ca)</a:t>
            </a:r>
            <a:endParaRPr lang="fr-CA" sz="900" dirty="0">
              <a:solidFill>
                <a:srgbClr val="000000"/>
              </a:solidFill>
              <a:cs typeface="Calibri"/>
            </a:endParaRPr>
          </a:p>
        </p:txBody>
      </p:sp>
      <p:pic>
        <p:nvPicPr>
          <p:cNvPr id="5" name="Image 5">
            <a:extLst>
              <a:ext uri="{FF2B5EF4-FFF2-40B4-BE49-F238E27FC236}">
                <a16:creationId xmlns:a16="http://schemas.microsoft.com/office/drawing/2014/main" id="{977890EF-9106-8D9F-3EFE-766F5964C402}"/>
              </a:ext>
            </a:extLst>
          </p:cNvPr>
          <p:cNvPicPr>
            <a:picLocks noChangeAspect="1"/>
          </p:cNvPicPr>
          <p:nvPr>
            <p:custDataLst>
              <p:tags r:id="rId3"/>
            </p:custDataLst>
          </p:nvPr>
        </p:nvPicPr>
        <p:blipFill>
          <a:blip r:embed="rId7"/>
          <a:stretch>
            <a:fillRect/>
          </a:stretch>
        </p:blipFill>
        <p:spPr>
          <a:xfrm>
            <a:off x="-58277" y="999070"/>
            <a:ext cx="9094773" cy="5542158"/>
          </a:xfrm>
          <a:prstGeom prst="rect">
            <a:avLst/>
          </a:prstGeom>
        </p:spPr>
      </p:pic>
    </p:spTree>
    <p:extLst>
      <p:ext uri="{BB962C8B-B14F-4D97-AF65-F5344CB8AC3E}">
        <p14:creationId xmlns:p14="http://schemas.microsoft.com/office/powerpoint/2010/main" val="2962590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8">
            <a:extLst>
              <a:ext uri="{FF2B5EF4-FFF2-40B4-BE49-F238E27FC236}">
                <a16:creationId xmlns:a16="http://schemas.microsoft.com/office/drawing/2014/main" id="{A7260D37-89DF-8BA1-1872-32E512F73D7B}"/>
              </a:ext>
            </a:extLst>
          </p:cNvPr>
          <p:cNvPicPr>
            <a:picLocks noChangeAspect="1"/>
          </p:cNvPicPr>
          <p:nvPr>
            <p:custDataLst>
              <p:tags r:id="rId1"/>
            </p:custDataLst>
          </p:nvPr>
        </p:nvPicPr>
        <p:blipFill>
          <a:blip r:embed="rId10"/>
          <a:stretch>
            <a:fillRect/>
          </a:stretch>
        </p:blipFill>
        <p:spPr>
          <a:xfrm>
            <a:off x="1993106" y="2021612"/>
            <a:ext cx="5357813" cy="3421996"/>
          </a:xfrm>
          <a:prstGeom prst="rect">
            <a:avLst/>
          </a:prstGeom>
        </p:spPr>
      </p:pic>
      <p:sp>
        <p:nvSpPr>
          <p:cNvPr id="2" name="Titre 1"/>
          <p:cNvSpPr>
            <a:spLocks noGrp="1"/>
          </p:cNvSpPr>
          <p:nvPr>
            <p:ph type="title"/>
            <p:custDataLst>
              <p:tags r:id="rId2"/>
            </p:custDataLst>
          </p:nvPr>
        </p:nvSpPr>
        <p:spPr>
          <a:xfrm>
            <a:off x="1903378" y="292332"/>
            <a:ext cx="6881702" cy="857250"/>
          </a:xfrm>
        </p:spPr>
        <p:txBody>
          <a:bodyPr/>
          <a:lstStyle/>
          <a:p>
            <a:pPr algn="ctr"/>
            <a:r>
              <a:rPr lang="fr-CA" dirty="0"/>
              <a:t>L’enseignement explicite</a:t>
            </a:r>
          </a:p>
        </p:txBody>
      </p:sp>
      <p:sp>
        <p:nvSpPr>
          <p:cNvPr id="4" name="ZoneTexte 3">
            <a:extLst>
              <a:ext uri="{FF2B5EF4-FFF2-40B4-BE49-F238E27FC236}">
                <a16:creationId xmlns:a16="http://schemas.microsoft.com/office/drawing/2014/main" id="{6B56582A-D0B5-5900-D7B1-C9EA00BC1350}"/>
              </a:ext>
            </a:extLst>
          </p:cNvPr>
          <p:cNvSpPr txBox="1"/>
          <p:nvPr>
            <p:custDataLst>
              <p:tags r:id="rId3"/>
            </p:custDataLst>
          </p:nvPr>
        </p:nvSpPr>
        <p:spPr>
          <a:xfrm>
            <a:off x="1711071" y="6211763"/>
            <a:ext cx="7432929" cy="207749"/>
          </a:xfrm>
          <a:prstGeom prst="rect">
            <a:avLst/>
          </a:prstGeom>
          <a:noFill/>
          <a:ln>
            <a:solidFill>
              <a:srgbClr val="00206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CA" sz="900">
                <a:solidFill>
                  <a:srgbClr val="000000"/>
                </a:solidFill>
                <a:cs typeface="Calibri"/>
              </a:rPr>
              <a:t>Source: </a:t>
            </a:r>
            <a:r>
              <a:rPr lang="fr-CA" sz="900">
                <a:solidFill>
                  <a:srgbClr val="000000"/>
                </a:solidFill>
                <a:ea typeface="+mn-lt"/>
                <a:cs typeface="+mn-lt"/>
                <a:hlinkClick r:id="rId11">
                  <a:extLst>
                    <a:ext uri="{A12FA001-AC4F-418D-AE19-62706E023703}">
                      <ahyp:hlinkClr xmlns:ahyp="http://schemas.microsoft.com/office/drawing/2018/hyperlinkcolor" val="tx"/>
                    </a:ext>
                  </a:extLst>
                </a:hlinkClick>
              </a:rPr>
              <a:t>L’enseignement explicite : une stratégie d’enseignement efficace en lecture, en écriture et en mathématiques - TA@l’école (taalecole.ca)</a:t>
            </a:r>
            <a:endParaRPr lang="fr-CA" sz="900">
              <a:solidFill>
                <a:srgbClr val="000000"/>
              </a:solidFill>
              <a:cs typeface="Calibri"/>
            </a:endParaRPr>
          </a:p>
        </p:txBody>
      </p:sp>
      <p:pic>
        <p:nvPicPr>
          <p:cNvPr id="6" name="Graphique 6" descr="Classroom avec un remplissage uni">
            <a:extLst>
              <a:ext uri="{FF2B5EF4-FFF2-40B4-BE49-F238E27FC236}">
                <a16:creationId xmlns:a16="http://schemas.microsoft.com/office/drawing/2014/main" id="{54052D36-764B-A1D8-0800-5A748E92FC62}"/>
              </a:ext>
            </a:extLst>
          </p:cNvPr>
          <p:cNvPicPr>
            <a:picLocks noChangeAspect="1"/>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7599472" y="2578401"/>
            <a:ext cx="685800" cy="685800"/>
          </a:xfrm>
          <a:prstGeom prst="rect">
            <a:avLst/>
          </a:prstGeom>
        </p:spPr>
      </p:pic>
      <p:pic>
        <p:nvPicPr>
          <p:cNvPr id="7" name="Graphique 7" descr="Open book avec un remplissage uni">
            <a:extLst>
              <a:ext uri="{FF2B5EF4-FFF2-40B4-BE49-F238E27FC236}">
                <a16:creationId xmlns:a16="http://schemas.microsoft.com/office/drawing/2014/main" id="{5F34BEB7-137E-6C84-720B-D3ACB044B838}"/>
              </a:ext>
            </a:extLst>
          </p:cNvPr>
          <p:cNvPicPr>
            <a:picLocks noChangeAspect="1"/>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7349441" y="3589611"/>
            <a:ext cx="685800" cy="685800"/>
          </a:xfrm>
          <a:prstGeom prst="rect">
            <a:avLst/>
          </a:prstGeom>
        </p:spPr>
      </p:pic>
      <p:pic>
        <p:nvPicPr>
          <p:cNvPr id="9" name="Graphique 9" descr="Group brainstorm avec un remplissage uni">
            <a:extLst>
              <a:ext uri="{FF2B5EF4-FFF2-40B4-BE49-F238E27FC236}">
                <a16:creationId xmlns:a16="http://schemas.microsoft.com/office/drawing/2014/main" id="{6AA5EBA4-B9DF-3B0C-1D7E-29D1D7B384C7}"/>
              </a:ext>
            </a:extLst>
          </p:cNvPr>
          <p:cNvPicPr>
            <a:picLocks noChangeAspect="1"/>
          </p:cNvPicPr>
          <p:nvPr>
            <p:custDataLst>
              <p:tags r:id="rId6"/>
            </p:custDataLst>
          </p:nvPr>
        </p:nvPicPr>
        <p:blipFill>
          <a:blip r:embed="rId16">
            <a:extLst>
              <a:ext uri="{96DAC541-7B7A-43D3-8B79-37D633B846F1}">
                <asvg:svgBlip xmlns:asvg="http://schemas.microsoft.com/office/drawing/2016/SVG/main" r:embed="rId17"/>
              </a:ext>
            </a:extLst>
          </a:blip>
          <a:stretch>
            <a:fillRect/>
          </a:stretch>
        </p:blipFill>
        <p:spPr>
          <a:xfrm>
            <a:off x="8136731" y="3550444"/>
            <a:ext cx="685800" cy="685800"/>
          </a:xfrm>
          <a:prstGeom prst="rect">
            <a:avLst/>
          </a:prstGeom>
        </p:spPr>
      </p:pic>
      <p:pic>
        <p:nvPicPr>
          <p:cNvPr id="10" name="Graphique 10" descr="Run avec un remplissage uni">
            <a:extLst>
              <a:ext uri="{FF2B5EF4-FFF2-40B4-BE49-F238E27FC236}">
                <a16:creationId xmlns:a16="http://schemas.microsoft.com/office/drawing/2014/main" id="{CFE150C7-2C4F-9474-9AA8-593095C7EF8C}"/>
              </a:ext>
            </a:extLst>
          </p:cNvPr>
          <p:cNvPicPr>
            <a:picLocks noChangeAspect="1"/>
          </p:cNvPicPr>
          <p:nvPr>
            <p:custDataLst>
              <p:tags r:id="rId7"/>
            </p:custDataLst>
          </p:nvPr>
        </p:nvPicPr>
        <p:blipFill>
          <a:blip r:embed="rId18">
            <a:extLst>
              <a:ext uri="{96DAC541-7B7A-43D3-8B79-37D633B846F1}">
                <asvg:svgBlip xmlns:asvg="http://schemas.microsoft.com/office/drawing/2016/SVG/main" r:embed="rId19"/>
              </a:ext>
            </a:extLst>
          </a:blip>
          <a:stretch>
            <a:fillRect/>
          </a:stretch>
        </p:blipFill>
        <p:spPr>
          <a:xfrm>
            <a:off x="7643813" y="4564856"/>
            <a:ext cx="685800" cy="685800"/>
          </a:xfrm>
          <a:prstGeom prst="rect">
            <a:avLst/>
          </a:prstGeom>
        </p:spPr>
      </p:pic>
    </p:spTree>
    <p:extLst>
      <p:ext uri="{BB962C8B-B14F-4D97-AF65-F5344CB8AC3E}">
        <p14:creationId xmlns:p14="http://schemas.microsoft.com/office/powerpoint/2010/main" val="17433658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3682CE-BA84-4EFB-9DBB-6856323AF32F}"/>
              </a:ext>
            </a:extLst>
          </p:cNvPr>
          <p:cNvSpPr>
            <a:spLocks noGrp="1"/>
          </p:cNvSpPr>
          <p:nvPr>
            <p:ph type="title"/>
            <p:custDataLst>
              <p:tags r:id="rId1"/>
            </p:custDataLst>
          </p:nvPr>
        </p:nvSpPr>
        <p:spPr>
          <a:xfrm>
            <a:off x="1691679" y="275453"/>
            <a:ext cx="7359667" cy="1854439"/>
          </a:xfrm>
        </p:spPr>
        <p:txBody>
          <a:bodyPr>
            <a:noAutofit/>
          </a:bodyPr>
          <a:lstStyle/>
          <a:p>
            <a:pPr algn="ctr"/>
            <a:r>
              <a:rPr lang="fr-CA" sz="3450" b="1" dirty="0">
                <a:latin typeface="+mn-lt"/>
              </a:rPr>
              <a:t>Activité 6 </a:t>
            </a:r>
            <a:br>
              <a:rPr lang="fr-CA" sz="3450" dirty="0">
                <a:latin typeface="+mn-lt"/>
              </a:rPr>
            </a:br>
            <a:r>
              <a:rPr lang="fr-CA" sz="3450" dirty="0">
                <a:latin typeface="+mn-lt"/>
              </a:rPr>
              <a:t>Réflexion sur mes méthodes pédagogiques </a:t>
            </a:r>
          </a:p>
        </p:txBody>
      </p:sp>
      <p:sp>
        <p:nvSpPr>
          <p:cNvPr id="3" name="Espace réservé du contenu 2">
            <a:extLst>
              <a:ext uri="{FF2B5EF4-FFF2-40B4-BE49-F238E27FC236}">
                <a16:creationId xmlns:a16="http://schemas.microsoft.com/office/drawing/2014/main" id="{C19E7FDD-9D7D-49D0-99DC-521022F9085E}"/>
              </a:ext>
            </a:extLst>
          </p:cNvPr>
          <p:cNvSpPr>
            <a:spLocks noGrp="1"/>
          </p:cNvSpPr>
          <p:nvPr>
            <p:ph idx="1"/>
            <p:custDataLst>
              <p:tags r:id="rId2"/>
            </p:custDataLst>
          </p:nvPr>
        </p:nvSpPr>
        <p:spPr>
          <a:xfrm>
            <a:off x="1632575" y="2708920"/>
            <a:ext cx="7259205" cy="4404693"/>
          </a:xfrm>
        </p:spPr>
        <p:txBody>
          <a:bodyPr>
            <a:normAutofit/>
          </a:bodyPr>
          <a:lstStyle/>
          <a:p>
            <a:pPr marL="0" indent="0">
              <a:lnSpc>
                <a:spcPct val="100000"/>
              </a:lnSpc>
              <a:spcBef>
                <a:spcPts val="0"/>
              </a:spcBef>
              <a:buNone/>
            </a:pPr>
            <a:r>
              <a:rPr lang="fr-CA" b="1" dirty="0">
                <a:solidFill>
                  <a:srgbClr val="000000"/>
                </a:solidFill>
              </a:rPr>
              <a:t>Consignes</a:t>
            </a:r>
            <a:r>
              <a:rPr lang="fr-CA" sz="1800" b="1" dirty="0">
                <a:solidFill>
                  <a:srgbClr val="000000"/>
                </a:solidFill>
              </a:rPr>
              <a:t> </a:t>
            </a:r>
          </a:p>
          <a:p>
            <a:pPr marL="0" indent="0">
              <a:lnSpc>
                <a:spcPct val="100000"/>
              </a:lnSpc>
              <a:spcBef>
                <a:spcPts val="0"/>
              </a:spcBef>
              <a:buNone/>
            </a:pPr>
            <a:endParaRPr lang="fr-CA" sz="1800" b="1" dirty="0">
              <a:solidFill>
                <a:srgbClr val="000000"/>
              </a:solidFill>
            </a:endParaRPr>
          </a:p>
          <a:p>
            <a:pPr marL="0" indent="0">
              <a:lnSpc>
                <a:spcPct val="100000"/>
              </a:lnSpc>
              <a:spcBef>
                <a:spcPts val="0"/>
              </a:spcBef>
              <a:buNone/>
            </a:pPr>
            <a:r>
              <a:rPr lang="fr-CA" sz="1650" dirty="0">
                <a:solidFill>
                  <a:prstClr val="black"/>
                </a:solidFill>
              </a:rPr>
              <a:t>Individuellement, vous devrez </a:t>
            </a:r>
            <a:r>
              <a:rPr lang="fr-CA" sz="1650" b="1" dirty="0">
                <a:solidFill>
                  <a:srgbClr val="C00000"/>
                </a:solidFill>
              </a:rPr>
              <a:t>réfléchir aux méthodes pédagogiques que vous utilisez</a:t>
            </a:r>
            <a:r>
              <a:rPr lang="fr-CA" sz="1650" dirty="0">
                <a:solidFill>
                  <a:prstClr val="black"/>
                </a:solidFill>
              </a:rPr>
              <a:t> dans vos cours. À l’aide du document </a:t>
            </a:r>
            <a:r>
              <a:rPr lang="fr-CA" sz="1650" b="1" i="1" dirty="0">
                <a:solidFill>
                  <a:srgbClr val="C00000"/>
                </a:solidFill>
              </a:rPr>
              <a:t>Activité 6 - Réflexion sur mes méthodes pédagogiques</a:t>
            </a:r>
            <a:r>
              <a:rPr lang="fr-CA" sz="1650" dirty="0">
                <a:solidFill>
                  <a:prstClr val="black"/>
                </a:solidFill>
              </a:rPr>
              <a:t>, dans Moodle.</a:t>
            </a:r>
          </a:p>
          <a:p>
            <a:pPr marL="0" indent="0">
              <a:lnSpc>
                <a:spcPct val="100000"/>
              </a:lnSpc>
              <a:spcBef>
                <a:spcPts val="0"/>
              </a:spcBef>
              <a:buNone/>
            </a:pPr>
            <a:endParaRPr lang="fr-CA" sz="1650" dirty="0">
              <a:solidFill>
                <a:prstClr val="black"/>
              </a:solidFill>
            </a:endParaRPr>
          </a:p>
          <a:p>
            <a:pPr marL="257175" indent="-257175">
              <a:lnSpc>
                <a:spcPct val="100000"/>
              </a:lnSpc>
              <a:spcBef>
                <a:spcPts val="0"/>
              </a:spcBef>
              <a:buFontTx/>
              <a:buAutoNum type="arabicPeriod"/>
            </a:pPr>
            <a:r>
              <a:rPr lang="fr-CA" sz="1650" dirty="0">
                <a:solidFill>
                  <a:prstClr val="black"/>
                </a:solidFill>
              </a:rPr>
              <a:t>Répondre aux questions suivantes :</a:t>
            </a:r>
          </a:p>
          <a:p>
            <a:pPr marL="796529" indent="-257175">
              <a:lnSpc>
                <a:spcPct val="100000"/>
              </a:lnSpc>
              <a:spcBef>
                <a:spcPts val="0"/>
              </a:spcBef>
            </a:pPr>
            <a:r>
              <a:rPr lang="fr-CA" sz="1650" dirty="0">
                <a:solidFill>
                  <a:prstClr val="black"/>
                </a:solidFill>
              </a:rPr>
              <a:t>Quelle méthode pédagogique </a:t>
            </a:r>
            <a:r>
              <a:rPr lang="fr-CA" sz="1650" b="1" dirty="0">
                <a:solidFill>
                  <a:srgbClr val="C00000"/>
                </a:solidFill>
              </a:rPr>
              <a:t>utilisez-vous le plus souvent</a:t>
            </a:r>
            <a:r>
              <a:rPr lang="fr-CA" sz="1650" dirty="0">
                <a:solidFill>
                  <a:prstClr val="black"/>
                </a:solidFill>
              </a:rPr>
              <a:t>?</a:t>
            </a:r>
          </a:p>
          <a:p>
            <a:pPr marL="796529" indent="-257175">
              <a:lnSpc>
                <a:spcPct val="100000"/>
              </a:lnSpc>
              <a:spcBef>
                <a:spcPts val="0"/>
              </a:spcBef>
            </a:pPr>
            <a:r>
              <a:rPr lang="fr-CA" sz="1650" dirty="0">
                <a:solidFill>
                  <a:prstClr val="black"/>
                </a:solidFill>
              </a:rPr>
              <a:t>Quelle méthode pédagogique </a:t>
            </a:r>
            <a:r>
              <a:rPr lang="fr-CA" sz="1650" b="1" dirty="0">
                <a:solidFill>
                  <a:srgbClr val="C00000"/>
                </a:solidFill>
              </a:rPr>
              <a:t>devriez-vous utiliser moins souvent</a:t>
            </a:r>
            <a:r>
              <a:rPr lang="fr-CA" sz="1650" dirty="0">
                <a:solidFill>
                  <a:prstClr val="black"/>
                </a:solidFill>
              </a:rPr>
              <a:t>?</a:t>
            </a:r>
          </a:p>
          <a:p>
            <a:pPr marL="796529" indent="-257175">
              <a:lnSpc>
                <a:spcPct val="100000"/>
              </a:lnSpc>
              <a:spcBef>
                <a:spcPts val="0"/>
              </a:spcBef>
            </a:pPr>
            <a:r>
              <a:rPr lang="fr-CA" sz="1650" dirty="0">
                <a:solidFill>
                  <a:prstClr val="black"/>
                </a:solidFill>
              </a:rPr>
              <a:t>Quelle méthode pédagogique </a:t>
            </a:r>
            <a:r>
              <a:rPr lang="fr-CA" sz="1650" b="1" dirty="0">
                <a:solidFill>
                  <a:srgbClr val="C00000"/>
                </a:solidFill>
              </a:rPr>
              <a:t>aimeriez-vous expérimenter</a:t>
            </a:r>
            <a:r>
              <a:rPr lang="fr-CA" sz="1650" dirty="0">
                <a:solidFill>
                  <a:prstClr val="black"/>
                </a:solidFill>
              </a:rPr>
              <a:t>?    </a:t>
            </a:r>
          </a:p>
          <a:p>
            <a:pPr marL="0" indent="0">
              <a:lnSpc>
                <a:spcPct val="100000"/>
              </a:lnSpc>
              <a:spcBef>
                <a:spcPts val="0"/>
              </a:spcBef>
              <a:buNone/>
            </a:pPr>
            <a:r>
              <a:rPr lang="fr-CA" sz="1650" dirty="0">
                <a:solidFill>
                  <a:prstClr val="black"/>
                </a:solidFill>
              </a:rPr>
              <a:t>	</a:t>
            </a:r>
          </a:p>
          <a:p>
            <a:pPr marL="0" indent="0">
              <a:lnSpc>
                <a:spcPct val="100000"/>
              </a:lnSpc>
              <a:spcBef>
                <a:spcPts val="0"/>
              </a:spcBef>
              <a:buNone/>
            </a:pPr>
            <a:r>
              <a:rPr lang="fr-CA" sz="1650" dirty="0">
                <a:solidFill>
                  <a:prstClr val="black"/>
                </a:solidFill>
              </a:rPr>
              <a:t>2.  En grand groupe, partager vos réponses.</a:t>
            </a:r>
          </a:p>
          <a:p>
            <a:endParaRPr lang="fr-CA" dirty="0"/>
          </a:p>
        </p:txBody>
      </p:sp>
      <p:grpSp>
        <p:nvGrpSpPr>
          <p:cNvPr id="4" name="Groupe 3">
            <a:extLst>
              <a:ext uri="{FF2B5EF4-FFF2-40B4-BE49-F238E27FC236}">
                <a16:creationId xmlns:a16="http://schemas.microsoft.com/office/drawing/2014/main" id="{689DBCA2-B782-437C-9010-B22ED8053FF7}"/>
              </a:ext>
            </a:extLst>
          </p:cNvPr>
          <p:cNvGrpSpPr/>
          <p:nvPr>
            <p:custDataLst>
              <p:tags r:id="rId3"/>
            </p:custDataLst>
          </p:nvPr>
        </p:nvGrpSpPr>
        <p:grpSpPr>
          <a:xfrm>
            <a:off x="7117718" y="5584493"/>
            <a:ext cx="1774062" cy="790012"/>
            <a:chOff x="6768206" y="5877272"/>
            <a:chExt cx="2365416" cy="1053349"/>
          </a:xfrm>
        </p:grpSpPr>
        <p:pic>
          <p:nvPicPr>
            <p:cNvPr id="5" name="Image 4">
              <a:extLst>
                <a:ext uri="{FF2B5EF4-FFF2-40B4-BE49-F238E27FC236}">
                  <a16:creationId xmlns:a16="http://schemas.microsoft.com/office/drawing/2014/main" id="{8E801EB3-1BF0-42CC-B5E8-135B0B5A9A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6" name="ZoneTexte 5">
              <a:extLst>
                <a:ext uri="{FF2B5EF4-FFF2-40B4-BE49-F238E27FC236}">
                  <a16:creationId xmlns:a16="http://schemas.microsoft.com/office/drawing/2014/main" id="{D0A624AF-86D0-4B53-AF86-22E6B5D21066}"/>
                </a:ext>
              </a:extLst>
            </p:cNvPr>
            <p:cNvSpPr txBox="1"/>
            <p:nvPr/>
          </p:nvSpPr>
          <p:spPr>
            <a:xfrm>
              <a:off x="7812361" y="6309320"/>
              <a:ext cx="1008112" cy="307776"/>
            </a:xfrm>
            <a:prstGeom prst="rect">
              <a:avLst/>
            </a:prstGeom>
            <a:noFill/>
          </p:spPr>
          <p:txBody>
            <a:bodyPr wrap="square" rtlCol="0">
              <a:spAutoFit/>
            </a:bodyPr>
            <a:lstStyle/>
            <a:p>
              <a:r>
                <a:rPr lang="fr-CA" sz="900" dirty="0">
                  <a:solidFill>
                    <a:srgbClr val="FFFFFF"/>
                  </a:solidFill>
                  <a:latin typeface="Calibri"/>
                </a:rPr>
                <a:t>5 minutes</a:t>
              </a:r>
            </a:p>
          </p:txBody>
        </p:sp>
      </p:grpSp>
      <p:pic>
        <p:nvPicPr>
          <p:cNvPr id="7" name="Image 6">
            <a:extLst>
              <a:ext uri="{FF2B5EF4-FFF2-40B4-BE49-F238E27FC236}">
                <a16:creationId xmlns:a16="http://schemas.microsoft.com/office/drawing/2014/main" id="{5779561B-A764-4600-A051-059ACD57FF66}"/>
              </a:ext>
            </a:extLst>
          </p:cNvPr>
          <p:cNvPicPr>
            <a:picLocks noChangeAspect="1"/>
          </p:cNvPicPr>
          <p:nvPr>
            <p:custDataLst>
              <p:tags r:id="rId4"/>
            </p:custDataLst>
          </p:nvPr>
        </p:nvPicPr>
        <p:blipFill>
          <a:blip r:embed="rId7"/>
          <a:stretch>
            <a:fillRect/>
          </a:stretch>
        </p:blipFill>
        <p:spPr>
          <a:xfrm>
            <a:off x="3131840" y="2564904"/>
            <a:ext cx="521494" cy="607219"/>
          </a:xfrm>
          <a:prstGeom prst="rect">
            <a:avLst/>
          </a:prstGeom>
        </p:spPr>
      </p:pic>
    </p:spTree>
    <p:extLst>
      <p:ext uri="{BB962C8B-B14F-4D97-AF65-F5344CB8AC3E}">
        <p14:creationId xmlns:p14="http://schemas.microsoft.com/office/powerpoint/2010/main" val="40441770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a:extLst>
              <a:ext uri="{FF2B5EF4-FFF2-40B4-BE49-F238E27FC236}">
                <a16:creationId xmlns:a16="http://schemas.microsoft.com/office/drawing/2014/main" id="{F57B25C7-E137-4883-8D88-478122F49E9B}"/>
              </a:ext>
            </a:extLst>
          </p:cNvPr>
          <p:cNvPicPr>
            <a:picLocks noChangeAspect="1"/>
          </p:cNvPicPr>
          <p:nvPr/>
        </p:nvPicPr>
        <p:blipFill>
          <a:blip r:embed="rId4"/>
          <a:stretch>
            <a:fillRect/>
          </a:stretch>
        </p:blipFill>
        <p:spPr>
          <a:xfrm>
            <a:off x="800100" y="866775"/>
            <a:ext cx="7543800" cy="5124450"/>
          </a:xfrm>
          <a:prstGeom prst="rect">
            <a:avLst/>
          </a:prstGeom>
        </p:spPr>
      </p:pic>
    </p:spTree>
    <p:extLst>
      <p:ext uri="{BB962C8B-B14F-4D97-AF65-F5344CB8AC3E}">
        <p14:creationId xmlns:p14="http://schemas.microsoft.com/office/powerpoint/2010/main" val="1003661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340D-101F-4603-8B68-00B3E326B48A}"/>
              </a:ext>
            </a:extLst>
          </p:cNvPr>
          <p:cNvSpPr/>
          <p:nvPr/>
        </p:nvSpPr>
        <p:spPr>
          <a:xfrm>
            <a:off x="2627784" y="3284984"/>
            <a:ext cx="5197567" cy="923330"/>
          </a:xfrm>
          <a:prstGeom prst="rect">
            <a:avLst/>
          </a:prstGeom>
          <a:solidFill>
            <a:srgbClr val="C00000"/>
          </a:solidFill>
        </p:spPr>
        <p:txBody>
          <a:bodyPr wrap="square" lIns="91440" tIns="45720" rIns="91440" bIns="45720">
            <a:spAutoFit/>
          </a:bodyPr>
          <a:lstStyle/>
          <a:p>
            <a:pPr algn="ctr"/>
            <a:r>
              <a:rPr lang="fr-FR" sz="5400" b="1" cap="none" spc="0" dirty="0">
                <a:ln w="12700">
                  <a:solidFill>
                    <a:schemeClr val="accent5"/>
                  </a:solidFill>
                  <a:prstDash val="solid"/>
                </a:ln>
                <a:pattFill prst="ltDnDiag">
                  <a:fgClr>
                    <a:schemeClr val="accent5">
                      <a:lumMod val="60000"/>
                      <a:lumOff val="40000"/>
                    </a:schemeClr>
                  </a:fgClr>
                  <a:bgClr>
                    <a:schemeClr val="bg1"/>
                  </a:bgClr>
                </a:pattFill>
                <a:effectLst/>
              </a:rPr>
              <a:t>Évaluation</a:t>
            </a:r>
          </a:p>
        </p:txBody>
      </p:sp>
    </p:spTree>
    <p:extLst>
      <p:ext uri="{BB962C8B-B14F-4D97-AF65-F5344CB8AC3E}">
        <p14:creationId xmlns:p14="http://schemas.microsoft.com/office/powerpoint/2010/main" val="3015683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2532868" y="598106"/>
            <a:ext cx="5596837" cy="1448576"/>
          </a:xfrm>
          <a:ln>
            <a:noFill/>
          </a:ln>
        </p:spPr>
        <p:txBody>
          <a:bodyPr/>
          <a:lstStyle/>
          <a:p>
            <a:pPr marL="734616" algn="ctr"/>
            <a:r>
              <a:rPr lang="fr-CA" dirty="0">
                <a:solidFill>
                  <a:srgbClr val="C00000"/>
                </a:solidFill>
                <a:latin typeface="+mn-lt"/>
              </a:rPr>
              <a:t>Travaux à réaliser</a:t>
            </a:r>
            <a:endParaRPr lang="fr-CA" sz="1500" dirty="0">
              <a:solidFill>
                <a:srgbClr val="777777"/>
              </a:solidFill>
              <a:latin typeface="+mn-lt"/>
            </a:endParaRPr>
          </a:p>
        </p:txBody>
      </p:sp>
      <p:pic>
        <p:nvPicPr>
          <p:cNvPr id="1026" name="Picture 2"/>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866785"/>
            <a:ext cx="1080120" cy="79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custDataLst>
              <p:tags r:id="rId3"/>
            </p:custDataLst>
          </p:nvPr>
        </p:nvSpPr>
        <p:spPr>
          <a:xfrm>
            <a:off x="2838100" y="2968585"/>
            <a:ext cx="4991394" cy="323165"/>
          </a:xfrm>
          <a:prstGeom prst="rect">
            <a:avLst/>
          </a:prstGeom>
          <a:noFill/>
          <a:ln w="19050">
            <a:solidFill>
              <a:srgbClr val="C00000"/>
            </a:solidFill>
          </a:ln>
        </p:spPr>
        <p:txBody>
          <a:bodyPr wrap="square" rtlCol="0" anchor="t">
            <a:spAutoFit/>
          </a:bodyPr>
          <a:lstStyle/>
          <a:p>
            <a:r>
              <a:rPr lang="fr-CA" sz="1500" dirty="0">
                <a:solidFill>
                  <a:srgbClr val="000000"/>
                </a:solidFill>
                <a:ea typeface="+mn-lt"/>
                <a:cs typeface="+mn-lt"/>
              </a:rPr>
              <a:t>Explication d’une stratégie ou méthode choisie et du contexte</a:t>
            </a:r>
            <a:endParaRPr lang="fr-CA" sz="1500" dirty="0">
              <a:solidFill>
                <a:srgbClr val="000000"/>
              </a:solidFill>
            </a:endParaRPr>
          </a:p>
        </p:txBody>
      </p:sp>
      <p:sp>
        <p:nvSpPr>
          <p:cNvPr id="6" name="ZoneTexte 5"/>
          <p:cNvSpPr txBox="1"/>
          <p:nvPr>
            <p:custDataLst>
              <p:tags r:id="rId4"/>
            </p:custDataLst>
          </p:nvPr>
        </p:nvSpPr>
        <p:spPr>
          <a:xfrm>
            <a:off x="2838100" y="3686980"/>
            <a:ext cx="4986374" cy="323165"/>
          </a:xfrm>
          <a:prstGeom prst="rect">
            <a:avLst/>
          </a:prstGeom>
          <a:noFill/>
          <a:ln w="19050">
            <a:solidFill>
              <a:srgbClr val="C00000"/>
            </a:solidFill>
          </a:ln>
        </p:spPr>
        <p:txBody>
          <a:bodyPr wrap="square" rtlCol="0" anchor="t">
            <a:spAutoFit/>
          </a:bodyPr>
          <a:lstStyle/>
          <a:p>
            <a:r>
              <a:rPr lang="fr-CA" sz="1500" dirty="0">
                <a:solidFill>
                  <a:srgbClr val="000000"/>
                </a:solidFill>
                <a:ea typeface="+mn-lt"/>
                <a:cs typeface="+mn-lt"/>
              </a:rPr>
              <a:t>Rétroaction sur l’application de la stratégie ou de la méthode</a:t>
            </a:r>
            <a:endParaRPr lang="fr-CA" sz="1500" dirty="0">
              <a:solidFill>
                <a:srgbClr val="000000"/>
              </a:solidFill>
            </a:endParaRPr>
          </a:p>
        </p:txBody>
      </p:sp>
    </p:spTree>
    <p:extLst>
      <p:ext uri="{BB962C8B-B14F-4D97-AF65-F5344CB8AC3E}">
        <p14:creationId xmlns:p14="http://schemas.microsoft.com/office/powerpoint/2010/main" val="13098245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custDataLst>
              <p:tags r:id="rId1"/>
            </p:custDataLst>
          </p:nvPr>
        </p:nvSpPr>
        <p:spPr>
          <a:xfrm>
            <a:off x="1257300" y="2636912"/>
            <a:ext cx="7886700" cy="4351338"/>
          </a:xfrm>
        </p:spPr>
        <p:txBody>
          <a:bodyPr>
            <a:normAutofit fontScale="77500" lnSpcReduction="20000"/>
          </a:bodyPr>
          <a:lstStyle/>
          <a:p>
            <a:pPr marL="214313" indent="-214313">
              <a:spcAft>
                <a:spcPts val="450"/>
              </a:spcAft>
            </a:pPr>
            <a:r>
              <a:rPr lang="fr-CA" dirty="0">
                <a:solidFill>
                  <a:srgbClr val="000000"/>
                </a:solidFill>
              </a:rPr>
              <a:t>Chamberland G., Lavoie L., Marquis D., 20 formules pédagogiques, Presses de l’Université du Québec.</a:t>
            </a:r>
          </a:p>
          <a:p>
            <a:pPr marL="214313" indent="-214313">
              <a:spcAft>
                <a:spcPts val="450"/>
              </a:spcAft>
            </a:pPr>
            <a:r>
              <a:rPr lang="fr-CA" dirty="0">
                <a:solidFill>
                  <a:srgbClr val="000000"/>
                </a:solidFill>
              </a:rPr>
              <a:t>DIRECTION GÉNÉRALE DE LA FORMATION PROFESSIONNELLE ET TECHNIQUE. MEQ (1996). Esquisse d’un processus de planification pédagogique dans le cadre d’une approche par compétence.</a:t>
            </a:r>
          </a:p>
          <a:p>
            <a:pPr marL="214313" indent="-214313">
              <a:spcAft>
                <a:spcPts val="450"/>
              </a:spcAft>
            </a:pPr>
            <a:r>
              <a:rPr lang="fr-CA" dirty="0">
                <a:solidFill>
                  <a:srgbClr val="000000"/>
                </a:solidFill>
              </a:rPr>
              <a:t>MELS. (2015). Sanction des études - Guide de gestion de la sanction des études et des épreuves </a:t>
            </a:r>
          </a:p>
          <a:p>
            <a:pPr marL="214313" indent="-214313">
              <a:spcAft>
                <a:spcPts val="450"/>
              </a:spcAft>
            </a:pPr>
            <a:r>
              <a:rPr lang="fr-CA" dirty="0"/>
              <a:t>Legendre Reynald, </a:t>
            </a:r>
            <a:r>
              <a:rPr lang="fr-CA" i="1" dirty="0"/>
              <a:t>Dictionnaire actuel de l’enseignement</a:t>
            </a:r>
            <a:r>
              <a:rPr lang="fr-CA" dirty="0"/>
              <a:t>, p. 91, 887, 1187, 1196.</a:t>
            </a:r>
            <a:endParaRPr lang="fr-CA" sz="1800" dirty="0"/>
          </a:p>
          <a:p>
            <a:pPr marL="214313" indent="-214313">
              <a:spcAft>
                <a:spcPts val="450"/>
              </a:spcAft>
            </a:pPr>
            <a:r>
              <a:rPr lang="fr-CA" dirty="0">
                <a:solidFill>
                  <a:srgbClr val="000000"/>
                </a:solidFill>
              </a:rPr>
              <a:t>MEES. (2006) Élaboration des programmes d’études professionnels et techniques</a:t>
            </a:r>
          </a:p>
          <a:p>
            <a:pPr marL="214313" indent="-214313">
              <a:spcAft>
                <a:spcPts val="450"/>
              </a:spcAft>
            </a:pPr>
            <a:r>
              <a:rPr lang="fr-CA" dirty="0">
                <a:solidFill>
                  <a:srgbClr val="000000"/>
                </a:solidFill>
              </a:rPr>
              <a:t>MEES. (2008). Programme d’études 5320 – Réalisation d’aménagements paysagers. </a:t>
            </a:r>
          </a:p>
          <a:p>
            <a:pPr marL="214313" indent="-214313">
              <a:spcAft>
                <a:spcPts val="450"/>
              </a:spcAft>
            </a:pPr>
            <a:r>
              <a:rPr lang="fr-CA" dirty="0">
                <a:solidFill>
                  <a:srgbClr val="000000"/>
                </a:solidFill>
              </a:rPr>
              <a:t>RÉCIT. Service national Formation professionnelle</a:t>
            </a:r>
          </a:p>
          <a:p>
            <a:pPr marL="214313" indent="-214313">
              <a:spcAft>
                <a:spcPts val="450"/>
              </a:spcAft>
            </a:pPr>
            <a:r>
              <a:rPr lang="fr-CA" dirty="0">
                <a:solidFill>
                  <a:srgbClr val="000000"/>
                </a:solidFill>
              </a:rPr>
              <a:t>TURMEL, PAULINE. COMMISSION SCOLAIRE DE MONTRÉAL.  (2011-2012). Trousse d’accompagnement destinée au nouveau personnel enseignant en formation professionnelle</a:t>
            </a:r>
          </a:p>
        </p:txBody>
      </p:sp>
      <p:pic>
        <p:nvPicPr>
          <p:cNvPr id="6" name="Image 5">
            <a:extLst>
              <a:ext uri="{FF2B5EF4-FFF2-40B4-BE49-F238E27FC236}">
                <a16:creationId xmlns:a16="http://schemas.microsoft.com/office/drawing/2014/main" id="{C4D222C2-1DEC-471C-A611-B03D5020D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531230"/>
            <a:ext cx="1772816" cy="1772816"/>
          </a:xfrm>
          <a:prstGeom prst="rect">
            <a:avLst/>
          </a:prstGeom>
        </p:spPr>
      </p:pic>
      <p:sp>
        <p:nvSpPr>
          <p:cNvPr id="7" name="ZoneTexte 6">
            <a:extLst>
              <a:ext uri="{FF2B5EF4-FFF2-40B4-BE49-F238E27FC236}">
                <a16:creationId xmlns:a16="http://schemas.microsoft.com/office/drawing/2014/main" id="{2331108F-F6D6-4C87-BCDC-33D89F35FA1C}"/>
              </a:ext>
            </a:extLst>
          </p:cNvPr>
          <p:cNvSpPr txBox="1"/>
          <p:nvPr/>
        </p:nvSpPr>
        <p:spPr>
          <a:xfrm>
            <a:off x="2339752" y="980728"/>
            <a:ext cx="3528392" cy="769441"/>
          </a:xfrm>
          <a:prstGeom prst="rect">
            <a:avLst/>
          </a:prstGeom>
          <a:noFill/>
        </p:spPr>
        <p:txBody>
          <a:bodyPr wrap="square" rtlCol="0">
            <a:spAutoFit/>
          </a:bodyPr>
          <a:lstStyle/>
          <a:p>
            <a:r>
              <a:rPr lang="fr-CA" sz="4400" b="1" dirty="0">
                <a:solidFill>
                  <a:srgbClr val="C00000"/>
                </a:solidFill>
              </a:rPr>
              <a:t>Médiagraphie</a:t>
            </a:r>
            <a:endParaRPr lang="fr-CA" b="1" dirty="0">
              <a:solidFill>
                <a:srgbClr val="C00000"/>
              </a:solidFill>
            </a:endParaRPr>
          </a:p>
        </p:txBody>
      </p:sp>
    </p:spTree>
    <p:extLst>
      <p:ext uri="{BB962C8B-B14F-4D97-AF65-F5344CB8AC3E}">
        <p14:creationId xmlns:p14="http://schemas.microsoft.com/office/powerpoint/2010/main" val="501196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custDataLst>
              <p:tags r:id="rId1"/>
            </p:custDataLst>
          </p:nvPr>
        </p:nvSpPr>
        <p:spPr>
          <a:xfrm>
            <a:off x="1592288" y="3068960"/>
            <a:ext cx="7128792" cy="4351338"/>
          </a:xfrm>
        </p:spPr>
        <p:txBody>
          <a:bodyPr>
            <a:normAutofit/>
          </a:bodyPr>
          <a:lstStyle/>
          <a:p>
            <a:pPr marL="214313" indent="-214313">
              <a:spcAft>
                <a:spcPts val="450"/>
              </a:spcAft>
            </a:pPr>
            <a:r>
              <a:rPr lang="fr-CA" dirty="0">
                <a:solidFill>
                  <a:srgbClr val="000000"/>
                </a:solidFill>
                <a:hlinkClick r:id="rId4"/>
              </a:rPr>
              <a:t>https://www.bienenseigner.com/approche-par-competence/</a:t>
            </a:r>
            <a:endParaRPr lang="fr-CA" dirty="0">
              <a:solidFill>
                <a:srgbClr val="000000"/>
              </a:solidFill>
            </a:endParaRPr>
          </a:p>
          <a:p>
            <a:pPr marL="214313" indent="-214313">
              <a:spcAft>
                <a:spcPts val="450"/>
              </a:spcAft>
            </a:pPr>
            <a:r>
              <a:rPr lang="fr-CA" dirty="0">
                <a:solidFill>
                  <a:srgbClr val="000000"/>
                </a:solidFill>
                <a:hlinkClick r:id="rId5"/>
              </a:rPr>
              <a:t>https://cpu.umontreal.ca/expertises/approche-par-competences/</a:t>
            </a:r>
            <a:endParaRPr lang="fr-CA" dirty="0">
              <a:solidFill>
                <a:srgbClr val="000000"/>
              </a:solidFill>
            </a:endParaRPr>
          </a:p>
          <a:p>
            <a:pPr marL="214313" indent="-214313">
              <a:spcAft>
                <a:spcPts val="450"/>
              </a:spcAft>
            </a:pPr>
            <a:r>
              <a:rPr lang="fr-CA" dirty="0">
                <a:solidFill>
                  <a:srgbClr val="000000"/>
                </a:solidFill>
                <a:hlinkClick r:id="rId6"/>
              </a:rPr>
              <a:t>https://oraprdnt.uqtr.uquebec.ca/Gsc/Portail-ressources-enseignement-sup/documents/PDF/approche-programme.pdf</a:t>
            </a:r>
            <a:endParaRPr lang="fr-CA" dirty="0">
              <a:solidFill>
                <a:srgbClr val="000000"/>
              </a:solidFill>
            </a:endParaRPr>
          </a:p>
          <a:p>
            <a:pPr marL="214313" indent="-214313">
              <a:spcAft>
                <a:spcPts val="450"/>
              </a:spcAft>
            </a:pPr>
            <a:endParaRPr lang="fr-CA" dirty="0">
              <a:solidFill>
                <a:srgbClr val="000000"/>
              </a:solidFill>
            </a:endParaRPr>
          </a:p>
        </p:txBody>
      </p:sp>
      <p:pic>
        <p:nvPicPr>
          <p:cNvPr id="6" name="Image 5">
            <a:extLst>
              <a:ext uri="{FF2B5EF4-FFF2-40B4-BE49-F238E27FC236}">
                <a16:creationId xmlns:a16="http://schemas.microsoft.com/office/drawing/2014/main" id="{C4D222C2-1DEC-471C-A611-B03D5020DB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31230"/>
            <a:ext cx="1772816" cy="1772816"/>
          </a:xfrm>
          <a:prstGeom prst="rect">
            <a:avLst/>
          </a:prstGeom>
        </p:spPr>
      </p:pic>
      <p:sp>
        <p:nvSpPr>
          <p:cNvPr id="7" name="ZoneTexte 6">
            <a:extLst>
              <a:ext uri="{FF2B5EF4-FFF2-40B4-BE49-F238E27FC236}">
                <a16:creationId xmlns:a16="http://schemas.microsoft.com/office/drawing/2014/main" id="{2331108F-F6D6-4C87-BCDC-33D89F35FA1C}"/>
              </a:ext>
            </a:extLst>
          </p:cNvPr>
          <p:cNvSpPr txBox="1"/>
          <p:nvPr/>
        </p:nvSpPr>
        <p:spPr>
          <a:xfrm>
            <a:off x="2339752" y="980728"/>
            <a:ext cx="3528392" cy="769441"/>
          </a:xfrm>
          <a:prstGeom prst="rect">
            <a:avLst/>
          </a:prstGeom>
          <a:noFill/>
        </p:spPr>
        <p:txBody>
          <a:bodyPr wrap="square" rtlCol="0">
            <a:spAutoFit/>
          </a:bodyPr>
          <a:lstStyle/>
          <a:p>
            <a:r>
              <a:rPr lang="fr-CA" sz="4400" b="1" dirty="0">
                <a:solidFill>
                  <a:srgbClr val="C00000"/>
                </a:solidFill>
              </a:rPr>
              <a:t>Médiagraphie</a:t>
            </a:r>
            <a:endParaRPr lang="fr-CA" b="1" dirty="0">
              <a:solidFill>
                <a:srgbClr val="C00000"/>
              </a:solidFill>
            </a:endParaRPr>
          </a:p>
        </p:txBody>
      </p:sp>
    </p:spTree>
    <p:extLst>
      <p:ext uri="{BB962C8B-B14F-4D97-AF65-F5344CB8AC3E}">
        <p14:creationId xmlns:p14="http://schemas.microsoft.com/office/powerpoint/2010/main" val="109385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976583" y="404664"/>
            <a:ext cx="6084169" cy="1379570"/>
          </a:xfrm>
        </p:spPr>
        <p:txBody>
          <a:bodyPr>
            <a:normAutofit/>
          </a:bodyPr>
          <a:lstStyle/>
          <a:p>
            <a:pPr algn="ctr"/>
            <a:r>
              <a:rPr lang="fr-CA" sz="3450" dirty="0">
                <a:latin typeface="Times New Roman" panose="02020603050405020304" pitchFamily="18" charset="0"/>
                <a:ea typeface="Times New Roman" panose="02020603050405020304" pitchFamily="18" charset="0"/>
              </a:rPr>
              <a:t>Quelles sont les utilités </a:t>
            </a:r>
            <a:br>
              <a:rPr lang="fr-CA" sz="3450" dirty="0">
                <a:latin typeface="Times New Roman" panose="02020603050405020304" pitchFamily="18" charset="0"/>
                <a:ea typeface="Times New Roman" panose="02020603050405020304" pitchFamily="18" charset="0"/>
              </a:rPr>
            </a:br>
            <a:r>
              <a:rPr lang="fr-CA" sz="3450" dirty="0">
                <a:latin typeface="Times New Roman" panose="02020603050405020304" pitchFamily="18" charset="0"/>
                <a:ea typeface="Times New Roman" panose="02020603050405020304" pitchFamily="18" charset="0"/>
              </a:rPr>
              <a:t>et les limites des élastiques?</a:t>
            </a:r>
            <a:endParaRPr lang="fr-CA" sz="3450" dirty="0">
              <a:latin typeface="Cambria"/>
              <a:ea typeface="Cambria"/>
            </a:endParaRPr>
          </a:p>
        </p:txBody>
      </p:sp>
      <p:pic>
        <p:nvPicPr>
          <p:cNvPr id="4" name="Image 3">
            <a:extLst>
              <a:ext uri="{FF2B5EF4-FFF2-40B4-BE49-F238E27FC236}">
                <a16:creationId xmlns:a16="http://schemas.microsoft.com/office/drawing/2014/main" id="{C78F97ED-2AB6-403F-BD49-39A19DBFBB7E}"/>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551709" y="2588967"/>
            <a:ext cx="7167418" cy="3461621"/>
          </a:xfrm>
          <a:prstGeom prst="rect">
            <a:avLst/>
          </a:prstGeom>
        </p:spPr>
      </p:pic>
    </p:spTree>
    <p:extLst>
      <p:ext uri="{BB962C8B-B14F-4D97-AF65-F5344CB8AC3E}">
        <p14:creationId xmlns:p14="http://schemas.microsoft.com/office/powerpoint/2010/main" val="149099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ln>
            <a:noFill/>
          </a:ln>
        </p:spPr>
        <p:txBody>
          <a:bodyPr/>
          <a:lstStyle/>
          <a:p>
            <a:pPr algn="ctr"/>
            <a:r>
              <a:rPr lang="fr-CA" sz="2100">
                <a:solidFill>
                  <a:srgbClr val="777777"/>
                </a:solidFill>
                <a:latin typeface="+mn-lt"/>
              </a:rPr>
              <a:t>Médiagraphie</a:t>
            </a:r>
          </a:p>
        </p:txBody>
      </p:sp>
      <p:sp>
        <p:nvSpPr>
          <p:cNvPr id="5" name="Espace réservé du contenu 4"/>
          <p:cNvSpPr>
            <a:spLocks noGrp="1"/>
          </p:cNvSpPr>
          <p:nvPr>
            <p:ph idx="1"/>
            <p:custDataLst>
              <p:tags r:id="rId2"/>
            </p:custDataLst>
          </p:nvPr>
        </p:nvSpPr>
        <p:spPr>
          <a:xfrm>
            <a:off x="1403648" y="2955076"/>
            <a:ext cx="7886700" cy="4351338"/>
          </a:xfrm>
        </p:spPr>
        <p:txBody>
          <a:bodyPr>
            <a:normAutofit/>
          </a:bodyPr>
          <a:lstStyle/>
          <a:p>
            <a:pPr marL="214313" indent="-214313">
              <a:spcAft>
                <a:spcPts val="450"/>
              </a:spcAft>
            </a:pPr>
            <a:r>
              <a:rPr lang="fr-CA" dirty="0">
                <a:solidFill>
                  <a:srgbClr val="000000"/>
                </a:solidFill>
                <a:hlinkClick r:id="rId5"/>
              </a:rPr>
              <a:t>https://www.bienenseigner.com/approche-par-competence/</a:t>
            </a:r>
            <a:endParaRPr lang="fr-CA" dirty="0">
              <a:solidFill>
                <a:srgbClr val="000000"/>
              </a:solidFill>
            </a:endParaRPr>
          </a:p>
          <a:p>
            <a:pPr marL="214313" indent="-214313">
              <a:spcAft>
                <a:spcPts val="450"/>
              </a:spcAft>
            </a:pPr>
            <a:r>
              <a:rPr lang="fr-CA" dirty="0">
                <a:solidFill>
                  <a:srgbClr val="000000"/>
                </a:solidFill>
                <a:hlinkClick r:id="rId6"/>
              </a:rPr>
              <a:t>https://cpu.umontreal.ca/expertises/approche-par-competences/</a:t>
            </a:r>
            <a:endParaRPr lang="fr-CA" dirty="0">
              <a:solidFill>
                <a:srgbClr val="000000"/>
              </a:solidFill>
            </a:endParaRPr>
          </a:p>
          <a:p>
            <a:pPr marL="214313" indent="-214313">
              <a:spcAft>
                <a:spcPts val="450"/>
              </a:spcAft>
            </a:pPr>
            <a:r>
              <a:rPr lang="fr-CA" dirty="0">
                <a:solidFill>
                  <a:srgbClr val="000000"/>
                </a:solidFill>
                <a:hlinkClick r:id="rId7"/>
              </a:rPr>
              <a:t>https://oraprdnt.uqtr.uquebec.ca/Gsc/Portail-ressources-enseignement-sup/documents/PDF/approche-programme.pdf</a:t>
            </a:r>
            <a:endParaRPr lang="fr-CA" dirty="0">
              <a:solidFill>
                <a:srgbClr val="000000"/>
              </a:solidFill>
            </a:endParaRPr>
          </a:p>
          <a:p>
            <a:pPr marL="214313" indent="-214313">
              <a:spcAft>
                <a:spcPts val="450"/>
              </a:spcAft>
            </a:pPr>
            <a:endParaRPr lang="fr-CA" dirty="0">
              <a:solidFill>
                <a:srgbClr val="000000"/>
              </a:solidFill>
            </a:endParaRPr>
          </a:p>
          <a:p>
            <a:pPr marL="214313" indent="-214313">
              <a:spcAft>
                <a:spcPts val="450"/>
              </a:spcAft>
            </a:pPr>
            <a:endParaRPr lang="fr-CA" dirty="0">
              <a:solidFill>
                <a:srgbClr val="000000"/>
              </a:solidFill>
            </a:endParaRPr>
          </a:p>
        </p:txBody>
      </p:sp>
    </p:spTree>
    <p:extLst>
      <p:ext uri="{BB962C8B-B14F-4D97-AF65-F5344CB8AC3E}">
        <p14:creationId xmlns:p14="http://schemas.microsoft.com/office/powerpoint/2010/main" val="2981800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7166576" y="5268324"/>
            <a:ext cx="1977424" cy="1361911"/>
          </a:xfrm>
          <a:prstGeom prst="rect">
            <a:avLst/>
          </a:prstGeom>
        </p:spPr>
        <p:txBody>
          <a:bodyPr wrap="square">
            <a:spAutoFit/>
          </a:bodyPr>
          <a:lstStyle/>
          <a:p>
            <a:pPr algn="ctr"/>
            <a:endParaRPr lang="fr-CA" sz="3300" b="1" dirty="0">
              <a:latin typeface="Calibri" panose="020F0502020204030204" pitchFamily="34" charset="0"/>
              <a:ea typeface="MS Mincho"/>
            </a:endParaRPr>
          </a:p>
          <a:p>
            <a:pPr algn="ctr"/>
            <a:r>
              <a:rPr lang="fr-CA" sz="4950" b="1" dirty="0">
                <a:solidFill>
                  <a:srgbClr val="C00000"/>
                </a:solidFill>
                <a:latin typeface="Calibri" panose="020F0502020204030204" pitchFamily="34" charset="0"/>
                <a:ea typeface="MS Mincho"/>
              </a:rPr>
              <a:t>Merci!</a:t>
            </a:r>
            <a:endParaRPr lang="fr-CA" sz="3300" dirty="0"/>
          </a:p>
        </p:txBody>
      </p:sp>
      <p:pic>
        <p:nvPicPr>
          <p:cNvPr id="4" name="Image 3"/>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82" t="13151" r="27454" b="6121"/>
          <a:stretch/>
        </p:blipFill>
        <p:spPr>
          <a:xfrm>
            <a:off x="3203848" y="1628800"/>
            <a:ext cx="4245287" cy="3862515"/>
          </a:xfrm>
          <a:prstGeom prst="rect">
            <a:avLst/>
          </a:prstGeom>
        </p:spPr>
      </p:pic>
    </p:spTree>
    <p:extLst>
      <p:ext uri="{BB962C8B-B14F-4D97-AF65-F5344CB8AC3E}">
        <p14:creationId xmlns:p14="http://schemas.microsoft.com/office/powerpoint/2010/main" val="441186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6"/>
</p:tagLst>
</file>

<file path=ppt/tags/tag142.xml><?xml version="1.0" encoding="utf-8"?>
<p:tagLst xmlns:a="http://schemas.openxmlformats.org/drawingml/2006/main" xmlns:r="http://schemas.openxmlformats.org/officeDocument/2006/relationships" xmlns:p="http://schemas.openxmlformats.org/presentationml/2006/main">
  <p:tag name="NUM" val="7"/>
</p:tagLst>
</file>

<file path=ppt/tags/tag143.xml><?xml version="1.0" encoding="utf-8"?>
<p:tagLst xmlns:a="http://schemas.openxmlformats.org/drawingml/2006/main" xmlns:r="http://schemas.openxmlformats.org/officeDocument/2006/relationships" xmlns:p="http://schemas.openxmlformats.org/presentationml/2006/main">
  <p:tag name="NUM" val="8"/>
</p:tagLst>
</file>

<file path=ppt/tags/tag144.xml><?xml version="1.0" encoding="utf-8"?>
<p:tagLst xmlns:a="http://schemas.openxmlformats.org/drawingml/2006/main" xmlns:r="http://schemas.openxmlformats.org/officeDocument/2006/relationships" xmlns:p="http://schemas.openxmlformats.org/presentationml/2006/main">
  <p:tag name="NUM" val="9"/>
</p:tagLst>
</file>

<file path=ppt/tags/tag145.xml><?xml version="1.0" encoding="utf-8"?>
<p:tagLst xmlns:a="http://schemas.openxmlformats.org/drawingml/2006/main" xmlns:r="http://schemas.openxmlformats.org/officeDocument/2006/relationships" xmlns:p="http://schemas.openxmlformats.org/presentationml/2006/main">
  <p:tag name="NUM" val="10"/>
</p:tagLst>
</file>

<file path=ppt/tags/tag146.xml><?xml version="1.0" encoding="utf-8"?>
<p:tagLst xmlns:a="http://schemas.openxmlformats.org/drawingml/2006/main" xmlns:r="http://schemas.openxmlformats.org/officeDocument/2006/relationships" xmlns:p="http://schemas.openxmlformats.org/presentationml/2006/main">
  <p:tag name="NUM" val="11"/>
</p:tagLst>
</file>

<file path=ppt/tags/tag147.xml><?xml version="1.0" encoding="utf-8"?>
<p:tagLst xmlns:a="http://schemas.openxmlformats.org/drawingml/2006/main" xmlns:r="http://schemas.openxmlformats.org/officeDocument/2006/relationships" xmlns:p="http://schemas.openxmlformats.org/presentationml/2006/main">
  <p:tag name="NUM" val="1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4"/>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7"/>
</p:tagLst>
</file>

<file path=ppt/tags/tag167.xml><?xml version="1.0" encoding="utf-8"?>
<p:tagLst xmlns:a="http://schemas.openxmlformats.org/drawingml/2006/main" xmlns:r="http://schemas.openxmlformats.org/officeDocument/2006/relationships" xmlns:p="http://schemas.openxmlformats.org/presentationml/2006/main">
  <p:tag name="NUM" val="8"/>
</p:tagLst>
</file>

<file path=ppt/tags/tag168.xml><?xml version="1.0" encoding="utf-8"?>
<p:tagLst xmlns:a="http://schemas.openxmlformats.org/drawingml/2006/main" xmlns:r="http://schemas.openxmlformats.org/officeDocument/2006/relationships" xmlns:p="http://schemas.openxmlformats.org/presentationml/2006/main">
  <p:tag name="NUM" val="9"/>
</p:tagLst>
</file>

<file path=ppt/tags/tag169.xml><?xml version="1.0" encoding="utf-8"?>
<p:tagLst xmlns:a="http://schemas.openxmlformats.org/drawingml/2006/main" xmlns:r="http://schemas.openxmlformats.org/officeDocument/2006/relationships" xmlns:p="http://schemas.openxmlformats.org/presentationml/2006/main">
  <p:tag name="NUM" val="10"/>
</p:tagLst>
</file>

<file path=ppt/tags/tag17.xml><?xml version="1.0" encoding="utf-8"?>
<p:tagLst xmlns:a="http://schemas.openxmlformats.org/drawingml/2006/main" xmlns:r="http://schemas.openxmlformats.org/officeDocument/2006/relationships" xmlns:p="http://schemas.openxmlformats.org/presentationml/2006/main">
  <p:tag name="NUM" val="15"/>
</p:tagLst>
</file>

<file path=ppt/tags/tag170.xml><?xml version="1.0" encoding="utf-8"?>
<p:tagLst xmlns:a="http://schemas.openxmlformats.org/drawingml/2006/main" xmlns:r="http://schemas.openxmlformats.org/officeDocument/2006/relationships" xmlns:p="http://schemas.openxmlformats.org/presentationml/2006/main">
  <p:tag name="NUM" val="11"/>
</p:tagLst>
</file>

<file path=ppt/tags/tag171.xml><?xml version="1.0" encoding="utf-8"?>
<p:tagLst xmlns:a="http://schemas.openxmlformats.org/drawingml/2006/main" xmlns:r="http://schemas.openxmlformats.org/officeDocument/2006/relationships" xmlns:p="http://schemas.openxmlformats.org/presentationml/2006/main">
  <p:tag name="NUM" val="1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16"/>
</p:tagLst>
</file>

<file path=ppt/tags/tag180.xml><?xml version="1.0" encoding="utf-8"?>
<p:tagLst xmlns:a="http://schemas.openxmlformats.org/drawingml/2006/main" xmlns:r="http://schemas.openxmlformats.org/officeDocument/2006/relationships" xmlns:p="http://schemas.openxmlformats.org/presentationml/2006/main">
  <p:tag name="NUM" val="9"/>
</p:tagLst>
</file>

<file path=ppt/tags/tag181.xml><?xml version="1.0" encoding="utf-8"?>
<p:tagLst xmlns:a="http://schemas.openxmlformats.org/drawingml/2006/main" xmlns:r="http://schemas.openxmlformats.org/officeDocument/2006/relationships" xmlns:p="http://schemas.openxmlformats.org/presentationml/2006/main">
  <p:tag name="NUM" val="10"/>
</p:tagLst>
</file>

<file path=ppt/tags/tag182.xml><?xml version="1.0" encoding="utf-8"?>
<p:tagLst xmlns:a="http://schemas.openxmlformats.org/drawingml/2006/main" xmlns:r="http://schemas.openxmlformats.org/officeDocument/2006/relationships" xmlns:p="http://schemas.openxmlformats.org/presentationml/2006/main">
  <p:tag name="NUM" val="11"/>
</p:tagLst>
</file>

<file path=ppt/tags/tag183.xml><?xml version="1.0" encoding="utf-8"?>
<p:tagLst xmlns:a="http://schemas.openxmlformats.org/drawingml/2006/main" xmlns:r="http://schemas.openxmlformats.org/officeDocument/2006/relationships" xmlns:p="http://schemas.openxmlformats.org/presentationml/2006/main">
  <p:tag name="NUM" val="12"/>
</p:tagLst>
</file>

<file path=ppt/tags/tag184.xml><?xml version="1.0" encoding="utf-8"?>
<p:tagLst xmlns:a="http://schemas.openxmlformats.org/drawingml/2006/main" xmlns:r="http://schemas.openxmlformats.org/officeDocument/2006/relationships" xmlns:p="http://schemas.openxmlformats.org/presentationml/2006/main">
  <p:tag name="NUM" val="13"/>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1"/>
</p:tagLst>
</file>

<file path=ppt/tags/tag224.xml><?xml version="1.0" encoding="utf-8"?>
<p:tagLst xmlns:a="http://schemas.openxmlformats.org/drawingml/2006/main" xmlns:r="http://schemas.openxmlformats.org/officeDocument/2006/relationships" xmlns:p="http://schemas.openxmlformats.org/presentationml/2006/main">
  <p:tag name="NUM" val="2"/>
</p:tagLst>
</file>

<file path=ppt/tags/tag225.xml><?xml version="1.0" encoding="utf-8"?>
<p:tagLst xmlns:a="http://schemas.openxmlformats.org/drawingml/2006/main" xmlns:r="http://schemas.openxmlformats.org/officeDocument/2006/relationships" xmlns:p="http://schemas.openxmlformats.org/presentationml/2006/main">
  <p:tag name="NUM" val="3"/>
</p:tagLst>
</file>

<file path=ppt/tags/tag226.xml><?xml version="1.0" encoding="utf-8"?>
<p:tagLst xmlns:a="http://schemas.openxmlformats.org/drawingml/2006/main" xmlns:r="http://schemas.openxmlformats.org/officeDocument/2006/relationships" xmlns:p="http://schemas.openxmlformats.org/presentationml/2006/main">
  <p:tag name="NUM" val="1"/>
</p:tagLst>
</file>

<file path=ppt/tags/tag227.xml><?xml version="1.0" encoding="utf-8"?>
<p:tagLst xmlns:a="http://schemas.openxmlformats.org/drawingml/2006/main" xmlns:r="http://schemas.openxmlformats.org/officeDocument/2006/relationships" xmlns:p="http://schemas.openxmlformats.org/presentationml/2006/main">
  <p:tag name="NUM" val="2"/>
</p:tagLst>
</file>

<file path=ppt/tags/tag228.xml><?xml version="1.0" encoding="utf-8"?>
<p:tagLst xmlns:a="http://schemas.openxmlformats.org/drawingml/2006/main" xmlns:r="http://schemas.openxmlformats.org/officeDocument/2006/relationships" xmlns:p="http://schemas.openxmlformats.org/presentationml/2006/main">
  <p:tag name="NUM" val="3"/>
</p:tagLst>
</file>

<file path=ppt/tags/tag229.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1"/>
</p:tagLst>
</file>

<file path=ppt/tags/tag230.xml><?xml version="1.0" encoding="utf-8"?>
<p:tagLst xmlns:a="http://schemas.openxmlformats.org/drawingml/2006/main" xmlns:r="http://schemas.openxmlformats.org/officeDocument/2006/relationships" xmlns:p="http://schemas.openxmlformats.org/presentationml/2006/main">
  <p:tag name="NUM" val="5"/>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4"/>
</p:tagLst>
</file>

<file path=ppt/tags/tag238.xml><?xml version="1.0" encoding="utf-8"?>
<p:tagLst xmlns:a="http://schemas.openxmlformats.org/drawingml/2006/main" xmlns:r="http://schemas.openxmlformats.org/officeDocument/2006/relationships" xmlns:p="http://schemas.openxmlformats.org/presentationml/2006/main">
  <p:tag name="NUM" val="5"/>
</p:tagLst>
</file>

<file path=ppt/tags/tag239.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2"/>
</p:tagLst>
</file>

<file path=ppt/tags/tag240.xml><?xml version="1.0" encoding="utf-8"?>
<p:tagLst xmlns:a="http://schemas.openxmlformats.org/drawingml/2006/main" xmlns:r="http://schemas.openxmlformats.org/officeDocument/2006/relationships" xmlns:p="http://schemas.openxmlformats.org/presentationml/2006/main">
  <p:tag name="NUM" val="2"/>
</p:tagLst>
</file>

<file path=ppt/tags/tag241.xml><?xml version="1.0" encoding="utf-8"?>
<p:tagLst xmlns:a="http://schemas.openxmlformats.org/drawingml/2006/main" xmlns:r="http://schemas.openxmlformats.org/officeDocument/2006/relationships" xmlns:p="http://schemas.openxmlformats.org/presentationml/2006/main">
  <p:tag name="NUM" val="3"/>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7"/>
</p:tagLst>
</file>

<file path=ppt/tags/tag244.xml><?xml version="1.0" encoding="utf-8"?>
<p:tagLst xmlns:a="http://schemas.openxmlformats.org/drawingml/2006/main" xmlns:r="http://schemas.openxmlformats.org/officeDocument/2006/relationships" xmlns:p="http://schemas.openxmlformats.org/presentationml/2006/main">
  <p:tag name="NUM" val="5"/>
</p:tagLst>
</file>

<file path=ppt/tags/tag245.xml><?xml version="1.0" encoding="utf-8"?>
<p:tagLst xmlns:a="http://schemas.openxmlformats.org/drawingml/2006/main" xmlns:r="http://schemas.openxmlformats.org/officeDocument/2006/relationships" xmlns:p="http://schemas.openxmlformats.org/presentationml/2006/main">
  <p:tag name="NUM" val="6"/>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13"/>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3"/>
</p:tagLst>
</file>

<file path=ppt/tags/tag258.xml><?xml version="1.0" encoding="utf-8"?>
<p:tagLst xmlns:a="http://schemas.openxmlformats.org/drawingml/2006/main" xmlns:r="http://schemas.openxmlformats.org/officeDocument/2006/relationships" xmlns:p="http://schemas.openxmlformats.org/presentationml/2006/main">
  <p:tag name="NUM" val="4"/>
</p:tagLst>
</file>

<file path=ppt/tags/tag259.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2"/>
</p:tagLst>
</file>

<file path=ppt/tags/tag261.xml><?xml version="1.0" encoding="utf-8"?>
<p:tagLst xmlns:a="http://schemas.openxmlformats.org/drawingml/2006/main" xmlns:r="http://schemas.openxmlformats.org/officeDocument/2006/relationships" xmlns:p="http://schemas.openxmlformats.org/presentationml/2006/main">
  <p:tag name="NUM" val="1"/>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4"/>
</p:tagLst>
</file>

<file path=ppt/tags/tag265.xml><?xml version="1.0" encoding="utf-8"?>
<p:tagLst xmlns:a="http://schemas.openxmlformats.org/drawingml/2006/main" xmlns:r="http://schemas.openxmlformats.org/officeDocument/2006/relationships" xmlns:p="http://schemas.openxmlformats.org/presentationml/2006/main">
  <p:tag name="NUM" val="5"/>
</p:tagLst>
</file>

<file path=ppt/tags/tag266.xml><?xml version="1.0" encoding="utf-8"?>
<p:tagLst xmlns:a="http://schemas.openxmlformats.org/drawingml/2006/main" xmlns:r="http://schemas.openxmlformats.org/officeDocument/2006/relationships" xmlns:p="http://schemas.openxmlformats.org/presentationml/2006/main">
  <p:tag name="NUM" val="6"/>
</p:tagLst>
</file>

<file path=ppt/tags/tag267.xml><?xml version="1.0" encoding="utf-8"?>
<p:tagLst xmlns:a="http://schemas.openxmlformats.org/drawingml/2006/main" xmlns:r="http://schemas.openxmlformats.org/officeDocument/2006/relationships" xmlns:p="http://schemas.openxmlformats.org/presentationml/2006/main">
  <p:tag name="NUM" val="7"/>
</p:tagLst>
</file>

<file path=ppt/tags/tag268.xml><?xml version="1.0" encoding="utf-8"?>
<p:tagLst xmlns:a="http://schemas.openxmlformats.org/drawingml/2006/main" xmlns:r="http://schemas.openxmlformats.org/officeDocument/2006/relationships" xmlns:p="http://schemas.openxmlformats.org/presentationml/2006/main">
  <p:tag name="NUM" val="1"/>
</p:tagLst>
</file>

<file path=ppt/tags/tag269.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4"/>
</p:tagLst>
</file>

<file path=ppt/tags/tag271.xml><?xml version="1.0" encoding="utf-8"?>
<p:tagLst xmlns:a="http://schemas.openxmlformats.org/drawingml/2006/main" xmlns:r="http://schemas.openxmlformats.org/officeDocument/2006/relationships" xmlns:p="http://schemas.openxmlformats.org/presentationml/2006/main">
  <p:tag name="NUM" val="5"/>
</p:tagLst>
</file>

<file path=ppt/tags/tag272.xml><?xml version="1.0" encoding="utf-8"?>
<p:tagLst xmlns:a="http://schemas.openxmlformats.org/drawingml/2006/main" xmlns:r="http://schemas.openxmlformats.org/officeDocument/2006/relationships" xmlns:p="http://schemas.openxmlformats.org/presentationml/2006/main">
  <p:tag name="NUM" val="6"/>
</p:tagLst>
</file>

<file path=ppt/tags/tag273.xml><?xml version="1.0" encoding="utf-8"?>
<p:tagLst xmlns:a="http://schemas.openxmlformats.org/drawingml/2006/main" xmlns:r="http://schemas.openxmlformats.org/officeDocument/2006/relationships" xmlns:p="http://schemas.openxmlformats.org/presentationml/2006/main">
  <p:tag name="NUM" val="7"/>
</p:tagLst>
</file>

<file path=ppt/tags/tag274.xml><?xml version="1.0" encoding="utf-8"?>
<p:tagLst xmlns:a="http://schemas.openxmlformats.org/drawingml/2006/main" xmlns:r="http://schemas.openxmlformats.org/officeDocument/2006/relationships" xmlns:p="http://schemas.openxmlformats.org/presentationml/2006/main">
  <p:tag name="NUM" val="8"/>
</p:tagLst>
</file>

<file path=ppt/tags/tag275.xml><?xml version="1.0" encoding="utf-8"?>
<p:tagLst xmlns:a="http://schemas.openxmlformats.org/drawingml/2006/main" xmlns:r="http://schemas.openxmlformats.org/officeDocument/2006/relationships" xmlns:p="http://schemas.openxmlformats.org/presentationml/2006/main">
  <p:tag name="NUM" val="9"/>
</p:tagLst>
</file>

<file path=ppt/tags/tag276.xml><?xml version="1.0" encoding="utf-8"?>
<p:tagLst xmlns:a="http://schemas.openxmlformats.org/drawingml/2006/main" xmlns:r="http://schemas.openxmlformats.org/officeDocument/2006/relationships" xmlns:p="http://schemas.openxmlformats.org/presentationml/2006/main">
  <p:tag name="NUM" val="10"/>
</p:tagLst>
</file>

<file path=ppt/tags/tag277.xml><?xml version="1.0" encoding="utf-8"?>
<p:tagLst xmlns:a="http://schemas.openxmlformats.org/drawingml/2006/main" xmlns:r="http://schemas.openxmlformats.org/officeDocument/2006/relationships" xmlns:p="http://schemas.openxmlformats.org/presentationml/2006/main">
  <p:tag name="NUM" val="11"/>
</p:tagLst>
</file>

<file path=ppt/tags/tag278.xml><?xml version="1.0" encoding="utf-8"?>
<p:tagLst xmlns:a="http://schemas.openxmlformats.org/drawingml/2006/main" xmlns:r="http://schemas.openxmlformats.org/officeDocument/2006/relationships" xmlns:p="http://schemas.openxmlformats.org/presentationml/2006/main">
  <p:tag name="NUM" val="12"/>
</p:tagLst>
</file>

<file path=ppt/tags/tag279.xml><?xml version="1.0" encoding="utf-8"?>
<p:tagLst xmlns:a="http://schemas.openxmlformats.org/drawingml/2006/main" xmlns:r="http://schemas.openxmlformats.org/officeDocument/2006/relationships" xmlns:p="http://schemas.openxmlformats.org/presentationml/2006/main">
  <p:tag name="NUM" val="1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80.xml><?xml version="1.0" encoding="utf-8"?>
<p:tagLst xmlns:a="http://schemas.openxmlformats.org/drawingml/2006/main" xmlns:r="http://schemas.openxmlformats.org/officeDocument/2006/relationships" xmlns:p="http://schemas.openxmlformats.org/presentationml/2006/main">
  <p:tag name="NUM" val="14"/>
</p:tagLst>
</file>

<file path=ppt/tags/tag281.xml><?xml version="1.0" encoding="utf-8"?>
<p:tagLst xmlns:a="http://schemas.openxmlformats.org/drawingml/2006/main" xmlns:r="http://schemas.openxmlformats.org/officeDocument/2006/relationships" xmlns:p="http://schemas.openxmlformats.org/presentationml/2006/main">
  <p:tag name="NUM" val="17"/>
</p:tagLst>
</file>

<file path=ppt/tags/tag282.xml><?xml version="1.0" encoding="utf-8"?>
<p:tagLst xmlns:a="http://schemas.openxmlformats.org/drawingml/2006/main" xmlns:r="http://schemas.openxmlformats.org/officeDocument/2006/relationships" xmlns:p="http://schemas.openxmlformats.org/presentationml/2006/main">
  <p:tag name="NUM" val="18"/>
</p:tagLst>
</file>

<file path=ppt/tags/tag283.xml><?xml version="1.0" encoding="utf-8"?>
<p:tagLst xmlns:a="http://schemas.openxmlformats.org/drawingml/2006/main" xmlns:r="http://schemas.openxmlformats.org/officeDocument/2006/relationships" xmlns:p="http://schemas.openxmlformats.org/presentationml/2006/main">
  <p:tag name="NUM" val="19"/>
</p:tagLst>
</file>

<file path=ppt/tags/tag284.xml><?xml version="1.0" encoding="utf-8"?>
<p:tagLst xmlns:a="http://schemas.openxmlformats.org/drawingml/2006/main" xmlns:r="http://schemas.openxmlformats.org/officeDocument/2006/relationships" xmlns:p="http://schemas.openxmlformats.org/presentationml/2006/main">
  <p:tag name="NUM" val="20"/>
</p:tagLst>
</file>

<file path=ppt/tags/tag285.xml><?xml version="1.0" encoding="utf-8"?>
<p:tagLst xmlns:a="http://schemas.openxmlformats.org/drawingml/2006/main" xmlns:r="http://schemas.openxmlformats.org/officeDocument/2006/relationships" xmlns:p="http://schemas.openxmlformats.org/presentationml/2006/main">
  <p:tag name="NUM" val="21"/>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1"/>
</p:tagLst>
</file>

<file path=ppt/tags/tag293.xml><?xml version="1.0" encoding="utf-8"?>
<p:tagLst xmlns:a="http://schemas.openxmlformats.org/drawingml/2006/main" xmlns:r="http://schemas.openxmlformats.org/officeDocument/2006/relationships" xmlns:p="http://schemas.openxmlformats.org/presentationml/2006/main">
  <p:tag name="NUM" val="2"/>
</p:tagLst>
</file>

<file path=ppt/tags/tag294.xml><?xml version="1.0" encoding="utf-8"?>
<p:tagLst xmlns:a="http://schemas.openxmlformats.org/drawingml/2006/main" xmlns:r="http://schemas.openxmlformats.org/officeDocument/2006/relationships" xmlns:p="http://schemas.openxmlformats.org/presentationml/2006/main">
  <p:tag name="NUM" val="3"/>
</p:tagLst>
</file>

<file path=ppt/tags/tag295.xml><?xml version="1.0" encoding="utf-8"?>
<p:tagLst xmlns:a="http://schemas.openxmlformats.org/drawingml/2006/main" xmlns:r="http://schemas.openxmlformats.org/officeDocument/2006/relationships" xmlns:p="http://schemas.openxmlformats.org/presentationml/2006/main">
  <p:tag name="NUM" val="1"/>
</p:tagLst>
</file>

<file path=ppt/tags/tag296.xml><?xml version="1.0" encoding="utf-8"?>
<p:tagLst xmlns:a="http://schemas.openxmlformats.org/drawingml/2006/main" xmlns:r="http://schemas.openxmlformats.org/officeDocument/2006/relationships" xmlns:p="http://schemas.openxmlformats.org/presentationml/2006/main">
  <p:tag name="NUM" val="2"/>
</p:tagLst>
</file>

<file path=ppt/tags/tag297.xml><?xml version="1.0" encoding="utf-8"?>
<p:tagLst xmlns:a="http://schemas.openxmlformats.org/drawingml/2006/main" xmlns:r="http://schemas.openxmlformats.org/officeDocument/2006/relationships" xmlns:p="http://schemas.openxmlformats.org/presentationml/2006/main">
  <p:tag name="NUM" val="3"/>
</p:tagLst>
</file>

<file path=ppt/tags/tag298.xml><?xml version="1.0" encoding="utf-8"?>
<p:tagLst xmlns:a="http://schemas.openxmlformats.org/drawingml/2006/main" xmlns:r="http://schemas.openxmlformats.org/officeDocument/2006/relationships" xmlns:p="http://schemas.openxmlformats.org/presentationml/2006/main">
  <p:tag name="NUM" val="4"/>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4"/>
</p:tagLst>
</file>

<file path=ppt/tags/tag303.xml><?xml version="1.0" encoding="utf-8"?>
<p:tagLst xmlns:a="http://schemas.openxmlformats.org/drawingml/2006/main" xmlns:r="http://schemas.openxmlformats.org/officeDocument/2006/relationships" xmlns:p="http://schemas.openxmlformats.org/presentationml/2006/main">
  <p:tag name="NUM" val="5"/>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5"/>
</p:tagLst>
</file>

<file path=ppt/tags/tag309.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2"/>
</p:tagLst>
</file>

<file path=ppt/tags/tag311.xml><?xml version="1.0" encoding="utf-8"?>
<p:tagLst xmlns:a="http://schemas.openxmlformats.org/drawingml/2006/main" xmlns:r="http://schemas.openxmlformats.org/officeDocument/2006/relationships" xmlns:p="http://schemas.openxmlformats.org/presentationml/2006/main">
  <p:tag name="NUM" val="3"/>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1"/>
</p:tagLst>
</file>

<file path=ppt/tags/tag318.xml><?xml version="1.0" encoding="utf-8"?>
<p:tagLst xmlns:a="http://schemas.openxmlformats.org/drawingml/2006/main" xmlns:r="http://schemas.openxmlformats.org/officeDocument/2006/relationships" xmlns:p="http://schemas.openxmlformats.org/presentationml/2006/main">
  <p:tag name="NUM" val="2"/>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3"/>
</p:tagLst>
</file>

<file path=ppt/tags/tag323.xml><?xml version="1.0" encoding="utf-8"?>
<p:tagLst xmlns:a="http://schemas.openxmlformats.org/drawingml/2006/main" xmlns:r="http://schemas.openxmlformats.org/officeDocument/2006/relationships" xmlns:p="http://schemas.openxmlformats.org/presentationml/2006/main">
  <p:tag name="NUM" val="1"/>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4"/>
</p:tagLst>
</file>

<file path=ppt/tags/tag332.xml><?xml version="1.0" encoding="utf-8"?>
<p:tagLst xmlns:a="http://schemas.openxmlformats.org/drawingml/2006/main" xmlns:r="http://schemas.openxmlformats.org/officeDocument/2006/relationships" xmlns:p="http://schemas.openxmlformats.org/presentationml/2006/main">
  <p:tag name="NUM" val="1"/>
</p:tagLst>
</file>

<file path=ppt/tags/tag333.xml><?xml version="1.0" encoding="utf-8"?>
<p:tagLst xmlns:a="http://schemas.openxmlformats.org/drawingml/2006/main" xmlns:r="http://schemas.openxmlformats.org/officeDocument/2006/relationships" xmlns:p="http://schemas.openxmlformats.org/presentationml/2006/main">
  <p:tag name="NUM" val="2"/>
</p:tagLst>
</file>

<file path=ppt/tags/tag334.xml><?xml version="1.0" encoding="utf-8"?>
<p:tagLst xmlns:a="http://schemas.openxmlformats.org/drawingml/2006/main" xmlns:r="http://schemas.openxmlformats.org/officeDocument/2006/relationships" xmlns:p="http://schemas.openxmlformats.org/presentationml/2006/main">
  <p:tag name="NUM" val="3"/>
</p:tagLst>
</file>

<file path=ppt/tags/tag335.xml><?xml version="1.0" encoding="utf-8"?>
<p:tagLst xmlns:a="http://schemas.openxmlformats.org/drawingml/2006/main" xmlns:r="http://schemas.openxmlformats.org/officeDocument/2006/relationships" xmlns:p="http://schemas.openxmlformats.org/presentationml/2006/main">
  <p:tag name="NUM" val="4"/>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3"/>
</p:tagLst>
</file>

<file path=ppt/tags/tag342.xml><?xml version="1.0" encoding="utf-8"?>
<p:tagLst xmlns:a="http://schemas.openxmlformats.org/drawingml/2006/main" xmlns:r="http://schemas.openxmlformats.org/officeDocument/2006/relationships" xmlns:p="http://schemas.openxmlformats.org/presentationml/2006/main">
  <p:tag name="NUM" val="4"/>
</p:tagLst>
</file>

<file path=ppt/tags/tag343.xml><?xml version="1.0" encoding="utf-8"?>
<p:tagLst xmlns:a="http://schemas.openxmlformats.org/drawingml/2006/main" xmlns:r="http://schemas.openxmlformats.org/officeDocument/2006/relationships" xmlns:p="http://schemas.openxmlformats.org/presentationml/2006/main">
  <p:tag name="NUM" val="1"/>
</p:tagLst>
</file>

<file path=ppt/tags/tag344.xml><?xml version="1.0" encoding="utf-8"?>
<p:tagLst xmlns:a="http://schemas.openxmlformats.org/drawingml/2006/main" xmlns:r="http://schemas.openxmlformats.org/officeDocument/2006/relationships" xmlns:p="http://schemas.openxmlformats.org/presentationml/2006/main">
  <p:tag name="NUM" val="2"/>
</p:tagLst>
</file>

<file path=ppt/tags/tag345.xml><?xml version="1.0" encoding="utf-8"?>
<p:tagLst xmlns:a="http://schemas.openxmlformats.org/drawingml/2006/main" xmlns:r="http://schemas.openxmlformats.org/officeDocument/2006/relationships" xmlns:p="http://schemas.openxmlformats.org/presentationml/2006/main">
  <p:tag name="NUM" val="3"/>
</p:tagLst>
</file>

<file path=ppt/tags/tag346.xml><?xml version="1.0" encoding="utf-8"?>
<p:tagLst xmlns:a="http://schemas.openxmlformats.org/drawingml/2006/main" xmlns:r="http://schemas.openxmlformats.org/officeDocument/2006/relationships" xmlns:p="http://schemas.openxmlformats.org/presentationml/2006/main">
  <p:tag name="NUM" val="1"/>
</p:tagLst>
</file>

<file path=ppt/tags/tag347.xml><?xml version="1.0" encoding="utf-8"?>
<p:tagLst xmlns:a="http://schemas.openxmlformats.org/drawingml/2006/main" xmlns:r="http://schemas.openxmlformats.org/officeDocument/2006/relationships" xmlns:p="http://schemas.openxmlformats.org/presentationml/2006/main">
  <p:tag name="NUM" val="2"/>
</p:tagLst>
</file>

<file path=ppt/tags/tag348.xml><?xml version="1.0" encoding="utf-8"?>
<p:tagLst xmlns:a="http://schemas.openxmlformats.org/drawingml/2006/main" xmlns:r="http://schemas.openxmlformats.org/officeDocument/2006/relationships" xmlns:p="http://schemas.openxmlformats.org/presentationml/2006/main">
  <p:tag name="NUM" val="3"/>
</p:tagLst>
</file>

<file path=ppt/tags/tag349.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6"/>
</p:tagLst>
</file>

<file path=ppt/tags/tag350.xml><?xml version="1.0" encoding="utf-8"?>
<p:tagLst xmlns:a="http://schemas.openxmlformats.org/drawingml/2006/main" xmlns:r="http://schemas.openxmlformats.org/officeDocument/2006/relationships" xmlns:p="http://schemas.openxmlformats.org/presentationml/2006/main">
  <p:tag name="NUM" val="1"/>
</p:tagLst>
</file>

<file path=ppt/tags/tag351.xml><?xml version="1.0" encoding="utf-8"?>
<p:tagLst xmlns:a="http://schemas.openxmlformats.org/drawingml/2006/main" xmlns:r="http://schemas.openxmlformats.org/officeDocument/2006/relationships" xmlns:p="http://schemas.openxmlformats.org/presentationml/2006/main">
  <p:tag name="NUM" val="1"/>
</p:tagLst>
</file>

<file path=ppt/tags/tag352.xml><?xml version="1.0" encoding="utf-8"?>
<p:tagLst xmlns:a="http://schemas.openxmlformats.org/drawingml/2006/main" xmlns:r="http://schemas.openxmlformats.org/officeDocument/2006/relationships" xmlns:p="http://schemas.openxmlformats.org/presentationml/2006/main">
  <p:tag name="NUM" val="2"/>
</p:tagLst>
</file>

<file path=ppt/tags/tag353.xml><?xml version="1.0" encoding="utf-8"?>
<p:tagLst xmlns:a="http://schemas.openxmlformats.org/drawingml/2006/main" xmlns:r="http://schemas.openxmlformats.org/officeDocument/2006/relationships" xmlns:p="http://schemas.openxmlformats.org/presentationml/2006/main">
  <p:tag name="NUM" val="3"/>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1"/>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1"/>
</p:tagLst>
</file>

<file path=ppt/tags/tag364.xml><?xml version="1.0" encoding="utf-8"?>
<p:tagLst xmlns:a="http://schemas.openxmlformats.org/drawingml/2006/main" xmlns:r="http://schemas.openxmlformats.org/officeDocument/2006/relationships" xmlns:p="http://schemas.openxmlformats.org/presentationml/2006/main">
  <p:tag name="NUM" val="2"/>
</p:tagLst>
</file>

<file path=ppt/tags/tag365.xml><?xml version="1.0" encoding="utf-8"?>
<p:tagLst xmlns:a="http://schemas.openxmlformats.org/drawingml/2006/main" xmlns:r="http://schemas.openxmlformats.org/officeDocument/2006/relationships" xmlns:p="http://schemas.openxmlformats.org/presentationml/2006/main">
  <p:tag name="NUM" val="3"/>
</p:tagLst>
</file>

<file path=ppt/tags/tag366.xml><?xml version="1.0" encoding="utf-8"?>
<p:tagLst xmlns:a="http://schemas.openxmlformats.org/drawingml/2006/main" xmlns:r="http://schemas.openxmlformats.org/officeDocument/2006/relationships" xmlns:p="http://schemas.openxmlformats.org/presentationml/2006/main">
  <p:tag name="NUM" val="1"/>
</p:tagLst>
</file>

<file path=ppt/tags/tag367.xml><?xml version="1.0" encoding="utf-8"?>
<p:tagLst xmlns:a="http://schemas.openxmlformats.org/drawingml/2006/main" xmlns:r="http://schemas.openxmlformats.org/officeDocument/2006/relationships" xmlns:p="http://schemas.openxmlformats.org/presentationml/2006/main">
  <p:tag name="NUM" val="1"/>
</p:tagLst>
</file>

<file path=ppt/tags/tag368.xml><?xml version="1.0" encoding="utf-8"?>
<p:tagLst xmlns:a="http://schemas.openxmlformats.org/drawingml/2006/main" xmlns:r="http://schemas.openxmlformats.org/officeDocument/2006/relationships" xmlns:p="http://schemas.openxmlformats.org/presentationml/2006/main">
  <p:tag name="NUM" val="2"/>
</p:tagLst>
</file>

<file path=ppt/tags/tag369.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2"/>
</p:tagLst>
</file>

<file path=ppt/tags/tag372.xml><?xml version="1.0" encoding="utf-8"?>
<p:tagLst xmlns:a="http://schemas.openxmlformats.org/drawingml/2006/main" xmlns:r="http://schemas.openxmlformats.org/officeDocument/2006/relationships" xmlns:p="http://schemas.openxmlformats.org/presentationml/2006/main">
  <p:tag name="NUM" val="3"/>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2"/>
</p:tagLst>
</file>

<file path=ppt/tags/tag375.xml><?xml version="1.0" encoding="utf-8"?>
<p:tagLst xmlns:a="http://schemas.openxmlformats.org/drawingml/2006/main" xmlns:r="http://schemas.openxmlformats.org/officeDocument/2006/relationships" xmlns:p="http://schemas.openxmlformats.org/presentationml/2006/main">
  <p:tag name="NUM" val="3"/>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5"/>
</p:tagLst>
</file>

<file path=ppt/tags/tag378.xml><?xml version="1.0" encoding="utf-8"?>
<p:tagLst xmlns:a="http://schemas.openxmlformats.org/drawingml/2006/main" xmlns:r="http://schemas.openxmlformats.org/officeDocument/2006/relationships" xmlns:p="http://schemas.openxmlformats.org/presentationml/2006/main">
  <p:tag name="NUM" val="6"/>
</p:tagLst>
</file>

<file path=ppt/tags/tag379.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9"/>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4"/>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2"/>
</p:tagLst>
</file>

<file path=ppt/tags/tag386.xml><?xml version="1.0" encoding="utf-8"?>
<p:tagLst xmlns:a="http://schemas.openxmlformats.org/drawingml/2006/main" xmlns:r="http://schemas.openxmlformats.org/officeDocument/2006/relationships" xmlns:p="http://schemas.openxmlformats.org/presentationml/2006/main">
  <p:tag name="NUM" val="3"/>
</p:tagLst>
</file>

<file path=ppt/tags/tag387.xml><?xml version="1.0" encoding="utf-8"?>
<p:tagLst xmlns:a="http://schemas.openxmlformats.org/drawingml/2006/main" xmlns:r="http://schemas.openxmlformats.org/officeDocument/2006/relationships" xmlns:p="http://schemas.openxmlformats.org/presentationml/2006/main">
  <p:tag name="NUM" val="4"/>
</p:tagLst>
</file>

<file path=ppt/tags/tag388.xml><?xml version="1.0" encoding="utf-8"?>
<p:tagLst xmlns:a="http://schemas.openxmlformats.org/drawingml/2006/main" xmlns:r="http://schemas.openxmlformats.org/officeDocument/2006/relationships" xmlns:p="http://schemas.openxmlformats.org/presentationml/2006/main">
  <p:tag name="NUM" val="2"/>
</p:tagLst>
</file>

<file path=ppt/tags/tag389.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0"/>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1"/>
</p:tagLst>
</file>

<file path=ppt/tags/tag39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11"/>
</p:tagLst>
</file>

<file path=ppt/tags/tag41.xml><?xml version="1.0" encoding="utf-8"?>
<p:tagLst xmlns:a="http://schemas.openxmlformats.org/drawingml/2006/main" xmlns:r="http://schemas.openxmlformats.org/officeDocument/2006/relationships" xmlns:p="http://schemas.openxmlformats.org/presentationml/2006/main">
  <p:tag name="NUM" val="12"/>
</p:tagLst>
</file>

<file path=ppt/tags/tag42.xml><?xml version="1.0" encoding="utf-8"?>
<p:tagLst xmlns:a="http://schemas.openxmlformats.org/drawingml/2006/main" xmlns:r="http://schemas.openxmlformats.org/officeDocument/2006/relationships" xmlns:p="http://schemas.openxmlformats.org/presentationml/2006/main">
  <p:tag name="NUM" val="13"/>
</p:tagLst>
</file>

<file path=ppt/tags/tag43.xml><?xml version="1.0" encoding="utf-8"?>
<p:tagLst xmlns:a="http://schemas.openxmlformats.org/drawingml/2006/main" xmlns:r="http://schemas.openxmlformats.org/officeDocument/2006/relationships" xmlns:p="http://schemas.openxmlformats.org/presentationml/2006/main">
  <p:tag name="NUM" val="14"/>
</p:tagLst>
</file>

<file path=ppt/tags/tag44.xml><?xml version="1.0" encoding="utf-8"?>
<p:tagLst xmlns:a="http://schemas.openxmlformats.org/drawingml/2006/main" xmlns:r="http://schemas.openxmlformats.org/officeDocument/2006/relationships" xmlns:p="http://schemas.openxmlformats.org/presentationml/2006/main">
  <p:tag name="NUM" val="17"/>
</p:tagLst>
</file>

<file path=ppt/tags/tag45.xml><?xml version="1.0" encoding="utf-8"?>
<p:tagLst xmlns:a="http://schemas.openxmlformats.org/drawingml/2006/main" xmlns:r="http://schemas.openxmlformats.org/officeDocument/2006/relationships" xmlns:p="http://schemas.openxmlformats.org/presentationml/2006/main">
  <p:tag name="NUM" val="18"/>
</p:tagLst>
</file>

<file path=ppt/tags/tag46.xml><?xml version="1.0" encoding="utf-8"?>
<p:tagLst xmlns:a="http://schemas.openxmlformats.org/drawingml/2006/main" xmlns:r="http://schemas.openxmlformats.org/officeDocument/2006/relationships" xmlns:p="http://schemas.openxmlformats.org/presentationml/2006/main">
  <p:tag name="NUM" val="19"/>
</p:tagLst>
</file>

<file path=ppt/tags/tag47.xml><?xml version="1.0" encoding="utf-8"?>
<p:tagLst xmlns:a="http://schemas.openxmlformats.org/drawingml/2006/main" xmlns:r="http://schemas.openxmlformats.org/officeDocument/2006/relationships" xmlns:p="http://schemas.openxmlformats.org/presentationml/2006/main">
  <p:tag name="NUM" val="20"/>
</p:tagLst>
</file>

<file path=ppt/tags/tag48.xml><?xml version="1.0" encoding="utf-8"?>
<p:tagLst xmlns:a="http://schemas.openxmlformats.org/drawingml/2006/main" xmlns:r="http://schemas.openxmlformats.org/officeDocument/2006/relationships" xmlns:p="http://schemas.openxmlformats.org/presentationml/2006/main">
  <p:tag name="NUM" val="2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9"/>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f8cefc2-f3ae-4735-996a-549221d995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289915C4BD1F48A2DD5FE1F3FABD14" ma:contentTypeVersion="18" ma:contentTypeDescription="Crée un document." ma:contentTypeScope="" ma:versionID="79ec64d8fb217c86b277f69e7f6576f1">
  <xsd:schema xmlns:xsd="http://www.w3.org/2001/XMLSchema" xmlns:xs="http://www.w3.org/2001/XMLSchema" xmlns:p="http://schemas.microsoft.com/office/2006/metadata/properties" xmlns:ns3="91b358f8-b246-420d-b86f-135dde2f64b3" xmlns:ns4="af8cefc2-f3ae-4735-996a-549221d995f5" targetNamespace="http://schemas.microsoft.com/office/2006/metadata/properties" ma:root="true" ma:fieldsID="54d0d36aff1e622656c89f602f6f675b" ns3:_="" ns4:_="">
    <xsd:import namespace="91b358f8-b246-420d-b86f-135dde2f64b3"/>
    <xsd:import namespace="af8cefc2-f3ae-4735-996a-549221d995f5"/>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b358f8-b246-420d-b86f-135dde2f64b3"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Partage du hachage d’indicateur" ma:internalName="SharingHintHash" ma:readOnly="true">
      <xsd:simpleType>
        <xsd:restriction base="dms:Text"/>
      </xsd:simpleType>
    </xsd:element>
    <xsd:element name="SharedWithDetails" ma:index="10" nillable="true" ma:displayName="Partagé avec dé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8cefc2-f3ae-4735-996a-549221d995f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997951-D4D6-4316-B666-31BE985FEAE7}">
  <ds:schemaRefs>
    <ds:schemaRef ds:uri="http://schemas.microsoft.com/sharepoint/v3/contenttype/forms"/>
  </ds:schemaRefs>
</ds:datastoreItem>
</file>

<file path=customXml/itemProps2.xml><?xml version="1.0" encoding="utf-8"?>
<ds:datastoreItem xmlns:ds="http://schemas.openxmlformats.org/officeDocument/2006/customXml" ds:itemID="{FF301004-5C74-402E-81D4-4DCEE37363D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1b358f8-b246-420d-b86f-135dde2f64b3"/>
    <ds:schemaRef ds:uri="af8cefc2-f3ae-4735-996a-549221d995f5"/>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2710453-DB44-4F9E-9BF4-96EFD89E85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b358f8-b246-420d-b86f-135dde2f64b3"/>
    <ds:schemaRef ds:uri="af8cefc2-f3ae-4735-996a-549221d995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10912</TotalTime>
  <Words>6262</Words>
  <Application>Microsoft Office PowerPoint</Application>
  <PresentationFormat>Affichage à l'écran (4:3)</PresentationFormat>
  <Paragraphs>986</Paragraphs>
  <Slides>91</Slides>
  <Notes>84</Notes>
  <HiddenSlides>2</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91</vt:i4>
      </vt:variant>
    </vt:vector>
  </HeadingPairs>
  <TitlesOfParts>
    <vt:vector size="105" baseType="lpstr">
      <vt:lpstr>MS Mincho</vt:lpstr>
      <vt:lpstr>Yu Gothic UI Semilight</vt:lpstr>
      <vt:lpstr>Arial</vt:lpstr>
      <vt:lpstr>Arial</vt:lpstr>
      <vt:lpstr>Arial Unicode MS</vt:lpstr>
      <vt:lpstr>Calibri</vt:lpstr>
      <vt:lpstr>Calibri Light</vt:lpstr>
      <vt:lpstr>Cambria</vt:lpstr>
      <vt:lpstr>Maax-Regular</vt:lpstr>
      <vt:lpstr>Source Sans Pro</vt:lpstr>
      <vt:lpstr>Symbol</vt:lpstr>
      <vt:lpstr>Times New Roman</vt:lpstr>
      <vt:lpstr>Wingdings</vt:lpstr>
      <vt:lpstr>Contiguïté</vt:lpstr>
      <vt:lpstr>Présentation PowerPoint</vt:lpstr>
      <vt:lpstr>Questions</vt:lpstr>
      <vt:lpstr>Intentions de la formation</vt:lpstr>
      <vt:lpstr>Présentation PowerPoint</vt:lpstr>
      <vt:lpstr>Stratégies pédagogiques</vt:lpstr>
      <vt:lpstr>Définition</vt:lpstr>
      <vt:lpstr>Définition</vt:lpstr>
      <vt:lpstr>Situation pédagogique</vt:lpstr>
      <vt:lpstr>Quelles sont les utilités  et les limites des élastiques?</vt:lpstr>
      <vt:lpstr>Amorce</vt:lpstr>
      <vt:lpstr>Activité 1 - Amorce</vt:lpstr>
      <vt:lpstr>Présentation PowerPoint</vt:lpstr>
      <vt:lpstr>L’enseignement stratégique</vt:lpstr>
      <vt:lpstr>L’enseignement stratégique</vt:lpstr>
      <vt:lpstr>Approche-programme</vt:lpstr>
      <vt:lpstr>Approche par compétences</vt:lpstr>
      <vt:lpstr>Approche par compétences</vt:lpstr>
      <vt:lpstr>Zone proximale de développement</vt:lpstr>
      <vt:lpstr>Approche par compétences</vt:lpstr>
      <vt:lpstr>Approche par compétences</vt:lpstr>
      <vt:lpstr>Pause</vt:lpstr>
      <vt:lpstr>Méthodes pédagogiques  (partie 1 de 2)</vt:lpstr>
      <vt:lpstr>Typologie des méthodes</vt:lpstr>
      <vt:lpstr>Degré de contrôle de l’apprentissage</vt:lpstr>
      <vt:lpstr>Organisation du groupe</vt:lpstr>
      <vt:lpstr>Médiatisation</vt:lpstr>
      <vt:lpstr>L’exposé</vt:lpstr>
      <vt:lpstr>L’exposé</vt:lpstr>
      <vt:lpstr>Présentation PowerPoint</vt:lpstr>
      <vt:lpstr>L’exposé magistral</vt:lpstr>
      <vt:lpstr>L’exposé magistral</vt:lpstr>
      <vt:lpstr>L’exposé magistral</vt:lpstr>
      <vt:lpstr>La démonstration</vt:lpstr>
      <vt:lpstr>La démonstration</vt:lpstr>
      <vt:lpstr>L’étude de cas</vt:lpstr>
      <vt:lpstr>L’étude de cas</vt:lpstr>
      <vt:lpstr>Le jeu de rôle</vt:lpstr>
      <vt:lpstr>Le jeu de rôle</vt:lpstr>
      <vt:lpstr>Le projet</vt:lpstr>
      <vt:lpstr>Le projet</vt:lpstr>
      <vt:lpstr>La recherche guidée</vt:lpstr>
      <vt:lpstr>La recherche guidée</vt:lpstr>
      <vt:lpstr>Les trois différents savoirs </vt:lpstr>
      <vt:lpstr>Activité 3  Savoirs, savoir-faire et savoir-être</vt:lpstr>
      <vt:lpstr>Savoir, savoir-être ou savoir-faire? </vt:lpstr>
      <vt:lpstr>Stragogies EMEMM</vt:lpstr>
      <vt:lpstr>Devoir – Jour 1 Méthodes pédagogiques</vt:lpstr>
      <vt:lpstr>Présentation PowerPoint</vt:lpstr>
      <vt:lpstr>Présentation PowerPoint</vt:lpstr>
      <vt:lpstr>Présentation PowerPoint</vt:lpstr>
      <vt:lpstr>Retour sur le jour 1</vt:lpstr>
      <vt:lpstr>Activité 4 – Tournoi typologie</vt:lpstr>
      <vt:lpstr>Rappel des définitions</vt:lpstr>
      <vt:lpstr>Présentation PowerPoint</vt:lpstr>
      <vt:lpstr>Activité 4   Analyse d’une méthode pédagogique</vt:lpstr>
      <vt:lpstr>Vidéo</vt:lpstr>
      <vt:lpstr>Présentation PowerPoint</vt:lpstr>
      <vt:lpstr>Présentation PowerPoint</vt:lpstr>
      <vt:lpstr>Présentation PowerPoint</vt:lpstr>
      <vt:lpstr>Différentes façons d’apprendre</vt:lpstr>
      <vt:lpstr>Apprentissage par problème</vt:lpstr>
      <vt:lpstr>Apprentissage  par problème</vt:lpstr>
      <vt:lpstr>Apprentissage par images</vt:lpstr>
      <vt:lpstr>Apprentissage  par image</vt:lpstr>
      <vt:lpstr>Présentation PowerPoint</vt:lpstr>
      <vt:lpstr>Pause</vt:lpstr>
      <vt:lpstr>Méthodes pédagogiques  (partie 2 de 2)</vt:lpstr>
      <vt:lpstr>Présentation PowerPoint</vt:lpstr>
      <vt:lpstr>Le remue-méninge</vt:lpstr>
      <vt:lpstr>Le remue-méninge</vt:lpstr>
      <vt:lpstr>Le jeu</vt:lpstr>
      <vt:lpstr>Le jeu</vt:lpstr>
      <vt:lpstr>La classe inversée</vt:lpstr>
      <vt:lpstr>Présentation PowerPoint</vt:lpstr>
      <vt:lpstr>La classe inversée</vt:lpstr>
      <vt:lpstr>Le tournoi</vt:lpstr>
      <vt:lpstr>Le tournoi</vt:lpstr>
      <vt:lpstr>L’enseignement  par les pairs</vt:lpstr>
      <vt:lpstr>L’enseignement  par les pairs</vt:lpstr>
      <vt:lpstr>Présentation PowerPoint</vt:lpstr>
      <vt:lpstr>L’enseignement explicite</vt:lpstr>
      <vt:lpstr>Facilite l’apprentissage des EBP</vt:lpstr>
      <vt:lpstr>L’enseignement explicite</vt:lpstr>
      <vt:lpstr>Activité 6  Réflexion sur mes méthodes pédagogiques </vt:lpstr>
      <vt:lpstr>Présentation PowerPoint</vt:lpstr>
      <vt:lpstr>Présentation PowerPoint</vt:lpstr>
      <vt:lpstr>Travaux à réaliser</vt:lpstr>
      <vt:lpstr>Présentation PowerPoint</vt:lpstr>
      <vt:lpstr>Présentation PowerPoint</vt:lpstr>
      <vt:lpstr>Médiagraphie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Tremblay Guylaine</dc:creator>
  <cp:lastModifiedBy>Desjardins Jacynthe</cp:lastModifiedBy>
  <cp:revision>497</cp:revision>
  <cp:lastPrinted>2019-11-20T14:50:02Z</cp:lastPrinted>
  <dcterms:created xsi:type="dcterms:W3CDTF">2016-07-08T13:21:26Z</dcterms:created>
  <dcterms:modified xsi:type="dcterms:W3CDTF">2024-05-08T11:58:25Z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0x010100A2289915C4BD1F48A2DD5FE1F3FABD14</vt:lpwstr>
  </property>
</Properties>
</file>