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447" r:id="rId4"/>
    <p:sldId id="448" r:id="rId5"/>
    <p:sldId id="26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449" r:id="rId16"/>
    <p:sldId id="450" r:id="rId17"/>
    <p:sldId id="280" r:id="rId18"/>
    <p:sldId id="281" r:id="rId19"/>
    <p:sldId id="28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592EC-1FAC-47BB-8597-0AF530E36568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EE14-9657-474D-B7BA-94A6B66E6F0F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5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53257D4-81DB-4745-AF01-AC38F117127E}" type="datetimeFigureOut">
              <a:rPr lang="fr-CA" smtClean="0"/>
              <a:t>2024-03-11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E479313-8C3A-4F47-9A96-9BE92760DC37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r-CA" b="1" dirty="0"/>
              <a:t>LES PLAIES ET LES PANSEMENTS</a:t>
            </a:r>
            <a:endParaRPr lang="fr-CA" b="1"/>
          </a:p>
        </p:txBody>
      </p:sp>
      <p:sp>
        <p:nvSpPr>
          <p:cNvPr id="3" name="Sous-titre 2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fr-CA" b="1"/>
              <a:t>CHAPITRE 4</a:t>
            </a:r>
          </a:p>
        </p:txBody>
      </p:sp>
    </p:spTree>
    <p:extLst>
      <p:ext uri="{BB962C8B-B14F-4D97-AF65-F5344CB8AC3E}">
        <p14:creationId xmlns:p14="http://schemas.microsoft.com/office/powerpoint/2010/main" val="2585697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200" b="1" u="sng" dirty="0"/>
              <a:t>Propreté</a:t>
            </a:r>
          </a:p>
          <a:p>
            <a:pPr>
              <a:lnSpc>
                <a:spcPct val="90000"/>
              </a:lnSpc>
            </a:pPr>
            <a:endParaRPr lang="fr-CA" sz="2200" b="1" u="sng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CA" sz="2200" u="sng" dirty="0"/>
              <a:t>Plaie propre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fr-CA" sz="2200" u="sng" dirty="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 dirty="0"/>
              <a:t>Ne contient pas de microorganismes pathogènes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endParaRPr lang="fr-CA" sz="2200" dirty="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 dirty="0"/>
              <a:t>Est habituellement une plaie fermée qui évolue vers la guérison</a:t>
            </a:r>
          </a:p>
        </p:txBody>
      </p:sp>
      <p:pic>
        <p:nvPicPr>
          <p:cNvPr id="9222" name="Picture 6" descr="http://idata.over-blog.com/3/36/54/88/Mr-Propre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14"/>
          <a:stretch/>
        </p:blipFill>
        <p:spPr bwMode="auto">
          <a:xfrm>
            <a:off x="4648200" y="1719071"/>
            <a:ext cx="4038600" cy="440740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25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511" y="1719071"/>
            <a:ext cx="4620639" cy="4407408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CA" sz="2200" u="sng" dirty="0"/>
              <a:t>Plaie contaminée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fr-CA" sz="2200" u="sng" dirty="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 dirty="0"/>
              <a:t>Faite dans des conditions où la présence de microorganismes pathogènes est possible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endParaRPr lang="fr-CA" sz="2200" dirty="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 dirty="0"/>
              <a:t>Risque de présenter des signes d’inflammation et d’infection</a:t>
            </a:r>
          </a:p>
        </p:txBody>
      </p:sp>
      <p:pic>
        <p:nvPicPr>
          <p:cNvPr id="10244" name="Picture 4" descr="http://frankberube.files.wordpress.com/2012/05/micro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0151" y="1719071"/>
            <a:ext cx="3734698" cy="440740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354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CA" sz="1500" u="sng"/>
              <a:t>Plaie colonisée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fr-CA" sz="1500" u="sng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1500"/>
              <a:t>Comporte une multiplicité de microorganismes, sans évolution obligatoire vers l’infection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endParaRPr lang="fr-CA" sz="150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1500"/>
              <a:t>Souvent une plaie chronique </a:t>
            </a:r>
          </a:p>
          <a:p>
            <a:pPr marL="411480" lvl="1" indent="0">
              <a:lnSpc>
                <a:spcPct val="90000"/>
              </a:lnSpc>
              <a:buNone/>
            </a:pPr>
            <a:r>
              <a:rPr lang="fr-CA" sz="1500"/>
              <a:t>   qui guérit lentement et qui </a:t>
            </a:r>
          </a:p>
          <a:p>
            <a:pPr marL="411480" lvl="1" indent="0">
              <a:lnSpc>
                <a:spcPct val="90000"/>
              </a:lnSpc>
              <a:buNone/>
            </a:pPr>
            <a:r>
              <a:rPr lang="fr-CA" sz="1500"/>
              <a:t>   présente un risque élevé </a:t>
            </a:r>
          </a:p>
          <a:p>
            <a:pPr marL="411480" lvl="1" indent="0">
              <a:lnSpc>
                <a:spcPct val="90000"/>
              </a:lnSpc>
              <a:buNone/>
            </a:pPr>
            <a:r>
              <a:rPr lang="fr-CA" sz="1500"/>
              <a:t>   d’infection</a:t>
            </a:r>
          </a:p>
        </p:txBody>
      </p:sp>
      <p:pic>
        <p:nvPicPr>
          <p:cNvPr id="4" name="Picture 2" descr="http://microbemagic.ucc.ie/images/img_microb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8839" y="2313431"/>
            <a:ext cx="2972481" cy="349300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425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CA" sz="2800" u="sng"/>
              <a:t>Plaie infectée</a:t>
            </a:r>
          </a:p>
          <a:p>
            <a:pPr lvl="1">
              <a:buFont typeface="Wingdings" pitchFamily="2" charset="2"/>
              <a:buChar char="Ø"/>
            </a:pPr>
            <a:endParaRPr lang="fr-CA" sz="2800" u="sng"/>
          </a:p>
          <a:p>
            <a:pPr lvl="1">
              <a:buFont typeface="Wingdings" pitchFamily="2" charset="2"/>
              <a:buChar char="ü"/>
            </a:pPr>
            <a:r>
              <a:rPr lang="fr-CA" sz="2800"/>
              <a:t>Connaît une activité des microorganismes pathogènes qui provoquent une infection</a:t>
            </a:r>
          </a:p>
        </p:txBody>
      </p:sp>
      <p:pic>
        <p:nvPicPr>
          <p:cNvPr id="11266" name="Picture 2" descr="http://fr.dreamstime.com/bacteries-de-germe-de-virus-de-dessin-anime--thumb32344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216466"/>
            <a:ext cx="4038600" cy="3412617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523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b="1" u="sng" dirty="0"/>
              <a:t>Plaie de pression</a:t>
            </a:r>
          </a:p>
          <a:p>
            <a:endParaRPr lang="fr-CA" b="1" u="sng" dirty="0"/>
          </a:p>
          <a:p>
            <a:pPr lvl="2">
              <a:buFont typeface="Wingdings" pitchFamily="2" charset="2"/>
              <a:buChar char="Ø"/>
            </a:pPr>
            <a:endParaRPr lang="fr-CA" dirty="0"/>
          </a:p>
          <a:p>
            <a:pPr lvl="2">
              <a:buFont typeface="Wingdings" pitchFamily="2" charset="2"/>
              <a:buChar char="Ø"/>
            </a:pPr>
            <a:endParaRPr lang="fr-CA" dirty="0"/>
          </a:p>
          <a:p>
            <a:pPr lvl="2">
              <a:buFont typeface="Wingdings" pitchFamily="2" charset="2"/>
              <a:buChar char="Ø"/>
            </a:pPr>
            <a:r>
              <a:rPr lang="fr-CA" sz="2400" dirty="0"/>
              <a:t>C’est une lésion tissulaire qui apparait lorsque les tissus mous sont comprimés entre une proéminence osseuse et une surface externe durant une période plus ou moins prolongée</a:t>
            </a:r>
          </a:p>
        </p:txBody>
      </p:sp>
    </p:spTree>
    <p:extLst>
      <p:ext uri="{BB962C8B-B14F-4D97-AF65-F5344CB8AC3E}">
        <p14:creationId xmlns:p14="http://schemas.microsoft.com/office/powerpoint/2010/main" val="3345707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BA06F3-8A3A-D594-3590-36D6A357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pic>
        <p:nvPicPr>
          <p:cNvPr id="6" name="Espace réservé du contenu 5" descr="Livre de couleur bleue">
            <a:extLst>
              <a:ext uri="{FF2B5EF4-FFF2-40B4-BE49-F238E27FC236}">
                <a16:creationId xmlns:a16="http://schemas.microsoft.com/office/drawing/2014/main" id="{A6A6851A-BFCD-C5BF-DC43-4C7453E05E5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28" y="2569844"/>
            <a:ext cx="4038600" cy="2705861"/>
          </a:xfrm>
          <a:noFill/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ED8BC7-0EA7-F6D7-E882-EFAAB52C7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>
            <a:normAutofit/>
          </a:bodyPr>
          <a:lstStyle/>
          <a:p>
            <a:endParaRPr lang="fr-CA" dirty="0"/>
          </a:p>
          <a:p>
            <a:r>
              <a:rPr lang="fr-CA" dirty="0"/>
              <a:t>D’origine interne</a:t>
            </a:r>
          </a:p>
          <a:p>
            <a:endParaRPr lang="fr-CA" dirty="0"/>
          </a:p>
          <a:p>
            <a:r>
              <a:rPr lang="fr-CA" dirty="0"/>
              <a:t>D’origine externe</a:t>
            </a:r>
          </a:p>
          <a:p>
            <a:pPr marL="114300" indent="0">
              <a:buNone/>
            </a:pPr>
            <a:endParaRPr lang="fr-CA" dirty="0"/>
          </a:p>
          <a:p>
            <a:pPr marL="114300" indent="0">
              <a:buNone/>
            </a:pPr>
            <a:r>
              <a:rPr lang="fr-CA" dirty="0"/>
              <a:t>Voir les explications à la p.120 du guide CÉMEQ</a:t>
            </a:r>
          </a:p>
          <a:p>
            <a:pPr marL="11430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28426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BA06F3-8A3A-D594-3590-36D6A357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pic>
        <p:nvPicPr>
          <p:cNvPr id="6" name="Espace réservé du contenu 5" descr="Livre de couleur bleue">
            <a:extLst>
              <a:ext uri="{FF2B5EF4-FFF2-40B4-BE49-F238E27FC236}">
                <a16:creationId xmlns:a16="http://schemas.microsoft.com/office/drawing/2014/main" id="{A6A6851A-BFCD-C5BF-DC43-4C7453E05E5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28" y="2569844"/>
            <a:ext cx="4038600" cy="2705861"/>
          </a:xfrm>
          <a:noFill/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ED8BC7-0EA7-F6D7-E882-EFAAB52C7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fr-CA" sz="2400"/>
              <a:t>Points de pression</a:t>
            </a:r>
          </a:p>
          <a:p>
            <a:pPr marL="114300" indent="0">
              <a:lnSpc>
                <a:spcPct val="90000"/>
              </a:lnSpc>
              <a:buNone/>
            </a:pPr>
            <a:endParaRPr lang="fr-CA" sz="2400"/>
          </a:p>
          <a:p>
            <a:pPr>
              <a:lnSpc>
                <a:spcPct val="90000"/>
              </a:lnSpc>
            </a:pPr>
            <a:r>
              <a:rPr lang="fr-CA" sz="2400"/>
              <a:t>Position dorsale</a:t>
            </a:r>
          </a:p>
          <a:p>
            <a:pPr>
              <a:lnSpc>
                <a:spcPct val="90000"/>
              </a:lnSpc>
            </a:pPr>
            <a:r>
              <a:rPr lang="fr-CA" sz="2400"/>
              <a:t>Position abdominale</a:t>
            </a:r>
          </a:p>
          <a:p>
            <a:pPr>
              <a:lnSpc>
                <a:spcPct val="90000"/>
              </a:lnSpc>
            </a:pPr>
            <a:r>
              <a:rPr lang="fr-CA" sz="2400"/>
              <a:t>Position latérale</a:t>
            </a:r>
          </a:p>
          <a:p>
            <a:pPr>
              <a:lnSpc>
                <a:spcPct val="90000"/>
              </a:lnSpc>
            </a:pPr>
            <a:r>
              <a:rPr lang="fr-CA" sz="2400"/>
              <a:t>Position semi-assise</a:t>
            </a:r>
          </a:p>
          <a:p>
            <a:pPr>
              <a:lnSpc>
                <a:spcPct val="90000"/>
              </a:lnSpc>
            </a:pPr>
            <a:r>
              <a:rPr lang="fr-CA" sz="2400"/>
              <a:t>Position assise </a:t>
            </a:r>
          </a:p>
          <a:p>
            <a:pPr>
              <a:lnSpc>
                <a:spcPct val="90000"/>
              </a:lnSpc>
            </a:pPr>
            <a:endParaRPr lang="fr-CA" sz="2400"/>
          </a:p>
          <a:p>
            <a:pPr marL="114300" indent="0">
              <a:lnSpc>
                <a:spcPct val="90000"/>
              </a:lnSpc>
              <a:buNone/>
            </a:pPr>
            <a:r>
              <a:rPr lang="fr-CA" sz="2400"/>
              <a:t>Voir les explications aux p.120 et 121 du guide CÉMEQ</a:t>
            </a:r>
          </a:p>
          <a:p>
            <a:pPr marL="114300" indent="0">
              <a:lnSpc>
                <a:spcPct val="90000"/>
              </a:lnSpc>
              <a:buNone/>
            </a:pPr>
            <a:endParaRPr lang="fr-CA" sz="2400"/>
          </a:p>
        </p:txBody>
      </p:sp>
    </p:spTree>
    <p:extLst>
      <p:ext uri="{BB962C8B-B14F-4D97-AF65-F5344CB8AC3E}">
        <p14:creationId xmlns:p14="http://schemas.microsoft.com/office/powerpoint/2010/main" val="1078770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PRÉVENTION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/>
              <a:t>Surveiller les zones susceptibles d’être touchées</a:t>
            </a:r>
          </a:p>
          <a:p>
            <a:endParaRPr lang="fr-CA" dirty="0"/>
          </a:p>
          <a:p>
            <a:r>
              <a:rPr lang="fr-CA" dirty="0"/>
              <a:t>Évaluer des facteurs de risque susceptibles de causer des plaies de pression</a:t>
            </a:r>
          </a:p>
          <a:p>
            <a:endParaRPr lang="fr-CA" dirty="0"/>
          </a:p>
          <a:p>
            <a:r>
              <a:rPr lang="fr-CA" dirty="0"/>
              <a:t>Mobiliser et changer de position tous les 2 heures</a:t>
            </a:r>
          </a:p>
          <a:p>
            <a:endParaRPr lang="fr-CA" dirty="0"/>
          </a:p>
          <a:p>
            <a:r>
              <a:rPr lang="fr-CA" dirty="0"/>
              <a:t>Faire adopter des positions variables</a:t>
            </a:r>
          </a:p>
          <a:p>
            <a:endParaRPr lang="fr-CA" dirty="0"/>
          </a:p>
          <a:p>
            <a:r>
              <a:rPr lang="fr-CA" dirty="0"/>
              <a:t>Appliquer de bons soins d’hygiènes</a:t>
            </a:r>
          </a:p>
          <a:p>
            <a:endParaRPr lang="fr-CA" dirty="0"/>
          </a:p>
          <a:p>
            <a:r>
              <a:rPr lang="fr-CA" dirty="0"/>
              <a:t>Alimentation riche en protéines, vitamines et sels minéraux et une hydratation suffisante</a:t>
            </a:r>
          </a:p>
        </p:txBody>
      </p:sp>
    </p:spTree>
    <p:extLst>
      <p:ext uri="{BB962C8B-B14F-4D97-AF65-F5344CB8AC3E}">
        <p14:creationId xmlns:p14="http://schemas.microsoft.com/office/powerpoint/2010/main" val="1364981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PRÉVENTION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Utiliser les principes de positionnement adéquats</a:t>
            </a:r>
          </a:p>
          <a:p>
            <a:endParaRPr lang="fr-CA" dirty="0"/>
          </a:p>
          <a:p>
            <a:pPr lvl="2">
              <a:buFont typeface="Wingdings" pitchFamily="2" charset="2"/>
              <a:buChar char="ü"/>
            </a:pPr>
            <a:r>
              <a:rPr lang="fr-CA" sz="2000" dirty="0"/>
              <a:t>Positionner de proximal à distal</a:t>
            </a:r>
          </a:p>
          <a:p>
            <a:pPr lvl="2">
              <a:buFont typeface="Wingdings" pitchFamily="2" charset="2"/>
              <a:buChar char="ü"/>
            </a:pPr>
            <a:endParaRPr lang="fr-CA" sz="2000" dirty="0"/>
          </a:p>
          <a:p>
            <a:pPr lvl="2">
              <a:buFont typeface="Wingdings" pitchFamily="2" charset="2"/>
              <a:buChar char="ü"/>
            </a:pPr>
            <a:r>
              <a:rPr lang="fr-CA" sz="2000" dirty="0"/>
              <a:t>Respecter le bon alignement corporel</a:t>
            </a:r>
          </a:p>
          <a:p>
            <a:pPr lvl="2">
              <a:buFont typeface="Wingdings" pitchFamily="2" charset="2"/>
              <a:buChar char="ü"/>
            </a:pPr>
            <a:endParaRPr lang="fr-CA" sz="2000" dirty="0"/>
          </a:p>
          <a:p>
            <a:pPr lvl="2">
              <a:buFont typeface="Wingdings" pitchFamily="2" charset="2"/>
              <a:buChar char="ü"/>
            </a:pPr>
            <a:r>
              <a:rPr lang="fr-CA" sz="2000" dirty="0"/>
              <a:t>Offrir un support sur la plus grande surface possible</a:t>
            </a:r>
          </a:p>
          <a:p>
            <a:pPr lvl="2">
              <a:buFont typeface="Wingdings" pitchFamily="2" charset="2"/>
              <a:buChar char="ü"/>
            </a:pPr>
            <a:endParaRPr lang="fr-CA" sz="2000" dirty="0"/>
          </a:p>
          <a:p>
            <a:pPr lvl="2">
              <a:buFont typeface="Wingdings" pitchFamily="2" charset="2"/>
              <a:buChar char="ü"/>
            </a:pPr>
            <a:r>
              <a:rPr lang="fr-CA" sz="2000" dirty="0"/>
              <a:t>Empêcher une pression excessive au siège en :</a:t>
            </a:r>
          </a:p>
          <a:p>
            <a:pPr marL="685800" lvl="2" indent="0" algn="ctr">
              <a:buNone/>
            </a:pPr>
            <a:r>
              <a:rPr lang="fr-CA" sz="2000" dirty="0"/>
              <a:t> </a:t>
            </a:r>
          </a:p>
          <a:p>
            <a:pPr marL="685800" lvl="2" indent="0" algn="ctr">
              <a:buNone/>
            </a:pPr>
            <a:r>
              <a:rPr lang="fr-CA" sz="2000" dirty="0"/>
              <a:t>Levant la tête à un maximum de 30 degré</a:t>
            </a:r>
          </a:p>
        </p:txBody>
      </p:sp>
    </p:spTree>
    <p:extLst>
      <p:ext uri="{BB962C8B-B14F-4D97-AF65-F5344CB8AC3E}">
        <p14:creationId xmlns:p14="http://schemas.microsoft.com/office/powerpoint/2010/main" val="1418179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1FFC73-B516-1E00-E5E6-07E31D48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CA" b="1" dirty="0"/>
              <a:t>MOODLE</a:t>
            </a:r>
          </a:p>
        </p:txBody>
      </p:sp>
      <p:pic>
        <p:nvPicPr>
          <p:cNvPr id="6" name="Espace réservé du contenu 5" descr="Stylo placé en haut d’une ligne de signature">
            <a:extLst>
              <a:ext uri="{FF2B5EF4-FFF2-40B4-BE49-F238E27FC236}">
                <a16:creationId xmlns:a16="http://schemas.microsoft.com/office/drawing/2014/main" id="{2BEDBEF0-673E-15B2-FDC3-4630D03449B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35" y="2573973"/>
            <a:ext cx="4035829" cy="2697480"/>
          </a:xfrm>
          <a:noFill/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3428F6-BEF0-7640-49A2-F31A0605FF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Veuillez prendre connaissance des documents et effectuez les test et exercices suivants :</a:t>
            </a:r>
          </a:p>
          <a:p>
            <a:pPr marL="114300" indent="0">
              <a:lnSpc>
                <a:spcPct val="90000"/>
              </a:lnSpc>
              <a:buNone/>
            </a:pPr>
            <a:endParaRPr lang="fr-CA" dirty="0"/>
          </a:p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C9.2</a:t>
            </a:r>
          </a:p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C9.3</a:t>
            </a:r>
          </a:p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C9.4</a:t>
            </a:r>
          </a:p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C9.5 </a:t>
            </a:r>
          </a:p>
        </p:txBody>
      </p:sp>
    </p:spTree>
    <p:extLst>
      <p:ext uri="{BB962C8B-B14F-4D97-AF65-F5344CB8AC3E}">
        <p14:creationId xmlns:p14="http://schemas.microsoft.com/office/powerpoint/2010/main" val="2789064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" r="-1" b="23514"/>
          <a:stretch/>
        </p:blipFill>
        <p:spPr bwMode="auto">
          <a:xfrm>
            <a:off x="685800" y="621437"/>
            <a:ext cx="7772400" cy="4331564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CA" b="1" dirty="0"/>
              <a:t>COURS #9</a:t>
            </a:r>
          </a:p>
        </p:txBody>
      </p:sp>
    </p:spTree>
    <p:extLst>
      <p:ext uri="{BB962C8B-B14F-4D97-AF65-F5344CB8AC3E}">
        <p14:creationId xmlns:p14="http://schemas.microsoft.com/office/powerpoint/2010/main" val="74764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9A2053-6B85-169E-D12F-DFFC2432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/>
              <a:t>AIDE À L’APPRENTISSAGE #2</a:t>
            </a:r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5EBD18B-D2F3-1E70-3036-3D797E73C4F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5062" y="3051175"/>
            <a:ext cx="2619375" cy="1743075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D6711-FB11-8450-2A9D-CC535FA55E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devez</a:t>
            </a:r>
            <a:r>
              <a:rPr lang="en-US" dirty="0"/>
              <a:t> </a:t>
            </a:r>
            <a:r>
              <a:rPr lang="en-US" dirty="0" err="1"/>
              <a:t>vérifier</a:t>
            </a:r>
            <a:r>
              <a:rPr lang="en-US" dirty="0"/>
              <a:t> avec </a:t>
            </a:r>
            <a:r>
              <a:rPr lang="en-US" dirty="0" err="1"/>
              <a:t>l’enseignant</a:t>
            </a:r>
            <a:r>
              <a:rPr lang="en-US" dirty="0"/>
              <a:t> la </a:t>
            </a:r>
            <a:r>
              <a:rPr lang="en-US" dirty="0" err="1"/>
              <a:t>marche</a:t>
            </a:r>
            <a:r>
              <a:rPr lang="en-US" dirty="0"/>
              <a:t> à </a:t>
            </a:r>
            <a:r>
              <a:rPr lang="en-US" dirty="0" err="1"/>
              <a:t>suivre</a:t>
            </a:r>
            <a:r>
              <a:rPr lang="en-US" dirty="0"/>
              <a:t> </a:t>
            </a:r>
            <a:r>
              <a:rPr lang="en-US" dirty="0" err="1"/>
              <a:t>afin</a:t>
            </a:r>
            <a:r>
              <a:rPr lang="en-US" dirty="0"/>
              <a:t> </a:t>
            </a:r>
            <a:r>
              <a:rPr lang="en-US" dirty="0" err="1"/>
              <a:t>d’effectuer</a:t>
            </a:r>
            <a:r>
              <a:rPr lang="en-US" dirty="0"/>
              <a:t> </a:t>
            </a:r>
            <a:r>
              <a:rPr lang="en-US" dirty="0" err="1"/>
              <a:t>l’aide</a:t>
            </a:r>
            <a:r>
              <a:rPr lang="en-US" dirty="0"/>
              <a:t> à </a:t>
            </a:r>
            <a:r>
              <a:rPr lang="en-US" dirty="0" err="1"/>
              <a:t>l’apprentissage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4279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FFEAC-027E-D5C7-4840-F88DCB6B7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CA" b="1" dirty="0"/>
              <a:t>LA PEAU</a:t>
            </a:r>
          </a:p>
        </p:txBody>
      </p:sp>
      <p:pic>
        <p:nvPicPr>
          <p:cNvPr id="6" name="Espace réservé du contenu 5" descr="Livre de couleur bleue">
            <a:extLst>
              <a:ext uri="{FF2B5EF4-FFF2-40B4-BE49-F238E27FC236}">
                <a16:creationId xmlns:a16="http://schemas.microsoft.com/office/drawing/2014/main" id="{6C1910C3-6A73-7B01-9A59-560FB3CFDF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2570700"/>
            <a:ext cx="4038600" cy="2704026"/>
          </a:xfrm>
          <a:noFill/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6819C6-0664-72BF-60A1-1FC9D5511C9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dirty="0"/>
              <a:t>Épiderme</a:t>
            </a:r>
            <a:endParaRPr lang="fr-CA"/>
          </a:p>
          <a:p>
            <a:pPr>
              <a:lnSpc>
                <a:spcPct val="90000"/>
              </a:lnSpc>
            </a:pPr>
            <a:endParaRPr lang="fr-CA"/>
          </a:p>
          <a:p>
            <a:pPr>
              <a:lnSpc>
                <a:spcPct val="90000"/>
              </a:lnSpc>
            </a:pPr>
            <a:r>
              <a:rPr lang="fr-CA" dirty="0"/>
              <a:t>Derme</a:t>
            </a:r>
            <a:endParaRPr lang="fr-CA"/>
          </a:p>
          <a:p>
            <a:pPr>
              <a:lnSpc>
                <a:spcPct val="90000"/>
              </a:lnSpc>
            </a:pPr>
            <a:endParaRPr lang="fr-CA"/>
          </a:p>
          <a:p>
            <a:pPr>
              <a:lnSpc>
                <a:spcPct val="90000"/>
              </a:lnSpc>
            </a:pPr>
            <a:r>
              <a:rPr lang="fr-CA" dirty="0"/>
              <a:t>Hypoderme </a:t>
            </a:r>
            <a:endParaRPr lang="fr-CA"/>
          </a:p>
          <a:p>
            <a:pPr>
              <a:lnSpc>
                <a:spcPct val="90000"/>
              </a:lnSpc>
            </a:pPr>
            <a:endParaRPr lang="fr-CA"/>
          </a:p>
          <a:p>
            <a:pPr marL="114300" indent="0">
              <a:lnSpc>
                <a:spcPct val="90000"/>
              </a:lnSpc>
              <a:buNone/>
            </a:pPr>
            <a:r>
              <a:rPr lang="fr-CA" dirty="0"/>
              <a:t>Voir les explications à la p.118 du guide CÉMEQ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432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/>
              <a:t>Afin de mieux les décrire et en déterminer les soins appropriés, les plaies sont classées de 3 façons :</a:t>
            </a:r>
          </a:p>
          <a:p>
            <a:pPr marL="114300" indent="0">
              <a:buNone/>
            </a:pPr>
            <a:endParaRPr lang="fr-CA" dirty="0"/>
          </a:p>
          <a:p>
            <a:pPr lvl="2">
              <a:buFont typeface="Wingdings" pitchFamily="2" charset="2"/>
              <a:buChar char="ü"/>
            </a:pPr>
            <a:r>
              <a:rPr lang="fr-CA" sz="2200" dirty="0"/>
              <a:t>Aspect de la lésion</a:t>
            </a:r>
          </a:p>
          <a:p>
            <a:pPr>
              <a:buFont typeface="Wingdings" pitchFamily="2" charset="2"/>
              <a:buChar char="ü"/>
            </a:pPr>
            <a:endParaRPr lang="fr-CA" sz="2200" dirty="0"/>
          </a:p>
          <a:p>
            <a:pPr lvl="2">
              <a:buFont typeface="Wingdings" pitchFamily="2" charset="2"/>
              <a:buChar char="ü"/>
            </a:pPr>
            <a:r>
              <a:rPr lang="fr-CA" sz="2200" dirty="0"/>
              <a:t>La propreté</a:t>
            </a:r>
          </a:p>
          <a:p>
            <a:pPr>
              <a:buFont typeface="Wingdings" pitchFamily="2" charset="2"/>
              <a:buChar char="ü"/>
            </a:pPr>
            <a:endParaRPr lang="fr-CA" sz="2200" dirty="0"/>
          </a:p>
          <a:p>
            <a:pPr lvl="2">
              <a:buFont typeface="Wingdings" pitchFamily="2" charset="2"/>
              <a:buChar char="ü"/>
            </a:pPr>
            <a:r>
              <a:rPr lang="fr-CA" sz="2200" dirty="0"/>
              <a:t>Les plaies de pression</a:t>
            </a:r>
          </a:p>
          <a:p>
            <a:pPr marL="114300" indent="0" algn="ctr">
              <a:buNone/>
            </a:pPr>
            <a:endParaRPr lang="fr-CA" dirty="0"/>
          </a:p>
          <a:p>
            <a:endParaRPr lang="fr-CA" dirty="0"/>
          </a:p>
          <a:p>
            <a:r>
              <a:rPr lang="fr-CA" dirty="0"/>
              <a:t>On évalue le potentiel de contamination d’une plaie en fonction de la proximité des orifices naturels, riches en microorganismes, afin d’éviter des infections d’origine </a:t>
            </a:r>
            <a:r>
              <a:rPr lang="fr-CA" b="1" dirty="0"/>
              <a:t>endogène</a:t>
            </a:r>
          </a:p>
          <a:p>
            <a:endParaRPr lang="fr-CA" dirty="0"/>
          </a:p>
          <a:p>
            <a:pPr algn="ctr">
              <a:buFont typeface="Wingdings" pitchFamily="2" charset="2"/>
              <a:buChar char="ü"/>
            </a:pP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724128" y="2647285"/>
            <a:ext cx="3240360" cy="19873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CA" b="1" dirty="0">
                <a:solidFill>
                  <a:schemeClr val="tx1"/>
                </a:solidFill>
              </a:rPr>
              <a:t>Qualifie un phénomène ou une substance qui prend naissance à l'intérieur d'un corps, qui est dû à une cause interne</a:t>
            </a:r>
          </a:p>
        </p:txBody>
      </p:sp>
      <p:sp>
        <p:nvSpPr>
          <p:cNvPr id="5" name="Ellipse 4"/>
          <p:cNvSpPr/>
          <p:nvPr/>
        </p:nvSpPr>
        <p:spPr>
          <a:xfrm rot="16200000">
            <a:off x="4162425" y="3290615"/>
            <a:ext cx="2138536" cy="698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ENDOGÈNE</a:t>
            </a:r>
          </a:p>
        </p:txBody>
      </p:sp>
    </p:spTree>
    <p:extLst>
      <p:ext uri="{BB962C8B-B14F-4D97-AF65-F5344CB8AC3E}">
        <p14:creationId xmlns:p14="http://schemas.microsoft.com/office/powerpoint/2010/main" val="207220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200" b="1" u="sng"/>
              <a:t>Aspect de la lésion</a:t>
            </a:r>
          </a:p>
          <a:p>
            <a:pPr>
              <a:lnSpc>
                <a:spcPct val="90000"/>
              </a:lnSpc>
            </a:pPr>
            <a:endParaRPr lang="fr-CA" sz="2200" u="sng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fr-CA" sz="2200" u="sng"/>
              <a:t>Plaie par incision linéaire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fr-CA" sz="220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/>
              <a:t>Faite par un instrument </a:t>
            </a:r>
          </a:p>
          <a:p>
            <a:pPr marL="411480" lvl="1" indent="0">
              <a:lnSpc>
                <a:spcPct val="90000"/>
              </a:lnSpc>
              <a:buNone/>
            </a:pPr>
            <a:r>
              <a:rPr lang="fr-CA" sz="2200"/>
              <a:t>   tranchant</a:t>
            </a:r>
          </a:p>
          <a:p>
            <a:pPr marL="411480" lvl="1" indent="0">
              <a:lnSpc>
                <a:spcPct val="90000"/>
              </a:lnSpc>
              <a:buNone/>
            </a:pPr>
            <a:endParaRPr lang="fr-CA" sz="2200"/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fr-CA" sz="2200"/>
              <a:t>Droite et franche comme</a:t>
            </a:r>
          </a:p>
          <a:p>
            <a:pPr marL="411480" lvl="1" indent="0">
              <a:lnSpc>
                <a:spcPct val="90000"/>
              </a:lnSpc>
              <a:buNone/>
            </a:pPr>
            <a:r>
              <a:rPr lang="fr-CA" sz="2200"/>
              <a:t>    une plaie chirurgicale</a:t>
            </a:r>
          </a:p>
        </p:txBody>
      </p:sp>
      <p:pic>
        <p:nvPicPr>
          <p:cNvPr id="5124" name="Picture 4" descr="http://www.umm.edu/graphics/images/en/228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307335"/>
            <a:ext cx="4038600" cy="323088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81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fr-CA" u="sng" dirty="0"/>
              <a:t>Plaie par contusion</a:t>
            </a:r>
          </a:p>
          <a:p>
            <a:pPr lvl="1">
              <a:buFont typeface="Wingdings" pitchFamily="2" charset="2"/>
              <a:buChar char="Ø"/>
            </a:pPr>
            <a:endParaRPr lang="fr-CA" u="sng" dirty="0"/>
          </a:p>
          <a:p>
            <a:pPr lvl="1">
              <a:buFont typeface="Wingdings" pitchFamily="2" charset="2"/>
              <a:buChar char="ü"/>
            </a:pPr>
            <a:r>
              <a:rPr lang="fr-CA" dirty="0"/>
              <a:t>S’accompagne de lésions importantes</a:t>
            </a:r>
          </a:p>
          <a:p>
            <a:pPr marL="411480" lvl="1" indent="0">
              <a:buNone/>
            </a:pPr>
            <a:r>
              <a:rPr lang="fr-CA" dirty="0"/>
              <a:t>   des tissus mous, d’hémorragie et de tuméfaction</a:t>
            </a:r>
          </a:p>
        </p:txBody>
      </p:sp>
      <p:pic>
        <p:nvPicPr>
          <p:cNvPr id="6146" name="Picture 2" descr="http://www.raems.com/contu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73016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6650923" y="4360675"/>
            <a:ext cx="914400" cy="914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632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CA" sz="2600" u="sng"/>
              <a:t>Plaie par lacération</a:t>
            </a:r>
          </a:p>
          <a:p>
            <a:pPr lvl="1">
              <a:buFont typeface="Wingdings" pitchFamily="2" charset="2"/>
              <a:buChar char="Ø"/>
            </a:pPr>
            <a:endParaRPr lang="fr-CA" sz="2600" u="sng"/>
          </a:p>
          <a:p>
            <a:pPr lvl="1">
              <a:buFont typeface="Wingdings" pitchFamily="2" charset="2"/>
              <a:buChar char="ü"/>
            </a:pPr>
            <a:r>
              <a:rPr lang="fr-CA" sz="2600"/>
              <a:t>Est habituellement causée par du verre, du fer barbelé ou un objet contondant </a:t>
            </a:r>
          </a:p>
          <a:p>
            <a:pPr lvl="1">
              <a:buFont typeface="Wingdings" pitchFamily="2" charset="2"/>
              <a:buChar char="ü"/>
            </a:pPr>
            <a:endParaRPr lang="fr-CA" sz="2600"/>
          </a:p>
          <a:p>
            <a:pPr lvl="1">
              <a:buFont typeface="Wingdings" pitchFamily="2" charset="2"/>
              <a:buChar char="ü"/>
            </a:pPr>
            <a:r>
              <a:rPr lang="fr-CA" sz="2600"/>
              <a:t>Déchirures et contours irréguliers</a:t>
            </a:r>
          </a:p>
        </p:txBody>
      </p:sp>
      <p:pic>
        <p:nvPicPr>
          <p:cNvPr id="7170" name="Picture 2" descr="http://t2.gstatic.com/images?q=tbn:ANd9GcTFhFOFqnaNve9z1GF2SCKbJtWCHThDRRq6Ppb7jtrD_p8q24sgss724B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410249"/>
            <a:ext cx="4038600" cy="3025051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26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r-CA" b="1" dirty="0"/>
              <a:t>Types de plaies</a:t>
            </a:r>
            <a:endParaRPr lang="fr-CA" dirty="0"/>
          </a:p>
        </p:txBody>
      </p:sp>
      <p:sp>
        <p:nvSpPr>
          <p:cNvPr id="8199" name="Text Placeholder 2">
            <a:extLst>
              <a:ext uri="{FF2B5EF4-FFF2-40B4-BE49-F238E27FC236}">
                <a16:creationId xmlns:a16="http://schemas.microsoft.com/office/drawing/2014/main" id="{D7B6E8B0-2BB1-AF67-C929-E5FDE2792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1">
              <a:lnSpc>
                <a:spcPct val="90000"/>
              </a:lnSpc>
            </a:pPr>
            <a:r>
              <a:rPr lang="fr-CA" sz="2400" u="sng"/>
              <a:t>Plaie par perforation</a:t>
            </a:r>
          </a:p>
          <a:p>
            <a:pPr lvl="1">
              <a:lnSpc>
                <a:spcPct val="90000"/>
              </a:lnSpc>
            </a:pPr>
            <a:endParaRPr lang="fr-CA" sz="2400" u="sng"/>
          </a:p>
          <a:p>
            <a:pPr lvl="1">
              <a:lnSpc>
                <a:spcPct val="90000"/>
              </a:lnSpc>
            </a:pPr>
            <a:r>
              <a:rPr lang="fr-CA" sz="2400"/>
              <a:t>Causée par l’entrée d’une balle ou d’un objet contondant</a:t>
            </a:r>
          </a:p>
          <a:p>
            <a:pPr lvl="1">
              <a:lnSpc>
                <a:spcPct val="90000"/>
              </a:lnSpc>
            </a:pPr>
            <a:endParaRPr lang="fr-CA" sz="2400"/>
          </a:p>
          <a:p>
            <a:pPr lvl="1">
              <a:lnSpc>
                <a:spcPct val="90000"/>
              </a:lnSpc>
            </a:pPr>
            <a:r>
              <a:rPr lang="fr-CA" sz="2400"/>
              <a:t>Plus ou moins étendue </a:t>
            </a:r>
          </a:p>
          <a:p>
            <a:pPr marL="411480" lvl="1">
              <a:lnSpc>
                <a:spcPct val="90000"/>
              </a:lnSpc>
            </a:pPr>
            <a:r>
              <a:rPr lang="fr-CA" sz="2400"/>
              <a:t>    et profonde</a:t>
            </a:r>
          </a:p>
        </p:txBody>
      </p:sp>
      <p:pic>
        <p:nvPicPr>
          <p:cNvPr id="8194" name="Picture 2" descr="http://www.ej2000.com/Image_internaute/trouballe_FredericSavard_qc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45025" y="2438400"/>
            <a:ext cx="4041775" cy="3687762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à coins arrondis 3">
            <a:extLst>
              <a:ext uri="{FF2B5EF4-FFF2-40B4-BE49-F238E27FC236}">
                <a16:creationId xmlns:a16="http://schemas.microsoft.com/office/drawing/2014/main" id="{C6596953-65EE-1D41-E58F-7411DE426169}"/>
              </a:ext>
            </a:extLst>
          </p:cNvPr>
          <p:cNvSpPr/>
          <p:nvPr/>
        </p:nvSpPr>
        <p:spPr>
          <a:xfrm>
            <a:off x="4628112" y="4149080"/>
            <a:ext cx="4041775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fr-FR" sz="2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MAQUILLAGE</a:t>
            </a:r>
          </a:p>
        </p:txBody>
      </p:sp>
    </p:spTree>
    <p:extLst>
      <p:ext uri="{BB962C8B-B14F-4D97-AF65-F5344CB8AC3E}">
        <p14:creationId xmlns:p14="http://schemas.microsoft.com/office/powerpoint/2010/main" val="3876212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Words>505</Words>
  <Application>Microsoft Office PowerPoint</Application>
  <PresentationFormat>Affichage à l'écran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Book Antiqua</vt:lpstr>
      <vt:lpstr>Century Gothic</vt:lpstr>
      <vt:lpstr>Wingdings</vt:lpstr>
      <vt:lpstr>Apothicaire</vt:lpstr>
      <vt:lpstr>LES PLAIES ET LES PANSEMENTS</vt:lpstr>
      <vt:lpstr>COURS #9</vt:lpstr>
      <vt:lpstr>AIDE À L’APPRENTISSAGE #2</vt:lpstr>
      <vt:lpstr>LA PEAU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Types de plaies</vt:lpstr>
      <vt:lpstr>PRÉVENTION</vt:lpstr>
      <vt:lpstr>PRÉVENTION</vt:lpstr>
      <vt:lpstr>MOODLE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PLAIES ET LES PANSEMENTS</dc:title>
  <dc:creator>Beaulieu, Daniel</dc:creator>
  <cp:lastModifiedBy>Beaulieu, Daniel</cp:lastModifiedBy>
  <cp:revision>42</cp:revision>
  <dcterms:created xsi:type="dcterms:W3CDTF">2012-12-01T15:10:47Z</dcterms:created>
  <dcterms:modified xsi:type="dcterms:W3CDTF">2024-03-11T16:38:45Z</dcterms:modified>
</cp:coreProperties>
</file>