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63" r:id="rId18"/>
    <p:sldId id="26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F010CB62-F2B8-4080-991C-38A95E87D02C}"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010CB62-F2B8-4080-991C-38A95E87D02C}"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010CB62-F2B8-4080-991C-38A95E87D02C}"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010CB62-F2B8-4080-991C-38A95E87D02C}"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010CB62-F2B8-4080-991C-38A95E87D02C}" type="datetimeFigureOut">
              <a:rPr lang="fr-CA" smtClean="0"/>
              <a:t>2020-11-11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010CB62-F2B8-4080-991C-38A95E87D02C}" type="datetimeFigureOut">
              <a:rPr lang="fr-CA" smtClean="0"/>
              <a:t>2020-11-11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F010CB62-F2B8-4080-991C-38A95E87D02C}" type="datetimeFigureOut">
              <a:rPr lang="fr-CA" smtClean="0"/>
              <a:t>2020-11-11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F010CB62-F2B8-4080-991C-38A95E87D02C}" type="datetimeFigureOut">
              <a:rPr lang="fr-CA" smtClean="0"/>
              <a:t>2020-11-11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0CB62-F2B8-4080-991C-38A95E87D02C}" type="datetimeFigureOut">
              <a:rPr lang="fr-CA" smtClean="0"/>
              <a:t>2020-11-11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10CB62-F2B8-4080-991C-38A95E87D02C}" type="datetimeFigureOut">
              <a:rPr lang="fr-CA" smtClean="0"/>
              <a:t>2020-11-11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48D0576-6DC1-49DD-9552-6F49B9CC81A5}"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10CB62-F2B8-4080-991C-38A95E87D02C}" type="datetimeFigureOut">
              <a:rPr lang="fr-CA" smtClean="0"/>
              <a:t>2020-11-11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48D0576-6DC1-49DD-9552-6F49B9CC81A5}" type="slidenum">
              <a:rPr lang="fr-CA" smtClean="0"/>
              <a:t>‹N°›</a:t>
            </a:fld>
            <a:endParaRPr lang="fr-CA"/>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010CB62-F2B8-4080-991C-38A95E87D02C}" type="datetimeFigureOut">
              <a:rPr lang="fr-CA" smtClean="0"/>
              <a:t>2020-11-11</a:t>
            </a:fld>
            <a:endParaRPr lang="fr-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fr-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448D0576-6DC1-49DD-9552-6F49B9CC81A5}"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8.jpeg"/><Relationship Id="rId4" Type="http://schemas.openxmlformats.org/officeDocument/2006/relationships/hyperlink" Target="https://www.google.ca/url?sa=i&amp;rct=j&amp;q=&amp;esrc=s&amp;frm=1&amp;source=images&amp;cd=&amp;cad=rja&amp;uact=8&amp;ved=0ahUKEwiD-fWEzqbJAhXMSSYKHemiBOsQjRwIBw&amp;url=https://plus.google.com/117619863751608663584&amp;psig=AFQjCNGlhvGlCJuhY59W32CUbT2V8QX3GQ&amp;ust=144837031712704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a/url?sa=i&amp;rct=j&amp;q=&amp;esrc=s&amp;frm=1&amp;source=images&amp;cd=&amp;cad=rja&amp;uact=8&amp;ved=0ahUKEwjo1_zYz6bJAhXMOCYKHf1wASMQjRwIBw&amp;url=http://pepsico.ca/fr/Marques/Les-marques-Frito-Lay-Canada.html&amp;bvm=bv.108194040,d.eWE&amp;psig=AFQjCNFBuwAai_b5CkHf3WtBN2oYTTaQ3g&amp;ust=1448370762720090" TargetMode="External"/><Relationship Id="rId3" Type="http://schemas.openxmlformats.org/officeDocument/2006/relationships/tags" Target="../tags/tag33.xml"/><Relationship Id="rId7" Type="http://schemas.openxmlformats.org/officeDocument/2006/relationships/image" Target="../media/image19.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hyperlink" Target="http://www.remedes-de-grand-mere.com/5-facons-simples-de-reduire-ses-portions-alimentaires/" TargetMode="External"/><Relationship Id="rId5"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wmf"/><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6.xml"/><Relationship Id="rId7" Type="http://schemas.openxmlformats.org/officeDocument/2006/relationships/image" Target="../media/image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endParaRPr lang="fr-CA" dirty="0"/>
          </a:p>
        </p:txBody>
      </p:sp>
      <p:sp>
        <p:nvSpPr>
          <p:cNvPr id="3" name="Sous-titre 2"/>
          <p:cNvSpPr>
            <a:spLocks noGrp="1"/>
          </p:cNvSpPr>
          <p:nvPr>
            <p:ph type="subTitle" idx="1"/>
            <p:custDataLst>
              <p:tags r:id="rId2"/>
            </p:custDataLst>
          </p:nvPr>
        </p:nvSpPr>
        <p:spPr/>
        <p:txBody>
          <a:bodyPr/>
          <a:lstStyle/>
          <a:p>
            <a:endParaRPr lang="fr-CA" dirty="0"/>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ZoneTexte 4"/>
          <p:cNvSpPr txBox="1"/>
          <p:nvPr>
            <p:custDataLst>
              <p:tags r:id="rId4"/>
            </p:custDataLst>
          </p:nvPr>
        </p:nvSpPr>
        <p:spPr>
          <a:xfrm>
            <a:off x="4788024" y="5949280"/>
            <a:ext cx="3816424" cy="646331"/>
          </a:xfrm>
          <a:prstGeom prst="rect">
            <a:avLst/>
          </a:prstGeom>
          <a:noFill/>
        </p:spPr>
        <p:txBody>
          <a:bodyPr wrap="square" rtlCol="0">
            <a:spAutoFit/>
          </a:bodyPr>
          <a:lstStyle/>
          <a:p>
            <a:r>
              <a:rPr lang="fr-CA" b="1" dirty="0" smtClean="0"/>
              <a:t>Stéphanie Di Mattia</a:t>
            </a:r>
          </a:p>
          <a:p>
            <a:r>
              <a:rPr lang="fr-CA" i="1" dirty="0" smtClean="0"/>
              <a:t>Enseignante secteur santé</a:t>
            </a:r>
            <a:endParaRPr lang="fr-CA" i="1" dirty="0"/>
          </a:p>
        </p:txBody>
      </p:sp>
    </p:spTree>
    <p:extLst>
      <p:ext uri="{BB962C8B-B14F-4D97-AF65-F5344CB8AC3E}">
        <p14:creationId xmlns:p14="http://schemas.microsoft.com/office/powerpoint/2010/main" val="3733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494457">
            <a:off x="2843808" y="692696"/>
            <a:ext cx="1762357" cy="924475"/>
          </a:xfrm>
        </p:spPr>
        <p:txBody>
          <a:bodyPr/>
          <a:lstStyle/>
          <a:p>
            <a:r>
              <a:rPr lang="fr-CA" dirty="0"/>
              <a:t>Réalité</a:t>
            </a:r>
          </a:p>
        </p:txBody>
      </p:sp>
      <p:sp>
        <p:nvSpPr>
          <p:cNvPr id="3" name="Espace réservé du contenu 2"/>
          <p:cNvSpPr>
            <a:spLocks noGrp="1"/>
          </p:cNvSpPr>
          <p:nvPr>
            <p:ph sz="half" idx="1"/>
          </p:nvPr>
        </p:nvSpPr>
        <p:spPr/>
        <p:txBody>
          <a:bodyPr>
            <a:normAutofit/>
          </a:bodyPr>
          <a:lstStyle/>
          <a:p>
            <a:pPr marL="0" indent="0">
              <a:buNone/>
            </a:pPr>
            <a:r>
              <a:rPr lang="fr-CA" sz="4000" b="1" dirty="0"/>
              <a:t>Les fumeurs ont des besoins en vitamine C plus élevés</a:t>
            </a:r>
          </a:p>
        </p:txBody>
      </p:sp>
      <p:sp>
        <p:nvSpPr>
          <p:cNvPr id="4" name="Espace réservé du contenu 3"/>
          <p:cNvSpPr>
            <a:spLocks noGrp="1"/>
          </p:cNvSpPr>
          <p:nvPr>
            <p:ph sz="half" idx="2"/>
          </p:nvPr>
        </p:nvSpPr>
        <p:spPr/>
        <p:txBody>
          <a:bodyPr/>
          <a:lstStyle/>
          <a:p>
            <a:r>
              <a:rPr lang="fr-CA" dirty="0"/>
              <a:t>La nicotine détruit une partie de la vitamine C. C'est pour cette raison que Santé Canada recommande aux fumeurs d'augmenter leur apport quotidien de 35 mg de vitamine C (une demi-orange) par rapport à la population en général.</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399" y="332656"/>
            <a:ext cx="2707142" cy="173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9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3074"/>
                                        </p:tgtEl>
                                      </p:cBhvr>
                                    </p:animEffect>
                                    <p:anim calcmode="lin" valueType="num">
                                      <p:cBhvr>
                                        <p:cTn id="14" dur="1822" tmFilter="0,0; 0.14,0.31; 0.43,0.73; 0.71,0.91; 1.0,1.0">
                                          <p:stCondLst>
                                            <p:cond delay="0"/>
                                          </p:stCondLst>
                                        </p:cTn>
                                        <p:tgtEl>
                                          <p:spTgt spid="307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307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307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307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307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307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3074"/>
                                        </p:tgtEl>
                                        <p:attrNameLst>
                                          <p:attrName>ppt_y</p:attrName>
                                        </p:attrNameLst>
                                      </p:cBhvr>
                                      <p:tavLst>
                                        <p:tav tm="0">
                                          <p:val>
                                            <p:strVal val="ppt_y"/>
                                          </p:val>
                                        </p:tav>
                                        <p:tav tm="100000">
                                          <p:val>
                                            <p:strVal val="ppt_y+ppt_h"/>
                                          </p:val>
                                        </p:tav>
                                      </p:tavLst>
                                    </p:anim>
                                    <p:animScale>
                                      <p:cBhvr>
                                        <p:cTn id="21" dur="26">
                                          <p:stCondLst>
                                            <p:cond delay="620"/>
                                          </p:stCondLst>
                                        </p:cTn>
                                        <p:tgtEl>
                                          <p:spTgt spid="3074"/>
                                        </p:tgtEl>
                                      </p:cBhvr>
                                      <p:to x="100000" y="60000"/>
                                    </p:animScale>
                                    <p:animScale>
                                      <p:cBhvr>
                                        <p:cTn id="22" dur="166" decel="50000">
                                          <p:stCondLst>
                                            <p:cond delay="646"/>
                                          </p:stCondLst>
                                        </p:cTn>
                                        <p:tgtEl>
                                          <p:spTgt spid="3074"/>
                                        </p:tgtEl>
                                      </p:cBhvr>
                                      <p:to x="100000" y="100000"/>
                                    </p:animScale>
                                    <p:animScale>
                                      <p:cBhvr>
                                        <p:cTn id="23" dur="26">
                                          <p:stCondLst>
                                            <p:cond delay="1312"/>
                                          </p:stCondLst>
                                        </p:cTn>
                                        <p:tgtEl>
                                          <p:spTgt spid="3074"/>
                                        </p:tgtEl>
                                      </p:cBhvr>
                                      <p:to x="100000" y="80000"/>
                                    </p:animScale>
                                    <p:animScale>
                                      <p:cBhvr>
                                        <p:cTn id="24" dur="166" decel="50000">
                                          <p:stCondLst>
                                            <p:cond delay="1338"/>
                                          </p:stCondLst>
                                        </p:cTn>
                                        <p:tgtEl>
                                          <p:spTgt spid="3074"/>
                                        </p:tgtEl>
                                      </p:cBhvr>
                                      <p:to x="100000" y="100000"/>
                                    </p:animScale>
                                    <p:animScale>
                                      <p:cBhvr>
                                        <p:cTn id="25" dur="26">
                                          <p:stCondLst>
                                            <p:cond delay="1642"/>
                                          </p:stCondLst>
                                        </p:cTn>
                                        <p:tgtEl>
                                          <p:spTgt spid="3074"/>
                                        </p:tgtEl>
                                      </p:cBhvr>
                                      <p:to x="100000" y="90000"/>
                                    </p:animScale>
                                    <p:animScale>
                                      <p:cBhvr>
                                        <p:cTn id="26" dur="166" decel="50000">
                                          <p:stCondLst>
                                            <p:cond delay="1668"/>
                                          </p:stCondLst>
                                        </p:cTn>
                                        <p:tgtEl>
                                          <p:spTgt spid="3074"/>
                                        </p:tgtEl>
                                      </p:cBhvr>
                                      <p:to x="100000" y="100000"/>
                                    </p:animScale>
                                    <p:animScale>
                                      <p:cBhvr>
                                        <p:cTn id="27" dur="26">
                                          <p:stCondLst>
                                            <p:cond delay="1808"/>
                                          </p:stCondLst>
                                        </p:cTn>
                                        <p:tgtEl>
                                          <p:spTgt spid="3074"/>
                                        </p:tgtEl>
                                      </p:cBhvr>
                                      <p:to x="100000" y="95000"/>
                                    </p:animScale>
                                    <p:animScale>
                                      <p:cBhvr>
                                        <p:cTn id="28" dur="166" decel="50000">
                                          <p:stCondLst>
                                            <p:cond delay="1834"/>
                                          </p:stCondLst>
                                        </p:cTn>
                                        <p:tgtEl>
                                          <p:spTgt spid="3074"/>
                                        </p:tgtEl>
                                      </p:cBhvr>
                                      <p:to x="100000" y="100000"/>
                                    </p:animScale>
                                    <p:set>
                                      <p:cBhvr>
                                        <p:cTn id="29" dur="1" fill="hold">
                                          <p:stCondLst>
                                            <p:cond delay="1999"/>
                                          </p:stCondLst>
                                        </p:cTn>
                                        <p:tgtEl>
                                          <p:spTgt spid="307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barn(inVertical)">
                                      <p:cBhvr>
                                        <p:cTn id="3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800" dirty="0"/>
              <a:t>Mythe</a:t>
            </a:r>
          </a:p>
        </p:txBody>
      </p:sp>
      <p:sp>
        <p:nvSpPr>
          <p:cNvPr id="3" name="Espace réservé du contenu 2"/>
          <p:cNvSpPr>
            <a:spLocks noGrp="1"/>
          </p:cNvSpPr>
          <p:nvPr>
            <p:ph idx="1"/>
          </p:nvPr>
        </p:nvSpPr>
        <p:spPr/>
        <p:txBody>
          <a:bodyPr>
            <a:normAutofit/>
          </a:bodyPr>
          <a:lstStyle/>
          <a:p>
            <a:pPr marL="0" indent="0">
              <a:buNone/>
            </a:pPr>
            <a:r>
              <a:rPr lang="fr-CA" sz="4400" dirty="0"/>
              <a:t>Boire du lait juste avant de dormir facilite le sommeil</a:t>
            </a:r>
          </a:p>
        </p:txBody>
      </p:sp>
      <p:sp>
        <p:nvSpPr>
          <p:cNvPr id="4" name="Espace réservé du texte 3"/>
          <p:cNvSpPr>
            <a:spLocks noGrp="1"/>
          </p:cNvSpPr>
          <p:nvPr>
            <p:ph type="body" sz="half" idx="2"/>
          </p:nvPr>
        </p:nvSpPr>
        <p:spPr>
          <a:xfrm>
            <a:off x="1009442" y="1988840"/>
            <a:ext cx="2660650" cy="3872208"/>
          </a:xfrm>
        </p:spPr>
        <p:txBody>
          <a:bodyPr>
            <a:normAutofit/>
          </a:bodyPr>
          <a:lstStyle/>
          <a:p>
            <a:r>
              <a:rPr lang="fr-CA" sz="1800" dirty="0"/>
              <a:t>Même si le lait contient du tryptophane, un acide aminé essentiel pouvant être converti par l'organisme en sérotonine, aucune explication scientifique n'a à ce jour démontré que boire du lait aide à dormir comme un bébé!</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531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0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4098"/>
                                        </p:tgtEl>
                                      </p:cBhvr>
                                    </p:animEffect>
                                    <p:anim calcmode="lin" valueType="num">
                                      <p:cBhvr>
                                        <p:cTn id="12" dur="2000"/>
                                        <p:tgtEl>
                                          <p:spTgt spid="40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098"/>
                                        </p:tgtEl>
                                        <p:attrNameLst>
                                          <p:attrName>ppt_h</p:attrName>
                                        </p:attrNameLst>
                                      </p:cBhvr>
                                      <p:tavLst>
                                        <p:tav tm="0">
                                          <p:val>
                                            <p:strVal val="ppt_h"/>
                                          </p:val>
                                        </p:tav>
                                        <p:tav tm="100000">
                                          <p:val>
                                            <p:strVal val="ppt_h"/>
                                          </p:val>
                                        </p:tav>
                                      </p:tavLst>
                                    </p:anim>
                                    <p:set>
                                      <p:cBhvr>
                                        <p:cTn id="14" dur="1" fill="hold">
                                          <p:stCondLst>
                                            <p:cond delay="19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450281">
            <a:off x="2987824" y="764704"/>
            <a:ext cx="1690349" cy="924475"/>
          </a:xfrm>
        </p:spPr>
        <p:txBody>
          <a:bodyPr/>
          <a:lstStyle/>
          <a:p>
            <a:r>
              <a:rPr lang="fr-CA" dirty="0" smtClean="0"/>
              <a:t>Mythe</a:t>
            </a:r>
            <a:endParaRPr lang="fr-CA" dirty="0"/>
          </a:p>
        </p:txBody>
      </p:sp>
      <p:sp>
        <p:nvSpPr>
          <p:cNvPr id="3" name="Espace réservé du contenu 2"/>
          <p:cNvSpPr>
            <a:spLocks noGrp="1"/>
          </p:cNvSpPr>
          <p:nvPr>
            <p:ph sz="half" idx="1"/>
          </p:nvPr>
        </p:nvSpPr>
        <p:spPr/>
        <p:txBody>
          <a:bodyPr>
            <a:normAutofit/>
          </a:bodyPr>
          <a:lstStyle/>
          <a:p>
            <a:pPr marL="0" indent="0">
              <a:buNone/>
            </a:pPr>
            <a:r>
              <a:rPr lang="fr-CA" sz="3200" dirty="0"/>
              <a:t>Ça prend plusieurs années à digérer une gomme à mâcher</a:t>
            </a:r>
          </a:p>
        </p:txBody>
      </p:sp>
      <p:sp>
        <p:nvSpPr>
          <p:cNvPr id="4" name="Espace réservé du contenu 3"/>
          <p:cNvSpPr>
            <a:spLocks noGrp="1"/>
          </p:cNvSpPr>
          <p:nvPr>
            <p:ph sz="half" idx="2"/>
          </p:nvPr>
        </p:nvSpPr>
        <p:spPr/>
        <p:txBody>
          <a:bodyPr/>
          <a:lstStyle/>
          <a:p>
            <a:r>
              <a:rPr lang="fr-CA" dirty="0"/>
              <a:t>Contrairement à la croyance populaire, la gomme ne colle pas à l'estomac ni ne séjourne plusieurs années dans les intestins. La gomme traverse simplement le système digestif pour être rejetée intacte dans les selles quelques heures plus tard!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0648"/>
            <a:ext cx="1918564" cy="175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2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122"/>
                                        </p:tgtEl>
                                      </p:cBhvr>
                                    </p:animEffect>
                                    <p:animScale>
                                      <p:cBhvr>
                                        <p:cTn id="14" dur="250" autoRev="1" fill="hold"/>
                                        <p:tgtEl>
                                          <p:spTgt spid="5122"/>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MYTHE</a:t>
            </a:r>
            <a:endParaRPr lang="fr-CA" dirty="0"/>
          </a:p>
        </p:txBody>
      </p:sp>
      <p:sp>
        <p:nvSpPr>
          <p:cNvPr id="3" name="Espace réservé du contenu 2"/>
          <p:cNvSpPr>
            <a:spLocks noGrp="1"/>
          </p:cNvSpPr>
          <p:nvPr>
            <p:ph idx="1"/>
          </p:nvPr>
        </p:nvSpPr>
        <p:spPr/>
        <p:txBody>
          <a:bodyPr>
            <a:normAutofit/>
          </a:bodyPr>
          <a:lstStyle/>
          <a:p>
            <a:pPr marL="0" indent="0">
              <a:buNone/>
            </a:pPr>
            <a:r>
              <a:rPr lang="fr-CA" sz="4000" dirty="0"/>
              <a:t>Le lait écrémé est moins nutritif que le lait entier</a:t>
            </a:r>
          </a:p>
        </p:txBody>
      </p:sp>
      <p:sp>
        <p:nvSpPr>
          <p:cNvPr id="4" name="Espace réservé du texte 3"/>
          <p:cNvSpPr>
            <a:spLocks noGrp="1"/>
          </p:cNvSpPr>
          <p:nvPr>
            <p:ph type="body" sz="half" idx="2"/>
          </p:nvPr>
        </p:nvSpPr>
        <p:spPr/>
        <p:txBody>
          <a:bodyPr>
            <a:normAutofit lnSpcReduction="10000"/>
          </a:bodyPr>
          <a:lstStyle/>
          <a:p>
            <a:endParaRPr lang="fr-CA" dirty="0" smtClean="0"/>
          </a:p>
          <a:p>
            <a:endParaRPr lang="fr-CA" dirty="0"/>
          </a:p>
          <a:p>
            <a:endParaRPr lang="fr-CA" dirty="0" smtClean="0"/>
          </a:p>
          <a:p>
            <a:r>
              <a:rPr lang="fr-CA" sz="1800" dirty="0"/>
              <a:t>Qu'il soit écrémé ou entier, sans lactose, au chocolat ou en poudre, le lait fournit essentiellement la même quantité de vitamines et de minéraux. C'est plutôt la teneur en matières grasses et en calories qui varie. À vous de choisir!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509120"/>
            <a:ext cx="3429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7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1" dur="2000" fill="hold"/>
                                        <p:tgtEl>
                                          <p:spTgt spid="614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 général, plus un fromage est ferme au toucher, plus il est riche en calcium</a:t>
            </a:r>
          </a:p>
        </p:txBody>
      </p:sp>
      <p:sp>
        <p:nvSpPr>
          <p:cNvPr id="3" name="Espace réservé du contenu 2"/>
          <p:cNvSpPr>
            <a:spLocks noGrp="1"/>
          </p:cNvSpPr>
          <p:nvPr>
            <p:ph sz="half" idx="1"/>
          </p:nvPr>
        </p:nvSpPr>
        <p:spPr/>
        <p:txBody>
          <a:bodyPr>
            <a:normAutofit/>
          </a:bodyPr>
          <a:lstStyle/>
          <a:p>
            <a:pPr marL="0" indent="0">
              <a:buNone/>
            </a:pPr>
            <a:r>
              <a:rPr lang="fr-CA" sz="6000" dirty="0" smtClean="0"/>
              <a:t>Réalité</a:t>
            </a:r>
            <a:endParaRPr lang="fr-CA" sz="6000" dirty="0"/>
          </a:p>
        </p:txBody>
      </p:sp>
      <p:sp>
        <p:nvSpPr>
          <p:cNvPr id="4" name="Espace réservé du contenu 3"/>
          <p:cNvSpPr>
            <a:spLocks noGrp="1"/>
          </p:cNvSpPr>
          <p:nvPr>
            <p:ph sz="half" idx="2"/>
          </p:nvPr>
        </p:nvSpPr>
        <p:spPr/>
        <p:txBody>
          <a:bodyPr>
            <a:normAutofit/>
          </a:bodyPr>
          <a:lstStyle/>
          <a:p>
            <a:pPr marL="0" indent="0">
              <a:buNone/>
            </a:pPr>
            <a:r>
              <a:rPr lang="fr-CA" dirty="0"/>
              <a:t>Le parmesan, le gruyère et le suisse sont trois bons exemples de fromages fermes au toucher et qui sont particulièrement riches en calcium. À l'opposé, le brie, le fromage de chèvre et le fromage à la crème contiennent moins de calcium. Une exception: la ricotta qui offre une teneur élevée en calcium malgré sa texture plus crémeuse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50912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7170"/>
                                        </p:tgtEl>
                                        <p:attrNameLst>
                                          <p:attrName>ppt_w</p:attrName>
                                        </p:attrNameLst>
                                      </p:cBhvr>
                                      <p:tavLst>
                                        <p:tav tm="0">
                                          <p:val>
                                            <p:strVal val="ppt_w"/>
                                          </p:val>
                                        </p:tav>
                                        <p:tav tm="100000">
                                          <p:val>
                                            <p:fltVal val="0"/>
                                          </p:val>
                                        </p:tav>
                                      </p:tavLst>
                                    </p:anim>
                                    <p:anim calcmode="lin" valueType="num">
                                      <p:cBhvr>
                                        <p:cTn id="12" dur="1000"/>
                                        <p:tgtEl>
                                          <p:spTgt spid="7170"/>
                                        </p:tgtEl>
                                        <p:attrNameLst>
                                          <p:attrName>ppt_h</p:attrName>
                                        </p:attrNameLst>
                                      </p:cBhvr>
                                      <p:tavLst>
                                        <p:tav tm="0">
                                          <p:val>
                                            <p:strVal val="ppt_h"/>
                                          </p:val>
                                        </p:tav>
                                        <p:tav tm="100000">
                                          <p:val>
                                            <p:fltVal val="0"/>
                                          </p:val>
                                        </p:tav>
                                      </p:tavLst>
                                    </p:anim>
                                    <p:anim calcmode="lin" valueType="num">
                                      <p:cBhvr>
                                        <p:cTn id="13" dur="1000"/>
                                        <p:tgtEl>
                                          <p:spTgt spid="7170"/>
                                        </p:tgtEl>
                                        <p:attrNameLst>
                                          <p:attrName>style.rotation</p:attrName>
                                        </p:attrNameLst>
                                      </p:cBhvr>
                                      <p:tavLst>
                                        <p:tav tm="0">
                                          <p:val>
                                            <p:fltVal val="0"/>
                                          </p:val>
                                        </p:tav>
                                        <p:tav tm="100000">
                                          <p:val>
                                            <p:fltVal val="90"/>
                                          </p:val>
                                        </p:tav>
                                      </p:tavLst>
                                    </p:anim>
                                    <p:animEffect transition="out" filter="fade">
                                      <p:cBhvr>
                                        <p:cTn id="14" dur="1000"/>
                                        <p:tgtEl>
                                          <p:spTgt spid="7170"/>
                                        </p:tgtEl>
                                      </p:cBhvr>
                                    </p:animEffect>
                                    <p:set>
                                      <p:cBhvr>
                                        <p:cTn id="15" dur="1" fill="hold">
                                          <p:stCondLst>
                                            <p:cond delay="999"/>
                                          </p:stCondLst>
                                        </p:cTn>
                                        <p:tgtEl>
                                          <p:spTgt spid="717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442" y="446087"/>
            <a:ext cx="2660650" cy="2046809"/>
          </a:xfrm>
        </p:spPr>
        <p:txBody>
          <a:bodyPr/>
          <a:lstStyle/>
          <a:p>
            <a:r>
              <a:rPr lang="fr-CA" dirty="0"/>
              <a:t>Les fruits et légumes surgelés sont très nutritifs</a:t>
            </a:r>
          </a:p>
        </p:txBody>
      </p:sp>
      <p:sp>
        <p:nvSpPr>
          <p:cNvPr id="3" name="Espace réservé du contenu 2"/>
          <p:cNvSpPr>
            <a:spLocks noGrp="1"/>
          </p:cNvSpPr>
          <p:nvPr>
            <p:ph idx="1"/>
          </p:nvPr>
        </p:nvSpPr>
        <p:spPr/>
        <p:txBody>
          <a:bodyPr>
            <a:normAutofit/>
          </a:bodyPr>
          <a:lstStyle/>
          <a:p>
            <a:pPr marL="0" indent="0">
              <a:buNone/>
            </a:pPr>
            <a:r>
              <a:rPr lang="fr-CA" sz="4800" dirty="0"/>
              <a:t>Réalité</a:t>
            </a:r>
          </a:p>
        </p:txBody>
      </p:sp>
      <p:sp>
        <p:nvSpPr>
          <p:cNvPr id="4" name="Espace réservé du texte 3"/>
          <p:cNvSpPr>
            <a:spLocks noGrp="1"/>
          </p:cNvSpPr>
          <p:nvPr>
            <p:ph type="body" sz="half" idx="2"/>
          </p:nvPr>
        </p:nvSpPr>
        <p:spPr>
          <a:xfrm>
            <a:off x="1009442" y="2852936"/>
            <a:ext cx="2660650" cy="3008112"/>
          </a:xfrm>
        </p:spPr>
        <p:txBody>
          <a:bodyPr>
            <a:noAutofit/>
          </a:bodyPr>
          <a:lstStyle/>
          <a:p>
            <a:r>
              <a:rPr lang="fr-CA" sz="1600" dirty="0"/>
              <a:t>Parce qu'ils sont cueillis à pleine maturité et qu'il ne s'écoule que quelques heures entre leur récolte et leur transformation, les fruits et légumes surgelés préservent une très bonne valeur nutritive. De plus, on n'y ajoute ni sel, ni agent de conservation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1" y="550848"/>
            <a:ext cx="3672408" cy="205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0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11111E-6 -2.59259E-6 C 0.06892 -2.59259E-6 0.125 0.05602 0.125 0.125 C 0.125 0.19398 0.06892 0.25 1.11111E-6 0.25 C -0.06892 0.25 -0.125 0.19398 -0.125 0.125 C -0.125 0.05602 -0.06892 -2.59259E-6 1.11111E-6 -2.59259E-6 Z " pathEditMode="relative" ptsTypes="fffff">
                                      <p:cBhvr>
                                        <p:cTn id="11" dur="2000" fill="hold"/>
                                        <p:tgtEl>
                                          <p:spTgt spid="819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Il faut éviter de manger du pamplemousse lorsqu'on prend certains médicaments</a:t>
            </a:r>
          </a:p>
        </p:txBody>
      </p:sp>
      <p:sp>
        <p:nvSpPr>
          <p:cNvPr id="3" name="Espace réservé du contenu 2"/>
          <p:cNvSpPr>
            <a:spLocks noGrp="1"/>
          </p:cNvSpPr>
          <p:nvPr>
            <p:ph sz="half" idx="1"/>
          </p:nvPr>
        </p:nvSpPr>
        <p:spPr/>
        <p:txBody>
          <a:bodyPr>
            <a:normAutofit fontScale="92500" lnSpcReduction="20000"/>
          </a:bodyPr>
          <a:lstStyle/>
          <a:p>
            <a:pPr marL="0" indent="0">
              <a:buNone/>
            </a:pPr>
            <a:r>
              <a:rPr lang="fr-CA" sz="6000" dirty="0"/>
              <a:t>Réalité</a:t>
            </a:r>
          </a:p>
        </p:txBody>
      </p:sp>
      <p:sp>
        <p:nvSpPr>
          <p:cNvPr id="4" name="Espace réservé du contenu 3"/>
          <p:cNvSpPr>
            <a:spLocks noGrp="1"/>
          </p:cNvSpPr>
          <p:nvPr>
            <p:ph sz="half" idx="2"/>
          </p:nvPr>
        </p:nvSpPr>
        <p:spPr>
          <a:xfrm>
            <a:off x="4663280" y="2204863"/>
            <a:ext cx="3653135" cy="4032449"/>
          </a:xfrm>
        </p:spPr>
        <p:txBody>
          <a:bodyPr>
            <a:normAutofit fontScale="92500" lnSpcReduction="20000"/>
          </a:bodyPr>
          <a:lstStyle/>
          <a:p>
            <a:pPr marL="0" indent="0">
              <a:buNone/>
            </a:pPr>
            <a:r>
              <a:rPr lang="fr-CA" dirty="0"/>
              <a:t>Selon Santé Canada, le pamplemousse contient diverses substances qui peuvent interférer avec le mode d'assimilation de certains médicaments par l'organisme. Par conséquent, la quantité de médicaments dans le sang peut augmenter et ainsi entraîner des effets secondaires graves. Des médicaments destinés à traiter l'angine de poitrine, le cancer, la dépression, l'anxiété, le VIH/sida, etc. sont susceptibles d'entrer en interaction avec le pamplemousse et son jus.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36585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8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9218"/>
                                        </p:tgtEl>
                                        <p:attrNameLst>
                                          <p:attrName>r</p:attrName>
                                        </p:attrNameLst>
                                      </p:cBhvr>
                                    </p:animRot>
                                    <p:animRot by="-240000">
                                      <p:cBhvr>
                                        <p:cTn id="11" dur="200" fill="hold">
                                          <p:stCondLst>
                                            <p:cond delay="200"/>
                                          </p:stCondLst>
                                        </p:cTn>
                                        <p:tgtEl>
                                          <p:spTgt spid="9218"/>
                                        </p:tgtEl>
                                        <p:attrNameLst>
                                          <p:attrName>r</p:attrName>
                                        </p:attrNameLst>
                                      </p:cBhvr>
                                    </p:animRot>
                                    <p:animRot by="240000">
                                      <p:cBhvr>
                                        <p:cTn id="12" dur="200" fill="hold">
                                          <p:stCondLst>
                                            <p:cond delay="400"/>
                                          </p:stCondLst>
                                        </p:cTn>
                                        <p:tgtEl>
                                          <p:spTgt spid="9218"/>
                                        </p:tgtEl>
                                        <p:attrNameLst>
                                          <p:attrName>r</p:attrName>
                                        </p:attrNameLst>
                                      </p:cBhvr>
                                    </p:animRot>
                                    <p:animRot by="-240000">
                                      <p:cBhvr>
                                        <p:cTn id="13" dur="200" fill="hold">
                                          <p:stCondLst>
                                            <p:cond delay="600"/>
                                          </p:stCondLst>
                                        </p:cTn>
                                        <p:tgtEl>
                                          <p:spTgt spid="9218"/>
                                        </p:tgtEl>
                                        <p:attrNameLst>
                                          <p:attrName>r</p:attrName>
                                        </p:attrNameLst>
                                      </p:cBhvr>
                                    </p:animRot>
                                    <p:animRot by="120000">
                                      <p:cBhvr>
                                        <p:cTn id="14" dur="200" fill="hold">
                                          <p:stCondLst>
                                            <p:cond delay="800"/>
                                          </p:stCondLst>
                                        </p:cTn>
                                        <p:tgtEl>
                                          <p:spTgt spid="921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mph" presetSubtype="0" fill="hold" grpId="0" nodeType="clickEffect">
                                  <p:stCondLst>
                                    <p:cond delay="0"/>
                                  </p:stCondLst>
                                  <p:iterate type="lt">
                                    <p:tmPct val="4000"/>
                                  </p:iterate>
                                  <p:childTnLst>
                                    <p:set>
                                      <p:cBhvr override="childStyle">
                                        <p:cTn id="23" dur="500" fill="hold"/>
                                        <p:tgtEl>
                                          <p:spTgt spid="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51520" y="692696"/>
            <a:ext cx="8712968" cy="461665"/>
          </a:xfrm>
          <a:prstGeom prst="rect">
            <a:avLst/>
          </a:prstGeom>
          <a:noFill/>
        </p:spPr>
        <p:txBody>
          <a:bodyPr wrap="square" rtlCol="0">
            <a:spAutoFit/>
          </a:bodyPr>
          <a:lstStyle/>
          <a:p>
            <a:r>
              <a:rPr lang="fr-CA" sz="2400" b="1" dirty="0" smtClean="0">
                <a:effectLst>
                  <a:outerShdw blurRad="38100" dist="38100" dir="2700000" algn="tl">
                    <a:srgbClr val="000000">
                      <a:alpha val="43137"/>
                    </a:srgbClr>
                  </a:outerShdw>
                </a:effectLst>
              </a:rPr>
              <a:t>Voici </a:t>
            </a:r>
            <a:r>
              <a:rPr lang="fr-CA" sz="2400" b="1" dirty="0" smtClean="0">
                <a:effectLst>
                  <a:outerShdw blurRad="38100" dist="38100" dir="2700000" algn="tl">
                    <a:srgbClr val="000000">
                      <a:alpha val="43137"/>
                    </a:srgbClr>
                  </a:outerShdw>
                </a:effectLst>
              </a:rPr>
              <a:t>un modèle de l’assiette équilibrée !</a:t>
            </a:r>
            <a:endParaRPr lang="fr-CA" sz="2400" b="1" dirty="0">
              <a:effectLst>
                <a:outerShdw blurRad="38100" dist="38100" dir="2700000" algn="tl">
                  <a:srgbClr val="000000">
                    <a:alpha val="43137"/>
                  </a:srgbClr>
                </a:outerShdw>
              </a:effectLst>
            </a:endParaRPr>
          </a:p>
        </p:txBody>
      </p:sp>
      <p:pic>
        <p:nvPicPr>
          <p:cNvPr id="1026" name="Picture 2" descr="https://lh5.googleusercontent.com/-ij15y33pbCQ/UtE7KSaatVI/AAAAAAAAAEw/KM7omdtDY2w/w1430-h1105/assiette-equilibree-webj.png.jpg">
            <a:hlinkClick r:id="rId4"/>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158820" y="1340768"/>
            <a:ext cx="6898367" cy="532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0" y="476672"/>
            <a:ext cx="9144000" cy="646331"/>
          </a:xfrm>
          <a:prstGeom prst="rect">
            <a:avLst/>
          </a:prstGeom>
          <a:noFill/>
        </p:spPr>
        <p:txBody>
          <a:bodyPr wrap="square" rtlCol="0">
            <a:spAutoFit/>
          </a:bodyPr>
          <a:lstStyle/>
          <a:p>
            <a:r>
              <a:rPr lang="fr-CA" sz="3600" b="1" dirty="0" smtClean="0">
                <a:effectLst>
                  <a:outerShdw blurRad="38100" dist="38100" dir="2700000" algn="tl">
                    <a:srgbClr val="000000">
                      <a:alpha val="43137"/>
                    </a:srgbClr>
                  </a:outerShdw>
                </a:effectLst>
              </a:rPr>
              <a:t>Mesurer vos aliments du regard …</a:t>
            </a:r>
            <a:endParaRPr lang="fr-CA" sz="3600" b="1" dirty="0">
              <a:effectLst>
                <a:outerShdw blurRad="38100" dist="38100" dir="2700000" algn="tl">
                  <a:srgbClr val="000000">
                    <a:alpha val="43137"/>
                  </a:srgbClr>
                </a:outerShdw>
              </a:effectLst>
            </a:endParaRPr>
          </a:p>
        </p:txBody>
      </p:sp>
      <p:pic>
        <p:nvPicPr>
          <p:cNvPr id="2052" name="Picture 4" descr="http://www.remedes-de-grand-mere.com/wp-content/uploads/2015/04/portion-normales-aliments.jpg">
            <a:hlinkClick r:id="rId6"/>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4211" y="1373053"/>
            <a:ext cx="4104456" cy="5467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epsico.ca/en/images/Brands/Doritos/F_Dor_Inferno.gif">
            <a:hlinkClick r:id="rId8"/>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4111426" y="1340768"/>
            <a:ext cx="5026570"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custDataLst>
              <p:tags r:id="rId4"/>
            </p:custDataLst>
          </p:nvPr>
        </p:nvSpPr>
        <p:spPr>
          <a:xfrm>
            <a:off x="4283968" y="5301208"/>
            <a:ext cx="4680520" cy="984885"/>
          </a:xfrm>
          <a:prstGeom prst="rect">
            <a:avLst/>
          </a:prstGeom>
          <a:noFill/>
        </p:spPr>
        <p:txBody>
          <a:bodyPr wrap="square" rtlCol="0">
            <a:spAutoFit/>
          </a:bodyPr>
          <a:lstStyle/>
          <a:p>
            <a:r>
              <a:rPr lang="fr-CA" sz="2000" b="1" dirty="0" smtClean="0"/>
              <a:t>Pour 21 croustilles donc 50 g ; 260 Cal</a:t>
            </a:r>
          </a:p>
          <a:p>
            <a:endParaRPr lang="fr-CA" dirty="0"/>
          </a:p>
        </p:txBody>
      </p:sp>
    </p:spTree>
    <p:extLst>
      <p:ext uri="{BB962C8B-B14F-4D97-AF65-F5344CB8AC3E}">
        <p14:creationId xmlns:p14="http://schemas.microsoft.com/office/powerpoint/2010/main" val="3214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circle(in)">
                                      <p:cBhvr>
                                        <p:cTn id="15" dur="20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1000"/>
                                        <p:tgtEl>
                                          <p:spTgt spid="2054"/>
                                        </p:tgtEl>
                                      </p:cBhvr>
                                    </p:animEffect>
                                    <p:anim calcmode="lin" valueType="num">
                                      <p:cBhvr>
                                        <p:cTn id="21" dur="1000" fill="hold"/>
                                        <p:tgtEl>
                                          <p:spTgt spid="2054"/>
                                        </p:tgtEl>
                                        <p:attrNameLst>
                                          <p:attrName>ppt_x</p:attrName>
                                        </p:attrNameLst>
                                      </p:cBhvr>
                                      <p:tavLst>
                                        <p:tav tm="0">
                                          <p:val>
                                            <p:strVal val="#ppt_x"/>
                                          </p:val>
                                        </p:tav>
                                        <p:tav tm="100000">
                                          <p:val>
                                            <p:strVal val="#ppt_x"/>
                                          </p:val>
                                        </p:tav>
                                      </p:tavLst>
                                    </p:anim>
                                    <p:anim calcmode="lin" valueType="num">
                                      <p:cBhvr>
                                        <p:cTn id="22"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3">
                                            <p:txEl>
                                              <p:pRg st="0" end="0"/>
                                            </p:txEl>
                                          </p:spTgt>
                                        </p:tgtEl>
                                        <p:attrNameLst>
                                          <p:attrName>r</p:attrName>
                                        </p:attrNameLst>
                                      </p:cBhvr>
                                    </p:animRot>
                                    <p:animRot by="-240000">
                                      <p:cBhvr>
                                        <p:cTn id="35" dur="200" fill="hold">
                                          <p:stCondLst>
                                            <p:cond delay="200"/>
                                          </p:stCondLst>
                                        </p:cTn>
                                        <p:tgtEl>
                                          <p:spTgt spid="3">
                                            <p:txEl>
                                              <p:pRg st="0" end="0"/>
                                            </p:txEl>
                                          </p:spTgt>
                                        </p:tgtEl>
                                        <p:attrNameLst>
                                          <p:attrName>r</p:attrName>
                                        </p:attrNameLst>
                                      </p:cBhvr>
                                    </p:animRot>
                                    <p:animRot by="240000">
                                      <p:cBhvr>
                                        <p:cTn id="36" dur="200" fill="hold">
                                          <p:stCondLst>
                                            <p:cond delay="400"/>
                                          </p:stCondLst>
                                        </p:cTn>
                                        <p:tgtEl>
                                          <p:spTgt spid="3">
                                            <p:txEl>
                                              <p:pRg st="0" end="0"/>
                                            </p:txEl>
                                          </p:spTgt>
                                        </p:tgtEl>
                                        <p:attrNameLst>
                                          <p:attrName>r</p:attrName>
                                        </p:attrNameLst>
                                      </p:cBhvr>
                                    </p:animRot>
                                    <p:animRot by="-240000">
                                      <p:cBhvr>
                                        <p:cTn id="37" dur="200" fill="hold">
                                          <p:stCondLst>
                                            <p:cond delay="600"/>
                                          </p:stCondLst>
                                        </p:cTn>
                                        <p:tgtEl>
                                          <p:spTgt spid="3">
                                            <p:txEl>
                                              <p:pRg st="0" end="0"/>
                                            </p:txEl>
                                          </p:spTgt>
                                        </p:tgtEl>
                                        <p:attrNameLst>
                                          <p:attrName>r</p:attrName>
                                        </p:attrNameLst>
                                      </p:cBhvr>
                                    </p:animRot>
                                    <p:animRot by="120000">
                                      <p:cBhvr>
                                        <p:cTn id="38"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547664" y="692696"/>
            <a:ext cx="5976664" cy="830997"/>
          </a:xfrm>
          <a:prstGeom prst="rect">
            <a:avLst/>
          </a:prstGeom>
          <a:noFill/>
        </p:spPr>
        <p:txBody>
          <a:bodyPr wrap="square" rtlCol="0">
            <a:spAutoFit/>
          </a:bodyPr>
          <a:lstStyle/>
          <a:p>
            <a:r>
              <a:rPr lang="fr-CA" sz="4800" b="1" dirty="0" smtClean="0">
                <a:latin typeface="Comic Sans MS" pitchFamily="66" charset="0"/>
                <a:ea typeface="Batang" pitchFamily="18" charset="-127"/>
              </a:rPr>
              <a:t>La banane</a:t>
            </a:r>
            <a:endParaRPr lang="fr-CA" sz="4800" b="1" dirty="0">
              <a:latin typeface="Comic Sans MS" pitchFamily="66" charset="0"/>
              <a:ea typeface="Batang" pitchFamily="18" charset="-127"/>
            </a:endParaRPr>
          </a:p>
        </p:txBody>
      </p:sp>
      <p:pic>
        <p:nvPicPr>
          <p:cNvPr id="1026" name="Picture 2" descr="C:\Users\gagnonj5\AppData\Local\Microsoft\Windows\Temporary Internet Files\Content.IE5\H1PQCZUJ\MC900441718[1].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139952" y="18864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3"/>
            </p:custDataLst>
          </p:nvPr>
        </p:nvSpPr>
        <p:spPr>
          <a:xfrm>
            <a:off x="1475656" y="2852936"/>
            <a:ext cx="5904656" cy="3539430"/>
          </a:xfrm>
          <a:prstGeom prst="rect">
            <a:avLst/>
          </a:prstGeom>
          <a:noFill/>
        </p:spPr>
        <p:txBody>
          <a:bodyPr wrap="square" rtlCol="0">
            <a:spAutoFit/>
          </a:bodyPr>
          <a:lstStyle/>
          <a:p>
            <a:r>
              <a:rPr lang="fr-CA" sz="3200" b="1" dirty="0" smtClean="0">
                <a:latin typeface="Comic Sans MS" pitchFamily="66" charset="0"/>
                <a:sym typeface="Wingdings" pitchFamily="2" charset="2"/>
              </a:rPr>
              <a:t>La banane constipe </a:t>
            </a:r>
            <a:r>
              <a:rPr lang="fr-CA" sz="3200" dirty="0" smtClean="0">
                <a:latin typeface="Comic Sans MS" pitchFamily="66" charset="0"/>
                <a:sym typeface="Wingdings" pitchFamily="2" charset="2"/>
              </a:rPr>
              <a:t>…</a:t>
            </a:r>
          </a:p>
          <a:p>
            <a:endParaRPr lang="fr-CA" sz="3200" dirty="0">
              <a:latin typeface="Comic Sans MS" pitchFamily="66" charset="0"/>
              <a:sym typeface="Wingdings" pitchFamily="2" charset="2"/>
            </a:endParaRPr>
          </a:p>
          <a:p>
            <a:r>
              <a:rPr lang="fr-CA" sz="3200" b="1" dirty="0" smtClean="0">
                <a:latin typeface="Comic Sans MS" pitchFamily="66" charset="0"/>
                <a:sym typeface="Wingdings" pitchFamily="2" charset="2"/>
              </a:rPr>
              <a:t>MYTHE</a:t>
            </a:r>
          </a:p>
          <a:p>
            <a:endParaRPr lang="fr-CA" sz="3200" b="1" dirty="0">
              <a:latin typeface="Comic Sans MS" pitchFamily="66" charset="0"/>
              <a:sym typeface="Wingdings" pitchFamily="2" charset="2"/>
            </a:endParaRPr>
          </a:p>
          <a:p>
            <a:r>
              <a:rPr lang="fr-CA" sz="3200" dirty="0">
                <a:latin typeface="Comic Sans MS" pitchFamily="66" charset="0"/>
              </a:rPr>
              <a:t>Contrairement à ce que l’on entend souvent, la banane ne constipe </a:t>
            </a:r>
            <a:r>
              <a:rPr lang="fr-CA" sz="3200" dirty="0" smtClean="0">
                <a:latin typeface="Comic Sans MS" pitchFamily="66" charset="0"/>
              </a:rPr>
              <a:t>pas !</a:t>
            </a:r>
            <a:endParaRPr lang="fr-CA" sz="3200" dirty="0">
              <a:latin typeface="Comic Sans MS" pitchFamily="66" charset="0"/>
            </a:endParaRPr>
          </a:p>
        </p:txBody>
      </p:sp>
    </p:spTree>
    <p:extLst>
      <p:ext uri="{BB962C8B-B14F-4D97-AF65-F5344CB8AC3E}">
        <p14:creationId xmlns:p14="http://schemas.microsoft.com/office/powerpoint/2010/main" val="13083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80">
                                          <p:stCondLst>
                                            <p:cond delay="0"/>
                                          </p:stCondLst>
                                        </p:cTn>
                                        <p:tgtEl>
                                          <p:spTgt spid="5">
                                            <p:txEl>
                                              <p:pRg st="2" end="2"/>
                                            </p:txEl>
                                          </p:spTgt>
                                        </p:tgtEl>
                                      </p:cBhvr>
                                    </p:animEffect>
                                    <p:anim calcmode="lin" valueType="num">
                                      <p:cBhvr>
                                        <p:cTn id="25"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xEl>
                                              <p:pRg st="2" end="2"/>
                                            </p:txEl>
                                          </p:spTgt>
                                        </p:tgtEl>
                                      </p:cBhvr>
                                      <p:to x="100000" y="60000"/>
                                    </p:animScale>
                                    <p:animScale>
                                      <p:cBhvr>
                                        <p:cTn id="31" dur="166" decel="50000">
                                          <p:stCondLst>
                                            <p:cond delay="676"/>
                                          </p:stCondLst>
                                        </p:cTn>
                                        <p:tgtEl>
                                          <p:spTgt spid="5">
                                            <p:txEl>
                                              <p:pRg st="2" end="2"/>
                                            </p:txEl>
                                          </p:spTgt>
                                        </p:tgtEl>
                                      </p:cBhvr>
                                      <p:to x="100000" y="100000"/>
                                    </p:animScale>
                                    <p:animScale>
                                      <p:cBhvr>
                                        <p:cTn id="32" dur="26">
                                          <p:stCondLst>
                                            <p:cond delay="1312"/>
                                          </p:stCondLst>
                                        </p:cTn>
                                        <p:tgtEl>
                                          <p:spTgt spid="5">
                                            <p:txEl>
                                              <p:pRg st="2" end="2"/>
                                            </p:txEl>
                                          </p:spTgt>
                                        </p:tgtEl>
                                      </p:cBhvr>
                                      <p:to x="100000" y="80000"/>
                                    </p:animScale>
                                    <p:animScale>
                                      <p:cBhvr>
                                        <p:cTn id="33" dur="166" decel="50000">
                                          <p:stCondLst>
                                            <p:cond delay="1338"/>
                                          </p:stCondLst>
                                        </p:cTn>
                                        <p:tgtEl>
                                          <p:spTgt spid="5">
                                            <p:txEl>
                                              <p:pRg st="2" end="2"/>
                                            </p:txEl>
                                          </p:spTgt>
                                        </p:tgtEl>
                                      </p:cBhvr>
                                      <p:to x="100000" y="100000"/>
                                    </p:animScale>
                                    <p:animScale>
                                      <p:cBhvr>
                                        <p:cTn id="34" dur="26">
                                          <p:stCondLst>
                                            <p:cond delay="1642"/>
                                          </p:stCondLst>
                                        </p:cTn>
                                        <p:tgtEl>
                                          <p:spTgt spid="5">
                                            <p:txEl>
                                              <p:pRg st="2" end="2"/>
                                            </p:txEl>
                                          </p:spTgt>
                                        </p:tgtEl>
                                      </p:cBhvr>
                                      <p:to x="100000" y="90000"/>
                                    </p:animScale>
                                    <p:animScale>
                                      <p:cBhvr>
                                        <p:cTn id="35" dur="166" decel="50000">
                                          <p:stCondLst>
                                            <p:cond delay="1668"/>
                                          </p:stCondLst>
                                        </p:cTn>
                                        <p:tgtEl>
                                          <p:spTgt spid="5">
                                            <p:txEl>
                                              <p:pRg st="2" end="2"/>
                                            </p:txEl>
                                          </p:spTgt>
                                        </p:tgtEl>
                                      </p:cBhvr>
                                      <p:to x="100000" y="100000"/>
                                    </p:animScale>
                                    <p:animScale>
                                      <p:cBhvr>
                                        <p:cTn id="36" dur="26">
                                          <p:stCondLst>
                                            <p:cond delay="1808"/>
                                          </p:stCondLst>
                                        </p:cTn>
                                        <p:tgtEl>
                                          <p:spTgt spid="5">
                                            <p:txEl>
                                              <p:pRg st="2" end="2"/>
                                            </p:txEl>
                                          </p:spTgt>
                                        </p:tgtEl>
                                      </p:cBhvr>
                                      <p:to x="100000" y="95000"/>
                                    </p:animScale>
                                    <p:animScale>
                                      <p:cBhvr>
                                        <p:cTn id="37" dur="166" decel="50000">
                                          <p:stCondLst>
                                            <p:cond delay="1834"/>
                                          </p:stCondLst>
                                        </p:cTn>
                                        <p:tgtEl>
                                          <p:spTgt spid="5">
                                            <p:txEl>
                                              <p:pRg st="2" end="2"/>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gnonj5\AppData\Local\Microsoft\Windows\Temporary Internet Files\Content.IE5\0JQS55P6\MC900413024[1].wmf"/>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404664"/>
            <a:ext cx="4496554" cy="217886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custDataLst>
              <p:tags r:id="rId2"/>
            </p:custDataLst>
          </p:nvPr>
        </p:nvSpPr>
        <p:spPr>
          <a:xfrm>
            <a:off x="1547664" y="548680"/>
            <a:ext cx="5976664" cy="646331"/>
          </a:xfrm>
          <a:prstGeom prst="rect">
            <a:avLst/>
          </a:prstGeom>
          <a:noFill/>
        </p:spPr>
        <p:txBody>
          <a:bodyPr wrap="square" rtlCol="0">
            <a:spAutoFit/>
          </a:bodyPr>
          <a:lstStyle/>
          <a:p>
            <a:r>
              <a:rPr lang="fr-CA" sz="3600" b="1" dirty="0" smtClean="0">
                <a:latin typeface="Comic Sans MS" pitchFamily="66" charset="0"/>
              </a:rPr>
              <a:t>Saucisse à Hot Dog</a:t>
            </a:r>
            <a:endParaRPr lang="fr-CA" sz="3600" b="1" dirty="0">
              <a:latin typeface="Comic Sans MS" pitchFamily="66" charset="0"/>
            </a:endParaRPr>
          </a:p>
        </p:txBody>
      </p:sp>
      <p:sp>
        <p:nvSpPr>
          <p:cNvPr id="3" name="ZoneTexte 2"/>
          <p:cNvSpPr txBox="1"/>
          <p:nvPr>
            <p:custDataLst>
              <p:tags r:id="rId3"/>
            </p:custDataLst>
          </p:nvPr>
        </p:nvSpPr>
        <p:spPr>
          <a:xfrm>
            <a:off x="1331640" y="2348880"/>
            <a:ext cx="6192688" cy="4401205"/>
          </a:xfrm>
          <a:prstGeom prst="rect">
            <a:avLst/>
          </a:prstGeom>
          <a:noFill/>
        </p:spPr>
        <p:txBody>
          <a:bodyPr wrap="square" rtlCol="0">
            <a:spAutoFit/>
          </a:bodyPr>
          <a:lstStyle/>
          <a:p>
            <a:r>
              <a:rPr lang="fr-CA" sz="3200" b="1" i="1" dirty="0" smtClean="0">
                <a:latin typeface="Comic Sans MS" pitchFamily="66" charset="0"/>
              </a:rPr>
              <a:t>On retrouve toutes sortes de parties animales dans la saucisse à hot-dog</a:t>
            </a:r>
          </a:p>
          <a:p>
            <a:endParaRPr lang="fr-CA" sz="3200" b="1" dirty="0">
              <a:latin typeface="Comic Sans MS" pitchFamily="66" charset="0"/>
            </a:endParaRPr>
          </a:p>
          <a:p>
            <a:r>
              <a:rPr lang="fr-CA" sz="2000" dirty="0" smtClean="0">
                <a:latin typeface="Comic Sans MS" pitchFamily="66" charset="0"/>
              </a:rPr>
              <a:t>Selon la loi, il est interdit d'utiliser certaines parties d'animaux pour la fabrication des saucisses fumées. Ainsi, les yeux, les oreilles, les museaux, les ongles et les organes génitaux ne peuvent, par exemple, faire partie de notre hot-dog préféré</a:t>
            </a:r>
            <a:endParaRPr lang="fr-CA" sz="2000" b="1" dirty="0" smtClean="0">
              <a:latin typeface="Comic Sans MS" pitchFamily="66" charset="0"/>
            </a:endParaRPr>
          </a:p>
          <a:p>
            <a:endParaRPr lang="fr-CA" sz="3200" dirty="0">
              <a:latin typeface="Comic Sans MS" pitchFamily="66" charset="0"/>
            </a:endParaRPr>
          </a:p>
        </p:txBody>
      </p:sp>
      <p:sp>
        <p:nvSpPr>
          <p:cNvPr id="4" name="ZoneTexte 3"/>
          <p:cNvSpPr txBox="1"/>
          <p:nvPr>
            <p:custDataLst>
              <p:tags r:id="rId4"/>
            </p:custDataLst>
          </p:nvPr>
        </p:nvSpPr>
        <p:spPr>
          <a:xfrm rot="20604499">
            <a:off x="179512" y="4077072"/>
            <a:ext cx="1872208" cy="400110"/>
          </a:xfrm>
          <a:prstGeom prst="rect">
            <a:avLst/>
          </a:prstGeom>
          <a:noFill/>
        </p:spPr>
        <p:txBody>
          <a:bodyPr wrap="square" rtlCol="0">
            <a:spAutoFit/>
          </a:bodyPr>
          <a:lstStyle/>
          <a:p>
            <a:r>
              <a:rPr lang="fr-CA" sz="2000" b="1" dirty="0">
                <a:latin typeface="Comic Sans MS" panose="030F0702030302020204" pitchFamily="66" charset="0"/>
              </a:rPr>
              <a:t>MYTHE</a:t>
            </a:r>
          </a:p>
        </p:txBody>
      </p:sp>
    </p:spTree>
    <p:extLst>
      <p:ext uri="{BB962C8B-B14F-4D97-AF65-F5344CB8AC3E}">
        <p14:creationId xmlns:p14="http://schemas.microsoft.com/office/powerpoint/2010/main" val="18645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683568" y="620688"/>
            <a:ext cx="8064896" cy="1446550"/>
          </a:xfrm>
          <a:prstGeom prst="rect">
            <a:avLst/>
          </a:prstGeom>
          <a:noFill/>
        </p:spPr>
        <p:txBody>
          <a:bodyPr wrap="square" rtlCol="0">
            <a:spAutoFit/>
          </a:bodyPr>
          <a:lstStyle/>
          <a:p>
            <a:r>
              <a:rPr lang="fr-CA" sz="4400" b="1" dirty="0" smtClean="0">
                <a:effectLst>
                  <a:outerShdw blurRad="38100" dist="38100" dir="2700000" algn="tl">
                    <a:srgbClr val="000000">
                      <a:alpha val="43137"/>
                    </a:srgbClr>
                  </a:outerShdw>
                </a:effectLst>
                <a:latin typeface="Comic Sans MS" panose="030F0702030302020204" pitchFamily="66" charset="0"/>
              </a:rPr>
              <a:t>Plus le chocolat est riche en cacao, plus il est calorique</a:t>
            </a:r>
            <a:r>
              <a:rPr lang="fr-CA" dirty="0" smtClean="0"/>
              <a:t>.</a:t>
            </a:r>
            <a:endParaRPr lang="fr-CA" dirty="0"/>
          </a:p>
        </p:txBody>
      </p:sp>
      <p:pic>
        <p:nvPicPr>
          <p:cNvPr id="1026"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rot="1254738">
            <a:off x="6267355" y="234795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3"/>
            </p:custDataLst>
          </p:nvPr>
        </p:nvSpPr>
        <p:spPr>
          <a:xfrm>
            <a:off x="539552" y="3068960"/>
            <a:ext cx="5256584" cy="3046988"/>
          </a:xfrm>
          <a:prstGeom prst="rect">
            <a:avLst/>
          </a:prstGeom>
          <a:noFill/>
        </p:spPr>
        <p:txBody>
          <a:bodyPr wrap="square" rtlCol="0">
            <a:spAutoFit/>
          </a:bodyPr>
          <a:lstStyle/>
          <a:p>
            <a:r>
              <a:rPr lang="fr-CA" sz="2400" dirty="0">
                <a:latin typeface="Comic Sans MS" panose="030F0702030302020204" pitchFamily="66" charset="0"/>
              </a:rPr>
              <a:t>Qu’ils soient noir, au lait ou blanc… tous les chocolats sont aussi caloriques les uns que les autres, bien que le chocolat au lait soit peu riche en cacao et que le chocolat blanc en soit totalement dépourvu. </a:t>
            </a:r>
            <a:endParaRPr lang="fr-CA" sz="2400" dirty="0" smtClean="0">
              <a:latin typeface="Comic Sans MS" panose="030F0702030302020204" pitchFamily="66" charset="0"/>
            </a:endParaRPr>
          </a:p>
          <a:p>
            <a:endParaRPr lang="fr-CA" sz="2400" dirty="0">
              <a:latin typeface="Comic Sans MS" panose="030F0702030302020204" pitchFamily="66" charset="0"/>
            </a:endParaRPr>
          </a:p>
          <a:p>
            <a:r>
              <a:rPr lang="fr-CA" sz="2400" u="sng" dirty="0" smtClean="0">
                <a:latin typeface="Comic Sans MS" panose="030F0702030302020204" pitchFamily="66" charset="0"/>
              </a:rPr>
              <a:t>Quelle </a:t>
            </a:r>
            <a:r>
              <a:rPr lang="fr-CA" sz="2400" u="sng" dirty="0">
                <a:latin typeface="Comic Sans MS" panose="030F0702030302020204" pitchFamily="66" charset="0"/>
              </a:rPr>
              <a:t>que soit le teneur en </a:t>
            </a:r>
            <a:r>
              <a:rPr lang="fr-CA" sz="2400" u="sng" dirty="0" smtClean="0">
                <a:latin typeface="Comic Sans MS" panose="030F0702030302020204" pitchFamily="66" charset="0"/>
              </a:rPr>
              <a:t>cacao</a:t>
            </a:r>
            <a:endParaRPr lang="fr-CA" sz="2400" u="sng" dirty="0">
              <a:latin typeface="Comic Sans MS" panose="030F0702030302020204" pitchFamily="66" charset="0"/>
            </a:endParaRPr>
          </a:p>
        </p:txBody>
      </p:sp>
      <p:sp>
        <p:nvSpPr>
          <p:cNvPr id="5" name="ZoneTexte 4"/>
          <p:cNvSpPr txBox="1"/>
          <p:nvPr>
            <p:custDataLst>
              <p:tags r:id="rId4"/>
            </p:custDataLst>
          </p:nvPr>
        </p:nvSpPr>
        <p:spPr>
          <a:xfrm>
            <a:off x="683568" y="2636912"/>
            <a:ext cx="1728192" cy="369332"/>
          </a:xfrm>
          <a:prstGeom prst="rect">
            <a:avLst/>
          </a:prstGeom>
          <a:noFill/>
        </p:spPr>
        <p:txBody>
          <a:bodyPr wrap="square" rtlCol="0">
            <a:spAutoFit/>
          </a:bodyPr>
          <a:lstStyle/>
          <a:p>
            <a:r>
              <a:rPr lang="fr-CA" dirty="0" smtClean="0">
                <a:effectLst>
                  <a:outerShdw blurRad="38100" dist="38100" dir="2700000" algn="tl">
                    <a:srgbClr val="000000">
                      <a:alpha val="43137"/>
                    </a:srgbClr>
                  </a:outerShdw>
                </a:effectLst>
                <a:latin typeface="Comic Sans MS" panose="030F0702030302020204" pitchFamily="66" charset="0"/>
              </a:rPr>
              <a:t>RÉALITÉ</a:t>
            </a:r>
            <a:endParaRPr lang="fr-CA"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918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467544" y="476672"/>
            <a:ext cx="7776864" cy="1446550"/>
          </a:xfrm>
          <a:prstGeom prst="rect">
            <a:avLst/>
          </a:prstGeom>
          <a:noFill/>
        </p:spPr>
        <p:txBody>
          <a:bodyPr wrap="square" rtlCol="0">
            <a:spAutoFit/>
          </a:bodyPr>
          <a:lstStyle/>
          <a:p>
            <a:r>
              <a:rPr lang="fr-CA" sz="4400" b="1" dirty="0" smtClean="0">
                <a:latin typeface="Comic Sans MS" panose="030F0702030302020204" pitchFamily="66" charset="0"/>
              </a:rPr>
              <a:t>La bière fait plus engraisser que le vin </a:t>
            </a:r>
            <a:endParaRPr lang="fr-CA" sz="4400" b="1" dirty="0">
              <a:latin typeface="Comic Sans MS" panose="030F0702030302020204" pitchFamily="66" charset="0"/>
            </a:endParaRPr>
          </a:p>
        </p:txBody>
      </p:sp>
      <p:sp>
        <p:nvSpPr>
          <p:cNvPr id="3" name="ZoneTexte 2"/>
          <p:cNvSpPr txBox="1"/>
          <p:nvPr>
            <p:custDataLst>
              <p:tags r:id="rId2"/>
            </p:custDataLst>
          </p:nvPr>
        </p:nvSpPr>
        <p:spPr>
          <a:xfrm>
            <a:off x="1979712" y="3501008"/>
            <a:ext cx="6984776" cy="3046988"/>
          </a:xfrm>
          <a:prstGeom prst="rect">
            <a:avLst/>
          </a:prstGeom>
          <a:noFill/>
        </p:spPr>
        <p:txBody>
          <a:bodyPr wrap="square" rtlCol="0">
            <a:spAutoFit/>
          </a:bodyPr>
          <a:lstStyle/>
          <a:p>
            <a:r>
              <a:rPr lang="fr-CA" sz="2400" dirty="0"/>
              <a:t>Ce breuvage </a:t>
            </a:r>
            <a:r>
              <a:rPr lang="fr-CA" sz="2400" dirty="0" smtClean="0"/>
              <a:t>contient moins </a:t>
            </a:r>
            <a:r>
              <a:rPr lang="fr-CA" sz="2400" dirty="0"/>
              <a:t>de calories que le vin ou le jus de fruits</a:t>
            </a:r>
            <a:r>
              <a:rPr lang="fr-CA" dirty="0"/>
              <a:t>. </a:t>
            </a:r>
            <a:endParaRPr lang="fr-CA" dirty="0" smtClean="0"/>
          </a:p>
          <a:p>
            <a:endParaRPr lang="fr-CA" dirty="0"/>
          </a:p>
          <a:p>
            <a:r>
              <a:rPr lang="fr-CA" dirty="0" smtClean="0"/>
              <a:t>Le </a:t>
            </a:r>
            <a:r>
              <a:rPr lang="fr-CA" dirty="0"/>
              <a:t>vin apporte </a:t>
            </a:r>
            <a:r>
              <a:rPr lang="fr-CA" dirty="0" smtClean="0"/>
              <a:t>80 kcal </a:t>
            </a:r>
            <a:r>
              <a:rPr lang="fr-CA" dirty="0"/>
              <a:t>pour </a:t>
            </a:r>
            <a:r>
              <a:rPr lang="fr-CA" dirty="0" smtClean="0"/>
              <a:t>100 g </a:t>
            </a:r>
            <a:r>
              <a:rPr lang="fr-CA" dirty="0"/>
              <a:t>(l'équivalent de </a:t>
            </a:r>
            <a:r>
              <a:rPr lang="fr-CA" dirty="0" smtClean="0"/>
              <a:t>10 cl</a:t>
            </a:r>
            <a:r>
              <a:rPr lang="fr-CA" dirty="0"/>
              <a:t>) et la bière apporte </a:t>
            </a:r>
            <a:r>
              <a:rPr lang="fr-CA" dirty="0" smtClean="0"/>
              <a:t>50 kcal </a:t>
            </a:r>
            <a:r>
              <a:rPr lang="fr-CA" dirty="0"/>
              <a:t>pour </a:t>
            </a:r>
            <a:r>
              <a:rPr lang="fr-CA" dirty="0" smtClean="0"/>
              <a:t>100 g</a:t>
            </a:r>
          </a:p>
          <a:p>
            <a:endParaRPr lang="fr-CA" dirty="0"/>
          </a:p>
          <a:p>
            <a:r>
              <a:rPr lang="fr-CA" dirty="0" smtClean="0"/>
              <a:t>Habituellement, le verre de bière est plus grand que le verre de vin voici pourquoi nous croyons que la bière est plus calorique.</a:t>
            </a:r>
            <a:endParaRPr lang="fr-CA" dirty="0"/>
          </a:p>
          <a:p>
            <a:endParaRPr lang="fr-CA" dirty="0"/>
          </a:p>
        </p:txBody>
      </p:sp>
      <p:pic>
        <p:nvPicPr>
          <p:cNvPr id="2050"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403307" y="476672"/>
            <a:ext cx="25336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custDataLst>
              <p:tags r:id="rId4"/>
            </p:custDataLst>
          </p:nvPr>
        </p:nvSpPr>
        <p:spPr>
          <a:xfrm rot="20714529">
            <a:off x="467543" y="3103339"/>
            <a:ext cx="2808312" cy="461665"/>
          </a:xfrm>
          <a:prstGeom prst="rect">
            <a:avLst/>
          </a:prstGeom>
          <a:noFill/>
        </p:spPr>
        <p:txBody>
          <a:bodyPr wrap="square" rtlCol="0">
            <a:spAutoFit/>
          </a:bodyPr>
          <a:lstStyle/>
          <a:p>
            <a:r>
              <a:rPr lang="fr-CA" sz="2400" b="1" dirty="0" smtClean="0">
                <a:latin typeface="Comic Sans MS" panose="030F0702030302020204" pitchFamily="66" charset="0"/>
              </a:rPr>
              <a:t>Mythe</a:t>
            </a:r>
            <a:endParaRPr lang="fr-CA" sz="2400" b="1" dirty="0">
              <a:latin typeface="Comic Sans MS" panose="030F0702030302020204" pitchFamily="66" charset="0"/>
            </a:endParaRPr>
          </a:p>
        </p:txBody>
      </p:sp>
    </p:spTree>
    <p:extLst>
      <p:ext uri="{BB962C8B-B14F-4D97-AF65-F5344CB8AC3E}">
        <p14:creationId xmlns:p14="http://schemas.microsoft.com/office/powerpoint/2010/main" val="175191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755576" y="476672"/>
            <a:ext cx="5832648" cy="1938992"/>
          </a:xfrm>
          <a:prstGeom prst="rect">
            <a:avLst/>
          </a:prstGeom>
          <a:noFill/>
        </p:spPr>
        <p:txBody>
          <a:bodyPr wrap="square" rtlCol="0">
            <a:spAutoFit/>
          </a:bodyPr>
          <a:lstStyle/>
          <a:p>
            <a:r>
              <a:rPr lang="fr-CA" sz="4000" b="1" dirty="0" smtClean="0">
                <a:latin typeface="Comic Sans MS" panose="030F0702030302020204" pitchFamily="66" charset="0"/>
              </a:rPr>
              <a:t>Manger du fromage à la fin d’un repas aide à prévenir la carie</a:t>
            </a:r>
            <a:endParaRPr lang="fr-CA" sz="4000" b="1" dirty="0">
              <a:latin typeface="Comic Sans MS" panose="030F0702030302020204" pitchFamily="66" charset="0"/>
            </a:endParaRPr>
          </a:p>
        </p:txBody>
      </p:sp>
      <p:sp>
        <p:nvSpPr>
          <p:cNvPr id="3" name="ZoneTexte 2"/>
          <p:cNvSpPr txBox="1"/>
          <p:nvPr>
            <p:custDataLst>
              <p:tags r:id="rId2"/>
            </p:custDataLst>
          </p:nvPr>
        </p:nvSpPr>
        <p:spPr>
          <a:xfrm rot="430843">
            <a:off x="3678495" y="3461013"/>
            <a:ext cx="2052228" cy="461665"/>
          </a:xfrm>
          <a:prstGeom prst="rect">
            <a:avLst/>
          </a:prstGeom>
          <a:noFill/>
        </p:spPr>
        <p:txBody>
          <a:bodyPr wrap="square" rtlCol="0">
            <a:spAutoFit/>
          </a:bodyPr>
          <a:lstStyle/>
          <a:p>
            <a:r>
              <a:rPr lang="fr-CA" sz="2400" dirty="0" smtClean="0"/>
              <a:t>Réalité</a:t>
            </a:r>
            <a:endParaRPr lang="fr-CA" sz="2400" dirty="0"/>
          </a:p>
        </p:txBody>
      </p:sp>
      <p:pic>
        <p:nvPicPr>
          <p:cNvPr id="3074"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141252" y="1844824"/>
            <a:ext cx="2664296" cy="240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custDataLst>
              <p:tags r:id="rId4"/>
            </p:custDataLst>
          </p:nvPr>
        </p:nvSpPr>
        <p:spPr>
          <a:xfrm>
            <a:off x="2051720" y="4365104"/>
            <a:ext cx="5112568" cy="1631216"/>
          </a:xfrm>
          <a:prstGeom prst="rect">
            <a:avLst/>
          </a:prstGeom>
          <a:noFill/>
        </p:spPr>
        <p:txBody>
          <a:bodyPr wrap="square" rtlCol="0">
            <a:spAutoFit/>
          </a:bodyPr>
          <a:lstStyle/>
          <a:p>
            <a:r>
              <a:rPr lang="fr-CA" sz="2000" dirty="0" smtClean="0"/>
              <a:t>Bonnes </a:t>
            </a:r>
            <a:r>
              <a:rPr lang="fr-CA" sz="2000" dirty="0"/>
              <a:t>résolutions pour préserver nos dents et notre santé</a:t>
            </a:r>
          </a:p>
          <a:p>
            <a:endParaRPr lang="fr-CA" sz="2000" dirty="0" smtClean="0"/>
          </a:p>
          <a:p>
            <a:r>
              <a:rPr lang="fr-CA" sz="2000" dirty="0" smtClean="0"/>
              <a:t>Finir </a:t>
            </a:r>
            <a:r>
              <a:rPr lang="fr-CA" sz="2000" dirty="0"/>
              <a:t>les repas avec un produit laitier (fromage, yaourt…).</a:t>
            </a:r>
          </a:p>
        </p:txBody>
      </p:sp>
    </p:spTree>
    <p:extLst>
      <p:ext uri="{BB962C8B-B14F-4D97-AF65-F5344CB8AC3E}">
        <p14:creationId xmlns:p14="http://schemas.microsoft.com/office/powerpoint/2010/main" val="29110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3491880" y="836712"/>
            <a:ext cx="5472608" cy="2123658"/>
          </a:xfrm>
          <a:prstGeom prst="rect">
            <a:avLst/>
          </a:prstGeom>
          <a:noFill/>
        </p:spPr>
        <p:txBody>
          <a:bodyPr wrap="square" rtlCol="0">
            <a:spAutoFit/>
          </a:bodyPr>
          <a:lstStyle/>
          <a:p>
            <a:r>
              <a:rPr lang="fr-CA" sz="4400" b="1" dirty="0" smtClean="0">
                <a:latin typeface="Comic Sans MS" panose="030F0702030302020204" pitchFamily="66" charset="0"/>
              </a:rPr>
              <a:t>Avaler un pois sec par jour diminue le cholestérol</a:t>
            </a:r>
            <a:endParaRPr lang="fr-CA" sz="4400" b="1" dirty="0">
              <a:latin typeface="Comic Sans MS" panose="030F0702030302020204" pitchFamily="66" charset="0"/>
            </a:endParaRPr>
          </a:p>
        </p:txBody>
      </p:sp>
      <p:pic>
        <p:nvPicPr>
          <p:cNvPr id="4098"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350661">
            <a:off x="247554" y="463415"/>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rot="833453">
            <a:off x="1659104" y="2485932"/>
            <a:ext cx="1333018" cy="138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4"/>
            </p:custDataLst>
          </p:nvPr>
        </p:nvSpPr>
        <p:spPr>
          <a:xfrm>
            <a:off x="1512739" y="4725144"/>
            <a:ext cx="8424936" cy="1908215"/>
          </a:xfrm>
          <a:prstGeom prst="rect">
            <a:avLst/>
          </a:prstGeom>
          <a:noFill/>
        </p:spPr>
        <p:txBody>
          <a:bodyPr wrap="square" rtlCol="0">
            <a:spAutoFit/>
          </a:bodyPr>
          <a:lstStyle/>
          <a:p>
            <a:r>
              <a:rPr lang="fr-CA" sz="3200" dirty="0" smtClean="0"/>
              <a:t>Un </a:t>
            </a:r>
            <a:r>
              <a:rPr lang="fr-CA" sz="3200" dirty="0"/>
              <a:t>seul pois sec n’a pas tellement d’effet sur le taux de cholestérol! </a:t>
            </a:r>
            <a:endParaRPr lang="fr-CA" sz="3200" dirty="0" smtClean="0"/>
          </a:p>
          <a:p>
            <a:endParaRPr lang="fr-CA" dirty="0"/>
          </a:p>
          <a:p>
            <a:endParaRPr lang="fr-CA" dirty="0" smtClean="0"/>
          </a:p>
          <a:p>
            <a:endParaRPr lang="fr-CA" dirty="0"/>
          </a:p>
        </p:txBody>
      </p:sp>
      <p:sp>
        <p:nvSpPr>
          <p:cNvPr id="4" name="ZoneTexte 3"/>
          <p:cNvSpPr txBox="1"/>
          <p:nvPr>
            <p:custDataLst>
              <p:tags r:id="rId5"/>
            </p:custDataLst>
          </p:nvPr>
        </p:nvSpPr>
        <p:spPr>
          <a:xfrm>
            <a:off x="4499992" y="3984223"/>
            <a:ext cx="3456384" cy="584775"/>
          </a:xfrm>
          <a:prstGeom prst="rect">
            <a:avLst/>
          </a:prstGeom>
          <a:noFill/>
        </p:spPr>
        <p:txBody>
          <a:bodyPr wrap="square" rtlCol="0">
            <a:spAutoFit/>
          </a:bodyPr>
          <a:lstStyle/>
          <a:p>
            <a:r>
              <a:rPr lang="fr-CA" sz="3200" b="1" dirty="0" smtClean="0">
                <a:latin typeface="Comic Sans MS" panose="030F0702030302020204" pitchFamily="66" charset="0"/>
              </a:rPr>
              <a:t>Mythe</a:t>
            </a:r>
            <a:endParaRPr lang="fr-CA" sz="3200" b="1" dirty="0">
              <a:latin typeface="Comic Sans MS" panose="030F0702030302020204" pitchFamily="66" charset="0"/>
            </a:endParaRPr>
          </a:p>
        </p:txBody>
      </p:sp>
    </p:spTree>
    <p:extLst>
      <p:ext uri="{BB962C8B-B14F-4D97-AF65-F5344CB8AC3E}">
        <p14:creationId xmlns:p14="http://schemas.microsoft.com/office/powerpoint/2010/main" val="4693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Frotter l'extrémité d'un concombre enlève l'amertume</a:t>
            </a:r>
          </a:p>
        </p:txBody>
      </p:sp>
      <p:sp>
        <p:nvSpPr>
          <p:cNvPr id="3" name="Espace réservé du contenu 2"/>
          <p:cNvSpPr>
            <a:spLocks noGrp="1"/>
          </p:cNvSpPr>
          <p:nvPr>
            <p:ph idx="1"/>
          </p:nvPr>
        </p:nvSpPr>
        <p:spPr/>
        <p:txBody>
          <a:bodyPr/>
          <a:lstStyle/>
          <a:p>
            <a:r>
              <a:rPr lang="fr-CA" dirty="0"/>
              <a:t>La légende veut qu'en frottant le bout du concombre tranché on empêche la «cicatrisation», qui permettrait au jus du concombre, qui contient l'amertume, de s'écouler. Mais comment frotter une seule extrémité peut-elle réduire l'amertume d'un concombre entier? Aucune étude n'a déterminé que cette technique était fondée.</a:t>
            </a:r>
          </a:p>
        </p:txBody>
      </p:sp>
      <p:sp>
        <p:nvSpPr>
          <p:cNvPr id="4" name="ZoneTexte 3"/>
          <p:cNvSpPr txBox="1"/>
          <p:nvPr/>
        </p:nvSpPr>
        <p:spPr>
          <a:xfrm>
            <a:off x="5796136" y="1772816"/>
            <a:ext cx="2880320" cy="646331"/>
          </a:xfrm>
          <a:prstGeom prst="rect">
            <a:avLst/>
          </a:prstGeom>
          <a:noFill/>
        </p:spPr>
        <p:txBody>
          <a:bodyPr wrap="square" rtlCol="0">
            <a:spAutoFit/>
          </a:bodyPr>
          <a:lstStyle/>
          <a:p>
            <a:r>
              <a:rPr lang="fr-CA" sz="3600" dirty="0" smtClean="0"/>
              <a:t>MYTHE</a:t>
            </a:r>
            <a:endParaRPr lang="fr-CA"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775939"/>
            <a:ext cx="3024335" cy="170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nodeType="clickEffect">
                                  <p:stCondLst>
                                    <p:cond delay="0"/>
                                  </p:stCondLst>
                                  <p:childTnLst>
                                    <p:animClr clrSpc="hsl" dir="cw">
                                      <p:cBhvr override="childStyle">
                                        <p:cTn id="11" dur="500" fill="hold"/>
                                        <p:tgtEl>
                                          <p:spTgt spid="1026"/>
                                        </p:tgtEl>
                                        <p:attrNameLst>
                                          <p:attrName>style.color</p:attrName>
                                        </p:attrNameLst>
                                      </p:cBhvr>
                                      <p:by>
                                        <p:hsl h="0" s="-12549" l="-25098"/>
                                      </p:by>
                                    </p:animClr>
                                    <p:animClr clrSpc="hsl" dir="cw">
                                      <p:cBhvr>
                                        <p:cTn id="12" dur="500" fill="hold"/>
                                        <p:tgtEl>
                                          <p:spTgt spid="1026"/>
                                        </p:tgtEl>
                                        <p:attrNameLst>
                                          <p:attrName>fillcolor</p:attrName>
                                        </p:attrNameLst>
                                      </p:cBhvr>
                                      <p:by>
                                        <p:hsl h="0" s="-12549" l="-25098"/>
                                      </p:by>
                                    </p:animClr>
                                    <p:animClr clrSpc="hsl" dir="cw">
                                      <p:cBhvr>
                                        <p:cTn id="13" dur="500" fill="hold"/>
                                        <p:tgtEl>
                                          <p:spTgt spid="1026"/>
                                        </p:tgtEl>
                                        <p:attrNameLst>
                                          <p:attrName>stroke.color</p:attrName>
                                        </p:attrNameLst>
                                      </p:cBhvr>
                                      <p:by>
                                        <p:hsl h="0" s="-12549" l="-25098"/>
                                      </p:by>
                                    </p:animClr>
                                    <p:set>
                                      <p:cBhvr>
                                        <p:cTn id="14" dur="500" fill="hold"/>
                                        <p:tgtEl>
                                          <p:spTgt spid="102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4"/>
                                        </p:tgtEl>
                                        <p:attrNameLst>
                                          <p:attrName>style.color</p:attrName>
                                        </p:attrNameLst>
                                      </p:cBhvr>
                                      <p:to>
                                        <a:schemeClr val="bg1"/>
                                      </p:to>
                                    </p:animClr>
                                    <p:animClr clrSpc="rgb" dir="cw">
                                      <p:cBhvr>
                                        <p:cTn id="19" dur="250" autoRev="1" fill="remove"/>
                                        <p:tgtEl>
                                          <p:spTgt spid="4"/>
                                        </p:tgtEl>
                                        <p:attrNameLst>
                                          <p:attrName>fillcolor</p:attrName>
                                        </p:attrNameLst>
                                      </p:cBhvr>
                                      <p:to>
                                        <a:schemeClr val="bg1"/>
                                      </p:to>
                                    </p:animClr>
                                    <p:set>
                                      <p:cBhvr>
                                        <p:cTn id="20" dur="250" autoRev="1" fill="remove"/>
                                        <p:tgtEl>
                                          <p:spTgt spid="4"/>
                                        </p:tgtEl>
                                        <p:attrNameLst>
                                          <p:attrName>fill.type</p:attrName>
                                        </p:attrNameLst>
                                      </p:cBhvr>
                                      <p:to>
                                        <p:strVal val="solid"/>
                                      </p:to>
                                    </p:set>
                                    <p:set>
                                      <p:cBhvr>
                                        <p:cTn id="21" dur="250" autoRev="1" fill="remove"/>
                                        <p:tgtEl>
                                          <p:spTgt spid="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Il ne faut jamais manger d'</a:t>
            </a:r>
            <a:r>
              <a:rPr lang="fr-CA" b="1" dirty="0" err="1"/>
              <a:t>oeufs</a:t>
            </a:r>
            <a:r>
              <a:rPr lang="fr-CA" b="1" dirty="0"/>
              <a:t> crus</a:t>
            </a:r>
          </a:p>
        </p:txBody>
      </p:sp>
      <p:sp>
        <p:nvSpPr>
          <p:cNvPr id="3" name="Espace réservé du contenu 2"/>
          <p:cNvSpPr>
            <a:spLocks noGrp="1"/>
          </p:cNvSpPr>
          <p:nvPr>
            <p:ph idx="1"/>
          </p:nvPr>
        </p:nvSpPr>
        <p:spPr>
          <a:xfrm>
            <a:off x="1009443" y="2636912"/>
            <a:ext cx="7125112" cy="3816424"/>
          </a:xfrm>
        </p:spPr>
        <p:txBody>
          <a:bodyPr>
            <a:normAutofit/>
          </a:bodyPr>
          <a:lstStyle/>
          <a:p>
            <a:r>
              <a:rPr lang="fr-CA" dirty="0"/>
              <a:t>On a longtemps cru qu'il ne fallait pas consommer d'</a:t>
            </a:r>
            <a:r>
              <a:rPr lang="fr-CA" dirty="0" err="1"/>
              <a:t>oeufs</a:t>
            </a:r>
            <a:r>
              <a:rPr lang="fr-CA" dirty="0"/>
              <a:t> crus, étant donné le risque d'intoxication alimentaire. Selon la Fédération des producteurs d'</a:t>
            </a:r>
            <a:r>
              <a:rPr lang="fr-CA" dirty="0" err="1"/>
              <a:t>oeufs</a:t>
            </a:r>
            <a:r>
              <a:rPr lang="fr-CA" dirty="0"/>
              <a:t> de consommation du Québec: «Les programmes sévères de contrôle de qualité et de salubrité alimentaire instaurés au Québec depuis quelques années permettent d'assurer au consommateur des </a:t>
            </a:r>
            <a:r>
              <a:rPr lang="fr-CA" dirty="0" err="1"/>
              <a:t>oeufs</a:t>
            </a:r>
            <a:r>
              <a:rPr lang="fr-CA" dirty="0"/>
              <a:t> sains et exempts de salmonelle. Les </a:t>
            </a:r>
            <a:r>
              <a:rPr lang="fr-CA" dirty="0" err="1"/>
              <a:t>oeufs</a:t>
            </a:r>
            <a:r>
              <a:rPr lang="fr-CA" dirty="0"/>
              <a:t> du Québec sont donc propres à la consommation à l'état cru.» Il est toutefois recommandé aux très jeunes enfants, femmes enceintes et personnes âgées de ne pas consommer les </a:t>
            </a:r>
            <a:r>
              <a:rPr lang="fr-CA" dirty="0" err="1"/>
              <a:t>oeufs</a:t>
            </a:r>
            <a:r>
              <a:rPr lang="fr-CA" dirty="0"/>
              <a:t> crus ou légèrement cuits.</a:t>
            </a:r>
          </a:p>
        </p:txBody>
      </p:sp>
      <p:sp>
        <p:nvSpPr>
          <p:cNvPr id="4" name="ZoneTexte 3"/>
          <p:cNvSpPr txBox="1"/>
          <p:nvPr/>
        </p:nvSpPr>
        <p:spPr>
          <a:xfrm rot="1098665">
            <a:off x="5652314" y="1681700"/>
            <a:ext cx="2304256" cy="830997"/>
          </a:xfrm>
          <a:prstGeom prst="rect">
            <a:avLst/>
          </a:prstGeom>
          <a:noFill/>
        </p:spPr>
        <p:txBody>
          <a:bodyPr wrap="square" rtlCol="0">
            <a:spAutoFit/>
          </a:bodyPr>
          <a:lstStyle/>
          <a:p>
            <a:r>
              <a:rPr lang="fr-CA" sz="4800" dirty="0" smtClean="0"/>
              <a:t>Mythe</a:t>
            </a:r>
            <a:endParaRPr lang="fr-CA"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772816"/>
            <a:ext cx="1453703" cy="96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5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2050"/>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TC102455596[[fn=Printemps]]</Template>
  <TotalTime>536</TotalTime>
  <Words>866</Words>
  <Application>Microsoft Office PowerPoint</Application>
  <PresentationFormat>Affichage à l'écran (4:3)</PresentationFormat>
  <Paragraphs>67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Spring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Frotter l'extrémité d'un concombre enlève l'amertume</vt:lpstr>
      <vt:lpstr>Il ne faut jamais manger d'oeufs crus</vt:lpstr>
      <vt:lpstr>Réalité</vt:lpstr>
      <vt:lpstr>Mythe</vt:lpstr>
      <vt:lpstr>Mythe</vt:lpstr>
      <vt:lpstr>MYTHE</vt:lpstr>
      <vt:lpstr>En général, plus un fromage est ferme au toucher, plus il est riche en calcium</vt:lpstr>
      <vt:lpstr>Les fruits et légumes surgelés sont très nutritifs</vt:lpstr>
      <vt:lpstr>Il faut éviter de manger du pamplemousse lorsqu'on prend certains médicaments</vt:lpstr>
      <vt:lpstr>Présentation PowerPoint</vt:lpstr>
      <vt:lpstr>Présentation PowerPoint</vt:lpstr>
    </vt:vector>
  </TitlesOfParts>
  <Company>CSRDN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Gagnon, Jessie</dc:creator>
  <cp:lastModifiedBy>Di Mattia, Stephanie</cp:lastModifiedBy>
  <cp:revision>16</cp:revision>
  <dcterms:created xsi:type="dcterms:W3CDTF">2014-10-14T14:10:29Z</dcterms:created>
  <dcterms:modified xsi:type="dcterms:W3CDTF">2020-11-11T23:14:58Z</dcterms:modified>
</cp:coreProperties>
</file>