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6"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Lst>
  <p:sldSz cy="5143500" cx="9144000"/>
  <p:notesSz cx="6858000" cy="9144000"/>
  <p:embeddedFontLst>
    <p:embeddedFont>
      <p:font typeface="Exo 2"/>
      <p:regular r:id="rId29"/>
      <p:bold r:id="rId30"/>
      <p:italic r:id="rId31"/>
      <p:boldItalic r:id="rId32"/>
    </p:embeddedFont>
    <p:embeddedFont>
      <p:font typeface="Oswald"/>
      <p:regular r:id="rId33"/>
      <p:bold r:id="rId3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1BFCE3CD-295D-492E-8536-C07AF3294C2B}">
  <a:tblStyle styleId="{1BFCE3CD-295D-492E-8536-C07AF3294C2B}"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Exo2-regular.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Exo2-italic.fntdata"/><Relationship Id="rId30" Type="http://schemas.openxmlformats.org/officeDocument/2006/relationships/font" Target="fonts/Exo2-bold.fntdata"/><Relationship Id="rId11" Type="http://schemas.openxmlformats.org/officeDocument/2006/relationships/slide" Target="slides/slide5.xml"/><Relationship Id="rId33" Type="http://schemas.openxmlformats.org/officeDocument/2006/relationships/font" Target="fonts/Oswald-regular.fntdata"/><Relationship Id="rId10" Type="http://schemas.openxmlformats.org/officeDocument/2006/relationships/slide" Target="slides/slide4.xml"/><Relationship Id="rId32" Type="http://schemas.openxmlformats.org/officeDocument/2006/relationships/font" Target="fonts/Exo2-boldItalic.fntdata"/><Relationship Id="rId13" Type="http://schemas.openxmlformats.org/officeDocument/2006/relationships/slide" Target="slides/slide7.xml"/><Relationship Id="rId12" Type="http://schemas.openxmlformats.org/officeDocument/2006/relationships/slide" Target="slides/slide6.xml"/><Relationship Id="rId34" Type="http://schemas.openxmlformats.org/officeDocument/2006/relationships/font" Target="fonts/Oswald-bold.fntdata"/><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47c94205e3_1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47c94205e3_1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63ddbfe289_0_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63ddbfe289_0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63ddbfe289_0_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63ddbfe289_0_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63ddbfe289_0_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63ddbfe289_0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641f0b8af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641f0b8af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641f0b8af1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641f0b8af1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
              <a:t>Les freins de service doivent servir à maintenir une vitesse constante dans les courbes descendantes.</a:t>
            </a:r>
            <a:endParaRPr/>
          </a:p>
          <a:p>
            <a:pPr indent="0" lvl="0" marL="0" rtl="0" algn="l">
              <a:spcBef>
                <a:spcPts val="0"/>
              </a:spcBef>
              <a:spcAft>
                <a:spcPts val="0"/>
              </a:spcAft>
              <a:buNone/>
            </a:pPr>
            <a:r>
              <a:rPr lang="fr"/>
              <a:t>Il pourrait être judicieux de s’engager dans ce types de courbes à une vitesse inférieure de celle suggérée.</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641f0b8af1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1" name="Google Shape;191;g641f0b8af1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641f0b8af1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1" name="Google Shape;201;g641f0b8af1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7dcfe0303b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9" name="Google Shape;209;g7dcfe0303b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10f14544f70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0" name="Google Shape;220;g10f14544f70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10f14544f70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8" name="Google Shape;228;g10f14544f70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7dcfe0303b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7dcfe0303b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gec646c3791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5" name="Google Shape;235;gec646c3791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gec646c379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3" name="Google Shape;243;gec646c379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g46d7ac1b3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2" name="Google Shape;252;g46d7ac1b3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4247fbc19b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4247fbc19b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fr" sz="1800"/>
              <a:t>Commutateur ABS hors route (option)</a:t>
            </a:r>
            <a:endParaRPr b="1" sz="1800"/>
          </a:p>
          <a:p>
            <a:pPr indent="0" lvl="0" marL="0" rtl="0" algn="l">
              <a:spcBef>
                <a:spcPts val="0"/>
              </a:spcBef>
              <a:spcAft>
                <a:spcPts val="0"/>
              </a:spcAft>
              <a:buNone/>
            </a:pPr>
            <a:r>
              <a:t/>
            </a:r>
            <a:endParaRPr/>
          </a:p>
          <a:p>
            <a:pPr indent="0" lvl="0" marL="0" rtl="0" algn="l">
              <a:spcBef>
                <a:spcPts val="0"/>
              </a:spcBef>
              <a:spcAft>
                <a:spcPts val="0"/>
              </a:spcAft>
              <a:buNone/>
            </a:pPr>
            <a:r>
              <a:rPr lang="fr"/>
              <a:t>Votre véhicule est peut-être équipé d'un commutateur destiné spécifiquement à la fonction hors route ABS. Cette fonction ne doit PAS être utilisée pour la conduite sur route pavée; elle est destinée à améliorer le freinage en dehors des routes pavées (par exemple sur le gravier et dans la boue). La fonction ABS hors route permet la formation d’une légère accumulation de matière devant une roue momentanément bloquée.</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lang="fr"/>
              <a:t>Caractéristiques et avantages</a:t>
            </a:r>
            <a:endParaRPr/>
          </a:p>
          <a:p>
            <a:pPr indent="0" lvl="0" marL="0" rtl="0" algn="l">
              <a:spcBef>
                <a:spcPts val="0"/>
              </a:spcBef>
              <a:spcAft>
                <a:spcPts val="0"/>
              </a:spcAft>
              <a:buClr>
                <a:schemeClr val="dk1"/>
              </a:buClr>
              <a:buSzPts val="1100"/>
              <a:buFont typeface="Arial"/>
              <a:buNone/>
            </a:pPr>
            <a:r>
              <a:rPr lang="fr"/>
              <a:t>• Modifie le seuil d’entrée en fonction du système ABS pour optimiser ce dispositif en usage hors route.</a:t>
            </a:r>
            <a:endParaRPr/>
          </a:p>
          <a:p>
            <a:pPr indent="0" lvl="0" marL="0" rtl="0" algn="l">
              <a:spcBef>
                <a:spcPts val="0"/>
              </a:spcBef>
              <a:spcAft>
                <a:spcPts val="0"/>
              </a:spcAft>
              <a:buClr>
                <a:schemeClr val="dk1"/>
              </a:buClr>
              <a:buSzPts val="1100"/>
              <a:buFont typeface="Arial"/>
              <a:buNone/>
            </a:pPr>
            <a:r>
              <a:rPr lang="fr"/>
              <a:t>• Améliore la maîtrise du véhicule et aide à raccourcir les distances de freinage hors route ou sur les surfaces à mauvaise adhérence, par exemple sur le gravier, le sable et la terre.</a:t>
            </a:r>
            <a:endParaRPr/>
          </a:p>
          <a:p>
            <a:pPr indent="0" lvl="0" marL="0" rtl="0" algn="l">
              <a:spcBef>
                <a:spcPts val="0"/>
              </a:spcBef>
              <a:spcAft>
                <a:spcPts val="0"/>
              </a:spcAft>
              <a:buClr>
                <a:schemeClr val="dk1"/>
              </a:buClr>
              <a:buSzPts val="1100"/>
              <a:buFont typeface="Arial"/>
              <a:buNone/>
            </a:pPr>
            <a:r>
              <a:rPr lang="fr"/>
              <a:t>• Permet aux ralentisseurs de fonctionner indépendamment de la fonction ABS.</a:t>
            </a:r>
            <a:endParaRPr/>
          </a:p>
          <a:p>
            <a:pPr indent="0" lvl="0" marL="0" rtl="0" algn="l">
              <a:spcBef>
                <a:spcPts val="0"/>
              </a:spcBef>
              <a:spcAft>
                <a:spcPts val="0"/>
              </a:spcAft>
              <a:buNone/>
            </a:pPr>
            <a:r>
              <a:rPr lang="fr"/>
              <a:t>• Si votre véhicule n'est pas équipé d'un ralentisseur, le commutateur ABS hors route fonctionnera de la même façon.</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63ddbfe289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63ddbfe289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63ddbfe289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63ddbfe289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63ddbfe289_0_1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63ddbfe289_0_1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63ddbfe289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63ddbfe289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63ddbfe289_0_1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63ddbfe289_0_1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63ddbfe289_0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63ddbfe289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2.jpg"/><Relationship Id="rId3"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9.jpg"/><Relationship Id="rId3"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9.jpg"/><Relationship Id="rId3"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9.jpg"/><Relationship Id="rId3"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9.jpg"/><Relationship Id="rId3"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9.jpg"/><Relationship Id="rId3"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9.jpg"/><Relationship Id="rId3"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ge Présentation" type="title">
  <p:cSld name="TITLE">
    <p:spTree>
      <p:nvGrpSpPr>
        <p:cNvPr id="9" name="Shape 9"/>
        <p:cNvGrpSpPr/>
        <p:nvPr/>
      </p:nvGrpSpPr>
      <p:grpSpPr>
        <a:xfrm>
          <a:off x="0" y="0"/>
          <a:ext cx="0" cy="0"/>
          <a:chOff x="0" y="0"/>
          <a:chExt cx="0" cy="0"/>
        </a:xfrm>
      </p:grpSpPr>
      <p:sp>
        <p:nvSpPr>
          <p:cNvPr id="10" name="Google Shape;10;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pic>
        <p:nvPicPr>
          <p:cNvPr id="11" name="Google Shape;11;p2"/>
          <p:cNvPicPr preferRelativeResize="0"/>
          <p:nvPr/>
        </p:nvPicPr>
        <p:blipFill rotWithShape="1">
          <a:blip r:embed="rId2">
            <a:alphaModFix/>
          </a:blip>
          <a:srcRect b="0" l="0" r="27933" t="0"/>
          <a:stretch/>
        </p:blipFill>
        <p:spPr>
          <a:xfrm>
            <a:off x="-53150" y="425300"/>
            <a:ext cx="9214800" cy="4768800"/>
          </a:xfrm>
          <a:prstGeom prst="rect">
            <a:avLst/>
          </a:prstGeom>
          <a:noFill/>
          <a:ln>
            <a:noFill/>
          </a:ln>
        </p:spPr>
      </p:pic>
      <p:sp>
        <p:nvSpPr>
          <p:cNvPr id="12" name="Google Shape;12;p2"/>
          <p:cNvSpPr/>
          <p:nvPr/>
        </p:nvSpPr>
        <p:spPr>
          <a:xfrm rot="10800000">
            <a:off x="-58250" y="-106150"/>
            <a:ext cx="9225000" cy="1297575"/>
          </a:xfrm>
          <a:prstGeom prst="flowChartManualInput">
            <a:avLst/>
          </a:prstGeom>
          <a:solidFill>
            <a:srgbClr val="43434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3" name="Google Shape;13;p2"/>
          <p:cNvGrpSpPr/>
          <p:nvPr/>
        </p:nvGrpSpPr>
        <p:grpSpPr>
          <a:xfrm>
            <a:off x="76200" y="76204"/>
            <a:ext cx="2449718" cy="819858"/>
            <a:chOff x="-58250" y="-38001"/>
            <a:chExt cx="3035209" cy="1148421"/>
          </a:xfrm>
        </p:grpSpPr>
        <p:pic>
          <p:nvPicPr>
            <p:cNvPr id="14" name="Google Shape;14;p2"/>
            <p:cNvPicPr preferRelativeResize="0"/>
            <p:nvPr/>
          </p:nvPicPr>
          <p:blipFill>
            <a:blip r:embed="rId3">
              <a:alphaModFix/>
            </a:blip>
            <a:stretch>
              <a:fillRect/>
            </a:stretch>
          </p:blipFill>
          <p:spPr>
            <a:xfrm>
              <a:off x="-58250" y="-38001"/>
              <a:ext cx="2324650" cy="1020176"/>
            </a:xfrm>
            <a:prstGeom prst="rect">
              <a:avLst/>
            </a:prstGeom>
            <a:noFill/>
            <a:ln>
              <a:noFill/>
            </a:ln>
          </p:spPr>
        </p:pic>
        <p:sp>
          <p:nvSpPr>
            <p:cNvPr id="15" name="Google Shape;15;p2"/>
            <p:cNvSpPr txBox="1"/>
            <p:nvPr/>
          </p:nvSpPr>
          <p:spPr>
            <a:xfrm>
              <a:off x="652259" y="596220"/>
              <a:ext cx="2324700" cy="51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fr" sz="700">
                  <a:solidFill>
                    <a:srgbClr val="FFFFFF"/>
                  </a:solidFill>
                  <a:latin typeface="Exo 2"/>
                  <a:ea typeface="Exo 2"/>
                  <a:cs typeface="Exo 2"/>
                  <a:sym typeface="Exo 2"/>
                </a:rPr>
                <a:t>CENTRE DE FORMATION </a:t>
              </a:r>
              <a:endParaRPr i="1" sz="700">
                <a:solidFill>
                  <a:srgbClr val="FFFFFF"/>
                </a:solidFill>
                <a:latin typeface="Exo 2"/>
                <a:ea typeface="Exo 2"/>
                <a:cs typeface="Exo 2"/>
                <a:sym typeface="Exo 2"/>
              </a:endParaRPr>
            </a:p>
            <a:p>
              <a:pPr indent="0" lvl="0" marL="0" rtl="0" algn="l">
                <a:spcBef>
                  <a:spcPts val="0"/>
                </a:spcBef>
                <a:spcAft>
                  <a:spcPts val="0"/>
                </a:spcAft>
                <a:buNone/>
              </a:pPr>
              <a:r>
                <a:rPr i="1" lang="fr" sz="700">
                  <a:solidFill>
                    <a:srgbClr val="FFFFFF"/>
                  </a:solidFill>
                  <a:latin typeface="Exo 2"/>
                  <a:ea typeface="Exo 2"/>
                  <a:cs typeface="Exo 2"/>
                  <a:sym typeface="Exo 2"/>
                </a:rPr>
                <a:t>DU TRANSPORT ROUTIER</a:t>
              </a:r>
              <a:endParaRPr i="1" sz="700">
                <a:solidFill>
                  <a:srgbClr val="FFFFFF"/>
                </a:solidFill>
                <a:latin typeface="Exo 2"/>
                <a:ea typeface="Exo 2"/>
                <a:cs typeface="Exo 2"/>
                <a:sym typeface="Exo 2"/>
              </a:endParaRPr>
            </a:p>
            <a:p>
              <a:pPr indent="0" lvl="0" marL="0" rtl="0" algn="l">
                <a:spcBef>
                  <a:spcPts val="0"/>
                </a:spcBef>
                <a:spcAft>
                  <a:spcPts val="0"/>
                </a:spcAft>
                <a:buNone/>
              </a:pPr>
              <a:r>
                <a:rPr i="1" lang="fr" sz="700">
                  <a:solidFill>
                    <a:srgbClr val="FFFFFF"/>
                  </a:solidFill>
                  <a:latin typeface="Exo 2"/>
                  <a:ea typeface="Exo 2"/>
                  <a:cs typeface="Exo 2"/>
                  <a:sym typeface="Exo 2"/>
                </a:rPr>
                <a:t>DE SAINT-JÉRÔME</a:t>
              </a:r>
              <a:endParaRPr i="1" sz="700">
                <a:solidFill>
                  <a:srgbClr val="FFFFFF"/>
                </a:solidFill>
                <a:latin typeface="Exo 2"/>
                <a:ea typeface="Exo 2"/>
                <a:cs typeface="Exo 2"/>
                <a:sym typeface="Exo 2"/>
              </a:endParaRPr>
            </a:p>
          </p:txBody>
        </p:sp>
      </p:grpSp>
      <p:sp>
        <p:nvSpPr>
          <p:cNvPr id="16" name="Google Shape;16;p2"/>
          <p:cNvSpPr txBox="1"/>
          <p:nvPr>
            <p:ph type="title"/>
          </p:nvPr>
        </p:nvSpPr>
        <p:spPr>
          <a:xfrm>
            <a:off x="5237250" y="1239725"/>
            <a:ext cx="3235200" cy="19272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rgbClr val="000000"/>
              </a:buClr>
              <a:buSzPts val="3600"/>
              <a:buFont typeface="Oswald"/>
              <a:buNone/>
              <a:defRPr b="1" sz="3600">
                <a:solidFill>
                  <a:srgbClr val="000000"/>
                </a:solidFill>
                <a:latin typeface="Oswald"/>
                <a:ea typeface="Oswald"/>
                <a:cs typeface="Oswald"/>
                <a:sym typeface="Oswald"/>
              </a:defRPr>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 name="Shape 17"/>
        <p:cNvGrpSpPr/>
        <p:nvPr/>
      </p:nvGrpSpPr>
      <p:grpSpPr>
        <a:xfrm>
          <a:off x="0" y="0"/>
          <a:ext cx="0" cy="0"/>
          <a:chOff x="0" y="0"/>
          <a:chExt cx="0" cy="0"/>
        </a:xfrm>
      </p:grpSpPr>
      <p:sp>
        <p:nvSpPr>
          <p:cNvPr id="18" name="Google Shape;18;p3"/>
          <p:cNvSpPr txBox="1"/>
          <p:nvPr>
            <p:ph type="title"/>
          </p:nvPr>
        </p:nvSpPr>
        <p:spPr>
          <a:xfrm>
            <a:off x="1165375" y="1055800"/>
            <a:ext cx="7011300" cy="19272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9" name="Google Shape;19;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
              <a:t>‹#›</a:t>
            </a:fld>
            <a:endParaRPr/>
          </a:p>
        </p:txBody>
      </p:sp>
      <p:sp>
        <p:nvSpPr>
          <p:cNvPr id="20" name="Google Shape;20;p3"/>
          <p:cNvSpPr txBox="1"/>
          <p:nvPr>
            <p:ph idx="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
              <a:t>‹#›</a:t>
            </a:fld>
            <a:endParaRPr/>
          </a:p>
        </p:txBody>
      </p:sp>
      <p:pic>
        <p:nvPicPr>
          <p:cNvPr id="21" name="Google Shape;21;p3"/>
          <p:cNvPicPr preferRelativeResize="0"/>
          <p:nvPr/>
        </p:nvPicPr>
        <p:blipFill rotWithShape="1">
          <a:blip r:embed="rId2">
            <a:alphaModFix/>
          </a:blip>
          <a:srcRect b="43715" l="0" r="0" t="16408"/>
          <a:stretch/>
        </p:blipFill>
        <p:spPr>
          <a:xfrm>
            <a:off x="-25" y="4281450"/>
            <a:ext cx="9144000" cy="909225"/>
          </a:xfrm>
          <a:prstGeom prst="flowChartManualInput">
            <a:avLst/>
          </a:prstGeom>
          <a:noFill/>
          <a:ln>
            <a:noFill/>
          </a:ln>
        </p:spPr>
      </p:pic>
      <p:sp>
        <p:nvSpPr>
          <p:cNvPr id="22" name="Google Shape;22;p3"/>
          <p:cNvSpPr/>
          <p:nvPr/>
        </p:nvSpPr>
        <p:spPr>
          <a:xfrm>
            <a:off x="-19375" y="4281450"/>
            <a:ext cx="9163375" cy="909225"/>
          </a:xfrm>
          <a:prstGeom prst="flowChartManualInput">
            <a:avLst/>
          </a:prstGeom>
          <a:solidFill>
            <a:srgbClr val="000000">
              <a:alpha val="5647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3" name="Google Shape;23;p3"/>
          <p:cNvPicPr preferRelativeResize="0"/>
          <p:nvPr/>
        </p:nvPicPr>
        <p:blipFill>
          <a:blip r:embed="rId3">
            <a:alphaModFix/>
          </a:blip>
          <a:stretch>
            <a:fillRect/>
          </a:stretch>
        </p:blipFill>
        <p:spPr>
          <a:xfrm>
            <a:off x="215571" y="4583675"/>
            <a:ext cx="896855" cy="3936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4" name="Shape 24"/>
        <p:cNvGrpSpPr/>
        <p:nvPr/>
      </p:nvGrpSpPr>
      <p:grpSpPr>
        <a:xfrm>
          <a:off x="0" y="0"/>
          <a:ext cx="0" cy="0"/>
          <a:chOff x="0" y="0"/>
          <a:chExt cx="0" cy="0"/>
        </a:xfrm>
      </p:grpSpPr>
      <p:sp>
        <p:nvSpPr>
          <p:cNvPr id="25" name="Google Shape;25;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6" name="Google Shape;26;p4"/>
          <p:cNvSpPr txBox="1"/>
          <p:nvPr>
            <p:ph idx="1" type="body"/>
          </p:nvPr>
        </p:nvSpPr>
        <p:spPr>
          <a:xfrm>
            <a:off x="311700" y="1152475"/>
            <a:ext cx="8520600" cy="30132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27" name="Google Shape;27;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
              <a:t>‹#›</a:t>
            </a:fld>
            <a:endParaRPr/>
          </a:p>
        </p:txBody>
      </p:sp>
      <p:sp>
        <p:nvSpPr>
          <p:cNvPr id="28" name="Google Shape;28;p4"/>
          <p:cNvSpPr txBox="1"/>
          <p:nvPr>
            <p:ph idx="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
              <a:t>‹#›</a:t>
            </a:fld>
            <a:endParaRPr/>
          </a:p>
        </p:txBody>
      </p:sp>
      <p:pic>
        <p:nvPicPr>
          <p:cNvPr id="29" name="Google Shape;29;p4"/>
          <p:cNvPicPr preferRelativeResize="0"/>
          <p:nvPr/>
        </p:nvPicPr>
        <p:blipFill rotWithShape="1">
          <a:blip r:embed="rId2">
            <a:alphaModFix/>
          </a:blip>
          <a:srcRect b="43715" l="0" r="0" t="16408"/>
          <a:stretch/>
        </p:blipFill>
        <p:spPr>
          <a:xfrm>
            <a:off x="-25" y="4281450"/>
            <a:ext cx="9144000" cy="909225"/>
          </a:xfrm>
          <a:prstGeom prst="flowChartManualInput">
            <a:avLst/>
          </a:prstGeom>
          <a:noFill/>
          <a:ln>
            <a:noFill/>
          </a:ln>
        </p:spPr>
      </p:pic>
      <p:sp>
        <p:nvSpPr>
          <p:cNvPr id="30" name="Google Shape;30;p4"/>
          <p:cNvSpPr/>
          <p:nvPr/>
        </p:nvSpPr>
        <p:spPr>
          <a:xfrm>
            <a:off x="-19375" y="4281450"/>
            <a:ext cx="9163375" cy="909225"/>
          </a:xfrm>
          <a:prstGeom prst="flowChartManualInput">
            <a:avLst/>
          </a:prstGeom>
          <a:solidFill>
            <a:srgbClr val="000000">
              <a:alpha val="5647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1" name="Google Shape;31;p4"/>
          <p:cNvPicPr preferRelativeResize="0"/>
          <p:nvPr/>
        </p:nvPicPr>
        <p:blipFill>
          <a:blip r:embed="rId3">
            <a:alphaModFix/>
          </a:blip>
          <a:stretch>
            <a:fillRect/>
          </a:stretch>
        </p:blipFill>
        <p:spPr>
          <a:xfrm>
            <a:off x="215571" y="4583675"/>
            <a:ext cx="896855" cy="3936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2" name="Shape 32"/>
        <p:cNvGrpSpPr/>
        <p:nvPr/>
      </p:nvGrpSpPr>
      <p:grpSpPr>
        <a:xfrm>
          <a:off x="0" y="0"/>
          <a:ext cx="0" cy="0"/>
          <a:chOff x="0" y="0"/>
          <a:chExt cx="0" cy="0"/>
        </a:xfrm>
      </p:grpSpPr>
      <p:sp>
        <p:nvSpPr>
          <p:cNvPr id="33" name="Google Shape;33;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4" name="Google Shape;3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
              <a:t>‹#›</a:t>
            </a:fld>
            <a:endParaRPr/>
          </a:p>
        </p:txBody>
      </p:sp>
      <p:sp>
        <p:nvSpPr>
          <p:cNvPr id="35" name="Google Shape;35;p5"/>
          <p:cNvSpPr txBox="1"/>
          <p:nvPr>
            <p:ph idx="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
              <a:t>‹#›</a:t>
            </a:fld>
            <a:endParaRPr/>
          </a:p>
        </p:txBody>
      </p:sp>
      <p:pic>
        <p:nvPicPr>
          <p:cNvPr id="36" name="Google Shape;36;p5"/>
          <p:cNvPicPr preferRelativeResize="0"/>
          <p:nvPr/>
        </p:nvPicPr>
        <p:blipFill rotWithShape="1">
          <a:blip r:embed="rId2">
            <a:alphaModFix/>
          </a:blip>
          <a:srcRect b="43715" l="0" r="0" t="16408"/>
          <a:stretch/>
        </p:blipFill>
        <p:spPr>
          <a:xfrm>
            <a:off x="-25" y="4281450"/>
            <a:ext cx="9144000" cy="909225"/>
          </a:xfrm>
          <a:prstGeom prst="flowChartManualInput">
            <a:avLst/>
          </a:prstGeom>
          <a:noFill/>
          <a:ln>
            <a:noFill/>
          </a:ln>
        </p:spPr>
      </p:pic>
      <p:sp>
        <p:nvSpPr>
          <p:cNvPr id="37" name="Google Shape;37;p5"/>
          <p:cNvSpPr/>
          <p:nvPr/>
        </p:nvSpPr>
        <p:spPr>
          <a:xfrm>
            <a:off x="-19375" y="4281450"/>
            <a:ext cx="9163375" cy="909225"/>
          </a:xfrm>
          <a:prstGeom prst="flowChartManualInput">
            <a:avLst/>
          </a:prstGeom>
          <a:solidFill>
            <a:srgbClr val="000000">
              <a:alpha val="5647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8" name="Google Shape;38;p5"/>
          <p:cNvPicPr preferRelativeResize="0"/>
          <p:nvPr/>
        </p:nvPicPr>
        <p:blipFill>
          <a:blip r:embed="rId3">
            <a:alphaModFix/>
          </a:blip>
          <a:stretch>
            <a:fillRect/>
          </a:stretch>
        </p:blipFill>
        <p:spPr>
          <a:xfrm>
            <a:off x="215571" y="4583675"/>
            <a:ext cx="896855" cy="3936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9" name="Shape 39"/>
        <p:cNvGrpSpPr/>
        <p:nvPr/>
      </p:nvGrpSpPr>
      <p:grpSpPr>
        <a:xfrm>
          <a:off x="0" y="0"/>
          <a:ext cx="0" cy="0"/>
          <a:chOff x="0" y="0"/>
          <a:chExt cx="0" cy="0"/>
        </a:xfrm>
      </p:grpSpPr>
      <p:sp>
        <p:nvSpPr>
          <p:cNvPr id="40" name="Google Shape;40;p6"/>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41" name="Google Shape;41;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
              <a:t>‹#›</a:t>
            </a:fld>
            <a:endParaRPr/>
          </a:p>
        </p:txBody>
      </p:sp>
      <p:sp>
        <p:nvSpPr>
          <p:cNvPr id="42" name="Google Shape;42;p6"/>
          <p:cNvSpPr txBox="1"/>
          <p:nvPr>
            <p:ph idx="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
              <a:t>‹#›</a:t>
            </a:fld>
            <a:endParaRPr/>
          </a:p>
        </p:txBody>
      </p:sp>
      <p:sp>
        <p:nvSpPr>
          <p:cNvPr id="43" name="Google Shape;43;p6"/>
          <p:cNvSpPr txBox="1"/>
          <p:nvPr>
            <p:ph idx="3"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
              <a:t>‹#›</a:t>
            </a:fld>
            <a:endParaRPr/>
          </a:p>
        </p:txBody>
      </p:sp>
      <p:sp>
        <p:nvSpPr>
          <p:cNvPr id="44" name="Google Shape;44;p6"/>
          <p:cNvSpPr txBox="1"/>
          <p:nvPr>
            <p:ph idx="4"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
              <a:t>‹#›</a:t>
            </a:fld>
            <a:endParaRPr/>
          </a:p>
        </p:txBody>
      </p:sp>
      <p:pic>
        <p:nvPicPr>
          <p:cNvPr id="45" name="Google Shape;45;p6"/>
          <p:cNvPicPr preferRelativeResize="0"/>
          <p:nvPr/>
        </p:nvPicPr>
        <p:blipFill rotWithShape="1">
          <a:blip r:embed="rId2">
            <a:alphaModFix/>
          </a:blip>
          <a:srcRect b="43715" l="0" r="0" t="16408"/>
          <a:stretch/>
        </p:blipFill>
        <p:spPr>
          <a:xfrm>
            <a:off x="-25" y="4281450"/>
            <a:ext cx="9144000" cy="909225"/>
          </a:xfrm>
          <a:prstGeom prst="flowChartManualInput">
            <a:avLst/>
          </a:prstGeom>
          <a:noFill/>
          <a:ln>
            <a:noFill/>
          </a:ln>
        </p:spPr>
      </p:pic>
      <p:sp>
        <p:nvSpPr>
          <p:cNvPr id="46" name="Google Shape;46;p6"/>
          <p:cNvSpPr/>
          <p:nvPr/>
        </p:nvSpPr>
        <p:spPr>
          <a:xfrm>
            <a:off x="-19375" y="4281450"/>
            <a:ext cx="9163375" cy="909225"/>
          </a:xfrm>
          <a:prstGeom prst="flowChartManualInput">
            <a:avLst/>
          </a:prstGeom>
          <a:solidFill>
            <a:srgbClr val="000000">
              <a:alpha val="5647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7" name="Google Shape;47;p6"/>
          <p:cNvPicPr preferRelativeResize="0"/>
          <p:nvPr/>
        </p:nvPicPr>
        <p:blipFill>
          <a:blip r:embed="rId3">
            <a:alphaModFix/>
          </a:blip>
          <a:stretch>
            <a:fillRect/>
          </a:stretch>
        </p:blipFill>
        <p:spPr>
          <a:xfrm>
            <a:off x="215571" y="4583675"/>
            <a:ext cx="896855" cy="3936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8" name="Shape 48"/>
        <p:cNvGrpSpPr/>
        <p:nvPr/>
      </p:nvGrpSpPr>
      <p:grpSpPr>
        <a:xfrm>
          <a:off x="0" y="0"/>
          <a:ext cx="0" cy="0"/>
          <a:chOff x="0" y="0"/>
          <a:chExt cx="0" cy="0"/>
        </a:xfrm>
      </p:grpSpPr>
      <p:sp>
        <p:nvSpPr>
          <p:cNvPr id="49" name="Google Shape;49;p7"/>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7"/>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51" name="Google Shape;51;p7"/>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2" name="Google Shape;52;p7"/>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53" name="Google Shape;53;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
              <a:t>‹#›</a:t>
            </a:fld>
            <a:endParaRPr/>
          </a:p>
        </p:txBody>
      </p:sp>
      <p:sp>
        <p:nvSpPr>
          <p:cNvPr id="54" name="Google Shape;54;p7"/>
          <p:cNvSpPr txBox="1"/>
          <p:nvPr>
            <p:ph idx="3"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
              <a:t>‹#›</a:t>
            </a:fld>
            <a:endParaRPr/>
          </a:p>
        </p:txBody>
      </p:sp>
      <p:pic>
        <p:nvPicPr>
          <p:cNvPr id="55" name="Google Shape;55;p7"/>
          <p:cNvPicPr preferRelativeResize="0"/>
          <p:nvPr/>
        </p:nvPicPr>
        <p:blipFill rotWithShape="1">
          <a:blip r:embed="rId2">
            <a:alphaModFix/>
          </a:blip>
          <a:srcRect b="43715" l="0" r="0" t="16408"/>
          <a:stretch/>
        </p:blipFill>
        <p:spPr>
          <a:xfrm>
            <a:off x="-25" y="4281450"/>
            <a:ext cx="9144000" cy="909225"/>
          </a:xfrm>
          <a:prstGeom prst="flowChartManualInput">
            <a:avLst/>
          </a:prstGeom>
          <a:noFill/>
          <a:ln>
            <a:noFill/>
          </a:ln>
        </p:spPr>
      </p:pic>
      <p:sp>
        <p:nvSpPr>
          <p:cNvPr id="56" name="Google Shape;56;p7"/>
          <p:cNvSpPr/>
          <p:nvPr/>
        </p:nvSpPr>
        <p:spPr>
          <a:xfrm>
            <a:off x="-19375" y="4281450"/>
            <a:ext cx="9163375" cy="909225"/>
          </a:xfrm>
          <a:prstGeom prst="flowChartManualInput">
            <a:avLst/>
          </a:prstGeom>
          <a:solidFill>
            <a:srgbClr val="000000">
              <a:alpha val="5647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7" name="Google Shape;57;p7"/>
          <p:cNvPicPr preferRelativeResize="0"/>
          <p:nvPr/>
        </p:nvPicPr>
        <p:blipFill>
          <a:blip r:embed="rId3">
            <a:alphaModFix/>
          </a:blip>
          <a:stretch>
            <a:fillRect/>
          </a:stretch>
        </p:blipFill>
        <p:spPr>
          <a:xfrm>
            <a:off x="215571" y="4583675"/>
            <a:ext cx="896855" cy="39360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8" name="Shape 58"/>
        <p:cNvGrpSpPr/>
        <p:nvPr/>
      </p:nvGrpSpPr>
      <p:grpSpPr>
        <a:xfrm>
          <a:off x="0" y="0"/>
          <a:ext cx="0" cy="0"/>
          <a:chOff x="0" y="0"/>
          <a:chExt cx="0" cy="0"/>
        </a:xfrm>
      </p:grpSpPr>
      <p:sp>
        <p:nvSpPr>
          <p:cNvPr id="59" name="Google Shape;59;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
              <a:t>‹#›</a:t>
            </a:fld>
            <a:endParaRPr/>
          </a:p>
        </p:txBody>
      </p:sp>
      <p:sp>
        <p:nvSpPr>
          <p:cNvPr id="60" name="Google Shape;60;p8"/>
          <p:cNvSpPr txBox="1"/>
          <p:nvPr>
            <p:ph idx="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
              <a:t>‹#›</a:t>
            </a:fld>
            <a:endParaRPr/>
          </a:p>
        </p:txBody>
      </p:sp>
      <p:pic>
        <p:nvPicPr>
          <p:cNvPr id="61" name="Google Shape;61;p8"/>
          <p:cNvPicPr preferRelativeResize="0"/>
          <p:nvPr/>
        </p:nvPicPr>
        <p:blipFill rotWithShape="1">
          <a:blip r:embed="rId2">
            <a:alphaModFix/>
          </a:blip>
          <a:srcRect b="43715" l="0" r="0" t="16408"/>
          <a:stretch/>
        </p:blipFill>
        <p:spPr>
          <a:xfrm>
            <a:off x="-25" y="4281450"/>
            <a:ext cx="9144000" cy="909225"/>
          </a:xfrm>
          <a:prstGeom prst="flowChartManualInput">
            <a:avLst/>
          </a:prstGeom>
          <a:noFill/>
          <a:ln>
            <a:noFill/>
          </a:ln>
        </p:spPr>
      </p:pic>
      <p:sp>
        <p:nvSpPr>
          <p:cNvPr id="62" name="Google Shape;62;p8"/>
          <p:cNvSpPr/>
          <p:nvPr/>
        </p:nvSpPr>
        <p:spPr>
          <a:xfrm>
            <a:off x="-19375" y="4281450"/>
            <a:ext cx="9163375" cy="909225"/>
          </a:xfrm>
          <a:prstGeom prst="flowChartManualInput">
            <a:avLst/>
          </a:prstGeom>
          <a:solidFill>
            <a:srgbClr val="000000">
              <a:alpha val="5647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63" name="Google Shape;63;p8"/>
          <p:cNvPicPr preferRelativeResize="0"/>
          <p:nvPr/>
        </p:nvPicPr>
        <p:blipFill>
          <a:blip r:embed="rId3">
            <a:alphaModFix/>
          </a:blip>
          <a:stretch>
            <a:fillRect/>
          </a:stretch>
        </p:blipFill>
        <p:spPr>
          <a:xfrm>
            <a:off x="215571" y="4583675"/>
            <a:ext cx="896855" cy="39360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de 2">
  <p:cSld name="CUSTOM">
    <p:spTree>
      <p:nvGrpSpPr>
        <p:cNvPr id="64" name="Shape 64"/>
        <p:cNvGrpSpPr/>
        <p:nvPr/>
      </p:nvGrpSpPr>
      <p:grpSpPr>
        <a:xfrm>
          <a:off x="0" y="0"/>
          <a:ext cx="0" cy="0"/>
          <a:chOff x="0" y="0"/>
          <a:chExt cx="0" cy="0"/>
        </a:xfrm>
      </p:grpSpPr>
      <p:sp>
        <p:nvSpPr>
          <p:cNvPr id="65" name="Google Shape;65;p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None/>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fr"/>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5.png"/><Relationship Id="rId4" Type="http://schemas.openxmlformats.org/officeDocument/2006/relationships/image" Target="../media/image22.png"/><Relationship Id="rId5" Type="http://schemas.openxmlformats.org/officeDocument/2006/relationships/image" Target="../media/image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6.png"/><Relationship Id="rId4" Type="http://schemas.openxmlformats.org/officeDocument/2006/relationships/image" Target="../media/image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2.png"/><Relationship Id="rId4" Type="http://schemas.openxmlformats.org/officeDocument/2006/relationships/image" Target="../media/image34.png"/><Relationship Id="rId5" Type="http://schemas.openxmlformats.org/officeDocument/2006/relationships/image" Target="../media/image3.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5.png"/><Relationship Id="rId4" Type="http://schemas.openxmlformats.org/officeDocument/2006/relationships/image" Target="../media/image37.png"/><Relationship Id="rId5" Type="http://schemas.openxmlformats.org/officeDocument/2006/relationships/image" Target="../media/image23.png"/><Relationship Id="rId6" Type="http://schemas.openxmlformats.org/officeDocument/2006/relationships/image" Target="../media/image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4.jpg"/><Relationship Id="rId4" Type="http://schemas.openxmlformats.org/officeDocument/2006/relationships/image" Target="../media/image30.png"/><Relationship Id="rId5" Type="http://schemas.openxmlformats.org/officeDocument/2006/relationships/image" Target="../media/image29.png"/><Relationship Id="rId6" Type="http://schemas.openxmlformats.org/officeDocument/2006/relationships/image" Target="../media/image3.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7.png"/><Relationship Id="rId4" Type="http://schemas.openxmlformats.org/officeDocument/2006/relationships/image" Target="../media/image36.png"/><Relationship Id="rId5" Type="http://schemas.openxmlformats.org/officeDocument/2006/relationships/image" Target="../media/image31.png"/><Relationship Id="rId6" Type="http://schemas.openxmlformats.org/officeDocument/2006/relationships/image" Target="../media/image33.png"/><Relationship Id="rId7" Type="http://schemas.openxmlformats.org/officeDocument/2006/relationships/image" Target="../media/image3.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46.jpg"/><Relationship Id="rId4" Type="http://schemas.openxmlformats.org/officeDocument/2006/relationships/image" Target="../media/image3.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45.png"/><Relationship Id="rId4" Type="http://schemas.openxmlformats.org/officeDocument/2006/relationships/image" Target="../media/image23.png"/><Relationship Id="rId5" Type="http://schemas.openxmlformats.org/officeDocument/2006/relationships/image" Target="../media/image44.png"/><Relationship Id="rId6" Type="http://schemas.openxmlformats.org/officeDocument/2006/relationships/image" Target="../media/image38.png"/><Relationship Id="rId7" Type="http://schemas.openxmlformats.org/officeDocument/2006/relationships/image" Target="../media/image42.png"/><Relationship Id="rId8" Type="http://schemas.openxmlformats.org/officeDocument/2006/relationships/image" Target="../media/image3.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40.png"/><Relationship Id="rId4" Type="http://schemas.openxmlformats.org/officeDocument/2006/relationships/image" Target="../media/image3.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41.png"/><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png"/><Relationship Id="rId4" Type="http://schemas.openxmlformats.org/officeDocument/2006/relationships/image" Target="../media/image1.png"/><Relationship Id="rId5" Type="http://schemas.openxmlformats.org/officeDocument/2006/relationships/image" Target="../media/image3.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47.jpg"/><Relationship Id="rId4" Type="http://schemas.openxmlformats.org/officeDocument/2006/relationships/image" Target="../media/image39.png"/><Relationship Id="rId5" Type="http://schemas.openxmlformats.org/officeDocument/2006/relationships/image" Target="../media/image43.png"/><Relationship Id="rId6" Type="http://schemas.openxmlformats.org/officeDocument/2006/relationships/image" Target="../media/image3.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3.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3.png"/><Relationship Id="rId4" Type="http://schemas.openxmlformats.org/officeDocument/2006/relationships/image" Target="../media/image2.png"/><Relationship Id="rId5" Type="http://schemas.openxmlformats.org/officeDocument/2006/relationships/image" Target="../media/image4.png"/><Relationship Id="rId6" Type="http://schemas.openxmlformats.org/officeDocument/2006/relationships/image" Target="../media/image10.png"/><Relationship Id="rId7"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9.png"/><Relationship Id="rId4" Type="http://schemas.openxmlformats.org/officeDocument/2006/relationships/image" Target="../media/image7.png"/><Relationship Id="rId5" Type="http://schemas.openxmlformats.org/officeDocument/2006/relationships/image" Target="../media/image16.png"/><Relationship Id="rId6" Type="http://schemas.openxmlformats.org/officeDocument/2006/relationships/image" Target="../media/image10.png"/><Relationship Id="rId7"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2.png"/><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8.png"/><Relationship Id="rId4" Type="http://schemas.openxmlformats.org/officeDocument/2006/relationships/image" Target="../media/image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4.png"/><Relationship Id="rId4" Type="http://schemas.openxmlformats.org/officeDocument/2006/relationships/image" Target="../media/image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8.png"/><Relationship Id="rId4" Type="http://schemas.openxmlformats.org/officeDocument/2006/relationships/image" Target="../media/image17.png"/><Relationship Id="rId5" Type="http://schemas.openxmlformats.org/officeDocument/2006/relationships/image" Target="../media/image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48.jp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19.png"/><Relationship Id="rId7"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10"/>
          <p:cNvSpPr txBox="1"/>
          <p:nvPr>
            <p:ph type="title"/>
          </p:nvPr>
        </p:nvSpPr>
        <p:spPr>
          <a:xfrm>
            <a:off x="3857625" y="1176525"/>
            <a:ext cx="5091600" cy="1319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fr">
                <a:solidFill>
                  <a:schemeClr val="dk1"/>
                </a:solidFill>
                <a:latin typeface="Arial"/>
                <a:ea typeface="Arial"/>
                <a:cs typeface="Arial"/>
                <a:sym typeface="Arial"/>
              </a:rPr>
              <a:t>Leçon 2.4.3 </a:t>
            </a:r>
            <a:endParaRPr>
              <a:solidFill>
                <a:schemeClr val="dk1"/>
              </a:solidFill>
              <a:latin typeface="Arial"/>
              <a:ea typeface="Arial"/>
              <a:cs typeface="Arial"/>
              <a:sym typeface="Arial"/>
            </a:endParaRPr>
          </a:p>
          <a:p>
            <a:pPr indent="0" lvl="0" marL="0" rtl="0" algn="l">
              <a:spcBef>
                <a:spcPts val="1600"/>
              </a:spcBef>
              <a:spcAft>
                <a:spcPts val="1600"/>
              </a:spcAft>
              <a:buClr>
                <a:schemeClr val="dk1"/>
              </a:buClr>
              <a:buSzPts val="1100"/>
              <a:buFont typeface="Arial"/>
              <a:buNone/>
            </a:pPr>
            <a:r>
              <a:rPr lang="fr">
                <a:solidFill>
                  <a:schemeClr val="dk1"/>
                </a:solidFill>
                <a:latin typeface="Arial"/>
                <a:ea typeface="Arial"/>
                <a:cs typeface="Arial"/>
                <a:sym typeface="Arial"/>
              </a:rPr>
              <a:t>Système de freinage 3</a:t>
            </a:r>
            <a:endParaRPr/>
          </a:p>
        </p:txBody>
      </p:sp>
      <p:pic>
        <p:nvPicPr>
          <p:cNvPr id="71" name="Google Shape;71;p10"/>
          <p:cNvPicPr preferRelativeResize="0"/>
          <p:nvPr/>
        </p:nvPicPr>
        <p:blipFill>
          <a:blip r:embed="rId3">
            <a:alphaModFix/>
          </a:blip>
          <a:stretch>
            <a:fillRect/>
          </a:stretch>
        </p:blipFill>
        <p:spPr>
          <a:xfrm>
            <a:off x="7907950" y="32800"/>
            <a:ext cx="1128074" cy="48345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19"/>
          <p:cNvSpPr txBox="1"/>
          <p:nvPr/>
        </p:nvSpPr>
        <p:spPr>
          <a:xfrm>
            <a:off x="201741" y="231391"/>
            <a:ext cx="8877000" cy="1170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fr">
                <a:solidFill>
                  <a:schemeClr val="dk1"/>
                </a:solidFill>
              </a:rPr>
              <a:t>De </a:t>
            </a:r>
            <a:r>
              <a:rPr lang="fr">
                <a:solidFill>
                  <a:schemeClr val="dk1"/>
                </a:solidFill>
              </a:rPr>
              <a:t>plus, ils</a:t>
            </a:r>
            <a:r>
              <a:rPr lang="fr">
                <a:solidFill>
                  <a:schemeClr val="dk1"/>
                </a:solidFill>
              </a:rPr>
              <a:t> peuvent créer et </a:t>
            </a:r>
            <a:r>
              <a:rPr lang="fr">
                <a:solidFill>
                  <a:schemeClr val="dk1"/>
                </a:solidFill>
              </a:rPr>
              <a:t>enregistrer des </a:t>
            </a:r>
            <a:r>
              <a:rPr b="1" lang="fr">
                <a:solidFill>
                  <a:schemeClr val="dk1"/>
                </a:solidFill>
                <a:highlight>
                  <a:srgbClr val="FFFF00"/>
                </a:highlight>
              </a:rPr>
              <a:t>événements</a:t>
            </a:r>
            <a:r>
              <a:rPr lang="fr">
                <a:solidFill>
                  <a:schemeClr val="dk1"/>
                </a:solidFill>
              </a:rPr>
              <a:t>. Ainsi, dès qu’un des systèmes d’aide à la conduite intervient, il peut créer  un rapport d’événement. Dans l’exemple suivant, le </a:t>
            </a:r>
            <a:r>
              <a:rPr b="1" lang="fr">
                <a:solidFill>
                  <a:schemeClr val="dk1"/>
                </a:solidFill>
              </a:rPr>
              <a:t>système anti-versement (RSP </a:t>
            </a:r>
            <a:r>
              <a:rPr b="1" i="1" lang="fr">
                <a:solidFill>
                  <a:schemeClr val="dk1"/>
                </a:solidFill>
              </a:rPr>
              <a:t>Roll stability program</a:t>
            </a:r>
            <a:r>
              <a:rPr b="1" lang="fr">
                <a:solidFill>
                  <a:schemeClr val="dk1"/>
                </a:solidFill>
              </a:rPr>
              <a:t>)</a:t>
            </a:r>
            <a:r>
              <a:rPr lang="fr">
                <a:solidFill>
                  <a:schemeClr val="dk1"/>
                </a:solidFill>
              </a:rPr>
              <a:t> d’un véhicule école est entré en action alors que celui-ci roulait à 55 mph soit à </a:t>
            </a:r>
            <a:r>
              <a:rPr lang="fr">
                <a:solidFill>
                  <a:schemeClr val="dk1"/>
                </a:solidFill>
                <a:highlight>
                  <a:srgbClr val="FFFF00"/>
                </a:highlight>
              </a:rPr>
              <a:t>89 km/h</a:t>
            </a:r>
            <a:r>
              <a:rPr lang="fr">
                <a:solidFill>
                  <a:schemeClr val="dk1"/>
                </a:solidFill>
              </a:rPr>
              <a:t>.</a:t>
            </a:r>
            <a:endParaRPr>
              <a:solidFill>
                <a:schemeClr val="dk1"/>
              </a:solidFill>
            </a:endParaRPr>
          </a:p>
          <a:p>
            <a:pPr indent="0" lvl="0" marL="0" rtl="0" algn="l">
              <a:lnSpc>
                <a:spcPct val="115000"/>
              </a:lnSpc>
              <a:spcBef>
                <a:spcPts val="0"/>
              </a:spcBef>
              <a:spcAft>
                <a:spcPts val="0"/>
              </a:spcAft>
              <a:buNone/>
            </a:pPr>
            <a:r>
              <a:t/>
            </a:r>
            <a:endParaRPr sz="1200">
              <a:solidFill>
                <a:schemeClr val="dk1"/>
              </a:solidFill>
            </a:endParaRPr>
          </a:p>
          <a:p>
            <a:pPr indent="0" lvl="0" marL="0" rtl="0" algn="l">
              <a:lnSpc>
                <a:spcPct val="115000"/>
              </a:lnSpc>
              <a:spcBef>
                <a:spcPts val="0"/>
              </a:spcBef>
              <a:spcAft>
                <a:spcPts val="0"/>
              </a:spcAft>
              <a:buNone/>
            </a:pPr>
            <a:r>
              <a:t/>
            </a:r>
            <a:endParaRPr/>
          </a:p>
        </p:txBody>
      </p:sp>
      <p:pic>
        <p:nvPicPr>
          <p:cNvPr id="147" name="Google Shape;147;p19"/>
          <p:cNvPicPr preferRelativeResize="0"/>
          <p:nvPr/>
        </p:nvPicPr>
        <p:blipFill>
          <a:blip r:embed="rId3">
            <a:alphaModFix/>
          </a:blip>
          <a:stretch>
            <a:fillRect/>
          </a:stretch>
        </p:blipFill>
        <p:spPr>
          <a:xfrm>
            <a:off x="1565223" y="1751154"/>
            <a:ext cx="5607800" cy="2246825"/>
          </a:xfrm>
          <a:prstGeom prst="rect">
            <a:avLst/>
          </a:prstGeom>
          <a:noFill/>
          <a:ln>
            <a:noFill/>
          </a:ln>
        </p:spPr>
      </p:pic>
      <p:pic>
        <p:nvPicPr>
          <p:cNvPr id="148" name="Google Shape;148;p19"/>
          <p:cNvPicPr preferRelativeResize="0"/>
          <p:nvPr/>
        </p:nvPicPr>
        <p:blipFill>
          <a:blip r:embed="rId4">
            <a:alphaModFix/>
          </a:blip>
          <a:stretch>
            <a:fillRect/>
          </a:stretch>
        </p:blipFill>
        <p:spPr>
          <a:xfrm>
            <a:off x="1905000" y="1303854"/>
            <a:ext cx="4857700" cy="381000"/>
          </a:xfrm>
          <a:prstGeom prst="rect">
            <a:avLst/>
          </a:prstGeom>
          <a:noFill/>
          <a:ln>
            <a:noFill/>
          </a:ln>
        </p:spPr>
      </p:pic>
      <p:sp>
        <p:nvSpPr>
          <p:cNvPr id="149" name="Google Shape;149;p19"/>
          <p:cNvSpPr/>
          <p:nvPr/>
        </p:nvSpPr>
        <p:spPr>
          <a:xfrm>
            <a:off x="2668107" y="3496093"/>
            <a:ext cx="711600" cy="504000"/>
          </a:xfrm>
          <a:prstGeom prst="ellipse">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19"/>
          <p:cNvSpPr/>
          <p:nvPr/>
        </p:nvSpPr>
        <p:spPr>
          <a:xfrm>
            <a:off x="4556178" y="3527836"/>
            <a:ext cx="2079900" cy="504000"/>
          </a:xfrm>
          <a:prstGeom prst="ellipse">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51" name="Google Shape;151;p19"/>
          <p:cNvPicPr preferRelativeResize="0"/>
          <p:nvPr/>
        </p:nvPicPr>
        <p:blipFill>
          <a:blip r:embed="rId5">
            <a:alphaModFix/>
          </a:blip>
          <a:stretch>
            <a:fillRect/>
          </a:stretch>
        </p:blipFill>
        <p:spPr>
          <a:xfrm>
            <a:off x="7863525" y="4473225"/>
            <a:ext cx="1128074" cy="48345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20"/>
          <p:cNvSpPr txBox="1"/>
          <p:nvPr>
            <p:ph type="title"/>
          </p:nvPr>
        </p:nvSpPr>
        <p:spPr>
          <a:xfrm>
            <a:off x="1089175" y="370000"/>
            <a:ext cx="7011300" cy="485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fr" sz="1400"/>
              <a:t>De plus, le niveau d’intervention du système </a:t>
            </a:r>
            <a:r>
              <a:rPr lang="fr" sz="1400">
                <a:highlight>
                  <a:srgbClr val="FFFF00"/>
                </a:highlight>
              </a:rPr>
              <a:t>à été maximal</a:t>
            </a:r>
            <a:r>
              <a:rPr lang="fr" sz="1400"/>
              <a:t> soit de </a:t>
            </a:r>
            <a:r>
              <a:rPr lang="fr" sz="1400">
                <a:highlight>
                  <a:srgbClr val="FFFF00"/>
                </a:highlight>
              </a:rPr>
              <a:t>niveau 5.</a:t>
            </a:r>
            <a:endParaRPr sz="1400">
              <a:highlight>
                <a:srgbClr val="FFFF00"/>
              </a:highlight>
            </a:endParaRPr>
          </a:p>
        </p:txBody>
      </p:sp>
      <p:pic>
        <p:nvPicPr>
          <p:cNvPr id="157" name="Google Shape;157;p20"/>
          <p:cNvPicPr preferRelativeResize="0"/>
          <p:nvPr/>
        </p:nvPicPr>
        <p:blipFill>
          <a:blip r:embed="rId3">
            <a:alphaModFix/>
          </a:blip>
          <a:stretch>
            <a:fillRect/>
          </a:stretch>
        </p:blipFill>
        <p:spPr>
          <a:xfrm>
            <a:off x="2057400" y="866400"/>
            <a:ext cx="4990757" cy="1838700"/>
          </a:xfrm>
          <a:prstGeom prst="rect">
            <a:avLst/>
          </a:prstGeom>
          <a:noFill/>
          <a:ln>
            <a:noFill/>
          </a:ln>
        </p:spPr>
      </p:pic>
      <p:sp>
        <p:nvSpPr>
          <p:cNvPr id="158" name="Google Shape;158;p20"/>
          <p:cNvSpPr txBox="1"/>
          <p:nvPr/>
        </p:nvSpPr>
        <p:spPr>
          <a:xfrm>
            <a:off x="838200" y="2895600"/>
            <a:ext cx="7511100" cy="10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fr" sz="1800" u="sng">
                <a:solidFill>
                  <a:srgbClr val="FF0000"/>
                </a:solidFill>
              </a:rPr>
              <a:t>Important: Malgré</a:t>
            </a:r>
            <a:r>
              <a:rPr b="1" lang="fr" sz="1800" u="sng">
                <a:solidFill>
                  <a:srgbClr val="FF0000"/>
                </a:solidFill>
              </a:rPr>
              <a:t> leur </a:t>
            </a:r>
            <a:r>
              <a:rPr b="1" lang="fr" sz="1800" u="sng">
                <a:solidFill>
                  <a:srgbClr val="FF0000"/>
                </a:solidFill>
              </a:rPr>
              <a:t>efficacité, c</a:t>
            </a:r>
            <a:r>
              <a:rPr b="1" lang="fr" sz="1800" u="sng">
                <a:solidFill>
                  <a:srgbClr val="FF0000"/>
                </a:solidFill>
              </a:rPr>
              <a:t>es systèmes d’aide à la conduite ne remplaceront jamais des manoeuvres professionnelles et sécuritaires de la part du chauffeur...</a:t>
            </a:r>
            <a:endParaRPr sz="1800">
              <a:solidFill>
                <a:srgbClr val="FF0000"/>
              </a:solidFill>
            </a:endParaRPr>
          </a:p>
        </p:txBody>
      </p:sp>
      <p:sp>
        <p:nvSpPr>
          <p:cNvPr id="159" name="Google Shape;159;p20"/>
          <p:cNvSpPr/>
          <p:nvPr/>
        </p:nvSpPr>
        <p:spPr>
          <a:xfrm>
            <a:off x="3186900" y="2361004"/>
            <a:ext cx="1008000" cy="400200"/>
          </a:xfrm>
          <a:prstGeom prst="ellipse">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60" name="Google Shape;160;p20"/>
          <p:cNvPicPr preferRelativeResize="0"/>
          <p:nvPr/>
        </p:nvPicPr>
        <p:blipFill>
          <a:blip r:embed="rId4">
            <a:alphaModFix/>
          </a:blip>
          <a:stretch>
            <a:fillRect/>
          </a:stretch>
        </p:blipFill>
        <p:spPr>
          <a:xfrm>
            <a:off x="7863525" y="4473225"/>
            <a:ext cx="1128074" cy="48345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pic>
        <p:nvPicPr>
          <p:cNvPr id="165" name="Google Shape;165;p21"/>
          <p:cNvPicPr preferRelativeResize="0"/>
          <p:nvPr/>
        </p:nvPicPr>
        <p:blipFill>
          <a:blip r:embed="rId3">
            <a:alphaModFix/>
          </a:blip>
          <a:stretch>
            <a:fillRect/>
          </a:stretch>
        </p:blipFill>
        <p:spPr>
          <a:xfrm>
            <a:off x="4815400" y="0"/>
            <a:ext cx="3286125" cy="4324350"/>
          </a:xfrm>
          <a:prstGeom prst="rect">
            <a:avLst/>
          </a:prstGeom>
          <a:noFill/>
          <a:ln>
            <a:noFill/>
          </a:ln>
        </p:spPr>
      </p:pic>
      <p:sp>
        <p:nvSpPr>
          <p:cNvPr id="166" name="Google Shape;166;p21"/>
          <p:cNvSpPr txBox="1"/>
          <p:nvPr/>
        </p:nvSpPr>
        <p:spPr>
          <a:xfrm>
            <a:off x="0" y="76200"/>
            <a:ext cx="4698900" cy="1476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fr" sz="1800">
                <a:solidFill>
                  <a:schemeClr val="dk1"/>
                </a:solidFill>
                <a:highlight>
                  <a:srgbClr val="FFFF00"/>
                </a:highlight>
              </a:rPr>
              <a:t>Intervention de niveau 5.</a:t>
            </a:r>
            <a:endParaRPr b="1" sz="1800">
              <a:solidFill>
                <a:schemeClr val="dk1"/>
              </a:solidFill>
              <a:highlight>
                <a:srgbClr val="FFFF00"/>
              </a:highlight>
            </a:endParaRPr>
          </a:p>
          <a:p>
            <a:pPr indent="0" lvl="0" marL="0" rtl="0" algn="l">
              <a:lnSpc>
                <a:spcPct val="115000"/>
              </a:lnSpc>
              <a:spcBef>
                <a:spcPts val="0"/>
              </a:spcBef>
              <a:spcAft>
                <a:spcPts val="0"/>
              </a:spcAft>
              <a:buNone/>
            </a:pPr>
            <a:r>
              <a:t/>
            </a:r>
            <a:endParaRPr b="1" sz="1800">
              <a:solidFill>
                <a:schemeClr val="dk1"/>
              </a:solidFill>
              <a:highlight>
                <a:srgbClr val="FFFF00"/>
              </a:highlight>
            </a:endParaRPr>
          </a:p>
          <a:p>
            <a:pPr indent="0" lvl="0" marL="0" rtl="0" algn="l">
              <a:lnSpc>
                <a:spcPct val="115000"/>
              </a:lnSpc>
              <a:spcBef>
                <a:spcPts val="0"/>
              </a:spcBef>
              <a:spcAft>
                <a:spcPts val="0"/>
              </a:spcAft>
              <a:buNone/>
            </a:pPr>
            <a:r>
              <a:rPr b="1" lang="fr" sz="1800">
                <a:solidFill>
                  <a:schemeClr val="dk1"/>
                </a:solidFill>
                <a:highlight>
                  <a:srgbClr val="FFFF00"/>
                </a:highlight>
              </a:rPr>
              <a:t>U</a:t>
            </a:r>
            <a:r>
              <a:rPr b="1" lang="fr" sz="1800">
                <a:solidFill>
                  <a:schemeClr val="dk1"/>
                </a:solidFill>
                <a:highlight>
                  <a:srgbClr val="FFFF00"/>
                </a:highlight>
              </a:rPr>
              <a:t>ne vitesse excessive lors d’un virage ou d’une manœuvre brusque.</a:t>
            </a:r>
            <a:r>
              <a:rPr b="1" lang="fr">
                <a:solidFill>
                  <a:schemeClr val="dk1"/>
                </a:solidFill>
                <a:highlight>
                  <a:srgbClr val="FFFF00"/>
                </a:highlight>
              </a:rPr>
              <a:t> </a:t>
            </a:r>
            <a:endParaRPr b="1">
              <a:highlight>
                <a:srgbClr val="FFFF00"/>
              </a:highlight>
            </a:endParaRPr>
          </a:p>
        </p:txBody>
      </p:sp>
      <p:pic>
        <p:nvPicPr>
          <p:cNvPr id="167" name="Google Shape;167;p21"/>
          <p:cNvPicPr preferRelativeResize="0"/>
          <p:nvPr/>
        </p:nvPicPr>
        <p:blipFill>
          <a:blip r:embed="rId4">
            <a:alphaModFix/>
          </a:blip>
          <a:stretch>
            <a:fillRect/>
          </a:stretch>
        </p:blipFill>
        <p:spPr>
          <a:xfrm>
            <a:off x="1013500" y="1505646"/>
            <a:ext cx="2772150" cy="2772150"/>
          </a:xfrm>
          <a:prstGeom prst="rect">
            <a:avLst/>
          </a:prstGeom>
          <a:noFill/>
          <a:ln>
            <a:noFill/>
          </a:ln>
        </p:spPr>
      </p:pic>
      <p:pic>
        <p:nvPicPr>
          <p:cNvPr id="168" name="Google Shape;168;p21"/>
          <p:cNvPicPr preferRelativeResize="0"/>
          <p:nvPr/>
        </p:nvPicPr>
        <p:blipFill>
          <a:blip r:embed="rId5">
            <a:alphaModFix/>
          </a:blip>
          <a:stretch>
            <a:fillRect/>
          </a:stretch>
        </p:blipFill>
        <p:spPr>
          <a:xfrm>
            <a:off x="7863525" y="4473225"/>
            <a:ext cx="1128074" cy="48345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pic>
        <p:nvPicPr>
          <p:cNvPr id="173" name="Google Shape;173;p22"/>
          <p:cNvPicPr preferRelativeResize="0"/>
          <p:nvPr/>
        </p:nvPicPr>
        <p:blipFill>
          <a:blip r:embed="rId3">
            <a:alphaModFix/>
          </a:blip>
          <a:stretch>
            <a:fillRect/>
          </a:stretch>
        </p:blipFill>
        <p:spPr>
          <a:xfrm>
            <a:off x="7823123" y="780975"/>
            <a:ext cx="1305400" cy="1305400"/>
          </a:xfrm>
          <a:prstGeom prst="rect">
            <a:avLst/>
          </a:prstGeom>
          <a:noFill/>
          <a:ln>
            <a:noFill/>
          </a:ln>
        </p:spPr>
      </p:pic>
      <p:pic>
        <p:nvPicPr>
          <p:cNvPr id="174" name="Google Shape;174;p22"/>
          <p:cNvPicPr preferRelativeResize="0"/>
          <p:nvPr/>
        </p:nvPicPr>
        <p:blipFill>
          <a:blip r:embed="rId4">
            <a:alphaModFix/>
          </a:blip>
          <a:stretch>
            <a:fillRect/>
          </a:stretch>
        </p:blipFill>
        <p:spPr>
          <a:xfrm>
            <a:off x="81148" y="71252"/>
            <a:ext cx="7727145" cy="4215650"/>
          </a:xfrm>
          <a:prstGeom prst="rect">
            <a:avLst/>
          </a:prstGeom>
          <a:noFill/>
          <a:ln>
            <a:noFill/>
          </a:ln>
        </p:spPr>
      </p:pic>
      <p:sp>
        <p:nvSpPr>
          <p:cNvPr id="175" name="Google Shape;175;p22"/>
          <p:cNvSpPr txBox="1"/>
          <p:nvPr/>
        </p:nvSpPr>
        <p:spPr>
          <a:xfrm>
            <a:off x="1620000" y="152400"/>
            <a:ext cx="4655100" cy="1220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fr" sz="2400">
                <a:solidFill>
                  <a:schemeClr val="dk1"/>
                </a:solidFill>
              </a:rPr>
              <a:t>TECHNIQUES DE FREINAGE EN PENTE ET SUR LE PLA</a:t>
            </a:r>
            <a:r>
              <a:rPr b="1" lang="fr" sz="2400">
                <a:solidFill>
                  <a:schemeClr val="dk1"/>
                </a:solidFill>
              </a:rPr>
              <a:t>T</a:t>
            </a:r>
            <a:endParaRPr b="1" sz="2400"/>
          </a:p>
        </p:txBody>
      </p:sp>
      <p:pic>
        <p:nvPicPr>
          <p:cNvPr id="176" name="Google Shape;176;p22"/>
          <p:cNvPicPr preferRelativeResize="0"/>
          <p:nvPr/>
        </p:nvPicPr>
        <p:blipFill>
          <a:blip r:embed="rId5">
            <a:alphaModFix/>
          </a:blip>
          <a:stretch>
            <a:fillRect/>
          </a:stretch>
        </p:blipFill>
        <p:spPr>
          <a:xfrm>
            <a:off x="7868075" y="2282750"/>
            <a:ext cx="1220100" cy="1220100"/>
          </a:xfrm>
          <a:prstGeom prst="rect">
            <a:avLst/>
          </a:prstGeom>
          <a:noFill/>
          <a:ln>
            <a:noFill/>
          </a:ln>
        </p:spPr>
      </p:pic>
      <p:pic>
        <p:nvPicPr>
          <p:cNvPr id="177" name="Google Shape;177;p22"/>
          <p:cNvPicPr preferRelativeResize="0"/>
          <p:nvPr/>
        </p:nvPicPr>
        <p:blipFill>
          <a:blip r:embed="rId6">
            <a:alphaModFix/>
          </a:blip>
          <a:stretch>
            <a:fillRect/>
          </a:stretch>
        </p:blipFill>
        <p:spPr>
          <a:xfrm>
            <a:off x="7863525" y="4473225"/>
            <a:ext cx="1128074" cy="48345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pic>
        <p:nvPicPr>
          <p:cNvPr id="182" name="Google Shape;182;p23"/>
          <p:cNvPicPr preferRelativeResize="0"/>
          <p:nvPr/>
        </p:nvPicPr>
        <p:blipFill rotWithShape="1">
          <a:blip r:embed="rId3">
            <a:alphaModFix/>
          </a:blip>
          <a:srcRect b="10338" l="0" r="0" t="0"/>
          <a:stretch/>
        </p:blipFill>
        <p:spPr>
          <a:xfrm>
            <a:off x="98625" y="381776"/>
            <a:ext cx="6354801" cy="3798676"/>
          </a:xfrm>
          <a:prstGeom prst="rect">
            <a:avLst/>
          </a:prstGeom>
          <a:noFill/>
          <a:ln>
            <a:noFill/>
          </a:ln>
        </p:spPr>
      </p:pic>
      <p:sp>
        <p:nvSpPr>
          <p:cNvPr id="183" name="Google Shape;183;p23"/>
          <p:cNvSpPr txBox="1"/>
          <p:nvPr/>
        </p:nvSpPr>
        <p:spPr>
          <a:xfrm>
            <a:off x="6333725" y="4080425"/>
            <a:ext cx="2030700" cy="28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sz="800"/>
              <a:t>Photo: Les versants; Transports Québec</a:t>
            </a:r>
            <a:endParaRPr sz="800"/>
          </a:p>
        </p:txBody>
      </p:sp>
      <p:pic>
        <p:nvPicPr>
          <p:cNvPr id="184" name="Google Shape;184;p23"/>
          <p:cNvPicPr preferRelativeResize="0"/>
          <p:nvPr/>
        </p:nvPicPr>
        <p:blipFill>
          <a:blip r:embed="rId4">
            <a:alphaModFix/>
          </a:blip>
          <a:stretch>
            <a:fillRect/>
          </a:stretch>
        </p:blipFill>
        <p:spPr>
          <a:xfrm rot="10800000">
            <a:off x="6875475" y="160975"/>
            <a:ext cx="1785175" cy="1785175"/>
          </a:xfrm>
          <a:prstGeom prst="rect">
            <a:avLst/>
          </a:prstGeom>
          <a:noFill/>
          <a:ln>
            <a:noFill/>
          </a:ln>
        </p:spPr>
      </p:pic>
      <p:sp>
        <p:nvSpPr>
          <p:cNvPr id="185" name="Google Shape;185;p23"/>
          <p:cNvSpPr/>
          <p:nvPr/>
        </p:nvSpPr>
        <p:spPr>
          <a:xfrm>
            <a:off x="461075" y="388275"/>
            <a:ext cx="5872800" cy="1477200"/>
          </a:xfrm>
          <a:prstGeom prst="rect">
            <a:avLst/>
          </a:prstGeom>
          <a:solidFill>
            <a:srgbClr val="FFFFFF">
              <a:alpha val="583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86" name="Google Shape;186;p23"/>
          <p:cNvPicPr preferRelativeResize="0"/>
          <p:nvPr/>
        </p:nvPicPr>
        <p:blipFill>
          <a:blip r:embed="rId5">
            <a:alphaModFix/>
          </a:blip>
          <a:stretch>
            <a:fillRect/>
          </a:stretch>
        </p:blipFill>
        <p:spPr>
          <a:xfrm>
            <a:off x="6816184" y="2056575"/>
            <a:ext cx="1944075" cy="1944075"/>
          </a:xfrm>
          <a:prstGeom prst="rect">
            <a:avLst/>
          </a:prstGeom>
          <a:noFill/>
          <a:ln>
            <a:noFill/>
          </a:ln>
        </p:spPr>
      </p:pic>
      <p:sp>
        <p:nvSpPr>
          <p:cNvPr id="187" name="Google Shape;187;p23"/>
          <p:cNvSpPr txBox="1"/>
          <p:nvPr>
            <p:ph type="title"/>
          </p:nvPr>
        </p:nvSpPr>
        <p:spPr>
          <a:xfrm>
            <a:off x="408700" y="372650"/>
            <a:ext cx="5925300" cy="1278600"/>
          </a:xfrm>
          <a:prstGeom prst="rect">
            <a:avLst/>
          </a:prstGeom>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b="1" lang="fr" sz="1800"/>
              <a:t>Sorties d’autoroute</a:t>
            </a:r>
            <a:endParaRPr b="1" sz="1800"/>
          </a:p>
          <a:p>
            <a:pPr indent="0" lvl="0" marL="0" rtl="0" algn="just">
              <a:lnSpc>
                <a:spcPct val="115000"/>
              </a:lnSpc>
              <a:spcBef>
                <a:spcPts val="0"/>
              </a:spcBef>
              <a:spcAft>
                <a:spcPts val="0"/>
              </a:spcAft>
              <a:buNone/>
            </a:pPr>
            <a:r>
              <a:rPr b="1" lang="fr" sz="1400"/>
              <a:t>L’anticipation</a:t>
            </a:r>
            <a:r>
              <a:rPr b="1" lang="fr" sz="1400"/>
              <a:t> des sorties d’autoroutes est primordial. Afin d’optimiser la stabilité du camion, il est préférable de ne pas freiner lorsque le camion est dans la courbe. Le ralentissement doit donc être terminé avant de franchir la </a:t>
            </a:r>
            <a:r>
              <a:rPr b="1" lang="fr" sz="1400" u="sng">
                <a:solidFill>
                  <a:srgbClr val="FF0000"/>
                </a:solidFill>
              </a:rPr>
              <a:t>sortie</a:t>
            </a:r>
            <a:r>
              <a:rPr b="1" lang="fr" sz="1400" u="sng">
                <a:solidFill>
                  <a:srgbClr val="FF0000"/>
                </a:solidFill>
              </a:rPr>
              <a:t>.</a:t>
            </a:r>
            <a:r>
              <a:rPr b="1" lang="fr" sz="1400"/>
              <a:t> Bien anticipée, une sortie peut même être négociée sans l’utilisation des freins de service.  Le frein moteur (</a:t>
            </a:r>
            <a:r>
              <a:rPr b="1" i="1" lang="fr" sz="1400"/>
              <a:t>ralentisseur</a:t>
            </a:r>
            <a:r>
              <a:rPr b="1" lang="fr" sz="1400"/>
              <a:t>) doit être utilisé adéquatement.</a:t>
            </a:r>
            <a:endParaRPr b="1" sz="1400"/>
          </a:p>
        </p:txBody>
      </p:sp>
      <p:pic>
        <p:nvPicPr>
          <p:cNvPr id="188" name="Google Shape;188;p23"/>
          <p:cNvPicPr preferRelativeResize="0"/>
          <p:nvPr/>
        </p:nvPicPr>
        <p:blipFill>
          <a:blip r:embed="rId6">
            <a:alphaModFix/>
          </a:blip>
          <a:stretch>
            <a:fillRect/>
          </a:stretch>
        </p:blipFill>
        <p:spPr>
          <a:xfrm>
            <a:off x="7863525" y="4473225"/>
            <a:ext cx="1128074" cy="48345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24"/>
          <p:cNvSpPr txBox="1"/>
          <p:nvPr/>
        </p:nvSpPr>
        <p:spPr>
          <a:xfrm>
            <a:off x="0" y="0"/>
            <a:ext cx="8954100" cy="4180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fr" sz="1800">
                <a:solidFill>
                  <a:schemeClr val="dk1"/>
                </a:solidFill>
              </a:rPr>
              <a:t>Feux de circulation</a:t>
            </a:r>
            <a:endParaRPr b="1" sz="1800">
              <a:solidFill>
                <a:schemeClr val="dk1"/>
              </a:solidFill>
            </a:endParaRPr>
          </a:p>
          <a:p>
            <a:pPr indent="0" lvl="0" marL="0" rtl="0" algn="l">
              <a:lnSpc>
                <a:spcPct val="115000"/>
              </a:lnSpc>
              <a:spcBef>
                <a:spcPts val="0"/>
              </a:spcBef>
              <a:spcAft>
                <a:spcPts val="0"/>
              </a:spcAft>
              <a:buNone/>
            </a:pPr>
            <a:r>
              <a:rPr lang="fr">
                <a:solidFill>
                  <a:schemeClr val="dk1"/>
                </a:solidFill>
              </a:rPr>
              <a:t>À l’approche d’un feu de circulation, il est fortement recommandé d’éviter de trop accélérer. </a:t>
            </a:r>
            <a:r>
              <a:rPr b="1" lang="fr">
                <a:solidFill>
                  <a:schemeClr val="dk1"/>
                </a:solidFill>
              </a:rPr>
              <a:t>L’anticipation</a:t>
            </a:r>
            <a:r>
              <a:rPr lang="fr">
                <a:solidFill>
                  <a:schemeClr val="dk1"/>
                </a:solidFill>
              </a:rPr>
              <a:t> des feux et de la circulation permet de moins solliciter les freins de service en réduisant les ralentissements importants et en diminuant les arrêts inutiles.</a:t>
            </a:r>
            <a:endParaRPr>
              <a:solidFill>
                <a:schemeClr val="dk1"/>
              </a:solidFill>
            </a:endParaRPr>
          </a:p>
          <a:p>
            <a:pPr indent="0" lvl="0" marL="0" rtl="0" algn="l">
              <a:lnSpc>
                <a:spcPct val="115000"/>
              </a:lnSpc>
              <a:spcBef>
                <a:spcPts val="0"/>
              </a:spcBef>
              <a:spcAft>
                <a:spcPts val="0"/>
              </a:spcAft>
              <a:buNone/>
            </a:pPr>
            <a:r>
              <a:t/>
            </a:r>
            <a:endParaRPr sz="1200">
              <a:solidFill>
                <a:schemeClr val="dk1"/>
              </a:solidFill>
            </a:endParaRPr>
          </a:p>
          <a:p>
            <a:pPr indent="0" lvl="0" marL="0" rtl="0" algn="l">
              <a:lnSpc>
                <a:spcPct val="115000"/>
              </a:lnSpc>
              <a:spcBef>
                <a:spcPts val="0"/>
              </a:spcBef>
              <a:spcAft>
                <a:spcPts val="0"/>
              </a:spcAft>
              <a:buNone/>
            </a:pPr>
            <a:r>
              <a:t/>
            </a:r>
            <a:endParaRPr sz="1200">
              <a:solidFill>
                <a:schemeClr val="dk1"/>
              </a:solidFill>
            </a:endParaRPr>
          </a:p>
          <a:p>
            <a:pPr indent="0" lvl="0" marL="0" rtl="0" algn="l">
              <a:lnSpc>
                <a:spcPct val="115000"/>
              </a:lnSpc>
              <a:spcBef>
                <a:spcPts val="0"/>
              </a:spcBef>
              <a:spcAft>
                <a:spcPts val="0"/>
              </a:spcAft>
              <a:buNone/>
            </a:pPr>
            <a:r>
              <a:t/>
            </a:r>
            <a:endParaRPr sz="1200">
              <a:solidFill>
                <a:schemeClr val="dk1"/>
              </a:solidFill>
            </a:endParaRPr>
          </a:p>
          <a:p>
            <a:pPr indent="0" lvl="0" marL="0" rtl="0" algn="l">
              <a:lnSpc>
                <a:spcPct val="115000"/>
              </a:lnSpc>
              <a:spcBef>
                <a:spcPts val="0"/>
              </a:spcBef>
              <a:spcAft>
                <a:spcPts val="0"/>
              </a:spcAft>
              <a:buNone/>
            </a:pPr>
            <a:r>
              <a:t/>
            </a:r>
            <a:endParaRPr sz="1200">
              <a:solidFill>
                <a:schemeClr val="dk1"/>
              </a:solidFill>
            </a:endParaRPr>
          </a:p>
          <a:p>
            <a:pPr indent="0" lvl="0" marL="0" rtl="0" algn="l">
              <a:lnSpc>
                <a:spcPct val="115000"/>
              </a:lnSpc>
              <a:spcBef>
                <a:spcPts val="0"/>
              </a:spcBef>
              <a:spcAft>
                <a:spcPts val="0"/>
              </a:spcAft>
              <a:buNone/>
            </a:pPr>
            <a:r>
              <a:t/>
            </a:r>
            <a:endParaRPr sz="1200">
              <a:solidFill>
                <a:schemeClr val="dk1"/>
              </a:solidFill>
            </a:endParaRPr>
          </a:p>
          <a:p>
            <a:pPr indent="0" lvl="0" marL="0" rtl="0" algn="l">
              <a:lnSpc>
                <a:spcPct val="115000"/>
              </a:lnSpc>
              <a:spcBef>
                <a:spcPts val="0"/>
              </a:spcBef>
              <a:spcAft>
                <a:spcPts val="0"/>
              </a:spcAft>
              <a:buNone/>
            </a:pPr>
            <a:r>
              <a:t/>
            </a:r>
            <a:endParaRPr sz="1200">
              <a:solidFill>
                <a:schemeClr val="dk1"/>
              </a:solidFill>
            </a:endParaRPr>
          </a:p>
          <a:p>
            <a:pPr indent="0" lvl="0" marL="0" rtl="0" algn="l">
              <a:lnSpc>
                <a:spcPct val="115000"/>
              </a:lnSpc>
              <a:spcBef>
                <a:spcPts val="0"/>
              </a:spcBef>
              <a:spcAft>
                <a:spcPts val="0"/>
              </a:spcAft>
              <a:buNone/>
            </a:pPr>
            <a:r>
              <a:t/>
            </a:r>
            <a:endParaRPr sz="1200">
              <a:solidFill>
                <a:schemeClr val="dk1"/>
              </a:solidFill>
            </a:endParaRPr>
          </a:p>
          <a:p>
            <a:pPr indent="0" lvl="0" marL="0" rtl="0" algn="l">
              <a:lnSpc>
                <a:spcPct val="115000"/>
              </a:lnSpc>
              <a:spcBef>
                <a:spcPts val="0"/>
              </a:spcBef>
              <a:spcAft>
                <a:spcPts val="0"/>
              </a:spcAft>
              <a:buNone/>
            </a:pPr>
            <a:r>
              <a:t/>
            </a:r>
            <a:endParaRPr sz="1200">
              <a:solidFill>
                <a:schemeClr val="dk1"/>
              </a:solidFill>
            </a:endParaRPr>
          </a:p>
          <a:p>
            <a:pPr indent="0" lvl="0" marL="0" rtl="0" algn="l">
              <a:lnSpc>
                <a:spcPct val="115000"/>
              </a:lnSpc>
              <a:spcBef>
                <a:spcPts val="0"/>
              </a:spcBef>
              <a:spcAft>
                <a:spcPts val="0"/>
              </a:spcAft>
              <a:buNone/>
            </a:pPr>
            <a:r>
              <a:t/>
            </a:r>
            <a:endParaRPr sz="1200">
              <a:solidFill>
                <a:schemeClr val="dk1"/>
              </a:solidFill>
            </a:endParaRPr>
          </a:p>
          <a:p>
            <a:pPr indent="0" lvl="0" marL="0" rtl="0" algn="l">
              <a:lnSpc>
                <a:spcPct val="115000"/>
              </a:lnSpc>
              <a:spcBef>
                <a:spcPts val="0"/>
              </a:spcBef>
              <a:spcAft>
                <a:spcPts val="0"/>
              </a:spcAft>
              <a:buNone/>
            </a:pPr>
            <a:r>
              <a:t/>
            </a:r>
            <a:endParaRPr sz="1200">
              <a:solidFill>
                <a:schemeClr val="dk1"/>
              </a:solidFill>
            </a:endParaRPr>
          </a:p>
          <a:p>
            <a:pPr indent="0" lvl="0" marL="0" rtl="0" algn="l">
              <a:lnSpc>
                <a:spcPct val="115000"/>
              </a:lnSpc>
              <a:spcBef>
                <a:spcPts val="0"/>
              </a:spcBef>
              <a:spcAft>
                <a:spcPts val="0"/>
              </a:spcAft>
              <a:buNone/>
            </a:pPr>
            <a:r>
              <a:rPr b="1" lang="fr" sz="1800">
                <a:solidFill>
                  <a:schemeClr val="dk1"/>
                </a:solidFill>
              </a:rPr>
              <a:t>Descentes courtes</a:t>
            </a:r>
            <a:endParaRPr b="1" sz="1800">
              <a:solidFill>
                <a:schemeClr val="dk1"/>
              </a:solidFill>
            </a:endParaRPr>
          </a:p>
          <a:p>
            <a:pPr indent="0" lvl="0" marL="0" rtl="0" algn="l">
              <a:lnSpc>
                <a:spcPct val="115000"/>
              </a:lnSpc>
              <a:spcBef>
                <a:spcPts val="0"/>
              </a:spcBef>
              <a:spcAft>
                <a:spcPts val="0"/>
              </a:spcAft>
              <a:buNone/>
            </a:pPr>
            <a:r>
              <a:rPr lang="fr">
                <a:solidFill>
                  <a:schemeClr val="dk1"/>
                </a:solidFill>
              </a:rPr>
              <a:t>À l’approche de la descente, relâchez l’accélérateur afin de réduire votre vitesse. Ainsi, l’accélération causée par la gravité en pente, pourra vous permettre de retrouver votre vitesse de croisière sans l’excéder. Le frein moteur (</a:t>
            </a:r>
            <a:r>
              <a:rPr i="1" lang="fr">
                <a:solidFill>
                  <a:schemeClr val="dk1"/>
                </a:solidFill>
              </a:rPr>
              <a:t>ralentisseur</a:t>
            </a:r>
            <a:r>
              <a:rPr lang="fr">
                <a:solidFill>
                  <a:schemeClr val="dk1"/>
                </a:solidFill>
              </a:rPr>
              <a:t>) doit être utilisé avec jugement.</a:t>
            </a:r>
            <a:endParaRPr/>
          </a:p>
        </p:txBody>
      </p:sp>
      <p:pic>
        <p:nvPicPr>
          <p:cNvPr id="194" name="Google Shape;194;p24"/>
          <p:cNvPicPr preferRelativeResize="0"/>
          <p:nvPr/>
        </p:nvPicPr>
        <p:blipFill>
          <a:blip r:embed="rId3">
            <a:alphaModFix/>
          </a:blip>
          <a:stretch>
            <a:fillRect/>
          </a:stretch>
        </p:blipFill>
        <p:spPr>
          <a:xfrm>
            <a:off x="372925" y="1227975"/>
            <a:ext cx="1803725" cy="1803725"/>
          </a:xfrm>
          <a:prstGeom prst="rect">
            <a:avLst/>
          </a:prstGeom>
          <a:noFill/>
          <a:ln>
            <a:noFill/>
          </a:ln>
        </p:spPr>
      </p:pic>
      <p:pic>
        <p:nvPicPr>
          <p:cNvPr id="195" name="Google Shape;195;p24"/>
          <p:cNvPicPr preferRelativeResize="0"/>
          <p:nvPr/>
        </p:nvPicPr>
        <p:blipFill>
          <a:blip r:embed="rId4">
            <a:alphaModFix/>
          </a:blip>
          <a:stretch>
            <a:fillRect/>
          </a:stretch>
        </p:blipFill>
        <p:spPr>
          <a:xfrm>
            <a:off x="2490498" y="1242800"/>
            <a:ext cx="1803725" cy="1803725"/>
          </a:xfrm>
          <a:prstGeom prst="rect">
            <a:avLst/>
          </a:prstGeom>
          <a:noFill/>
          <a:ln>
            <a:noFill/>
          </a:ln>
        </p:spPr>
      </p:pic>
      <p:pic>
        <p:nvPicPr>
          <p:cNvPr id="196" name="Google Shape;196;p24"/>
          <p:cNvPicPr preferRelativeResize="0"/>
          <p:nvPr/>
        </p:nvPicPr>
        <p:blipFill>
          <a:blip r:embed="rId5">
            <a:alphaModFix/>
          </a:blip>
          <a:stretch>
            <a:fillRect/>
          </a:stretch>
        </p:blipFill>
        <p:spPr>
          <a:xfrm>
            <a:off x="4648200" y="1227975"/>
            <a:ext cx="1871575" cy="1871575"/>
          </a:xfrm>
          <a:prstGeom prst="rect">
            <a:avLst/>
          </a:prstGeom>
          <a:noFill/>
          <a:ln>
            <a:noFill/>
          </a:ln>
        </p:spPr>
      </p:pic>
      <p:pic>
        <p:nvPicPr>
          <p:cNvPr id="197" name="Google Shape;197;p24"/>
          <p:cNvPicPr preferRelativeResize="0"/>
          <p:nvPr/>
        </p:nvPicPr>
        <p:blipFill>
          <a:blip r:embed="rId6">
            <a:alphaModFix/>
          </a:blip>
          <a:stretch>
            <a:fillRect/>
          </a:stretch>
        </p:blipFill>
        <p:spPr>
          <a:xfrm>
            <a:off x="6846523" y="1238627"/>
            <a:ext cx="1871575" cy="1871575"/>
          </a:xfrm>
          <a:prstGeom prst="rect">
            <a:avLst/>
          </a:prstGeom>
          <a:noFill/>
          <a:ln>
            <a:noFill/>
          </a:ln>
        </p:spPr>
      </p:pic>
      <p:pic>
        <p:nvPicPr>
          <p:cNvPr id="198" name="Google Shape;198;p24"/>
          <p:cNvPicPr preferRelativeResize="0"/>
          <p:nvPr/>
        </p:nvPicPr>
        <p:blipFill>
          <a:blip r:embed="rId7">
            <a:alphaModFix/>
          </a:blip>
          <a:stretch>
            <a:fillRect/>
          </a:stretch>
        </p:blipFill>
        <p:spPr>
          <a:xfrm>
            <a:off x="7863525" y="4473225"/>
            <a:ext cx="1128074" cy="48345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pic>
        <p:nvPicPr>
          <p:cNvPr id="203" name="Google Shape;203;p25"/>
          <p:cNvPicPr preferRelativeResize="0"/>
          <p:nvPr/>
        </p:nvPicPr>
        <p:blipFill>
          <a:blip r:embed="rId3">
            <a:alphaModFix/>
          </a:blip>
          <a:stretch>
            <a:fillRect/>
          </a:stretch>
        </p:blipFill>
        <p:spPr>
          <a:xfrm>
            <a:off x="44475" y="41325"/>
            <a:ext cx="4020749" cy="3033951"/>
          </a:xfrm>
          <a:prstGeom prst="rect">
            <a:avLst/>
          </a:prstGeom>
          <a:noFill/>
          <a:ln>
            <a:noFill/>
          </a:ln>
        </p:spPr>
      </p:pic>
      <p:sp>
        <p:nvSpPr>
          <p:cNvPr id="204" name="Google Shape;204;p25"/>
          <p:cNvSpPr txBox="1"/>
          <p:nvPr/>
        </p:nvSpPr>
        <p:spPr>
          <a:xfrm>
            <a:off x="4151975" y="41325"/>
            <a:ext cx="4992000" cy="2821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fr" sz="1800">
                <a:solidFill>
                  <a:schemeClr val="dk1"/>
                </a:solidFill>
              </a:rPr>
              <a:t>Descentes longues</a:t>
            </a:r>
            <a:endParaRPr b="1" sz="1800">
              <a:solidFill>
                <a:schemeClr val="dk1"/>
              </a:solidFill>
            </a:endParaRPr>
          </a:p>
          <a:p>
            <a:pPr indent="0" lvl="0" marL="0" rtl="0" algn="l">
              <a:lnSpc>
                <a:spcPct val="115000"/>
              </a:lnSpc>
              <a:spcBef>
                <a:spcPts val="0"/>
              </a:spcBef>
              <a:spcAft>
                <a:spcPts val="0"/>
              </a:spcAft>
              <a:buNone/>
            </a:pPr>
            <a:r>
              <a:t/>
            </a:r>
            <a:endParaRPr b="1" sz="1800">
              <a:solidFill>
                <a:schemeClr val="dk1"/>
              </a:solidFill>
            </a:endParaRPr>
          </a:p>
          <a:p>
            <a:pPr indent="0" lvl="0" marL="0" rtl="0" algn="l">
              <a:lnSpc>
                <a:spcPct val="115000"/>
              </a:lnSpc>
              <a:spcBef>
                <a:spcPts val="0"/>
              </a:spcBef>
              <a:spcAft>
                <a:spcPts val="0"/>
              </a:spcAft>
              <a:buNone/>
            </a:pPr>
            <a:r>
              <a:rPr lang="fr">
                <a:solidFill>
                  <a:schemeClr val="dk1"/>
                </a:solidFill>
              </a:rPr>
              <a:t>À l’approche de la descente, nous devons observer attentivement la </a:t>
            </a:r>
            <a:r>
              <a:rPr b="1" lang="fr" u="sng">
                <a:solidFill>
                  <a:srgbClr val="FF0000"/>
                </a:solidFill>
              </a:rPr>
              <a:t>signalisation</a:t>
            </a:r>
            <a:r>
              <a:rPr lang="fr">
                <a:solidFill>
                  <a:schemeClr val="dk1"/>
                </a:solidFill>
              </a:rPr>
              <a:t> ainsi que l’environnement. </a:t>
            </a:r>
            <a:endParaRPr>
              <a:solidFill>
                <a:schemeClr val="dk1"/>
              </a:solidFill>
            </a:endParaRPr>
          </a:p>
          <a:p>
            <a:pPr indent="0" lvl="0" marL="0" rtl="0" algn="l">
              <a:lnSpc>
                <a:spcPct val="115000"/>
              </a:lnSpc>
              <a:spcBef>
                <a:spcPts val="0"/>
              </a:spcBef>
              <a:spcAft>
                <a:spcPts val="0"/>
              </a:spcAft>
              <a:buNone/>
            </a:pPr>
            <a:r>
              <a:t/>
            </a:r>
            <a:endParaRPr>
              <a:solidFill>
                <a:schemeClr val="dk1"/>
              </a:solidFill>
            </a:endParaRPr>
          </a:p>
          <a:p>
            <a:pPr indent="0" lvl="0" marL="0" rtl="0" algn="l">
              <a:lnSpc>
                <a:spcPct val="115000"/>
              </a:lnSpc>
              <a:spcBef>
                <a:spcPts val="0"/>
              </a:spcBef>
              <a:spcAft>
                <a:spcPts val="0"/>
              </a:spcAft>
              <a:buNone/>
            </a:pPr>
            <a:r>
              <a:rPr lang="fr">
                <a:solidFill>
                  <a:schemeClr val="dk1"/>
                </a:solidFill>
              </a:rPr>
              <a:t>Ainsi, il sera plus facile de bien déterminer le ralentissement nécessaire pour le véhicule dans les circonstances.</a:t>
            </a:r>
            <a:endParaRPr>
              <a:solidFill>
                <a:schemeClr val="dk1"/>
              </a:solidFill>
            </a:endParaRPr>
          </a:p>
          <a:p>
            <a:pPr indent="0" lvl="0" marL="0" rtl="0" algn="l">
              <a:lnSpc>
                <a:spcPct val="115000"/>
              </a:lnSpc>
              <a:spcBef>
                <a:spcPts val="0"/>
              </a:spcBef>
              <a:spcAft>
                <a:spcPts val="0"/>
              </a:spcAft>
              <a:buNone/>
            </a:pPr>
            <a:r>
              <a:t/>
            </a:r>
            <a:endParaRPr>
              <a:solidFill>
                <a:schemeClr val="dk1"/>
              </a:solidFill>
            </a:endParaRPr>
          </a:p>
          <a:p>
            <a:pPr indent="0" lvl="0" marL="0" rtl="0" algn="l">
              <a:lnSpc>
                <a:spcPct val="115000"/>
              </a:lnSpc>
              <a:spcBef>
                <a:spcPts val="0"/>
              </a:spcBef>
              <a:spcAft>
                <a:spcPts val="0"/>
              </a:spcAft>
              <a:buNone/>
            </a:pPr>
            <a:r>
              <a:rPr lang="fr">
                <a:solidFill>
                  <a:schemeClr val="dk1"/>
                </a:solidFill>
              </a:rPr>
              <a:t>Ensuite, la combinaison du freinage et de la rétrogradation permettra d’atteindre le rapport idéal avant de négocier la </a:t>
            </a:r>
            <a:r>
              <a:rPr b="1" lang="fr" u="sng">
                <a:solidFill>
                  <a:srgbClr val="FF0000"/>
                </a:solidFill>
              </a:rPr>
              <a:t>pente</a:t>
            </a:r>
            <a:r>
              <a:rPr lang="fr">
                <a:solidFill>
                  <a:srgbClr val="FF0000"/>
                </a:solidFill>
              </a:rPr>
              <a:t>.</a:t>
            </a:r>
            <a:endParaRPr>
              <a:solidFill>
                <a:srgbClr val="FF0000"/>
              </a:solidFill>
            </a:endParaRPr>
          </a:p>
        </p:txBody>
      </p:sp>
      <p:sp>
        <p:nvSpPr>
          <p:cNvPr id="205" name="Google Shape;205;p25"/>
          <p:cNvSpPr txBox="1"/>
          <p:nvPr/>
        </p:nvSpPr>
        <p:spPr>
          <a:xfrm>
            <a:off x="0" y="3048000"/>
            <a:ext cx="9010500" cy="13914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0"/>
              </a:spcBef>
              <a:spcAft>
                <a:spcPts val="0"/>
              </a:spcAft>
              <a:buNone/>
            </a:pPr>
            <a:r>
              <a:rPr lang="fr">
                <a:solidFill>
                  <a:schemeClr val="dk1"/>
                </a:solidFill>
              </a:rPr>
              <a:t>Cette </a:t>
            </a:r>
            <a:r>
              <a:rPr b="1" lang="fr">
                <a:solidFill>
                  <a:schemeClr val="dk1"/>
                </a:solidFill>
              </a:rPr>
              <a:t>anticipation</a:t>
            </a:r>
            <a:r>
              <a:rPr lang="fr">
                <a:solidFill>
                  <a:schemeClr val="dk1"/>
                </a:solidFill>
              </a:rPr>
              <a:t> jumelée à l’utilisation du frein moteur (</a:t>
            </a:r>
            <a:r>
              <a:rPr i="1" lang="fr">
                <a:solidFill>
                  <a:schemeClr val="dk1"/>
                </a:solidFill>
              </a:rPr>
              <a:t>ralentisseur</a:t>
            </a:r>
            <a:r>
              <a:rPr lang="fr">
                <a:solidFill>
                  <a:schemeClr val="dk1"/>
                </a:solidFill>
              </a:rPr>
              <a:t>) permet </a:t>
            </a:r>
            <a:r>
              <a:rPr b="1" lang="fr">
                <a:solidFill>
                  <a:schemeClr val="dk1"/>
                </a:solidFill>
              </a:rPr>
              <a:t>idéalement,</a:t>
            </a:r>
            <a:r>
              <a:rPr lang="fr">
                <a:solidFill>
                  <a:schemeClr val="dk1"/>
                </a:solidFill>
              </a:rPr>
              <a:t> de franchir la pente sans utiliser les freins de service. En fait, les freins de service devraient servir uniquement et de façon occasionnelle sur certaines portions de la pente, à empêcher le régime moteur de dépasser le </a:t>
            </a:r>
            <a:r>
              <a:rPr b="1" lang="fr" u="sng">
                <a:solidFill>
                  <a:srgbClr val="FF0000"/>
                </a:solidFill>
              </a:rPr>
              <a:t>maximum</a:t>
            </a:r>
            <a:r>
              <a:rPr lang="fr">
                <a:solidFill>
                  <a:schemeClr val="dk1"/>
                </a:solidFill>
              </a:rPr>
              <a:t> recommandé. De cette façon, les problèmes de freinage causé par la trop grande élévation de température des tambours et/ou disques de freins sont éliminés.</a:t>
            </a:r>
            <a:endParaRPr sz="1700"/>
          </a:p>
        </p:txBody>
      </p:sp>
      <p:pic>
        <p:nvPicPr>
          <p:cNvPr id="206" name="Google Shape;206;p25"/>
          <p:cNvPicPr preferRelativeResize="0"/>
          <p:nvPr/>
        </p:nvPicPr>
        <p:blipFill>
          <a:blip r:embed="rId4">
            <a:alphaModFix/>
          </a:blip>
          <a:stretch>
            <a:fillRect/>
          </a:stretch>
        </p:blipFill>
        <p:spPr>
          <a:xfrm>
            <a:off x="7863525" y="4473225"/>
            <a:ext cx="1128074" cy="483451"/>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pic>
        <p:nvPicPr>
          <p:cNvPr id="211" name="Google Shape;211;p26"/>
          <p:cNvPicPr preferRelativeResize="0"/>
          <p:nvPr/>
        </p:nvPicPr>
        <p:blipFill>
          <a:blip r:embed="rId3">
            <a:alphaModFix/>
          </a:blip>
          <a:stretch>
            <a:fillRect/>
          </a:stretch>
        </p:blipFill>
        <p:spPr>
          <a:xfrm>
            <a:off x="685800" y="226514"/>
            <a:ext cx="1759725" cy="1759725"/>
          </a:xfrm>
          <a:prstGeom prst="rect">
            <a:avLst/>
          </a:prstGeom>
          <a:noFill/>
          <a:ln>
            <a:noFill/>
          </a:ln>
        </p:spPr>
      </p:pic>
      <p:pic>
        <p:nvPicPr>
          <p:cNvPr id="212" name="Google Shape;212;p26"/>
          <p:cNvPicPr preferRelativeResize="0"/>
          <p:nvPr/>
        </p:nvPicPr>
        <p:blipFill>
          <a:blip r:embed="rId4">
            <a:alphaModFix/>
          </a:blip>
          <a:stretch>
            <a:fillRect/>
          </a:stretch>
        </p:blipFill>
        <p:spPr>
          <a:xfrm>
            <a:off x="6615766" y="152400"/>
            <a:ext cx="1759725" cy="1759725"/>
          </a:xfrm>
          <a:prstGeom prst="rect">
            <a:avLst/>
          </a:prstGeom>
          <a:noFill/>
          <a:ln>
            <a:noFill/>
          </a:ln>
        </p:spPr>
      </p:pic>
      <p:pic>
        <p:nvPicPr>
          <p:cNvPr id="213" name="Google Shape;213;p26"/>
          <p:cNvPicPr preferRelativeResize="0"/>
          <p:nvPr/>
        </p:nvPicPr>
        <p:blipFill>
          <a:blip r:embed="rId5">
            <a:alphaModFix/>
          </a:blip>
          <a:stretch>
            <a:fillRect/>
          </a:stretch>
        </p:blipFill>
        <p:spPr>
          <a:xfrm>
            <a:off x="6446650" y="2047625"/>
            <a:ext cx="2143375" cy="2143375"/>
          </a:xfrm>
          <a:prstGeom prst="rect">
            <a:avLst/>
          </a:prstGeom>
          <a:noFill/>
          <a:ln>
            <a:noFill/>
          </a:ln>
        </p:spPr>
      </p:pic>
      <p:pic>
        <p:nvPicPr>
          <p:cNvPr id="214" name="Google Shape;214;p26"/>
          <p:cNvPicPr preferRelativeResize="0"/>
          <p:nvPr/>
        </p:nvPicPr>
        <p:blipFill>
          <a:blip r:embed="rId6">
            <a:alphaModFix/>
          </a:blip>
          <a:stretch>
            <a:fillRect/>
          </a:stretch>
        </p:blipFill>
        <p:spPr>
          <a:xfrm>
            <a:off x="533400" y="2140725"/>
            <a:ext cx="2143375" cy="2143375"/>
          </a:xfrm>
          <a:prstGeom prst="rect">
            <a:avLst/>
          </a:prstGeom>
          <a:noFill/>
          <a:ln>
            <a:noFill/>
          </a:ln>
        </p:spPr>
      </p:pic>
      <p:pic>
        <p:nvPicPr>
          <p:cNvPr id="215" name="Google Shape;215;p26"/>
          <p:cNvPicPr preferRelativeResize="0"/>
          <p:nvPr/>
        </p:nvPicPr>
        <p:blipFill>
          <a:blip r:embed="rId7">
            <a:alphaModFix/>
          </a:blip>
          <a:stretch>
            <a:fillRect/>
          </a:stretch>
        </p:blipFill>
        <p:spPr>
          <a:xfrm>
            <a:off x="2752975" y="1219200"/>
            <a:ext cx="3407762" cy="2419350"/>
          </a:xfrm>
          <a:prstGeom prst="rect">
            <a:avLst/>
          </a:prstGeom>
          <a:noFill/>
          <a:ln>
            <a:noFill/>
          </a:ln>
        </p:spPr>
      </p:pic>
      <p:sp>
        <p:nvSpPr>
          <p:cNvPr id="216" name="Google Shape;216;p26"/>
          <p:cNvSpPr txBox="1"/>
          <p:nvPr/>
        </p:nvSpPr>
        <p:spPr>
          <a:xfrm>
            <a:off x="2482613" y="163050"/>
            <a:ext cx="4124700" cy="911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r" sz="2000"/>
              <a:t>Signalisation spécifique pour de longues pentes abruptes</a:t>
            </a:r>
            <a:endParaRPr b="1" sz="2000"/>
          </a:p>
        </p:txBody>
      </p:sp>
      <p:pic>
        <p:nvPicPr>
          <p:cNvPr id="217" name="Google Shape;217;p26"/>
          <p:cNvPicPr preferRelativeResize="0"/>
          <p:nvPr/>
        </p:nvPicPr>
        <p:blipFill>
          <a:blip r:embed="rId8">
            <a:alphaModFix/>
          </a:blip>
          <a:stretch>
            <a:fillRect/>
          </a:stretch>
        </p:blipFill>
        <p:spPr>
          <a:xfrm>
            <a:off x="7863525" y="4473225"/>
            <a:ext cx="1128074" cy="483451"/>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27"/>
          <p:cNvSpPr txBox="1"/>
          <p:nvPr>
            <p:ph type="title"/>
          </p:nvPr>
        </p:nvSpPr>
        <p:spPr>
          <a:xfrm>
            <a:off x="118575" y="65200"/>
            <a:ext cx="8863800" cy="1927200"/>
          </a:xfrm>
          <a:prstGeom prst="rect">
            <a:avLst/>
          </a:prstGeom>
        </p:spPr>
        <p:txBody>
          <a:bodyPr anchorCtr="0" anchor="ctr"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fr" sz="1800">
                <a:solidFill>
                  <a:srgbClr val="19232D"/>
                </a:solidFill>
              </a:rPr>
              <a:t>Dispositif de réduction de collisions OnGuard de Meritor WABCO. </a:t>
            </a:r>
            <a:endParaRPr b="1" sz="1800">
              <a:solidFill>
                <a:srgbClr val="19232D"/>
              </a:solidFill>
            </a:endParaRPr>
          </a:p>
          <a:p>
            <a:pPr indent="0" lvl="0" marL="0" marR="330200" rtl="0" algn="l">
              <a:lnSpc>
                <a:spcPct val="115000"/>
              </a:lnSpc>
              <a:spcBef>
                <a:spcPts val="0"/>
              </a:spcBef>
              <a:spcAft>
                <a:spcPts val="0"/>
              </a:spcAft>
              <a:buNone/>
            </a:pPr>
            <a:r>
              <a:rPr b="1" lang="fr" sz="1800">
                <a:solidFill>
                  <a:srgbClr val="19232D"/>
                </a:solidFill>
              </a:rPr>
              <a:t>CMS </a:t>
            </a:r>
            <a:r>
              <a:rPr lang="fr" sz="1800">
                <a:solidFill>
                  <a:srgbClr val="19232D"/>
                </a:solidFill>
              </a:rPr>
              <a:t>(</a:t>
            </a:r>
            <a:r>
              <a:rPr i="1" lang="fr" sz="1800">
                <a:solidFill>
                  <a:srgbClr val="19232D"/>
                </a:solidFill>
              </a:rPr>
              <a:t>collision mitigation system</a:t>
            </a:r>
            <a:r>
              <a:rPr lang="fr" sz="1800">
                <a:solidFill>
                  <a:srgbClr val="19232D"/>
                </a:solidFill>
              </a:rPr>
              <a:t>)</a:t>
            </a:r>
            <a:endParaRPr sz="1800">
              <a:solidFill>
                <a:srgbClr val="19232D"/>
              </a:solidFill>
            </a:endParaRPr>
          </a:p>
          <a:p>
            <a:pPr indent="0" lvl="0" marL="0" marR="330200" rtl="0" algn="l">
              <a:lnSpc>
                <a:spcPct val="115000"/>
              </a:lnSpc>
              <a:spcBef>
                <a:spcPts val="0"/>
              </a:spcBef>
              <a:spcAft>
                <a:spcPts val="0"/>
              </a:spcAft>
              <a:buClr>
                <a:schemeClr val="dk1"/>
              </a:buClr>
              <a:buSzPts val="1100"/>
              <a:buFont typeface="Arial"/>
              <a:buNone/>
            </a:pPr>
            <a:r>
              <a:t/>
            </a:r>
            <a:endParaRPr sz="1400">
              <a:solidFill>
                <a:srgbClr val="19232D"/>
              </a:solidFill>
            </a:endParaRPr>
          </a:p>
          <a:p>
            <a:pPr indent="0" lvl="0" marL="0" marR="330200" rtl="0" algn="l">
              <a:lnSpc>
                <a:spcPct val="115000"/>
              </a:lnSpc>
              <a:spcBef>
                <a:spcPts val="0"/>
              </a:spcBef>
              <a:spcAft>
                <a:spcPts val="0"/>
              </a:spcAft>
              <a:buClr>
                <a:schemeClr val="dk1"/>
              </a:buClr>
              <a:buSzPts val="1100"/>
              <a:buFont typeface="Arial"/>
              <a:buNone/>
            </a:pPr>
            <a:r>
              <a:rPr lang="fr" sz="1200">
                <a:solidFill>
                  <a:srgbClr val="19232D"/>
                </a:solidFill>
              </a:rPr>
              <a:t>Ce système optionnel utilise un radar situé dans le pare-choc avant. Le radar détermine la position ainsi que la vitesse des véhicules ou des objets devant le tracteur. Il renseigne le conducteur sur les dangers potentiels </a:t>
            </a:r>
            <a:r>
              <a:rPr b="1" lang="fr" sz="1200">
                <a:solidFill>
                  <a:srgbClr val="19232D"/>
                </a:solidFill>
              </a:rPr>
              <a:t>en changeant d’abord la  couleur </a:t>
            </a:r>
            <a:r>
              <a:rPr lang="fr" sz="1200">
                <a:solidFill>
                  <a:srgbClr val="19232D"/>
                </a:solidFill>
              </a:rPr>
              <a:t>de son </a:t>
            </a:r>
            <a:r>
              <a:rPr b="1" lang="fr" sz="1200" u="sng">
                <a:solidFill>
                  <a:srgbClr val="FF0000"/>
                </a:solidFill>
              </a:rPr>
              <a:t>écran</a:t>
            </a:r>
            <a:r>
              <a:rPr lang="fr" sz="1200">
                <a:solidFill>
                  <a:srgbClr val="FF0000"/>
                </a:solidFill>
              </a:rPr>
              <a:t>,</a:t>
            </a:r>
            <a:r>
              <a:rPr lang="fr" sz="1200">
                <a:solidFill>
                  <a:srgbClr val="19232D"/>
                </a:solidFill>
              </a:rPr>
              <a:t> puis en émettant un signal sonore. Et finalement, si le risque de collision augmente, il peut appliquer les freins de </a:t>
            </a:r>
            <a:r>
              <a:rPr b="1" lang="fr" sz="1200" u="sng">
                <a:solidFill>
                  <a:srgbClr val="FF0000"/>
                </a:solidFill>
              </a:rPr>
              <a:t>service</a:t>
            </a:r>
            <a:r>
              <a:rPr lang="fr" sz="1200">
                <a:solidFill>
                  <a:srgbClr val="FF0000"/>
                </a:solidFill>
              </a:rPr>
              <a:t> </a:t>
            </a:r>
            <a:r>
              <a:rPr lang="fr" sz="1200">
                <a:solidFill>
                  <a:srgbClr val="19232D"/>
                </a:solidFill>
              </a:rPr>
              <a:t>jusqu’à 50% de sa puissance maximale.</a:t>
            </a:r>
            <a:endParaRPr/>
          </a:p>
        </p:txBody>
      </p:sp>
      <p:pic>
        <p:nvPicPr>
          <p:cNvPr id="223" name="Google Shape;223;p27"/>
          <p:cNvPicPr preferRelativeResize="0"/>
          <p:nvPr/>
        </p:nvPicPr>
        <p:blipFill>
          <a:blip r:embed="rId3">
            <a:alphaModFix/>
          </a:blip>
          <a:stretch>
            <a:fillRect/>
          </a:stretch>
        </p:blipFill>
        <p:spPr>
          <a:xfrm>
            <a:off x="152400" y="1992400"/>
            <a:ext cx="3581400" cy="2124075"/>
          </a:xfrm>
          <a:prstGeom prst="rect">
            <a:avLst/>
          </a:prstGeom>
          <a:noFill/>
          <a:ln>
            <a:noFill/>
          </a:ln>
        </p:spPr>
      </p:pic>
      <p:sp>
        <p:nvSpPr>
          <p:cNvPr id="224" name="Google Shape;224;p27"/>
          <p:cNvSpPr txBox="1"/>
          <p:nvPr/>
        </p:nvSpPr>
        <p:spPr>
          <a:xfrm>
            <a:off x="3805675" y="2182100"/>
            <a:ext cx="5176800" cy="1350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r">
                <a:highlight>
                  <a:srgbClr val="4A86E8"/>
                </a:highlight>
              </a:rPr>
              <a:t>Bleu:</a:t>
            </a:r>
            <a:r>
              <a:rPr lang="fr">
                <a:highlight>
                  <a:srgbClr val="4A86E8"/>
                </a:highlight>
              </a:rPr>
              <a:t>		</a:t>
            </a:r>
            <a:r>
              <a:rPr b="1" lang="fr">
                <a:highlight>
                  <a:srgbClr val="4A86E8"/>
                </a:highlight>
              </a:rPr>
              <a:t>Opération normale</a:t>
            </a:r>
            <a:endParaRPr b="1">
              <a:highlight>
                <a:srgbClr val="4A86E8"/>
              </a:highlight>
            </a:endParaRPr>
          </a:p>
          <a:p>
            <a:pPr indent="0" lvl="0" marL="0" rtl="0" algn="l">
              <a:spcBef>
                <a:spcPts val="0"/>
              </a:spcBef>
              <a:spcAft>
                <a:spcPts val="0"/>
              </a:spcAft>
              <a:buNone/>
            </a:pPr>
            <a:r>
              <a:rPr b="1" lang="fr">
                <a:highlight>
                  <a:srgbClr val="00FF00"/>
                </a:highlight>
              </a:rPr>
              <a:t>Vert:</a:t>
            </a:r>
            <a:r>
              <a:rPr lang="fr"/>
              <a:t>		</a:t>
            </a:r>
            <a:r>
              <a:rPr b="1" lang="fr">
                <a:highlight>
                  <a:srgbClr val="00FF00"/>
                </a:highlight>
              </a:rPr>
              <a:t>Véhicule détecté à l’avant</a:t>
            </a:r>
            <a:endParaRPr b="1">
              <a:highlight>
                <a:srgbClr val="00FF00"/>
              </a:highlight>
            </a:endParaRPr>
          </a:p>
          <a:p>
            <a:pPr indent="0" lvl="0" marL="0" rtl="0" algn="l">
              <a:spcBef>
                <a:spcPts val="0"/>
              </a:spcBef>
              <a:spcAft>
                <a:spcPts val="0"/>
              </a:spcAft>
              <a:buNone/>
            </a:pPr>
            <a:r>
              <a:rPr b="1" lang="fr">
                <a:highlight>
                  <a:srgbClr val="FFFF00"/>
                </a:highlight>
              </a:rPr>
              <a:t>Jaune:</a:t>
            </a:r>
            <a:r>
              <a:rPr lang="fr"/>
              <a:t>	</a:t>
            </a:r>
            <a:r>
              <a:rPr b="1" lang="fr">
                <a:highlight>
                  <a:srgbClr val="FFFF00"/>
                </a:highlight>
              </a:rPr>
              <a:t>Distance de talonnage réduite</a:t>
            </a:r>
            <a:r>
              <a:rPr lang="fr"/>
              <a:t>	</a:t>
            </a:r>
            <a:r>
              <a:rPr b="1" lang="fr">
                <a:highlight>
                  <a:srgbClr val="FFFF00"/>
                </a:highlight>
              </a:rPr>
              <a:t>signale sonore</a:t>
            </a:r>
            <a:r>
              <a:rPr lang="fr"/>
              <a:t> </a:t>
            </a:r>
            <a:endParaRPr/>
          </a:p>
          <a:p>
            <a:pPr indent="0" lvl="0" marL="0" rtl="0" algn="l">
              <a:spcBef>
                <a:spcPts val="0"/>
              </a:spcBef>
              <a:spcAft>
                <a:spcPts val="0"/>
              </a:spcAft>
              <a:buNone/>
            </a:pPr>
            <a:r>
              <a:rPr b="1" lang="fr">
                <a:highlight>
                  <a:srgbClr val="FF0000"/>
                </a:highlight>
              </a:rPr>
              <a:t>Rouge:</a:t>
            </a:r>
            <a:r>
              <a:rPr lang="fr"/>
              <a:t>	</a:t>
            </a:r>
            <a:r>
              <a:rPr b="1" lang="fr">
                <a:highlight>
                  <a:srgbClr val="FF0000"/>
                </a:highlight>
              </a:rPr>
              <a:t>Risque de collision</a:t>
            </a:r>
            <a:r>
              <a:rPr lang="fr"/>
              <a:t>			</a:t>
            </a:r>
            <a:r>
              <a:rPr b="1" lang="fr">
                <a:highlight>
                  <a:srgbClr val="FF0000"/>
                </a:highlight>
              </a:rPr>
              <a:t>signale sonore </a:t>
            </a:r>
            <a:endParaRPr b="1">
              <a:highlight>
                <a:srgbClr val="FF0000"/>
              </a:highlight>
            </a:endParaRPr>
          </a:p>
        </p:txBody>
      </p:sp>
      <p:pic>
        <p:nvPicPr>
          <p:cNvPr id="225" name="Google Shape;225;p27"/>
          <p:cNvPicPr preferRelativeResize="0"/>
          <p:nvPr/>
        </p:nvPicPr>
        <p:blipFill>
          <a:blip r:embed="rId4">
            <a:alphaModFix/>
          </a:blip>
          <a:stretch>
            <a:fillRect/>
          </a:stretch>
        </p:blipFill>
        <p:spPr>
          <a:xfrm>
            <a:off x="7863525" y="4473225"/>
            <a:ext cx="1128074" cy="483451"/>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28"/>
          <p:cNvSpPr txBox="1"/>
          <p:nvPr/>
        </p:nvSpPr>
        <p:spPr>
          <a:xfrm>
            <a:off x="292275" y="381000"/>
            <a:ext cx="8493600" cy="400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fr">
                <a:solidFill>
                  <a:schemeClr val="dk1"/>
                </a:solidFill>
              </a:rPr>
              <a:t>Dans l’exemple suivant, un véhicule est détecté devant le camion à 230 pieds (70 m) et il se déplace à 55 milles à l’heure (89 km/h)</a:t>
            </a:r>
            <a:endParaRPr/>
          </a:p>
        </p:txBody>
      </p:sp>
      <p:pic>
        <p:nvPicPr>
          <p:cNvPr id="231" name="Google Shape;231;p28"/>
          <p:cNvPicPr preferRelativeResize="0"/>
          <p:nvPr/>
        </p:nvPicPr>
        <p:blipFill>
          <a:blip r:embed="rId3">
            <a:alphaModFix/>
          </a:blip>
          <a:stretch>
            <a:fillRect/>
          </a:stretch>
        </p:blipFill>
        <p:spPr>
          <a:xfrm>
            <a:off x="1600200" y="1065075"/>
            <a:ext cx="5817950" cy="2988675"/>
          </a:xfrm>
          <a:prstGeom prst="rect">
            <a:avLst/>
          </a:prstGeom>
          <a:noFill/>
          <a:ln>
            <a:noFill/>
          </a:ln>
        </p:spPr>
      </p:pic>
      <p:pic>
        <p:nvPicPr>
          <p:cNvPr id="232" name="Google Shape;232;p28"/>
          <p:cNvPicPr preferRelativeResize="0"/>
          <p:nvPr/>
        </p:nvPicPr>
        <p:blipFill>
          <a:blip r:embed="rId4">
            <a:alphaModFix/>
          </a:blip>
          <a:stretch>
            <a:fillRect/>
          </a:stretch>
        </p:blipFill>
        <p:spPr>
          <a:xfrm>
            <a:off x="7863525" y="4473225"/>
            <a:ext cx="1128074" cy="48345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p11"/>
          <p:cNvSpPr txBox="1"/>
          <p:nvPr/>
        </p:nvSpPr>
        <p:spPr>
          <a:xfrm>
            <a:off x="3292150" y="-243425"/>
            <a:ext cx="5803500" cy="2100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rPr b="1" lang="fr" sz="2400"/>
              <a:t>Objectifs</a:t>
            </a:r>
            <a:r>
              <a:rPr b="1" lang="fr" sz="2400"/>
              <a:t> de la leçon:</a:t>
            </a:r>
            <a:endParaRPr b="1" sz="2400"/>
          </a:p>
          <a:p>
            <a:pPr indent="0" lvl="0" marL="0" rtl="0" algn="l">
              <a:spcBef>
                <a:spcPts val="0"/>
              </a:spcBef>
              <a:spcAft>
                <a:spcPts val="0"/>
              </a:spcAft>
              <a:buNone/>
            </a:pPr>
            <a:r>
              <a:t/>
            </a:r>
            <a:endParaRPr b="1" sz="2400"/>
          </a:p>
          <a:p>
            <a:pPr indent="0" lvl="0" marL="0" rtl="0" algn="l">
              <a:spcBef>
                <a:spcPts val="0"/>
              </a:spcBef>
              <a:spcAft>
                <a:spcPts val="0"/>
              </a:spcAft>
              <a:buNone/>
            </a:pPr>
            <a:r>
              <a:rPr b="1" lang="fr" sz="1800"/>
              <a:t>Déterminer des moyens d'optimisation pertinents.</a:t>
            </a:r>
            <a:endParaRPr b="1" sz="1800"/>
          </a:p>
          <a:p>
            <a:pPr indent="0" lvl="0" marL="0" rtl="0" algn="l">
              <a:spcBef>
                <a:spcPts val="0"/>
              </a:spcBef>
              <a:spcAft>
                <a:spcPts val="0"/>
              </a:spcAft>
              <a:buNone/>
            </a:pPr>
            <a:r>
              <a:t/>
            </a:r>
            <a:endParaRPr b="1" sz="1800"/>
          </a:p>
          <a:p>
            <a:pPr indent="0" lvl="0" marL="0" rtl="0" algn="l">
              <a:spcBef>
                <a:spcPts val="0"/>
              </a:spcBef>
              <a:spcAft>
                <a:spcPts val="0"/>
              </a:spcAft>
              <a:buNone/>
            </a:pPr>
            <a:r>
              <a:rPr b="1" lang="fr" sz="1800"/>
              <a:t>Se préparer pour l’examen théorique sur</a:t>
            </a:r>
            <a:r>
              <a:rPr b="1" lang="fr" sz="1800"/>
              <a:t> les freins pneumatique</a:t>
            </a:r>
            <a:r>
              <a:rPr b="1" lang="fr" sz="1800"/>
              <a:t>s de la SAAQ</a:t>
            </a:r>
            <a:r>
              <a:rPr lang="fr"/>
              <a:t>.</a:t>
            </a:r>
            <a:endParaRPr/>
          </a:p>
        </p:txBody>
      </p:sp>
      <p:pic>
        <p:nvPicPr>
          <p:cNvPr id="77" name="Google Shape;77;p11"/>
          <p:cNvPicPr preferRelativeResize="0"/>
          <p:nvPr/>
        </p:nvPicPr>
        <p:blipFill>
          <a:blip r:embed="rId3">
            <a:alphaModFix/>
          </a:blip>
          <a:stretch>
            <a:fillRect/>
          </a:stretch>
        </p:blipFill>
        <p:spPr>
          <a:xfrm>
            <a:off x="128598" y="137577"/>
            <a:ext cx="3011150" cy="4180025"/>
          </a:xfrm>
          <a:prstGeom prst="rect">
            <a:avLst/>
          </a:prstGeom>
          <a:noFill/>
          <a:ln>
            <a:noFill/>
          </a:ln>
        </p:spPr>
      </p:pic>
      <p:pic>
        <p:nvPicPr>
          <p:cNvPr id="78" name="Google Shape;78;p11"/>
          <p:cNvPicPr preferRelativeResize="0"/>
          <p:nvPr/>
        </p:nvPicPr>
        <p:blipFill>
          <a:blip r:embed="rId4">
            <a:alphaModFix/>
          </a:blip>
          <a:stretch>
            <a:fillRect/>
          </a:stretch>
        </p:blipFill>
        <p:spPr>
          <a:xfrm>
            <a:off x="6742800" y="1841000"/>
            <a:ext cx="1547300" cy="2221075"/>
          </a:xfrm>
          <a:prstGeom prst="rect">
            <a:avLst/>
          </a:prstGeom>
          <a:noFill/>
          <a:ln>
            <a:noFill/>
          </a:ln>
        </p:spPr>
      </p:pic>
      <p:pic>
        <p:nvPicPr>
          <p:cNvPr id="79" name="Google Shape;79;p11"/>
          <p:cNvPicPr preferRelativeResize="0"/>
          <p:nvPr/>
        </p:nvPicPr>
        <p:blipFill>
          <a:blip r:embed="rId5">
            <a:alphaModFix/>
          </a:blip>
          <a:stretch>
            <a:fillRect/>
          </a:stretch>
        </p:blipFill>
        <p:spPr>
          <a:xfrm>
            <a:off x="7863525" y="4473225"/>
            <a:ext cx="1128074" cy="483451"/>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pic>
        <p:nvPicPr>
          <p:cNvPr id="237" name="Google Shape;237;p29"/>
          <p:cNvPicPr preferRelativeResize="0"/>
          <p:nvPr/>
        </p:nvPicPr>
        <p:blipFill>
          <a:blip r:embed="rId3">
            <a:alphaModFix/>
          </a:blip>
          <a:stretch>
            <a:fillRect/>
          </a:stretch>
        </p:blipFill>
        <p:spPr>
          <a:xfrm>
            <a:off x="609600" y="158050"/>
            <a:ext cx="8012651" cy="2699450"/>
          </a:xfrm>
          <a:prstGeom prst="rect">
            <a:avLst/>
          </a:prstGeom>
          <a:noFill/>
          <a:ln>
            <a:noFill/>
          </a:ln>
        </p:spPr>
      </p:pic>
      <p:pic>
        <p:nvPicPr>
          <p:cNvPr id="238" name="Google Shape;238;p29"/>
          <p:cNvPicPr preferRelativeResize="0"/>
          <p:nvPr/>
        </p:nvPicPr>
        <p:blipFill>
          <a:blip r:embed="rId4">
            <a:alphaModFix/>
          </a:blip>
          <a:stretch>
            <a:fillRect/>
          </a:stretch>
        </p:blipFill>
        <p:spPr>
          <a:xfrm>
            <a:off x="1371600" y="2933700"/>
            <a:ext cx="1847850" cy="1276350"/>
          </a:xfrm>
          <a:prstGeom prst="rect">
            <a:avLst/>
          </a:prstGeom>
          <a:noFill/>
          <a:ln>
            <a:noFill/>
          </a:ln>
        </p:spPr>
      </p:pic>
      <p:pic>
        <p:nvPicPr>
          <p:cNvPr id="239" name="Google Shape;239;p29"/>
          <p:cNvPicPr preferRelativeResize="0"/>
          <p:nvPr/>
        </p:nvPicPr>
        <p:blipFill>
          <a:blip r:embed="rId5">
            <a:alphaModFix/>
          </a:blip>
          <a:stretch>
            <a:fillRect/>
          </a:stretch>
        </p:blipFill>
        <p:spPr>
          <a:xfrm>
            <a:off x="3676650" y="3009900"/>
            <a:ext cx="3143250" cy="1104900"/>
          </a:xfrm>
          <a:prstGeom prst="rect">
            <a:avLst/>
          </a:prstGeom>
          <a:noFill/>
          <a:ln>
            <a:noFill/>
          </a:ln>
        </p:spPr>
      </p:pic>
      <p:pic>
        <p:nvPicPr>
          <p:cNvPr id="240" name="Google Shape;240;p29"/>
          <p:cNvPicPr preferRelativeResize="0"/>
          <p:nvPr/>
        </p:nvPicPr>
        <p:blipFill>
          <a:blip r:embed="rId6">
            <a:alphaModFix/>
          </a:blip>
          <a:stretch>
            <a:fillRect/>
          </a:stretch>
        </p:blipFill>
        <p:spPr>
          <a:xfrm>
            <a:off x="7863525" y="4473225"/>
            <a:ext cx="1128074" cy="483451"/>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30"/>
          <p:cNvSpPr txBox="1"/>
          <p:nvPr>
            <p:ph type="title"/>
          </p:nvPr>
        </p:nvSpPr>
        <p:spPr>
          <a:xfrm>
            <a:off x="91850" y="641625"/>
            <a:ext cx="8778300" cy="1163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fr" sz="1450">
                <a:solidFill>
                  <a:srgbClr val="4C4C4C"/>
                </a:solidFill>
                <a:highlight>
                  <a:srgbClr val="FFFFFF"/>
                </a:highlight>
              </a:rPr>
              <a:t>Plus de 40 000 inspections de véhicules commerciaux ont été effectuées du 4 au 6 mai pour l’International Roadcheck, l’initiative annuelle d’inspection de la Commercial Vehicle Safety Alliance (CVSA).</a:t>
            </a:r>
            <a:endParaRPr sz="3900"/>
          </a:p>
        </p:txBody>
      </p:sp>
      <p:sp>
        <p:nvSpPr>
          <p:cNvPr id="246" name="Google Shape;246;p30"/>
          <p:cNvSpPr txBox="1"/>
          <p:nvPr/>
        </p:nvSpPr>
        <p:spPr>
          <a:xfrm>
            <a:off x="152400" y="76200"/>
            <a:ext cx="8994000" cy="554100"/>
          </a:xfrm>
          <a:prstGeom prst="rect">
            <a:avLst/>
          </a:prstGeom>
          <a:noFill/>
          <a:ln>
            <a:noFill/>
          </a:ln>
        </p:spPr>
        <p:txBody>
          <a:bodyPr anchorCtr="0" anchor="t" bIns="91425" lIns="91425" spcFirstLastPara="1" rIns="91425" wrap="square" tIns="91425">
            <a:spAutoFit/>
          </a:bodyPr>
          <a:lstStyle/>
          <a:p>
            <a:pPr indent="0" lvl="0" marL="0" rtl="0" algn="l">
              <a:lnSpc>
                <a:spcPct val="130000"/>
              </a:lnSpc>
              <a:spcBef>
                <a:spcPts val="0"/>
              </a:spcBef>
              <a:spcAft>
                <a:spcPts val="0"/>
              </a:spcAft>
              <a:buNone/>
            </a:pPr>
            <a:r>
              <a:rPr b="1" lang="fr" sz="2400">
                <a:solidFill>
                  <a:srgbClr val="4C4C4C"/>
                </a:solidFill>
                <a:highlight>
                  <a:srgbClr val="FFFFFF"/>
                </a:highlight>
              </a:rPr>
              <a:t>CVSA publie les résultats de l’International Roadcheck 2021</a:t>
            </a:r>
            <a:endParaRPr b="1" sz="2400">
              <a:solidFill>
                <a:srgbClr val="4C4C4C"/>
              </a:solidFill>
              <a:highlight>
                <a:srgbClr val="FFFFFF"/>
              </a:highlight>
            </a:endParaRPr>
          </a:p>
        </p:txBody>
      </p:sp>
      <p:graphicFrame>
        <p:nvGraphicFramePr>
          <p:cNvPr id="247" name="Google Shape;247;p30"/>
          <p:cNvGraphicFramePr/>
          <p:nvPr/>
        </p:nvGraphicFramePr>
        <p:xfrm>
          <a:off x="952500" y="2152650"/>
          <a:ext cx="3000000" cy="3000000"/>
        </p:xfrm>
        <a:graphic>
          <a:graphicData uri="http://schemas.openxmlformats.org/drawingml/2006/table">
            <a:tbl>
              <a:tblPr>
                <a:noFill/>
                <a:tableStyleId>{1BFCE3CD-295D-492E-8536-C07AF3294C2B}</a:tableStyleId>
              </a:tblPr>
              <a:tblGrid>
                <a:gridCol w="1809750"/>
                <a:gridCol w="1809750"/>
                <a:gridCol w="1809750"/>
                <a:gridCol w="1809750"/>
              </a:tblGrid>
              <a:tr h="381000">
                <a:tc>
                  <a:txBody>
                    <a:bodyPr/>
                    <a:lstStyle/>
                    <a:p>
                      <a:pPr indent="0" lvl="0" marL="0" rtl="0" algn="ctr">
                        <a:spcBef>
                          <a:spcPts val="0"/>
                        </a:spcBef>
                        <a:spcAft>
                          <a:spcPts val="0"/>
                        </a:spcAft>
                        <a:buNone/>
                      </a:pPr>
                      <a:r>
                        <a:rPr lang="fr"/>
                        <a:t>TOP 5</a:t>
                      </a:r>
                      <a:endParaRPr/>
                    </a:p>
                  </a:txBody>
                  <a:tcPr marT="91425" marB="91425" marR="91425" marL="91425"/>
                </a:tc>
                <a:tc>
                  <a:txBody>
                    <a:bodyPr/>
                    <a:lstStyle/>
                    <a:p>
                      <a:pPr indent="0" lvl="0" marL="0" rtl="0" algn="ctr">
                        <a:spcBef>
                          <a:spcPts val="0"/>
                        </a:spcBef>
                        <a:spcAft>
                          <a:spcPts val="0"/>
                        </a:spcAft>
                        <a:buNone/>
                      </a:pPr>
                      <a:r>
                        <a:rPr lang="fr"/>
                        <a:t>CATÉGORIES</a:t>
                      </a:r>
                      <a:endParaRPr/>
                    </a:p>
                  </a:txBody>
                  <a:tcPr marT="91425" marB="91425" marR="91425" marL="91425"/>
                </a:tc>
                <a:tc>
                  <a:txBody>
                    <a:bodyPr/>
                    <a:lstStyle/>
                    <a:p>
                      <a:pPr indent="0" lvl="0" marL="0" rtl="0" algn="ctr">
                        <a:spcBef>
                          <a:spcPts val="0"/>
                        </a:spcBef>
                        <a:spcAft>
                          <a:spcPts val="0"/>
                        </a:spcAft>
                        <a:buNone/>
                      </a:pPr>
                      <a:r>
                        <a:rPr lang="fr"/>
                        <a:t>NOMBRE</a:t>
                      </a:r>
                      <a:endParaRPr/>
                    </a:p>
                  </a:txBody>
                  <a:tcPr marT="91425" marB="91425" marR="91425" marL="91425"/>
                </a:tc>
                <a:tc>
                  <a:txBody>
                    <a:bodyPr/>
                    <a:lstStyle/>
                    <a:p>
                      <a:pPr indent="0" lvl="0" marL="0" rtl="0" algn="ctr">
                        <a:spcBef>
                          <a:spcPts val="0"/>
                        </a:spcBef>
                        <a:spcAft>
                          <a:spcPts val="0"/>
                        </a:spcAft>
                        <a:buNone/>
                      </a:pPr>
                      <a:r>
                        <a:rPr lang="fr"/>
                        <a:t>POURCENTAGE</a:t>
                      </a:r>
                      <a:endParaRPr/>
                    </a:p>
                  </a:txBody>
                  <a:tcPr marT="91425" marB="91425" marR="91425" marL="91425"/>
                </a:tc>
              </a:tr>
              <a:tr h="381000">
                <a:tc>
                  <a:txBody>
                    <a:bodyPr/>
                    <a:lstStyle/>
                    <a:p>
                      <a:pPr indent="0" lvl="0" marL="0" rtl="0" algn="ctr">
                        <a:spcBef>
                          <a:spcPts val="0"/>
                        </a:spcBef>
                        <a:spcAft>
                          <a:spcPts val="0"/>
                        </a:spcAft>
                        <a:buNone/>
                      </a:pPr>
                      <a:r>
                        <a:rPr b="1" lang="fr"/>
                        <a:t>1</a:t>
                      </a:r>
                      <a:endParaRPr b="1"/>
                    </a:p>
                  </a:txBody>
                  <a:tcPr marT="91425" marB="91425" marR="91425" marL="91425"/>
                </a:tc>
                <a:tc>
                  <a:txBody>
                    <a:bodyPr/>
                    <a:lstStyle/>
                    <a:p>
                      <a:pPr indent="0" lvl="0" marL="0" rtl="0" algn="ctr">
                        <a:spcBef>
                          <a:spcPts val="0"/>
                        </a:spcBef>
                        <a:spcAft>
                          <a:spcPts val="0"/>
                        </a:spcAft>
                        <a:buNone/>
                      </a:pPr>
                      <a:r>
                        <a:rPr b="1" lang="fr"/>
                        <a:t>SYSTÈME DE FREINAGE</a:t>
                      </a:r>
                      <a:endParaRPr b="1"/>
                    </a:p>
                  </a:txBody>
                  <a:tcPr marT="91425" marB="91425" marR="91425" marL="91425"/>
                </a:tc>
                <a:tc>
                  <a:txBody>
                    <a:bodyPr/>
                    <a:lstStyle/>
                    <a:p>
                      <a:pPr indent="0" lvl="0" marL="0" rtl="0" algn="ctr">
                        <a:spcBef>
                          <a:spcPts val="0"/>
                        </a:spcBef>
                        <a:spcAft>
                          <a:spcPts val="0"/>
                        </a:spcAft>
                        <a:buNone/>
                      </a:pPr>
                      <a:r>
                        <a:rPr lang="fr"/>
                        <a:t>400</a:t>
                      </a:r>
                      <a:endParaRPr/>
                    </a:p>
                  </a:txBody>
                  <a:tcPr marT="91425" marB="91425" marR="91425" marL="91425"/>
                </a:tc>
                <a:tc>
                  <a:txBody>
                    <a:bodyPr/>
                    <a:lstStyle/>
                    <a:p>
                      <a:pPr indent="0" lvl="0" marL="0" rtl="0" algn="ctr">
                        <a:spcBef>
                          <a:spcPts val="0"/>
                        </a:spcBef>
                        <a:spcAft>
                          <a:spcPts val="0"/>
                        </a:spcAft>
                        <a:buNone/>
                      </a:pPr>
                      <a:r>
                        <a:rPr lang="fr"/>
                        <a:t>30.2 %</a:t>
                      </a:r>
                      <a:endParaRPr/>
                    </a:p>
                  </a:txBody>
                  <a:tcPr marT="91425" marB="91425" marR="91425" marL="91425"/>
                </a:tc>
              </a:tr>
              <a:tr h="381000">
                <a:tc>
                  <a:txBody>
                    <a:bodyPr/>
                    <a:lstStyle/>
                    <a:p>
                      <a:pPr indent="0" lvl="0" marL="0" rtl="0" algn="ctr">
                        <a:spcBef>
                          <a:spcPts val="0"/>
                        </a:spcBef>
                        <a:spcAft>
                          <a:spcPts val="0"/>
                        </a:spcAft>
                        <a:buNone/>
                      </a:pPr>
                      <a:r>
                        <a:rPr b="1" lang="fr"/>
                        <a:t>5</a:t>
                      </a:r>
                      <a:endParaRPr b="1"/>
                    </a:p>
                  </a:txBody>
                  <a:tcPr marT="91425" marB="91425" marR="91425" marL="91425"/>
                </a:tc>
                <a:tc>
                  <a:txBody>
                    <a:bodyPr/>
                    <a:lstStyle/>
                    <a:p>
                      <a:pPr indent="0" lvl="0" marL="0" rtl="0" algn="ctr">
                        <a:spcBef>
                          <a:spcPts val="0"/>
                        </a:spcBef>
                        <a:spcAft>
                          <a:spcPts val="0"/>
                        </a:spcAft>
                        <a:buNone/>
                      </a:pPr>
                      <a:r>
                        <a:rPr b="1" lang="fr"/>
                        <a:t>RÉGLAGE DES FREINS</a:t>
                      </a:r>
                      <a:endParaRPr b="1"/>
                    </a:p>
                  </a:txBody>
                  <a:tcPr marT="91425" marB="91425" marR="91425" marL="91425"/>
                </a:tc>
                <a:tc>
                  <a:txBody>
                    <a:bodyPr/>
                    <a:lstStyle/>
                    <a:p>
                      <a:pPr indent="0" lvl="0" marL="0" rtl="0" algn="ctr">
                        <a:spcBef>
                          <a:spcPts val="0"/>
                        </a:spcBef>
                        <a:spcAft>
                          <a:spcPts val="0"/>
                        </a:spcAft>
                        <a:buNone/>
                      </a:pPr>
                      <a:r>
                        <a:rPr lang="fr"/>
                        <a:t>145</a:t>
                      </a:r>
                      <a:endParaRPr/>
                    </a:p>
                  </a:txBody>
                  <a:tcPr marT="91425" marB="91425" marR="91425" marL="91425"/>
                </a:tc>
                <a:tc>
                  <a:txBody>
                    <a:bodyPr/>
                    <a:lstStyle/>
                    <a:p>
                      <a:pPr indent="0" lvl="0" marL="0" rtl="0" algn="l">
                        <a:spcBef>
                          <a:spcPts val="0"/>
                        </a:spcBef>
                        <a:spcAft>
                          <a:spcPts val="0"/>
                        </a:spcAft>
                        <a:buNone/>
                      </a:pPr>
                      <a:r>
                        <a:rPr lang="fr"/>
                        <a:t>           10.9%</a:t>
                      </a:r>
                      <a:endParaRPr/>
                    </a:p>
                  </a:txBody>
                  <a:tcPr marT="91425" marB="91425" marR="91425" marL="91425"/>
                </a:tc>
              </a:tr>
            </a:tbl>
          </a:graphicData>
        </a:graphic>
      </p:graphicFrame>
      <p:sp>
        <p:nvSpPr>
          <p:cNvPr id="248" name="Google Shape;248;p30"/>
          <p:cNvSpPr txBox="1"/>
          <p:nvPr/>
        </p:nvSpPr>
        <p:spPr>
          <a:xfrm>
            <a:off x="2183825" y="1737175"/>
            <a:ext cx="5071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
              <a:t>INFRACTIONS RELATIVES AUX VÉHICULES  AU CANADA</a:t>
            </a:r>
            <a:endParaRPr/>
          </a:p>
        </p:txBody>
      </p:sp>
      <p:pic>
        <p:nvPicPr>
          <p:cNvPr id="249" name="Google Shape;249;p30"/>
          <p:cNvPicPr preferRelativeResize="0"/>
          <p:nvPr/>
        </p:nvPicPr>
        <p:blipFill>
          <a:blip r:embed="rId3">
            <a:alphaModFix/>
          </a:blip>
          <a:stretch>
            <a:fillRect/>
          </a:stretch>
        </p:blipFill>
        <p:spPr>
          <a:xfrm>
            <a:off x="7863525" y="4473225"/>
            <a:ext cx="1128074" cy="483451"/>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31"/>
          <p:cNvSpPr txBox="1"/>
          <p:nvPr>
            <p:ph type="title"/>
          </p:nvPr>
        </p:nvSpPr>
        <p:spPr>
          <a:xfrm>
            <a:off x="5237250" y="1239725"/>
            <a:ext cx="3235200" cy="1927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fr"/>
              <a:t>Merci pour votre participation</a:t>
            </a:r>
            <a:endParaRPr/>
          </a:p>
        </p:txBody>
      </p:sp>
      <p:pic>
        <p:nvPicPr>
          <p:cNvPr id="255" name="Google Shape;255;p31"/>
          <p:cNvPicPr preferRelativeResize="0"/>
          <p:nvPr/>
        </p:nvPicPr>
        <p:blipFill>
          <a:blip r:embed="rId3">
            <a:alphaModFix/>
          </a:blip>
          <a:stretch>
            <a:fillRect/>
          </a:stretch>
        </p:blipFill>
        <p:spPr>
          <a:xfrm>
            <a:off x="7922750" y="54975"/>
            <a:ext cx="1128074" cy="48345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2"/>
          <p:cNvSpPr txBox="1"/>
          <p:nvPr/>
        </p:nvSpPr>
        <p:spPr>
          <a:xfrm>
            <a:off x="152400" y="152400"/>
            <a:ext cx="8695200" cy="1802700"/>
          </a:xfrm>
          <a:prstGeom prst="rect">
            <a:avLst/>
          </a:prstGeom>
          <a:noFill/>
          <a:ln>
            <a:noFill/>
          </a:ln>
        </p:spPr>
        <p:txBody>
          <a:bodyPr anchorCtr="0" anchor="t" bIns="91425" lIns="91425" spcFirstLastPara="1" rIns="91425" wrap="square" tIns="91425">
            <a:noAutofit/>
          </a:bodyPr>
          <a:lstStyle/>
          <a:p>
            <a:pPr indent="0" lvl="0" marL="0" marR="330200" rtl="0" algn="l">
              <a:lnSpc>
                <a:spcPct val="115000"/>
              </a:lnSpc>
              <a:spcBef>
                <a:spcPts val="0"/>
              </a:spcBef>
              <a:spcAft>
                <a:spcPts val="0"/>
              </a:spcAft>
              <a:buNone/>
            </a:pPr>
            <a:r>
              <a:rPr b="1" lang="fr" sz="1800">
                <a:solidFill>
                  <a:srgbClr val="19232D"/>
                </a:solidFill>
              </a:rPr>
              <a:t>LE SYSTÈME DE FREINAGE ANTIBLOCAGE</a:t>
            </a:r>
            <a:endParaRPr b="1" sz="1800">
              <a:solidFill>
                <a:srgbClr val="19232D"/>
              </a:solidFill>
            </a:endParaRPr>
          </a:p>
          <a:p>
            <a:pPr indent="0" lvl="0" marL="0" rtl="0" algn="l">
              <a:lnSpc>
                <a:spcPct val="115000"/>
              </a:lnSpc>
              <a:spcBef>
                <a:spcPts val="0"/>
              </a:spcBef>
              <a:spcAft>
                <a:spcPts val="0"/>
              </a:spcAft>
              <a:buNone/>
            </a:pPr>
            <a:r>
              <a:rPr b="1" lang="fr">
                <a:solidFill>
                  <a:schemeClr val="dk1"/>
                </a:solidFill>
              </a:rPr>
              <a:t>ABS </a:t>
            </a:r>
            <a:r>
              <a:rPr lang="fr">
                <a:solidFill>
                  <a:schemeClr val="dk1"/>
                </a:solidFill>
              </a:rPr>
              <a:t>(</a:t>
            </a:r>
            <a:r>
              <a:rPr i="1" lang="fr">
                <a:solidFill>
                  <a:schemeClr val="dk1"/>
                </a:solidFill>
              </a:rPr>
              <a:t>anti-lock braking system</a:t>
            </a:r>
            <a:r>
              <a:rPr lang="fr">
                <a:solidFill>
                  <a:schemeClr val="dk1"/>
                </a:solidFill>
              </a:rPr>
              <a:t>)</a:t>
            </a:r>
            <a:endParaRPr>
              <a:solidFill>
                <a:schemeClr val="dk1"/>
              </a:solidFill>
            </a:endParaRPr>
          </a:p>
          <a:p>
            <a:pPr indent="0" lvl="0" marL="0" rtl="0" algn="l">
              <a:lnSpc>
                <a:spcPct val="115000"/>
              </a:lnSpc>
              <a:spcBef>
                <a:spcPts val="0"/>
              </a:spcBef>
              <a:spcAft>
                <a:spcPts val="0"/>
              </a:spcAft>
              <a:buNone/>
            </a:pPr>
            <a:r>
              <a:rPr lang="fr" sz="1200">
                <a:solidFill>
                  <a:srgbClr val="333333"/>
                </a:solidFill>
                <a:highlight>
                  <a:srgbClr val="FFFFFF"/>
                </a:highlight>
              </a:rPr>
              <a:t>Le système de freinage antiblocage (ABS) est un système d’aide à la conduite, conçu pour que le conducteur puisse conserver la maîtrise de son véhicule et l’empêcher de déraper pendant un freinage. Lorsqu’il y a perte d'adhérence, l’ordinateur de l’ABS se sert des capteurs de vitesse des roues pour déterminer si une ou plusieurs roues sont sur le point de se bloquer au cours du freinage. Avant qu’un blocage se produise sur une </a:t>
            </a:r>
            <a:r>
              <a:rPr b="1" i="1" lang="fr" sz="1200" u="sng">
                <a:solidFill>
                  <a:srgbClr val="FF0000"/>
                </a:solidFill>
                <a:highlight>
                  <a:srgbClr val="FFFFFF"/>
                </a:highlight>
              </a:rPr>
              <a:t>roue</a:t>
            </a:r>
            <a:r>
              <a:rPr lang="fr" sz="1200">
                <a:solidFill>
                  <a:srgbClr val="333333"/>
                </a:solidFill>
                <a:highlight>
                  <a:srgbClr val="FFFFFF"/>
                </a:highlight>
              </a:rPr>
              <a:t>, la valve modulatrice </a:t>
            </a:r>
            <a:r>
              <a:rPr lang="fr" sz="1200">
                <a:solidFill>
                  <a:srgbClr val="333333"/>
                </a:solidFill>
                <a:highlight>
                  <a:srgbClr val="FFFF00"/>
                </a:highlight>
              </a:rPr>
              <a:t>r</a:t>
            </a:r>
            <a:r>
              <a:rPr lang="fr" sz="1200">
                <a:solidFill>
                  <a:srgbClr val="333333"/>
                </a:solidFill>
                <a:highlight>
                  <a:srgbClr val="FFFF00"/>
                </a:highlight>
              </a:rPr>
              <a:t>elâche la pression des freins</a:t>
            </a:r>
            <a:r>
              <a:rPr lang="fr" sz="1200">
                <a:solidFill>
                  <a:srgbClr val="333333"/>
                </a:solidFill>
                <a:highlight>
                  <a:srgbClr val="FFFFFF"/>
                </a:highlight>
              </a:rPr>
              <a:t> sur celle-ci, et ce, </a:t>
            </a:r>
            <a:r>
              <a:rPr lang="fr" sz="1200">
                <a:solidFill>
                  <a:srgbClr val="333333"/>
                </a:solidFill>
                <a:highlight>
                  <a:srgbClr val="FFFF00"/>
                </a:highlight>
              </a:rPr>
              <a:t>plusieurs fois à la seconde.</a:t>
            </a:r>
            <a:r>
              <a:rPr lang="fr" sz="1200">
                <a:solidFill>
                  <a:srgbClr val="333333"/>
                </a:solidFill>
                <a:highlight>
                  <a:srgbClr val="FFFFFF"/>
                </a:highlight>
              </a:rPr>
              <a:t> La rotation constante des roues empêche le dérapage et permet de conserver la maîtrise de la direction.</a:t>
            </a:r>
            <a:endParaRPr sz="1200">
              <a:solidFill>
                <a:schemeClr val="dk1"/>
              </a:solidFill>
            </a:endParaRPr>
          </a:p>
        </p:txBody>
      </p:sp>
      <p:pic>
        <p:nvPicPr>
          <p:cNvPr id="85" name="Google Shape;85;p12"/>
          <p:cNvPicPr preferRelativeResize="0"/>
          <p:nvPr/>
        </p:nvPicPr>
        <p:blipFill>
          <a:blip r:embed="rId3">
            <a:alphaModFix/>
          </a:blip>
          <a:stretch>
            <a:fillRect/>
          </a:stretch>
        </p:blipFill>
        <p:spPr>
          <a:xfrm>
            <a:off x="7589515" y="1992282"/>
            <a:ext cx="792485" cy="798675"/>
          </a:xfrm>
          <a:prstGeom prst="rect">
            <a:avLst/>
          </a:prstGeom>
          <a:noFill/>
          <a:ln>
            <a:noFill/>
          </a:ln>
        </p:spPr>
      </p:pic>
      <p:pic>
        <p:nvPicPr>
          <p:cNvPr id="86" name="Google Shape;86;p12"/>
          <p:cNvPicPr preferRelativeResize="0"/>
          <p:nvPr/>
        </p:nvPicPr>
        <p:blipFill>
          <a:blip r:embed="rId4">
            <a:alphaModFix/>
          </a:blip>
          <a:stretch>
            <a:fillRect/>
          </a:stretch>
        </p:blipFill>
        <p:spPr>
          <a:xfrm>
            <a:off x="6358919" y="2004294"/>
            <a:ext cx="976850" cy="792550"/>
          </a:xfrm>
          <a:prstGeom prst="rect">
            <a:avLst/>
          </a:prstGeom>
          <a:noFill/>
          <a:ln>
            <a:noFill/>
          </a:ln>
        </p:spPr>
      </p:pic>
      <p:pic>
        <p:nvPicPr>
          <p:cNvPr id="87" name="Google Shape;87;p12"/>
          <p:cNvPicPr preferRelativeResize="0"/>
          <p:nvPr/>
        </p:nvPicPr>
        <p:blipFill>
          <a:blip r:embed="rId5">
            <a:alphaModFix/>
          </a:blip>
          <a:stretch>
            <a:fillRect/>
          </a:stretch>
        </p:blipFill>
        <p:spPr>
          <a:xfrm>
            <a:off x="5153112" y="1994238"/>
            <a:ext cx="976850" cy="798687"/>
          </a:xfrm>
          <a:prstGeom prst="rect">
            <a:avLst/>
          </a:prstGeom>
          <a:noFill/>
          <a:ln>
            <a:noFill/>
          </a:ln>
        </p:spPr>
      </p:pic>
      <p:pic>
        <p:nvPicPr>
          <p:cNvPr id="88" name="Google Shape;88;p12"/>
          <p:cNvPicPr preferRelativeResize="0"/>
          <p:nvPr/>
        </p:nvPicPr>
        <p:blipFill>
          <a:blip r:embed="rId6">
            <a:alphaModFix/>
          </a:blip>
          <a:stretch>
            <a:fillRect/>
          </a:stretch>
        </p:blipFill>
        <p:spPr>
          <a:xfrm>
            <a:off x="3928051" y="1997320"/>
            <a:ext cx="976850" cy="792520"/>
          </a:xfrm>
          <a:prstGeom prst="rect">
            <a:avLst/>
          </a:prstGeom>
          <a:noFill/>
          <a:ln>
            <a:noFill/>
          </a:ln>
        </p:spPr>
      </p:pic>
      <p:sp>
        <p:nvSpPr>
          <p:cNvPr id="89" name="Google Shape;89;p12"/>
          <p:cNvSpPr txBox="1"/>
          <p:nvPr/>
        </p:nvSpPr>
        <p:spPr>
          <a:xfrm>
            <a:off x="152400" y="2895600"/>
            <a:ext cx="8853300" cy="1505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900"/>
              </a:spcAft>
              <a:buNone/>
            </a:pPr>
            <a:r>
              <a:rPr lang="fr" sz="1200">
                <a:solidFill>
                  <a:srgbClr val="333333"/>
                </a:solidFill>
              </a:rPr>
              <a:t>Le témoin d’ABS habituellement de couleur</a:t>
            </a:r>
            <a:r>
              <a:rPr lang="fr" sz="1200">
                <a:solidFill>
                  <a:srgbClr val="333333"/>
                </a:solidFill>
                <a:highlight>
                  <a:srgbClr val="FFFF00"/>
                </a:highlight>
              </a:rPr>
              <a:t> </a:t>
            </a:r>
            <a:r>
              <a:rPr b="1" lang="fr" sz="1200" u="sng">
                <a:solidFill>
                  <a:srgbClr val="FF0000"/>
                </a:solidFill>
                <a:highlight>
                  <a:srgbClr val="FFFF00"/>
                </a:highlight>
              </a:rPr>
              <a:t>jaune</a:t>
            </a:r>
            <a:r>
              <a:rPr lang="fr" sz="1200">
                <a:solidFill>
                  <a:srgbClr val="333333"/>
                </a:solidFill>
              </a:rPr>
              <a:t> s’allume dans le tableau de bord pendant quelques secondes lors de la mise en contact, puis s’éteint. Deux témoins peuvent être présents: un pour le camion et l’autre pour la remorque. Cependant, si le témoin du tableau de bord ou de la remorque </a:t>
            </a:r>
            <a:r>
              <a:rPr lang="fr" sz="1200">
                <a:solidFill>
                  <a:srgbClr val="333333"/>
                </a:solidFill>
                <a:highlight>
                  <a:srgbClr val="FFFF00"/>
                </a:highlight>
              </a:rPr>
              <a:t>demeure constamment allumé</a:t>
            </a:r>
            <a:r>
              <a:rPr lang="fr" sz="1200">
                <a:solidFill>
                  <a:srgbClr val="333333"/>
                </a:solidFill>
              </a:rPr>
              <a:t>, celui-ci renseigne l’opérateur que l’ordinateur de l’ABS a détecté une anomalie dans ses composantes et que le système est en </a:t>
            </a:r>
            <a:r>
              <a:rPr b="1" lang="fr" sz="1200" u="sng">
                <a:solidFill>
                  <a:srgbClr val="333333"/>
                </a:solidFill>
              </a:rPr>
              <a:t>défaillance</a:t>
            </a:r>
            <a:r>
              <a:rPr lang="fr" sz="1200">
                <a:solidFill>
                  <a:srgbClr val="333333"/>
                </a:solidFill>
              </a:rPr>
              <a:t>. Toutefois, les freins conventionnels fonctionnent normalement. Il sera alors primordial d’adapter la conduite de ce véhicule en conséquence. De plus, puisque le système ABS est obligatoire sur tous les véhicules lourds, il devra être réparé </a:t>
            </a:r>
            <a:r>
              <a:rPr lang="fr" sz="1200">
                <a:solidFill>
                  <a:srgbClr val="333333"/>
                </a:solidFill>
                <a:highlight>
                  <a:srgbClr val="FFFF00"/>
                </a:highlight>
              </a:rPr>
              <a:t>le plus rapidement possible</a:t>
            </a:r>
            <a:r>
              <a:rPr lang="fr" sz="1200">
                <a:solidFill>
                  <a:srgbClr val="333333"/>
                </a:solidFill>
              </a:rPr>
              <a:t>.</a:t>
            </a:r>
            <a:endParaRPr/>
          </a:p>
        </p:txBody>
      </p:sp>
      <p:sp>
        <p:nvSpPr>
          <p:cNvPr id="90" name="Google Shape;90;p12"/>
          <p:cNvSpPr txBox="1"/>
          <p:nvPr/>
        </p:nvSpPr>
        <p:spPr>
          <a:xfrm>
            <a:off x="103195" y="2558750"/>
            <a:ext cx="3452700" cy="350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r" sz="1800"/>
              <a:t>Témoin</a:t>
            </a:r>
            <a:r>
              <a:rPr b="1" lang="fr" sz="1800"/>
              <a:t> de fonctionnement</a:t>
            </a:r>
            <a:endParaRPr b="1" sz="1800"/>
          </a:p>
        </p:txBody>
      </p:sp>
      <p:pic>
        <p:nvPicPr>
          <p:cNvPr id="91" name="Google Shape;91;p12"/>
          <p:cNvPicPr preferRelativeResize="0"/>
          <p:nvPr/>
        </p:nvPicPr>
        <p:blipFill>
          <a:blip r:embed="rId7">
            <a:alphaModFix/>
          </a:blip>
          <a:stretch>
            <a:fillRect/>
          </a:stretch>
        </p:blipFill>
        <p:spPr>
          <a:xfrm>
            <a:off x="7863525" y="4473225"/>
            <a:ext cx="1128074" cy="48345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13"/>
          <p:cNvSpPr txBox="1"/>
          <p:nvPr>
            <p:ph type="title"/>
          </p:nvPr>
        </p:nvSpPr>
        <p:spPr>
          <a:xfrm>
            <a:off x="217250" y="369650"/>
            <a:ext cx="8788500" cy="1376700"/>
          </a:xfrm>
          <a:prstGeom prst="rect">
            <a:avLst/>
          </a:prstGeom>
        </p:spPr>
        <p:txBody>
          <a:bodyPr anchorCtr="0" anchor="ctr"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fr" sz="1800"/>
              <a:t>Système d’aide à la conduite</a:t>
            </a:r>
            <a:endParaRPr b="1" sz="1800"/>
          </a:p>
          <a:p>
            <a:pPr indent="0" lvl="0" marL="0" rtl="0" algn="l">
              <a:lnSpc>
                <a:spcPct val="115000"/>
              </a:lnSpc>
              <a:spcBef>
                <a:spcPts val="0"/>
              </a:spcBef>
              <a:spcAft>
                <a:spcPts val="0"/>
              </a:spcAft>
              <a:buClr>
                <a:schemeClr val="dk1"/>
              </a:buClr>
              <a:buSzPts val="1100"/>
              <a:buFont typeface="Arial"/>
              <a:buNone/>
            </a:pPr>
            <a:r>
              <a:rPr lang="fr" sz="1200"/>
              <a:t>Certains véhicules sont équipés de système d’aide à la conduite. Ils utilisent en autre, le système de freinage du véhicule afin d’améliorer le contrôle de l’ensemble de l’équipement. Un pictogramme dans le tableau de bord témoigne de leur présence. </a:t>
            </a:r>
            <a:r>
              <a:rPr lang="fr" sz="1200">
                <a:solidFill>
                  <a:srgbClr val="333333"/>
                </a:solidFill>
              </a:rPr>
              <a:t>Il s’allume pendant quelques secondes lors de la mise en contact, puis s’éteint. Le témoin </a:t>
            </a:r>
            <a:r>
              <a:rPr lang="fr" sz="1200"/>
              <a:t>clignote à chaque manoeuvre qui nécessite son intervention. </a:t>
            </a:r>
            <a:r>
              <a:rPr lang="fr" sz="1200">
                <a:solidFill>
                  <a:srgbClr val="333333"/>
                </a:solidFill>
              </a:rPr>
              <a:t>S’il demeure </a:t>
            </a:r>
            <a:r>
              <a:rPr lang="fr" sz="1200">
                <a:solidFill>
                  <a:srgbClr val="333333"/>
                </a:solidFill>
                <a:highlight>
                  <a:srgbClr val="FFFF00"/>
                </a:highlight>
              </a:rPr>
              <a:t>allumé</a:t>
            </a:r>
            <a:r>
              <a:rPr lang="fr" sz="1200">
                <a:solidFill>
                  <a:srgbClr val="333333"/>
                </a:solidFill>
              </a:rPr>
              <a:t>, le système est inactif et il doit être réparé le plus rapidement possible.</a:t>
            </a:r>
            <a:endParaRPr/>
          </a:p>
        </p:txBody>
      </p:sp>
      <p:pic>
        <p:nvPicPr>
          <p:cNvPr id="97" name="Google Shape;97;p13"/>
          <p:cNvPicPr preferRelativeResize="0"/>
          <p:nvPr/>
        </p:nvPicPr>
        <p:blipFill>
          <a:blip r:embed="rId3">
            <a:alphaModFix/>
          </a:blip>
          <a:stretch>
            <a:fillRect/>
          </a:stretch>
        </p:blipFill>
        <p:spPr>
          <a:xfrm>
            <a:off x="3487875" y="1801125"/>
            <a:ext cx="671025" cy="580793"/>
          </a:xfrm>
          <a:prstGeom prst="rect">
            <a:avLst/>
          </a:prstGeom>
          <a:noFill/>
          <a:ln>
            <a:noFill/>
          </a:ln>
        </p:spPr>
      </p:pic>
      <p:pic>
        <p:nvPicPr>
          <p:cNvPr id="98" name="Google Shape;98;p13"/>
          <p:cNvPicPr preferRelativeResize="0"/>
          <p:nvPr/>
        </p:nvPicPr>
        <p:blipFill>
          <a:blip r:embed="rId4">
            <a:alphaModFix/>
          </a:blip>
          <a:stretch>
            <a:fillRect/>
          </a:stretch>
        </p:blipFill>
        <p:spPr>
          <a:xfrm>
            <a:off x="4837556" y="1839875"/>
            <a:ext cx="671025" cy="548525"/>
          </a:xfrm>
          <a:prstGeom prst="rect">
            <a:avLst/>
          </a:prstGeom>
          <a:noFill/>
          <a:ln>
            <a:noFill/>
          </a:ln>
        </p:spPr>
      </p:pic>
      <p:pic>
        <p:nvPicPr>
          <p:cNvPr id="99" name="Google Shape;99;p13"/>
          <p:cNvPicPr preferRelativeResize="0"/>
          <p:nvPr/>
        </p:nvPicPr>
        <p:blipFill>
          <a:blip r:embed="rId5">
            <a:alphaModFix/>
          </a:blip>
          <a:stretch>
            <a:fillRect/>
          </a:stretch>
        </p:blipFill>
        <p:spPr>
          <a:xfrm>
            <a:off x="6354900" y="1839875"/>
            <a:ext cx="671025" cy="548532"/>
          </a:xfrm>
          <a:prstGeom prst="rect">
            <a:avLst/>
          </a:prstGeom>
          <a:noFill/>
          <a:ln>
            <a:noFill/>
          </a:ln>
        </p:spPr>
      </p:pic>
      <p:sp>
        <p:nvSpPr>
          <p:cNvPr id="100" name="Google Shape;100;p13"/>
          <p:cNvSpPr txBox="1"/>
          <p:nvPr/>
        </p:nvSpPr>
        <p:spPr>
          <a:xfrm>
            <a:off x="177750" y="2481925"/>
            <a:ext cx="8788500" cy="1520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fr" sz="1800">
                <a:solidFill>
                  <a:schemeClr val="dk1"/>
                </a:solidFill>
              </a:rPr>
              <a:t>ESP </a:t>
            </a:r>
            <a:r>
              <a:rPr lang="fr" sz="1800">
                <a:solidFill>
                  <a:schemeClr val="dk1"/>
                </a:solidFill>
              </a:rPr>
              <a:t>(</a:t>
            </a:r>
            <a:r>
              <a:rPr i="1" lang="fr" sz="1800">
                <a:solidFill>
                  <a:schemeClr val="dk1"/>
                </a:solidFill>
              </a:rPr>
              <a:t>Electronic stability program</a:t>
            </a:r>
            <a:r>
              <a:rPr lang="fr" sz="1800">
                <a:solidFill>
                  <a:schemeClr val="dk1"/>
                </a:solidFill>
              </a:rPr>
              <a:t>)</a:t>
            </a:r>
            <a:endParaRPr sz="1800">
              <a:solidFill>
                <a:schemeClr val="dk1"/>
              </a:solidFill>
            </a:endParaRPr>
          </a:p>
          <a:p>
            <a:pPr indent="0" lvl="0" marL="0" rtl="0" algn="l">
              <a:lnSpc>
                <a:spcPct val="115000"/>
              </a:lnSpc>
              <a:spcBef>
                <a:spcPts val="0"/>
              </a:spcBef>
              <a:spcAft>
                <a:spcPts val="0"/>
              </a:spcAft>
              <a:buNone/>
            </a:pPr>
            <a:r>
              <a:rPr b="1" lang="fr">
                <a:solidFill>
                  <a:schemeClr val="dk1"/>
                </a:solidFill>
              </a:rPr>
              <a:t>Système de stabilité électronique</a:t>
            </a:r>
            <a:endParaRPr sz="1100">
              <a:solidFill>
                <a:schemeClr val="dk1"/>
              </a:solidFill>
            </a:endParaRPr>
          </a:p>
          <a:p>
            <a:pPr indent="0" lvl="0" marL="0" rtl="0" algn="l">
              <a:lnSpc>
                <a:spcPct val="115000"/>
              </a:lnSpc>
              <a:spcBef>
                <a:spcPts val="0"/>
              </a:spcBef>
              <a:spcAft>
                <a:spcPts val="0"/>
              </a:spcAft>
              <a:buNone/>
            </a:pPr>
            <a:r>
              <a:rPr lang="fr" sz="1100">
                <a:solidFill>
                  <a:schemeClr val="dk1"/>
                </a:solidFill>
              </a:rPr>
              <a:t>Ce système est intégré avec l’ordinateur des freins antiblocage et il utilise les mêmes capteurs et valves modulatrices.</a:t>
            </a:r>
            <a:endParaRPr sz="1100">
              <a:solidFill>
                <a:schemeClr val="dk1"/>
              </a:solidFill>
            </a:endParaRPr>
          </a:p>
          <a:p>
            <a:pPr indent="0" lvl="0" marL="0" rtl="0" algn="l">
              <a:lnSpc>
                <a:spcPct val="115000"/>
              </a:lnSpc>
              <a:spcBef>
                <a:spcPts val="0"/>
              </a:spcBef>
              <a:spcAft>
                <a:spcPts val="0"/>
              </a:spcAft>
              <a:buNone/>
            </a:pPr>
            <a:r>
              <a:rPr lang="fr" sz="1100">
                <a:solidFill>
                  <a:schemeClr val="dk1"/>
                </a:solidFill>
              </a:rPr>
              <a:t>Il gère le </a:t>
            </a:r>
            <a:r>
              <a:rPr lang="fr" sz="1100">
                <a:solidFill>
                  <a:schemeClr val="dk1"/>
                </a:solidFill>
                <a:highlight>
                  <a:srgbClr val="FFFF00"/>
                </a:highlight>
              </a:rPr>
              <a:t>couple moteur</a:t>
            </a:r>
            <a:r>
              <a:rPr lang="fr" sz="1100">
                <a:solidFill>
                  <a:schemeClr val="dk1"/>
                </a:solidFill>
              </a:rPr>
              <a:t> et parfois même </a:t>
            </a:r>
            <a:r>
              <a:rPr lang="fr" sz="1100">
                <a:solidFill>
                  <a:schemeClr val="dk1"/>
                </a:solidFill>
                <a:highlight>
                  <a:srgbClr val="FFFF00"/>
                </a:highlight>
              </a:rPr>
              <a:t>le frein-moteur</a:t>
            </a:r>
            <a:r>
              <a:rPr lang="fr" sz="1100">
                <a:solidFill>
                  <a:schemeClr val="dk1"/>
                </a:solidFill>
              </a:rPr>
              <a:t>. Des capteurs supplémentaires sont ajoutés afin d’acheminer de l’information au module </a:t>
            </a:r>
            <a:r>
              <a:rPr b="1" lang="fr" sz="1100">
                <a:solidFill>
                  <a:schemeClr val="dk1"/>
                </a:solidFill>
              </a:rPr>
              <a:t>ECU </a:t>
            </a:r>
            <a:r>
              <a:rPr lang="fr" sz="1100">
                <a:solidFill>
                  <a:schemeClr val="dk1"/>
                </a:solidFill>
              </a:rPr>
              <a:t>(</a:t>
            </a:r>
            <a:r>
              <a:rPr i="1" lang="fr" sz="1100">
                <a:solidFill>
                  <a:schemeClr val="dk1"/>
                </a:solidFill>
              </a:rPr>
              <a:t>electronic control unit</a:t>
            </a:r>
            <a:r>
              <a:rPr lang="fr" sz="1100">
                <a:solidFill>
                  <a:schemeClr val="dk1"/>
                </a:solidFill>
              </a:rPr>
              <a:t>) sur l’angle de braquage et sur le déplacement latérale du véhicule.</a:t>
            </a:r>
            <a:endParaRPr sz="1100">
              <a:solidFill>
                <a:schemeClr val="dk1"/>
              </a:solidFill>
            </a:endParaRPr>
          </a:p>
          <a:p>
            <a:pPr indent="0" lvl="0" marL="0" rtl="0" algn="l">
              <a:lnSpc>
                <a:spcPct val="115000"/>
              </a:lnSpc>
              <a:spcBef>
                <a:spcPts val="0"/>
              </a:spcBef>
              <a:spcAft>
                <a:spcPts val="0"/>
              </a:spcAft>
              <a:buNone/>
            </a:pPr>
            <a:r>
              <a:rPr lang="fr" sz="1100">
                <a:solidFill>
                  <a:schemeClr val="dk1"/>
                </a:solidFill>
              </a:rPr>
              <a:t>Le système peut inclure l’anti-versement et l'antidérapage. </a:t>
            </a:r>
            <a:endParaRPr/>
          </a:p>
        </p:txBody>
      </p:sp>
      <p:pic>
        <p:nvPicPr>
          <p:cNvPr id="101" name="Google Shape;101;p13"/>
          <p:cNvPicPr preferRelativeResize="0"/>
          <p:nvPr/>
        </p:nvPicPr>
        <p:blipFill>
          <a:blip r:embed="rId6">
            <a:alphaModFix/>
          </a:blip>
          <a:stretch>
            <a:fillRect/>
          </a:stretch>
        </p:blipFill>
        <p:spPr>
          <a:xfrm>
            <a:off x="2090950" y="1807600"/>
            <a:ext cx="723531" cy="580800"/>
          </a:xfrm>
          <a:prstGeom prst="rect">
            <a:avLst/>
          </a:prstGeom>
          <a:noFill/>
          <a:ln>
            <a:noFill/>
          </a:ln>
        </p:spPr>
      </p:pic>
      <p:pic>
        <p:nvPicPr>
          <p:cNvPr id="102" name="Google Shape;102;p13"/>
          <p:cNvPicPr preferRelativeResize="0"/>
          <p:nvPr/>
        </p:nvPicPr>
        <p:blipFill>
          <a:blip r:embed="rId7">
            <a:alphaModFix/>
          </a:blip>
          <a:stretch>
            <a:fillRect/>
          </a:stretch>
        </p:blipFill>
        <p:spPr>
          <a:xfrm>
            <a:off x="7863525" y="4473225"/>
            <a:ext cx="1128074" cy="48345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14"/>
          <p:cNvSpPr txBox="1"/>
          <p:nvPr/>
        </p:nvSpPr>
        <p:spPr>
          <a:xfrm>
            <a:off x="217300" y="524175"/>
            <a:ext cx="4445700" cy="2089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fr" sz="1800">
                <a:solidFill>
                  <a:schemeClr val="dk1"/>
                </a:solidFill>
              </a:rPr>
              <a:t>Système anti-versement (RSP </a:t>
            </a:r>
            <a:r>
              <a:rPr b="1" i="1" lang="fr" sz="1800">
                <a:solidFill>
                  <a:schemeClr val="dk1"/>
                </a:solidFill>
              </a:rPr>
              <a:t>Roll stability program</a:t>
            </a:r>
            <a:r>
              <a:rPr b="1" lang="fr" sz="1800">
                <a:solidFill>
                  <a:schemeClr val="dk1"/>
                </a:solidFill>
              </a:rPr>
              <a:t>)</a:t>
            </a:r>
            <a:endParaRPr b="1" sz="1800">
              <a:solidFill>
                <a:schemeClr val="dk1"/>
              </a:solidFill>
            </a:endParaRPr>
          </a:p>
          <a:p>
            <a:pPr indent="0" lvl="0" marL="0" rtl="0" algn="l">
              <a:lnSpc>
                <a:spcPct val="115000"/>
              </a:lnSpc>
              <a:spcBef>
                <a:spcPts val="0"/>
              </a:spcBef>
              <a:spcAft>
                <a:spcPts val="0"/>
              </a:spcAft>
              <a:buNone/>
            </a:pPr>
            <a:r>
              <a:t/>
            </a:r>
            <a:endParaRPr b="1">
              <a:solidFill>
                <a:schemeClr val="dk1"/>
              </a:solidFill>
            </a:endParaRPr>
          </a:p>
          <a:p>
            <a:pPr indent="0" lvl="0" marL="0" rtl="0" algn="l">
              <a:lnSpc>
                <a:spcPct val="115000"/>
              </a:lnSpc>
              <a:spcBef>
                <a:spcPts val="0"/>
              </a:spcBef>
              <a:spcAft>
                <a:spcPts val="0"/>
              </a:spcAft>
              <a:buNone/>
            </a:pPr>
            <a:r>
              <a:rPr lang="fr" sz="1200">
                <a:solidFill>
                  <a:schemeClr val="dk1"/>
                </a:solidFill>
              </a:rPr>
              <a:t>Ce système a pour but d’éviter les renversements causés par </a:t>
            </a:r>
            <a:r>
              <a:rPr lang="fr" sz="1200">
                <a:solidFill>
                  <a:schemeClr val="dk1"/>
                </a:solidFill>
                <a:highlight>
                  <a:srgbClr val="FFFF00"/>
                </a:highlight>
              </a:rPr>
              <a:t>une vitesse excessive lors d’un virage</a:t>
            </a:r>
            <a:r>
              <a:rPr lang="fr" sz="1200">
                <a:solidFill>
                  <a:schemeClr val="dk1"/>
                </a:solidFill>
              </a:rPr>
              <a:t> ou d’une manœuvre brusque. Ainsi dans ces conditions, </a:t>
            </a:r>
            <a:r>
              <a:rPr lang="fr" sz="1200">
                <a:solidFill>
                  <a:schemeClr val="dk1"/>
                </a:solidFill>
              </a:rPr>
              <a:t>il réduit</a:t>
            </a:r>
            <a:r>
              <a:rPr lang="fr" sz="1200">
                <a:solidFill>
                  <a:schemeClr val="dk1"/>
                </a:solidFill>
              </a:rPr>
              <a:t> automatiquement le </a:t>
            </a:r>
            <a:r>
              <a:rPr lang="fr" sz="1200">
                <a:solidFill>
                  <a:schemeClr val="dk1"/>
                </a:solidFill>
              </a:rPr>
              <a:t>couple</a:t>
            </a:r>
            <a:r>
              <a:rPr lang="fr" sz="1200">
                <a:solidFill>
                  <a:schemeClr val="dk1"/>
                </a:solidFill>
              </a:rPr>
              <a:t> moteur et applique les freins de service afin de diminuer les risques de renversement.</a:t>
            </a:r>
            <a:endParaRPr/>
          </a:p>
        </p:txBody>
      </p:sp>
      <p:pic>
        <p:nvPicPr>
          <p:cNvPr id="108" name="Google Shape;108;p14"/>
          <p:cNvPicPr preferRelativeResize="0"/>
          <p:nvPr/>
        </p:nvPicPr>
        <p:blipFill>
          <a:blip r:embed="rId3">
            <a:alphaModFix/>
          </a:blip>
          <a:stretch>
            <a:fillRect/>
          </a:stretch>
        </p:blipFill>
        <p:spPr>
          <a:xfrm>
            <a:off x="4815400" y="0"/>
            <a:ext cx="3248425" cy="4274726"/>
          </a:xfrm>
          <a:prstGeom prst="rect">
            <a:avLst/>
          </a:prstGeom>
          <a:noFill/>
          <a:ln>
            <a:noFill/>
          </a:ln>
        </p:spPr>
      </p:pic>
      <p:pic>
        <p:nvPicPr>
          <p:cNvPr id="109" name="Google Shape;109;p14"/>
          <p:cNvPicPr preferRelativeResize="0"/>
          <p:nvPr/>
        </p:nvPicPr>
        <p:blipFill>
          <a:blip r:embed="rId4">
            <a:alphaModFix/>
          </a:blip>
          <a:stretch>
            <a:fillRect/>
          </a:stretch>
        </p:blipFill>
        <p:spPr>
          <a:xfrm>
            <a:off x="7863525" y="4473225"/>
            <a:ext cx="1128074" cy="48345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pic>
        <p:nvPicPr>
          <p:cNvPr id="114" name="Google Shape;114;p15"/>
          <p:cNvPicPr preferRelativeResize="0"/>
          <p:nvPr/>
        </p:nvPicPr>
        <p:blipFill>
          <a:blip r:embed="rId3">
            <a:alphaModFix/>
          </a:blip>
          <a:stretch>
            <a:fillRect/>
          </a:stretch>
        </p:blipFill>
        <p:spPr>
          <a:xfrm>
            <a:off x="1571525" y="76200"/>
            <a:ext cx="5913325" cy="4161025"/>
          </a:xfrm>
          <a:prstGeom prst="rect">
            <a:avLst/>
          </a:prstGeom>
          <a:noFill/>
          <a:ln>
            <a:noFill/>
          </a:ln>
        </p:spPr>
      </p:pic>
      <p:pic>
        <p:nvPicPr>
          <p:cNvPr id="115" name="Google Shape;115;p15"/>
          <p:cNvPicPr preferRelativeResize="0"/>
          <p:nvPr/>
        </p:nvPicPr>
        <p:blipFill>
          <a:blip r:embed="rId4">
            <a:alphaModFix/>
          </a:blip>
          <a:stretch>
            <a:fillRect/>
          </a:stretch>
        </p:blipFill>
        <p:spPr>
          <a:xfrm>
            <a:off x="7863525" y="4473225"/>
            <a:ext cx="1128074" cy="48345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16"/>
          <p:cNvSpPr txBox="1"/>
          <p:nvPr/>
        </p:nvSpPr>
        <p:spPr>
          <a:xfrm>
            <a:off x="3812600" y="558500"/>
            <a:ext cx="5041500" cy="1896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fr" sz="1800">
                <a:solidFill>
                  <a:schemeClr val="dk1"/>
                </a:solidFill>
              </a:rPr>
              <a:t>Système anti-dérapage </a:t>
            </a:r>
            <a:r>
              <a:rPr lang="fr" sz="1800">
                <a:solidFill>
                  <a:schemeClr val="dk1"/>
                </a:solidFill>
              </a:rPr>
              <a:t>(</a:t>
            </a:r>
            <a:r>
              <a:rPr i="1" lang="fr" sz="1800">
                <a:solidFill>
                  <a:schemeClr val="dk1"/>
                </a:solidFill>
              </a:rPr>
              <a:t>Yaw control</a:t>
            </a:r>
            <a:r>
              <a:rPr lang="fr" sz="1800">
                <a:solidFill>
                  <a:schemeClr val="dk1"/>
                </a:solidFill>
              </a:rPr>
              <a:t>)</a:t>
            </a:r>
            <a:endParaRPr sz="1800">
              <a:solidFill>
                <a:schemeClr val="dk1"/>
              </a:solidFill>
            </a:endParaRPr>
          </a:p>
          <a:p>
            <a:pPr indent="0" lvl="0" marL="0" rtl="0" algn="l">
              <a:lnSpc>
                <a:spcPct val="115000"/>
              </a:lnSpc>
              <a:spcBef>
                <a:spcPts val="0"/>
              </a:spcBef>
              <a:spcAft>
                <a:spcPts val="0"/>
              </a:spcAft>
              <a:buNone/>
            </a:pPr>
            <a:r>
              <a:t/>
            </a:r>
            <a:endParaRPr sz="1100">
              <a:solidFill>
                <a:schemeClr val="dk1"/>
              </a:solidFill>
            </a:endParaRPr>
          </a:p>
          <a:p>
            <a:pPr indent="0" lvl="0" marL="0" rtl="0" algn="l">
              <a:lnSpc>
                <a:spcPct val="115000"/>
              </a:lnSpc>
              <a:spcBef>
                <a:spcPts val="0"/>
              </a:spcBef>
              <a:spcAft>
                <a:spcPts val="0"/>
              </a:spcAft>
              <a:buNone/>
            </a:pPr>
            <a:r>
              <a:rPr lang="fr" sz="1200">
                <a:solidFill>
                  <a:schemeClr val="dk1"/>
                </a:solidFill>
                <a:highlight>
                  <a:srgbClr val="FFFF00"/>
                </a:highlight>
              </a:rPr>
              <a:t>Une</a:t>
            </a:r>
            <a:r>
              <a:rPr lang="fr" sz="1200">
                <a:solidFill>
                  <a:schemeClr val="dk1"/>
                </a:solidFill>
                <a:highlight>
                  <a:srgbClr val="FFFF00"/>
                </a:highlight>
              </a:rPr>
              <a:t> vitesse excessive du véhicule</a:t>
            </a:r>
            <a:r>
              <a:rPr lang="fr" sz="1200">
                <a:solidFill>
                  <a:schemeClr val="dk1"/>
                </a:solidFill>
              </a:rPr>
              <a:t> compte tenu des conditions routière, peut provoquer du </a:t>
            </a:r>
            <a:r>
              <a:rPr lang="fr" sz="1200">
                <a:solidFill>
                  <a:schemeClr val="dk1"/>
                </a:solidFill>
                <a:highlight>
                  <a:srgbClr val="FFFF00"/>
                </a:highlight>
              </a:rPr>
              <a:t>glissement.</a:t>
            </a:r>
            <a:endParaRPr sz="1200">
              <a:solidFill>
                <a:schemeClr val="dk1"/>
              </a:solidFill>
              <a:highlight>
                <a:srgbClr val="FFFF00"/>
              </a:highlight>
            </a:endParaRPr>
          </a:p>
          <a:p>
            <a:pPr indent="0" lvl="0" marL="0" rtl="0" algn="l">
              <a:lnSpc>
                <a:spcPct val="115000"/>
              </a:lnSpc>
              <a:spcBef>
                <a:spcPts val="0"/>
              </a:spcBef>
              <a:spcAft>
                <a:spcPts val="0"/>
              </a:spcAft>
              <a:buNone/>
            </a:pPr>
            <a:r>
              <a:t/>
            </a:r>
            <a:endParaRPr sz="1200">
              <a:solidFill>
                <a:schemeClr val="dk1"/>
              </a:solidFill>
            </a:endParaRPr>
          </a:p>
          <a:p>
            <a:pPr indent="0" lvl="0" marL="0" rtl="0" algn="l">
              <a:lnSpc>
                <a:spcPct val="115000"/>
              </a:lnSpc>
              <a:spcBef>
                <a:spcPts val="0"/>
              </a:spcBef>
              <a:spcAft>
                <a:spcPts val="0"/>
              </a:spcAft>
              <a:buNone/>
            </a:pPr>
            <a:r>
              <a:rPr lang="fr" sz="1200">
                <a:solidFill>
                  <a:schemeClr val="dk1"/>
                </a:solidFill>
              </a:rPr>
              <a:t>Ce système a pour but de limiter les dérapages, comme une </a:t>
            </a:r>
            <a:r>
              <a:rPr lang="fr" sz="1200">
                <a:solidFill>
                  <a:schemeClr val="dk1"/>
                </a:solidFill>
                <a:highlight>
                  <a:srgbClr val="FFFF00"/>
                </a:highlight>
              </a:rPr>
              <a:t>mise en portefeuille (</a:t>
            </a:r>
            <a:r>
              <a:rPr i="1" lang="fr" sz="1200">
                <a:solidFill>
                  <a:schemeClr val="dk1"/>
                </a:solidFill>
                <a:highlight>
                  <a:srgbClr val="FFFF00"/>
                </a:highlight>
              </a:rPr>
              <a:t>jack knife</a:t>
            </a:r>
            <a:r>
              <a:rPr lang="fr" sz="1200">
                <a:solidFill>
                  <a:schemeClr val="dk1"/>
                </a:solidFill>
                <a:highlight>
                  <a:srgbClr val="FFFF00"/>
                </a:highlight>
              </a:rPr>
              <a:t>)</a:t>
            </a:r>
            <a:r>
              <a:rPr lang="fr" sz="1200">
                <a:solidFill>
                  <a:schemeClr val="dk1"/>
                </a:solidFill>
              </a:rPr>
              <a:t>, en réduisant la commande de l’accélérateur et en </a:t>
            </a:r>
            <a:r>
              <a:rPr lang="fr" sz="1200">
                <a:solidFill>
                  <a:schemeClr val="dk1"/>
                </a:solidFill>
              </a:rPr>
              <a:t>appliquant les freins de service de façon stratégique.</a:t>
            </a:r>
            <a:endParaRPr/>
          </a:p>
        </p:txBody>
      </p:sp>
      <p:pic>
        <p:nvPicPr>
          <p:cNvPr id="121" name="Google Shape;121;p16"/>
          <p:cNvPicPr preferRelativeResize="0"/>
          <p:nvPr/>
        </p:nvPicPr>
        <p:blipFill>
          <a:blip r:embed="rId3">
            <a:alphaModFix/>
          </a:blip>
          <a:stretch>
            <a:fillRect/>
          </a:stretch>
        </p:blipFill>
        <p:spPr>
          <a:xfrm>
            <a:off x="154600" y="28875"/>
            <a:ext cx="3368775" cy="4298075"/>
          </a:xfrm>
          <a:prstGeom prst="rect">
            <a:avLst/>
          </a:prstGeom>
          <a:noFill/>
          <a:ln>
            <a:noFill/>
          </a:ln>
        </p:spPr>
      </p:pic>
      <p:pic>
        <p:nvPicPr>
          <p:cNvPr id="122" name="Google Shape;122;p16"/>
          <p:cNvPicPr preferRelativeResize="0"/>
          <p:nvPr/>
        </p:nvPicPr>
        <p:blipFill>
          <a:blip r:embed="rId4">
            <a:alphaModFix/>
          </a:blip>
          <a:stretch>
            <a:fillRect/>
          </a:stretch>
        </p:blipFill>
        <p:spPr>
          <a:xfrm>
            <a:off x="7863525" y="4473225"/>
            <a:ext cx="1128074" cy="48345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pic>
        <p:nvPicPr>
          <p:cNvPr id="127" name="Google Shape;127;p17"/>
          <p:cNvPicPr preferRelativeResize="0"/>
          <p:nvPr/>
        </p:nvPicPr>
        <p:blipFill>
          <a:blip r:embed="rId3">
            <a:alphaModFix/>
          </a:blip>
          <a:stretch>
            <a:fillRect/>
          </a:stretch>
        </p:blipFill>
        <p:spPr>
          <a:xfrm>
            <a:off x="1689725" y="120668"/>
            <a:ext cx="5826850" cy="4131375"/>
          </a:xfrm>
          <a:prstGeom prst="rect">
            <a:avLst/>
          </a:prstGeom>
          <a:noFill/>
          <a:ln>
            <a:noFill/>
          </a:ln>
        </p:spPr>
      </p:pic>
      <p:pic>
        <p:nvPicPr>
          <p:cNvPr id="128" name="Google Shape;128;p17"/>
          <p:cNvPicPr preferRelativeResize="0"/>
          <p:nvPr/>
        </p:nvPicPr>
        <p:blipFill>
          <a:blip r:embed="rId4">
            <a:alphaModFix/>
          </a:blip>
          <a:stretch>
            <a:fillRect/>
          </a:stretch>
        </p:blipFill>
        <p:spPr>
          <a:xfrm>
            <a:off x="2511000" y="526050"/>
            <a:ext cx="1559250" cy="712925"/>
          </a:xfrm>
          <a:prstGeom prst="rect">
            <a:avLst/>
          </a:prstGeom>
          <a:noFill/>
          <a:ln>
            <a:noFill/>
          </a:ln>
        </p:spPr>
      </p:pic>
      <p:pic>
        <p:nvPicPr>
          <p:cNvPr id="129" name="Google Shape;129;p17"/>
          <p:cNvPicPr preferRelativeResize="0"/>
          <p:nvPr/>
        </p:nvPicPr>
        <p:blipFill>
          <a:blip r:embed="rId5">
            <a:alphaModFix/>
          </a:blip>
          <a:stretch>
            <a:fillRect/>
          </a:stretch>
        </p:blipFill>
        <p:spPr>
          <a:xfrm>
            <a:off x="7863525" y="4473225"/>
            <a:ext cx="1128074" cy="48345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18"/>
          <p:cNvSpPr txBox="1"/>
          <p:nvPr>
            <p:ph type="title"/>
          </p:nvPr>
        </p:nvSpPr>
        <p:spPr>
          <a:xfrm>
            <a:off x="158000" y="26850"/>
            <a:ext cx="5578500" cy="3519900"/>
          </a:xfrm>
          <a:prstGeom prst="rect">
            <a:avLst/>
          </a:prstGeom>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b="1" lang="fr" sz="1800"/>
              <a:t>Ce qu’il faut savoir de ces systèmes</a:t>
            </a:r>
            <a:endParaRPr b="1" sz="1800"/>
          </a:p>
          <a:p>
            <a:pPr indent="0" lvl="0" marL="0" rtl="0" algn="l">
              <a:lnSpc>
                <a:spcPct val="115000"/>
              </a:lnSpc>
              <a:spcBef>
                <a:spcPts val="0"/>
              </a:spcBef>
              <a:spcAft>
                <a:spcPts val="0"/>
              </a:spcAft>
              <a:buClr>
                <a:schemeClr val="dk1"/>
              </a:buClr>
              <a:buSzPts val="1100"/>
              <a:buFont typeface="Arial"/>
              <a:buNone/>
            </a:pPr>
            <a:r>
              <a:t/>
            </a:r>
            <a:endParaRPr b="1" sz="1400"/>
          </a:p>
          <a:p>
            <a:pPr indent="0" lvl="0" marL="0" rtl="0" algn="l">
              <a:lnSpc>
                <a:spcPct val="115000"/>
              </a:lnSpc>
              <a:spcBef>
                <a:spcPts val="0"/>
              </a:spcBef>
              <a:spcAft>
                <a:spcPts val="0"/>
              </a:spcAft>
              <a:buClr>
                <a:schemeClr val="dk1"/>
              </a:buClr>
              <a:buSzPts val="1100"/>
              <a:buFont typeface="Arial"/>
              <a:buNone/>
            </a:pPr>
            <a:r>
              <a:rPr lang="fr" sz="1200"/>
              <a:t>Ils ne sont pas </a:t>
            </a:r>
            <a:r>
              <a:rPr lang="fr" sz="1200"/>
              <a:t>infaillible</a:t>
            </a:r>
            <a:r>
              <a:rPr lang="fr" sz="1200"/>
              <a:t>s</a:t>
            </a:r>
            <a:r>
              <a:rPr lang="fr" sz="1200"/>
              <a:t> et peuvent perdre de l’efficacité lorsque l’angle de braquage est faussé, et </a:t>
            </a:r>
            <a:r>
              <a:rPr lang="fr" sz="1200"/>
              <a:t>également lorsque</a:t>
            </a:r>
            <a:r>
              <a:rPr lang="fr" sz="1200"/>
              <a:t> le chargement est instable.</a:t>
            </a:r>
            <a:endParaRPr sz="1200"/>
          </a:p>
          <a:p>
            <a:pPr indent="0" lvl="0" marL="0" rtl="0" algn="l">
              <a:lnSpc>
                <a:spcPct val="115000"/>
              </a:lnSpc>
              <a:spcBef>
                <a:spcPts val="0"/>
              </a:spcBef>
              <a:spcAft>
                <a:spcPts val="0"/>
              </a:spcAft>
              <a:buClr>
                <a:schemeClr val="dk1"/>
              </a:buClr>
              <a:buSzPts val="1100"/>
              <a:buFont typeface="Arial"/>
              <a:buNone/>
            </a:pPr>
            <a:r>
              <a:t/>
            </a:r>
            <a:endParaRPr sz="1200"/>
          </a:p>
          <a:p>
            <a:pPr indent="0" lvl="0" marL="0" rtl="0" algn="l">
              <a:lnSpc>
                <a:spcPct val="115000"/>
              </a:lnSpc>
              <a:spcBef>
                <a:spcPts val="0"/>
              </a:spcBef>
              <a:spcAft>
                <a:spcPts val="0"/>
              </a:spcAft>
              <a:buNone/>
            </a:pPr>
            <a:r>
              <a:rPr lang="fr" sz="1200"/>
              <a:t>I</a:t>
            </a:r>
            <a:r>
              <a:rPr lang="fr" sz="1200"/>
              <a:t>ls deviennent </a:t>
            </a:r>
            <a:r>
              <a:rPr b="1" lang="fr" sz="1200">
                <a:highlight>
                  <a:srgbClr val="FFFF00"/>
                </a:highlight>
              </a:rPr>
              <a:t>moins actifs</a:t>
            </a:r>
            <a:r>
              <a:rPr lang="fr" sz="1200"/>
              <a:t> en mode «</a:t>
            </a:r>
            <a:r>
              <a:rPr i="1" lang="fr" sz="1200"/>
              <a:t> </a:t>
            </a:r>
            <a:r>
              <a:rPr b="1" i="1" lang="fr" sz="1200"/>
              <a:t>ABS off-road</a:t>
            </a:r>
            <a:r>
              <a:rPr i="1" lang="fr" sz="1200"/>
              <a:t> </a:t>
            </a:r>
            <a:r>
              <a:rPr lang="fr" sz="1200"/>
              <a:t>»,  et </a:t>
            </a:r>
            <a:r>
              <a:rPr b="1" lang="fr" sz="1200"/>
              <a:t>inactif </a:t>
            </a:r>
            <a:r>
              <a:rPr lang="fr" sz="1200"/>
              <a:t>lorsque le système </a:t>
            </a:r>
            <a:r>
              <a:rPr b="1" lang="fr" sz="1200"/>
              <a:t>ABS/ATC</a:t>
            </a:r>
            <a:r>
              <a:rPr lang="fr" sz="1200"/>
              <a:t> est en mode diagnostic ou défectueux.</a:t>
            </a:r>
            <a:endParaRPr sz="1200"/>
          </a:p>
          <a:p>
            <a:pPr indent="0" lvl="0" marL="0" rtl="0" algn="l">
              <a:lnSpc>
                <a:spcPct val="115000"/>
              </a:lnSpc>
              <a:spcBef>
                <a:spcPts val="0"/>
              </a:spcBef>
              <a:spcAft>
                <a:spcPts val="0"/>
              </a:spcAft>
              <a:buNone/>
            </a:pPr>
            <a:r>
              <a:t/>
            </a:r>
            <a:endParaRPr sz="1200"/>
          </a:p>
          <a:p>
            <a:pPr indent="0" lvl="0" marL="0" rtl="0" algn="l">
              <a:lnSpc>
                <a:spcPct val="115000"/>
              </a:lnSpc>
              <a:spcBef>
                <a:spcPts val="0"/>
              </a:spcBef>
              <a:spcAft>
                <a:spcPts val="0"/>
              </a:spcAft>
              <a:buClr>
                <a:schemeClr val="dk1"/>
              </a:buClr>
              <a:buSzPts val="1100"/>
              <a:buFont typeface="Arial"/>
              <a:buNone/>
            </a:pPr>
            <a:r>
              <a:t/>
            </a:r>
            <a:endParaRPr sz="1200"/>
          </a:p>
          <a:p>
            <a:pPr indent="0" lvl="0" marL="0" rtl="0" algn="l">
              <a:lnSpc>
                <a:spcPct val="115000"/>
              </a:lnSpc>
              <a:spcBef>
                <a:spcPts val="0"/>
              </a:spcBef>
              <a:spcAft>
                <a:spcPts val="0"/>
              </a:spcAft>
              <a:buClr>
                <a:schemeClr val="dk1"/>
              </a:buClr>
              <a:buSzPts val="1100"/>
              <a:buFont typeface="Arial"/>
              <a:buNone/>
            </a:pPr>
            <a:r>
              <a:t/>
            </a:r>
            <a:endParaRPr sz="1200"/>
          </a:p>
          <a:p>
            <a:pPr indent="0" lvl="0" marL="0" rtl="0" algn="l">
              <a:lnSpc>
                <a:spcPct val="115000"/>
              </a:lnSpc>
              <a:spcBef>
                <a:spcPts val="0"/>
              </a:spcBef>
              <a:spcAft>
                <a:spcPts val="0"/>
              </a:spcAft>
              <a:buClr>
                <a:schemeClr val="dk1"/>
              </a:buClr>
              <a:buSzPts val="1100"/>
              <a:buFont typeface="Arial"/>
              <a:buNone/>
            </a:pPr>
            <a:r>
              <a:t/>
            </a:r>
            <a:endParaRPr/>
          </a:p>
        </p:txBody>
      </p:sp>
      <p:pic>
        <p:nvPicPr>
          <p:cNvPr id="135" name="Google Shape;135;p18"/>
          <p:cNvPicPr preferRelativeResize="0"/>
          <p:nvPr/>
        </p:nvPicPr>
        <p:blipFill>
          <a:blip r:embed="rId3">
            <a:alphaModFix/>
          </a:blip>
          <a:stretch>
            <a:fillRect/>
          </a:stretch>
        </p:blipFill>
        <p:spPr>
          <a:xfrm>
            <a:off x="7433050" y="648025"/>
            <a:ext cx="1614250" cy="3026573"/>
          </a:xfrm>
          <a:prstGeom prst="rect">
            <a:avLst/>
          </a:prstGeom>
          <a:noFill/>
          <a:ln>
            <a:noFill/>
          </a:ln>
        </p:spPr>
      </p:pic>
      <p:pic>
        <p:nvPicPr>
          <p:cNvPr id="136" name="Google Shape;136;p18"/>
          <p:cNvPicPr preferRelativeResize="0"/>
          <p:nvPr/>
        </p:nvPicPr>
        <p:blipFill>
          <a:blip r:embed="rId4">
            <a:alphaModFix/>
          </a:blip>
          <a:stretch>
            <a:fillRect/>
          </a:stretch>
        </p:blipFill>
        <p:spPr>
          <a:xfrm>
            <a:off x="3458875" y="2525196"/>
            <a:ext cx="1720426" cy="1262075"/>
          </a:xfrm>
          <a:prstGeom prst="rect">
            <a:avLst/>
          </a:prstGeom>
          <a:noFill/>
          <a:ln cap="flat" cmpd="sng" w="76200">
            <a:solidFill>
              <a:schemeClr val="dk2"/>
            </a:solidFill>
            <a:prstDash val="solid"/>
            <a:round/>
            <a:headEnd len="sm" w="sm" type="none"/>
            <a:tailEnd len="sm" w="sm" type="none"/>
          </a:ln>
        </p:spPr>
      </p:pic>
      <p:pic>
        <p:nvPicPr>
          <p:cNvPr id="137" name="Google Shape;137;p18"/>
          <p:cNvPicPr preferRelativeResize="0"/>
          <p:nvPr/>
        </p:nvPicPr>
        <p:blipFill>
          <a:blip r:embed="rId5">
            <a:alphaModFix/>
          </a:blip>
          <a:stretch>
            <a:fillRect/>
          </a:stretch>
        </p:blipFill>
        <p:spPr>
          <a:xfrm>
            <a:off x="565027" y="2480727"/>
            <a:ext cx="1942749" cy="1352550"/>
          </a:xfrm>
          <a:prstGeom prst="rect">
            <a:avLst/>
          </a:prstGeom>
          <a:noFill/>
          <a:ln>
            <a:noFill/>
          </a:ln>
        </p:spPr>
      </p:pic>
      <p:sp>
        <p:nvSpPr>
          <p:cNvPr id="138" name="Google Shape;138;p18"/>
          <p:cNvSpPr/>
          <p:nvPr/>
        </p:nvSpPr>
        <p:spPr>
          <a:xfrm>
            <a:off x="2848066" y="1984162"/>
            <a:ext cx="2875500" cy="2312100"/>
          </a:xfrm>
          <a:prstGeom prst="sun">
            <a:avLst>
              <a:gd fmla="val 25000" name="adj"/>
            </a:avLst>
          </a:prstGeom>
          <a:noFill/>
          <a:ln cap="flat" cmpd="sng" w="76200">
            <a:solidFill>
              <a:srgbClr val="FFFF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18"/>
          <p:cNvSpPr/>
          <p:nvPr/>
        </p:nvSpPr>
        <p:spPr>
          <a:xfrm>
            <a:off x="158000" y="1984163"/>
            <a:ext cx="2747100" cy="2356800"/>
          </a:xfrm>
          <a:prstGeom prst="sun">
            <a:avLst>
              <a:gd fmla="val 25000" name="adj"/>
            </a:avLst>
          </a:prstGeom>
          <a:noFill/>
          <a:ln cap="flat" cmpd="sng" w="76200">
            <a:solidFill>
              <a:srgbClr val="FFFF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40" name="Google Shape;140;p18"/>
          <p:cNvPicPr preferRelativeResize="0"/>
          <p:nvPr/>
        </p:nvPicPr>
        <p:blipFill>
          <a:blip r:embed="rId6">
            <a:alphaModFix/>
          </a:blip>
          <a:stretch>
            <a:fillRect/>
          </a:stretch>
        </p:blipFill>
        <p:spPr>
          <a:xfrm>
            <a:off x="5812700" y="779752"/>
            <a:ext cx="1541775" cy="2770723"/>
          </a:xfrm>
          <a:prstGeom prst="rect">
            <a:avLst/>
          </a:prstGeom>
          <a:noFill/>
          <a:ln>
            <a:noFill/>
          </a:ln>
        </p:spPr>
      </p:pic>
      <p:pic>
        <p:nvPicPr>
          <p:cNvPr id="141" name="Google Shape;141;p18"/>
          <p:cNvPicPr preferRelativeResize="0"/>
          <p:nvPr/>
        </p:nvPicPr>
        <p:blipFill>
          <a:blip r:embed="rId7">
            <a:alphaModFix/>
          </a:blip>
          <a:stretch>
            <a:fillRect/>
          </a:stretch>
        </p:blipFill>
        <p:spPr>
          <a:xfrm>
            <a:off x="7863525" y="4473225"/>
            <a:ext cx="1128074" cy="48345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