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Exo 2"/>
      <p:regular r:id="rId25"/>
      <p:bold r:id="rId26"/>
      <p:italic r:id="rId27"/>
      <p:boldItalic r:id="rId28"/>
    </p:embeddedFont>
    <p:embeddedFont>
      <p:font typeface="Oswald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3859B3D-1CBE-4E01-A300-8BE3FF623803}">
  <a:tblStyle styleId="{B3859B3D-1CBE-4E01-A300-8BE3FF6238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Exo2-bold.fntdata"/><Relationship Id="rId25" Type="http://schemas.openxmlformats.org/officeDocument/2006/relationships/font" Target="fonts/Exo2-regular.fntdata"/><Relationship Id="rId28" Type="http://schemas.openxmlformats.org/officeDocument/2006/relationships/font" Target="fonts/Exo2-boldItalic.fntdata"/><Relationship Id="rId27" Type="http://schemas.openxmlformats.org/officeDocument/2006/relationships/font" Target="fonts/Exo2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swald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Oswald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7c94205e3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7c94205e3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85402645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85402645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</a:rPr>
              <a:t>Dans le tableau ci-dessus, il a été ressortie les principales </a:t>
            </a:r>
            <a:r>
              <a:rPr b="1" lang="fr" sz="1000">
                <a:solidFill>
                  <a:schemeClr val="dk1"/>
                </a:solidFill>
              </a:rPr>
              <a:t>applications</a:t>
            </a:r>
            <a:r>
              <a:rPr lang="fr" sz="1000">
                <a:solidFill>
                  <a:schemeClr val="dk1"/>
                </a:solidFill>
              </a:rPr>
              <a:t> (vocations) dédiés par le fabricant des transmission Eaton-Fuller.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</a:rPr>
              <a:t>On voit par exemple que la </a:t>
            </a:r>
            <a:r>
              <a:rPr b="1" lang="fr" sz="1000">
                <a:solidFill>
                  <a:schemeClr val="dk1"/>
                </a:solidFill>
              </a:rPr>
              <a:t>10 vitesses</a:t>
            </a:r>
            <a:r>
              <a:rPr lang="fr" sz="1000">
                <a:solidFill>
                  <a:schemeClr val="dk1"/>
                </a:solidFill>
              </a:rPr>
              <a:t> (modèle FR) est plus appropriée à du transport grande distance, à la collecte de déchets, aux applications agricoles, à la construction et aux cueillettes et livraisons.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</a:rPr>
              <a:t>On voit aussi par exemple que la </a:t>
            </a:r>
            <a:r>
              <a:rPr b="1" lang="fr" sz="1000">
                <a:solidFill>
                  <a:schemeClr val="dk1"/>
                </a:solidFill>
              </a:rPr>
              <a:t>13</a:t>
            </a:r>
            <a:r>
              <a:rPr lang="fr" sz="1000">
                <a:solidFill>
                  <a:schemeClr val="dk1"/>
                </a:solidFill>
              </a:rPr>
              <a:t> et la </a:t>
            </a:r>
            <a:r>
              <a:rPr b="1" lang="fr" sz="1000">
                <a:solidFill>
                  <a:schemeClr val="dk1"/>
                </a:solidFill>
              </a:rPr>
              <a:t>18 vitesses</a:t>
            </a:r>
            <a:r>
              <a:rPr lang="fr" sz="1000">
                <a:solidFill>
                  <a:schemeClr val="dk1"/>
                </a:solidFill>
              </a:rPr>
              <a:t> ne sont pas appropriées (selon le fabricant) à  faire constamment des cueillettes et livraisons.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</a:rPr>
              <a:t>Ceci constitue des </a:t>
            </a:r>
            <a:r>
              <a:rPr b="1" lang="fr" sz="1000">
                <a:solidFill>
                  <a:schemeClr val="dk1"/>
                </a:solidFill>
              </a:rPr>
              <a:t>suggestions</a:t>
            </a:r>
            <a:r>
              <a:rPr lang="fr" sz="1000">
                <a:solidFill>
                  <a:schemeClr val="dk1"/>
                </a:solidFill>
              </a:rPr>
              <a:t> par le fabricant aux acheteurs de camions. Lorsque ces derniers projettent d’acheter un véhicule, c’est ce qui leur est suggéré.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</a:rPr>
              <a:t>La </a:t>
            </a:r>
            <a:r>
              <a:rPr b="1" lang="fr" sz="1000">
                <a:solidFill>
                  <a:schemeClr val="dk1"/>
                </a:solidFill>
              </a:rPr>
              <a:t>décision</a:t>
            </a:r>
            <a:r>
              <a:rPr lang="fr" sz="1000">
                <a:solidFill>
                  <a:schemeClr val="dk1"/>
                </a:solidFill>
              </a:rPr>
              <a:t> de faire implanter le modèle de transmission reste quand même le </a:t>
            </a:r>
            <a:r>
              <a:rPr b="1" lang="fr" sz="1000">
                <a:solidFill>
                  <a:schemeClr val="dk1"/>
                </a:solidFill>
              </a:rPr>
              <a:t>choix </a:t>
            </a:r>
            <a:r>
              <a:rPr lang="fr" sz="1000">
                <a:solidFill>
                  <a:schemeClr val="dk1"/>
                </a:solidFill>
              </a:rPr>
              <a:t>de l’acheteur.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85402645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85402645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98d06121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98d06121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En association avec cette diapositive et la suivante, la ‘’présentation synchronisation à télécharger’’ peut être utilisé pour visualiser les mouvements. Cette présentation est accessible à partir du plan de leçon. Cliquer sur le lien.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solidFill>
                  <a:schemeClr val="dk1"/>
                </a:solidFill>
              </a:rPr>
              <a:t>Première étape, il faut appuyer et </a:t>
            </a:r>
            <a:r>
              <a:rPr b="1" lang="fr" sz="1000">
                <a:solidFill>
                  <a:schemeClr val="dk1"/>
                </a:solidFill>
              </a:rPr>
              <a:t>relâcher</a:t>
            </a:r>
            <a:r>
              <a:rPr lang="fr" sz="1000">
                <a:solidFill>
                  <a:schemeClr val="dk1"/>
                </a:solidFill>
              </a:rPr>
              <a:t> une première fois l’embrayage afin de mieux pouvoir faire passer le </a:t>
            </a:r>
            <a:r>
              <a:rPr b="1" lang="fr" sz="1000">
                <a:solidFill>
                  <a:schemeClr val="dk1"/>
                </a:solidFill>
              </a:rPr>
              <a:t>levier</a:t>
            </a:r>
            <a:r>
              <a:rPr lang="fr" sz="1000">
                <a:solidFill>
                  <a:schemeClr val="dk1"/>
                </a:solidFill>
              </a:rPr>
              <a:t> de vitesse au point mort (</a:t>
            </a:r>
            <a:r>
              <a:rPr b="1" lang="fr" sz="1000">
                <a:solidFill>
                  <a:schemeClr val="dk1"/>
                </a:solidFill>
              </a:rPr>
              <a:t>neutre</a:t>
            </a:r>
            <a:r>
              <a:rPr lang="fr" sz="1000">
                <a:solidFill>
                  <a:schemeClr val="dk1"/>
                </a:solidFill>
              </a:rPr>
              <a:t>) simultanément en relâchant l’accélérateur.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solidFill>
                  <a:schemeClr val="dk1"/>
                </a:solidFill>
              </a:rPr>
              <a:t>Deuxième étape, il faut </a:t>
            </a:r>
            <a:r>
              <a:rPr b="1" lang="fr" sz="1000">
                <a:solidFill>
                  <a:schemeClr val="dk1"/>
                </a:solidFill>
              </a:rPr>
              <a:t>réappuyer</a:t>
            </a:r>
            <a:r>
              <a:rPr lang="fr" sz="1000">
                <a:solidFill>
                  <a:schemeClr val="dk1"/>
                </a:solidFill>
              </a:rPr>
              <a:t> sur l’embrayage et simultanément aussi entrer le levier de vitesse dans le second rapport.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solidFill>
                  <a:schemeClr val="dk1"/>
                </a:solidFill>
              </a:rPr>
              <a:t>C’est le moment entre la </a:t>
            </a:r>
            <a:r>
              <a:rPr b="1" lang="fr" sz="1000">
                <a:solidFill>
                  <a:schemeClr val="dk1"/>
                </a:solidFill>
              </a:rPr>
              <a:t>première</a:t>
            </a:r>
            <a:r>
              <a:rPr lang="fr" sz="1000">
                <a:solidFill>
                  <a:schemeClr val="dk1"/>
                </a:solidFill>
              </a:rPr>
              <a:t> et la </a:t>
            </a:r>
            <a:r>
              <a:rPr b="1" lang="fr" sz="1000">
                <a:solidFill>
                  <a:schemeClr val="dk1"/>
                </a:solidFill>
              </a:rPr>
              <a:t>deuxième</a:t>
            </a:r>
            <a:r>
              <a:rPr lang="fr" sz="1000">
                <a:solidFill>
                  <a:schemeClr val="dk1"/>
                </a:solidFill>
              </a:rPr>
              <a:t> embrayage où tout se joue.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solidFill>
                  <a:schemeClr val="dk1"/>
                </a:solidFill>
              </a:rPr>
              <a:t>C’est à ce moment que le moteur </a:t>
            </a:r>
            <a:r>
              <a:rPr b="1" lang="fr" sz="1000">
                <a:solidFill>
                  <a:schemeClr val="dk1"/>
                </a:solidFill>
              </a:rPr>
              <a:t>baisse</a:t>
            </a:r>
            <a:r>
              <a:rPr lang="fr" sz="1000">
                <a:solidFill>
                  <a:schemeClr val="dk1"/>
                </a:solidFill>
              </a:rPr>
              <a:t> de régime et qui par conséquent fait baisser le régime de la </a:t>
            </a:r>
            <a:r>
              <a:rPr b="1" lang="fr" sz="1000">
                <a:solidFill>
                  <a:schemeClr val="dk1"/>
                </a:solidFill>
              </a:rPr>
              <a:t>transmission</a:t>
            </a:r>
            <a:r>
              <a:rPr lang="fr" sz="1000">
                <a:solidFill>
                  <a:schemeClr val="dk1"/>
                </a:solidFill>
              </a:rPr>
              <a:t> aussi. L’engrenage plus petit du </a:t>
            </a:r>
            <a:r>
              <a:rPr b="1" lang="fr" sz="1000">
                <a:solidFill>
                  <a:schemeClr val="dk1"/>
                </a:solidFill>
              </a:rPr>
              <a:t>second</a:t>
            </a:r>
            <a:r>
              <a:rPr lang="fr" sz="1000">
                <a:solidFill>
                  <a:schemeClr val="dk1"/>
                </a:solidFill>
              </a:rPr>
              <a:t> rapport de la transmission peut alors </a:t>
            </a:r>
            <a:r>
              <a:rPr b="1" lang="fr" sz="1000">
                <a:solidFill>
                  <a:schemeClr val="dk1"/>
                </a:solidFill>
              </a:rPr>
              <a:t>s’emboîter</a:t>
            </a:r>
            <a:r>
              <a:rPr lang="fr" sz="1000">
                <a:solidFill>
                  <a:schemeClr val="dk1"/>
                </a:solidFill>
              </a:rPr>
              <a:t> dans l’engrenage du moteur étant donné que celle-ci tourne 400 tours de moins dans ce cas-ci.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solidFill>
                  <a:schemeClr val="dk1"/>
                </a:solidFill>
              </a:rPr>
              <a:t>En résumé, pour une même </a:t>
            </a:r>
            <a:r>
              <a:rPr b="1" lang="fr" sz="1000">
                <a:solidFill>
                  <a:schemeClr val="dk1"/>
                </a:solidFill>
              </a:rPr>
              <a:t>vitesse</a:t>
            </a:r>
            <a:r>
              <a:rPr lang="fr" sz="1000">
                <a:solidFill>
                  <a:schemeClr val="dk1"/>
                </a:solidFill>
              </a:rPr>
              <a:t> de véhicule, le moteur doit tourner 400 tours de moins dans un </a:t>
            </a:r>
            <a:r>
              <a:rPr b="1" lang="fr" sz="1000">
                <a:solidFill>
                  <a:schemeClr val="dk1"/>
                </a:solidFill>
              </a:rPr>
              <a:t>rapport</a:t>
            </a:r>
            <a:r>
              <a:rPr lang="fr" sz="1000">
                <a:solidFill>
                  <a:schemeClr val="dk1"/>
                </a:solidFill>
              </a:rPr>
              <a:t> de transmission plus élevé dans l’exemple présent.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98d06121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98d06121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En association avec cette diapositive et la suivante, la ‘’présentation synchronisation à télécharger’’ peut être utilisé pour visualiser les mouvements. Cette présentation est accessible à partir du plan de leçon. Cliquer sur le lien.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</a:rPr>
              <a:t>Première étape, il faut appuyer et </a:t>
            </a:r>
            <a:r>
              <a:rPr b="1" lang="fr" sz="1000">
                <a:solidFill>
                  <a:schemeClr val="dk1"/>
                </a:solidFill>
              </a:rPr>
              <a:t>relâcher</a:t>
            </a:r>
            <a:r>
              <a:rPr lang="fr" sz="1000">
                <a:solidFill>
                  <a:schemeClr val="dk1"/>
                </a:solidFill>
              </a:rPr>
              <a:t> une première fois l’embrayage afin de mieux pouvoir faire passer le </a:t>
            </a:r>
            <a:r>
              <a:rPr b="1" lang="fr" sz="1000">
                <a:solidFill>
                  <a:schemeClr val="dk1"/>
                </a:solidFill>
              </a:rPr>
              <a:t>levier</a:t>
            </a:r>
            <a:r>
              <a:rPr lang="fr" sz="1000">
                <a:solidFill>
                  <a:schemeClr val="dk1"/>
                </a:solidFill>
              </a:rPr>
              <a:t> de vitesse au point mort (</a:t>
            </a:r>
            <a:r>
              <a:rPr b="1" lang="fr" sz="1000">
                <a:solidFill>
                  <a:schemeClr val="dk1"/>
                </a:solidFill>
              </a:rPr>
              <a:t>neutre</a:t>
            </a:r>
            <a:r>
              <a:rPr lang="fr" sz="1000">
                <a:solidFill>
                  <a:schemeClr val="dk1"/>
                </a:solidFill>
              </a:rPr>
              <a:t>) simultanément en relâchant l’accélérateur.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solidFill>
                  <a:schemeClr val="dk1"/>
                </a:solidFill>
              </a:rPr>
              <a:t>Deuxième étape, il faut </a:t>
            </a:r>
            <a:r>
              <a:rPr b="1" lang="fr" sz="1000">
                <a:solidFill>
                  <a:schemeClr val="dk1"/>
                </a:solidFill>
              </a:rPr>
              <a:t>appuyer</a:t>
            </a:r>
            <a:r>
              <a:rPr lang="fr" sz="1000">
                <a:solidFill>
                  <a:schemeClr val="dk1"/>
                </a:solidFill>
              </a:rPr>
              <a:t> sur l’accélérateur pour monter la révolution du moteur (et de la transmission aussi) de 400 tours pour notre exemple.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</a:rPr>
              <a:t>Troisième étape, il faut </a:t>
            </a:r>
            <a:r>
              <a:rPr b="1" lang="fr" sz="1000">
                <a:solidFill>
                  <a:schemeClr val="dk1"/>
                </a:solidFill>
              </a:rPr>
              <a:t>réappuyer</a:t>
            </a:r>
            <a:r>
              <a:rPr lang="fr" sz="1000">
                <a:solidFill>
                  <a:schemeClr val="dk1"/>
                </a:solidFill>
              </a:rPr>
              <a:t> sur l’embrayage et simultanément aussi entrer le levier de vitesse dans le second rapport.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solidFill>
                  <a:schemeClr val="dk1"/>
                </a:solidFill>
              </a:rPr>
              <a:t>En résumé, pour une même </a:t>
            </a:r>
            <a:r>
              <a:rPr b="1" lang="fr" sz="1000">
                <a:solidFill>
                  <a:schemeClr val="dk1"/>
                </a:solidFill>
              </a:rPr>
              <a:t>vitesse</a:t>
            </a:r>
            <a:r>
              <a:rPr lang="fr" sz="1000">
                <a:solidFill>
                  <a:schemeClr val="dk1"/>
                </a:solidFill>
              </a:rPr>
              <a:t> de véhicule, le moteur doit tourner 400 tours de plus dans un </a:t>
            </a:r>
            <a:r>
              <a:rPr b="1" lang="fr" sz="1000">
                <a:solidFill>
                  <a:schemeClr val="dk1"/>
                </a:solidFill>
              </a:rPr>
              <a:t>rapport</a:t>
            </a:r>
            <a:r>
              <a:rPr lang="fr" sz="1000">
                <a:solidFill>
                  <a:schemeClr val="dk1"/>
                </a:solidFill>
              </a:rPr>
              <a:t> de transmission inférieur dans l’exemple présent.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78136f26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78136f26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</a:rPr>
              <a:t>Bien entendu, tous peuvent imaginer que lorsqu’il y a mauvaise synchronisation des engrenages durant les changements de rapport, ceci cause une </a:t>
            </a:r>
            <a:r>
              <a:rPr b="1" lang="fr" sz="1200">
                <a:solidFill>
                  <a:schemeClr val="dk1"/>
                </a:solidFill>
              </a:rPr>
              <a:t>usure prématuré</a:t>
            </a:r>
            <a:r>
              <a:rPr lang="fr" sz="1200">
                <a:solidFill>
                  <a:schemeClr val="dk1"/>
                </a:solidFill>
              </a:rPr>
              <a:t> de ces dernières dans la transmission.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Faire un grincement à </a:t>
            </a:r>
            <a:r>
              <a:rPr b="1" lang="fr" sz="1200">
                <a:solidFill>
                  <a:schemeClr val="dk1"/>
                </a:solidFill>
              </a:rPr>
              <a:t>quelques reprises</a:t>
            </a:r>
            <a:r>
              <a:rPr lang="fr" sz="1200">
                <a:solidFill>
                  <a:schemeClr val="dk1"/>
                </a:solidFill>
              </a:rPr>
              <a:t> durant une journée de travail est considéré comme acceptable et ne causera pas une grande réduction de la durée de vie d’une transmission.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</a:rPr>
              <a:t>Par contre de façon </a:t>
            </a:r>
            <a:r>
              <a:rPr b="1" lang="fr" sz="1200">
                <a:solidFill>
                  <a:schemeClr val="dk1"/>
                </a:solidFill>
              </a:rPr>
              <a:t>régulière</a:t>
            </a:r>
            <a:r>
              <a:rPr lang="fr" sz="1200">
                <a:solidFill>
                  <a:schemeClr val="dk1"/>
                </a:solidFill>
              </a:rPr>
              <a:t>, ceci diminue grandement sa durée de vie et entraînera des </a:t>
            </a:r>
            <a:r>
              <a:rPr b="1" lang="fr" sz="1200">
                <a:solidFill>
                  <a:schemeClr val="dk1"/>
                </a:solidFill>
              </a:rPr>
              <a:t>coûts</a:t>
            </a:r>
            <a:r>
              <a:rPr lang="fr" sz="1200">
                <a:solidFill>
                  <a:schemeClr val="dk1"/>
                </a:solidFill>
              </a:rPr>
              <a:t> d'entretien supplémentaire pour l’entreprise. Alors c’est sur le </a:t>
            </a:r>
            <a:r>
              <a:rPr b="1" lang="fr" sz="1200">
                <a:solidFill>
                  <a:schemeClr val="dk1"/>
                </a:solidFill>
              </a:rPr>
              <a:t>conducteur/conductrice</a:t>
            </a:r>
            <a:r>
              <a:rPr lang="fr" sz="1200">
                <a:solidFill>
                  <a:schemeClr val="dk1"/>
                </a:solidFill>
              </a:rPr>
              <a:t> que repose une diminution des ces coûts. Soyez donc </a:t>
            </a:r>
            <a:r>
              <a:rPr b="1" lang="fr" sz="1200">
                <a:solidFill>
                  <a:schemeClr val="dk1"/>
                </a:solidFill>
              </a:rPr>
              <a:t>minutieux/minutieuses</a:t>
            </a:r>
            <a:r>
              <a:rPr lang="fr" sz="1200">
                <a:solidFill>
                  <a:schemeClr val="dk1"/>
                </a:solidFill>
              </a:rPr>
              <a:t> dans vos manoeuvres.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85f39883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585f3988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85f39883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85f39883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85f398831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85f39883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46d7ac1b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46d7ac1b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2c10106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2c10106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Voir les commentaires du présentateur de la diapositive </a:t>
            </a:r>
            <a:r>
              <a:rPr b="1" lang="fr"/>
              <a:t>suivante</a:t>
            </a:r>
            <a:r>
              <a:rPr lang="fr"/>
              <a:t> pour avoir une idée de l’explication (par l’enseignant) des notions de </a:t>
            </a:r>
            <a:r>
              <a:rPr b="1" lang="fr"/>
              <a:t>cette</a:t>
            </a:r>
            <a:r>
              <a:rPr lang="fr"/>
              <a:t> diapositive et de la </a:t>
            </a:r>
            <a:r>
              <a:rPr b="1" lang="fr"/>
              <a:t>suivante.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Les élèves ont les dessins de cette diapositive et de la suivante sur la même page.</a:t>
            </a:r>
            <a:endParaRPr b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247fbc19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247fbc19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000">
                <a:solidFill>
                  <a:schemeClr val="dk1"/>
                </a:solidFill>
              </a:rPr>
              <a:t>Description de la multiplication du couple moteur par la transmission</a:t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solidFill>
                  <a:schemeClr val="dk1"/>
                </a:solidFill>
              </a:rPr>
              <a:t>Comme on le voit dans les images de la page précédente, de la </a:t>
            </a:r>
            <a:r>
              <a:rPr b="1" lang="fr" sz="1000">
                <a:solidFill>
                  <a:schemeClr val="dk1"/>
                </a:solidFill>
              </a:rPr>
              <a:t>première</a:t>
            </a:r>
            <a:r>
              <a:rPr lang="fr" sz="1000">
                <a:solidFill>
                  <a:schemeClr val="dk1"/>
                </a:solidFill>
              </a:rPr>
              <a:t> image vers la </a:t>
            </a:r>
            <a:r>
              <a:rPr b="1" lang="fr" sz="1000">
                <a:solidFill>
                  <a:schemeClr val="dk1"/>
                </a:solidFill>
              </a:rPr>
              <a:t>dernière</a:t>
            </a:r>
            <a:r>
              <a:rPr lang="fr" sz="1000">
                <a:solidFill>
                  <a:schemeClr val="dk1"/>
                </a:solidFill>
              </a:rPr>
              <a:t>, l’engrenage sélectionnée de la transmission devient de plus en </a:t>
            </a:r>
            <a:r>
              <a:rPr b="1" lang="fr" sz="1000">
                <a:solidFill>
                  <a:schemeClr val="dk1"/>
                </a:solidFill>
              </a:rPr>
              <a:t>plus petite.</a:t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solidFill>
                  <a:schemeClr val="dk1"/>
                </a:solidFill>
              </a:rPr>
              <a:t>La force appliquée sur le levier </a:t>
            </a:r>
            <a:r>
              <a:rPr b="1" lang="fr" sz="1000">
                <a:solidFill>
                  <a:schemeClr val="dk1"/>
                </a:solidFill>
              </a:rPr>
              <a:t>diminue</a:t>
            </a:r>
            <a:r>
              <a:rPr lang="fr" sz="1000">
                <a:solidFill>
                  <a:schemeClr val="dk1"/>
                </a:solidFill>
              </a:rPr>
              <a:t> de plus en plus. La première image représente un exemple visuel du </a:t>
            </a:r>
            <a:r>
              <a:rPr b="1" lang="fr" sz="1000">
                <a:solidFill>
                  <a:schemeClr val="dk1"/>
                </a:solidFill>
              </a:rPr>
              <a:t>premier</a:t>
            </a:r>
            <a:r>
              <a:rPr lang="fr" sz="1000">
                <a:solidFill>
                  <a:schemeClr val="dk1"/>
                </a:solidFill>
              </a:rPr>
              <a:t> rapport d’une transmission. L’engrenage est </a:t>
            </a:r>
            <a:r>
              <a:rPr b="1" lang="fr" sz="1000">
                <a:solidFill>
                  <a:schemeClr val="dk1"/>
                </a:solidFill>
              </a:rPr>
              <a:t>grand</a:t>
            </a:r>
            <a:r>
              <a:rPr lang="fr" sz="1000">
                <a:solidFill>
                  <a:schemeClr val="dk1"/>
                </a:solidFill>
              </a:rPr>
              <a:t>, donc la force de couple du moteur sur un levier plus </a:t>
            </a:r>
            <a:r>
              <a:rPr b="1" lang="fr" sz="1000">
                <a:solidFill>
                  <a:schemeClr val="dk1"/>
                </a:solidFill>
              </a:rPr>
              <a:t>long</a:t>
            </a:r>
            <a:r>
              <a:rPr lang="fr" sz="1000">
                <a:solidFill>
                  <a:schemeClr val="dk1"/>
                </a:solidFill>
              </a:rPr>
              <a:t> multiplie le couple aux roues du véhicule.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solidFill>
                  <a:schemeClr val="dk1"/>
                </a:solidFill>
              </a:rPr>
              <a:t>Le moteur développe toujours le même couple. C’est donc la transmission qui a le pouvoir de </a:t>
            </a:r>
            <a:r>
              <a:rPr b="1" lang="fr" sz="1000">
                <a:solidFill>
                  <a:schemeClr val="dk1"/>
                </a:solidFill>
              </a:rPr>
              <a:t>multiplier</a:t>
            </a:r>
            <a:r>
              <a:rPr lang="fr" sz="1000">
                <a:solidFill>
                  <a:schemeClr val="dk1"/>
                </a:solidFill>
              </a:rPr>
              <a:t> le couple du moteur.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</a:rPr>
              <a:t>Par conséquent, à mesure que la transmission </a:t>
            </a:r>
            <a:r>
              <a:rPr b="1" lang="fr" sz="1000">
                <a:solidFill>
                  <a:schemeClr val="dk1"/>
                </a:solidFill>
              </a:rPr>
              <a:t>diminue</a:t>
            </a:r>
            <a:r>
              <a:rPr lang="fr" sz="1000">
                <a:solidFill>
                  <a:schemeClr val="dk1"/>
                </a:solidFill>
              </a:rPr>
              <a:t> la </a:t>
            </a:r>
            <a:r>
              <a:rPr b="1" lang="fr" sz="1000">
                <a:solidFill>
                  <a:schemeClr val="dk1"/>
                </a:solidFill>
              </a:rPr>
              <a:t>multiplication</a:t>
            </a:r>
            <a:r>
              <a:rPr lang="fr" sz="1000">
                <a:solidFill>
                  <a:schemeClr val="dk1"/>
                </a:solidFill>
              </a:rPr>
              <a:t> du couple aux roues, la </a:t>
            </a:r>
            <a:r>
              <a:rPr b="1" lang="fr" sz="1000">
                <a:solidFill>
                  <a:schemeClr val="dk1"/>
                </a:solidFill>
              </a:rPr>
              <a:t>vitesse</a:t>
            </a:r>
            <a:r>
              <a:rPr lang="fr" sz="1000">
                <a:solidFill>
                  <a:schemeClr val="dk1"/>
                </a:solidFill>
              </a:rPr>
              <a:t> du véhicule </a:t>
            </a:r>
            <a:r>
              <a:rPr b="1" lang="fr" sz="1000">
                <a:solidFill>
                  <a:schemeClr val="dk1"/>
                </a:solidFill>
              </a:rPr>
              <a:t>augmente</a:t>
            </a:r>
            <a:r>
              <a:rPr lang="fr" sz="1000">
                <a:solidFill>
                  <a:schemeClr val="dk1"/>
                </a:solidFill>
              </a:rPr>
              <a:t>. Il est donc impossible d’avoir constamment plus de </a:t>
            </a:r>
            <a:r>
              <a:rPr b="1" lang="fr" sz="1000">
                <a:solidFill>
                  <a:schemeClr val="dk1"/>
                </a:solidFill>
              </a:rPr>
              <a:t>couple</a:t>
            </a:r>
            <a:r>
              <a:rPr lang="fr" sz="1000">
                <a:solidFill>
                  <a:schemeClr val="dk1"/>
                </a:solidFill>
              </a:rPr>
              <a:t> et de </a:t>
            </a:r>
            <a:r>
              <a:rPr b="1" lang="fr" sz="1000">
                <a:solidFill>
                  <a:schemeClr val="dk1"/>
                </a:solidFill>
              </a:rPr>
              <a:t>vitesse</a:t>
            </a:r>
            <a:r>
              <a:rPr lang="fr" sz="1000">
                <a:solidFill>
                  <a:schemeClr val="dk1"/>
                </a:solidFill>
              </a:rPr>
              <a:t> de la part de la transmission.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</a:rPr>
              <a:t>C’est donc le </a:t>
            </a:r>
            <a:r>
              <a:rPr b="1" lang="fr" sz="1000">
                <a:solidFill>
                  <a:schemeClr val="dk1"/>
                </a:solidFill>
              </a:rPr>
              <a:t>travail</a:t>
            </a:r>
            <a:r>
              <a:rPr lang="fr" sz="1000">
                <a:solidFill>
                  <a:schemeClr val="dk1"/>
                </a:solidFill>
              </a:rPr>
              <a:t> du conducteur/conductrice du véhicule (c’est-à-dire vous) de connaître cette </a:t>
            </a:r>
            <a:r>
              <a:rPr b="1" lang="fr" sz="1000">
                <a:solidFill>
                  <a:schemeClr val="dk1"/>
                </a:solidFill>
              </a:rPr>
              <a:t>possibilité</a:t>
            </a:r>
            <a:r>
              <a:rPr lang="fr" sz="1000">
                <a:solidFill>
                  <a:schemeClr val="dk1"/>
                </a:solidFill>
              </a:rPr>
              <a:t> qu’offre le système de transmission et de </a:t>
            </a:r>
            <a:r>
              <a:rPr b="1" lang="fr" sz="1000">
                <a:solidFill>
                  <a:schemeClr val="dk1"/>
                </a:solidFill>
              </a:rPr>
              <a:t>choisir</a:t>
            </a:r>
            <a:r>
              <a:rPr lang="fr" sz="1000">
                <a:solidFill>
                  <a:schemeClr val="dk1"/>
                </a:solidFill>
              </a:rPr>
              <a:t> les engrenages appropriées lorsque ce ou cette dernière se retrouve dans diverses </a:t>
            </a:r>
            <a:r>
              <a:rPr b="1" lang="fr" sz="1000">
                <a:solidFill>
                  <a:schemeClr val="dk1"/>
                </a:solidFill>
              </a:rPr>
              <a:t>situations</a:t>
            </a:r>
            <a:r>
              <a:rPr lang="fr" sz="1000">
                <a:solidFill>
                  <a:schemeClr val="dk1"/>
                </a:solidFill>
              </a:rPr>
              <a:t>.</a:t>
            </a:r>
            <a:endParaRPr sz="10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9bef8fa3b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9bef8fa3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9ce3c9e3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9ce3c9e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boutons noir sont les sélecteurs de paliers (Range) dans l’auxiliaire de la transmission.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boutons rouge et gris sont des sélecteurs de vitesses hautes (HIGH) et basses (LO) aussi dans l’auxiliaire de la transmission.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bouton bleu est un sélecteur de très basse vitesse (DEEP) toujours dans l’auxiliaire de la transmission.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9ce3c9e3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9ce3c9e3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9ce3c9e3a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9ce3c9e3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9ce3c9e3a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9ce3c9e3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9ce3c9e3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9ce3c9e3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Présentatio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27933" t="0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sp>
        <p:nvSpPr>
          <p:cNvPr id="16" name="Google Shape;16;p2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1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0" name="Google Shape;20;p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2" name="Google Shape;22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" name="Google Shape;2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8" name="Google Shape;28;p4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" name="Google Shape;3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5" name="Google Shape;35;p5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6" name="Google Shape;36;p5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7" name="Google Shape;37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" name="Google Shape;3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2" name="Google Shape;42;p6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3" name="Google Shape;43;p6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4" name="Google Shape;44;p6"/>
          <p:cNvSpPr txBox="1"/>
          <p:nvPr>
            <p:ph idx="4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45" name="Google Shape;45;p6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6" name="Google Shape;46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" name="Google Shape;4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1" name="Google Shape;51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2" name="Google Shape;52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4" name="Google Shape;54;p7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6" name="Google Shape;56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0" name="Google Shape;60;p8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1" name="Google Shape;61;p8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2" name="Google Shape;62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 2">
  <p:cSld name="CUSTOM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rive.google.com/file/d/18sFmevtr5RS1e8so6iK0BDSX2QXbDO1Z/view?usp=sharing" TargetMode="External"/><Relationship Id="rId4" Type="http://schemas.openxmlformats.org/officeDocument/2006/relationships/image" Target="../media/image20.png"/><Relationship Id="rId5" Type="http://schemas.openxmlformats.org/officeDocument/2006/relationships/hyperlink" Target="https://drive.google.com/open?id=1YDbup5H1I4zV2VbMOUTB1F7OrlCGNsSo" TargetMode="External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rive.google.com/file/d/19-YokEA1_4aawjX4jVgy_fAh-IGyOyYH/view?usp=sharing" TargetMode="External"/><Relationship Id="rId4" Type="http://schemas.openxmlformats.org/officeDocument/2006/relationships/image" Target="../media/image21.png"/><Relationship Id="rId5" Type="http://schemas.openxmlformats.org/officeDocument/2006/relationships/hyperlink" Target="https://drive.google.com/open?id=1YDbup5H1I4zV2VbMOUTB1F7OrlCGNsSo" TargetMode="External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Relationship Id="rId4" Type="http://schemas.openxmlformats.org/officeDocument/2006/relationships/image" Target="../media/image16.jpg"/><Relationship Id="rId5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Relationship Id="rId4" Type="http://schemas.openxmlformats.org/officeDocument/2006/relationships/image" Target="../media/image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5" Type="http://schemas.openxmlformats.org/officeDocument/2006/relationships/image" Target="../media/image4.jpg"/><Relationship Id="rId6" Type="http://schemas.openxmlformats.org/officeDocument/2006/relationships/image" Target="../media/image11.jpg"/><Relationship Id="rId7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10.png"/><Relationship Id="rId5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14.png"/><Relationship Id="rId5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18.jpg"/><Relationship Id="rId5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15.jpg"/><Relationship Id="rId5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/>
          <p:nvPr>
            <p:ph type="title"/>
          </p:nvPr>
        </p:nvSpPr>
        <p:spPr>
          <a:xfrm>
            <a:off x="4512325" y="1329525"/>
            <a:ext cx="4592700" cy="223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Competency 2 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Lesson 2.3.2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Transmission in motion 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(Manual Transmission)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7950" y="0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/>
        </p:nvSpPr>
        <p:spPr>
          <a:xfrm>
            <a:off x="0" y="0"/>
            <a:ext cx="9144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1"/>
                </a:solidFill>
              </a:rPr>
              <a:t>Transmission models and their usage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152400" y="685800"/>
            <a:ext cx="89916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dk1"/>
                </a:solidFill>
              </a:rPr>
              <a:t> Eaton-Fuller Transmission Chart</a:t>
            </a:r>
            <a:endParaRPr b="1">
              <a:solidFill>
                <a:schemeClr val="dk1"/>
              </a:solidFill>
            </a:endParaRPr>
          </a:p>
        </p:txBody>
      </p:sp>
      <p:graphicFrame>
        <p:nvGraphicFramePr>
          <p:cNvPr id="151" name="Google Shape;151;p19"/>
          <p:cNvGraphicFramePr/>
          <p:nvPr/>
        </p:nvGraphicFramePr>
        <p:xfrm>
          <a:off x="441550" y="114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{B3859B3D-1CBE-4E01-A300-8BE3FF623803}</a:tableStyleId>
              </a:tblPr>
              <a:tblGrid>
                <a:gridCol w="609775"/>
                <a:gridCol w="588725"/>
                <a:gridCol w="693875"/>
                <a:gridCol w="683350"/>
                <a:gridCol w="583900"/>
                <a:gridCol w="688200"/>
                <a:gridCol w="683350"/>
                <a:gridCol w="725400"/>
                <a:gridCol w="788475"/>
                <a:gridCol w="462575"/>
                <a:gridCol w="883100"/>
                <a:gridCol w="883100"/>
              </a:tblGrid>
              <a:tr h="3152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/>
                        <a:t>Models</a:t>
                      </a:r>
                      <a:endParaRPr b="1" sz="8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/>
                        <a:t>Number of gears forward</a:t>
                      </a:r>
                      <a:endParaRPr b="1" sz="8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/>
                        <a:t>Transport Long Distance</a:t>
                      </a:r>
                      <a:endParaRPr b="1" sz="800"/>
                    </a:p>
                  </a:txBody>
                  <a:tcPr marT="63500" marB="63500" marR="63500" marL="63500">
                    <a:solidFill>
                      <a:srgbClr val="93C47D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/>
                        <a:t>Transport Heavy</a:t>
                      </a:r>
                      <a:endParaRPr b="1" sz="800"/>
                    </a:p>
                  </a:txBody>
                  <a:tcPr marT="63500" marB="63500" marR="63500" marL="63500">
                    <a:solidFill>
                      <a:srgbClr val="FFD966"/>
                    </a:solidFill>
                  </a:tcPr>
                </a:tc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/>
                        <a:t>Construction</a:t>
                      </a:r>
                      <a:endParaRPr b="1" sz="800"/>
                    </a:p>
                  </a:txBody>
                  <a:tcPr marT="63500" marB="63500" marR="63500" marL="63500">
                    <a:solidFill>
                      <a:srgbClr val="A4C2F4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/>
                        <a:t>Pick-up and Drop</a:t>
                      </a:r>
                      <a:endParaRPr b="1" sz="800"/>
                    </a:p>
                  </a:txBody>
                  <a:tcPr marT="63500" marB="63500" marR="63500" marL="63500">
                    <a:solidFill>
                      <a:srgbClr val="EA9999"/>
                    </a:solidFill>
                  </a:tcPr>
                </a:tc>
              </a:tr>
              <a:tr h="655400">
                <a:tc vMerge="1"/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/>
                        <a:t>Journalization</a:t>
                      </a:r>
                      <a:endParaRPr b="1" sz="800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/>
                        <a:t>Mining</a:t>
                      </a:r>
                      <a:endParaRPr b="1" sz="800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/>
                        <a:t>Oil sector</a:t>
                      </a:r>
                      <a:endParaRPr b="1" sz="800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/>
                        <a:t>Waste collection</a:t>
                      </a:r>
                      <a:endParaRPr b="1" sz="800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/>
                        <a:t>Agricultural</a:t>
                      </a:r>
                      <a:r>
                        <a:rPr b="1" lang="fr" sz="800"/>
                        <a:t> application</a:t>
                      </a:r>
                      <a:endParaRPr b="1" sz="800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/>
                        <a:t>Off Road</a:t>
                      </a:r>
                      <a:endParaRPr b="1" sz="800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 vMerge="1"/>
                <a:tc vMerge="1"/>
              </a:tr>
              <a:tr h="498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900"/>
                        <a:t>Series FR</a:t>
                      </a:r>
                      <a:endParaRPr b="1" sz="9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900"/>
                        <a:t>10</a:t>
                      </a:r>
                      <a:endParaRPr b="1" sz="9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EA9999"/>
                    </a:solidFill>
                  </a:tcPr>
                </a:tc>
              </a:tr>
              <a:tr h="498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900"/>
                        <a:t>8LL</a:t>
                      </a:r>
                      <a:endParaRPr b="1" sz="9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900"/>
                        <a:t>8 + 2 low</a:t>
                      </a:r>
                      <a:endParaRPr b="1" sz="9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EA9999"/>
                    </a:solidFill>
                  </a:tcPr>
                </a:tc>
              </a:tr>
              <a:tr h="498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900"/>
                        <a:t>Super 13</a:t>
                      </a:r>
                      <a:endParaRPr b="1" sz="9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900"/>
                        <a:t>13</a:t>
                      </a:r>
                      <a:endParaRPr b="1" sz="9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/>
                </a:tc>
              </a:tr>
              <a:tr h="498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900"/>
                        <a:t>Super 18</a:t>
                      </a:r>
                      <a:endParaRPr b="1" sz="9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900"/>
                        <a:t>18</a:t>
                      </a:r>
                      <a:endParaRPr b="1" sz="9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pic>
        <p:nvPicPr>
          <p:cNvPr id="152" name="Google Shape;15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/>
        </p:nvSpPr>
        <p:spPr>
          <a:xfrm>
            <a:off x="0" y="457200"/>
            <a:ext cx="9144000" cy="7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As a driver, you will need to know the different </a:t>
            </a:r>
            <a:r>
              <a:rPr b="1" lang="fr" sz="1800">
                <a:solidFill>
                  <a:schemeClr val="dk1"/>
                </a:solidFill>
              </a:rPr>
              <a:t>possibilities</a:t>
            </a:r>
            <a:r>
              <a:rPr lang="fr" sz="1800">
                <a:solidFill>
                  <a:schemeClr val="dk1"/>
                </a:solidFill>
              </a:rPr>
              <a:t> offered by transmission models in order to exploit the maximum performance in different </a:t>
            </a:r>
            <a:r>
              <a:rPr b="1" lang="fr" sz="1800">
                <a:solidFill>
                  <a:schemeClr val="dk1"/>
                </a:solidFill>
              </a:rPr>
              <a:t>situations</a:t>
            </a:r>
            <a:r>
              <a:rPr lang="fr" sz="1800">
                <a:solidFill>
                  <a:schemeClr val="dk1"/>
                </a:solidFill>
              </a:rPr>
              <a:t>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0" y="1752600"/>
            <a:ext cx="9144000" cy="9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When the </a:t>
            </a:r>
            <a:r>
              <a:rPr b="1" lang="fr" sz="1800">
                <a:solidFill>
                  <a:schemeClr val="dk1"/>
                </a:solidFill>
              </a:rPr>
              <a:t>transmission model</a:t>
            </a:r>
            <a:r>
              <a:rPr lang="fr" sz="1800">
                <a:solidFill>
                  <a:schemeClr val="dk1"/>
                </a:solidFill>
              </a:rPr>
              <a:t> you operate is not</a:t>
            </a:r>
            <a:r>
              <a:rPr lang="fr" sz="1800">
                <a:solidFill>
                  <a:schemeClr val="dk1"/>
                </a:solidFill>
              </a:rPr>
              <a:t> </a:t>
            </a:r>
            <a:r>
              <a:rPr b="1" lang="fr" sz="1800">
                <a:solidFill>
                  <a:schemeClr val="dk1"/>
                </a:solidFill>
              </a:rPr>
              <a:t>perfectly suited</a:t>
            </a:r>
            <a:r>
              <a:rPr lang="fr" sz="1800">
                <a:solidFill>
                  <a:schemeClr val="dk1"/>
                </a:solidFill>
              </a:rPr>
              <a:t> for the type of transport  that you </a:t>
            </a:r>
            <a:r>
              <a:rPr b="1" lang="fr" sz="1800">
                <a:solidFill>
                  <a:schemeClr val="dk1"/>
                </a:solidFill>
              </a:rPr>
              <a:t>are</a:t>
            </a:r>
            <a:r>
              <a:rPr b="1" lang="fr" sz="1800">
                <a:solidFill>
                  <a:schemeClr val="dk1"/>
                </a:solidFill>
              </a:rPr>
              <a:t> doing</a:t>
            </a:r>
            <a:r>
              <a:rPr lang="fr" sz="1800">
                <a:solidFill>
                  <a:schemeClr val="dk1"/>
                </a:solidFill>
              </a:rPr>
              <a:t>, you will be able to recognize its limitations.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59" name="Google Shape;15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/>
          <p:nvPr/>
        </p:nvSpPr>
        <p:spPr>
          <a:xfrm>
            <a:off x="3409950" y="8450"/>
            <a:ext cx="57531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1"/>
                </a:solidFill>
              </a:rPr>
              <a:t>Concept and </a:t>
            </a:r>
            <a:r>
              <a:rPr b="1" lang="fr" sz="1800">
                <a:solidFill>
                  <a:schemeClr val="dk1"/>
                </a:solidFill>
              </a:rPr>
              <a:t>Synchronizing</a:t>
            </a:r>
            <a:r>
              <a:rPr b="1" lang="fr" sz="1800">
                <a:solidFill>
                  <a:schemeClr val="dk1"/>
                </a:solidFill>
              </a:rPr>
              <a:t> Method</a:t>
            </a:r>
            <a:endParaRPr sz="1800"/>
          </a:p>
        </p:txBody>
      </p:sp>
      <p:sp>
        <p:nvSpPr>
          <p:cNvPr id="165" name="Google Shape;165;p21"/>
          <p:cNvSpPr txBox="1"/>
          <p:nvPr/>
        </p:nvSpPr>
        <p:spPr>
          <a:xfrm>
            <a:off x="3095350" y="385950"/>
            <a:ext cx="59439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solidFill>
                  <a:schemeClr val="dk1"/>
                </a:solidFill>
              </a:rPr>
              <a:t>Upshifting ( double clutch)</a:t>
            </a:r>
            <a:r>
              <a:rPr lang="fr" sz="1200" u="sng">
                <a:solidFill>
                  <a:schemeClr val="dk1"/>
                </a:solidFill>
              </a:rPr>
              <a:t> (Click on image)</a:t>
            </a:r>
            <a:endParaRPr sz="1200" u="sng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 u="sng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166" name="Google Shape;166;p2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8444" r="8444" t="0"/>
          <a:stretch/>
        </p:blipFill>
        <p:spPr>
          <a:xfrm>
            <a:off x="4115200" y="731650"/>
            <a:ext cx="3839750" cy="284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1"/>
          <p:cNvSpPr txBox="1"/>
          <p:nvPr/>
        </p:nvSpPr>
        <p:spPr>
          <a:xfrm>
            <a:off x="3008775" y="3661025"/>
            <a:ext cx="5943900" cy="7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Other Link CFTR: </a:t>
            </a:r>
            <a:r>
              <a:rPr b="1" lang="fr" u="sng">
                <a:solidFill>
                  <a:schemeClr val="hlink"/>
                </a:solidFill>
                <a:hlinkClick r:id="rId5"/>
              </a:rPr>
              <a:t>https://drive.google.com/open?id=1YDbup5H1I4zV2VbMOUTB1F7OrlCGNsSo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168" name="Google Shape;168;p21"/>
          <p:cNvPicPr preferRelativeResize="0"/>
          <p:nvPr/>
        </p:nvPicPr>
        <p:blipFill rotWithShape="1">
          <a:blip r:embed="rId6">
            <a:alphaModFix/>
          </a:blip>
          <a:srcRect b="49" l="0" r="0" t="39"/>
          <a:stretch/>
        </p:blipFill>
        <p:spPr>
          <a:xfrm>
            <a:off x="76200" y="85252"/>
            <a:ext cx="2420363" cy="20587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169" name="Google Shape;169;p21"/>
          <p:cNvPicPr preferRelativeResize="0"/>
          <p:nvPr/>
        </p:nvPicPr>
        <p:blipFill rotWithShape="1">
          <a:blip r:embed="rId7">
            <a:alphaModFix/>
          </a:blip>
          <a:srcRect b="119" l="0" r="0" t="109"/>
          <a:stretch/>
        </p:blipFill>
        <p:spPr>
          <a:xfrm>
            <a:off x="71816" y="2280525"/>
            <a:ext cx="2426075" cy="20587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170" name="Google Shape;170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/>
          <p:nvPr/>
        </p:nvSpPr>
        <p:spPr>
          <a:xfrm>
            <a:off x="3181350" y="8450"/>
            <a:ext cx="57531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chemeClr val="dk1"/>
                </a:solidFill>
              </a:rPr>
              <a:t>Concept and Synchronizing Method</a:t>
            </a:r>
            <a:endParaRPr sz="1800"/>
          </a:p>
        </p:txBody>
      </p:sp>
      <p:sp>
        <p:nvSpPr>
          <p:cNvPr id="176" name="Google Shape;176;p22"/>
          <p:cNvSpPr txBox="1"/>
          <p:nvPr/>
        </p:nvSpPr>
        <p:spPr>
          <a:xfrm>
            <a:off x="3095350" y="385950"/>
            <a:ext cx="59439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solidFill>
                  <a:schemeClr val="dk1"/>
                </a:solidFill>
              </a:rPr>
              <a:t>Downshifting (double clutch) (click on image)</a:t>
            </a:r>
            <a:endParaRPr sz="1200" u="sng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 u="sng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177" name="Google Shape;177;p2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6762" r="6762" t="0"/>
          <a:stretch/>
        </p:blipFill>
        <p:spPr>
          <a:xfrm>
            <a:off x="4176599" y="743275"/>
            <a:ext cx="3827776" cy="274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/>
        </p:nvSpPr>
        <p:spPr>
          <a:xfrm>
            <a:off x="3008775" y="3584825"/>
            <a:ext cx="5943900" cy="7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Other Link </a:t>
            </a:r>
            <a:r>
              <a:rPr b="1" lang="fr"/>
              <a:t>CFTR: </a:t>
            </a:r>
            <a:r>
              <a:rPr b="1" lang="fr" u="sng">
                <a:solidFill>
                  <a:schemeClr val="hlink"/>
                </a:solidFill>
                <a:hlinkClick r:id="rId5"/>
              </a:rPr>
              <a:t>https://drive.google.com/open?id=1YDbup5H1I4zV2VbMOUTB1F7OrlCGNsSo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179" name="Google Shape;179;p22"/>
          <p:cNvPicPr preferRelativeResize="0"/>
          <p:nvPr/>
        </p:nvPicPr>
        <p:blipFill rotWithShape="1">
          <a:blip r:embed="rId6">
            <a:alphaModFix/>
          </a:blip>
          <a:srcRect b="49" l="0" r="0" t="39"/>
          <a:stretch/>
        </p:blipFill>
        <p:spPr>
          <a:xfrm>
            <a:off x="76200" y="2295052"/>
            <a:ext cx="2420363" cy="20587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180" name="Google Shape;180;p22"/>
          <p:cNvPicPr preferRelativeResize="0"/>
          <p:nvPr/>
        </p:nvPicPr>
        <p:blipFill rotWithShape="1">
          <a:blip r:embed="rId7">
            <a:alphaModFix/>
          </a:blip>
          <a:srcRect b="119" l="0" r="0" t="109"/>
          <a:stretch/>
        </p:blipFill>
        <p:spPr>
          <a:xfrm>
            <a:off x="71816" y="70725"/>
            <a:ext cx="2426075" cy="20587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181" name="Google Shape;181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 txBox="1"/>
          <p:nvPr/>
        </p:nvSpPr>
        <p:spPr>
          <a:xfrm>
            <a:off x="0" y="0"/>
            <a:ext cx="91440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1"/>
                </a:solidFill>
              </a:rPr>
              <a:t>Potential problems due to improper usage</a:t>
            </a:r>
            <a:endParaRPr b="1" sz="1800">
              <a:solidFill>
                <a:schemeClr val="dk1"/>
              </a:solidFill>
            </a:endParaRPr>
          </a:p>
        </p:txBody>
      </p:sp>
      <p:pic>
        <p:nvPicPr>
          <p:cNvPr id="187" name="Google Shape;18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2375" y="492000"/>
            <a:ext cx="3059800" cy="2222128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8" name="Google Shape;18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4425" y="1867225"/>
            <a:ext cx="3059800" cy="229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/>
          <p:nvPr/>
        </p:nvSpPr>
        <p:spPr>
          <a:xfrm>
            <a:off x="0" y="0"/>
            <a:ext cx="9144000" cy="7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Instructions and advice from manufacturer (Eaton-Fuller) on how to avoid other potential problems due to misuse</a:t>
            </a:r>
            <a:endParaRPr b="1" sz="1800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24"/>
          <p:cNvSpPr txBox="1"/>
          <p:nvPr/>
        </p:nvSpPr>
        <p:spPr>
          <a:xfrm>
            <a:off x="0" y="914400"/>
            <a:ext cx="9144000" cy="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22222"/>
                </a:solidFill>
              </a:rPr>
              <a:t>• Always select an </a:t>
            </a:r>
            <a:r>
              <a:rPr b="1" lang="fr">
                <a:solidFill>
                  <a:srgbClr val="222222"/>
                </a:solidFill>
              </a:rPr>
              <a:t>initial starting gear </a:t>
            </a:r>
            <a:r>
              <a:rPr lang="fr">
                <a:solidFill>
                  <a:srgbClr val="222222"/>
                </a:solidFill>
              </a:rPr>
              <a:t>that provides sufficient amount of torque,  depending on the load and the terrain.</a:t>
            </a:r>
            <a:endParaRPr>
              <a:solidFill>
                <a:srgbClr val="222222"/>
              </a:solidFill>
            </a:endParaRPr>
          </a:p>
        </p:txBody>
      </p:sp>
      <p:sp>
        <p:nvSpPr>
          <p:cNvPr id="196" name="Google Shape;196;p24"/>
          <p:cNvSpPr txBox="1"/>
          <p:nvPr/>
        </p:nvSpPr>
        <p:spPr>
          <a:xfrm>
            <a:off x="0" y="1676400"/>
            <a:ext cx="9144000" cy="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22222"/>
                </a:solidFill>
              </a:rPr>
              <a:t>• When using the shift lever to make gear changes </a:t>
            </a:r>
            <a:r>
              <a:rPr b="1" lang="fr">
                <a:solidFill>
                  <a:srgbClr val="222222"/>
                </a:solidFill>
              </a:rPr>
              <a:t>always</a:t>
            </a:r>
            <a:r>
              <a:rPr lang="fr">
                <a:solidFill>
                  <a:srgbClr val="222222"/>
                </a:solidFill>
              </a:rPr>
              <a:t> use the method of</a:t>
            </a:r>
            <a:r>
              <a:rPr b="1" lang="fr">
                <a:solidFill>
                  <a:srgbClr val="222222"/>
                </a:solidFill>
              </a:rPr>
              <a:t> double clutch.</a:t>
            </a:r>
            <a:endParaRPr b="1">
              <a:solidFill>
                <a:srgbClr val="222222"/>
              </a:solidFill>
            </a:endParaRPr>
          </a:p>
        </p:txBody>
      </p:sp>
      <p:sp>
        <p:nvSpPr>
          <p:cNvPr id="197" name="Google Shape;197;p24"/>
          <p:cNvSpPr txBox="1"/>
          <p:nvPr/>
        </p:nvSpPr>
        <p:spPr>
          <a:xfrm>
            <a:off x="0" y="2438400"/>
            <a:ext cx="91440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22222"/>
                </a:solidFill>
              </a:rPr>
              <a:t>• Never </a:t>
            </a:r>
            <a:r>
              <a:rPr b="1" lang="fr">
                <a:solidFill>
                  <a:srgbClr val="222222"/>
                </a:solidFill>
              </a:rPr>
              <a:t>force </a:t>
            </a:r>
            <a:r>
              <a:rPr lang="fr">
                <a:solidFill>
                  <a:srgbClr val="222222"/>
                </a:solidFill>
              </a:rPr>
              <a:t>or </a:t>
            </a:r>
            <a:r>
              <a:rPr b="1" lang="fr">
                <a:solidFill>
                  <a:srgbClr val="222222"/>
                </a:solidFill>
              </a:rPr>
              <a:t>shake</a:t>
            </a:r>
            <a:r>
              <a:rPr lang="fr">
                <a:solidFill>
                  <a:srgbClr val="222222"/>
                </a:solidFill>
              </a:rPr>
              <a:t> the shift lever when selecting gears.</a:t>
            </a:r>
            <a:endParaRPr>
              <a:solidFill>
                <a:srgbClr val="222222"/>
              </a:solidFill>
            </a:endParaRPr>
          </a:p>
        </p:txBody>
      </p:sp>
      <p:sp>
        <p:nvSpPr>
          <p:cNvPr id="198" name="Google Shape;198;p24"/>
          <p:cNvSpPr txBox="1"/>
          <p:nvPr/>
        </p:nvSpPr>
        <p:spPr>
          <a:xfrm>
            <a:off x="0" y="3048000"/>
            <a:ext cx="9144000" cy="3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22222"/>
                </a:solidFill>
              </a:rPr>
              <a:t>• Never drive with the shift lever in </a:t>
            </a:r>
            <a:r>
              <a:rPr b="1" lang="fr">
                <a:solidFill>
                  <a:srgbClr val="222222"/>
                </a:solidFill>
              </a:rPr>
              <a:t>neutral</a:t>
            </a:r>
            <a:r>
              <a:rPr lang="fr">
                <a:solidFill>
                  <a:srgbClr val="222222"/>
                </a:solidFill>
              </a:rPr>
              <a:t>.</a:t>
            </a:r>
            <a:endParaRPr/>
          </a:p>
        </p:txBody>
      </p:sp>
      <p:sp>
        <p:nvSpPr>
          <p:cNvPr id="199" name="Google Shape;199;p24"/>
          <p:cNvSpPr txBox="1"/>
          <p:nvPr/>
        </p:nvSpPr>
        <p:spPr>
          <a:xfrm>
            <a:off x="0" y="3708600"/>
            <a:ext cx="9144000" cy="3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22222"/>
                </a:solidFill>
              </a:rPr>
              <a:t>• Never move the shift lever to </a:t>
            </a:r>
            <a:r>
              <a:rPr b="1" lang="fr">
                <a:solidFill>
                  <a:srgbClr val="222222"/>
                </a:solidFill>
              </a:rPr>
              <a:t>Low Position</a:t>
            </a:r>
            <a:r>
              <a:rPr lang="fr">
                <a:solidFill>
                  <a:srgbClr val="222222"/>
                </a:solidFill>
              </a:rPr>
              <a:t> when in high range.</a:t>
            </a:r>
            <a:endParaRPr>
              <a:solidFill>
                <a:srgbClr val="222222"/>
              </a:solidFill>
            </a:endParaRPr>
          </a:p>
        </p:txBody>
      </p:sp>
      <p:pic>
        <p:nvPicPr>
          <p:cNvPr id="200" name="Google Shape;20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/>
          <p:nvPr/>
        </p:nvSpPr>
        <p:spPr>
          <a:xfrm>
            <a:off x="0" y="0"/>
            <a:ext cx="91440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Instructions and advice from manufacturer (Eaton-Fuller) on how to avoid other potential problems due to misuse (cont’d)</a:t>
            </a:r>
            <a:endParaRPr b="1" sz="1800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25"/>
          <p:cNvSpPr txBox="1"/>
          <p:nvPr/>
        </p:nvSpPr>
        <p:spPr>
          <a:xfrm>
            <a:off x="0" y="1524000"/>
            <a:ext cx="91440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22222"/>
                </a:solidFill>
              </a:rPr>
              <a:t>• Never change the (Hi/Low) range button or  splitter (Half Gears) while  </a:t>
            </a:r>
            <a:r>
              <a:rPr b="1" lang="fr">
                <a:solidFill>
                  <a:srgbClr val="222222"/>
                </a:solidFill>
              </a:rPr>
              <a:t>backing up.</a:t>
            </a:r>
            <a:endParaRPr>
              <a:solidFill>
                <a:srgbClr val="222222"/>
              </a:solidFill>
            </a:endParaRPr>
          </a:p>
        </p:txBody>
      </p:sp>
      <p:sp>
        <p:nvSpPr>
          <p:cNvPr id="207" name="Google Shape;207;p25"/>
          <p:cNvSpPr txBox="1"/>
          <p:nvPr/>
        </p:nvSpPr>
        <p:spPr>
          <a:xfrm>
            <a:off x="0" y="2033125"/>
            <a:ext cx="91440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22222"/>
                </a:solidFill>
              </a:rPr>
              <a:t>• Never </a:t>
            </a:r>
            <a:r>
              <a:rPr b="1" lang="fr">
                <a:solidFill>
                  <a:srgbClr val="222222"/>
                </a:solidFill>
              </a:rPr>
              <a:t>downshift </a:t>
            </a:r>
            <a:r>
              <a:rPr lang="fr">
                <a:solidFill>
                  <a:srgbClr val="222222"/>
                </a:solidFill>
              </a:rPr>
              <a:t>when engine speed is very high.</a:t>
            </a:r>
            <a:endParaRPr/>
          </a:p>
        </p:txBody>
      </p:sp>
      <p:sp>
        <p:nvSpPr>
          <p:cNvPr id="208" name="Google Shape;208;p25"/>
          <p:cNvSpPr txBox="1"/>
          <p:nvPr/>
        </p:nvSpPr>
        <p:spPr>
          <a:xfrm>
            <a:off x="0" y="2694650"/>
            <a:ext cx="91440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22222"/>
                </a:solidFill>
              </a:rPr>
              <a:t>• In most cases, depending on the engine and axle ratios, you can save a </a:t>
            </a:r>
            <a:r>
              <a:rPr lang="fr">
                <a:solidFill>
                  <a:srgbClr val="222222"/>
                </a:solidFill>
              </a:rPr>
              <a:t>substantial amount of fuel by continuously operating the vehicle at</a:t>
            </a:r>
            <a:r>
              <a:rPr lang="fr">
                <a:solidFill>
                  <a:srgbClr val="222222"/>
                </a:solidFill>
              </a:rPr>
              <a:t> </a:t>
            </a:r>
            <a:r>
              <a:rPr b="1" lang="fr">
                <a:solidFill>
                  <a:srgbClr val="222222"/>
                </a:solidFill>
              </a:rPr>
              <a:t>lower</a:t>
            </a:r>
            <a:r>
              <a:rPr lang="fr">
                <a:solidFill>
                  <a:srgbClr val="222222"/>
                </a:solidFill>
              </a:rPr>
              <a:t> engine speeds.</a:t>
            </a:r>
            <a:endParaRPr>
              <a:solidFill>
                <a:srgbClr val="222222"/>
              </a:solidFill>
            </a:endParaRPr>
          </a:p>
        </p:txBody>
      </p:sp>
      <p:sp>
        <p:nvSpPr>
          <p:cNvPr id="209" name="Google Shape;209;p25"/>
          <p:cNvSpPr txBox="1"/>
          <p:nvPr/>
        </p:nvSpPr>
        <p:spPr>
          <a:xfrm>
            <a:off x="0" y="3591250"/>
            <a:ext cx="91440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22222"/>
                </a:solidFill>
              </a:rPr>
              <a:t>• Never keep your hand </a:t>
            </a:r>
            <a:r>
              <a:rPr b="1" lang="fr">
                <a:solidFill>
                  <a:srgbClr val="222222"/>
                </a:solidFill>
              </a:rPr>
              <a:t>continuously </a:t>
            </a:r>
            <a:r>
              <a:rPr lang="fr">
                <a:solidFill>
                  <a:srgbClr val="222222"/>
                </a:solidFill>
              </a:rPr>
              <a:t>on the gear shifter, when gears are not needed. This causes </a:t>
            </a:r>
            <a:r>
              <a:rPr b="1" lang="fr">
                <a:solidFill>
                  <a:srgbClr val="222222"/>
                </a:solidFill>
              </a:rPr>
              <a:t>premature</a:t>
            </a:r>
            <a:r>
              <a:rPr lang="fr">
                <a:solidFill>
                  <a:srgbClr val="222222"/>
                </a:solidFill>
              </a:rPr>
              <a:t> wear of the transmission forks.</a:t>
            </a:r>
            <a:endParaRPr/>
          </a:p>
        </p:txBody>
      </p:sp>
      <p:sp>
        <p:nvSpPr>
          <p:cNvPr id="210" name="Google Shape;210;p25"/>
          <p:cNvSpPr txBox="1"/>
          <p:nvPr/>
        </p:nvSpPr>
        <p:spPr>
          <a:xfrm>
            <a:off x="0" y="752700"/>
            <a:ext cx="9144000" cy="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22222"/>
                </a:solidFill>
              </a:rPr>
              <a:t>• Never move the high/low range button in  </a:t>
            </a:r>
            <a:r>
              <a:rPr b="1" lang="fr">
                <a:solidFill>
                  <a:srgbClr val="222222"/>
                </a:solidFill>
              </a:rPr>
              <a:t>neutral</a:t>
            </a:r>
            <a:r>
              <a:rPr lang="fr">
                <a:solidFill>
                  <a:srgbClr val="222222"/>
                </a:solidFill>
              </a:rPr>
              <a:t> while the vehicle is moving at high speeds.</a:t>
            </a:r>
            <a:endParaRPr>
              <a:solidFill>
                <a:srgbClr val="222222"/>
              </a:solidFill>
            </a:endParaRPr>
          </a:p>
        </p:txBody>
      </p:sp>
      <p:pic>
        <p:nvPicPr>
          <p:cNvPr id="211" name="Google Shape;21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"/>
          <p:cNvSpPr txBox="1"/>
          <p:nvPr/>
        </p:nvSpPr>
        <p:spPr>
          <a:xfrm>
            <a:off x="0" y="0"/>
            <a:ext cx="91440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Instructions and advice from manufacturer (Eaton-Fuller) on how to avoid other potential problems due to misuse (cont’d)</a:t>
            </a:r>
            <a:endParaRPr b="1" sz="1800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26"/>
          <p:cNvSpPr txBox="1"/>
          <p:nvPr/>
        </p:nvSpPr>
        <p:spPr>
          <a:xfrm>
            <a:off x="0" y="747375"/>
            <a:ext cx="65127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22222"/>
                </a:solidFill>
              </a:rPr>
              <a:t>• </a:t>
            </a:r>
            <a:r>
              <a:rPr lang="fr">
                <a:solidFill>
                  <a:schemeClr val="accent2"/>
                </a:solidFill>
                <a:highlight>
                  <a:srgbClr val="FFFFFF"/>
                </a:highlight>
              </a:rPr>
              <a:t>Transmissions should not be used at</a:t>
            </a:r>
            <a:r>
              <a:rPr b="1" lang="fr">
                <a:solidFill>
                  <a:schemeClr val="accent2"/>
                </a:solidFill>
                <a:highlight>
                  <a:srgbClr val="FFFFFF"/>
                </a:highlight>
              </a:rPr>
              <a:t> températures</a:t>
            </a:r>
            <a:r>
              <a:rPr lang="fr">
                <a:solidFill>
                  <a:schemeClr val="accent2"/>
                </a:solidFill>
                <a:highlight>
                  <a:srgbClr val="FFFFFF"/>
                </a:highlight>
              </a:rPr>
              <a:t> above 120 °C (250 ° F).</a:t>
            </a:r>
            <a:endParaRPr>
              <a:solidFill>
                <a:schemeClr val="accent2"/>
              </a:solidFill>
              <a:highlight>
                <a:srgbClr val="FFFFFF"/>
              </a:highlight>
            </a:endParaRPr>
          </a:p>
        </p:txBody>
      </p:sp>
      <p:sp>
        <p:nvSpPr>
          <p:cNvPr id="218" name="Google Shape;218;p26"/>
          <p:cNvSpPr txBox="1"/>
          <p:nvPr/>
        </p:nvSpPr>
        <p:spPr>
          <a:xfrm>
            <a:off x="0" y="1369500"/>
            <a:ext cx="59628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2"/>
                </a:solidFill>
                <a:highlight>
                  <a:srgbClr val="FFFFFF"/>
                </a:highlight>
              </a:rPr>
              <a:t>Operating at temperatures above </a:t>
            </a:r>
            <a:r>
              <a:rPr lang="fr">
                <a:solidFill>
                  <a:schemeClr val="accent2"/>
                </a:solidFill>
                <a:highlight>
                  <a:srgbClr val="FFFFFF"/>
                </a:highlight>
              </a:rPr>
              <a:t>120 °C (250 ° F) causes </a:t>
            </a:r>
            <a:r>
              <a:rPr b="1" lang="fr">
                <a:solidFill>
                  <a:schemeClr val="accent2"/>
                </a:solidFill>
                <a:highlight>
                  <a:srgbClr val="FFFFFF"/>
                </a:highlight>
              </a:rPr>
              <a:t>contamination </a:t>
            </a:r>
            <a:r>
              <a:rPr lang="fr">
                <a:solidFill>
                  <a:schemeClr val="accent2"/>
                </a:solidFill>
                <a:highlight>
                  <a:srgbClr val="FFFFFF"/>
                </a:highlight>
              </a:rPr>
              <a:t> in the gear teeth.</a:t>
            </a:r>
            <a:endParaRPr>
              <a:solidFill>
                <a:schemeClr val="accent2"/>
              </a:solidFill>
              <a:highlight>
                <a:srgbClr val="FFFFFF"/>
              </a:highlight>
            </a:endParaRPr>
          </a:p>
        </p:txBody>
      </p:sp>
      <p:sp>
        <p:nvSpPr>
          <p:cNvPr id="219" name="Google Shape;219;p26"/>
          <p:cNvSpPr txBox="1"/>
          <p:nvPr/>
        </p:nvSpPr>
        <p:spPr>
          <a:xfrm>
            <a:off x="0" y="1897650"/>
            <a:ext cx="5962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2"/>
                </a:solidFill>
                <a:highlight>
                  <a:srgbClr val="FFFFFF"/>
                </a:highlight>
              </a:rPr>
              <a:t>Temperatures exceeding</a:t>
            </a:r>
            <a:r>
              <a:rPr lang="fr">
                <a:solidFill>
                  <a:schemeClr val="accent2"/>
                </a:solidFill>
                <a:highlight>
                  <a:srgbClr val="FFFFFF"/>
                </a:highlight>
              </a:rPr>
              <a:t> 177 °C  (350°F), will eventually </a:t>
            </a:r>
            <a:r>
              <a:rPr b="1" lang="fr">
                <a:solidFill>
                  <a:schemeClr val="accent2"/>
                </a:solidFill>
                <a:highlight>
                  <a:srgbClr val="FFFFFF"/>
                </a:highlight>
              </a:rPr>
              <a:t>destroy</a:t>
            </a:r>
            <a:r>
              <a:rPr lang="fr">
                <a:solidFill>
                  <a:schemeClr val="accent2"/>
                </a:solidFill>
                <a:highlight>
                  <a:srgbClr val="FFFFFF"/>
                </a:highlight>
              </a:rPr>
              <a:t> the heating treatment of the gears.</a:t>
            </a:r>
            <a:endParaRPr>
              <a:solidFill>
                <a:schemeClr val="accent2"/>
              </a:solidFill>
              <a:highlight>
                <a:srgbClr val="FFFFFF"/>
              </a:highlight>
            </a:endParaRPr>
          </a:p>
        </p:txBody>
      </p:sp>
      <p:sp>
        <p:nvSpPr>
          <p:cNvPr id="220" name="Google Shape;220;p26"/>
          <p:cNvSpPr txBox="1"/>
          <p:nvPr/>
        </p:nvSpPr>
        <p:spPr>
          <a:xfrm>
            <a:off x="0" y="2419350"/>
            <a:ext cx="9144000" cy="19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2"/>
                </a:solidFill>
                <a:highlight>
                  <a:srgbClr val="FFFFFF"/>
                </a:highlight>
              </a:rPr>
              <a:t>The following </a:t>
            </a:r>
            <a:r>
              <a:rPr b="1" lang="fr">
                <a:solidFill>
                  <a:schemeClr val="accent2"/>
                </a:solidFill>
                <a:highlight>
                  <a:srgbClr val="FFFFFF"/>
                </a:highlight>
              </a:rPr>
              <a:t>conditions</a:t>
            </a:r>
            <a:r>
              <a:rPr lang="fr">
                <a:solidFill>
                  <a:schemeClr val="accent2"/>
                </a:solidFill>
                <a:highlight>
                  <a:srgbClr val="FFFFFF"/>
                </a:highlight>
              </a:rPr>
              <a:t> can  </a:t>
            </a:r>
            <a:r>
              <a:rPr b="1" lang="fr">
                <a:solidFill>
                  <a:schemeClr val="accent2"/>
                </a:solidFill>
                <a:highlight>
                  <a:srgbClr val="FFFFFF"/>
                </a:highlight>
              </a:rPr>
              <a:t>cause</a:t>
            </a:r>
            <a:r>
              <a:rPr lang="fr">
                <a:solidFill>
                  <a:schemeClr val="accent2"/>
                </a:solidFill>
                <a:highlight>
                  <a:srgbClr val="FFFFFF"/>
                </a:highlight>
              </a:rPr>
              <a:t> operating temperatures above 121 °C (250 ° F):</a:t>
            </a:r>
            <a:endParaRPr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2"/>
                </a:solidFill>
                <a:highlight>
                  <a:srgbClr val="FFFFFF"/>
                </a:highlight>
              </a:rPr>
              <a:t>• </a:t>
            </a:r>
            <a:r>
              <a:rPr b="1" lang="fr">
                <a:solidFill>
                  <a:schemeClr val="accent2"/>
                </a:solidFill>
                <a:highlight>
                  <a:srgbClr val="FFFFFF"/>
                </a:highlight>
              </a:rPr>
              <a:t>C</a:t>
            </a:r>
            <a:r>
              <a:rPr b="1" lang="fr">
                <a:solidFill>
                  <a:schemeClr val="accent2"/>
                </a:solidFill>
                <a:highlight>
                  <a:srgbClr val="FFFFFF"/>
                </a:highlight>
              </a:rPr>
              <a:t>onstant</a:t>
            </a:r>
            <a:r>
              <a:rPr lang="fr">
                <a:solidFill>
                  <a:schemeClr val="accent2"/>
                </a:solidFill>
                <a:highlight>
                  <a:srgbClr val="FFFFFF"/>
                </a:highlight>
              </a:rPr>
              <a:t> operation at low speeds</a:t>
            </a:r>
            <a:endParaRPr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2"/>
                </a:solidFill>
                <a:highlight>
                  <a:srgbClr val="FFFFFF"/>
                </a:highlight>
              </a:rPr>
              <a:t>• High ambient temperatures</a:t>
            </a:r>
            <a:endParaRPr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2"/>
                </a:solidFill>
                <a:highlight>
                  <a:srgbClr val="FFFFFF"/>
                </a:highlight>
              </a:rPr>
              <a:t>• Restricted air circulation around the transmission</a:t>
            </a:r>
            <a:endParaRPr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2"/>
                </a:solidFill>
                <a:highlight>
                  <a:srgbClr val="FFFFFF"/>
                </a:highlight>
              </a:rPr>
              <a:t>• Constant use of maximum engine power (HP) </a:t>
            </a:r>
            <a:endParaRPr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2"/>
                </a:solidFill>
                <a:highlight>
                  <a:srgbClr val="FFFFFF"/>
                </a:highlight>
              </a:rPr>
              <a:t>• Overuse of the  </a:t>
            </a:r>
            <a:r>
              <a:rPr b="1" lang="fr">
                <a:solidFill>
                  <a:schemeClr val="accent2"/>
                </a:solidFill>
                <a:highlight>
                  <a:srgbClr val="FFFFFF"/>
                </a:highlight>
              </a:rPr>
              <a:t>engine brake.</a:t>
            </a:r>
            <a:endParaRPr>
              <a:solidFill>
                <a:schemeClr val="accent2"/>
              </a:solidFill>
              <a:highlight>
                <a:srgbClr val="FFFFFF"/>
              </a:highlight>
            </a:endParaRPr>
          </a:p>
        </p:txBody>
      </p:sp>
      <p:pic>
        <p:nvPicPr>
          <p:cNvPr id="221" name="Google Shape;22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6025" y="624000"/>
            <a:ext cx="179070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"/>
          <p:cNvSpPr txBox="1"/>
          <p:nvPr>
            <p:ph type="title"/>
          </p:nvPr>
        </p:nvSpPr>
        <p:spPr>
          <a:xfrm>
            <a:off x="4300500" y="1239725"/>
            <a:ext cx="4462500" cy="257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These were the </a:t>
            </a:r>
            <a:r>
              <a:rPr lang="fr"/>
              <a:t>possibilities</a:t>
            </a:r>
            <a:r>
              <a:rPr lang="fr"/>
              <a:t> of a manual transmission system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Good Usage!</a:t>
            </a:r>
            <a:endParaRPr/>
          </a:p>
        </p:txBody>
      </p:sp>
      <p:pic>
        <p:nvPicPr>
          <p:cNvPr id="228" name="Google Shape;22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7925" y="0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/>
              <a:t>The different amounts of torque supplied by the transmission at different speeds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1"/>
          <p:cNvPicPr preferRelativeResize="0"/>
          <p:nvPr/>
        </p:nvPicPr>
        <p:blipFill rotWithShape="1">
          <a:blip r:embed="rId3">
            <a:alphaModFix/>
          </a:blip>
          <a:srcRect b="0" l="524" r="514" t="0"/>
          <a:stretch/>
        </p:blipFill>
        <p:spPr>
          <a:xfrm>
            <a:off x="152400" y="560525"/>
            <a:ext cx="2832075" cy="2475363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78" name="Google Shape;78;p11"/>
          <p:cNvPicPr preferRelativeResize="0"/>
          <p:nvPr/>
        </p:nvPicPr>
        <p:blipFill rotWithShape="1">
          <a:blip r:embed="rId4">
            <a:alphaModFix/>
          </a:blip>
          <a:srcRect b="0" l="377" r="377" t="0"/>
          <a:stretch/>
        </p:blipFill>
        <p:spPr>
          <a:xfrm>
            <a:off x="3132009" y="1170125"/>
            <a:ext cx="2878739" cy="2486175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79" name="Google Shape;79;p11"/>
          <p:cNvPicPr preferRelativeResize="0"/>
          <p:nvPr/>
        </p:nvPicPr>
        <p:blipFill rotWithShape="1">
          <a:blip r:embed="rId5">
            <a:alphaModFix/>
          </a:blip>
          <a:srcRect b="0" l="932" r="932" t="0"/>
          <a:stretch/>
        </p:blipFill>
        <p:spPr>
          <a:xfrm>
            <a:off x="6153150" y="1703525"/>
            <a:ext cx="2832075" cy="2486175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80" name="Google Shape;80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2"/>
          <p:cNvPicPr preferRelativeResize="0"/>
          <p:nvPr/>
        </p:nvPicPr>
        <p:blipFill rotWithShape="1">
          <a:blip r:embed="rId3">
            <a:alphaModFix/>
          </a:blip>
          <a:srcRect b="0" l="903" r="903" t="0"/>
          <a:stretch/>
        </p:blipFill>
        <p:spPr>
          <a:xfrm>
            <a:off x="152400" y="152400"/>
            <a:ext cx="2866900" cy="2516745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86" name="Google Shape;86;p12"/>
          <p:cNvPicPr preferRelativeResize="0"/>
          <p:nvPr/>
        </p:nvPicPr>
        <p:blipFill rotWithShape="1">
          <a:blip r:embed="rId4">
            <a:alphaModFix/>
          </a:blip>
          <a:srcRect b="0" l="864" r="864" t="0"/>
          <a:stretch/>
        </p:blipFill>
        <p:spPr>
          <a:xfrm>
            <a:off x="3181350" y="914400"/>
            <a:ext cx="2866900" cy="251675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87" name="Google Shape;87;p12"/>
          <p:cNvPicPr preferRelativeResize="0"/>
          <p:nvPr/>
        </p:nvPicPr>
        <p:blipFill rotWithShape="1">
          <a:blip r:embed="rId5">
            <a:alphaModFix/>
          </a:blip>
          <a:srcRect b="0" l="748" r="738" t="0"/>
          <a:stretch/>
        </p:blipFill>
        <p:spPr>
          <a:xfrm>
            <a:off x="6248400" y="1696500"/>
            <a:ext cx="2808850" cy="24564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88" name="Google Shape;88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/>
          <p:nvPr/>
        </p:nvSpPr>
        <p:spPr>
          <a:xfrm>
            <a:off x="0" y="381000"/>
            <a:ext cx="9144000" cy="3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 u="sng">
                <a:solidFill>
                  <a:schemeClr val="dk1"/>
                </a:solidFill>
              </a:rPr>
              <a:t>S</a:t>
            </a:r>
            <a:r>
              <a:rPr b="1" lang="fr" sz="1800" u="sng">
                <a:solidFill>
                  <a:schemeClr val="dk1"/>
                </a:solidFill>
              </a:rPr>
              <a:t>imple</a:t>
            </a:r>
            <a:r>
              <a:rPr b="1" lang="fr" sz="1800">
                <a:solidFill>
                  <a:schemeClr val="dk1"/>
                </a:solidFill>
              </a:rPr>
              <a:t> </a:t>
            </a:r>
            <a:r>
              <a:rPr lang="fr" sz="1800">
                <a:solidFill>
                  <a:schemeClr val="dk1"/>
                </a:solidFill>
              </a:rPr>
              <a:t>example of application: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When starting with a tractor and a </a:t>
            </a:r>
            <a:r>
              <a:rPr b="1" lang="fr" sz="1800">
                <a:solidFill>
                  <a:schemeClr val="dk1"/>
                </a:solidFill>
              </a:rPr>
              <a:t>loaded</a:t>
            </a:r>
            <a:r>
              <a:rPr lang="fr" sz="1800">
                <a:solidFill>
                  <a:schemeClr val="dk1"/>
                </a:solidFill>
              </a:rPr>
              <a:t> semi-trailer you will probably need to select </a:t>
            </a:r>
            <a:r>
              <a:rPr b="1" lang="fr" sz="1800">
                <a:solidFill>
                  <a:schemeClr val="dk1"/>
                </a:solidFill>
              </a:rPr>
              <a:t>first</a:t>
            </a:r>
            <a:r>
              <a:rPr lang="fr" sz="1800">
                <a:solidFill>
                  <a:schemeClr val="dk1"/>
                </a:solidFill>
              </a:rPr>
              <a:t> gear.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When starting, but this time with a tractor that is not coupled with a semi-trailer (so</a:t>
            </a:r>
            <a:r>
              <a:rPr b="1" lang="fr" sz="1800">
                <a:solidFill>
                  <a:schemeClr val="dk1"/>
                </a:solidFill>
              </a:rPr>
              <a:t> </a:t>
            </a:r>
            <a:r>
              <a:rPr b="1" lang="fr" sz="1800">
                <a:solidFill>
                  <a:schemeClr val="dk1"/>
                </a:solidFill>
              </a:rPr>
              <a:t> no load</a:t>
            </a:r>
            <a:r>
              <a:rPr lang="fr" sz="1800">
                <a:solidFill>
                  <a:schemeClr val="dk1"/>
                </a:solidFill>
              </a:rPr>
              <a:t> to pull), you can select </a:t>
            </a:r>
            <a:r>
              <a:rPr b="1" lang="fr" sz="1800">
                <a:solidFill>
                  <a:schemeClr val="dk1"/>
                </a:solidFill>
              </a:rPr>
              <a:t>second or third</a:t>
            </a:r>
            <a:r>
              <a:rPr lang="fr" sz="1800">
                <a:solidFill>
                  <a:schemeClr val="dk1"/>
                </a:solidFill>
              </a:rPr>
              <a:t> gear.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Knowing the possibilities offered by the transmission, this explains why, the more you increase the </a:t>
            </a:r>
            <a:r>
              <a:rPr b="1" lang="fr" sz="1800">
                <a:solidFill>
                  <a:schemeClr val="dk1"/>
                </a:solidFill>
              </a:rPr>
              <a:t>speed</a:t>
            </a:r>
            <a:r>
              <a:rPr lang="fr" sz="1800">
                <a:solidFill>
                  <a:schemeClr val="dk1"/>
                </a:solidFill>
              </a:rPr>
              <a:t> of a vehicle, the more you have to </a:t>
            </a:r>
            <a:r>
              <a:rPr b="1" lang="fr" sz="1800">
                <a:solidFill>
                  <a:schemeClr val="dk1"/>
                </a:solidFill>
              </a:rPr>
              <a:t>exploit</a:t>
            </a:r>
            <a:r>
              <a:rPr lang="fr" sz="1800">
                <a:solidFill>
                  <a:schemeClr val="dk1"/>
                </a:solidFill>
              </a:rPr>
              <a:t> the </a:t>
            </a:r>
            <a:r>
              <a:rPr b="1" lang="fr" sz="1800">
                <a:solidFill>
                  <a:schemeClr val="dk1"/>
                </a:solidFill>
              </a:rPr>
              <a:t>torque</a:t>
            </a:r>
            <a:r>
              <a:rPr lang="fr" sz="1800">
                <a:solidFill>
                  <a:schemeClr val="dk1"/>
                </a:solidFill>
              </a:rPr>
              <a:t> capacities of the </a:t>
            </a:r>
            <a:r>
              <a:rPr b="1" lang="fr" sz="1800">
                <a:solidFill>
                  <a:schemeClr val="dk1"/>
                </a:solidFill>
              </a:rPr>
              <a:t>engine</a:t>
            </a:r>
            <a:r>
              <a:rPr lang="fr" sz="1800">
                <a:solidFill>
                  <a:schemeClr val="dk1"/>
                </a:solidFill>
              </a:rPr>
              <a:t>. Where does</a:t>
            </a:r>
            <a:r>
              <a:rPr b="1" lang="fr" sz="1800">
                <a:solidFill>
                  <a:schemeClr val="dk1"/>
                </a:solidFill>
              </a:rPr>
              <a:t> </a:t>
            </a:r>
            <a:r>
              <a:rPr lang="fr" sz="1800">
                <a:solidFill>
                  <a:schemeClr val="dk1"/>
                </a:solidFill>
              </a:rPr>
              <a:t>the technique</a:t>
            </a:r>
            <a:r>
              <a:rPr b="1" lang="fr" sz="1800">
                <a:solidFill>
                  <a:schemeClr val="dk1"/>
                </a:solidFill>
              </a:rPr>
              <a:t> progressive shifting</a:t>
            </a:r>
            <a:r>
              <a:rPr lang="fr" sz="1800">
                <a:solidFill>
                  <a:schemeClr val="dk1"/>
                </a:solidFill>
              </a:rPr>
              <a:t> come from?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94" name="Google Shape;9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636459"/>
            <a:ext cx="1312047" cy="253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6050" y="609600"/>
            <a:ext cx="1456625" cy="253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1000" y="762000"/>
            <a:ext cx="1456625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08624" y="685800"/>
            <a:ext cx="1387750" cy="245958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/>
        </p:nvSpPr>
        <p:spPr>
          <a:xfrm>
            <a:off x="1960700" y="165525"/>
            <a:ext cx="52242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Manual Transmissions</a:t>
            </a:r>
            <a:endParaRPr b="1" sz="1800"/>
          </a:p>
        </p:txBody>
      </p:sp>
      <p:sp>
        <p:nvSpPr>
          <p:cNvPr id="104" name="Google Shape;104;p14"/>
          <p:cNvSpPr txBox="1"/>
          <p:nvPr/>
        </p:nvSpPr>
        <p:spPr>
          <a:xfrm>
            <a:off x="3142550" y="3867700"/>
            <a:ext cx="3231900" cy="470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The </a:t>
            </a:r>
            <a:r>
              <a:rPr b="1" lang="fr"/>
              <a:t>auxiliary</a:t>
            </a:r>
            <a:r>
              <a:rPr b="1" lang="fr"/>
              <a:t> selectors</a:t>
            </a:r>
            <a:endParaRPr b="1"/>
          </a:p>
        </p:txBody>
      </p:sp>
      <p:cxnSp>
        <p:nvCxnSpPr>
          <p:cNvPr id="105" name="Google Shape;105;p14"/>
          <p:cNvCxnSpPr/>
          <p:nvPr/>
        </p:nvCxnSpPr>
        <p:spPr>
          <a:xfrm flipH="1" rot="10800000">
            <a:off x="5989555" y="2148850"/>
            <a:ext cx="926400" cy="16920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6" name="Google Shape;106;p14"/>
          <p:cNvCxnSpPr/>
          <p:nvPr/>
        </p:nvCxnSpPr>
        <p:spPr>
          <a:xfrm flipH="1" rot="10800000">
            <a:off x="6003000" y="1920300"/>
            <a:ext cx="778800" cy="19071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7" name="Google Shape;107;p14"/>
          <p:cNvCxnSpPr/>
          <p:nvPr/>
        </p:nvCxnSpPr>
        <p:spPr>
          <a:xfrm flipH="1" rot="10800000">
            <a:off x="5438950" y="2041295"/>
            <a:ext cx="402900" cy="18264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" name="Google Shape;108;p14"/>
          <p:cNvCxnSpPr/>
          <p:nvPr/>
        </p:nvCxnSpPr>
        <p:spPr>
          <a:xfrm rot="10800000">
            <a:off x="5049325" y="2202620"/>
            <a:ext cx="376200" cy="16785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9" name="Google Shape;109;p14"/>
          <p:cNvCxnSpPr/>
          <p:nvPr/>
        </p:nvCxnSpPr>
        <p:spPr>
          <a:xfrm rot="10800000">
            <a:off x="3437825" y="2283100"/>
            <a:ext cx="309000" cy="15846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0" name="Google Shape;110;p14"/>
          <p:cNvCxnSpPr/>
          <p:nvPr/>
        </p:nvCxnSpPr>
        <p:spPr>
          <a:xfrm rot="10800000">
            <a:off x="3142550" y="1907125"/>
            <a:ext cx="617700" cy="19740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1" name="Google Shape;111;p14"/>
          <p:cNvCxnSpPr/>
          <p:nvPr/>
        </p:nvCxnSpPr>
        <p:spPr>
          <a:xfrm rot="10800000">
            <a:off x="1450350" y="1987450"/>
            <a:ext cx="1665300" cy="18534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12" name="Google Shape;11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5875" y="841525"/>
            <a:ext cx="1477775" cy="284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/>
          <p:cNvPicPr preferRelativeResize="0"/>
          <p:nvPr/>
        </p:nvPicPr>
        <p:blipFill rotWithShape="1">
          <a:blip r:embed="rId4">
            <a:alphaModFix/>
          </a:blip>
          <a:srcRect b="219" l="0" r="0" t="228"/>
          <a:stretch/>
        </p:blipFill>
        <p:spPr>
          <a:xfrm>
            <a:off x="3926625" y="1168375"/>
            <a:ext cx="3902126" cy="221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 txBox="1"/>
          <p:nvPr/>
        </p:nvSpPr>
        <p:spPr>
          <a:xfrm>
            <a:off x="3303650" y="268600"/>
            <a:ext cx="30888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10 Speed</a:t>
            </a:r>
            <a:endParaRPr b="1" sz="1800"/>
          </a:p>
        </p:txBody>
      </p:sp>
      <p:pic>
        <p:nvPicPr>
          <p:cNvPr id="120" name="Google Shape;12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8050" y="810150"/>
            <a:ext cx="1670950" cy="29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 rotWithShape="1">
          <a:blip r:embed="rId4">
            <a:alphaModFix/>
          </a:blip>
          <a:srcRect b="0" l="3078" r="3068" t="0"/>
          <a:stretch/>
        </p:blipFill>
        <p:spPr>
          <a:xfrm>
            <a:off x="4074850" y="1126800"/>
            <a:ext cx="3687400" cy="209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/>
          <p:nvPr/>
        </p:nvSpPr>
        <p:spPr>
          <a:xfrm>
            <a:off x="3075350" y="268600"/>
            <a:ext cx="35856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8 LL Speed</a:t>
            </a:r>
            <a:r>
              <a:rPr b="1" lang="fr" sz="1800"/>
              <a:t>(LO and LO-LO)</a:t>
            </a:r>
            <a:endParaRPr b="1" sz="1800"/>
          </a:p>
        </p:txBody>
      </p:sp>
      <p:pic>
        <p:nvPicPr>
          <p:cNvPr id="128" name="Google Shape;12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4650" y="910775"/>
            <a:ext cx="1687425" cy="278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4">
            <a:alphaModFix/>
          </a:blip>
          <a:srcRect b="0" l="29" r="29" t="0"/>
          <a:stretch/>
        </p:blipFill>
        <p:spPr>
          <a:xfrm>
            <a:off x="3912675" y="908825"/>
            <a:ext cx="4154200" cy="23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/>
        </p:nvSpPr>
        <p:spPr>
          <a:xfrm>
            <a:off x="3545400" y="268600"/>
            <a:ext cx="24306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13 Speed</a:t>
            </a:r>
            <a:endParaRPr b="1" sz="1800"/>
          </a:p>
        </p:txBody>
      </p:sp>
      <p:pic>
        <p:nvPicPr>
          <p:cNvPr id="136" name="Google Shape;13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8725" y="850750"/>
            <a:ext cx="1741150" cy="30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8200" y="1155550"/>
            <a:ext cx="3747450" cy="199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/>
          <p:nvPr/>
        </p:nvSpPr>
        <p:spPr>
          <a:xfrm>
            <a:off x="3545400" y="268600"/>
            <a:ext cx="24306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18 Speed</a:t>
            </a:r>
            <a:endParaRPr b="1" sz="1800"/>
          </a:p>
        </p:txBody>
      </p:sp>
      <p:pic>
        <p:nvPicPr>
          <p:cNvPr id="144" name="Google Shape;14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