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E58C85-E26D-41DC-98DA-D9CFA69C6D8D}" type="datetimeFigureOut">
              <a:rPr lang="fr-CA" smtClean="0"/>
              <a:t>2024-03-26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2E295-757D-40C8-9ECF-F27CB71F2C9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1264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2E295-757D-40C8-9ECF-F27CB71F2C95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46669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Stomatite: </a:t>
            </a:r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inflammation de la muqueuse buccale</a:t>
            </a:r>
          </a:p>
          <a:p>
            <a:endParaRPr lang="fr-F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Neuropathies périphériques : maladie des nerfs </a:t>
            </a:r>
            <a:r>
              <a:rPr lang="fr-F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périphériques</a:t>
            </a:r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Elle implique une dysfonction des neurones du système nerveux </a:t>
            </a:r>
            <a:r>
              <a:rPr lang="fr-F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périphérique</a:t>
            </a:r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Un nerf est </a:t>
            </a:r>
            <a:r>
              <a:rPr lang="fr-F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périphérique</a:t>
            </a:r>
            <a:r>
              <a:rPr lang="fr-F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par opposition au système nerveux central qui comprend l'encéphale ( cerveau, cervelet, bulbe rachidien) et la moelle épinière.</a:t>
            </a:r>
          </a:p>
          <a:p>
            <a:endParaRPr lang="fr-F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2E295-757D-40C8-9ECF-F27CB71F2C95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9877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3/26/2024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EC9447-90C2-4146-AE9C-FCA1466422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Pharmacothérapie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9543BA-9301-4467-B429-E380B8A3CE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370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634" y="636815"/>
            <a:ext cx="4071256" cy="1523999"/>
          </a:xfrm>
        </p:spPr>
        <p:txBody>
          <a:bodyPr>
            <a:noAutofit/>
          </a:bodyPr>
          <a:lstStyle/>
          <a:p>
            <a:r>
              <a:rPr lang="fr-CA" sz="3600" dirty="0"/>
              <a:t>Anticoagulants</a:t>
            </a:r>
            <a:br>
              <a:rPr lang="fr-CA" sz="3600" dirty="0"/>
            </a:br>
            <a:r>
              <a:rPr lang="fr-CA" sz="3600" dirty="0"/>
              <a:t>et antiagrégants plaquettaires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b="1" dirty="0"/>
              <a:t>Prévenir la formation d’un caillot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b="1" dirty="0"/>
              <a:t>Signes de saignements </a:t>
            </a:r>
          </a:p>
          <a:p>
            <a:pPr lvl="2"/>
            <a:r>
              <a:rPr lang="fr-CA" sz="2000" b="1" dirty="0"/>
              <a:t>Pétéchies, </a:t>
            </a:r>
            <a:r>
              <a:rPr lang="fr-CA" sz="2000" dirty="0"/>
              <a:t>méléna, ecchymose, </a:t>
            </a:r>
            <a:r>
              <a:rPr lang="fr-CA" sz="2000" b="1" dirty="0"/>
              <a:t>épistaxis, </a:t>
            </a:r>
            <a:r>
              <a:rPr lang="fr-CA" sz="2000" dirty="0"/>
              <a:t>hématurie</a:t>
            </a:r>
            <a:endParaRPr lang="fr-CA" sz="2200" dirty="0"/>
          </a:p>
          <a:p>
            <a:endParaRPr lang="fr-CA" dirty="0"/>
          </a:p>
          <a:p>
            <a:r>
              <a:rPr lang="fr-CA" sz="2400" dirty="0"/>
              <a:t>Administrés sous haute surveillance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559630"/>
          </a:xfrm>
        </p:spPr>
        <p:txBody>
          <a:bodyPr>
            <a:normAutofit/>
          </a:bodyPr>
          <a:lstStyle/>
          <a:p>
            <a:r>
              <a:rPr lang="fr-CA" sz="2400" dirty="0"/>
              <a:t>Ne peuvent pas dissoudre un thrombus</a:t>
            </a:r>
          </a:p>
          <a:p>
            <a:endParaRPr lang="fr-CA" sz="2400" dirty="0"/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800180" y="4233209"/>
            <a:ext cx="18960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/>
              <a:t>Fragmin</a:t>
            </a:r>
            <a:r>
              <a:rPr lang="fr-CA" sz="2000" dirty="0"/>
              <a:t> </a:t>
            </a:r>
          </a:p>
          <a:p>
            <a:r>
              <a:rPr lang="fr-CA" sz="2000" dirty="0"/>
              <a:t>Lovenox</a:t>
            </a:r>
          </a:p>
          <a:p>
            <a:r>
              <a:rPr lang="fr-CA" sz="2000" dirty="0"/>
              <a:t>Héparine</a:t>
            </a:r>
          </a:p>
          <a:p>
            <a:r>
              <a:rPr lang="fr-CA" sz="2000" b="1" dirty="0" err="1"/>
              <a:t>Aspirin</a:t>
            </a:r>
            <a:endParaRPr lang="fr-CA" sz="2000" b="1" dirty="0"/>
          </a:p>
          <a:p>
            <a:r>
              <a:rPr lang="fr-CA" sz="2000" b="1" dirty="0" err="1"/>
              <a:t>Coumadin</a:t>
            </a:r>
            <a:endParaRPr lang="fr-CA" sz="2000" b="1" dirty="0"/>
          </a:p>
          <a:p>
            <a:r>
              <a:rPr lang="fr-CA" sz="2000" dirty="0"/>
              <a:t>Plavix</a:t>
            </a:r>
          </a:p>
        </p:txBody>
      </p:sp>
    </p:spTree>
    <p:extLst>
      <p:ext uri="{BB962C8B-B14F-4D97-AF65-F5344CB8AC3E}">
        <p14:creationId xmlns:p14="http://schemas.microsoft.com/office/powerpoint/2010/main" val="108638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634" y="636815"/>
            <a:ext cx="4071256" cy="1523999"/>
          </a:xfrm>
        </p:spPr>
        <p:txBody>
          <a:bodyPr>
            <a:noAutofit/>
          </a:bodyPr>
          <a:lstStyle/>
          <a:p>
            <a:r>
              <a:rPr lang="fr-CA" sz="3600" dirty="0"/>
              <a:t>Suppléments en sels minéraux et en vitamines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Suppléer à des déficiences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Troubles gastro-intestinaux</a:t>
            </a:r>
          </a:p>
          <a:p>
            <a:pPr lvl="1"/>
            <a:r>
              <a:rPr lang="fr-CA" sz="2200" dirty="0"/>
              <a:t>Risque de calculs rénaux</a:t>
            </a:r>
          </a:p>
          <a:p>
            <a:pPr lvl="1"/>
            <a:r>
              <a:rPr lang="fr-CA" sz="2200" dirty="0"/>
              <a:t>Sècheresse des muqueuses</a:t>
            </a:r>
          </a:p>
          <a:p>
            <a:pPr lvl="1"/>
            <a:r>
              <a:rPr lang="fr-CA" sz="2200" dirty="0"/>
              <a:t>Arythmie, bradypnée</a:t>
            </a:r>
          </a:p>
          <a:p>
            <a:pPr lvl="1"/>
            <a:r>
              <a:rPr lang="fr-CA" sz="2200" dirty="0"/>
              <a:t>Éruptions cutanée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559630"/>
          </a:xfrm>
        </p:spPr>
        <p:txBody>
          <a:bodyPr>
            <a:normAutofit/>
          </a:bodyPr>
          <a:lstStyle/>
          <a:p>
            <a:r>
              <a:rPr lang="fr-CA" sz="2400" dirty="0"/>
              <a:t>Calcium</a:t>
            </a:r>
          </a:p>
          <a:p>
            <a:r>
              <a:rPr lang="fr-CA" sz="2400" dirty="0"/>
              <a:t>Potassium</a:t>
            </a:r>
          </a:p>
          <a:p>
            <a:r>
              <a:rPr lang="fr-CA" sz="2400" dirty="0"/>
              <a:t>Vitamine C, D et B12</a:t>
            </a:r>
          </a:p>
          <a:p>
            <a:endParaRPr lang="fr-CA" sz="2400" dirty="0"/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800180" y="4233209"/>
            <a:ext cx="18960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/>
              <a:t>Actonel</a:t>
            </a:r>
            <a:endParaRPr lang="fr-CA" sz="2000" dirty="0"/>
          </a:p>
          <a:p>
            <a:r>
              <a:rPr lang="fr-CA" sz="2000" dirty="0"/>
              <a:t>K-Dur</a:t>
            </a:r>
          </a:p>
          <a:p>
            <a:r>
              <a:rPr lang="fr-CA" sz="2000" dirty="0"/>
              <a:t>Acide </a:t>
            </a:r>
            <a:r>
              <a:rPr lang="fr-CA" sz="2000" dirty="0" err="1"/>
              <a:t>Foliqe</a:t>
            </a:r>
            <a:endParaRPr lang="fr-CA" sz="2000" dirty="0"/>
          </a:p>
          <a:p>
            <a:r>
              <a:rPr lang="fr-CA" sz="2000" dirty="0" err="1"/>
              <a:t>Calci</a:t>
            </a:r>
            <a:r>
              <a:rPr lang="fr-CA" sz="2000" dirty="0"/>
              <a:t>-D</a:t>
            </a:r>
          </a:p>
          <a:p>
            <a:r>
              <a:rPr lang="fr-CA" sz="2000" dirty="0"/>
              <a:t>D-</a:t>
            </a:r>
            <a:r>
              <a:rPr lang="fr-CA" sz="2000" dirty="0" err="1"/>
              <a:t>tabs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309453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668" y="1104901"/>
            <a:ext cx="4071256" cy="734785"/>
          </a:xfrm>
        </p:spPr>
        <p:txBody>
          <a:bodyPr>
            <a:noAutofit/>
          </a:bodyPr>
          <a:lstStyle/>
          <a:p>
            <a:r>
              <a:rPr lang="fr-CA" sz="3600" dirty="0" err="1"/>
              <a:t>Antiprotozoaire</a:t>
            </a:r>
            <a:r>
              <a:rPr lang="fr-CA" sz="3600" dirty="0"/>
              <a:t> ou </a:t>
            </a:r>
            <a:r>
              <a:rPr lang="fr-CA" sz="3600" dirty="0" err="1"/>
              <a:t>antipaludien</a:t>
            </a:r>
            <a:endParaRPr lang="fr-CA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Combattre l’inflammation dans le cas de polyarthrite rhumatoïde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Nausées et vomissements</a:t>
            </a:r>
          </a:p>
          <a:p>
            <a:pPr lvl="1"/>
            <a:r>
              <a:rPr lang="fr-CA" sz="2200" dirty="0"/>
              <a:t>Diarrhée</a:t>
            </a:r>
          </a:p>
          <a:p>
            <a:pPr lvl="1"/>
            <a:r>
              <a:rPr lang="fr-CA" sz="2200" dirty="0"/>
              <a:t>Goût métalliques</a:t>
            </a:r>
          </a:p>
          <a:p>
            <a:pPr lvl="1"/>
            <a:r>
              <a:rPr lang="fr-CA" sz="2200" dirty="0"/>
              <a:t>Éruptions cutanées </a:t>
            </a:r>
          </a:p>
          <a:p>
            <a:pPr lvl="1"/>
            <a:r>
              <a:rPr lang="fr-CA" sz="2200" dirty="0"/>
              <a:t>Photosensibilité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559630"/>
          </a:xfrm>
        </p:spPr>
        <p:txBody>
          <a:bodyPr>
            <a:normAutofit/>
          </a:bodyPr>
          <a:lstStyle/>
          <a:p>
            <a:r>
              <a:rPr lang="fr-CA" sz="2400" dirty="0"/>
              <a:t>Lorsqu’il y a résistance aux autres anti-inflammatoires</a:t>
            </a:r>
          </a:p>
          <a:p>
            <a:endParaRPr lang="fr-CA" sz="2400" dirty="0"/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6096000" y="4916230"/>
            <a:ext cx="18960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/>
              <a:t>Plaquenil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97901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668" y="1485901"/>
            <a:ext cx="4071256" cy="647699"/>
          </a:xfrm>
        </p:spPr>
        <p:txBody>
          <a:bodyPr>
            <a:noAutofit/>
          </a:bodyPr>
          <a:lstStyle/>
          <a:p>
            <a:r>
              <a:rPr lang="fr-CA" sz="3600" dirty="0"/>
              <a:t>Sels d’or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Diminuer les symptômes de la polyarthrite rhumatoïdes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Troubles gastro-intestinaux</a:t>
            </a:r>
          </a:p>
          <a:p>
            <a:pPr lvl="1"/>
            <a:r>
              <a:rPr lang="fr-CA" sz="2200" dirty="0"/>
              <a:t>Goût métallique</a:t>
            </a:r>
          </a:p>
          <a:p>
            <a:pPr lvl="1"/>
            <a:r>
              <a:rPr lang="fr-CA" sz="2200" dirty="0"/>
              <a:t>Stomatite</a:t>
            </a:r>
          </a:p>
          <a:p>
            <a:pPr lvl="1"/>
            <a:r>
              <a:rPr lang="fr-CA" sz="2200" dirty="0"/>
              <a:t>Éruptions cutanées</a:t>
            </a:r>
          </a:p>
          <a:p>
            <a:pPr lvl="1"/>
            <a:r>
              <a:rPr lang="fr-CA" sz="2200" dirty="0"/>
              <a:t>Neuropathies périphériques</a:t>
            </a:r>
          </a:p>
          <a:p>
            <a:pPr lvl="1"/>
            <a:r>
              <a:rPr lang="fr-CA" sz="2200" dirty="0"/>
              <a:t>Dépression médullaire</a:t>
            </a:r>
          </a:p>
          <a:p>
            <a:pPr lvl="1"/>
            <a:r>
              <a:rPr lang="fr-CA" sz="2200" dirty="0"/>
              <a:t>Atteinte de la fonction rénale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559630"/>
          </a:xfrm>
        </p:spPr>
        <p:txBody>
          <a:bodyPr>
            <a:normAutofit/>
          </a:bodyPr>
          <a:lstStyle/>
          <a:p>
            <a:r>
              <a:rPr lang="fr-CA" sz="2400" dirty="0"/>
              <a:t>Lorsqu’aucuns résultats </a:t>
            </a:r>
            <a:r>
              <a:rPr lang="fr-CA" sz="2400"/>
              <a:t>satisfaisants n’ont </a:t>
            </a:r>
            <a:r>
              <a:rPr lang="fr-CA" sz="2400" dirty="0"/>
              <a:t>été prouvés</a:t>
            </a:r>
          </a:p>
          <a:p>
            <a:endParaRPr lang="fr-CA" sz="2400" dirty="0"/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6160143" y="4916230"/>
            <a:ext cx="18960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/>
              <a:t>Ridaura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78563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8051" y="685800"/>
            <a:ext cx="3838303" cy="1600200"/>
          </a:xfrm>
        </p:spPr>
        <p:txBody>
          <a:bodyPr>
            <a:noAutofit/>
          </a:bodyPr>
          <a:lstStyle/>
          <a:p>
            <a:r>
              <a:rPr lang="fr-CA" sz="3600" dirty="0"/>
              <a:t>Anti-inflammatoire corticostéroïdes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Prévenir et traiter les inflammations</a:t>
            </a:r>
          </a:p>
          <a:p>
            <a:pPr lvl="1"/>
            <a:r>
              <a:rPr lang="fr-CA" sz="2200" dirty="0"/>
              <a:t>Diminuer les réactions allergiques</a:t>
            </a:r>
          </a:p>
          <a:p>
            <a:pPr lvl="1"/>
            <a:r>
              <a:rPr lang="fr-CA" sz="2200" dirty="0"/>
              <a:t>Diminuer la réponse immunitaires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Œdème et atrophie musculaire</a:t>
            </a:r>
          </a:p>
          <a:p>
            <a:pPr lvl="1"/>
            <a:r>
              <a:rPr lang="fr-CA" sz="2200" dirty="0"/>
              <a:t>Hypertension</a:t>
            </a:r>
          </a:p>
          <a:p>
            <a:pPr lvl="1"/>
            <a:r>
              <a:rPr lang="fr-CA" sz="2200" dirty="0"/>
              <a:t>Irritation gastrique</a:t>
            </a:r>
          </a:p>
          <a:p>
            <a:pPr lvl="1"/>
            <a:r>
              <a:rPr lang="fr-CA" sz="2200" dirty="0"/>
              <a:t>Augmentation de la glycémie</a:t>
            </a:r>
          </a:p>
          <a:p>
            <a:pPr lvl="1"/>
            <a:r>
              <a:rPr lang="fr-CA" sz="2200" dirty="0"/>
              <a:t>Modification de l’humeur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106783"/>
          </a:xfrm>
        </p:spPr>
        <p:txBody>
          <a:bodyPr>
            <a:normAutofit/>
          </a:bodyPr>
          <a:lstStyle/>
          <a:p>
            <a:r>
              <a:rPr lang="fr-CA" sz="2400" dirty="0"/>
              <a:t>À base de cortisone</a:t>
            </a:r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6096000" y="3015344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6977743" y="4060370"/>
            <a:ext cx="2177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Hydrocortisone</a:t>
            </a:r>
          </a:p>
          <a:p>
            <a:r>
              <a:rPr lang="fr-CA" sz="2000" dirty="0" err="1"/>
              <a:t>Decadron</a:t>
            </a:r>
            <a:endParaRPr lang="fr-CA" sz="2000" dirty="0"/>
          </a:p>
          <a:p>
            <a:r>
              <a:rPr lang="fr-CA" sz="2000" dirty="0"/>
              <a:t>Prednisone</a:t>
            </a:r>
          </a:p>
          <a:p>
            <a:r>
              <a:rPr lang="fr-CA" sz="2000" dirty="0"/>
              <a:t>Flovent</a:t>
            </a:r>
          </a:p>
        </p:txBody>
      </p:sp>
    </p:spTree>
    <p:extLst>
      <p:ext uri="{BB962C8B-B14F-4D97-AF65-F5344CB8AC3E}">
        <p14:creationId xmlns:p14="http://schemas.microsoft.com/office/powerpoint/2010/main" val="382596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668" y="1280161"/>
            <a:ext cx="3838303" cy="929639"/>
          </a:xfrm>
        </p:spPr>
        <p:txBody>
          <a:bodyPr>
            <a:noAutofit/>
          </a:bodyPr>
          <a:lstStyle/>
          <a:p>
            <a:r>
              <a:rPr lang="fr-CA" sz="3600" dirty="0"/>
              <a:t>Anti-inflammatoires non stéroïdiens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Diminuer l’inflammation</a:t>
            </a:r>
          </a:p>
          <a:p>
            <a:pPr lvl="1"/>
            <a:r>
              <a:rPr lang="fr-CA" sz="2200" dirty="0"/>
              <a:t>Soulager la douleur due à l’inflammation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Constipation</a:t>
            </a:r>
          </a:p>
          <a:p>
            <a:pPr lvl="1"/>
            <a:r>
              <a:rPr lang="fr-CA" sz="2200" dirty="0"/>
              <a:t>Étourdissements et somnolence</a:t>
            </a:r>
          </a:p>
          <a:p>
            <a:pPr lvl="1"/>
            <a:r>
              <a:rPr lang="fr-CA" sz="2200" dirty="0"/>
              <a:t>Irritation gastrique</a:t>
            </a:r>
          </a:p>
          <a:p>
            <a:pPr lvl="1"/>
            <a:r>
              <a:rPr lang="fr-CA" sz="2200" dirty="0"/>
              <a:t>Céphalée</a:t>
            </a:r>
          </a:p>
          <a:p>
            <a:pPr lvl="1"/>
            <a:r>
              <a:rPr lang="fr-CA" sz="2200" dirty="0"/>
              <a:t>Éruption cutanée </a:t>
            </a:r>
          </a:p>
          <a:p>
            <a:pPr lvl="1"/>
            <a:r>
              <a:rPr lang="fr-CA" sz="2200" dirty="0"/>
              <a:t>Prurit et photosensibilité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106783"/>
          </a:xfrm>
        </p:spPr>
        <p:txBody>
          <a:bodyPr>
            <a:normAutofit/>
          </a:bodyPr>
          <a:lstStyle/>
          <a:p>
            <a:r>
              <a:rPr lang="fr-CA" sz="2400" dirty="0"/>
              <a:t>AINS</a:t>
            </a:r>
          </a:p>
          <a:p>
            <a:endParaRPr lang="fr-CA" sz="2400" dirty="0"/>
          </a:p>
          <a:p>
            <a:r>
              <a:rPr lang="fr-CA" sz="2400" dirty="0"/>
              <a:t>Peuvent avoir une action antipyrétique</a:t>
            </a:r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723271" y="4404756"/>
            <a:ext cx="2177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Advil</a:t>
            </a:r>
          </a:p>
          <a:p>
            <a:r>
              <a:rPr lang="fr-CA" sz="2000" dirty="0" err="1"/>
              <a:t>Motrin</a:t>
            </a:r>
            <a:endParaRPr lang="fr-CA" sz="2000" dirty="0"/>
          </a:p>
          <a:p>
            <a:r>
              <a:rPr lang="fr-CA" sz="2000" dirty="0" err="1"/>
              <a:t>Naprosyn</a:t>
            </a:r>
            <a:endParaRPr lang="fr-CA" sz="2000" dirty="0"/>
          </a:p>
          <a:p>
            <a:r>
              <a:rPr lang="fr-CA" sz="2000" dirty="0" err="1"/>
              <a:t>Voltaren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206248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668" y="1280161"/>
            <a:ext cx="3838303" cy="929639"/>
          </a:xfrm>
        </p:spPr>
        <p:txBody>
          <a:bodyPr>
            <a:noAutofit/>
          </a:bodyPr>
          <a:lstStyle/>
          <a:p>
            <a:r>
              <a:rPr lang="fr-CA" sz="3600" dirty="0"/>
              <a:t>Antigoutteux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Contrôler l’inflammation articulaire au cours d’une crise de goutte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Irritation gastrique</a:t>
            </a:r>
          </a:p>
          <a:p>
            <a:pPr lvl="1"/>
            <a:r>
              <a:rPr lang="fr-CA" sz="2200" dirty="0"/>
              <a:t>Douleur abdominales</a:t>
            </a:r>
          </a:p>
          <a:p>
            <a:pPr lvl="1"/>
            <a:r>
              <a:rPr lang="fr-CA" sz="2200" dirty="0"/>
              <a:t>Risques accrus de calculs rénaux</a:t>
            </a:r>
          </a:p>
          <a:p>
            <a:pPr lvl="1"/>
            <a:r>
              <a:rPr lang="fr-CA" sz="2200" dirty="0"/>
              <a:t>Leucopénie</a:t>
            </a:r>
          </a:p>
          <a:p>
            <a:pPr lvl="1"/>
            <a:r>
              <a:rPr lang="fr-CA" sz="2200" dirty="0"/>
              <a:t>Anémie</a:t>
            </a:r>
          </a:p>
          <a:p>
            <a:pPr lvl="1"/>
            <a:r>
              <a:rPr lang="fr-CA" sz="2200" dirty="0"/>
              <a:t>Thrombocytopénie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106783"/>
          </a:xfrm>
        </p:spPr>
        <p:txBody>
          <a:bodyPr>
            <a:normAutofit/>
          </a:bodyPr>
          <a:lstStyle/>
          <a:p>
            <a:r>
              <a:rPr lang="fr-CA" sz="2400" dirty="0"/>
              <a:t>Diminuent l’inflammation produite par les dépôts d’urique</a:t>
            </a:r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905826" y="4404756"/>
            <a:ext cx="21771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/>
              <a:t>Zyloprim</a:t>
            </a:r>
            <a:endParaRPr lang="fr-CA" sz="2000" dirty="0"/>
          </a:p>
          <a:p>
            <a:r>
              <a:rPr lang="fr-CA" sz="2000" dirty="0"/>
              <a:t>Colchicine</a:t>
            </a:r>
          </a:p>
          <a:p>
            <a:r>
              <a:rPr lang="fr-CA" sz="2000" dirty="0"/>
              <a:t>Allopurinol</a:t>
            </a:r>
          </a:p>
        </p:txBody>
      </p:sp>
    </p:spTree>
    <p:extLst>
      <p:ext uri="{BB962C8B-B14F-4D97-AF65-F5344CB8AC3E}">
        <p14:creationId xmlns:p14="http://schemas.microsoft.com/office/powerpoint/2010/main" val="29428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668" y="1280161"/>
            <a:ext cx="3838303" cy="929639"/>
          </a:xfrm>
        </p:spPr>
        <p:txBody>
          <a:bodyPr>
            <a:noAutofit/>
          </a:bodyPr>
          <a:lstStyle/>
          <a:p>
            <a:r>
              <a:rPr lang="fr-CA" sz="3600" dirty="0"/>
              <a:t>Analgésiques narcotiques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Diminuer ou supprimer les douleurs modérés à sévères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Nausées et vomissements</a:t>
            </a:r>
          </a:p>
          <a:p>
            <a:pPr lvl="1"/>
            <a:r>
              <a:rPr lang="fr-CA" sz="2200" dirty="0"/>
              <a:t>Constipation</a:t>
            </a:r>
          </a:p>
          <a:p>
            <a:pPr lvl="1"/>
            <a:r>
              <a:rPr lang="fr-CA" sz="2200" b="1" dirty="0"/>
              <a:t>Étourdissements et somnolence</a:t>
            </a:r>
          </a:p>
          <a:p>
            <a:pPr lvl="1"/>
            <a:r>
              <a:rPr lang="fr-CA" sz="2200" dirty="0"/>
              <a:t>Hypotension artérielle</a:t>
            </a:r>
          </a:p>
          <a:p>
            <a:pPr lvl="1"/>
            <a:r>
              <a:rPr lang="fr-CA" sz="2200" dirty="0"/>
              <a:t>Dépressions respiratoire</a:t>
            </a:r>
          </a:p>
          <a:p>
            <a:pPr lvl="1"/>
            <a:r>
              <a:rPr lang="fr-CA" sz="2200" dirty="0"/>
              <a:t>Tolérance</a:t>
            </a:r>
          </a:p>
          <a:p>
            <a:pPr lvl="1"/>
            <a:r>
              <a:rPr lang="fr-CA" sz="2200" dirty="0"/>
              <a:t>Toxicomanie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106783"/>
          </a:xfrm>
        </p:spPr>
        <p:txBody>
          <a:bodyPr>
            <a:normAutofit/>
          </a:bodyPr>
          <a:lstStyle/>
          <a:p>
            <a:r>
              <a:rPr lang="fr-CA" sz="2400" dirty="0"/>
              <a:t>Appelés opiacés</a:t>
            </a:r>
          </a:p>
          <a:p>
            <a:r>
              <a:rPr lang="fr-CA" sz="2400" dirty="0"/>
              <a:t>(Dérivé de l’opium)</a:t>
            </a:r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905826" y="4404756"/>
            <a:ext cx="2177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b="1" dirty="0"/>
              <a:t>Codéine</a:t>
            </a:r>
          </a:p>
          <a:p>
            <a:r>
              <a:rPr lang="fr-CA" sz="2000" dirty="0"/>
              <a:t>Fentanyl</a:t>
            </a:r>
          </a:p>
          <a:p>
            <a:r>
              <a:rPr lang="fr-CA" sz="2000" dirty="0"/>
              <a:t>Oxycodone</a:t>
            </a:r>
          </a:p>
          <a:p>
            <a:r>
              <a:rPr lang="fr-CA" sz="2000" b="1" dirty="0"/>
              <a:t>Morphine</a:t>
            </a:r>
          </a:p>
          <a:p>
            <a:r>
              <a:rPr lang="fr-CA" sz="2000" dirty="0" err="1"/>
              <a:t>Supeudol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327288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668" y="1280161"/>
            <a:ext cx="3838303" cy="929639"/>
          </a:xfrm>
        </p:spPr>
        <p:txBody>
          <a:bodyPr>
            <a:noAutofit/>
          </a:bodyPr>
          <a:lstStyle/>
          <a:p>
            <a:r>
              <a:rPr lang="fr-CA" sz="3600" dirty="0"/>
              <a:t>Analgésiques non-narcotiques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Diminuer ou supprimer les douleurs plus légères</a:t>
            </a:r>
          </a:p>
          <a:p>
            <a:pPr lvl="1"/>
            <a:r>
              <a:rPr lang="fr-CA" sz="2200" dirty="0"/>
              <a:t>Diminuer la fièvre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Nausées et irritation gastrique</a:t>
            </a:r>
          </a:p>
          <a:p>
            <a:pPr lvl="1"/>
            <a:r>
              <a:rPr lang="fr-CA" sz="2200" dirty="0"/>
              <a:t>Éruptions cutanées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106783"/>
          </a:xfrm>
        </p:spPr>
        <p:txBody>
          <a:bodyPr>
            <a:normAutofit/>
          </a:bodyPr>
          <a:lstStyle/>
          <a:p>
            <a:r>
              <a:rPr lang="fr-CA" sz="2400" dirty="0"/>
              <a:t>Aussi antipyrétiques</a:t>
            </a:r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688056" y="4408399"/>
            <a:ext cx="22475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Tylenol</a:t>
            </a:r>
          </a:p>
          <a:p>
            <a:r>
              <a:rPr lang="fr-CA" sz="2000" dirty="0"/>
              <a:t>Acétaminophène</a:t>
            </a:r>
          </a:p>
          <a:p>
            <a:r>
              <a:rPr lang="fr-CA" sz="2000" dirty="0" err="1"/>
              <a:t>Tempra</a:t>
            </a:r>
            <a:endParaRPr lang="fr-CA" sz="2000" dirty="0"/>
          </a:p>
          <a:p>
            <a:r>
              <a:rPr lang="fr-CA" sz="2000" dirty="0" err="1"/>
              <a:t>Aspirin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962747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7348" y="959033"/>
            <a:ext cx="4071256" cy="642256"/>
          </a:xfrm>
        </p:spPr>
        <p:txBody>
          <a:bodyPr>
            <a:noAutofit/>
          </a:bodyPr>
          <a:lstStyle/>
          <a:p>
            <a:r>
              <a:rPr lang="fr-CA" sz="3600" dirty="0"/>
              <a:t>Anticonvulsivants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Empêcher les manifestations les manifestations épileptiques</a:t>
            </a:r>
          </a:p>
          <a:p>
            <a:pPr lvl="1"/>
            <a:r>
              <a:rPr lang="fr-CA" sz="2200" dirty="0"/>
              <a:t>Contrer les convulsions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Étourdissements et incoordinations </a:t>
            </a:r>
          </a:p>
          <a:p>
            <a:pPr lvl="1"/>
            <a:r>
              <a:rPr lang="fr-CA" sz="2200" dirty="0"/>
              <a:t>Difficulté de concentration et vision trouble</a:t>
            </a:r>
          </a:p>
          <a:p>
            <a:pPr lvl="1"/>
            <a:r>
              <a:rPr lang="fr-CA" sz="2200" dirty="0"/>
              <a:t>Somnolence</a:t>
            </a:r>
          </a:p>
          <a:p>
            <a:pPr lvl="1"/>
            <a:r>
              <a:rPr lang="fr-CA" sz="2200" dirty="0"/>
              <a:t>Hyperplasie gingivale</a:t>
            </a:r>
          </a:p>
          <a:p>
            <a:pPr lvl="1"/>
            <a:r>
              <a:rPr lang="fr-CA" sz="2200" dirty="0"/>
              <a:t>Nausées et vomissements</a:t>
            </a:r>
          </a:p>
          <a:p>
            <a:pPr lvl="1"/>
            <a:r>
              <a:rPr lang="fr-CA" sz="2200" dirty="0"/>
              <a:t>Éruptions cutanées</a:t>
            </a:r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559630"/>
          </a:xfrm>
        </p:spPr>
        <p:txBody>
          <a:bodyPr>
            <a:normAutofit lnSpcReduction="10000"/>
          </a:bodyPr>
          <a:lstStyle/>
          <a:p>
            <a:r>
              <a:rPr lang="fr-CA" sz="2400" dirty="0"/>
              <a:t>Contrôler les manifestations épileptiques</a:t>
            </a:r>
          </a:p>
          <a:p>
            <a:endParaRPr lang="fr-CA" sz="2400" dirty="0"/>
          </a:p>
          <a:p>
            <a:r>
              <a:rPr lang="fr-CA" sz="2400" dirty="0"/>
              <a:t>Crises convulsives causées par l’excitation de certaines cellules neuronales</a:t>
            </a:r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688056" y="4408399"/>
            <a:ext cx="22475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/>
              <a:t>Phénobarbital</a:t>
            </a:r>
          </a:p>
          <a:p>
            <a:r>
              <a:rPr lang="fr-CA" sz="2000" dirty="0" err="1"/>
              <a:t>Épival</a:t>
            </a:r>
            <a:endParaRPr lang="fr-CA" sz="2000" dirty="0"/>
          </a:p>
          <a:p>
            <a:r>
              <a:rPr lang="fr-CA" sz="2000" dirty="0"/>
              <a:t>Neurontin</a:t>
            </a:r>
          </a:p>
          <a:p>
            <a:r>
              <a:rPr lang="fr-CA" sz="2000" dirty="0"/>
              <a:t>Rivotril</a:t>
            </a:r>
          </a:p>
          <a:p>
            <a:r>
              <a:rPr lang="fr-CA" sz="2000" dirty="0" err="1"/>
              <a:t>Dilantin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244903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7348" y="959033"/>
            <a:ext cx="4071256" cy="642256"/>
          </a:xfrm>
        </p:spPr>
        <p:txBody>
          <a:bodyPr>
            <a:noAutofit/>
          </a:bodyPr>
          <a:lstStyle/>
          <a:p>
            <a:r>
              <a:rPr lang="fr-CA" sz="3600" dirty="0"/>
              <a:t>Antidépresseurs tricycliques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Soulager la douleur chronique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dirty="0"/>
              <a:t>Sécheresse des muqueuses</a:t>
            </a:r>
          </a:p>
          <a:p>
            <a:pPr lvl="1"/>
            <a:r>
              <a:rPr lang="fr-CA" sz="2200" dirty="0"/>
              <a:t>Vision embrouillée </a:t>
            </a:r>
          </a:p>
          <a:p>
            <a:pPr lvl="1"/>
            <a:r>
              <a:rPr lang="fr-CA" sz="2200" dirty="0"/>
              <a:t>Irritation gastrique</a:t>
            </a:r>
          </a:p>
          <a:p>
            <a:pPr lvl="1"/>
            <a:r>
              <a:rPr lang="fr-CA" sz="2200" dirty="0"/>
              <a:t>Gain pondéral</a:t>
            </a:r>
          </a:p>
          <a:p>
            <a:pPr lvl="1"/>
            <a:r>
              <a:rPr lang="fr-CA" sz="2200" dirty="0"/>
              <a:t>Somnolence, léthargie</a:t>
            </a:r>
          </a:p>
          <a:p>
            <a:pPr lvl="1"/>
            <a:r>
              <a:rPr lang="fr-CA" sz="2200" dirty="0"/>
              <a:t>Épisodes dépressifs en période d’adaptation</a:t>
            </a:r>
          </a:p>
          <a:p>
            <a:pPr lvl="1"/>
            <a:r>
              <a:rPr lang="fr-CA" sz="2200" dirty="0"/>
              <a:t>Vertiges et étourdissements</a:t>
            </a:r>
          </a:p>
          <a:p>
            <a:pPr lvl="1"/>
            <a:r>
              <a:rPr lang="fr-CA" sz="2200" dirty="0"/>
              <a:t>Hypotension orthostatique </a:t>
            </a:r>
          </a:p>
          <a:p>
            <a:pPr lvl="1"/>
            <a:endParaRPr lang="fr-CA" sz="2200" dirty="0"/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559630"/>
          </a:xfrm>
        </p:spPr>
        <p:txBody>
          <a:bodyPr>
            <a:normAutofit/>
          </a:bodyPr>
          <a:lstStyle/>
          <a:p>
            <a:r>
              <a:rPr lang="fr-CA" sz="2400" dirty="0"/>
              <a:t>Agissent sur différents neurotransmetteurs</a:t>
            </a:r>
          </a:p>
          <a:p>
            <a:endParaRPr lang="fr-CA" sz="2400" dirty="0"/>
          </a:p>
          <a:p>
            <a:r>
              <a:rPr lang="fr-CA" sz="2400" dirty="0"/>
              <a:t>Peuvent être utilisés, à faible dose, pour soulager la douleur chronique</a:t>
            </a:r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688056" y="4408399"/>
            <a:ext cx="22475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/>
              <a:t>Élavil</a:t>
            </a:r>
            <a:endParaRPr lang="fr-CA" sz="2000" dirty="0"/>
          </a:p>
          <a:p>
            <a:r>
              <a:rPr lang="fr-CA" sz="2000" dirty="0" err="1"/>
              <a:t>Doxépine</a:t>
            </a:r>
            <a:endParaRPr lang="fr-CA" sz="2000" dirty="0"/>
          </a:p>
          <a:p>
            <a:r>
              <a:rPr lang="fr-CA" sz="2000" dirty="0" err="1"/>
              <a:t>Tofranil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197196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37D83-06D6-4432-BF83-1CECB318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634" y="1066801"/>
            <a:ext cx="4071256" cy="642256"/>
          </a:xfrm>
        </p:spPr>
        <p:txBody>
          <a:bodyPr>
            <a:noAutofit/>
          </a:bodyPr>
          <a:lstStyle/>
          <a:p>
            <a:r>
              <a:rPr lang="fr-CA" sz="3600" dirty="0"/>
              <a:t>Relaxants musculaires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48274-ECB2-4FE9-A997-C92021384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6711696" cy="5236029"/>
          </a:xfrm>
        </p:spPr>
        <p:txBody>
          <a:bodyPr/>
          <a:lstStyle/>
          <a:p>
            <a:r>
              <a:rPr lang="fr-CA" sz="2400" dirty="0"/>
              <a:t>Effets recherchés</a:t>
            </a:r>
          </a:p>
          <a:p>
            <a:pPr lvl="1"/>
            <a:r>
              <a:rPr lang="fr-CA" sz="2200" dirty="0"/>
              <a:t>Provoquer une détente au niveau des muscles squelettiques</a:t>
            </a:r>
          </a:p>
          <a:p>
            <a:pPr marL="274320" lvl="1" indent="0">
              <a:buNone/>
            </a:pPr>
            <a:endParaRPr lang="fr-CA" sz="2200" dirty="0"/>
          </a:p>
          <a:p>
            <a:r>
              <a:rPr lang="fr-CA" sz="2400" dirty="0"/>
              <a:t>Effets secondaires</a:t>
            </a:r>
          </a:p>
          <a:p>
            <a:pPr lvl="1"/>
            <a:r>
              <a:rPr lang="fr-CA" sz="2200" b="1" dirty="0"/>
              <a:t>Étourdissements</a:t>
            </a:r>
          </a:p>
          <a:p>
            <a:pPr lvl="1"/>
            <a:r>
              <a:rPr lang="fr-CA" sz="2200" dirty="0"/>
              <a:t>Hypotension orthostatique</a:t>
            </a:r>
          </a:p>
          <a:p>
            <a:pPr lvl="1"/>
            <a:r>
              <a:rPr lang="fr-CA" sz="2200" dirty="0"/>
              <a:t>Constipation</a:t>
            </a:r>
          </a:p>
          <a:p>
            <a:pPr lvl="1"/>
            <a:r>
              <a:rPr lang="fr-CA" sz="2200" b="1" dirty="0"/>
              <a:t>Somnolence</a:t>
            </a:r>
            <a:r>
              <a:rPr lang="fr-CA" sz="2200" dirty="0"/>
              <a:t>, léthargie</a:t>
            </a:r>
          </a:p>
          <a:p>
            <a:pPr marL="274320" lvl="1" indent="0">
              <a:buNone/>
            </a:pPr>
            <a:endParaRPr lang="fr-CA" sz="2200" dirty="0"/>
          </a:p>
          <a:p>
            <a:endParaRPr lang="fr-CA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EDF21D-CA2B-43D3-B1A4-08B48D3BF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1668" y="2471056"/>
            <a:ext cx="3522617" cy="3559630"/>
          </a:xfrm>
        </p:spPr>
        <p:txBody>
          <a:bodyPr>
            <a:normAutofit/>
          </a:bodyPr>
          <a:lstStyle/>
          <a:p>
            <a:r>
              <a:rPr lang="fr-CA" sz="2400" dirty="0"/>
              <a:t>Blocage de l’influx nerveux vers le muscle</a:t>
            </a:r>
          </a:p>
          <a:p>
            <a:endParaRPr lang="fr-CA" sz="2400" dirty="0"/>
          </a:p>
          <a:p>
            <a:endParaRPr lang="fr-CA" sz="2400" dirty="0"/>
          </a:p>
        </p:txBody>
      </p:sp>
      <p:sp>
        <p:nvSpPr>
          <p:cNvPr id="6" name="Étoile : 12 branches 5">
            <a:extLst>
              <a:ext uri="{FF2B5EF4-FFF2-40B4-BE49-F238E27FC236}">
                <a16:creationId xmlns:a16="http://schemas.microsoft.com/office/drawing/2014/main" id="{C1A7A062-FD48-4C63-9ADE-960F77515B2C}"/>
              </a:ext>
            </a:extLst>
          </p:cNvPr>
          <p:cNvSpPr/>
          <p:nvPr/>
        </p:nvSpPr>
        <p:spPr>
          <a:xfrm>
            <a:off x="4892692" y="3374571"/>
            <a:ext cx="3838303" cy="3483429"/>
          </a:xfrm>
          <a:prstGeom prst="star12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4EFC000-0FE0-4A46-95A6-80D938D1AE9A}"/>
              </a:ext>
            </a:extLst>
          </p:cNvPr>
          <p:cNvSpPr txBox="1"/>
          <p:nvPr/>
        </p:nvSpPr>
        <p:spPr>
          <a:xfrm>
            <a:off x="5688056" y="4408399"/>
            <a:ext cx="22475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 err="1"/>
              <a:t>Robaxacet</a:t>
            </a:r>
            <a:endParaRPr lang="fr-CA" sz="2000" dirty="0"/>
          </a:p>
          <a:p>
            <a:r>
              <a:rPr lang="fr-CA" sz="2000" b="1" dirty="0" err="1"/>
              <a:t>Fléxéril</a:t>
            </a:r>
            <a:endParaRPr lang="fr-CA" sz="2000" b="1" dirty="0"/>
          </a:p>
          <a:p>
            <a:r>
              <a:rPr lang="fr-CA" sz="2000" dirty="0" err="1"/>
              <a:t>Baclolfène</a:t>
            </a:r>
            <a:endParaRPr lang="fr-CA" sz="2000" dirty="0"/>
          </a:p>
          <a:p>
            <a:r>
              <a:rPr lang="fr-CA" sz="2000" dirty="0" err="1"/>
              <a:t>Lioseral</a:t>
            </a:r>
            <a:endParaRPr lang="fr-CA" sz="2000" dirty="0"/>
          </a:p>
        </p:txBody>
      </p:sp>
    </p:spTree>
    <p:extLst>
      <p:ext uri="{BB962C8B-B14F-4D97-AF65-F5344CB8AC3E}">
        <p14:creationId xmlns:p14="http://schemas.microsoft.com/office/powerpoint/2010/main" val="356539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de bois]]</Template>
  <TotalTime>188</TotalTime>
  <Words>522</Words>
  <Application>Microsoft Office PowerPoint</Application>
  <PresentationFormat>Grand écran</PresentationFormat>
  <Paragraphs>203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Bookman Old Style</vt:lpstr>
      <vt:lpstr>Calibri</vt:lpstr>
      <vt:lpstr>Century Gothic</vt:lpstr>
      <vt:lpstr>Wingdings</vt:lpstr>
      <vt:lpstr>Type de bois</vt:lpstr>
      <vt:lpstr>Pharmacothérapie</vt:lpstr>
      <vt:lpstr>Anti-inflammatoire corticostéroïdes</vt:lpstr>
      <vt:lpstr>Anti-inflammatoires non stéroïdiens</vt:lpstr>
      <vt:lpstr>Antigoutteux</vt:lpstr>
      <vt:lpstr>Analgésiques narcotiques</vt:lpstr>
      <vt:lpstr>Analgésiques non-narcotiques</vt:lpstr>
      <vt:lpstr>Anticonvulsivants</vt:lpstr>
      <vt:lpstr>Antidépresseurs tricycliques</vt:lpstr>
      <vt:lpstr>Relaxants musculaires</vt:lpstr>
      <vt:lpstr>Anticoagulants et antiagrégants plaquettaires</vt:lpstr>
      <vt:lpstr>Suppléments en sels minéraux et en vitamines</vt:lpstr>
      <vt:lpstr>Antiprotozoaire ou antipaludien</vt:lpstr>
      <vt:lpstr>Sels d’or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Pharmacothérapie</dc:title>
  <dc:creator>bolduc, Karole-anne</dc:creator>
  <cp:lastModifiedBy>Beaulieu, Daniel</cp:lastModifiedBy>
  <cp:revision>17</cp:revision>
  <dcterms:created xsi:type="dcterms:W3CDTF">2021-02-01T13:35:10Z</dcterms:created>
  <dcterms:modified xsi:type="dcterms:W3CDTF">2024-03-26T17:12:44Z</dcterms:modified>
</cp:coreProperties>
</file>