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61"/>
  </p:notesMasterIdLst>
  <p:sldIdLst>
    <p:sldId id="447" r:id="rId2"/>
    <p:sldId id="257" r:id="rId3"/>
    <p:sldId id="258" r:id="rId4"/>
    <p:sldId id="259" r:id="rId5"/>
    <p:sldId id="260" r:id="rId6"/>
    <p:sldId id="44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450" r:id="rId24"/>
    <p:sldId id="451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9" r:id="rId34"/>
    <p:sldId id="288" r:id="rId35"/>
    <p:sldId id="290" r:id="rId36"/>
    <p:sldId id="444" r:id="rId37"/>
    <p:sldId id="292" r:id="rId38"/>
    <p:sldId id="291" r:id="rId39"/>
    <p:sldId id="295" r:id="rId40"/>
    <p:sldId id="293" r:id="rId41"/>
    <p:sldId id="294" r:id="rId42"/>
    <p:sldId id="296" r:id="rId43"/>
    <p:sldId id="297" r:id="rId44"/>
    <p:sldId id="299" r:id="rId45"/>
    <p:sldId id="298" r:id="rId46"/>
    <p:sldId id="301" r:id="rId47"/>
    <p:sldId id="300" r:id="rId48"/>
    <p:sldId id="302" r:id="rId49"/>
    <p:sldId id="303" r:id="rId50"/>
    <p:sldId id="305" r:id="rId51"/>
    <p:sldId id="304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48" d="100"/>
          <a:sy n="48" d="100"/>
        </p:scale>
        <p:origin x="61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A5194-DD27-40E2-ACD4-1A8FC867D2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36420F0-9175-4878-9B4A-22B0E4C7582F}">
      <dgm:prSet/>
      <dgm:spPr/>
      <dgm:t>
        <a:bodyPr/>
        <a:lstStyle/>
        <a:p>
          <a:r>
            <a:rPr lang="fr-CA"/>
            <a:t>Évaluations diagnostiques</a:t>
          </a:r>
          <a:endParaRPr lang="en-US"/>
        </a:p>
      </dgm:t>
    </dgm:pt>
    <dgm:pt modelId="{698DE100-2C62-4312-A3D1-A382C9478E85}" type="parTrans" cxnId="{64663F5D-6D64-4EFD-B1E5-F37564E739A5}">
      <dgm:prSet/>
      <dgm:spPr/>
      <dgm:t>
        <a:bodyPr/>
        <a:lstStyle/>
        <a:p>
          <a:endParaRPr lang="en-US"/>
        </a:p>
      </dgm:t>
    </dgm:pt>
    <dgm:pt modelId="{0743671B-8ADB-4D4D-8883-D6F5F285E327}" type="sibTrans" cxnId="{64663F5D-6D64-4EFD-B1E5-F37564E739A5}">
      <dgm:prSet/>
      <dgm:spPr/>
      <dgm:t>
        <a:bodyPr/>
        <a:lstStyle/>
        <a:p>
          <a:endParaRPr lang="en-US"/>
        </a:p>
      </dgm:t>
    </dgm:pt>
    <dgm:pt modelId="{B561086C-DBBA-4BCB-9DFD-4416BF948113}">
      <dgm:prSet/>
      <dgm:spPr/>
      <dgm:t>
        <a:bodyPr/>
        <a:lstStyle/>
        <a:p>
          <a:r>
            <a:rPr lang="fr-CA"/>
            <a:t>Facteurs de risque</a:t>
          </a:r>
          <a:endParaRPr lang="en-US"/>
        </a:p>
      </dgm:t>
    </dgm:pt>
    <dgm:pt modelId="{6250C0C7-6860-4FA1-BB74-0FC010D87943}" type="parTrans" cxnId="{804852F6-9148-45DA-95BC-DE7BA4B2AC35}">
      <dgm:prSet/>
      <dgm:spPr/>
      <dgm:t>
        <a:bodyPr/>
        <a:lstStyle/>
        <a:p>
          <a:endParaRPr lang="en-US"/>
        </a:p>
      </dgm:t>
    </dgm:pt>
    <dgm:pt modelId="{E6AFBE20-3B36-4113-BA3B-21AF18387315}" type="sibTrans" cxnId="{804852F6-9148-45DA-95BC-DE7BA4B2AC35}">
      <dgm:prSet/>
      <dgm:spPr/>
      <dgm:t>
        <a:bodyPr/>
        <a:lstStyle/>
        <a:p>
          <a:endParaRPr lang="en-US"/>
        </a:p>
      </dgm:t>
    </dgm:pt>
    <dgm:pt modelId="{C49E5548-EEB1-4A74-BA6A-DC145BEB727E}">
      <dgm:prSet/>
      <dgm:spPr/>
      <dgm:t>
        <a:bodyPr/>
        <a:lstStyle/>
        <a:p>
          <a:r>
            <a:rPr lang="fr-CA"/>
            <a:t>Manifestations cliniques et soins infirmiers</a:t>
          </a:r>
          <a:endParaRPr lang="en-US"/>
        </a:p>
      </dgm:t>
    </dgm:pt>
    <dgm:pt modelId="{C04F9317-5E5E-44BA-9CF8-3DB5502D19EB}" type="parTrans" cxnId="{B55039E6-98C6-47C8-87DA-6AEF8DFC35F2}">
      <dgm:prSet/>
      <dgm:spPr/>
      <dgm:t>
        <a:bodyPr/>
        <a:lstStyle/>
        <a:p>
          <a:endParaRPr lang="en-US"/>
        </a:p>
      </dgm:t>
    </dgm:pt>
    <dgm:pt modelId="{E34B1D86-453D-4A3F-B64D-FE15DE474A5A}" type="sibTrans" cxnId="{B55039E6-98C6-47C8-87DA-6AEF8DFC35F2}">
      <dgm:prSet/>
      <dgm:spPr/>
      <dgm:t>
        <a:bodyPr/>
        <a:lstStyle/>
        <a:p>
          <a:endParaRPr lang="en-US"/>
        </a:p>
      </dgm:t>
    </dgm:pt>
    <dgm:pt modelId="{504C79A9-F3B1-44A1-AD49-F02BBE9AB985}">
      <dgm:prSet/>
      <dgm:spPr/>
      <dgm:t>
        <a:bodyPr/>
        <a:lstStyle/>
        <a:p>
          <a:r>
            <a:rPr lang="fr-CA"/>
            <a:t>Besoins perturbés</a:t>
          </a:r>
          <a:endParaRPr lang="en-US"/>
        </a:p>
      </dgm:t>
    </dgm:pt>
    <dgm:pt modelId="{3D3EBCE8-49C8-4679-A4FC-7D435B4DF059}" type="parTrans" cxnId="{DA1F4422-5FD2-48D3-BE16-C51E5F1B78AE}">
      <dgm:prSet/>
      <dgm:spPr/>
      <dgm:t>
        <a:bodyPr/>
        <a:lstStyle/>
        <a:p>
          <a:endParaRPr lang="en-US"/>
        </a:p>
      </dgm:t>
    </dgm:pt>
    <dgm:pt modelId="{71CA05D7-65AF-4A16-8DA9-06AC5F7E0C92}" type="sibTrans" cxnId="{DA1F4422-5FD2-48D3-BE16-C51E5F1B78AE}">
      <dgm:prSet/>
      <dgm:spPr/>
      <dgm:t>
        <a:bodyPr/>
        <a:lstStyle/>
        <a:p>
          <a:endParaRPr lang="en-US"/>
        </a:p>
      </dgm:t>
    </dgm:pt>
    <dgm:pt modelId="{5B29452F-1035-41A4-A123-5BB10097CF57}">
      <dgm:prSet/>
      <dgm:spPr/>
      <dgm:t>
        <a:bodyPr/>
        <a:lstStyle/>
        <a:p>
          <a:r>
            <a:rPr lang="fr-CA"/>
            <a:t>Aspect diététique</a:t>
          </a:r>
          <a:endParaRPr lang="en-US"/>
        </a:p>
      </dgm:t>
    </dgm:pt>
    <dgm:pt modelId="{BDBDB1FC-7EBD-416A-A855-82CA0E63DA5F}" type="parTrans" cxnId="{AAA79F2B-519E-4FF9-9EE3-6538A2CBAC3E}">
      <dgm:prSet/>
      <dgm:spPr/>
      <dgm:t>
        <a:bodyPr/>
        <a:lstStyle/>
        <a:p>
          <a:endParaRPr lang="en-US"/>
        </a:p>
      </dgm:t>
    </dgm:pt>
    <dgm:pt modelId="{C3003DA3-273C-4B29-BE47-5F7E746BE2CA}" type="sibTrans" cxnId="{AAA79F2B-519E-4FF9-9EE3-6538A2CBAC3E}">
      <dgm:prSet/>
      <dgm:spPr/>
      <dgm:t>
        <a:bodyPr/>
        <a:lstStyle/>
        <a:p>
          <a:endParaRPr lang="en-US"/>
        </a:p>
      </dgm:t>
    </dgm:pt>
    <dgm:pt modelId="{11E226FD-1CE0-47B6-BCB2-41650DF7D291}" type="pres">
      <dgm:prSet presAssocID="{11EA5194-DD27-40E2-ACD4-1A8FC867D272}" presName="root" presStyleCnt="0">
        <dgm:presLayoutVars>
          <dgm:dir/>
          <dgm:resizeHandles val="exact"/>
        </dgm:presLayoutVars>
      </dgm:prSet>
      <dgm:spPr/>
    </dgm:pt>
    <dgm:pt modelId="{66BE330B-D262-4F92-B478-C0AE4CE9FC13}" type="pres">
      <dgm:prSet presAssocID="{636420F0-9175-4878-9B4A-22B0E4C7582F}" presName="compNode" presStyleCnt="0"/>
      <dgm:spPr/>
    </dgm:pt>
    <dgm:pt modelId="{BB776DB4-C954-4C24-9CBB-3737E5ACC12E}" type="pres">
      <dgm:prSet presAssocID="{636420F0-9175-4878-9B4A-22B0E4C7582F}" presName="bgRect" presStyleLbl="bgShp" presStyleIdx="0" presStyleCnt="5"/>
      <dgm:spPr/>
    </dgm:pt>
    <dgm:pt modelId="{9DE3D20F-1C8A-411E-9D6E-A193D8B63617}" type="pres">
      <dgm:prSet presAssocID="{636420F0-9175-4878-9B4A-22B0E4C7582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e de contrôle"/>
        </a:ext>
      </dgm:extLst>
    </dgm:pt>
    <dgm:pt modelId="{B721CFDE-0AB2-42B2-B899-6EE34358BE65}" type="pres">
      <dgm:prSet presAssocID="{636420F0-9175-4878-9B4A-22B0E4C7582F}" presName="spaceRect" presStyleCnt="0"/>
      <dgm:spPr/>
    </dgm:pt>
    <dgm:pt modelId="{5F4801C3-A890-477D-9573-0D349BF7C75A}" type="pres">
      <dgm:prSet presAssocID="{636420F0-9175-4878-9B4A-22B0E4C7582F}" presName="parTx" presStyleLbl="revTx" presStyleIdx="0" presStyleCnt="5">
        <dgm:presLayoutVars>
          <dgm:chMax val="0"/>
          <dgm:chPref val="0"/>
        </dgm:presLayoutVars>
      </dgm:prSet>
      <dgm:spPr/>
    </dgm:pt>
    <dgm:pt modelId="{D6F12D40-504B-4B6A-B32B-5FC4985DB49C}" type="pres">
      <dgm:prSet presAssocID="{0743671B-8ADB-4D4D-8883-D6F5F285E327}" presName="sibTrans" presStyleCnt="0"/>
      <dgm:spPr/>
    </dgm:pt>
    <dgm:pt modelId="{7CAE9DEB-C2F5-4AFD-BC87-BD4B71DA7E76}" type="pres">
      <dgm:prSet presAssocID="{B561086C-DBBA-4BCB-9DFD-4416BF948113}" presName="compNode" presStyleCnt="0"/>
      <dgm:spPr/>
    </dgm:pt>
    <dgm:pt modelId="{E1112E07-13AC-44AB-AFB2-89C53BA9F690}" type="pres">
      <dgm:prSet presAssocID="{B561086C-DBBA-4BCB-9DFD-4416BF948113}" presName="bgRect" presStyleLbl="bgShp" presStyleIdx="1" presStyleCnt="5"/>
      <dgm:spPr/>
    </dgm:pt>
    <dgm:pt modelId="{AF65C81F-CCE1-4436-A13E-FD63FC10C929}" type="pres">
      <dgm:prSet presAssocID="{B561086C-DBBA-4BCB-9DFD-4416BF94811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ertissement"/>
        </a:ext>
      </dgm:extLst>
    </dgm:pt>
    <dgm:pt modelId="{9283C39F-18BC-4F20-A878-934A333D210D}" type="pres">
      <dgm:prSet presAssocID="{B561086C-DBBA-4BCB-9DFD-4416BF948113}" presName="spaceRect" presStyleCnt="0"/>
      <dgm:spPr/>
    </dgm:pt>
    <dgm:pt modelId="{2995A0B0-7DE6-4B96-A4F3-43F14A0D52C4}" type="pres">
      <dgm:prSet presAssocID="{B561086C-DBBA-4BCB-9DFD-4416BF948113}" presName="parTx" presStyleLbl="revTx" presStyleIdx="1" presStyleCnt="5">
        <dgm:presLayoutVars>
          <dgm:chMax val="0"/>
          <dgm:chPref val="0"/>
        </dgm:presLayoutVars>
      </dgm:prSet>
      <dgm:spPr/>
    </dgm:pt>
    <dgm:pt modelId="{412D07A9-683E-42BC-95BA-9CD7BF184C0E}" type="pres">
      <dgm:prSet presAssocID="{E6AFBE20-3B36-4113-BA3B-21AF18387315}" presName="sibTrans" presStyleCnt="0"/>
      <dgm:spPr/>
    </dgm:pt>
    <dgm:pt modelId="{E0C9F70C-3058-4254-BAE6-D905A144A747}" type="pres">
      <dgm:prSet presAssocID="{C49E5548-EEB1-4A74-BA6A-DC145BEB727E}" presName="compNode" presStyleCnt="0"/>
      <dgm:spPr/>
    </dgm:pt>
    <dgm:pt modelId="{897DB39C-7910-4291-9834-0D7E24039BA5}" type="pres">
      <dgm:prSet presAssocID="{C49E5548-EEB1-4A74-BA6A-DC145BEB727E}" presName="bgRect" presStyleLbl="bgShp" presStyleIdx="2" presStyleCnt="5"/>
      <dgm:spPr/>
    </dgm:pt>
    <dgm:pt modelId="{4320BAAD-DEDA-4EF7-A673-8D4999B5F9F6}" type="pres">
      <dgm:prSet presAssocID="{C49E5548-EEB1-4A74-BA6A-DC145BEB727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éthoscope"/>
        </a:ext>
      </dgm:extLst>
    </dgm:pt>
    <dgm:pt modelId="{5E90C8FE-F3D9-4CF1-A0BF-1C3FDBFA5CAB}" type="pres">
      <dgm:prSet presAssocID="{C49E5548-EEB1-4A74-BA6A-DC145BEB727E}" presName="spaceRect" presStyleCnt="0"/>
      <dgm:spPr/>
    </dgm:pt>
    <dgm:pt modelId="{199310A2-672A-445F-9604-1248CDAB28B6}" type="pres">
      <dgm:prSet presAssocID="{C49E5548-EEB1-4A74-BA6A-DC145BEB727E}" presName="parTx" presStyleLbl="revTx" presStyleIdx="2" presStyleCnt="5">
        <dgm:presLayoutVars>
          <dgm:chMax val="0"/>
          <dgm:chPref val="0"/>
        </dgm:presLayoutVars>
      </dgm:prSet>
      <dgm:spPr/>
    </dgm:pt>
    <dgm:pt modelId="{347A1A12-5588-413F-8C7A-55F35883187F}" type="pres">
      <dgm:prSet presAssocID="{E34B1D86-453D-4A3F-B64D-FE15DE474A5A}" presName="sibTrans" presStyleCnt="0"/>
      <dgm:spPr/>
    </dgm:pt>
    <dgm:pt modelId="{6DBF8586-44F4-46F2-8BF1-7CD37234298E}" type="pres">
      <dgm:prSet presAssocID="{504C79A9-F3B1-44A1-AD49-F02BBE9AB985}" presName="compNode" presStyleCnt="0"/>
      <dgm:spPr/>
    </dgm:pt>
    <dgm:pt modelId="{8902C4AD-8455-4194-AB98-4C7DA6702769}" type="pres">
      <dgm:prSet presAssocID="{504C79A9-F3B1-44A1-AD49-F02BBE9AB985}" presName="bgRect" presStyleLbl="bgShp" presStyleIdx="3" presStyleCnt="5"/>
      <dgm:spPr/>
    </dgm:pt>
    <dgm:pt modelId="{CDAB1A15-0181-40D4-A913-DF08845D2CAE}" type="pres">
      <dgm:prSet presAssocID="{504C79A9-F3B1-44A1-AD49-F02BBE9AB98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F674AC96-2C63-4328-8098-49CB3473E27A}" type="pres">
      <dgm:prSet presAssocID="{504C79A9-F3B1-44A1-AD49-F02BBE9AB985}" presName="spaceRect" presStyleCnt="0"/>
      <dgm:spPr/>
    </dgm:pt>
    <dgm:pt modelId="{4D9AE79D-4D92-44CE-B93F-6C3501931AFD}" type="pres">
      <dgm:prSet presAssocID="{504C79A9-F3B1-44A1-AD49-F02BBE9AB985}" presName="parTx" presStyleLbl="revTx" presStyleIdx="3" presStyleCnt="5">
        <dgm:presLayoutVars>
          <dgm:chMax val="0"/>
          <dgm:chPref val="0"/>
        </dgm:presLayoutVars>
      </dgm:prSet>
      <dgm:spPr/>
    </dgm:pt>
    <dgm:pt modelId="{F7640C9A-5828-4A06-ABBC-204BE08DFA53}" type="pres">
      <dgm:prSet presAssocID="{71CA05D7-65AF-4A16-8DA9-06AC5F7E0C92}" presName="sibTrans" presStyleCnt="0"/>
      <dgm:spPr/>
    </dgm:pt>
    <dgm:pt modelId="{50AEB29C-F977-4BEE-9784-9438E394B62B}" type="pres">
      <dgm:prSet presAssocID="{5B29452F-1035-41A4-A123-5BB10097CF57}" presName="compNode" presStyleCnt="0"/>
      <dgm:spPr/>
    </dgm:pt>
    <dgm:pt modelId="{2C4BE7AB-2E9B-4799-AB5A-D26F7B76DDE8}" type="pres">
      <dgm:prSet presAssocID="{5B29452F-1035-41A4-A123-5BB10097CF57}" presName="bgRect" presStyleLbl="bgShp" presStyleIdx="4" presStyleCnt="5"/>
      <dgm:spPr/>
    </dgm:pt>
    <dgm:pt modelId="{3FB0F9D9-0C1E-497E-AB79-066B31E35E2D}" type="pres">
      <dgm:prSet presAssocID="{5B29452F-1035-41A4-A123-5BB10097CF5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E6C39F48-D6EA-499F-B036-016550DF1EBC}" type="pres">
      <dgm:prSet presAssocID="{5B29452F-1035-41A4-A123-5BB10097CF57}" presName="spaceRect" presStyleCnt="0"/>
      <dgm:spPr/>
    </dgm:pt>
    <dgm:pt modelId="{DC85E3E6-E238-44E6-A86D-23AE4F11949C}" type="pres">
      <dgm:prSet presAssocID="{5B29452F-1035-41A4-A123-5BB10097CF5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1F4422-5FD2-48D3-BE16-C51E5F1B78AE}" srcId="{11EA5194-DD27-40E2-ACD4-1A8FC867D272}" destId="{504C79A9-F3B1-44A1-AD49-F02BBE9AB985}" srcOrd="3" destOrd="0" parTransId="{3D3EBCE8-49C8-4679-A4FC-7D435B4DF059}" sibTransId="{71CA05D7-65AF-4A16-8DA9-06AC5F7E0C92}"/>
    <dgm:cxn modelId="{DB1F5E24-1A68-4D61-8E5F-1737659973EA}" type="presOf" srcId="{5B29452F-1035-41A4-A123-5BB10097CF57}" destId="{DC85E3E6-E238-44E6-A86D-23AE4F11949C}" srcOrd="0" destOrd="0" presId="urn:microsoft.com/office/officeart/2018/2/layout/IconVerticalSolidList"/>
    <dgm:cxn modelId="{AAA79F2B-519E-4FF9-9EE3-6538A2CBAC3E}" srcId="{11EA5194-DD27-40E2-ACD4-1A8FC867D272}" destId="{5B29452F-1035-41A4-A123-5BB10097CF57}" srcOrd="4" destOrd="0" parTransId="{BDBDB1FC-7EBD-416A-A855-82CA0E63DA5F}" sibTransId="{C3003DA3-273C-4B29-BE47-5F7E746BE2CA}"/>
    <dgm:cxn modelId="{64663F5D-6D64-4EFD-B1E5-F37564E739A5}" srcId="{11EA5194-DD27-40E2-ACD4-1A8FC867D272}" destId="{636420F0-9175-4878-9B4A-22B0E4C7582F}" srcOrd="0" destOrd="0" parTransId="{698DE100-2C62-4312-A3D1-A382C9478E85}" sibTransId="{0743671B-8ADB-4D4D-8883-D6F5F285E327}"/>
    <dgm:cxn modelId="{3D018151-4A55-4296-9467-613900CBD15C}" type="presOf" srcId="{C49E5548-EEB1-4A74-BA6A-DC145BEB727E}" destId="{199310A2-672A-445F-9604-1248CDAB28B6}" srcOrd="0" destOrd="0" presId="urn:microsoft.com/office/officeart/2018/2/layout/IconVerticalSolidList"/>
    <dgm:cxn modelId="{D3BD8557-7F34-4D79-9FBD-E75C4E20D719}" type="presOf" srcId="{636420F0-9175-4878-9B4A-22B0E4C7582F}" destId="{5F4801C3-A890-477D-9573-0D349BF7C75A}" srcOrd="0" destOrd="0" presId="urn:microsoft.com/office/officeart/2018/2/layout/IconVerticalSolidList"/>
    <dgm:cxn modelId="{D9293A91-A1AF-4A88-8616-8A0A7261E096}" type="presOf" srcId="{B561086C-DBBA-4BCB-9DFD-4416BF948113}" destId="{2995A0B0-7DE6-4B96-A4F3-43F14A0D52C4}" srcOrd="0" destOrd="0" presId="urn:microsoft.com/office/officeart/2018/2/layout/IconVerticalSolidList"/>
    <dgm:cxn modelId="{9BF8CF91-D12E-42E2-90DE-DF90EAFB7D96}" type="presOf" srcId="{504C79A9-F3B1-44A1-AD49-F02BBE9AB985}" destId="{4D9AE79D-4D92-44CE-B93F-6C3501931AFD}" srcOrd="0" destOrd="0" presId="urn:microsoft.com/office/officeart/2018/2/layout/IconVerticalSolidList"/>
    <dgm:cxn modelId="{48C0AED7-BD61-404A-B0D4-D8F0C1DD5511}" type="presOf" srcId="{11EA5194-DD27-40E2-ACD4-1A8FC867D272}" destId="{11E226FD-1CE0-47B6-BCB2-41650DF7D291}" srcOrd="0" destOrd="0" presId="urn:microsoft.com/office/officeart/2018/2/layout/IconVerticalSolidList"/>
    <dgm:cxn modelId="{B55039E6-98C6-47C8-87DA-6AEF8DFC35F2}" srcId="{11EA5194-DD27-40E2-ACD4-1A8FC867D272}" destId="{C49E5548-EEB1-4A74-BA6A-DC145BEB727E}" srcOrd="2" destOrd="0" parTransId="{C04F9317-5E5E-44BA-9CF8-3DB5502D19EB}" sibTransId="{E34B1D86-453D-4A3F-B64D-FE15DE474A5A}"/>
    <dgm:cxn modelId="{804852F6-9148-45DA-95BC-DE7BA4B2AC35}" srcId="{11EA5194-DD27-40E2-ACD4-1A8FC867D272}" destId="{B561086C-DBBA-4BCB-9DFD-4416BF948113}" srcOrd="1" destOrd="0" parTransId="{6250C0C7-6860-4FA1-BB74-0FC010D87943}" sibTransId="{E6AFBE20-3B36-4113-BA3B-21AF18387315}"/>
    <dgm:cxn modelId="{78352F37-D039-4F4C-AE40-54F9E2DD6EB6}" type="presParOf" srcId="{11E226FD-1CE0-47B6-BCB2-41650DF7D291}" destId="{66BE330B-D262-4F92-B478-C0AE4CE9FC13}" srcOrd="0" destOrd="0" presId="urn:microsoft.com/office/officeart/2018/2/layout/IconVerticalSolidList"/>
    <dgm:cxn modelId="{8F2964DA-5234-4266-B866-1F92245F1FAE}" type="presParOf" srcId="{66BE330B-D262-4F92-B478-C0AE4CE9FC13}" destId="{BB776DB4-C954-4C24-9CBB-3737E5ACC12E}" srcOrd="0" destOrd="0" presId="urn:microsoft.com/office/officeart/2018/2/layout/IconVerticalSolidList"/>
    <dgm:cxn modelId="{E0EBE736-08F1-4BC4-8050-C3A70F91ACE4}" type="presParOf" srcId="{66BE330B-D262-4F92-B478-C0AE4CE9FC13}" destId="{9DE3D20F-1C8A-411E-9D6E-A193D8B63617}" srcOrd="1" destOrd="0" presId="urn:microsoft.com/office/officeart/2018/2/layout/IconVerticalSolidList"/>
    <dgm:cxn modelId="{E5954A20-2AA9-434B-8AEA-BC72B2F8C7BE}" type="presParOf" srcId="{66BE330B-D262-4F92-B478-C0AE4CE9FC13}" destId="{B721CFDE-0AB2-42B2-B899-6EE34358BE65}" srcOrd="2" destOrd="0" presId="urn:microsoft.com/office/officeart/2018/2/layout/IconVerticalSolidList"/>
    <dgm:cxn modelId="{83918668-542F-488D-958E-E7E78D64B9DA}" type="presParOf" srcId="{66BE330B-D262-4F92-B478-C0AE4CE9FC13}" destId="{5F4801C3-A890-477D-9573-0D349BF7C75A}" srcOrd="3" destOrd="0" presId="urn:microsoft.com/office/officeart/2018/2/layout/IconVerticalSolidList"/>
    <dgm:cxn modelId="{A36AA100-64AC-4161-8784-62042D376821}" type="presParOf" srcId="{11E226FD-1CE0-47B6-BCB2-41650DF7D291}" destId="{D6F12D40-504B-4B6A-B32B-5FC4985DB49C}" srcOrd="1" destOrd="0" presId="urn:microsoft.com/office/officeart/2018/2/layout/IconVerticalSolidList"/>
    <dgm:cxn modelId="{D90068BA-6CED-4293-AFA4-FD899A5ED853}" type="presParOf" srcId="{11E226FD-1CE0-47B6-BCB2-41650DF7D291}" destId="{7CAE9DEB-C2F5-4AFD-BC87-BD4B71DA7E76}" srcOrd="2" destOrd="0" presId="urn:microsoft.com/office/officeart/2018/2/layout/IconVerticalSolidList"/>
    <dgm:cxn modelId="{59A5DB24-0C4C-4077-993F-1021C3D79B5A}" type="presParOf" srcId="{7CAE9DEB-C2F5-4AFD-BC87-BD4B71DA7E76}" destId="{E1112E07-13AC-44AB-AFB2-89C53BA9F690}" srcOrd="0" destOrd="0" presId="urn:microsoft.com/office/officeart/2018/2/layout/IconVerticalSolidList"/>
    <dgm:cxn modelId="{9557069E-70CE-4310-BDB6-AADB534AFBCE}" type="presParOf" srcId="{7CAE9DEB-C2F5-4AFD-BC87-BD4B71DA7E76}" destId="{AF65C81F-CCE1-4436-A13E-FD63FC10C929}" srcOrd="1" destOrd="0" presId="urn:microsoft.com/office/officeart/2018/2/layout/IconVerticalSolidList"/>
    <dgm:cxn modelId="{FF6B07D9-B674-4467-AA03-26FADA6B91B1}" type="presParOf" srcId="{7CAE9DEB-C2F5-4AFD-BC87-BD4B71DA7E76}" destId="{9283C39F-18BC-4F20-A878-934A333D210D}" srcOrd="2" destOrd="0" presId="urn:microsoft.com/office/officeart/2018/2/layout/IconVerticalSolidList"/>
    <dgm:cxn modelId="{0A20CB5A-0BDF-432C-978A-0CF16E743DD2}" type="presParOf" srcId="{7CAE9DEB-C2F5-4AFD-BC87-BD4B71DA7E76}" destId="{2995A0B0-7DE6-4B96-A4F3-43F14A0D52C4}" srcOrd="3" destOrd="0" presId="urn:microsoft.com/office/officeart/2018/2/layout/IconVerticalSolidList"/>
    <dgm:cxn modelId="{4D173DBC-154A-4AD6-8F5B-43963EA2F6F1}" type="presParOf" srcId="{11E226FD-1CE0-47B6-BCB2-41650DF7D291}" destId="{412D07A9-683E-42BC-95BA-9CD7BF184C0E}" srcOrd="3" destOrd="0" presId="urn:microsoft.com/office/officeart/2018/2/layout/IconVerticalSolidList"/>
    <dgm:cxn modelId="{F441F93A-D131-411B-9246-C5BE3E3F0834}" type="presParOf" srcId="{11E226FD-1CE0-47B6-BCB2-41650DF7D291}" destId="{E0C9F70C-3058-4254-BAE6-D905A144A747}" srcOrd="4" destOrd="0" presId="urn:microsoft.com/office/officeart/2018/2/layout/IconVerticalSolidList"/>
    <dgm:cxn modelId="{22BB991B-B9F7-493C-98CF-D4762CC53178}" type="presParOf" srcId="{E0C9F70C-3058-4254-BAE6-D905A144A747}" destId="{897DB39C-7910-4291-9834-0D7E24039BA5}" srcOrd="0" destOrd="0" presId="urn:microsoft.com/office/officeart/2018/2/layout/IconVerticalSolidList"/>
    <dgm:cxn modelId="{C687DFB2-DC64-40F7-B351-76C1C2D75F5B}" type="presParOf" srcId="{E0C9F70C-3058-4254-BAE6-D905A144A747}" destId="{4320BAAD-DEDA-4EF7-A673-8D4999B5F9F6}" srcOrd="1" destOrd="0" presId="urn:microsoft.com/office/officeart/2018/2/layout/IconVerticalSolidList"/>
    <dgm:cxn modelId="{BFBBF4AB-486A-409E-99BB-963D026AA4A4}" type="presParOf" srcId="{E0C9F70C-3058-4254-BAE6-D905A144A747}" destId="{5E90C8FE-F3D9-4CF1-A0BF-1C3FDBFA5CAB}" srcOrd="2" destOrd="0" presId="urn:microsoft.com/office/officeart/2018/2/layout/IconVerticalSolidList"/>
    <dgm:cxn modelId="{8B66BA14-1A1F-46D0-9861-12420D35B709}" type="presParOf" srcId="{E0C9F70C-3058-4254-BAE6-D905A144A747}" destId="{199310A2-672A-445F-9604-1248CDAB28B6}" srcOrd="3" destOrd="0" presId="urn:microsoft.com/office/officeart/2018/2/layout/IconVerticalSolidList"/>
    <dgm:cxn modelId="{8CB1E5C8-62E0-4FF8-80A8-598427E71241}" type="presParOf" srcId="{11E226FD-1CE0-47B6-BCB2-41650DF7D291}" destId="{347A1A12-5588-413F-8C7A-55F35883187F}" srcOrd="5" destOrd="0" presId="urn:microsoft.com/office/officeart/2018/2/layout/IconVerticalSolidList"/>
    <dgm:cxn modelId="{C3EF2268-40AB-4D4A-BF80-0E13DF991563}" type="presParOf" srcId="{11E226FD-1CE0-47B6-BCB2-41650DF7D291}" destId="{6DBF8586-44F4-46F2-8BF1-7CD37234298E}" srcOrd="6" destOrd="0" presId="urn:microsoft.com/office/officeart/2018/2/layout/IconVerticalSolidList"/>
    <dgm:cxn modelId="{C0AC0D13-58BB-485E-A43A-E9E6211AEC10}" type="presParOf" srcId="{6DBF8586-44F4-46F2-8BF1-7CD37234298E}" destId="{8902C4AD-8455-4194-AB98-4C7DA6702769}" srcOrd="0" destOrd="0" presId="urn:microsoft.com/office/officeart/2018/2/layout/IconVerticalSolidList"/>
    <dgm:cxn modelId="{EEA8A4C4-338C-4F62-AD49-FB0CBC573410}" type="presParOf" srcId="{6DBF8586-44F4-46F2-8BF1-7CD37234298E}" destId="{CDAB1A15-0181-40D4-A913-DF08845D2CAE}" srcOrd="1" destOrd="0" presId="urn:microsoft.com/office/officeart/2018/2/layout/IconVerticalSolidList"/>
    <dgm:cxn modelId="{7D55CBA8-ED13-4569-8742-E29B765DD143}" type="presParOf" srcId="{6DBF8586-44F4-46F2-8BF1-7CD37234298E}" destId="{F674AC96-2C63-4328-8098-49CB3473E27A}" srcOrd="2" destOrd="0" presId="urn:microsoft.com/office/officeart/2018/2/layout/IconVerticalSolidList"/>
    <dgm:cxn modelId="{47ED0197-2668-4805-A326-11055D22179F}" type="presParOf" srcId="{6DBF8586-44F4-46F2-8BF1-7CD37234298E}" destId="{4D9AE79D-4D92-44CE-B93F-6C3501931AFD}" srcOrd="3" destOrd="0" presId="urn:microsoft.com/office/officeart/2018/2/layout/IconVerticalSolidList"/>
    <dgm:cxn modelId="{4E3084A8-D3CF-4F83-BD0B-4D681FFA1B53}" type="presParOf" srcId="{11E226FD-1CE0-47B6-BCB2-41650DF7D291}" destId="{F7640C9A-5828-4A06-ABBC-204BE08DFA53}" srcOrd="7" destOrd="0" presId="urn:microsoft.com/office/officeart/2018/2/layout/IconVerticalSolidList"/>
    <dgm:cxn modelId="{8B668DDF-EC73-4EF8-B3D3-1C145E8509D2}" type="presParOf" srcId="{11E226FD-1CE0-47B6-BCB2-41650DF7D291}" destId="{50AEB29C-F977-4BEE-9784-9438E394B62B}" srcOrd="8" destOrd="0" presId="urn:microsoft.com/office/officeart/2018/2/layout/IconVerticalSolidList"/>
    <dgm:cxn modelId="{B587DE38-81A0-40E0-A6FC-22FD82E95C36}" type="presParOf" srcId="{50AEB29C-F977-4BEE-9784-9438E394B62B}" destId="{2C4BE7AB-2E9B-4799-AB5A-D26F7B76DDE8}" srcOrd="0" destOrd="0" presId="urn:microsoft.com/office/officeart/2018/2/layout/IconVerticalSolidList"/>
    <dgm:cxn modelId="{AB6198E0-7C0B-4734-9134-FD6DF80A480E}" type="presParOf" srcId="{50AEB29C-F977-4BEE-9784-9438E394B62B}" destId="{3FB0F9D9-0C1E-497E-AB79-066B31E35E2D}" srcOrd="1" destOrd="0" presId="urn:microsoft.com/office/officeart/2018/2/layout/IconVerticalSolidList"/>
    <dgm:cxn modelId="{1446486F-526B-4C7D-8043-82C11E57B2CC}" type="presParOf" srcId="{50AEB29C-F977-4BEE-9784-9438E394B62B}" destId="{E6C39F48-D6EA-499F-B036-016550DF1EBC}" srcOrd="2" destOrd="0" presId="urn:microsoft.com/office/officeart/2018/2/layout/IconVerticalSolidList"/>
    <dgm:cxn modelId="{6D963647-99FF-405E-8069-88525B599AF9}" type="presParOf" srcId="{50AEB29C-F977-4BEE-9784-9438E394B62B}" destId="{DC85E3E6-E238-44E6-A86D-23AE4F1194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7AD934-955B-4D81-A21D-7FFB9E239CE0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fr-CA"/>
        </a:p>
      </dgm:t>
    </dgm:pt>
    <dgm:pt modelId="{7711F3A7-0C1E-4374-BD5D-DAAB0197AE24}">
      <dgm:prSet/>
      <dgm:spPr/>
      <dgm:t>
        <a:bodyPr/>
        <a:lstStyle/>
        <a:p>
          <a:pPr rtl="0"/>
          <a:r>
            <a:rPr lang="fr-CA" b="1"/>
            <a:t>VOIR PHARMACOTHÉRAPIE EN ANNEXE p. 171</a:t>
          </a:r>
          <a:endParaRPr lang="fr-CA"/>
        </a:p>
      </dgm:t>
    </dgm:pt>
    <dgm:pt modelId="{08CF031B-3A24-4AB5-B70D-3D91811107C0}" type="parTrans" cxnId="{1F1CA07E-234B-405C-A475-944C62BA344D}">
      <dgm:prSet/>
      <dgm:spPr/>
      <dgm:t>
        <a:bodyPr/>
        <a:lstStyle/>
        <a:p>
          <a:endParaRPr lang="fr-CA"/>
        </a:p>
      </dgm:t>
    </dgm:pt>
    <dgm:pt modelId="{07ADED6F-3A49-4E82-94E0-D7B61E19A3E9}" type="sibTrans" cxnId="{1F1CA07E-234B-405C-A475-944C62BA344D}">
      <dgm:prSet/>
      <dgm:spPr/>
      <dgm:t>
        <a:bodyPr/>
        <a:lstStyle/>
        <a:p>
          <a:endParaRPr lang="fr-CA"/>
        </a:p>
      </dgm:t>
    </dgm:pt>
    <dgm:pt modelId="{9AD167E0-D134-4789-812C-D32635EE788D}" type="pres">
      <dgm:prSet presAssocID="{BC7AD934-955B-4D81-A21D-7FFB9E239CE0}" presName="linear" presStyleCnt="0">
        <dgm:presLayoutVars>
          <dgm:animLvl val="lvl"/>
          <dgm:resizeHandles val="exact"/>
        </dgm:presLayoutVars>
      </dgm:prSet>
      <dgm:spPr/>
    </dgm:pt>
    <dgm:pt modelId="{315632F1-610E-40DD-80B7-5FCA0F0BCB0E}" type="pres">
      <dgm:prSet presAssocID="{7711F3A7-0C1E-4374-BD5D-DAAB0197AE2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0C42B28-7FDC-4749-8FCE-5A40D448C01D}" type="presOf" srcId="{7711F3A7-0C1E-4374-BD5D-DAAB0197AE24}" destId="{315632F1-610E-40DD-80B7-5FCA0F0BCB0E}" srcOrd="0" destOrd="0" presId="urn:microsoft.com/office/officeart/2005/8/layout/vList2"/>
    <dgm:cxn modelId="{10930567-BC45-44E6-B8ED-4B9422D3E66C}" type="presOf" srcId="{BC7AD934-955B-4D81-A21D-7FFB9E239CE0}" destId="{9AD167E0-D134-4789-812C-D32635EE788D}" srcOrd="0" destOrd="0" presId="urn:microsoft.com/office/officeart/2005/8/layout/vList2"/>
    <dgm:cxn modelId="{1F1CA07E-234B-405C-A475-944C62BA344D}" srcId="{BC7AD934-955B-4D81-A21D-7FFB9E239CE0}" destId="{7711F3A7-0C1E-4374-BD5D-DAAB0197AE24}" srcOrd="0" destOrd="0" parTransId="{08CF031B-3A24-4AB5-B70D-3D91811107C0}" sibTransId="{07ADED6F-3A49-4E82-94E0-D7B61E19A3E9}"/>
    <dgm:cxn modelId="{D56D6CD1-3292-4951-A2B0-5CDC5F6AC7A2}" type="presParOf" srcId="{9AD167E0-D134-4789-812C-D32635EE788D}" destId="{315632F1-610E-40DD-80B7-5FCA0F0BCB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25BC3-79A2-4AFC-9961-995DE3A463B9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fr-CA"/>
        </a:p>
      </dgm:t>
    </dgm:pt>
    <dgm:pt modelId="{E7386B92-7359-4589-B78F-44A5C3CA7831}">
      <dgm:prSet/>
      <dgm:spPr/>
      <dgm:t>
        <a:bodyPr/>
        <a:lstStyle/>
        <a:p>
          <a:pPr rtl="0"/>
          <a:r>
            <a:rPr lang="fr-CA" b="1"/>
            <a:t>ATTENTION À NE PAS CONFONDRE RÉACTION ALLERGIQUE ET INTOLÉRANCE</a:t>
          </a:r>
          <a:endParaRPr lang="fr-CA"/>
        </a:p>
      </dgm:t>
    </dgm:pt>
    <dgm:pt modelId="{55FD70DE-CA41-4704-B784-A64D1ADD455F}" type="parTrans" cxnId="{1BB61C38-07EC-4438-9152-82B0A0EB422C}">
      <dgm:prSet/>
      <dgm:spPr/>
      <dgm:t>
        <a:bodyPr/>
        <a:lstStyle/>
        <a:p>
          <a:endParaRPr lang="fr-CA"/>
        </a:p>
      </dgm:t>
    </dgm:pt>
    <dgm:pt modelId="{ABB90179-030C-42EE-97FB-5FC314711E4F}" type="sibTrans" cxnId="{1BB61C38-07EC-4438-9152-82B0A0EB422C}">
      <dgm:prSet/>
      <dgm:spPr/>
      <dgm:t>
        <a:bodyPr/>
        <a:lstStyle/>
        <a:p>
          <a:endParaRPr lang="fr-CA"/>
        </a:p>
      </dgm:t>
    </dgm:pt>
    <dgm:pt modelId="{A0CF0D03-D260-4600-B619-57D55B203533}" type="pres">
      <dgm:prSet presAssocID="{DA025BC3-79A2-4AFC-9961-995DE3A463B9}" presName="linear" presStyleCnt="0">
        <dgm:presLayoutVars>
          <dgm:animLvl val="lvl"/>
          <dgm:resizeHandles val="exact"/>
        </dgm:presLayoutVars>
      </dgm:prSet>
      <dgm:spPr/>
    </dgm:pt>
    <dgm:pt modelId="{AF32E668-5345-4FF7-9212-ACCC042B72BD}" type="pres">
      <dgm:prSet presAssocID="{E7386B92-7359-4589-B78F-44A5C3CA783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F9752F-E4DC-4F05-A26E-249CD3BF695C}" type="presOf" srcId="{E7386B92-7359-4589-B78F-44A5C3CA7831}" destId="{AF32E668-5345-4FF7-9212-ACCC042B72BD}" srcOrd="0" destOrd="0" presId="urn:microsoft.com/office/officeart/2005/8/layout/vList2"/>
    <dgm:cxn modelId="{1BB61C38-07EC-4438-9152-82B0A0EB422C}" srcId="{DA025BC3-79A2-4AFC-9961-995DE3A463B9}" destId="{E7386B92-7359-4589-B78F-44A5C3CA7831}" srcOrd="0" destOrd="0" parTransId="{55FD70DE-CA41-4704-B784-A64D1ADD455F}" sibTransId="{ABB90179-030C-42EE-97FB-5FC314711E4F}"/>
    <dgm:cxn modelId="{531D6E54-DFF7-482F-8B80-2B5DF09F1207}" type="presOf" srcId="{DA025BC3-79A2-4AFC-9961-995DE3A463B9}" destId="{A0CF0D03-D260-4600-B619-57D55B203533}" srcOrd="0" destOrd="0" presId="urn:microsoft.com/office/officeart/2005/8/layout/vList2"/>
    <dgm:cxn modelId="{42E68DED-D531-4322-BA9F-D03B819C391E}" type="presParOf" srcId="{A0CF0D03-D260-4600-B619-57D55B203533}" destId="{AF32E668-5345-4FF7-9212-ACCC042B72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76DB4-C954-4C24-9CBB-3737E5ACC12E}">
      <dsp:nvSpPr>
        <dsp:cNvPr id="0" name=""/>
        <dsp:cNvSpPr/>
      </dsp:nvSpPr>
      <dsp:spPr>
        <a:xfrm>
          <a:off x="0" y="3622"/>
          <a:ext cx="4435078" cy="771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3D20F-1C8A-411E-9D6E-A193D8B63617}">
      <dsp:nvSpPr>
        <dsp:cNvPr id="0" name=""/>
        <dsp:cNvSpPr/>
      </dsp:nvSpPr>
      <dsp:spPr>
        <a:xfrm>
          <a:off x="233421" y="177241"/>
          <a:ext cx="424402" cy="424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801C3-A890-477D-9573-0D349BF7C75A}">
      <dsp:nvSpPr>
        <dsp:cNvPr id="0" name=""/>
        <dsp:cNvSpPr/>
      </dsp:nvSpPr>
      <dsp:spPr>
        <a:xfrm>
          <a:off x="891244" y="3622"/>
          <a:ext cx="3543833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Évaluations diagnostiques</a:t>
          </a:r>
          <a:endParaRPr lang="en-US" sz="1900" kern="1200"/>
        </a:p>
      </dsp:txBody>
      <dsp:txXfrm>
        <a:off x="891244" y="3622"/>
        <a:ext cx="3543833" cy="771640"/>
      </dsp:txXfrm>
    </dsp:sp>
    <dsp:sp modelId="{E1112E07-13AC-44AB-AFB2-89C53BA9F690}">
      <dsp:nvSpPr>
        <dsp:cNvPr id="0" name=""/>
        <dsp:cNvSpPr/>
      </dsp:nvSpPr>
      <dsp:spPr>
        <a:xfrm>
          <a:off x="0" y="968173"/>
          <a:ext cx="4435078" cy="771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5C81F-CCE1-4436-A13E-FD63FC10C929}">
      <dsp:nvSpPr>
        <dsp:cNvPr id="0" name=""/>
        <dsp:cNvSpPr/>
      </dsp:nvSpPr>
      <dsp:spPr>
        <a:xfrm>
          <a:off x="233421" y="1141792"/>
          <a:ext cx="424402" cy="424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5A0B0-7DE6-4B96-A4F3-43F14A0D52C4}">
      <dsp:nvSpPr>
        <dsp:cNvPr id="0" name=""/>
        <dsp:cNvSpPr/>
      </dsp:nvSpPr>
      <dsp:spPr>
        <a:xfrm>
          <a:off x="891244" y="968173"/>
          <a:ext cx="3543833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Facteurs de risque</a:t>
          </a:r>
          <a:endParaRPr lang="en-US" sz="1900" kern="1200"/>
        </a:p>
      </dsp:txBody>
      <dsp:txXfrm>
        <a:off x="891244" y="968173"/>
        <a:ext cx="3543833" cy="771640"/>
      </dsp:txXfrm>
    </dsp:sp>
    <dsp:sp modelId="{897DB39C-7910-4291-9834-0D7E24039BA5}">
      <dsp:nvSpPr>
        <dsp:cNvPr id="0" name=""/>
        <dsp:cNvSpPr/>
      </dsp:nvSpPr>
      <dsp:spPr>
        <a:xfrm>
          <a:off x="0" y="1932723"/>
          <a:ext cx="4435078" cy="771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0BAAD-DEDA-4EF7-A673-8D4999B5F9F6}">
      <dsp:nvSpPr>
        <dsp:cNvPr id="0" name=""/>
        <dsp:cNvSpPr/>
      </dsp:nvSpPr>
      <dsp:spPr>
        <a:xfrm>
          <a:off x="233421" y="2106342"/>
          <a:ext cx="424402" cy="424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310A2-672A-445F-9604-1248CDAB28B6}">
      <dsp:nvSpPr>
        <dsp:cNvPr id="0" name=""/>
        <dsp:cNvSpPr/>
      </dsp:nvSpPr>
      <dsp:spPr>
        <a:xfrm>
          <a:off x="891244" y="1932723"/>
          <a:ext cx="3543833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Manifestations cliniques et soins infirmiers</a:t>
          </a:r>
          <a:endParaRPr lang="en-US" sz="1900" kern="1200"/>
        </a:p>
      </dsp:txBody>
      <dsp:txXfrm>
        <a:off x="891244" y="1932723"/>
        <a:ext cx="3543833" cy="771640"/>
      </dsp:txXfrm>
    </dsp:sp>
    <dsp:sp modelId="{8902C4AD-8455-4194-AB98-4C7DA6702769}">
      <dsp:nvSpPr>
        <dsp:cNvPr id="0" name=""/>
        <dsp:cNvSpPr/>
      </dsp:nvSpPr>
      <dsp:spPr>
        <a:xfrm>
          <a:off x="0" y="2897274"/>
          <a:ext cx="4435078" cy="771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B1A15-0181-40D4-A913-DF08845D2CAE}">
      <dsp:nvSpPr>
        <dsp:cNvPr id="0" name=""/>
        <dsp:cNvSpPr/>
      </dsp:nvSpPr>
      <dsp:spPr>
        <a:xfrm>
          <a:off x="233421" y="3070893"/>
          <a:ext cx="424402" cy="424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AE79D-4D92-44CE-B93F-6C3501931AFD}">
      <dsp:nvSpPr>
        <dsp:cNvPr id="0" name=""/>
        <dsp:cNvSpPr/>
      </dsp:nvSpPr>
      <dsp:spPr>
        <a:xfrm>
          <a:off x="891244" y="2897274"/>
          <a:ext cx="3543833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Besoins perturbés</a:t>
          </a:r>
          <a:endParaRPr lang="en-US" sz="1900" kern="1200"/>
        </a:p>
      </dsp:txBody>
      <dsp:txXfrm>
        <a:off x="891244" y="2897274"/>
        <a:ext cx="3543833" cy="771640"/>
      </dsp:txXfrm>
    </dsp:sp>
    <dsp:sp modelId="{2C4BE7AB-2E9B-4799-AB5A-D26F7B76DDE8}">
      <dsp:nvSpPr>
        <dsp:cNvPr id="0" name=""/>
        <dsp:cNvSpPr/>
      </dsp:nvSpPr>
      <dsp:spPr>
        <a:xfrm>
          <a:off x="0" y="3861824"/>
          <a:ext cx="4435078" cy="771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0F9D9-0C1E-497E-AB79-066B31E35E2D}">
      <dsp:nvSpPr>
        <dsp:cNvPr id="0" name=""/>
        <dsp:cNvSpPr/>
      </dsp:nvSpPr>
      <dsp:spPr>
        <a:xfrm>
          <a:off x="233421" y="4035443"/>
          <a:ext cx="424402" cy="424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5E3E6-E238-44E6-A86D-23AE4F11949C}">
      <dsp:nvSpPr>
        <dsp:cNvPr id="0" name=""/>
        <dsp:cNvSpPr/>
      </dsp:nvSpPr>
      <dsp:spPr>
        <a:xfrm>
          <a:off x="891244" y="3861824"/>
          <a:ext cx="3543833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Aspect diététique</a:t>
          </a:r>
          <a:endParaRPr lang="en-US" sz="1900" kern="1200"/>
        </a:p>
      </dsp:txBody>
      <dsp:txXfrm>
        <a:off x="891244" y="3861824"/>
        <a:ext cx="3543833" cy="771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632F1-610E-40DD-80B7-5FCA0F0BCB0E}">
      <dsp:nvSpPr>
        <dsp:cNvPr id="0" name=""/>
        <dsp:cNvSpPr/>
      </dsp:nvSpPr>
      <dsp:spPr>
        <a:xfrm>
          <a:off x="0" y="1612399"/>
          <a:ext cx="4563818" cy="1474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1" kern="1200"/>
            <a:t>VOIR PHARMACOTHÉRAPIE EN ANNEXE p. 171</a:t>
          </a:r>
          <a:endParaRPr lang="fr-CA" sz="2800" kern="1200"/>
        </a:p>
      </dsp:txBody>
      <dsp:txXfrm>
        <a:off x="71965" y="1684364"/>
        <a:ext cx="4419888" cy="1330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2E668-5345-4FF7-9212-ACCC042B72BD}">
      <dsp:nvSpPr>
        <dsp:cNvPr id="0" name=""/>
        <dsp:cNvSpPr/>
      </dsp:nvSpPr>
      <dsp:spPr>
        <a:xfrm>
          <a:off x="0" y="159259"/>
          <a:ext cx="4563818" cy="4380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900" b="1" kern="1200"/>
            <a:t>ATTENTION À NE PAS CONFONDRE RÉACTION ALLERGIQUE ET INTOLÉRANCE</a:t>
          </a:r>
          <a:endParaRPr lang="fr-CA" sz="3900" kern="1200"/>
        </a:p>
      </dsp:txBody>
      <dsp:txXfrm>
        <a:off x="213837" y="373096"/>
        <a:ext cx="4136144" cy="3952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AB0C5-B449-499B-BC96-9BA8CCABC0BC}" type="datetimeFigureOut">
              <a:rPr lang="fr-CA" smtClean="0"/>
              <a:t>2024-03-07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DDB8B-0488-47B7-B1B8-D41F89766F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540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99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068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4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3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33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18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1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2024-03-07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340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2024-03-07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522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2024-03-07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504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72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C6592EC-1FAC-47BB-8597-0AF530E36568}" type="datetimeFigureOut">
              <a:rPr lang="fr-CA" smtClean="0"/>
              <a:t>2024-03-07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04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592EC-1FAC-47BB-8597-0AF530E36568}" type="datetimeFigureOut">
              <a:rPr lang="fr-CA" smtClean="0"/>
              <a:t>2024-03-07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304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-2RT0KRBk" TargetMode="External"/><Relationship Id="rId2" Type="http://schemas.openxmlformats.org/officeDocument/2006/relationships/hyperlink" Target="https://www.youtube.com/watch?v=vFLOky_Bz9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4475" y="1474969"/>
            <a:ext cx="2117940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100"/>
              <a:t>COURS #6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3780" y="1713257"/>
            <a:ext cx="4712189" cy="26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12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int d’exclamation sur un arrière-plan jaune">
            <a:extLst>
              <a:ext uri="{FF2B5EF4-FFF2-40B4-BE49-F238E27FC236}">
                <a16:creationId xmlns:a16="http://schemas.microsoft.com/office/drawing/2014/main" id="{2EB93A44-CE09-4695-6B8E-C5E5E0515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200" b="1"/>
              <a:t>SYMPTÔMES ET SOINS D’ASSISTANCE GÉNÉRAUX</a:t>
            </a:r>
            <a:endParaRPr lang="fr-CA" sz="2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u="sng" dirty="0"/>
              <a:t>Facteurs de risque</a:t>
            </a:r>
          </a:p>
          <a:p>
            <a:endParaRPr lang="fr-CA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Le nombre de microorganismes rencontrés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La virulence des microorganismes rencontrés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La résistance personnelle de l’individu</a:t>
            </a:r>
          </a:p>
        </p:txBody>
      </p:sp>
    </p:spTree>
    <p:extLst>
      <p:ext uri="{BB962C8B-B14F-4D97-AF65-F5344CB8AC3E}">
        <p14:creationId xmlns:p14="http://schemas.microsoft.com/office/powerpoint/2010/main" val="3380500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ngée d'échantillons pour les tests médicaux">
            <a:extLst>
              <a:ext uri="{FF2B5EF4-FFF2-40B4-BE49-F238E27FC236}">
                <a16:creationId xmlns:a16="http://schemas.microsoft.com/office/drawing/2014/main" id="{ACA66629-388C-596B-1660-A119A1D63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l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200" b="1"/>
              <a:t>SYMPTÔMES ET SOINS D’ASSISTANCE GÉNÉRAUX</a:t>
            </a:r>
            <a:endParaRPr lang="fr-CA" sz="2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 marL="342900" lvl="1"/>
            <a:r>
              <a:rPr lang="fr-CA" u="sng" dirty="0"/>
              <a:t>Le nombre de microorganismes rencontrés</a:t>
            </a:r>
          </a:p>
          <a:p>
            <a:pPr marL="68580" lvl="1" indent="0">
              <a:buNone/>
            </a:pPr>
            <a:endParaRPr lang="fr-CA" u="sng" dirty="0"/>
          </a:p>
          <a:p>
            <a:pPr marL="685800" lvl="2" indent="-342900">
              <a:buFont typeface="Wingdings" pitchFamily="2" charset="2"/>
              <a:buChar char="Ø"/>
            </a:pPr>
            <a:r>
              <a:rPr lang="fr-CA" dirty="0"/>
              <a:t>Ils doivent être en nombre suffisant</a:t>
            </a:r>
          </a:p>
          <a:p>
            <a:pPr marL="342900" lvl="2" indent="0">
              <a:buNone/>
            </a:pPr>
            <a:endParaRPr lang="fr-CA" dirty="0"/>
          </a:p>
          <a:p>
            <a:pPr marL="342900" lvl="1"/>
            <a:r>
              <a:rPr lang="fr-CA" u="sng" dirty="0"/>
              <a:t>La virulence des microorganismes rencontrés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Les microorganismes n’ont pas tous la même capacité d’infecter de par leurs compositions</a:t>
            </a:r>
          </a:p>
        </p:txBody>
      </p:sp>
    </p:spTree>
    <p:extLst>
      <p:ext uri="{BB962C8B-B14F-4D97-AF65-F5344CB8AC3E}">
        <p14:creationId xmlns:p14="http://schemas.microsoft.com/office/powerpoint/2010/main" val="4070602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SYMPTÔMES ET SOINS D’ASSISTANCE GÉNÉRAUX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348880"/>
            <a:ext cx="6777317" cy="3508977"/>
          </a:xfrm>
        </p:spPr>
        <p:txBody>
          <a:bodyPr>
            <a:normAutofit fontScale="92500" lnSpcReduction="10000"/>
          </a:bodyPr>
          <a:lstStyle/>
          <a:p>
            <a:pPr marL="342900" lvl="1"/>
            <a:r>
              <a:rPr lang="fr-CA" u="sng" dirty="0"/>
              <a:t>La résistance personnelle de l’individu</a:t>
            </a:r>
          </a:p>
          <a:p>
            <a:pPr marL="342900" lvl="1"/>
            <a:endParaRPr lang="fr-CA" u="sng" dirty="0"/>
          </a:p>
          <a:p>
            <a:pPr marL="685800" lvl="2" indent="-342900">
              <a:buFont typeface="Wingdings" pitchFamily="2" charset="2"/>
              <a:buChar char="Ø"/>
            </a:pPr>
            <a:r>
              <a:rPr lang="fr-CA" dirty="0"/>
              <a:t>Hérédité</a:t>
            </a:r>
          </a:p>
          <a:p>
            <a:pPr marL="685800" lvl="2" indent="-342900">
              <a:buFont typeface="Wingdings" pitchFamily="2" charset="2"/>
              <a:buChar char="Ø"/>
            </a:pPr>
            <a:endParaRPr lang="fr-CA" dirty="0"/>
          </a:p>
          <a:p>
            <a:pPr marL="685800" lvl="2" indent="-342900">
              <a:buFont typeface="Wingdings" pitchFamily="2" charset="2"/>
              <a:buChar char="Ø"/>
            </a:pPr>
            <a:r>
              <a:rPr lang="fr-CA" dirty="0"/>
              <a:t>Âge</a:t>
            </a:r>
          </a:p>
          <a:p>
            <a:pPr marL="685800" lvl="2" indent="-342900">
              <a:buFont typeface="Wingdings" pitchFamily="2" charset="2"/>
              <a:buChar char="Ø"/>
            </a:pPr>
            <a:endParaRPr lang="fr-CA" dirty="0"/>
          </a:p>
          <a:p>
            <a:pPr marL="685800" lvl="2" indent="-342900">
              <a:buFont typeface="Wingdings" pitchFamily="2" charset="2"/>
              <a:buChar char="Ø"/>
            </a:pPr>
            <a:r>
              <a:rPr lang="fr-CA" dirty="0"/>
              <a:t>Conditions de vie inadéquates</a:t>
            </a:r>
          </a:p>
          <a:p>
            <a:pPr marL="685800" lvl="2" indent="-342900">
              <a:buFont typeface="Wingdings" pitchFamily="2" charset="2"/>
              <a:buChar char="Ø"/>
            </a:pPr>
            <a:endParaRPr lang="fr-CA" dirty="0"/>
          </a:p>
          <a:p>
            <a:pPr marL="685800" lvl="2" indent="-342900">
              <a:buFont typeface="Wingdings" pitchFamily="2" charset="2"/>
              <a:buChar char="Ø"/>
            </a:pPr>
            <a:r>
              <a:rPr lang="fr-CA" dirty="0"/>
              <a:t>Difficulté à gérer les situations stressantes</a:t>
            </a:r>
          </a:p>
          <a:p>
            <a:pPr marL="685800" lvl="2" indent="-342900">
              <a:buFont typeface="Wingdings" pitchFamily="2" charset="2"/>
              <a:buChar char="Ø"/>
            </a:pPr>
            <a:endParaRPr lang="fr-CA" dirty="0"/>
          </a:p>
          <a:p>
            <a:pPr marL="685800" lvl="2" indent="-342900">
              <a:buFont typeface="Wingdings" pitchFamily="2" charset="2"/>
              <a:buChar char="Ø"/>
            </a:pPr>
            <a:r>
              <a:rPr lang="fr-CA" dirty="0"/>
              <a:t>Certaines situations particulières</a:t>
            </a:r>
          </a:p>
          <a:p>
            <a:pPr marL="68580" indent="0">
              <a:buNone/>
            </a:pPr>
            <a:endParaRPr lang="fr-CA" dirty="0"/>
          </a:p>
        </p:txBody>
      </p:sp>
      <p:sp>
        <p:nvSpPr>
          <p:cNvPr id="4" name="Rectangle à coins arrondis 3"/>
          <p:cNvSpPr/>
          <p:nvPr/>
        </p:nvSpPr>
        <p:spPr>
          <a:xfrm rot="1331816">
            <a:off x="6038434" y="3060456"/>
            <a:ext cx="2492893" cy="127791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VOIR EXPLICATIONS </a:t>
            </a:r>
          </a:p>
          <a:p>
            <a:pPr algn="ctr"/>
            <a:r>
              <a:rPr lang="fr-CA" b="1" dirty="0">
                <a:solidFill>
                  <a:schemeClr val="tx1"/>
                </a:solidFill>
              </a:rPr>
              <a:t>p. 40</a:t>
            </a:r>
          </a:p>
        </p:txBody>
      </p:sp>
    </p:spTree>
    <p:extLst>
      <p:ext uri="{BB962C8B-B14F-4D97-AF65-F5344CB8AC3E}">
        <p14:creationId xmlns:p14="http://schemas.microsoft.com/office/powerpoint/2010/main" val="2710853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s plan sur des boîtes de pilules non-ouvertes">
            <a:extLst>
              <a:ext uri="{FF2B5EF4-FFF2-40B4-BE49-F238E27FC236}">
                <a16:creationId xmlns:a16="http://schemas.microsoft.com/office/drawing/2014/main" id="{29825656-8AF3-494C-903C-8051D430A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l="9194" r="314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200" b="1"/>
              <a:t>SYMPTÔMES ET SOINS D’ASSISTANCE GÉNÉRAUX</a:t>
            </a:r>
            <a:endParaRPr lang="fr-CA" sz="2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Mesures à suivre pour influencer le processus de guérison</a:t>
            </a:r>
            <a:r>
              <a:rPr lang="fr-CA" b="1" dirty="0"/>
              <a:t> :</a:t>
            </a:r>
          </a:p>
          <a:p>
            <a:endParaRPr lang="fr-CA" b="1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Diminuer les contacts des personnes avec des gens contaminés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Adopter des habitudes de vie saines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Éviter les abus de tabac et alcool </a:t>
            </a:r>
          </a:p>
        </p:txBody>
      </p:sp>
    </p:spTree>
    <p:extLst>
      <p:ext uri="{BB962C8B-B14F-4D97-AF65-F5344CB8AC3E}">
        <p14:creationId xmlns:p14="http://schemas.microsoft.com/office/powerpoint/2010/main" val="3455577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éthoscope">
            <a:extLst>
              <a:ext uri="{FF2B5EF4-FFF2-40B4-BE49-F238E27FC236}">
                <a16:creationId xmlns:a16="http://schemas.microsoft.com/office/drawing/2014/main" id="{04FB1817-5122-6D14-EF79-BEBB454C6D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l="8264" r="2736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200" b="1"/>
              <a:t>SYMPTÔMES ET SOINS D’ASSISTANCE GÉNÉRAUX</a:t>
            </a:r>
            <a:endParaRPr lang="fr-CA" sz="2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u="sng" dirty="0"/>
              <a:t>Manifestations cliniques et soins infirmiers</a:t>
            </a:r>
          </a:p>
          <a:p>
            <a:endParaRPr lang="fr-CA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Très variées selon les problèmes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Assurer le suivi et la continuité des soins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8931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s plan sur des boîtes de pilules non-ouvertes">
            <a:extLst>
              <a:ext uri="{FF2B5EF4-FFF2-40B4-BE49-F238E27FC236}">
                <a16:creationId xmlns:a16="http://schemas.microsoft.com/office/drawing/2014/main" id="{BF1EB4FE-3EE3-6EC4-4D18-063F4D055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l="9194" r="314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200" b="1"/>
              <a:t>SYMPTÔMES ET SOINS D’ASSISTANCE GÉNÉRAUX</a:t>
            </a:r>
            <a:endParaRPr lang="fr-CA" sz="2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PRINCIPAUX</a:t>
            </a:r>
            <a:r>
              <a:rPr lang="fr-CA" u="sng" dirty="0"/>
              <a:t> besoins perturbés</a:t>
            </a:r>
          </a:p>
          <a:p>
            <a:endParaRPr lang="fr-CA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Respirer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Boire et manger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Se mouvoir et maintenir une bonne posture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Dormir et se reposer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Se vêtir et se dévêtir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Maintenir la température du corps …..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Être propre et soigné, et protéger ses téguments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Éviter les dangers</a:t>
            </a:r>
          </a:p>
        </p:txBody>
      </p:sp>
    </p:spTree>
    <p:extLst>
      <p:ext uri="{BB962C8B-B14F-4D97-AF65-F5344CB8AC3E}">
        <p14:creationId xmlns:p14="http://schemas.microsoft.com/office/powerpoint/2010/main" val="304028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mme avec bande de mesure">
            <a:extLst>
              <a:ext uri="{FF2B5EF4-FFF2-40B4-BE49-F238E27FC236}">
                <a16:creationId xmlns:a16="http://schemas.microsoft.com/office/drawing/2014/main" id="{2F19D037-7C81-1C15-906F-C5237B55C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r="1200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200" b="1"/>
              <a:t>SYMPTÔMES ET SOINS D’ASSISTANCE GÉNÉRAUX</a:t>
            </a:r>
            <a:endParaRPr lang="fr-CA" sz="2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u="sng" dirty="0"/>
              <a:t>Aspect diététique</a:t>
            </a:r>
          </a:p>
          <a:p>
            <a:endParaRPr lang="fr-CA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Il peut y avoir des diètes spécial à suivre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Peut varier selon l’altération </a:t>
            </a:r>
          </a:p>
        </p:txBody>
      </p:sp>
    </p:spTree>
    <p:extLst>
      <p:ext uri="{BB962C8B-B14F-4D97-AF65-F5344CB8AC3E}">
        <p14:creationId xmlns:p14="http://schemas.microsoft.com/office/powerpoint/2010/main" val="195366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fr-CA" b="1" dirty="0"/>
              <a:t>LES IMMUNOPATHOLOGIES</a:t>
            </a:r>
            <a:endParaRPr lang="fr-CA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r>
              <a:rPr lang="fr-CA" b="1" u="sng" dirty="0"/>
              <a:t>Les </a:t>
            </a:r>
            <a:r>
              <a:rPr lang="fr-CA" b="1" u="sng" dirty="0" err="1"/>
              <a:t>immunopathologies</a:t>
            </a:r>
            <a:endParaRPr lang="fr-CA" b="1" u="sng" dirty="0"/>
          </a:p>
          <a:p>
            <a:endParaRPr lang="fr-CA" b="1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Allergies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Altérations auto-immunes   </a:t>
            </a:r>
          </a:p>
          <a:p>
            <a:pPr marL="365760" lvl="1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54254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fr-CA" b="1" dirty="0"/>
              <a:t>LES IMMUNOPATHOLOGIES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fr-CA" sz="4000" u="sng" dirty="0"/>
              <a:t>Allergies</a:t>
            </a:r>
          </a:p>
          <a:p>
            <a:pPr>
              <a:lnSpc>
                <a:spcPct val="110000"/>
              </a:lnSpc>
            </a:pPr>
            <a:endParaRPr lang="fr-CA" sz="4000" u="sng" dirty="0"/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fr-CA" sz="2900" dirty="0"/>
              <a:t>On appelle </a:t>
            </a:r>
            <a:r>
              <a:rPr lang="fr-CA" sz="2900" b="1" dirty="0"/>
              <a:t>Allergène</a:t>
            </a:r>
            <a:r>
              <a:rPr lang="fr-CA" sz="2900" dirty="0"/>
              <a:t> l’antigène en cause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endParaRPr lang="fr-CA" sz="2900" dirty="0"/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fr-CA" sz="2900" dirty="0"/>
              <a:t>4 types de réactions allergiques : </a:t>
            </a:r>
          </a:p>
          <a:p>
            <a:pPr marL="365760" lvl="1" indent="0">
              <a:lnSpc>
                <a:spcPct val="110000"/>
              </a:lnSpc>
              <a:buNone/>
            </a:pPr>
            <a:endParaRPr lang="fr-CA" sz="2900" dirty="0"/>
          </a:p>
          <a:p>
            <a:pPr lvl="3">
              <a:lnSpc>
                <a:spcPct val="110000"/>
              </a:lnSpc>
              <a:buFont typeface="Wingdings" pitchFamily="2" charset="2"/>
              <a:buChar char="ü"/>
            </a:pPr>
            <a:r>
              <a:rPr lang="fr-CA" sz="2600" dirty="0"/>
              <a:t>Anaphylactique</a:t>
            </a:r>
          </a:p>
          <a:p>
            <a:pPr lvl="3">
              <a:lnSpc>
                <a:spcPct val="110000"/>
              </a:lnSpc>
              <a:buFont typeface="Wingdings" pitchFamily="2" charset="2"/>
              <a:buChar char="ü"/>
            </a:pPr>
            <a:r>
              <a:rPr lang="fr-CA" sz="2600" dirty="0"/>
              <a:t>Cytotoxique </a:t>
            </a:r>
          </a:p>
          <a:p>
            <a:pPr lvl="3">
              <a:lnSpc>
                <a:spcPct val="110000"/>
              </a:lnSpc>
              <a:buFont typeface="Wingdings" pitchFamily="2" charset="2"/>
              <a:buChar char="ü"/>
            </a:pPr>
            <a:r>
              <a:rPr lang="fr-CA" sz="2600" dirty="0"/>
              <a:t>Semi-retardé </a:t>
            </a:r>
          </a:p>
          <a:p>
            <a:pPr lvl="3">
              <a:lnSpc>
                <a:spcPct val="110000"/>
              </a:lnSpc>
              <a:buFont typeface="Wingdings" pitchFamily="2" charset="2"/>
              <a:buChar char="ü"/>
            </a:pPr>
            <a:r>
              <a:rPr lang="fr-CA" sz="2600" dirty="0"/>
              <a:t>Retardé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endParaRPr lang="fr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D6CE3-3495-C7B5-E70E-EE16C39F2FEA}"/>
              </a:ext>
            </a:extLst>
          </p:cNvPr>
          <p:cNvSpPr/>
          <p:nvPr/>
        </p:nvSpPr>
        <p:spPr>
          <a:xfrm>
            <a:off x="4783536" y="4005064"/>
            <a:ext cx="4032448" cy="1850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On appelle antigène toute substance étrangère à l'organisme capable de déclencher une réponse immunitaire visant à l'éliminer</a:t>
            </a:r>
          </a:p>
        </p:txBody>
      </p:sp>
    </p:spTree>
    <p:extLst>
      <p:ext uri="{BB962C8B-B14F-4D97-AF65-F5344CB8AC3E}">
        <p14:creationId xmlns:p14="http://schemas.microsoft.com/office/powerpoint/2010/main" val="2977056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fr-CA" b="1" dirty="0"/>
              <a:t>LES IMMUNOPATHOLOGIES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pPr marL="342900" lvl="3" indent="-274320"/>
            <a:r>
              <a:rPr lang="fr-CA" sz="1800" b="1" dirty="0"/>
              <a:t>TYPE 1</a:t>
            </a:r>
            <a:r>
              <a:rPr lang="fr-CA" sz="1800" dirty="0"/>
              <a:t>  </a:t>
            </a:r>
            <a:r>
              <a:rPr lang="fr-CA" sz="1800" u="sng" dirty="0"/>
              <a:t>Anaphylactique</a:t>
            </a:r>
          </a:p>
          <a:p>
            <a:pPr marL="342900" lvl="3" indent="-274320"/>
            <a:endParaRPr lang="fr-CA" sz="1800" u="sng" dirty="0"/>
          </a:p>
          <a:p>
            <a:pPr marL="68580" lvl="3" indent="0">
              <a:buNone/>
            </a:pPr>
            <a:endParaRPr lang="fr-CA" sz="1800" u="sng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Réaction immédiate</a:t>
            </a:r>
          </a:p>
          <a:p>
            <a:pPr lvl="1">
              <a:buFont typeface="Wingdings" pitchFamily="2" charset="2"/>
              <a:buChar char="Ø"/>
            </a:pPr>
            <a:endParaRPr lang="fr-CA" sz="2000" dirty="0"/>
          </a:p>
          <a:p>
            <a:pPr marL="365760" lvl="1" indent="0">
              <a:buNone/>
            </a:pPr>
            <a:r>
              <a:rPr lang="fr-CA" sz="2000" dirty="0"/>
              <a:t>		- exemple : allergies aux arachides</a:t>
            </a:r>
          </a:p>
          <a:p>
            <a:pPr marL="365760" lvl="1" indent="0">
              <a:buNone/>
            </a:pPr>
            <a:r>
              <a:rPr lang="fr-CA" sz="2000" dirty="0"/>
              <a:t>                                       allergies aux ATB</a:t>
            </a:r>
          </a:p>
        </p:txBody>
      </p:sp>
    </p:spTree>
    <p:extLst>
      <p:ext uri="{BB962C8B-B14F-4D97-AF65-F5344CB8AC3E}">
        <p14:creationId xmlns:p14="http://schemas.microsoft.com/office/powerpoint/2010/main" val="565400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fr-CA" sz="2200" b="1"/>
              <a:t>SYMPTÔMES ET SOINS D’ASSISTANCE GÉNÉRAUX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B15D3B0-39F0-0CD8-8ED1-DA020C7E0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68967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5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fr-CA" b="1" dirty="0"/>
              <a:t>LES IMMUNOPATHOLOGIES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 fontScale="92500" lnSpcReduction="10000"/>
          </a:bodyPr>
          <a:lstStyle/>
          <a:p>
            <a:pPr marL="342900" lvl="3" indent="-274320">
              <a:lnSpc>
                <a:spcPct val="110000"/>
              </a:lnSpc>
            </a:pPr>
            <a:r>
              <a:rPr lang="fr-CA" sz="1600" b="1" dirty="0"/>
              <a:t>TYPE 2   </a:t>
            </a:r>
            <a:r>
              <a:rPr lang="fr-CA" sz="1600" u="sng" dirty="0"/>
              <a:t>Cytotoxique </a:t>
            </a:r>
          </a:p>
          <a:p>
            <a:pPr marL="68580" indent="0">
              <a:lnSpc>
                <a:spcPct val="110000"/>
              </a:lnSpc>
              <a:buNone/>
            </a:pPr>
            <a:endParaRPr lang="fr-CA" sz="2400" dirty="0"/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fr-CA" sz="1800" dirty="0"/>
              <a:t>Réaction plus lente (1 à 3 heures)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endParaRPr lang="fr-CA" sz="1800" dirty="0"/>
          </a:p>
          <a:p>
            <a:pPr marL="365760" lvl="1" indent="0">
              <a:lnSpc>
                <a:spcPct val="110000"/>
              </a:lnSpc>
              <a:buNone/>
            </a:pPr>
            <a:endParaRPr lang="fr-CA" sz="1800" dirty="0"/>
          </a:p>
          <a:p>
            <a:pPr marL="365760" lvl="1" indent="0">
              <a:lnSpc>
                <a:spcPct val="110000"/>
              </a:lnSpc>
              <a:buNone/>
            </a:pPr>
            <a:r>
              <a:rPr lang="fr-CA" sz="1800" dirty="0"/>
              <a:t>	          - exemple : les anticorps détruisent </a:t>
            </a:r>
          </a:p>
          <a:p>
            <a:pPr marL="365760" lvl="1" indent="0">
              <a:lnSpc>
                <a:spcPct val="110000"/>
              </a:lnSpc>
              <a:buNone/>
            </a:pPr>
            <a:r>
              <a:rPr lang="fr-CA" sz="1800" dirty="0"/>
              <a:t>                                       les antigènes des </a:t>
            </a:r>
          </a:p>
          <a:p>
            <a:pPr marL="365760" lvl="1" indent="0">
              <a:lnSpc>
                <a:spcPct val="110000"/>
              </a:lnSpc>
              <a:buNone/>
            </a:pPr>
            <a:r>
              <a:rPr lang="fr-CA" sz="1800" dirty="0"/>
              <a:t>                                       cellules sanguines au </a:t>
            </a:r>
          </a:p>
          <a:p>
            <a:pPr marL="365760" lvl="1" indent="0">
              <a:lnSpc>
                <a:spcPct val="110000"/>
              </a:lnSpc>
              <a:buNone/>
            </a:pPr>
            <a:r>
              <a:rPr lang="fr-CA" sz="1800" dirty="0"/>
              <a:t>                                       moment d’une transfusion </a:t>
            </a:r>
          </a:p>
          <a:p>
            <a:pPr marL="365760" lvl="1" indent="0">
              <a:lnSpc>
                <a:spcPct val="110000"/>
              </a:lnSpc>
              <a:buNone/>
            </a:pPr>
            <a:r>
              <a:rPr lang="fr-CA" sz="1800" dirty="0"/>
              <a:t>                                       sanguine incompatible</a:t>
            </a:r>
          </a:p>
        </p:txBody>
      </p:sp>
    </p:spTree>
    <p:extLst>
      <p:ext uri="{BB962C8B-B14F-4D97-AF65-F5344CB8AC3E}">
        <p14:creationId xmlns:p14="http://schemas.microsoft.com/office/powerpoint/2010/main" val="4270342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fr-CA" b="1" dirty="0"/>
              <a:t>LES IMMUNOPATHOLOGIES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pPr marL="342900" lvl="3" indent="-274320"/>
            <a:r>
              <a:rPr lang="fr-CA" b="1" dirty="0"/>
              <a:t>TYPE 3   </a:t>
            </a:r>
            <a:r>
              <a:rPr lang="fr-CA" u="sng" dirty="0"/>
              <a:t>Semi-retardé </a:t>
            </a:r>
          </a:p>
          <a:p>
            <a:pPr marL="68580" indent="0">
              <a:buNone/>
            </a:pPr>
            <a:endParaRPr lang="fr-CA" b="1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Les anticorps attaquent les antigènes, mais le </a:t>
            </a:r>
            <a:r>
              <a:rPr lang="fr-CA" b="1" dirty="0"/>
              <a:t>complexe immun </a:t>
            </a:r>
            <a:r>
              <a:rPr lang="fr-CA" dirty="0"/>
              <a:t>qu’ils forment échappe à la phagocytose et provoque une réaction inflammatoire pouvant entraîner des lésions tissulaires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marL="365760" lvl="1" indent="0">
              <a:buNone/>
            </a:pPr>
            <a:r>
              <a:rPr lang="fr-CA" dirty="0"/>
              <a:t>		- exemple : polyarthrite rhumatoïde      </a:t>
            </a:r>
          </a:p>
          <a:p>
            <a:pPr marL="365760" lvl="1" indent="0">
              <a:buNone/>
            </a:pPr>
            <a:r>
              <a:rPr lang="fr-CA" dirty="0"/>
              <a:t>                                   lupus érythémateux disséminé</a:t>
            </a:r>
          </a:p>
        </p:txBody>
      </p:sp>
      <p:sp>
        <p:nvSpPr>
          <p:cNvPr id="5" name="Rectangle à coins arrondis 3">
            <a:extLst>
              <a:ext uri="{FF2B5EF4-FFF2-40B4-BE49-F238E27FC236}">
                <a16:creationId xmlns:a16="http://schemas.microsoft.com/office/drawing/2014/main" id="{838EF167-46A2-8873-FD24-834126473846}"/>
              </a:ext>
            </a:extLst>
          </p:cNvPr>
          <p:cNvSpPr/>
          <p:nvPr/>
        </p:nvSpPr>
        <p:spPr>
          <a:xfrm>
            <a:off x="4860032" y="4984529"/>
            <a:ext cx="4082752" cy="9636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Antigène et anticorps liés dans une réaction immunitaire</a:t>
            </a:r>
          </a:p>
        </p:txBody>
      </p:sp>
    </p:spTree>
    <p:extLst>
      <p:ext uri="{BB962C8B-B14F-4D97-AF65-F5344CB8AC3E}">
        <p14:creationId xmlns:p14="http://schemas.microsoft.com/office/powerpoint/2010/main" val="353300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fr-CA" b="1" dirty="0"/>
              <a:t>LES IMMUNOPATHOLOGIES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pPr marL="342900" lvl="3" indent="-274320"/>
            <a:r>
              <a:rPr lang="fr-CA" b="1"/>
              <a:t>TYPE 4   </a:t>
            </a:r>
            <a:r>
              <a:rPr lang="fr-CA" u="sng"/>
              <a:t>Retardé</a:t>
            </a:r>
          </a:p>
          <a:p>
            <a:pPr marL="68580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Réaction de 12 à 72 heures après l’exposition 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marL="365760" lvl="1" indent="0">
              <a:buNone/>
            </a:pPr>
            <a:r>
              <a:rPr lang="fr-CA" dirty="0"/>
              <a:t>		- exemple : eczéma de contact</a:t>
            </a:r>
          </a:p>
          <a:p>
            <a:pPr marL="365760" lvl="1" indent="0">
              <a:buNone/>
            </a:pPr>
            <a:r>
              <a:rPr lang="fr-CA" dirty="0"/>
              <a:t>                                        tuberculose </a:t>
            </a:r>
          </a:p>
        </p:txBody>
      </p:sp>
    </p:spTree>
    <p:extLst>
      <p:ext uri="{BB962C8B-B14F-4D97-AF65-F5344CB8AC3E}">
        <p14:creationId xmlns:p14="http://schemas.microsoft.com/office/powerpoint/2010/main" val="3610044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3F0CD4-A397-78F9-ED2E-80D1F7C0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5" y="1474969"/>
            <a:ext cx="2117940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100"/>
              <a:t>VIDEO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37F15E-578F-8762-2EB8-9BA8819984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476" y="3531204"/>
            <a:ext cx="2117939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defTabSz="914400">
              <a:buNone/>
            </a:pPr>
            <a:r>
              <a:rPr lang="en-US" sz="1400" cap="all"/>
              <a:t>VISIONNEZ LES VIDÉOS C6.2 ET C6.3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7463258" y="583365"/>
            <a:chExt cx="7560115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Espace réservé du contenu 5" descr="Bobine de film et ardoise">
            <a:extLst>
              <a:ext uri="{FF2B5EF4-FFF2-40B4-BE49-F238E27FC236}">
                <a16:creationId xmlns:a16="http://schemas.microsoft.com/office/drawing/2014/main" id="{ABF9FE1F-E132-27AD-01CA-F098B11C537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3"/>
          <a:stretch/>
        </p:blipFill>
        <p:spPr>
          <a:xfrm>
            <a:off x="3463780" y="1116345"/>
            <a:ext cx="4712189" cy="3866172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5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264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D075C12C-EAEF-AA79-5175-763FC1C4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264761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ALLERGIES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87F422-2B7A-1E48-5BFF-A189204F8A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8685" y="2015732"/>
            <a:ext cx="264489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" defTabSz="914400"/>
            <a:r>
              <a:rPr lang="en-US" sz="1900"/>
              <a:t>PRENDRE CONNAISSANCE DES SCHÉMAS À LA p.44 DU GUIDE CÉMEQ</a:t>
            </a:r>
          </a:p>
          <a:p>
            <a:pPr marL="68580" defTabSz="914400"/>
            <a:endParaRPr lang="en-US" sz="1900"/>
          </a:p>
          <a:p>
            <a:pPr defTabSz="914400"/>
            <a:r>
              <a:rPr lang="en-US" sz="1900"/>
              <a:t>Première sensibilisation</a:t>
            </a:r>
          </a:p>
          <a:p>
            <a:pPr defTabSz="914400"/>
            <a:r>
              <a:rPr lang="en-US" sz="1900"/>
              <a:t>Nouveau contact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Espace réservé du contenu 5" descr="Personne travaillant sur une table">
            <a:extLst>
              <a:ext uri="{FF2B5EF4-FFF2-40B4-BE49-F238E27FC236}">
                <a16:creationId xmlns:a16="http://schemas.microsoft.com/office/drawing/2014/main" id="{89AE1DF0-8274-5D5A-C099-2899F88E99B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 r="13936"/>
          <a:stretch/>
        </p:blipFill>
        <p:spPr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961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fr-CA" b="1" dirty="0"/>
              <a:t>LES IMMUNOPATHOLOGIES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r>
              <a:rPr lang="fr-CA" dirty="0"/>
              <a:t>La gravité des manifestations allergiques dépend de :</a:t>
            </a:r>
          </a:p>
          <a:p>
            <a:endParaRPr lang="fr-CA" dirty="0"/>
          </a:p>
          <a:p>
            <a:pPr lvl="2">
              <a:buFont typeface="Wingdings" pitchFamily="2" charset="2"/>
              <a:buChar char="Ø"/>
            </a:pPr>
            <a:r>
              <a:rPr lang="fr-CA" dirty="0"/>
              <a:t>La quantité d’allergènes</a:t>
            </a:r>
          </a:p>
          <a:p>
            <a:pPr lvl="2">
              <a:buFont typeface="Wingdings" pitchFamily="2" charset="2"/>
              <a:buChar char="Ø"/>
            </a:pPr>
            <a:r>
              <a:rPr lang="fr-CA" dirty="0"/>
              <a:t>La quantité de médiateurs chimiques libérés</a:t>
            </a:r>
          </a:p>
          <a:p>
            <a:pPr lvl="2">
              <a:buFont typeface="Wingdings" pitchFamily="2" charset="2"/>
              <a:buChar char="Ø"/>
            </a:pPr>
            <a:r>
              <a:rPr lang="fr-CA" dirty="0"/>
              <a:t>La sensibilité de l’organe cible</a:t>
            </a:r>
          </a:p>
          <a:p>
            <a:pPr lvl="2">
              <a:buFont typeface="Wingdings" pitchFamily="2" charset="2"/>
              <a:buChar char="Ø"/>
            </a:pPr>
            <a:r>
              <a:rPr lang="fr-CA" dirty="0"/>
              <a:t>La voie de pénétration de l’allergène</a:t>
            </a:r>
          </a:p>
        </p:txBody>
      </p:sp>
    </p:spTree>
    <p:extLst>
      <p:ext uri="{BB962C8B-B14F-4D97-AF65-F5344CB8AC3E}">
        <p14:creationId xmlns:p14="http://schemas.microsoft.com/office/powerpoint/2010/main" val="3908053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684" y="1040302"/>
            <a:ext cx="7202456" cy="1020229"/>
          </a:xfrm>
        </p:spPr>
        <p:txBody>
          <a:bodyPr>
            <a:normAutofit/>
          </a:bodyPr>
          <a:lstStyle/>
          <a:p>
            <a:r>
              <a:rPr lang="fr-CA" b="1"/>
              <a:t>CHOC ANAPHYLACTIQUE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28CB6C-F677-4C0B-9EE8-4D1C44DD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2742" y="2081620"/>
            <a:ext cx="718649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685" y="2355536"/>
            <a:ext cx="7077303" cy="321553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CA" dirty="0"/>
              <a:t>C’est la manifestation clinique la plus grave</a:t>
            </a:r>
            <a:endParaRPr lang="fr-CA"/>
          </a:p>
          <a:p>
            <a:pPr>
              <a:lnSpc>
                <a:spcPct val="110000"/>
              </a:lnSpc>
            </a:pPr>
            <a:endParaRPr lang="fr-CA"/>
          </a:p>
          <a:p>
            <a:pPr>
              <a:lnSpc>
                <a:spcPct val="110000"/>
              </a:lnSpc>
            </a:pPr>
            <a:r>
              <a:rPr lang="fr-CA" dirty="0"/>
              <a:t>La réaction est </a:t>
            </a:r>
            <a:r>
              <a:rPr lang="fr-CA" b="1" dirty="0"/>
              <a:t>immédiate </a:t>
            </a:r>
            <a:r>
              <a:rPr lang="fr-CA" dirty="0"/>
              <a:t>et d’une grande violence</a:t>
            </a:r>
            <a:endParaRPr lang="fr-CA"/>
          </a:p>
          <a:p>
            <a:pPr>
              <a:lnSpc>
                <a:spcPct val="110000"/>
              </a:lnSpc>
            </a:pPr>
            <a:endParaRPr lang="fr-CA"/>
          </a:p>
          <a:p>
            <a:pPr>
              <a:lnSpc>
                <a:spcPct val="110000"/>
              </a:lnSpc>
            </a:pPr>
            <a:r>
              <a:rPr lang="fr-CA" dirty="0"/>
              <a:t>Peut survenir à un deuxième contact avec l’allergène ou plus</a:t>
            </a:r>
            <a:endParaRPr lang="fr-CA"/>
          </a:p>
          <a:p>
            <a:pPr>
              <a:lnSpc>
                <a:spcPct val="110000"/>
              </a:lnSpc>
            </a:pPr>
            <a:endParaRPr lang="fr-CA"/>
          </a:p>
          <a:p>
            <a:pPr>
              <a:lnSpc>
                <a:spcPct val="110000"/>
              </a:lnSpc>
            </a:pPr>
            <a:r>
              <a:rPr lang="fr-CA" dirty="0"/>
              <a:t>Il s’agit d’une hypersensibilité de l’organisme</a:t>
            </a:r>
            <a:endParaRPr lang="fr-CA"/>
          </a:p>
          <a:p>
            <a:pPr>
              <a:lnSpc>
                <a:spcPct val="110000"/>
              </a:lnSpc>
            </a:pPr>
            <a:endParaRPr lang="fr-CA" b="1"/>
          </a:p>
          <a:p>
            <a:pPr>
              <a:lnSpc>
                <a:spcPct val="110000"/>
              </a:lnSpc>
            </a:pPr>
            <a:endParaRPr lang="fr-CA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6122584"/>
            <a:ext cx="9143772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76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684" y="1040302"/>
            <a:ext cx="7202456" cy="1020229"/>
          </a:xfrm>
        </p:spPr>
        <p:txBody>
          <a:bodyPr>
            <a:normAutofit/>
          </a:bodyPr>
          <a:lstStyle/>
          <a:p>
            <a:r>
              <a:rPr lang="fr-CA" b="1"/>
              <a:t>CHOC ANAPHYLACTIQUE</a:t>
            </a:r>
            <a:endParaRPr lang="fr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28CB6C-F677-4C0B-9EE8-4D1C44DD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2742" y="2081620"/>
            <a:ext cx="718649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685" y="2355536"/>
            <a:ext cx="7077303" cy="32155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r-CA" sz="1900" b="1" u="sng" dirty="0"/>
              <a:t>Manifestations cliniques</a:t>
            </a:r>
          </a:p>
          <a:p>
            <a:pPr marL="68580" indent="0">
              <a:lnSpc>
                <a:spcPct val="110000"/>
              </a:lnSpc>
              <a:buNone/>
            </a:pPr>
            <a:endParaRPr lang="fr-CA" sz="1900" dirty="0"/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fr-CA" sz="1900" u="sng" dirty="0"/>
              <a:t>Respiratoires</a:t>
            </a:r>
            <a:r>
              <a:rPr lang="fr-CA" sz="1900" dirty="0"/>
              <a:t> :   - congestion nasale</a:t>
            </a:r>
          </a:p>
          <a:p>
            <a:pPr marL="68580" indent="0">
              <a:lnSpc>
                <a:spcPct val="110000"/>
              </a:lnSpc>
              <a:buNone/>
            </a:pPr>
            <a:r>
              <a:rPr lang="fr-CA" sz="1900" dirty="0"/>
              <a:t>                                - respiration bruyante</a:t>
            </a:r>
          </a:p>
          <a:p>
            <a:pPr marL="68580" indent="0">
              <a:lnSpc>
                <a:spcPct val="110000"/>
              </a:lnSpc>
              <a:buNone/>
            </a:pPr>
            <a:r>
              <a:rPr lang="fr-CA" sz="1900" dirty="0"/>
              <a:t>                                - dyspnée</a:t>
            </a:r>
          </a:p>
          <a:p>
            <a:pPr marL="68580" indent="0">
              <a:lnSpc>
                <a:spcPct val="110000"/>
              </a:lnSpc>
              <a:buNone/>
            </a:pPr>
            <a:r>
              <a:rPr lang="fr-CA" sz="1900" dirty="0"/>
              <a:t>                                - bronchospasme</a:t>
            </a:r>
          </a:p>
          <a:p>
            <a:pPr marL="68580" indent="0">
              <a:lnSpc>
                <a:spcPct val="110000"/>
              </a:lnSpc>
              <a:buNone/>
            </a:pPr>
            <a:r>
              <a:rPr lang="fr-CA" sz="1900" dirty="0"/>
              <a:t>                                - stridor (aigu)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fr-CA" sz="1900" u="sng" dirty="0"/>
              <a:t>Cutanées</a:t>
            </a:r>
            <a:r>
              <a:rPr lang="fr-CA" sz="1900" dirty="0"/>
              <a:t> :   - Urticaire                   - œdème </a:t>
            </a:r>
          </a:p>
          <a:p>
            <a:pPr marL="68580" indent="0">
              <a:lnSpc>
                <a:spcPct val="110000"/>
              </a:lnSpc>
              <a:buNone/>
            </a:pPr>
            <a:r>
              <a:rPr lang="fr-CA" sz="1900" dirty="0"/>
              <a:t>                           - diaphorèse</a:t>
            </a:r>
          </a:p>
          <a:p>
            <a:pPr>
              <a:lnSpc>
                <a:spcPct val="110000"/>
              </a:lnSpc>
            </a:pPr>
            <a:endParaRPr lang="fr-CA" sz="13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6122584"/>
            <a:ext cx="9143772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93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684" y="1040302"/>
            <a:ext cx="7202456" cy="1020229"/>
          </a:xfrm>
        </p:spPr>
        <p:txBody>
          <a:bodyPr>
            <a:normAutofit/>
          </a:bodyPr>
          <a:lstStyle/>
          <a:p>
            <a:r>
              <a:rPr lang="fr-CA" b="1"/>
              <a:t>CHOC ANAPHYLACTIQUE</a:t>
            </a:r>
            <a:endParaRPr lang="fr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28CB6C-F677-4C0B-9EE8-4D1C44DD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2742" y="2081620"/>
            <a:ext cx="718649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685" y="2355536"/>
            <a:ext cx="7077303" cy="3215530"/>
          </a:xfrm>
        </p:spPr>
        <p:txBody>
          <a:bodyPr>
            <a:normAutofit/>
          </a:bodyPr>
          <a:lstStyle/>
          <a:p>
            <a:r>
              <a:rPr lang="fr-CA" b="1" u="sng"/>
              <a:t>Suite</a:t>
            </a:r>
            <a:r>
              <a:rPr lang="fr-CA" b="1"/>
              <a:t>…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u="sng" dirty="0"/>
              <a:t>Cardiovasculaire</a:t>
            </a:r>
            <a:r>
              <a:rPr lang="fr-CA" dirty="0"/>
              <a:t> :  - Hypotension      - coma</a:t>
            </a:r>
          </a:p>
          <a:p>
            <a:pPr marL="365760" lvl="1" indent="0">
              <a:buNone/>
            </a:pPr>
            <a:r>
              <a:rPr lang="fr-CA" dirty="0"/>
              <a:t>                                     - Tachycardie</a:t>
            </a:r>
          </a:p>
          <a:p>
            <a:pPr marL="36576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u="sng" dirty="0"/>
              <a:t>Digestives</a:t>
            </a:r>
            <a:r>
              <a:rPr lang="fr-CA" dirty="0"/>
              <a:t> : - vomissements</a:t>
            </a:r>
          </a:p>
          <a:p>
            <a:pPr marL="365760" lvl="1" indent="0">
              <a:buNone/>
            </a:pPr>
            <a:r>
              <a:rPr lang="fr-CA" dirty="0"/>
              <a:t>                        - coliques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6122584"/>
            <a:ext cx="9143772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46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684" y="1040302"/>
            <a:ext cx="7202456" cy="1020229"/>
          </a:xfrm>
        </p:spPr>
        <p:txBody>
          <a:bodyPr>
            <a:normAutofit/>
          </a:bodyPr>
          <a:lstStyle/>
          <a:p>
            <a:r>
              <a:rPr lang="fr-CA" b="1"/>
              <a:t>CHOC ANAPHYLACTIQUE</a:t>
            </a:r>
            <a:endParaRPr lang="fr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28CB6C-F677-4C0B-9EE8-4D1C44DD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2742" y="2081620"/>
            <a:ext cx="718649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685" y="2355536"/>
            <a:ext cx="7077303" cy="3215530"/>
          </a:xfrm>
        </p:spPr>
        <p:txBody>
          <a:bodyPr>
            <a:normAutofit/>
          </a:bodyPr>
          <a:lstStyle/>
          <a:p>
            <a:r>
              <a:rPr lang="fr-CA" b="1" u="sng" dirty="0"/>
              <a:t>Soins ou traitements</a:t>
            </a:r>
          </a:p>
          <a:p>
            <a:endParaRPr lang="fr-CA" b="1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Peut évoluer sans séquelle grâce aux médicaments  dont le principal est l’</a:t>
            </a:r>
            <a:r>
              <a:rPr lang="fr-CA" b="1" dirty="0" err="1"/>
              <a:t>épipen</a:t>
            </a:r>
            <a:endParaRPr lang="fr-CA" b="1" dirty="0"/>
          </a:p>
          <a:p>
            <a:pPr marL="68580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L’</a:t>
            </a:r>
            <a:r>
              <a:rPr lang="fr-CA" dirty="0" err="1"/>
              <a:t>épipen</a:t>
            </a:r>
            <a:r>
              <a:rPr lang="fr-CA" dirty="0"/>
              <a:t> est doser selon le poids. .</a:t>
            </a:r>
          </a:p>
          <a:p>
            <a:pPr marL="68580" indent="0">
              <a:buNone/>
            </a:pPr>
            <a:endParaRPr lang="fr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6122584"/>
            <a:ext cx="9143772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7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éthoscope">
            <a:extLst>
              <a:ext uri="{FF2B5EF4-FFF2-40B4-BE49-F238E27FC236}">
                <a16:creationId xmlns:a16="http://schemas.microsoft.com/office/drawing/2014/main" id="{371D6512-3AED-A9D5-5BE9-E5F1662C3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64" r="2736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200" b="1"/>
              <a:t>SYMPTÔMES ET SOINS D’ASSISTANCE GÉNÉRAUX</a:t>
            </a:r>
            <a:endParaRPr lang="fr-CA" sz="2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Évaluation diagnostique</a:t>
            </a:r>
          </a:p>
          <a:p>
            <a:endParaRPr lang="fr-CA" b="1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Examen physique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Analyse de laboratoire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Moyens d’exploration médicale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marL="365760" lvl="1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3476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684" y="1040302"/>
            <a:ext cx="7202456" cy="1020229"/>
          </a:xfrm>
        </p:spPr>
        <p:txBody>
          <a:bodyPr>
            <a:normAutofit/>
          </a:bodyPr>
          <a:lstStyle/>
          <a:p>
            <a:r>
              <a:rPr lang="fr-CA" b="1"/>
              <a:t>CHOC ANAPHYLACTIQUE</a:t>
            </a:r>
            <a:endParaRPr lang="fr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28CB6C-F677-4C0B-9EE8-4D1C44DD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2742" y="2081620"/>
            <a:ext cx="718649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685" y="2355536"/>
            <a:ext cx="7077303" cy="3215530"/>
          </a:xfrm>
        </p:spPr>
        <p:txBody>
          <a:bodyPr>
            <a:normAutofit/>
          </a:bodyPr>
          <a:lstStyle/>
          <a:p>
            <a:r>
              <a:rPr lang="fr-CA" b="1" u="sng" dirty="0"/>
              <a:t>Suite</a:t>
            </a:r>
            <a:r>
              <a:rPr lang="fr-CA" b="1" dirty="0"/>
              <a:t>…</a:t>
            </a:r>
          </a:p>
          <a:p>
            <a:endParaRPr lang="fr-CA" b="1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Installer en position assise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Administrer de l’oxygène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Surveiller les signes vitaux et les signes de détresse respiratoire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6122584"/>
            <a:ext cx="9143772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20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272983888"/>
              </p:ext>
            </p:extLst>
          </p:nvPr>
        </p:nvGraphicFramePr>
        <p:xfrm>
          <a:off x="3732477" y="1193800"/>
          <a:ext cx="4563818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1105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153" y="804519"/>
            <a:ext cx="2431365" cy="4431360"/>
          </a:xfrm>
        </p:spPr>
        <p:txBody>
          <a:bodyPr anchor="ctr">
            <a:normAutofit/>
          </a:bodyPr>
          <a:lstStyle/>
          <a:p>
            <a:r>
              <a:rPr lang="fr-CA" sz="3000" b="1"/>
              <a:t>ALLERGIES TYPE 1</a:t>
            </a:r>
            <a:endParaRPr lang="fr-CA" sz="3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4 formes existent</a:t>
            </a:r>
          </a:p>
          <a:p>
            <a:endParaRPr lang="fr-CA" b="1" u="sng" dirty="0"/>
          </a:p>
          <a:p>
            <a:pPr marL="822960" lvl="1" indent="-457200">
              <a:buFont typeface="+mj-lt"/>
              <a:buAutoNum type="arabicPeriod"/>
            </a:pPr>
            <a:r>
              <a:rPr lang="fr-CA" dirty="0"/>
              <a:t>Les allergies respiratoires</a:t>
            </a:r>
          </a:p>
          <a:p>
            <a:pPr marL="822960" lvl="1" indent="-457200">
              <a:buFont typeface="+mj-lt"/>
              <a:buAutoNum type="arabicPeriod"/>
            </a:pPr>
            <a:endParaRPr lang="fr-CA" dirty="0"/>
          </a:p>
          <a:p>
            <a:pPr marL="822960" lvl="1" indent="-457200">
              <a:buFont typeface="+mj-lt"/>
              <a:buAutoNum type="arabicPeriod"/>
            </a:pPr>
            <a:r>
              <a:rPr lang="fr-CA" dirty="0"/>
              <a:t>Les allergies de contact</a:t>
            </a:r>
          </a:p>
          <a:p>
            <a:pPr marL="822960" lvl="1" indent="-457200">
              <a:buFont typeface="+mj-lt"/>
              <a:buAutoNum type="arabicPeriod"/>
            </a:pPr>
            <a:endParaRPr lang="fr-CA" dirty="0"/>
          </a:p>
          <a:p>
            <a:pPr marL="822960" lvl="1" indent="-457200">
              <a:buFont typeface="+mj-lt"/>
              <a:buAutoNum type="arabicPeriod"/>
            </a:pPr>
            <a:r>
              <a:rPr lang="fr-CA" dirty="0"/>
              <a:t>Les allergies alimentaires</a:t>
            </a:r>
          </a:p>
          <a:p>
            <a:pPr marL="822960" lvl="1" indent="-457200">
              <a:buFont typeface="+mj-lt"/>
              <a:buAutoNum type="arabicPeriod"/>
            </a:pPr>
            <a:endParaRPr lang="fr-CA" dirty="0"/>
          </a:p>
          <a:p>
            <a:pPr marL="822960" lvl="1" indent="-457200">
              <a:buFont typeface="+mj-lt"/>
              <a:buAutoNum type="arabicPeriod"/>
            </a:pPr>
            <a:r>
              <a:rPr lang="fr-CA" dirty="0"/>
              <a:t>Les allergies médicamenteuses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16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ALLERGIES TYPE 1</a:t>
            </a:r>
            <a:br>
              <a:rPr lang="fr-CA" b="1" dirty="0"/>
            </a:br>
            <a:r>
              <a:rPr lang="fr-CA" b="1" dirty="0">
                <a:solidFill>
                  <a:srgbClr val="0070C0"/>
                </a:solidFill>
              </a:rPr>
              <a:t>RESPIRATOIRES</a:t>
            </a:r>
            <a:endParaRPr lang="fr-CA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algn="ctr"/>
            <a:r>
              <a:rPr lang="fr-CA" sz="2400" dirty="0">
                <a:solidFill>
                  <a:schemeClr val="tx1"/>
                </a:solidFill>
              </a:rPr>
              <a:t>ALLERGÈNES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Poussières</a:t>
            </a:r>
          </a:p>
          <a:p>
            <a:r>
              <a:rPr lang="fr-CA" dirty="0"/>
              <a:t>Acariens</a:t>
            </a:r>
          </a:p>
          <a:p>
            <a:r>
              <a:rPr lang="fr-CA" dirty="0"/>
              <a:t>Pollens</a:t>
            </a:r>
          </a:p>
          <a:p>
            <a:r>
              <a:rPr lang="fr-CA" dirty="0"/>
              <a:t>Moisissures</a:t>
            </a:r>
          </a:p>
          <a:p>
            <a:r>
              <a:rPr lang="fr-CA" dirty="0"/>
              <a:t>Odeurs</a:t>
            </a:r>
          </a:p>
          <a:p>
            <a:r>
              <a:rPr lang="fr-CA" dirty="0"/>
              <a:t>Fumée / Tabac</a:t>
            </a:r>
          </a:p>
          <a:p>
            <a:r>
              <a:rPr lang="fr-CA" dirty="0"/>
              <a:t>Animaux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RÉACTIONS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Éternuements</a:t>
            </a:r>
          </a:p>
          <a:p>
            <a:r>
              <a:rPr lang="fr-CA" dirty="0"/>
              <a:t>Écoulement nasal</a:t>
            </a:r>
          </a:p>
          <a:p>
            <a:r>
              <a:rPr lang="fr-CA" dirty="0"/>
              <a:t>Congestion nasale</a:t>
            </a:r>
          </a:p>
          <a:p>
            <a:r>
              <a:rPr lang="fr-CA" dirty="0"/>
              <a:t>Picotement, larmoiement et gonflement des yeux</a:t>
            </a:r>
          </a:p>
          <a:p>
            <a:r>
              <a:rPr lang="fr-CA" dirty="0"/>
              <a:t>Dyspnée </a:t>
            </a:r>
          </a:p>
        </p:txBody>
      </p:sp>
    </p:spTree>
    <p:extLst>
      <p:ext uri="{BB962C8B-B14F-4D97-AF65-F5344CB8AC3E}">
        <p14:creationId xmlns:p14="http://schemas.microsoft.com/office/powerpoint/2010/main" val="3290529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153" y="804519"/>
            <a:ext cx="2431365" cy="4431360"/>
          </a:xfrm>
        </p:spPr>
        <p:txBody>
          <a:bodyPr anchor="ctr">
            <a:normAutofit/>
          </a:bodyPr>
          <a:lstStyle/>
          <a:p>
            <a:r>
              <a:rPr lang="fr-CA" sz="2200" b="1"/>
              <a:t>ALLERGIES TYPE 1</a:t>
            </a:r>
            <a:br>
              <a:rPr lang="fr-CA" sz="2200" b="1"/>
            </a:br>
            <a:r>
              <a:rPr lang="fr-CA" sz="2200" b="1"/>
              <a:t>RESPIRATOIRES</a:t>
            </a:r>
            <a:endParaRPr lang="fr-CA" sz="22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r>
              <a:rPr lang="fr-CA" u="sng" dirty="0"/>
              <a:t>Solutions</a:t>
            </a:r>
          </a:p>
          <a:p>
            <a:endParaRPr lang="fr-CA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Éliminer les tapis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Éviter d’étendre les vêtements dehors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Éviter les champs et boisés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Filtrer air de la maison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Limiter l’humidité autour de 40%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Surveiller les moisissures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Éliminer l’herpe à poux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4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153" y="804519"/>
            <a:ext cx="2431365" cy="4431360"/>
          </a:xfrm>
        </p:spPr>
        <p:txBody>
          <a:bodyPr anchor="ctr">
            <a:normAutofit/>
          </a:bodyPr>
          <a:lstStyle/>
          <a:p>
            <a:r>
              <a:rPr lang="fr-CA" sz="2200" b="1"/>
              <a:t>ALLERGIES TYPE 1</a:t>
            </a:r>
            <a:br>
              <a:rPr lang="fr-CA" sz="2200" b="1"/>
            </a:br>
            <a:r>
              <a:rPr lang="fr-CA" sz="2200" b="1"/>
              <a:t>RESPIRATOIRES</a:t>
            </a:r>
            <a:endParaRPr lang="fr-CA" sz="22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r>
              <a:rPr lang="fr-CA" u="sng" dirty="0"/>
              <a:t>Pathologies associées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Rhinite allergique (rhume des foins)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Asthme (crise d’asthme)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47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153" y="804519"/>
            <a:ext cx="2431365" cy="4431360"/>
          </a:xfrm>
        </p:spPr>
        <p:txBody>
          <a:bodyPr anchor="ctr">
            <a:normAutofit/>
          </a:bodyPr>
          <a:lstStyle/>
          <a:p>
            <a:r>
              <a:rPr lang="fr-CA" sz="2500" b="1"/>
              <a:t>RHINITE ALLERGIQUE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r>
              <a:rPr lang="fr-CA"/>
              <a:t>C’</a:t>
            </a:r>
            <a:r>
              <a:rPr lang="fr-FR"/>
              <a:t> est une affection médicale bénigne secondaire à une hypersensibilisation à un allergène</a:t>
            </a:r>
          </a:p>
          <a:p>
            <a:endParaRPr lang="fr-FR" u="sng"/>
          </a:p>
          <a:p>
            <a:r>
              <a:rPr lang="fr-FR" b="1" u="sng"/>
              <a:t>Manifestations cliniques</a:t>
            </a:r>
          </a:p>
          <a:p>
            <a:endParaRPr lang="fr-FR" b="1" u="sng"/>
          </a:p>
          <a:p>
            <a:pPr lvl="1">
              <a:buFont typeface="Wingdings" pitchFamily="2" charset="2"/>
              <a:buChar char="Ø"/>
            </a:pPr>
            <a:r>
              <a:rPr lang="fr-FR"/>
              <a:t>Éternuements</a:t>
            </a:r>
          </a:p>
          <a:p>
            <a:pPr lvl="1">
              <a:buFont typeface="Wingdings" pitchFamily="2" charset="2"/>
              <a:buChar char="Ø"/>
            </a:pPr>
            <a:r>
              <a:rPr lang="fr-FR"/>
              <a:t>Larmoiement</a:t>
            </a:r>
          </a:p>
          <a:p>
            <a:pPr lvl="1">
              <a:buFont typeface="Wingdings" pitchFamily="2" charset="2"/>
              <a:buChar char="Ø"/>
            </a:pPr>
            <a:r>
              <a:rPr lang="fr-FR"/>
              <a:t>Congestion nasale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11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ALLERGIES TYPE 1</a:t>
            </a:r>
            <a:br>
              <a:rPr lang="fr-CA" b="1" dirty="0"/>
            </a:br>
            <a:r>
              <a:rPr lang="fr-CA" b="1" dirty="0">
                <a:solidFill>
                  <a:srgbClr val="0070C0"/>
                </a:solidFill>
              </a:rPr>
              <a:t>CONTACT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ALLERGÈNES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Métaux</a:t>
            </a:r>
          </a:p>
          <a:p>
            <a:r>
              <a:rPr lang="fr-CA" dirty="0"/>
              <a:t>Bijoux</a:t>
            </a:r>
          </a:p>
          <a:p>
            <a:r>
              <a:rPr lang="fr-CA" dirty="0"/>
              <a:t>Maquillages</a:t>
            </a:r>
          </a:p>
          <a:p>
            <a:r>
              <a:rPr lang="fr-CA" dirty="0"/>
              <a:t>Savon</a:t>
            </a:r>
          </a:p>
          <a:p>
            <a:r>
              <a:rPr lang="fr-CA" dirty="0"/>
              <a:t>Soleil</a:t>
            </a:r>
          </a:p>
          <a:p>
            <a:r>
              <a:rPr lang="fr-CA" dirty="0"/>
              <a:t>Latex</a:t>
            </a:r>
          </a:p>
          <a:p>
            <a:r>
              <a:rPr lang="fr-CA" dirty="0"/>
              <a:t>Herbe à puce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RÉACTIONS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Dermatoses (eczéma)</a:t>
            </a:r>
          </a:p>
          <a:p>
            <a:r>
              <a:rPr lang="fr-CA" dirty="0"/>
              <a:t>Plaques rouges sur la peau</a:t>
            </a:r>
          </a:p>
          <a:p>
            <a:r>
              <a:rPr lang="fr-CA" dirty="0"/>
              <a:t>Œdème localisé </a:t>
            </a:r>
          </a:p>
        </p:txBody>
      </p:sp>
    </p:spTree>
    <p:extLst>
      <p:ext uri="{BB962C8B-B14F-4D97-AF65-F5344CB8AC3E}">
        <p14:creationId xmlns:p14="http://schemas.microsoft.com/office/powerpoint/2010/main" val="1179600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153" y="804519"/>
            <a:ext cx="2431365" cy="4431360"/>
          </a:xfrm>
        </p:spPr>
        <p:txBody>
          <a:bodyPr anchor="ctr">
            <a:normAutofit/>
          </a:bodyPr>
          <a:lstStyle/>
          <a:p>
            <a:r>
              <a:rPr lang="fr-CA" sz="3000" b="1"/>
              <a:t>ALLERGIES TYPE 1</a:t>
            </a:r>
            <a:br>
              <a:rPr lang="fr-CA" sz="3000" b="1"/>
            </a:br>
            <a:r>
              <a:rPr lang="fr-CA" sz="3000" b="1"/>
              <a:t>CONTACT</a:t>
            </a:r>
            <a:endParaRPr lang="fr-CA" sz="3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r>
              <a:rPr lang="fr-CA" u="sng" dirty="0"/>
              <a:t>Pathologies associées</a:t>
            </a:r>
          </a:p>
          <a:p>
            <a:endParaRPr lang="fr-CA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Eczéma</a:t>
            </a:r>
          </a:p>
          <a:p>
            <a:pPr marL="36576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Urticaire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Œdème de Quincke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endParaRPr lang="fr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59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4475" y="1474969"/>
            <a:ext cx="2117940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100"/>
              <a:t>ALLERGIES TYPE 1</a:t>
            </a:r>
            <a:br>
              <a:rPr lang="en-US" sz="3100"/>
            </a:br>
            <a:r>
              <a:rPr lang="en-US" sz="3100"/>
              <a:t>CONTACT</a:t>
            </a:r>
          </a:p>
        </p:txBody>
      </p: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1615" y="977965"/>
            <a:ext cx="49616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upload.wikimedia.org/wikipedia/commons/thumb/f/ff/Dermatitis.jpg/230px-Dermatit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3780" y="1574311"/>
            <a:ext cx="4712189" cy="29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050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25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éthoscope">
            <a:extLst>
              <a:ext uri="{FF2B5EF4-FFF2-40B4-BE49-F238E27FC236}">
                <a16:creationId xmlns:a16="http://schemas.microsoft.com/office/drawing/2014/main" id="{E3373BE1-DA1D-A9A0-F311-729255A2F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64" r="2736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200" b="1"/>
              <a:t>SYMPTÔMES ET SOINS D’ASSISTANCE GÉNÉRAUX</a:t>
            </a:r>
            <a:endParaRPr lang="fr-CA" sz="2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u="sng" dirty="0"/>
              <a:t>Examen physique</a:t>
            </a:r>
          </a:p>
          <a:p>
            <a:endParaRPr lang="fr-CA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Vérification des signes vitaux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marL="365760" lvl="1" indent="0">
              <a:buNone/>
            </a:pPr>
            <a:r>
              <a:rPr lang="fr-CA" dirty="0"/>
              <a:t>		- tension artérielle</a:t>
            </a:r>
          </a:p>
          <a:p>
            <a:pPr marL="365760" lvl="1" indent="0">
              <a:buNone/>
            </a:pPr>
            <a:r>
              <a:rPr lang="fr-CA" dirty="0"/>
              <a:t>		- pouls</a:t>
            </a:r>
          </a:p>
          <a:p>
            <a:pPr marL="365760" lvl="1" indent="0">
              <a:buNone/>
            </a:pPr>
            <a:r>
              <a:rPr lang="fr-CA" dirty="0"/>
              <a:t>		- température</a:t>
            </a:r>
          </a:p>
          <a:p>
            <a:pPr marL="365760" lvl="1" indent="0">
              <a:buNone/>
            </a:pPr>
            <a:r>
              <a:rPr lang="fr-CA" dirty="0"/>
              <a:t>		- saturométrie</a:t>
            </a:r>
          </a:p>
        </p:txBody>
      </p:sp>
    </p:spTree>
    <p:extLst>
      <p:ext uri="{BB962C8B-B14F-4D97-AF65-F5344CB8AC3E}">
        <p14:creationId xmlns:p14="http://schemas.microsoft.com/office/powerpoint/2010/main" val="4045430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81" name="Picture 308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4475" y="1474969"/>
            <a:ext cx="2117940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100"/>
              <a:t>ALLERGIES TYPE 1</a:t>
            </a:r>
            <a:br>
              <a:rPr lang="en-US" sz="3100"/>
            </a:br>
            <a:r>
              <a:rPr lang="en-US" sz="3100"/>
              <a:t>CONTACT</a:t>
            </a:r>
          </a:p>
        </p:txBody>
      </p:sp>
      <p:cxnSp>
        <p:nvCxnSpPr>
          <p:cNvPr id="3091" name="Straight Connector 309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3094" name="Rectangle 309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Rectangle 309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7" name="Rectangle 309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1615" y="977965"/>
            <a:ext cx="49616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famille.homeopathie.pagesperso-orange.fr/se_soigner/urtica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3780" y="1282360"/>
            <a:ext cx="4712189" cy="35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309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101" name="Straight Connector 310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46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05" name="Picture 4104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11" name="Rectangle 4110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4475" y="1474969"/>
            <a:ext cx="2117940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100"/>
              <a:t>ALLERGIES TYPE 1</a:t>
            </a:r>
            <a:br>
              <a:rPr lang="en-US" sz="3100"/>
            </a:br>
            <a:r>
              <a:rPr lang="en-US" sz="3100"/>
              <a:t>CONTACT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476" y="3531204"/>
            <a:ext cx="2117939" cy="1610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91440" rtlCol="0">
            <a:normAutofit/>
          </a:bodyPr>
          <a:lstStyle/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US" sz="1400" cap="all">
                <a:solidFill>
                  <a:schemeClr val="tx1"/>
                </a:solidFill>
              </a:rPr>
              <a:t>Œdème de Quincke</a:t>
            </a:r>
          </a:p>
        </p:txBody>
      </p:sp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117" name="Group 4116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4118" name="Rectangle 4117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9" name="Rectangle 4118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1" name="Rectangle 4120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1615" y="977965"/>
            <a:ext cx="49616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futura-sciences.com/uploads/RTEmagicC_quincke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3780" y="1287072"/>
            <a:ext cx="4712189" cy="352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4122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125" name="Straight Connector 4124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429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153" y="804519"/>
            <a:ext cx="2431365" cy="4431360"/>
          </a:xfrm>
        </p:spPr>
        <p:txBody>
          <a:bodyPr anchor="ctr">
            <a:normAutofit/>
          </a:bodyPr>
          <a:lstStyle/>
          <a:p>
            <a:r>
              <a:rPr lang="fr-CA" sz="3000" b="1"/>
              <a:t>ALLERGIES TYPE 1</a:t>
            </a:r>
            <a:br>
              <a:rPr lang="fr-CA" sz="3000" b="1"/>
            </a:br>
            <a:r>
              <a:rPr lang="fr-CA" sz="3000" b="1"/>
              <a:t>CONTACT</a:t>
            </a:r>
            <a:endParaRPr lang="fr-CA" sz="3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fr-CA" b="1" u="sng" dirty="0"/>
              <a:t>Manifestations cliniques</a:t>
            </a:r>
            <a:endParaRPr lang="fr-CA" b="1" u="sng"/>
          </a:p>
          <a:p>
            <a:pPr>
              <a:lnSpc>
                <a:spcPct val="110000"/>
              </a:lnSpc>
            </a:pPr>
            <a:endParaRPr lang="fr-CA" b="1" u="sng"/>
          </a:p>
          <a:p>
            <a:pPr>
              <a:lnSpc>
                <a:spcPct val="110000"/>
              </a:lnSpc>
            </a:pPr>
            <a:r>
              <a:rPr lang="fr-CA" u="sng" dirty="0"/>
              <a:t>Urticaire</a:t>
            </a:r>
            <a:endParaRPr lang="fr-CA" u="sng"/>
          </a:p>
          <a:p>
            <a:pPr>
              <a:lnSpc>
                <a:spcPct val="110000"/>
              </a:lnSpc>
            </a:pPr>
            <a:endParaRPr lang="fr-CA" u="sng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fr-CA" dirty="0"/>
              <a:t>Apparition soudaine de plaques rouge avec œdème localisé qui ne disparaît à la pression</a:t>
            </a:r>
            <a:endParaRPr lang="fr-CA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fr-CA"/>
          </a:p>
          <a:p>
            <a:pPr marL="68580" indent="0">
              <a:lnSpc>
                <a:spcPct val="110000"/>
              </a:lnSpc>
              <a:buNone/>
            </a:pPr>
            <a:r>
              <a:rPr lang="fr-CA" dirty="0"/>
              <a:t>→ causées par la libération excessive d’histamine par les mastocytes</a:t>
            </a:r>
            <a:endParaRPr lang="fr-CA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fr-CA" u="sng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fr-CA" u="sng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20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153" y="804519"/>
            <a:ext cx="2431365" cy="4431360"/>
          </a:xfrm>
        </p:spPr>
        <p:txBody>
          <a:bodyPr anchor="ctr">
            <a:normAutofit/>
          </a:bodyPr>
          <a:lstStyle/>
          <a:p>
            <a:r>
              <a:rPr lang="fr-CA" sz="3000" b="1"/>
              <a:t>ALLERGIES TYPE 1</a:t>
            </a:r>
            <a:br>
              <a:rPr lang="fr-CA" sz="3000" b="1"/>
            </a:br>
            <a:r>
              <a:rPr lang="fr-CA" sz="3000" b="1"/>
              <a:t>CONTACT</a:t>
            </a:r>
            <a:endParaRPr lang="fr-CA" sz="3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fr-CA" sz="1700" b="1" u="sng"/>
              <a:t>Suite</a:t>
            </a:r>
            <a:r>
              <a:rPr lang="fr-CA" sz="1700" b="1"/>
              <a:t>…</a:t>
            </a:r>
          </a:p>
          <a:p>
            <a:pPr>
              <a:lnSpc>
                <a:spcPct val="110000"/>
              </a:lnSpc>
            </a:pPr>
            <a:endParaRPr lang="fr-CA" sz="1700" b="1" u="sng"/>
          </a:p>
          <a:p>
            <a:pPr>
              <a:lnSpc>
                <a:spcPct val="110000"/>
              </a:lnSpc>
            </a:pPr>
            <a:r>
              <a:rPr lang="fr-CA" sz="1700" u="sng"/>
              <a:t>Œdème de Quincke</a:t>
            </a:r>
          </a:p>
          <a:p>
            <a:pPr>
              <a:lnSpc>
                <a:spcPct val="110000"/>
              </a:lnSpc>
            </a:pPr>
            <a:endParaRPr lang="fr-CA" sz="1700" u="sng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fr-CA" sz="1700"/>
              <a:t>Brusque apparition de tuméfactions qui atteignent les couches plus profondes de la peau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fr-CA" sz="170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fr-CA" sz="1700"/>
              <a:t>Prurit et sensation de brûlure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fr-CA" sz="170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fr-CA" sz="1700"/>
              <a:t>→ conséquence de la réaction inflammatoire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fr-CA" sz="17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60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153" y="804519"/>
            <a:ext cx="2431365" cy="4431360"/>
          </a:xfrm>
        </p:spPr>
        <p:txBody>
          <a:bodyPr anchor="ctr">
            <a:normAutofit/>
          </a:bodyPr>
          <a:lstStyle/>
          <a:p>
            <a:r>
              <a:rPr lang="fr-CA" sz="3000" b="1"/>
              <a:t>ALLERGIES TYPE 1</a:t>
            </a:r>
            <a:br>
              <a:rPr lang="fr-CA" sz="3000" b="1"/>
            </a:br>
            <a:r>
              <a:rPr lang="fr-CA" sz="3000" b="1"/>
              <a:t>CONTACT</a:t>
            </a:r>
            <a:endParaRPr lang="fr-CA" sz="3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r>
              <a:rPr lang="fr-CA" sz="1900" u="sng"/>
              <a:t>Œdème de Quincke</a:t>
            </a:r>
          </a:p>
          <a:p>
            <a:endParaRPr lang="fr-CA" sz="1900"/>
          </a:p>
          <a:p>
            <a:pPr>
              <a:buFont typeface="Wingdings" pitchFamily="2" charset="2"/>
              <a:buChar char="Ø"/>
            </a:pPr>
            <a:r>
              <a:rPr lang="fr-CA" sz="1900"/>
              <a:t>Peut durer parfois quelques mois avec apparition soudaine à des endroits variés</a:t>
            </a:r>
          </a:p>
          <a:p>
            <a:pPr>
              <a:buFont typeface="Wingdings" pitchFamily="2" charset="2"/>
              <a:buChar char="Ø"/>
            </a:pPr>
            <a:endParaRPr lang="fr-CA" sz="1900"/>
          </a:p>
          <a:p>
            <a:pPr>
              <a:buFont typeface="Wingdings" pitchFamily="2" charset="2"/>
              <a:buChar char="Ø"/>
            </a:pPr>
            <a:r>
              <a:rPr lang="fr-CA" sz="1900"/>
              <a:t>Causer un œdème de la glotte ou du larynx</a:t>
            </a:r>
          </a:p>
          <a:p>
            <a:pPr>
              <a:buFont typeface="Wingdings" pitchFamily="2" charset="2"/>
              <a:buChar char="Ø"/>
            </a:pPr>
            <a:endParaRPr lang="fr-CA" sz="1900"/>
          </a:p>
          <a:p>
            <a:pPr>
              <a:buFont typeface="Wingdings" pitchFamily="2" charset="2"/>
              <a:buChar char="Ø"/>
            </a:pPr>
            <a:r>
              <a:rPr lang="fr-CA" sz="1900"/>
              <a:t>Évoluer et se transformer en choc anaphylactique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44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153" y="804519"/>
            <a:ext cx="2431365" cy="4431360"/>
          </a:xfrm>
        </p:spPr>
        <p:txBody>
          <a:bodyPr anchor="ctr">
            <a:normAutofit/>
          </a:bodyPr>
          <a:lstStyle/>
          <a:p>
            <a:r>
              <a:rPr lang="fr-CA" sz="3000" b="1"/>
              <a:t>ALLERGIES TYPE 1</a:t>
            </a:r>
            <a:br>
              <a:rPr lang="fr-CA" sz="3000" b="1"/>
            </a:br>
            <a:r>
              <a:rPr lang="fr-CA" sz="3000" b="1"/>
              <a:t>CONTACT</a:t>
            </a:r>
            <a:endParaRPr lang="fr-CA" sz="3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Soins ou traitements</a:t>
            </a:r>
          </a:p>
          <a:p>
            <a:endParaRPr lang="fr-CA" b="1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Prendre des bains tièdes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Éviter les agents allergènes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Augmenter l’hydratation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Éviter l’exposition au soleil pendant les poussées évolutives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Administrer la médication selon l’ordonnance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55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ALLERGIES TYPE 1</a:t>
            </a:r>
            <a:br>
              <a:rPr lang="fr-CA" b="1" dirty="0"/>
            </a:br>
            <a:r>
              <a:rPr lang="fr-CA" b="1" dirty="0">
                <a:solidFill>
                  <a:srgbClr val="0070C0"/>
                </a:solidFill>
              </a:rPr>
              <a:t>ALIMENTAIRE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ALLERGÈNES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/>
              <a:t>Arachides, noix</a:t>
            </a:r>
          </a:p>
          <a:p>
            <a:r>
              <a:rPr lang="fr-CA" dirty="0"/>
              <a:t>Blanc d’œuf</a:t>
            </a:r>
          </a:p>
          <a:p>
            <a:r>
              <a:rPr lang="fr-CA" dirty="0"/>
              <a:t>Fruits</a:t>
            </a:r>
          </a:p>
          <a:p>
            <a:r>
              <a:rPr lang="fr-CA" dirty="0"/>
              <a:t>Produits laitiers</a:t>
            </a:r>
          </a:p>
          <a:p>
            <a:r>
              <a:rPr lang="fr-CA" dirty="0"/>
              <a:t>Fruits de mer</a:t>
            </a:r>
          </a:p>
          <a:p>
            <a:r>
              <a:rPr lang="fr-CA" dirty="0"/>
              <a:t>Gluten</a:t>
            </a:r>
          </a:p>
          <a:p>
            <a:r>
              <a:rPr lang="fr-CA" dirty="0"/>
              <a:t>Chocolat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RÉACTIONS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/>
              <a:t>Dyspnée</a:t>
            </a:r>
          </a:p>
          <a:p>
            <a:r>
              <a:rPr lang="fr-CA" dirty="0"/>
              <a:t>Œdème de la glotte ou du larynx</a:t>
            </a:r>
          </a:p>
          <a:p>
            <a:r>
              <a:rPr lang="fr-CA" dirty="0"/>
              <a:t>N / V</a:t>
            </a:r>
          </a:p>
          <a:p>
            <a:r>
              <a:rPr lang="fr-CA" dirty="0"/>
              <a:t>Crampes </a:t>
            </a:r>
            <a:r>
              <a:rPr lang="fr-CA" dirty="0" err="1"/>
              <a:t>abdo</a:t>
            </a:r>
            <a:r>
              <a:rPr lang="fr-CA" dirty="0"/>
              <a:t>.</a:t>
            </a:r>
          </a:p>
          <a:p>
            <a:r>
              <a:rPr lang="fr-CA" dirty="0"/>
              <a:t>Diarrhées</a:t>
            </a:r>
          </a:p>
          <a:p>
            <a:r>
              <a:rPr lang="fr-CA" dirty="0"/>
              <a:t>Urticaire </a:t>
            </a:r>
          </a:p>
          <a:p>
            <a:r>
              <a:rPr lang="fr-CA" dirty="0"/>
              <a:t>Œdème de Quincke</a:t>
            </a:r>
          </a:p>
        </p:txBody>
      </p:sp>
    </p:spTree>
    <p:extLst>
      <p:ext uri="{BB962C8B-B14F-4D97-AF65-F5344CB8AC3E}">
        <p14:creationId xmlns:p14="http://schemas.microsoft.com/office/powerpoint/2010/main" val="27816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153" y="804519"/>
            <a:ext cx="2431365" cy="4431360"/>
          </a:xfrm>
        </p:spPr>
        <p:txBody>
          <a:bodyPr anchor="ctr">
            <a:normAutofit/>
          </a:bodyPr>
          <a:lstStyle/>
          <a:p>
            <a:r>
              <a:rPr lang="fr-CA" sz="2200" b="1"/>
              <a:t>ALLERGIES TYPE 1</a:t>
            </a:r>
            <a:br>
              <a:rPr lang="fr-CA" sz="2200" b="1"/>
            </a:br>
            <a:r>
              <a:rPr lang="fr-CA" sz="2200" b="1"/>
              <a:t>ALIMENTAIRE</a:t>
            </a:r>
            <a:endParaRPr lang="fr-CA" sz="22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Soins ou traitements</a:t>
            </a:r>
          </a:p>
          <a:p>
            <a:endParaRPr lang="fr-CA" b="1" u="sng" dirty="0"/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Dépendent du système affecté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153" y="804519"/>
            <a:ext cx="2431365" cy="4431360"/>
          </a:xfrm>
        </p:spPr>
        <p:txBody>
          <a:bodyPr anchor="ctr">
            <a:normAutofit/>
          </a:bodyPr>
          <a:lstStyle/>
          <a:p>
            <a:r>
              <a:rPr lang="fr-CA" sz="2200" b="1"/>
              <a:t>ALLERGIES TYPE 1</a:t>
            </a:r>
            <a:br>
              <a:rPr lang="fr-CA" sz="2200" b="1"/>
            </a:br>
            <a:r>
              <a:rPr lang="fr-CA" sz="2200" b="1"/>
              <a:t>ALIMENTAIRE</a:t>
            </a:r>
            <a:endParaRPr lang="fr-CA" sz="22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Conseils</a:t>
            </a:r>
          </a:p>
          <a:p>
            <a:endParaRPr lang="fr-CA" b="1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Déterminer et éliminer les aliments en causes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Être vigilant avec de nouveaux aliments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Porter un  bracelet médical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Prévenir parents et amis des risques d’allergies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Avoir sa seringue d’adrénaline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Savoir reconnaître les signes d’allergies et se présenter dans un CH dès qu’ils apparaissent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49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142015690"/>
              </p:ext>
            </p:extLst>
          </p:nvPr>
        </p:nvGraphicFramePr>
        <p:xfrm>
          <a:off x="3732477" y="1193800"/>
          <a:ext cx="4563818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264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reau avec stéthoscope et un clavier d’ordinateur">
            <a:extLst>
              <a:ext uri="{FF2B5EF4-FFF2-40B4-BE49-F238E27FC236}">
                <a16:creationId xmlns:a16="http://schemas.microsoft.com/office/drawing/2014/main" id="{247242AF-57E6-939B-4158-1AAFC1FAE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002" r="-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200" b="1"/>
              <a:t>SYMPTÔMES ET SOINS D’ASSISTANCE GÉNÉRAUX</a:t>
            </a:r>
            <a:endParaRPr lang="fr-CA" sz="2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u="sng" dirty="0"/>
              <a:t>Examen physique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Observation de l’état général, pour évaluer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marL="365760" lvl="1" indent="0">
              <a:buNone/>
            </a:pPr>
            <a:r>
              <a:rPr lang="fr-CA" dirty="0"/>
              <a:t>		- le degré d’anxiété et de détresse</a:t>
            </a:r>
          </a:p>
          <a:p>
            <a:pPr marL="365760" lvl="1" indent="0">
              <a:buNone/>
            </a:pPr>
            <a:r>
              <a:rPr lang="fr-CA" dirty="0"/>
              <a:t>		- le niveau de conscience</a:t>
            </a:r>
          </a:p>
          <a:p>
            <a:pPr marL="365760" lvl="1" indent="0">
              <a:buNone/>
            </a:pPr>
            <a:r>
              <a:rPr lang="fr-CA" dirty="0"/>
              <a:t>		- le degré d’asthénie, d’anorexie </a:t>
            </a:r>
          </a:p>
          <a:p>
            <a:pPr marL="365760" lvl="1" indent="0">
              <a:buNone/>
            </a:pPr>
            <a:r>
              <a:rPr lang="fr-CA" dirty="0"/>
              <a:t>                     et d’amaigrissement</a:t>
            </a:r>
          </a:p>
          <a:p>
            <a:pPr marL="365760" lvl="1" indent="0">
              <a:buNone/>
            </a:pPr>
            <a:r>
              <a:rPr lang="fr-CA" dirty="0"/>
              <a:t>		- le niveau de douleur</a:t>
            </a:r>
          </a:p>
        </p:txBody>
      </p:sp>
    </p:spTree>
    <p:extLst>
      <p:ext uri="{BB962C8B-B14F-4D97-AF65-F5344CB8AC3E}">
        <p14:creationId xmlns:p14="http://schemas.microsoft.com/office/powerpoint/2010/main" val="1718707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ALLERGIES TYPE 1</a:t>
            </a:r>
            <a:br>
              <a:rPr lang="fr-CA" b="1" dirty="0"/>
            </a:br>
            <a:r>
              <a:rPr lang="fr-CA" b="1" dirty="0">
                <a:solidFill>
                  <a:srgbClr val="0070C0"/>
                </a:solidFill>
              </a:rPr>
              <a:t>MÉDICAMENTEUSES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ALLERGÈNES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/>
              <a:t>Médication contenant AAS</a:t>
            </a:r>
          </a:p>
          <a:p>
            <a:endParaRPr lang="fr-CA" dirty="0"/>
          </a:p>
          <a:p>
            <a:r>
              <a:rPr lang="fr-CA" dirty="0"/>
              <a:t>ATB</a:t>
            </a:r>
          </a:p>
          <a:p>
            <a:endParaRPr lang="fr-CA" dirty="0"/>
          </a:p>
          <a:p>
            <a:r>
              <a:rPr lang="fr-CA" dirty="0"/>
              <a:t>Vaccins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RÉACTIONS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/>
              <a:t>Dyspnée</a:t>
            </a:r>
          </a:p>
          <a:p>
            <a:r>
              <a:rPr lang="fr-CA" dirty="0"/>
              <a:t>Œdème de la glotte ou du larynx</a:t>
            </a:r>
          </a:p>
          <a:p>
            <a:r>
              <a:rPr lang="fr-CA" dirty="0"/>
              <a:t>N / V</a:t>
            </a:r>
          </a:p>
          <a:p>
            <a:r>
              <a:rPr lang="fr-CA" dirty="0"/>
              <a:t>Crampes </a:t>
            </a:r>
            <a:r>
              <a:rPr lang="fr-CA" dirty="0" err="1"/>
              <a:t>abdo</a:t>
            </a:r>
            <a:r>
              <a:rPr lang="fr-CA" dirty="0"/>
              <a:t>.</a:t>
            </a:r>
          </a:p>
          <a:p>
            <a:r>
              <a:rPr lang="fr-CA" dirty="0"/>
              <a:t>Diarrhées</a:t>
            </a:r>
          </a:p>
          <a:p>
            <a:r>
              <a:rPr lang="fr-CA" dirty="0"/>
              <a:t>Urticaire </a:t>
            </a:r>
          </a:p>
          <a:p>
            <a:r>
              <a:rPr lang="fr-CA" dirty="0"/>
              <a:t>Œdème de Quincke</a:t>
            </a:r>
          </a:p>
        </p:txBody>
      </p:sp>
    </p:spTree>
    <p:extLst>
      <p:ext uri="{BB962C8B-B14F-4D97-AF65-F5344CB8AC3E}">
        <p14:creationId xmlns:p14="http://schemas.microsoft.com/office/powerpoint/2010/main" val="15889756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153" y="804519"/>
            <a:ext cx="2431365" cy="4431360"/>
          </a:xfrm>
        </p:spPr>
        <p:txBody>
          <a:bodyPr anchor="ctr">
            <a:normAutofit/>
          </a:bodyPr>
          <a:lstStyle/>
          <a:p>
            <a:r>
              <a:rPr lang="fr-CA" sz="1500" b="1"/>
              <a:t>ALLERGIES TYPE 1</a:t>
            </a:r>
            <a:br>
              <a:rPr lang="fr-CA" sz="1500" b="1"/>
            </a:br>
            <a:r>
              <a:rPr lang="fr-CA" sz="1500" b="1"/>
              <a:t>MÉDICAMENTEUSES</a:t>
            </a:r>
            <a:endParaRPr lang="fr-CA" sz="15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Conseils</a:t>
            </a:r>
          </a:p>
          <a:p>
            <a:endParaRPr lang="fr-CA" b="1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Déterminer et éviter les </a:t>
            </a:r>
            <a:r>
              <a:rPr lang="fr-CA" dirty="0" err="1"/>
              <a:t>Rx</a:t>
            </a:r>
            <a:r>
              <a:rPr lang="fr-CA" dirty="0"/>
              <a:t> en causes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Porter un bracelet médical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Prévenir parents, amis et professionnels de la santé des risques d’allergies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Avoir sa seringue d’adrénaline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Savoir reconnaître les signes d’allergies et se présenter dans un CH dès qu’ils apparaissent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07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fr-CA" sz="2500" b="1"/>
              <a:t>ALTÉRATIONS AUTO-IMMUNES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r>
              <a:rPr lang="fr-CA" dirty="0"/>
              <a:t>Pour bien remplir leurs rôles, les </a:t>
            </a:r>
            <a:r>
              <a:rPr lang="fr-CA" b="1" dirty="0"/>
              <a:t>lymphocytes T </a:t>
            </a:r>
            <a:r>
              <a:rPr lang="fr-CA" dirty="0"/>
              <a:t>et </a:t>
            </a:r>
            <a:r>
              <a:rPr lang="fr-CA" b="1" dirty="0"/>
              <a:t>B </a:t>
            </a:r>
            <a:r>
              <a:rPr lang="fr-CA" dirty="0"/>
              <a:t>doivent être capable de :</a:t>
            </a:r>
          </a:p>
          <a:p>
            <a:pPr lvl="2">
              <a:buFont typeface="Wingdings" pitchFamily="2" charset="2"/>
              <a:buChar char="Ø"/>
            </a:pPr>
            <a:endParaRPr lang="fr-CA" dirty="0"/>
          </a:p>
          <a:p>
            <a:pPr lvl="2">
              <a:buFont typeface="Wingdings" pitchFamily="2" charset="2"/>
              <a:buChar char="Ø"/>
            </a:pPr>
            <a:r>
              <a:rPr lang="fr-CA" dirty="0"/>
              <a:t>Reconnaissance de soi</a:t>
            </a:r>
          </a:p>
          <a:p>
            <a:pPr lvl="2">
              <a:buFont typeface="Wingdings" pitchFamily="2" charset="2"/>
              <a:buChar char="Ø"/>
            </a:pPr>
            <a:r>
              <a:rPr lang="fr-CA" dirty="0"/>
              <a:t>Tolérance immunitaire</a:t>
            </a:r>
          </a:p>
          <a:p>
            <a:endParaRPr lang="fr-CA" dirty="0"/>
          </a:p>
          <a:p>
            <a:r>
              <a:rPr lang="fr-CA" dirty="0"/>
              <a:t>Si l’organisme ne peut cela, il prend ses tissus pour des antigènes et produit des anticorps pour les </a:t>
            </a:r>
            <a:r>
              <a:rPr lang="fr-CA" dirty="0" err="1"/>
              <a:t>détruirent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6076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fr-CA" sz="2500" b="1"/>
              <a:t>ALTÉRATIONS AUTO-IMMUNES</a:t>
            </a:r>
            <a:endParaRPr lang="fr-CA" sz="25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Pathologies associées</a:t>
            </a:r>
          </a:p>
          <a:p>
            <a:pPr marL="68580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Thyroïdite chronique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Diabète insulinodépendant (C13)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Polyarthrite rhumatoïde (C7)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Maladie cœliaque (C15)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Sclérose en plaque (C12)</a:t>
            </a:r>
          </a:p>
          <a:p>
            <a:pPr lvl="1">
              <a:buFont typeface="Wingdings" pitchFamily="2" charset="2"/>
              <a:buChar char="Ø"/>
            </a:pPr>
            <a:r>
              <a:rPr lang="fr-CA" b="1" dirty="0"/>
              <a:t>Lupus érythémateux disséminé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59351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fr-CA" sz="2500" b="1"/>
              <a:t>ALTÉRATIONS AUTO-IMMUNES</a:t>
            </a:r>
            <a:endParaRPr lang="fr-CA" sz="25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pPr marL="342900" lvl="1"/>
            <a:r>
              <a:rPr lang="fr-CA" u="sng" dirty="0"/>
              <a:t>Lupus érythémateux disséminé</a:t>
            </a:r>
            <a:r>
              <a:rPr lang="fr-CA" dirty="0"/>
              <a:t> (</a:t>
            </a:r>
            <a:r>
              <a:rPr lang="fr-CA" u="sng" dirty="0"/>
              <a:t>LED</a:t>
            </a:r>
            <a:r>
              <a:rPr lang="fr-CA" dirty="0"/>
              <a:t>)</a:t>
            </a:r>
            <a:endParaRPr lang="fr-CA" u="sng" dirty="0"/>
          </a:p>
          <a:p>
            <a:pPr marL="342900" lvl="1"/>
            <a:endParaRPr lang="fr-CA" u="sng" dirty="0"/>
          </a:p>
          <a:p>
            <a:pPr marL="685800" lvl="2" indent="-342900">
              <a:buFont typeface="Wingdings" pitchFamily="2" charset="2"/>
              <a:buChar char="Ø"/>
            </a:pPr>
            <a:r>
              <a:rPr lang="fr-CA" dirty="0"/>
              <a:t>Maladie inflammatoire qui affecte le tissu conjonctif</a:t>
            </a:r>
          </a:p>
          <a:p>
            <a:pPr marL="685800" lvl="2" indent="-342900">
              <a:buFont typeface="Wingdings" pitchFamily="2" charset="2"/>
              <a:buChar char="Ø"/>
            </a:pPr>
            <a:r>
              <a:rPr lang="fr-CA" dirty="0"/>
              <a:t>Le développement est insidieux et touche les jeunes femmes (20 a 40 ans)</a:t>
            </a:r>
          </a:p>
          <a:p>
            <a:pPr marL="685800" lvl="2" indent="-342900">
              <a:buFont typeface="Wingdings" pitchFamily="2" charset="2"/>
              <a:buChar char="Ø"/>
            </a:pPr>
            <a:r>
              <a:rPr lang="fr-CA" dirty="0"/>
              <a:t>Les crises sont provoquées par :</a:t>
            </a:r>
          </a:p>
          <a:p>
            <a:pPr marL="342900" lvl="2" indent="0">
              <a:buNone/>
            </a:pPr>
            <a:r>
              <a:rPr lang="fr-CA" dirty="0"/>
              <a:t>		- exposition prolongé au soleil</a:t>
            </a:r>
          </a:p>
          <a:p>
            <a:pPr marL="342900" lvl="2" indent="0">
              <a:buNone/>
            </a:pPr>
            <a:r>
              <a:rPr lang="fr-CA" dirty="0"/>
              <a:t>		- stress psychologique/physique</a:t>
            </a:r>
          </a:p>
          <a:p>
            <a:pPr marL="342900" lvl="2" indent="0">
              <a:buNone/>
            </a:pPr>
            <a:r>
              <a:rPr lang="fr-CA" dirty="0"/>
              <a:t>		- grossesse</a:t>
            </a:r>
          </a:p>
          <a:p>
            <a:pPr marL="342900" lvl="2" indent="0">
              <a:buNone/>
            </a:pPr>
            <a:r>
              <a:rPr lang="fr-CA" dirty="0"/>
              <a:t>		- chirurgie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874480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fr-CA" sz="2500" b="1"/>
              <a:t>ALTÉRATIONS AUTO-IMMUNES</a:t>
            </a:r>
            <a:endParaRPr lang="fr-CA" sz="25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Manifestations cliniques</a:t>
            </a:r>
          </a:p>
          <a:p>
            <a:endParaRPr lang="fr-CA" b="1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Fatigue extrême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Faiblesse généralisée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Anorexie et perte de poids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Hyperthermie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Éruption cutanée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Perte de cheveux</a:t>
            </a:r>
          </a:p>
        </p:txBody>
      </p:sp>
    </p:spTree>
    <p:extLst>
      <p:ext uri="{BB962C8B-B14F-4D97-AF65-F5344CB8AC3E}">
        <p14:creationId xmlns:p14="http://schemas.microsoft.com/office/powerpoint/2010/main" val="904508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fr-CA" sz="2500" b="1"/>
              <a:t>ALTÉRATIONS AUTO-IMMUNES</a:t>
            </a:r>
            <a:endParaRPr lang="fr-CA" sz="25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Suite</a:t>
            </a:r>
            <a:r>
              <a:rPr lang="fr-CA" b="1" dirty="0"/>
              <a:t>…</a:t>
            </a:r>
          </a:p>
          <a:p>
            <a:endParaRPr lang="fr-CA" b="1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Altération progressive des différents systèmes</a:t>
            </a:r>
          </a:p>
          <a:p>
            <a:pPr marL="365760" lvl="1" indent="0">
              <a:buNone/>
            </a:pPr>
            <a:endParaRPr lang="fr-CA" dirty="0"/>
          </a:p>
          <a:p>
            <a:pPr lvl="2">
              <a:buFont typeface="Wingdings" pitchFamily="2" charset="2"/>
              <a:buChar char="ü"/>
            </a:pPr>
            <a:r>
              <a:rPr lang="fr-CA" dirty="0"/>
              <a:t>Arthrite avec déformation</a:t>
            </a:r>
          </a:p>
          <a:p>
            <a:pPr lvl="2">
              <a:buFont typeface="Wingdings" pitchFamily="2" charset="2"/>
              <a:buChar char="ü"/>
            </a:pPr>
            <a:r>
              <a:rPr lang="fr-CA" dirty="0" err="1"/>
              <a:t>Polymyosite</a:t>
            </a:r>
            <a:endParaRPr lang="fr-CA" dirty="0"/>
          </a:p>
          <a:p>
            <a:pPr lvl="2">
              <a:buFont typeface="Wingdings" pitchFamily="2" charset="2"/>
              <a:buChar char="ü"/>
            </a:pPr>
            <a:r>
              <a:rPr lang="fr-CA" dirty="0"/>
              <a:t>Vascularite </a:t>
            </a:r>
          </a:p>
        </p:txBody>
      </p:sp>
    </p:spTree>
    <p:extLst>
      <p:ext uri="{BB962C8B-B14F-4D97-AF65-F5344CB8AC3E}">
        <p14:creationId xmlns:p14="http://schemas.microsoft.com/office/powerpoint/2010/main" val="24009041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fr-CA" sz="2500" b="1"/>
              <a:t>ALTÉRATIONS AUTO-IMMUNES</a:t>
            </a:r>
            <a:endParaRPr lang="fr-CA" sz="25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Suite</a:t>
            </a:r>
            <a:r>
              <a:rPr lang="fr-CA" b="1" dirty="0"/>
              <a:t>…</a:t>
            </a:r>
          </a:p>
          <a:p>
            <a:endParaRPr lang="fr-CA" b="1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Complications des différents systèmes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2">
              <a:buFont typeface="Wingdings" pitchFamily="2" charset="2"/>
              <a:buChar char="ü"/>
            </a:pPr>
            <a:r>
              <a:rPr lang="fr-CA" dirty="0"/>
              <a:t>Insuffisance rénale</a:t>
            </a:r>
          </a:p>
          <a:p>
            <a:pPr lvl="2">
              <a:buFont typeface="Wingdings" pitchFamily="2" charset="2"/>
              <a:buChar char="ü"/>
            </a:pPr>
            <a:r>
              <a:rPr lang="fr-CA" dirty="0"/>
              <a:t>Péricardite / Endocardite</a:t>
            </a:r>
          </a:p>
          <a:p>
            <a:pPr lvl="2">
              <a:buFont typeface="Wingdings" pitchFamily="2" charset="2"/>
              <a:buChar char="ü"/>
            </a:pPr>
            <a:r>
              <a:rPr lang="fr-CA" dirty="0"/>
              <a:t>Insuffisance artérielle</a:t>
            </a:r>
          </a:p>
          <a:p>
            <a:pPr lvl="2">
              <a:buFont typeface="Wingdings" pitchFamily="2" charset="2"/>
              <a:buChar char="ü"/>
            </a:pPr>
            <a:r>
              <a:rPr lang="fr-CA" dirty="0"/>
              <a:t>Problèmes gastro-intestinaux</a:t>
            </a:r>
          </a:p>
          <a:p>
            <a:pPr lvl="2">
              <a:buFont typeface="Wingdings" pitchFamily="2" charset="2"/>
              <a:buChar char="ü"/>
            </a:pPr>
            <a:r>
              <a:rPr lang="fr-CA" dirty="0"/>
              <a:t>Céphalées</a:t>
            </a:r>
          </a:p>
          <a:p>
            <a:pPr lvl="2">
              <a:buFont typeface="Wingdings" pitchFamily="2" charset="2"/>
              <a:buChar char="ü"/>
            </a:pPr>
            <a:r>
              <a:rPr lang="fr-CA" dirty="0"/>
              <a:t>Infections respiratoires</a:t>
            </a:r>
          </a:p>
        </p:txBody>
      </p:sp>
    </p:spTree>
    <p:extLst>
      <p:ext uri="{BB962C8B-B14F-4D97-AF65-F5344CB8AC3E}">
        <p14:creationId xmlns:p14="http://schemas.microsoft.com/office/powerpoint/2010/main" val="32619296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9" name="Picture 2058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58F07F1D-8486-43C2-A583-78B4EEC43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4C54F087-19F9-4107-AF4A-9FD2000E4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18" y="4460798"/>
            <a:ext cx="6477804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100"/>
              <a:t>ALTÉRATIONS AUTO-IMMUNES</a:t>
            </a:r>
          </a:p>
        </p:txBody>
      </p: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B280AF9B-B176-410F-92A0-7C78CB631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3679" y="323838"/>
            <a:ext cx="6496126" cy="3652791"/>
            <a:chOff x="7773058" y="600024"/>
            <a:chExt cx="3630912" cy="5222486"/>
          </a:xfrm>
        </p:grpSpPr>
        <p:sp>
          <p:nvSpPr>
            <p:cNvPr id="2070" name="Rectangle 2069">
              <a:extLst>
                <a:ext uri="{FF2B5EF4-FFF2-40B4-BE49-F238E27FC236}">
                  <a16:creationId xmlns:a16="http://schemas.microsoft.com/office/drawing/2014/main" id="{D0CAB328-A4F8-449E-81F6-39C37B872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3058" y="600024"/>
              <a:ext cx="3630912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Rectangle 2070">
              <a:extLst>
                <a:ext uri="{FF2B5EF4-FFF2-40B4-BE49-F238E27FC236}">
                  <a16:creationId xmlns:a16="http://schemas.microsoft.com/office/drawing/2014/main" id="{D0530302-D301-4B31-B0FE-92E3F7B6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04482" y="1062693"/>
              <a:ext cx="3367301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http://www.bernardmontain.net/img/Lupus_facial_ras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9" b="-2"/>
          <a:stretch/>
        </p:blipFill>
        <p:spPr bwMode="auto">
          <a:xfrm>
            <a:off x="1806352" y="963739"/>
            <a:ext cx="2699945" cy="23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fhd.chez.com/clinique/meuh/photo2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" r="-2" b="34035"/>
          <a:stretch/>
        </p:blipFill>
        <p:spPr bwMode="auto">
          <a:xfrm>
            <a:off x="4629090" y="963739"/>
            <a:ext cx="2699945" cy="23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3" name="Straight Connector 2072">
            <a:extLst>
              <a:ext uri="{FF2B5EF4-FFF2-40B4-BE49-F238E27FC236}">
                <a16:creationId xmlns:a16="http://schemas.microsoft.com/office/drawing/2014/main" id="{BB87DF85-8079-4DF1-ABD5-2CCE2D9F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5027185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75" name="Picture 2074">
            <a:extLst>
              <a:ext uri="{FF2B5EF4-FFF2-40B4-BE49-F238E27FC236}">
                <a16:creationId xmlns:a16="http://schemas.microsoft.com/office/drawing/2014/main" id="{00F585A3-4F05-42DD-A4F6-D87D08261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077" name="Straight Connector 2076">
            <a:extLst>
              <a:ext uri="{FF2B5EF4-FFF2-40B4-BE49-F238E27FC236}">
                <a16:creationId xmlns:a16="http://schemas.microsoft.com/office/drawing/2014/main" id="{90266925-2910-48FC-B99D-CFFD0A140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7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fr-CA" sz="2500" b="1"/>
              <a:t>ALTÉRATIONS AUTO-IMMUNES</a:t>
            </a:r>
            <a:endParaRPr lang="fr-CA" sz="25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Soins ou traitements</a:t>
            </a:r>
          </a:p>
          <a:p>
            <a:endParaRPr lang="fr-CA" b="1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Favoriser la participation aux AVQ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Éviter l’exposition au soleil et aux rayons UV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Maintenir l’intégrité de la peau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Favoriser la prise de repas nutritifs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Administrer la médication selon l’ordonnance médicale</a:t>
            </a:r>
          </a:p>
        </p:txBody>
      </p:sp>
    </p:spTree>
    <p:extLst>
      <p:ext uri="{BB962C8B-B14F-4D97-AF65-F5344CB8AC3E}">
        <p14:creationId xmlns:p14="http://schemas.microsoft.com/office/powerpoint/2010/main" val="369940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SYMPTÔMES ET SOINS D’ASSISTANCE GÉNÉRAUX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SYMPTÔMES LOCALS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fr-CA" dirty="0">
              <a:solidFill>
                <a:srgbClr val="FF0000"/>
              </a:solidFill>
            </a:endParaRPr>
          </a:p>
          <a:p>
            <a:r>
              <a:rPr lang="fr-CA" dirty="0">
                <a:solidFill>
                  <a:schemeClr val="tx1"/>
                </a:solidFill>
              </a:rPr>
              <a:t>Qui sont apparents, extérieurs</a:t>
            </a:r>
          </a:p>
          <a:p>
            <a:endParaRPr lang="fr-CA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fr-CA" dirty="0">
                <a:solidFill>
                  <a:schemeClr val="tx1"/>
                </a:solidFill>
              </a:rPr>
              <a:t>Œdème 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>
                <a:solidFill>
                  <a:schemeClr val="tx1"/>
                </a:solidFill>
              </a:rPr>
              <a:t>Rougeur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27984" y="2209300"/>
            <a:ext cx="3125652" cy="802237"/>
          </a:xfrm>
        </p:spPr>
        <p:txBody>
          <a:bodyPr>
            <a:normAutofit/>
          </a:bodyPr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SYMPTÔMES SYSTÉMIQUES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fr-CA" dirty="0"/>
          </a:p>
          <a:p>
            <a:r>
              <a:rPr lang="fr-CA" dirty="0">
                <a:solidFill>
                  <a:schemeClr val="tx1"/>
                </a:solidFill>
              </a:rPr>
              <a:t>Qui sont internes</a:t>
            </a:r>
          </a:p>
          <a:p>
            <a:endParaRPr lang="fr-CA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fr-CA" dirty="0">
                <a:solidFill>
                  <a:schemeClr val="tx1"/>
                </a:solidFill>
              </a:rPr>
              <a:t>Température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>
                <a:solidFill>
                  <a:schemeClr val="tx1"/>
                </a:solidFill>
              </a:rPr>
              <a:t>Frisson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>
                <a:solidFill>
                  <a:schemeClr val="tx1"/>
                </a:solidFill>
              </a:rPr>
              <a:t>Perte d’appétit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0166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331B1-0466-7E9A-D6F1-49770AB2F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2500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fr-CA" b="1" dirty="0"/>
              <a:t>SYMPTÔMES ET SOINS D’ASSISTANCE GÉNÉRAUX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684" y="2015732"/>
            <a:ext cx="7659780" cy="40377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CA" sz="1800" u="sng" dirty="0"/>
              <a:t>Examen physique</a:t>
            </a:r>
          </a:p>
          <a:p>
            <a:pPr>
              <a:lnSpc>
                <a:spcPct val="110000"/>
              </a:lnSpc>
            </a:pPr>
            <a:endParaRPr lang="fr-CA" sz="1800" dirty="0"/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fr-CA" sz="1800" dirty="0"/>
              <a:t>Observation des différentes parties du corps, pour évaluer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endParaRPr lang="fr-CA" sz="1800" dirty="0"/>
          </a:p>
          <a:p>
            <a:pPr marL="365760" lvl="1" indent="0">
              <a:lnSpc>
                <a:spcPct val="110000"/>
              </a:lnSpc>
              <a:buNone/>
            </a:pPr>
            <a:r>
              <a:rPr lang="fr-CA" sz="1800" dirty="0"/>
              <a:t>		- coloration de la peau et des muqueuses</a:t>
            </a:r>
          </a:p>
          <a:p>
            <a:pPr marL="365760" lvl="1" indent="0">
              <a:lnSpc>
                <a:spcPct val="110000"/>
              </a:lnSpc>
              <a:buNone/>
            </a:pPr>
            <a:r>
              <a:rPr lang="fr-CA" sz="1800" dirty="0"/>
              <a:t>		- l’œdème</a:t>
            </a:r>
          </a:p>
          <a:p>
            <a:pPr marL="365760" lvl="1" indent="0">
              <a:lnSpc>
                <a:spcPct val="110000"/>
              </a:lnSpc>
              <a:buNone/>
            </a:pPr>
            <a:r>
              <a:rPr lang="fr-CA" sz="1800" dirty="0"/>
              <a:t>		- les signes de déshydratation</a:t>
            </a:r>
          </a:p>
          <a:p>
            <a:pPr marL="365760" lvl="1" indent="0">
              <a:lnSpc>
                <a:spcPct val="110000"/>
              </a:lnSpc>
              <a:buNone/>
            </a:pPr>
            <a:r>
              <a:rPr lang="fr-CA" sz="1800" dirty="0"/>
              <a:t>		- le gonflement des nœuds lymphatiques</a:t>
            </a:r>
          </a:p>
          <a:p>
            <a:pPr marL="365760" lvl="1" indent="0">
              <a:lnSpc>
                <a:spcPct val="110000"/>
              </a:lnSpc>
              <a:buNone/>
            </a:pPr>
            <a:r>
              <a:rPr lang="fr-CA" sz="1800" dirty="0"/>
              <a:t>		- la présence de prurit, d’ulcérations, d’érythèmes, de pustules, </a:t>
            </a:r>
            <a:r>
              <a:rPr lang="fr-CA" sz="1800" dirty="0" err="1"/>
              <a:t>ect</a:t>
            </a:r>
            <a:endParaRPr lang="fr-CA" sz="1800" dirty="0"/>
          </a:p>
          <a:p>
            <a:pPr marL="365760" lvl="1" indent="0">
              <a:lnSpc>
                <a:spcPct val="110000"/>
              </a:lnSpc>
              <a:buNone/>
            </a:pPr>
            <a:r>
              <a:rPr lang="fr-CA" sz="1800" dirty="0"/>
              <a:t>		- la posture prise pour faciliter la respiration</a:t>
            </a:r>
          </a:p>
        </p:txBody>
      </p:sp>
    </p:spTree>
    <p:extLst>
      <p:ext uri="{BB962C8B-B14F-4D97-AF65-F5344CB8AC3E}">
        <p14:creationId xmlns:p14="http://schemas.microsoft.com/office/powerpoint/2010/main" val="278295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SYMPTÔMES ET SOINS D’ASSISTANCE GÉNÉRAUX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u="sng" dirty="0"/>
              <a:t>Analyses de laboratoire</a:t>
            </a:r>
          </a:p>
          <a:p>
            <a:endParaRPr lang="fr-CA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FSC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Formule leucocytaire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Électrolytes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Recherche d’anticorps / d’antigènes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VS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Dosage de complément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Hémoculture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Culture et </a:t>
            </a:r>
            <a:r>
              <a:rPr lang="fr-CA" dirty="0" err="1"/>
              <a:t>ATBgramme</a:t>
            </a: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Recherche de parasites</a:t>
            </a:r>
          </a:p>
        </p:txBody>
      </p:sp>
      <p:sp>
        <p:nvSpPr>
          <p:cNvPr id="4" name="Rectangle à coins arrondis 3"/>
          <p:cNvSpPr/>
          <p:nvPr/>
        </p:nvSpPr>
        <p:spPr>
          <a:xfrm rot="1222236">
            <a:off x="5831147" y="2533649"/>
            <a:ext cx="2570584" cy="14904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b="1" dirty="0">
                <a:solidFill>
                  <a:schemeClr val="tx1"/>
                </a:solidFill>
              </a:rPr>
              <a:t>VOIR RAISON </a:t>
            </a:r>
          </a:p>
          <a:p>
            <a:pPr algn="ctr"/>
            <a:r>
              <a:rPr lang="fr-CA" sz="2200" b="1" dirty="0">
                <a:solidFill>
                  <a:schemeClr val="tx1"/>
                </a:solidFill>
              </a:rPr>
              <a:t>p. 34 à 37</a:t>
            </a:r>
          </a:p>
        </p:txBody>
      </p:sp>
    </p:spTree>
    <p:extLst>
      <p:ext uri="{BB962C8B-B14F-4D97-AF65-F5344CB8AC3E}">
        <p14:creationId xmlns:p14="http://schemas.microsoft.com/office/powerpoint/2010/main" val="101077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fr-CA" sz="2500" b="1"/>
              <a:t>SYMPTÔMES ET SOINS D’ASSISTANCE GÉNÉRAUX</a:t>
            </a:r>
            <a:endParaRPr lang="fr-CA" sz="25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r>
              <a:rPr lang="fr-CA" u="sng" dirty="0"/>
              <a:t>Moyens d’exploration médicale</a:t>
            </a:r>
          </a:p>
          <a:p>
            <a:endParaRPr lang="fr-CA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Tomodensitométrie </a:t>
            </a:r>
          </a:p>
          <a:p>
            <a:pPr marL="365760" lvl="1" indent="0">
              <a:buNone/>
            </a:pPr>
            <a:r>
              <a:rPr lang="fr-CA" dirty="0">
                <a:hlinkClick r:id="rId2"/>
              </a:rPr>
              <a:t>https://www.youtube.com/watch?v=vFLOky_Bz94</a:t>
            </a:r>
            <a:r>
              <a:rPr lang="fr-CA" dirty="0"/>
              <a:t> 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Biopsie des nœuds lymphatiques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>
                <a:hlinkClick r:id="rId3"/>
              </a:rPr>
              <a:t>https://www.youtube.com/watch?v=ZW-2RT0KRBk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34277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6658</TotalTime>
  <Words>1587</Words>
  <Application>Microsoft Office PowerPoint</Application>
  <PresentationFormat>Affichage à l'écran (4:3)</PresentationFormat>
  <Paragraphs>480</Paragraphs>
  <Slides>59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4" baseType="lpstr">
      <vt:lpstr>Arial</vt:lpstr>
      <vt:lpstr>Calibri</vt:lpstr>
      <vt:lpstr>Gill Sans MT</vt:lpstr>
      <vt:lpstr>Wingdings</vt:lpstr>
      <vt:lpstr>Galerie</vt:lpstr>
      <vt:lpstr>COURS #6</vt:lpstr>
      <vt:lpstr>SYMPTÔMES ET SOINS D’ASSISTANCE GÉNÉRAUX</vt:lpstr>
      <vt:lpstr>SYMPTÔMES ET SOINS D’ASSISTANCE GÉNÉRAUX</vt:lpstr>
      <vt:lpstr>SYMPTÔMES ET SOINS D’ASSISTANCE GÉNÉRAUX</vt:lpstr>
      <vt:lpstr>SYMPTÔMES ET SOINS D’ASSISTANCE GÉNÉRAUX</vt:lpstr>
      <vt:lpstr>SYMPTÔMES ET SOINS D’ASSISTANCE GÉNÉRAUX</vt:lpstr>
      <vt:lpstr>SYMPTÔMES ET SOINS D’ASSISTANCE GÉNÉRAUX</vt:lpstr>
      <vt:lpstr>SYMPTÔMES ET SOINS D’ASSISTANCE GÉNÉRAUX</vt:lpstr>
      <vt:lpstr>SYMPTÔMES ET SOINS D’ASSISTANCE GÉNÉRAUX</vt:lpstr>
      <vt:lpstr>SYMPTÔMES ET SOINS D’ASSISTANCE GÉNÉRAUX</vt:lpstr>
      <vt:lpstr>SYMPTÔMES ET SOINS D’ASSISTANCE GÉNÉRAUX</vt:lpstr>
      <vt:lpstr>SYMPTÔMES ET SOINS D’ASSISTANCE GÉNÉRAUX</vt:lpstr>
      <vt:lpstr>SYMPTÔMES ET SOINS D’ASSISTANCE GÉNÉRAUX</vt:lpstr>
      <vt:lpstr>SYMPTÔMES ET SOINS D’ASSISTANCE GÉNÉRAUX</vt:lpstr>
      <vt:lpstr>SYMPTÔMES ET SOINS D’ASSISTANCE GÉNÉRAUX</vt:lpstr>
      <vt:lpstr>SYMPTÔMES ET SOINS D’ASSISTANCE GÉNÉRAUX</vt:lpstr>
      <vt:lpstr>LES IMMUNOPATHOLOGIES</vt:lpstr>
      <vt:lpstr>LES IMMUNOPATHOLOGIES</vt:lpstr>
      <vt:lpstr>LES IMMUNOPATHOLOGIES</vt:lpstr>
      <vt:lpstr>LES IMMUNOPATHOLOGIES</vt:lpstr>
      <vt:lpstr>LES IMMUNOPATHOLOGIES</vt:lpstr>
      <vt:lpstr>LES IMMUNOPATHOLOGIES</vt:lpstr>
      <vt:lpstr>VIDEO</vt:lpstr>
      <vt:lpstr>ALLERGIES</vt:lpstr>
      <vt:lpstr>LES IMMUNOPATHOLOGIES</vt:lpstr>
      <vt:lpstr>CHOC ANAPHYLACTIQUE</vt:lpstr>
      <vt:lpstr>CHOC ANAPHYLACTIQUE</vt:lpstr>
      <vt:lpstr>CHOC ANAPHYLACTIQUE</vt:lpstr>
      <vt:lpstr>CHOC ANAPHYLACTIQUE</vt:lpstr>
      <vt:lpstr>CHOC ANAPHYLACTIQUE</vt:lpstr>
      <vt:lpstr>Présentation PowerPoint</vt:lpstr>
      <vt:lpstr>ALLERGIES TYPE 1</vt:lpstr>
      <vt:lpstr>ALLERGIES TYPE 1 RESPIRATOIRES</vt:lpstr>
      <vt:lpstr>ALLERGIES TYPE 1 RESPIRATOIRES</vt:lpstr>
      <vt:lpstr>ALLERGIES TYPE 1 RESPIRATOIRES</vt:lpstr>
      <vt:lpstr>RHINITE ALLERGIQUE</vt:lpstr>
      <vt:lpstr>ALLERGIES TYPE 1 CONTACT</vt:lpstr>
      <vt:lpstr>ALLERGIES TYPE 1 CONTACT</vt:lpstr>
      <vt:lpstr>ALLERGIES TYPE 1 CONTACT</vt:lpstr>
      <vt:lpstr>ALLERGIES TYPE 1 CONTACT</vt:lpstr>
      <vt:lpstr>ALLERGIES TYPE 1 CONTACT</vt:lpstr>
      <vt:lpstr>ALLERGIES TYPE 1 CONTACT</vt:lpstr>
      <vt:lpstr>ALLERGIES TYPE 1 CONTACT</vt:lpstr>
      <vt:lpstr>ALLERGIES TYPE 1 CONTACT</vt:lpstr>
      <vt:lpstr>ALLERGIES TYPE 1 CONTACT</vt:lpstr>
      <vt:lpstr>ALLERGIES TYPE 1 ALIMENTAIRE</vt:lpstr>
      <vt:lpstr>ALLERGIES TYPE 1 ALIMENTAIRE</vt:lpstr>
      <vt:lpstr>ALLERGIES TYPE 1 ALIMENTAIRE</vt:lpstr>
      <vt:lpstr>Présentation PowerPoint</vt:lpstr>
      <vt:lpstr>ALLERGIES TYPE 1 MÉDICAMENTEUSES</vt:lpstr>
      <vt:lpstr>ALLERGIES TYPE 1 MÉDICAMENTEUSES</vt:lpstr>
      <vt:lpstr>ALTÉRATIONS AUTO-IMMUNES</vt:lpstr>
      <vt:lpstr>ALTÉRATIONS AUTO-IMMUNES</vt:lpstr>
      <vt:lpstr>ALTÉRATIONS AUTO-IMMUNES</vt:lpstr>
      <vt:lpstr>ALTÉRATIONS AUTO-IMMUNES</vt:lpstr>
      <vt:lpstr>ALTÉRATIONS AUTO-IMMUNES</vt:lpstr>
      <vt:lpstr>ALTÉRATIONS AUTO-IMMUNES</vt:lpstr>
      <vt:lpstr>ALTÉRATIONS AUTO-IMMUNES</vt:lpstr>
      <vt:lpstr>ALTÉRATIONS AUTO-IMMUNES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ALTÉRATIONS DU SYSTÈME IMMUNITAIRE</dc:title>
  <dc:creator>Beaulieu, Daniel</dc:creator>
  <cp:lastModifiedBy>Beaulieu, Daniel</cp:lastModifiedBy>
  <cp:revision>113</cp:revision>
  <dcterms:created xsi:type="dcterms:W3CDTF">2012-11-23T16:15:08Z</dcterms:created>
  <dcterms:modified xsi:type="dcterms:W3CDTF">2024-03-10T16:56:43Z</dcterms:modified>
</cp:coreProperties>
</file>