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6" r:id="rId4"/>
  </p:sldMasterIdLst>
  <p:notesMasterIdLst>
    <p:notesMasterId r:id="rId18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x="9144000" cy="5143500" type="screen16x9"/>
  <p:notesSz cx="6858000" cy="9144000"/>
  <p:embeddedFontLst>
    <p:embeddedFont>
      <p:font typeface="Exo 2" panose="020B0604020202020204" charset="0"/>
      <p:regular r:id="rId19"/>
      <p:bold r:id="rId20"/>
      <p:italic r:id="rId21"/>
      <p:boldItalic r:id="rId22"/>
    </p:embeddedFont>
    <p:embeddedFont>
      <p:font typeface="Oswald" panose="00000500000000000000" pitchFamily="2" charset="0"/>
      <p:regular r:id="rId23"/>
      <p:bold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D1F3CD5-AA60-4217-BBBC-F7EFF6A3C376}">
  <a:tblStyle styleId="{9D1F3CD5-AA60-4217-BBBC-F7EFF6A3C37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4" d="100"/>
          <a:sy n="134" d="100"/>
        </p:scale>
        <p:origin x="300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font" Target="fonts/font3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2.fntdata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6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5.fntdata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font" Target="fonts/font1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4.fntdata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croix, Sonia" userId="982bc65e-ccbf-479f-9ba7-8333db0c717a" providerId="ADAL" clId="{B686EF4B-4340-4772-8507-BDA032F30ACD}"/>
    <pc:docChg chg="modSld sldOrd">
      <pc:chgData name="Lacroix, Sonia" userId="982bc65e-ccbf-479f-9ba7-8333db0c717a" providerId="ADAL" clId="{B686EF4B-4340-4772-8507-BDA032F30ACD}" dt="2024-09-25T13:45:19.672" v="3"/>
      <pc:docMkLst>
        <pc:docMk/>
      </pc:docMkLst>
      <pc:sldChg chg="ord">
        <pc:chgData name="Lacroix, Sonia" userId="982bc65e-ccbf-479f-9ba7-8333db0c717a" providerId="ADAL" clId="{B686EF4B-4340-4772-8507-BDA032F30ACD}" dt="2024-09-25T13:45:19.672" v="3"/>
        <pc:sldMkLst>
          <pc:docMk/>
          <pc:sldMk cId="0" sldId="26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47c94205e3_1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47c94205e3_1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5db2ff666bd14ea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25db2ff666bd14ea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54d6172b54b9afc7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54d6172b54b9afc7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b0b063a54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b0b063a54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46d7ac1b3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46d7ac1b3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42c101062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42c101062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3309f9a21852fff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3309f9a21852fff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3309f9a21852fff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33309f9a21852fff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eafee0f3df0aa0f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2eafee0f3df0aa0f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eafee0f3df0aa0f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2eafee0f3df0aa0f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eafee0f3df0aa0f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2eafee0f3df0aa0f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5db2ff666bd14ea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25db2ff666bd14ea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25db2ff666bd14ea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25db2ff666bd14ea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ge Présentation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  <p:pic>
        <p:nvPicPr>
          <p:cNvPr id="11" name="Google Shape;11;p2"/>
          <p:cNvPicPr preferRelativeResize="0"/>
          <p:nvPr/>
        </p:nvPicPr>
        <p:blipFill rotWithShape="1">
          <a:blip r:embed="rId2">
            <a:alphaModFix/>
          </a:blip>
          <a:srcRect r="27933"/>
          <a:stretch/>
        </p:blipFill>
        <p:spPr>
          <a:xfrm>
            <a:off x="-53150" y="425300"/>
            <a:ext cx="9214800" cy="47688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2"/>
          <p:cNvSpPr/>
          <p:nvPr/>
        </p:nvSpPr>
        <p:spPr>
          <a:xfrm rot="10800000">
            <a:off x="-58250" y="-106150"/>
            <a:ext cx="9225000" cy="1297575"/>
          </a:xfrm>
          <a:prstGeom prst="flowChartManualInput">
            <a:avLst/>
          </a:prstGeom>
          <a:solidFill>
            <a:srgbClr val="43434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>
            <a:off x="76200" y="76204"/>
            <a:ext cx="2449718" cy="819858"/>
            <a:chOff x="-58250" y="-38001"/>
            <a:chExt cx="3035209" cy="1148421"/>
          </a:xfrm>
        </p:grpSpPr>
        <p:pic>
          <p:nvPicPr>
            <p:cNvPr id="14" name="Google Shape;14;p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-58250" y="-38001"/>
              <a:ext cx="2324650" cy="102017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" name="Google Shape;15;p2"/>
            <p:cNvSpPr txBox="1"/>
            <p:nvPr/>
          </p:nvSpPr>
          <p:spPr>
            <a:xfrm>
              <a:off x="652259" y="596220"/>
              <a:ext cx="2324700" cy="514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700" i="1">
                  <a:solidFill>
                    <a:srgbClr val="FFFFFF"/>
                  </a:solidFill>
                  <a:latin typeface="Exo 2"/>
                  <a:ea typeface="Exo 2"/>
                  <a:cs typeface="Exo 2"/>
                  <a:sym typeface="Exo 2"/>
                </a:rPr>
                <a:t>CENTRE DE FORMATION </a:t>
              </a:r>
              <a:endParaRPr sz="700" i="1">
                <a:solidFill>
                  <a:srgbClr val="FFFFFF"/>
                </a:solidFill>
                <a:latin typeface="Exo 2"/>
                <a:ea typeface="Exo 2"/>
                <a:cs typeface="Exo 2"/>
                <a:sym typeface="Exo 2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700" i="1">
                  <a:solidFill>
                    <a:srgbClr val="FFFFFF"/>
                  </a:solidFill>
                  <a:latin typeface="Exo 2"/>
                  <a:ea typeface="Exo 2"/>
                  <a:cs typeface="Exo 2"/>
                  <a:sym typeface="Exo 2"/>
                </a:rPr>
                <a:t>DU TRANSPORT ROUTIER</a:t>
              </a:r>
              <a:endParaRPr sz="700" i="1">
                <a:solidFill>
                  <a:srgbClr val="FFFFFF"/>
                </a:solidFill>
                <a:latin typeface="Exo 2"/>
                <a:ea typeface="Exo 2"/>
                <a:cs typeface="Exo 2"/>
                <a:sym typeface="Exo 2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700" i="1">
                  <a:solidFill>
                    <a:srgbClr val="FFFFFF"/>
                  </a:solidFill>
                  <a:latin typeface="Exo 2"/>
                  <a:ea typeface="Exo 2"/>
                  <a:cs typeface="Exo 2"/>
                  <a:sym typeface="Exo 2"/>
                </a:rPr>
                <a:t>DE SAINT-JÉRÔME</a:t>
              </a:r>
              <a:endParaRPr sz="700" i="1">
                <a:solidFill>
                  <a:srgbClr val="FFFFFF"/>
                </a:solidFill>
                <a:latin typeface="Exo 2"/>
                <a:ea typeface="Exo 2"/>
                <a:cs typeface="Exo 2"/>
                <a:sym typeface="Exo 2"/>
              </a:endParaRPr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title"/>
          </p:nvPr>
        </p:nvSpPr>
        <p:spPr>
          <a:xfrm>
            <a:off x="5237250" y="1239725"/>
            <a:ext cx="3235200" cy="19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Oswald"/>
              <a:buNone/>
              <a:defRPr sz="3600" b="1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pic>
        <p:nvPicPr>
          <p:cNvPr id="17" name="Google Shape;17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54525" y="11"/>
            <a:ext cx="1266624" cy="542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1165375" y="1055800"/>
            <a:ext cx="7011300" cy="19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ldNum" idx="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  <p:pic>
        <p:nvPicPr>
          <p:cNvPr id="22" name="Google Shape;22;p3"/>
          <p:cNvPicPr preferRelativeResize="0"/>
          <p:nvPr/>
        </p:nvPicPr>
        <p:blipFill rotWithShape="1">
          <a:blip r:embed="rId2">
            <a:alphaModFix/>
          </a:blip>
          <a:srcRect t="16408" b="43715"/>
          <a:stretch/>
        </p:blipFill>
        <p:spPr>
          <a:xfrm>
            <a:off x="-25" y="4281450"/>
            <a:ext cx="9144000" cy="909225"/>
          </a:xfrm>
          <a:prstGeom prst="flowChartManualInput">
            <a:avLst/>
          </a:prstGeom>
          <a:noFill/>
          <a:ln>
            <a:noFill/>
          </a:ln>
        </p:spPr>
      </p:pic>
      <p:sp>
        <p:nvSpPr>
          <p:cNvPr id="23" name="Google Shape;23;p3"/>
          <p:cNvSpPr/>
          <p:nvPr/>
        </p:nvSpPr>
        <p:spPr>
          <a:xfrm>
            <a:off x="-19375" y="4281450"/>
            <a:ext cx="9163375" cy="909225"/>
          </a:xfrm>
          <a:prstGeom prst="flowChartManualInput">
            <a:avLst/>
          </a:prstGeom>
          <a:solidFill>
            <a:srgbClr val="000000">
              <a:alpha val="5647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4" name="Google Shape;24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571" y="4583675"/>
            <a:ext cx="896855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54525" y="4464636"/>
            <a:ext cx="1266624" cy="542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0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  <p:pic>
        <p:nvPicPr>
          <p:cNvPr id="31" name="Google Shape;31;p4"/>
          <p:cNvPicPr preferRelativeResize="0"/>
          <p:nvPr/>
        </p:nvPicPr>
        <p:blipFill rotWithShape="1">
          <a:blip r:embed="rId2">
            <a:alphaModFix/>
          </a:blip>
          <a:srcRect t="16408" b="43715"/>
          <a:stretch/>
        </p:blipFill>
        <p:spPr>
          <a:xfrm>
            <a:off x="-25" y="4281450"/>
            <a:ext cx="9144000" cy="909225"/>
          </a:xfrm>
          <a:prstGeom prst="flowChartManualInput">
            <a:avLst/>
          </a:prstGeom>
          <a:noFill/>
          <a:ln>
            <a:noFill/>
          </a:ln>
        </p:spPr>
      </p:pic>
      <p:sp>
        <p:nvSpPr>
          <p:cNvPr id="32" name="Google Shape;32;p4"/>
          <p:cNvSpPr/>
          <p:nvPr/>
        </p:nvSpPr>
        <p:spPr>
          <a:xfrm>
            <a:off x="-19375" y="4281450"/>
            <a:ext cx="9163375" cy="909225"/>
          </a:xfrm>
          <a:prstGeom prst="flowChartManualInput">
            <a:avLst/>
          </a:prstGeom>
          <a:solidFill>
            <a:srgbClr val="000000">
              <a:alpha val="5647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3" name="Google Shape;33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571" y="4583675"/>
            <a:ext cx="896855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54525" y="4464636"/>
            <a:ext cx="1266624" cy="542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sldNum" idx="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  <p:pic>
        <p:nvPicPr>
          <p:cNvPr id="39" name="Google Shape;39;p5"/>
          <p:cNvPicPr preferRelativeResize="0"/>
          <p:nvPr/>
        </p:nvPicPr>
        <p:blipFill rotWithShape="1">
          <a:blip r:embed="rId2">
            <a:alphaModFix/>
          </a:blip>
          <a:srcRect t="16408" b="43715"/>
          <a:stretch/>
        </p:blipFill>
        <p:spPr>
          <a:xfrm>
            <a:off x="-25" y="4281450"/>
            <a:ext cx="9144000" cy="909225"/>
          </a:xfrm>
          <a:prstGeom prst="flowChartManualInput">
            <a:avLst/>
          </a:prstGeom>
          <a:noFill/>
          <a:ln>
            <a:noFill/>
          </a:ln>
        </p:spPr>
      </p:pic>
      <p:sp>
        <p:nvSpPr>
          <p:cNvPr id="40" name="Google Shape;40;p5"/>
          <p:cNvSpPr/>
          <p:nvPr/>
        </p:nvSpPr>
        <p:spPr>
          <a:xfrm>
            <a:off x="-19375" y="4281450"/>
            <a:ext cx="9163375" cy="909225"/>
          </a:xfrm>
          <a:prstGeom prst="flowChartManualInput">
            <a:avLst/>
          </a:prstGeom>
          <a:solidFill>
            <a:srgbClr val="000000">
              <a:alpha val="5647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1" name="Google Shape;41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571" y="4583675"/>
            <a:ext cx="896855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54525" y="4464636"/>
            <a:ext cx="1266624" cy="542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sldNum" idx="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sldNum" idx="3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4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  <p:pic>
        <p:nvPicPr>
          <p:cNvPr id="49" name="Google Shape;49;p6"/>
          <p:cNvPicPr preferRelativeResize="0"/>
          <p:nvPr/>
        </p:nvPicPr>
        <p:blipFill rotWithShape="1">
          <a:blip r:embed="rId2">
            <a:alphaModFix/>
          </a:blip>
          <a:srcRect t="16408" b="43715"/>
          <a:stretch/>
        </p:blipFill>
        <p:spPr>
          <a:xfrm>
            <a:off x="-25" y="4281450"/>
            <a:ext cx="9144000" cy="909225"/>
          </a:xfrm>
          <a:prstGeom prst="flowChartManualInput">
            <a:avLst/>
          </a:prstGeom>
          <a:noFill/>
          <a:ln>
            <a:noFill/>
          </a:ln>
        </p:spPr>
      </p:pic>
      <p:sp>
        <p:nvSpPr>
          <p:cNvPr id="50" name="Google Shape;50;p6"/>
          <p:cNvSpPr/>
          <p:nvPr/>
        </p:nvSpPr>
        <p:spPr>
          <a:xfrm>
            <a:off x="-19375" y="4281450"/>
            <a:ext cx="9163375" cy="909225"/>
          </a:xfrm>
          <a:prstGeom prst="flowChartManualInput">
            <a:avLst/>
          </a:prstGeom>
          <a:solidFill>
            <a:srgbClr val="000000">
              <a:alpha val="5647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1" name="Google Shape;51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571" y="4583675"/>
            <a:ext cx="896855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54525" y="4464636"/>
            <a:ext cx="1266624" cy="542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7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7" name="Google Shape;57;p7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8" name="Google Shape;58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  <p:sp>
        <p:nvSpPr>
          <p:cNvPr id="59" name="Google Shape;59;p7"/>
          <p:cNvSpPr txBox="1">
            <a:spLocks noGrp="1"/>
          </p:cNvSpPr>
          <p:nvPr>
            <p:ph type="sldNum" idx="3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  <p:pic>
        <p:nvPicPr>
          <p:cNvPr id="60" name="Google Shape;60;p7"/>
          <p:cNvPicPr preferRelativeResize="0"/>
          <p:nvPr/>
        </p:nvPicPr>
        <p:blipFill rotWithShape="1">
          <a:blip r:embed="rId2">
            <a:alphaModFix/>
          </a:blip>
          <a:srcRect t="16408" b="43715"/>
          <a:stretch/>
        </p:blipFill>
        <p:spPr>
          <a:xfrm>
            <a:off x="-25" y="4281450"/>
            <a:ext cx="9144000" cy="909225"/>
          </a:xfrm>
          <a:prstGeom prst="flowChartManualInput">
            <a:avLst/>
          </a:prstGeom>
          <a:noFill/>
          <a:ln>
            <a:noFill/>
          </a:ln>
        </p:spPr>
      </p:pic>
      <p:sp>
        <p:nvSpPr>
          <p:cNvPr id="61" name="Google Shape;61;p7"/>
          <p:cNvSpPr/>
          <p:nvPr/>
        </p:nvSpPr>
        <p:spPr>
          <a:xfrm>
            <a:off x="-19375" y="4281450"/>
            <a:ext cx="9163375" cy="909225"/>
          </a:xfrm>
          <a:prstGeom prst="flowChartManualInput">
            <a:avLst/>
          </a:prstGeom>
          <a:solidFill>
            <a:srgbClr val="000000">
              <a:alpha val="5647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2" name="Google Shape;62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571" y="4583675"/>
            <a:ext cx="896855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54525" y="4464636"/>
            <a:ext cx="1266624" cy="542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  <p:sp>
        <p:nvSpPr>
          <p:cNvPr id="66" name="Google Shape;66;p8"/>
          <p:cNvSpPr txBox="1">
            <a:spLocks noGrp="1"/>
          </p:cNvSpPr>
          <p:nvPr>
            <p:ph type="sldNum" idx="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  <p:pic>
        <p:nvPicPr>
          <p:cNvPr id="67" name="Google Shape;67;p8"/>
          <p:cNvPicPr preferRelativeResize="0"/>
          <p:nvPr/>
        </p:nvPicPr>
        <p:blipFill rotWithShape="1">
          <a:blip r:embed="rId2">
            <a:alphaModFix/>
          </a:blip>
          <a:srcRect t="16408" b="43715"/>
          <a:stretch/>
        </p:blipFill>
        <p:spPr>
          <a:xfrm>
            <a:off x="-25" y="4281450"/>
            <a:ext cx="9144000" cy="909225"/>
          </a:xfrm>
          <a:prstGeom prst="flowChartManualInput">
            <a:avLst/>
          </a:prstGeom>
          <a:noFill/>
          <a:ln>
            <a:noFill/>
          </a:ln>
        </p:spPr>
      </p:pic>
      <p:sp>
        <p:nvSpPr>
          <p:cNvPr id="68" name="Google Shape;68;p8"/>
          <p:cNvSpPr/>
          <p:nvPr/>
        </p:nvSpPr>
        <p:spPr>
          <a:xfrm>
            <a:off x="-19375" y="4281450"/>
            <a:ext cx="9163375" cy="909225"/>
          </a:xfrm>
          <a:prstGeom prst="flowChartManualInput">
            <a:avLst/>
          </a:prstGeom>
          <a:solidFill>
            <a:srgbClr val="000000">
              <a:alpha val="5647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9" name="Google Shape;69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571" y="4583675"/>
            <a:ext cx="896855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54525" y="4464636"/>
            <a:ext cx="1266624" cy="542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 2">
  <p:cSld name="CUSTOM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0"/>
          <p:cNvSpPr txBox="1">
            <a:spLocks noGrp="1"/>
          </p:cNvSpPr>
          <p:nvPr>
            <p:ph type="title"/>
          </p:nvPr>
        </p:nvSpPr>
        <p:spPr>
          <a:xfrm>
            <a:off x="5237250" y="1239725"/>
            <a:ext cx="3578700" cy="261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Planning urban trips for practice periods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9"/>
          <p:cNvSpPr txBox="1">
            <a:spLocks noGrp="1"/>
          </p:cNvSpPr>
          <p:nvPr>
            <p:ph type="title"/>
          </p:nvPr>
        </p:nvSpPr>
        <p:spPr>
          <a:xfrm>
            <a:off x="978375" y="307825"/>
            <a:ext cx="7217400" cy="97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Landmarks warn you of changes</a:t>
            </a:r>
            <a:endParaRPr dirty="0"/>
          </a:p>
        </p:txBody>
      </p:sp>
      <p:sp>
        <p:nvSpPr>
          <p:cNvPr id="131" name="Google Shape;131;p19"/>
          <p:cNvSpPr txBox="1">
            <a:spLocks noGrp="1"/>
          </p:cNvSpPr>
          <p:nvPr>
            <p:ph type="body" idx="1"/>
          </p:nvPr>
        </p:nvSpPr>
        <p:spPr>
          <a:xfrm>
            <a:off x="948225" y="985838"/>
            <a:ext cx="7253017" cy="388443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dirty="0"/>
              <a:t>Count the number of streets before the one you need to take. </a:t>
            </a: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28575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dirty="0"/>
              <a:t>Identify the name of the street before the one you need to take. </a:t>
            </a: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28575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dirty="0"/>
              <a:t>Identify the name of a business before the street you need to take.  </a:t>
            </a: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28575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dirty="0"/>
              <a:t>Identify a bridge, a river, or a railway before the street you need to take.  </a:t>
            </a:r>
          </a:p>
          <a:p>
            <a:pPr marL="28575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dirty="0"/>
              <a:t>Identify the direction to take using: North, South, East or West for numbered roads, and add left or right as needed.</a:t>
            </a:r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0"/>
          <p:cNvSpPr txBox="1">
            <a:spLocks noGrp="1"/>
          </p:cNvSpPr>
          <p:nvPr>
            <p:ph type="body" idx="1"/>
          </p:nvPr>
        </p:nvSpPr>
        <p:spPr>
          <a:xfrm>
            <a:off x="978375" y="928688"/>
            <a:ext cx="7392925" cy="36825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9999" lvl="0" indent="-209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 startAt="6"/>
            </a:pPr>
            <a:r>
              <a:rPr lang="en-US" dirty="0"/>
              <a:t>Identify the direction to take for any unnumbered road using left or right (e.g., boulevards, streets, avenues, roads, etc.).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lang="en-US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dirty="0"/>
              <a:t>7. Make a drawing of the route changes to take.</a:t>
            </a:r>
          </a:p>
          <a:p>
            <a:pPr marL="179999" lvl="0" indent="-209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 startAt="6"/>
            </a:pPr>
            <a:endParaRPr lang="en-US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dirty="0"/>
              <a:t>8. Write in large letters and space out the writing of the routes to take..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lang="en-US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dirty="0"/>
              <a:t>9. You should be able to read your document while driving (clean and legible).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b="1" dirty="0"/>
              <a:t>Your teacher demonstrates a simple example to you</a:t>
            </a:r>
            <a:endParaRPr b="1" dirty="0"/>
          </a:p>
        </p:txBody>
      </p:sp>
      <p:sp>
        <p:nvSpPr>
          <p:cNvPr id="137" name="Google Shape;137;p20"/>
          <p:cNvSpPr txBox="1">
            <a:spLocks noGrp="1"/>
          </p:cNvSpPr>
          <p:nvPr>
            <p:ph type="title"/>
          </p:nvPr>
        </p:nvSpPr>
        <p:spPr>
          <a:xfrm>
            <a:off x="978375" y="307825"/>
            <a:ext cx="7217400" cy="97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Landmarks warn you of changes (continued)</a:t>
            </a:r>
            <a:br>
              <a:rPr lang="en-US" dirty="0"/>
            </a:br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2" name="Google Shape;142;p21"/>
          <p:cNvGraphicFramePr/>
          <p:nvPr>
            <p:extLst>
              <p:ext uri="{D42A27DB-BD31-4B8C-83A1-F6EECF244321}">
                <p14:modId xmlns:p14="http://schemas.microsoft.com/office/powerpoint/2010/main" val="3596065652"/>
              </p:ext>
            </p:extLst>
          </p:nvPr>
        </p:nvGraphicFramePr>
        <p:xfrm>
          <a:off x="1357312" y="152400"/>
          <a:ext cx="6538338" cy="4180840"/>
        </p:xfrm>
        <a:graphic>
          <a:graphicData uri="http://schemas.openxmlformats.org/drawingml/2006/table">
            <a:tbl>
              <a:tblPr>
                <a:noFill/>
                <a:tableStyleId>{9D1F3CD5-AA60-4217-BBBC-F7EFF6A3C376}</a:tableStyleId>
              </a:tblPr>
              <a:tblGrid>
                <a:gridCol w="7852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53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9400"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dirty="0"/>
                        <a:t>Planned locations for meals or breaks, if applicable</a:t>
                      </a:r>
                      <a:endParaRPr sz="1100" b="1" dirty="0"/>
                    </a:p>
                  </a:txBody>
                  <a:tcPr marL="63500" marR="63500" marT="63500" marB="6350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100" b="1" dirty="0"/>
                        <a:t>Step 1</a:t>
                      </a:r>
                      <a:endParaRPr sz="1100" b="1" dirty="0"/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100" b="1" dirty="0">
                          <a:solidFill>
                            <a:srgbClr val="FF0000"/>
                          </a:solidFill>
                        </a:rPr>
                        <a:t>  </a:t>
                      </a:r>
                      <a:r>
                        <a:rPr lang="fr-CA" sz="1100" b="1" dirty="0" err="1">
                          <a:solidFill>
                            <a:srgbClr val="FF0000"/>
                          </a:solidFill>
                        </a:rPr>
                        <a:t>Upon</a:t>
                      </a:r>
                      <a:r>
                        <a:rPr lang="fr-CA" sz="1100" b="1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fr-CA" sz="1100" b="1" dirty="0" err="1">
                          <a:solidFill>
                            <a:srgbClr val="FF0000"/>
                          </a:solidFill>
                        </a:rPr>
                        <a:t>leaving</a:t>
                      </a:r>
                      <a:r>
                        <a:rPr lang="fr-CA" sz="1100" b="1" dirty="0">
                          <a:solidFill>
                            <a:srgbClr val="FF0000"/>
                          </a:solidFill>
                        </a:rPr>
                        <a:t> the </a:t>
                      </a:r>
                      <a:r>
                        <a:rPr lang="fr-CA" sz="1100" b="1" dirty="0" err="1">
                          <a:solidFill>
                            <a:srgbClr val="FF0000"/>
                          </a:solidFill>
                        </a:rPr>
                        <a:t>courtyard</a:t>
                      </a:r>
                      <a:r>
                        <a:rPr lang="fr-CA" sz="1100" b="1" dirty="0">
                          <a:solidFill>
                            <a:srgbClr val="FF0000"/>
                          </a:solidFill>
                        </a:rPr>
                        <a:t>,</a:t>
                      </a:r>
                      <a:r>
                        <a:rPr lang="fr" sz="1100" b="1" dirty="0">
                          <a:solidFill>
                            <a:srgbClr val="FF0000"/>
                          </a:solidFill>
                        </a:rPr>
                        <a:t>        , Côte St-Pierre</a:t>
                      </a:r>
                      <a:endParaRPr sz="1100" b="1" dirty="0">
                        <a:solidFill>
                          <a:srgbClr val="FF0000"/>
                        </a:solidFill>
                      </a:endParaRPr>
                    </a:p>
                  </a:txBody>
                  <a:tcPr marL="63500" marR="63500" marT="63500" marB="635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100" b="1" dirty="0"/>
                        <a:t>Step 2</a:t>
                      </a:r>
                      <a:endParaRPr sz="1200" b="1" dirty="0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200" b="1" dirty="0">
                          <a:solidFill>
                            <a:srgbClr val="FF0000"/>
                          </a:solidFill>
                        </a:rPr>
                        <a:t>          </a:t>
                      </a:r>
                      <a:r>
                        <a:rPr lang="en-US" sz="1200" b="1" dirty="0">
                          <a:solidFill>
                            <a:srgbClr val="FF0000"/>
                          </a:solidFill>
                        </a:rPr>
                        <a:t>first intersection for Highway 117 North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 dirty="0">
                        <a:solidFill>
                          <a:srgbClr val="FF0000"/>
                        </a:solidFill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100" b="1" dirty="0"/>
                        <a:t>Step 3</a:t>
                      </a:r>
                      <a:endParaRPr sz="1200" b="1" dirty="0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</a:rPr>
                        <a:t>First intersection on the left for Highway 50 West</a:t>
                      </a:r>
                      <a:endParaRPr sz="1200" b="1" dirty="0">
                        <a:solidFill>
                          <a:srgbClr val="FF0000"/>
                        </a:solidFill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100" b="1" dirty="0"/>
                        <a:t>Step 4</a:t>
                      </a:r>
                      <a:endParaRPr sz="1200" b="1" dirty="0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200" b="1" dirty="0">
                          <a:solidFill>
                            <a:srgbClr val="FF0000"/>
                          </a:solidFill>
                        </a:rPr>
                        <a:t>etc.</a:t>
                      </a:r>
                      <a:endParaRPr sz="1200" b="1" dirty="0">
                        <a:solidFill>
                          <a:srgbClr val="FF0000"/>
                        </a:solidFill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100" b="1" dirty="0"/>
                        <a:t>Step 5</a:t>
                      </a:r>
                      <a:endParaRPr sz="1200" b="1" dirty="0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solidFill>
                          <a:srgbClr val="FF0000"/>
                        </a:solidFill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100" b="1" dirty="0"/>
                        <a:t>Step 6</a:t>
                      </a:r>
                      <a:endParaRPr sz="1200" b="1" dirty="0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solidFill>
                          <a:srgbClr val="FF0000"/>
                        </a:solidFill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100" b="1" dirty="0"/>
                        <a:t>Step 7</a:t>
                      </a:r>
                      <a:endParaRPr sz="1200" b="1" dirty="0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solidFill>
                          <a:srgbClr val="FF0000"/>
                        </a:solidFill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100" b="1" dirty="0"/>
                        <a:t>Step 8</a:t>
                      </a:r>
                      <a:endParaRPr sz="1200" b="1" dirty="0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solidFill>
                          <a:srgbClr val="FF0000"/>
                        </a:solidFill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100" b="1" dirty="0"/>
                        <a:t>Step 9</a:t>
                      </a:r>
                      <a:endParaRPr sz="1200" b="1" dirty="0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solidFill>
                          <a:srgbClr val="FF0000"/>
                        </a:solidFill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100" b="1" dirty="0"/>
                        <a:t>Step 10</a:t>
                      </a:r>
                      <a:endParaRPr sz="1200" b="1" dirty="0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solidFill>
                          <a:srgbClr val="FF0000"/>
                        </a:solidFill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100" b="1" dirty="0"/>
                        <a:t>Step 11</a:t>
                      </a:r>
                      <a:endParaRPr sz="1200" b="1" dirty="0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solidFill>
                          <a:srgbClr val="FF0000"/>
                        </a:solidFill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100" b="1" dirty="0"/>
                        <a:t>Step12</a:t>
                      </a:r>
                      <a:endParaRPr sz="1100" b="1" dirty="0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 dirty="0">
                        <a:solidFill>
                          <a:srgbClr val="FF0000"/>
                        </a:solidFill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143" name="Google Shape;143;p21"/>
          <p:cNvSpPr/>
          <p:nvPr/>
        </p:nvSpPr>
        <p:spPr>
          <a:xfrm>
            <a:off x="4228631" y="514350"/>
            <a:ext cx="203700" cy="10915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21"/>
          <p:cNvSpPr/>
          <p:nvPr/>
        </p:nvSpPr>
        <p:spPr>
          <a:xfrm flipH="1">
            <a:off x="2300325" y="809825"/>
            <a:ext cx="203700" cy="14130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2"/>
          <p:cNvSpPr txBox="1">
            <a:spLocks noGrp="1"/>
          </p:cNvSpPr>
          <p:nvPr>
            <p:ph type="title"/>
          </p:nvPr>
        </p:nvSpPr>
        <p:spPr>
          <a:xfrm>
            <a:off x="5237250" y="1239725"/>
            <a:ext cx="3235200" cy="19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dirty="0"/>
              <a:t>Good practice</a:t>
            </a:r>
            <a:r>
              <a:rPr lang="fr" dirty="0"/>
              <a:t>!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1"/>
          <p:cNvSpPr txBox="1">
            <a:spLocks noGrp="1"/>
          </p:cNvSpPr>
          <p:nvPr>
            <p:ph type="title"/>
          </p:nvPr>
        </p:nvSpPr>
        <p:spPr>
          <a:xfrm>
            <a:off x="1080600" y="1999050"/>
            <a:ext cx="7437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dirty="0" err="1"/>
              <a:t>Targeted</a:t>
            </a:r>
            <a:r>
              <a:rPr lang="fr-CA" dirty="0"/>
              <a:t> </a:t>
            </a:r>
            <a:r>
              <a:rPr lang="fr-CA" dirty="0" err="1"/>
              <a:t>competency</a:t>
            </a:r>
            <a:r>
              <a:rPr lang="fr-CA" dirty="0"/>
              <a:t> </a:t>
            </a:r>
            <a:r>
              <a:rPr lang="fr-CA" dirty="0" err="1"/>
              <a:t>elements</a:t>
            </a:r>
            <a:endParaRPr dirty="0"/>
          </a:p>
        </p:txBody>
      </p:sp>
      <p:sp>
        <p:nvSpPr>
          <p:cNvPr id="83" name="Google Shape;83;p11"/>
          <p:cNvSpPr txBox="1">
            <a:spLocks noGrp="1"/>
          </p:cNvSpPr>
          <p:nvPr>
            <p:ph type="body" idx="1"/>
          </p:nvPr>
        </p:nvSpPr>
        <p:spPr>
          <a:xfrm>
            <a:off x="1312350" y="2571750"/>
            <a:ext cx="7262100" cy="15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r-CA" dirty="0" err="1"/>
              <a:t>Gather</a:t>
            </a:r>
            <a:r>
              <a:rPr lang="fr-CA" dirty="0"/>
              <a:t> information about the trip to </a:t>
            </a:r>
            <a:r>
              <a:rPr lang="fr-CA" dirty="0" err="1"/>
              <a:t>be</a:t>
            </a:r>
            <a:r>
              <a:rPr lang="fr-CA" dirty="0"/>
              <a:t> </a:t>
            </a:r>
            <a:r>
              <a:rPr lang="fr-CA" dirty="0" err="1"/>
              <a:t>taken</a:t>
            </a:r>
            <a:endParaRPr lang="fr-CA" dirty="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r-CA" dirty="0" err="1"/>
              <a:t>Search</a:t>
            </a:r>
            <a:r>
              <a:rPr lang="fr-CA" dirty="0"/>
              <a:t> for information on </a:t>
            </a:r>
            <a:r>
              <a:rPr lang="fr-CA" dirty="0" err="1"/>
              <a:t>maps</a:t>
            </a:r>
            <a:endParaRPr lang="fr-CA" dirty="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r-CA" dirty="0" err="1"/>
              <a:t>Perform</a:t>
            </a:r>
            <a:r>
              <a:rPr lang="fr-CA" dirty="0"/>
              <a:t> the </a:t>
            </a:r>
            <a:r>
              <a:rPr lang="fr-CA" dirty="0" err="1"/>
              <a:t>calculations</a:t>
            </a:r>
            <a:r>
              <a:rPr lang="fr-CA" dirty="0"/>
              <a:t> </a:t>
            </a:r>
            <a:r>
              <a:rPr lang="fr-CA" dirty="0" err="1"/>
              <a:t>necessary</a:t>
            </a:r>
            <a:r>
              <a:rPr lang="fr-CA" dirty="0"/>
              <a:t> for trip planning</a:t>
            </a: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r-CA" dirty="0" err="1"/>
              <a:t>Determine</a:t>
            </a:r>
            <a:r>
              <a:rPr lang="fr-CA" dirty="0"/>
              <a:t> the </a:t>
            </a:r>
            <a:r>
              <a:rPr lang="fr-CA" dirty="0" err="1"/>
              <a:t>itinerary</a:t>
            </a:r>
            <a:endParaRPr dirty="0"/>
          </a:p>
        </p:txBody>
      </p:sp>
      <p:sp>
        <p:nvSpPr>
          <p:cNvPr id="84" name="Google Shape;84;p11"/>
          <p:cNvSpPr txBox="1">
            <a:spLocks noGrp="1"/>
          </p:cNvSpPr>
          <p:nvPr>
            <p:ph type="title"/>
          </p:nvPr>
        </p:nvSpPr>
        <p:spPr>
          <a:xfrm>
            <a:off x="1064100" y="456750"/>
            <a:ext cx="7102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dirty="0"/>
              <a:t>Lesson Objective</a:t>
            </a:r>
            <a:endParaRPr dirty="0"/>
          </a:p>
        </p:txBody>
      </p:sp>
      <p:sp>
        <p:nvSpPr>
          <p:cNvPr id="85" name="Google Shape;85;p11"/>
          <p:cNvSpPr txBox="1">
            <a:spLocks noGrp="1"/>
          </p:cNvSpPr>
          <p:nvPr>
            <p:ph type="body" idx="1"/>
          </p:nvPr>
        </p:nvSpPr>
        <p:spPr>
          <a:xfrm>
            <a:off x="1392000" y="1140750"/>
            <a:ext cx="7102800" cy="48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Planning trips to be taken in urban environments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2"/>
          <p:cNvSpPr txBox="1">
            <a:spLocks noGrp="1"/>
          </p:cNvSpPr>
          <p:nvPr>
            <p:ph type="title"/>
          </p:nvPr>
        </p:nvSpPr>
        <p:spPr>
          <a:xfrm>
            <a:off x="-75" y="258475"/>
            <a:ext cx="914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dirty="0"/>
              <a:t>Lesson Contents</a:t>
            </a:r>
            <a:endParaRPr dirty="0"/>
          </a:p>
        </p:txBody>
      </p:sp>
      <p:sp>
        <p:nvSpPr>
          <p:cNvPr id="91" name="Google Shape;91;p12"/>
          <p:cNvSpPr txBox="1">
            <a:spLocks noGrp="1"/>
          </p:cNvSpPr>
          <p:nvPr>
            <p:ph type="body" idx="1"/>
          </p:nvPr>
        </p:nvSpPr>
        <p:spPr>
          <a:xfrm>
            <a:off x="761591" y="1036050"/>
            <a:ext cx="7618200" cy="327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6550" algn="just" rtl="0">
              <a:spcBef>
                <a:spcPts val="0"/>
              </a:spcBef>
              <a:spcAft>
                <a:spcPts val="0"/>
              </a:spcAft>
              <a:buSzPts val="1700"/>
              <a:buAutoNum type="arabicPeriod"/>
            </a:pPr>
            <a:r>
              <a:rPr lang="fr-FR" sz="1700" dirty="0" err="1"/>
              <a:t>Collect</a:t>
            </a:r>
            <a:r>
              <a:rPr lang="fr-FR" sz="1700" dirty="0"/>
              <a:t> data </a:t>
            </a:r>
            <a:r>
              <a:rPr lang="fr-FR" sz="1700" dirty="0" err="1"/>
              <a:t>from</a:t>
            </a:r>
            <a:r>
              <a:rPr lang="fr-FR" sz="1700" dirty="0"/>
              <a:t> the dispatcher (</a:t>
            </a:r>
            <a:r>
              <a:rPr lang="fr-FR" sz="1700" dirty="0" err="1"/>
              <a:t>teacher</a:t>
            </a:r>
            <a:r>
              <a:rPr lang="fr-FR" sz="1700" dirty="0"/>
              <a:t>).</a:t>
            </a:r>
          </a:p>
          <a:p>
            <a:pPr marL="457200" lvl="0" indent="-336550" algn="just" rtl="0">
              <a:spcBef>
                <a:spcPts val="0"/>
              </a:spcBef>
              <a:spcAft>
                <a:spcPts val="0"/>
              </a:spcAft>
              <a:buSzPts val="1700"/>
              <a:buAutoNum type="arabicPeriod"/>
            </a:pPr>
            <a:r>
              <a:rPr lang="fr-FR" sz="1700" dirty="0" err="1"/>
              <a:t>Locate</a:t>
            </a:r>
            <a:r>
              <a:rPr lang="fr-FR" sz="1700" dirty="0"/>
              <a:t> places and </a:t>
            </a:r>
            <a:r>
              <a:rPr lang="fr-FR" sz="1700" dirty="0" err="1"/>
              <a:t>addresses</a:t>
            </a:r>
            <a:r>
              <a:rPr lang="fr-FR" sz="1700" dirty="0"/>
              <a:t> on a </a:t>
            </a:r>
            <a:r>
              <a:rPr lang="fr-FR" sz="1700" dirty="0" err="1"/>
              <a:t>traditional</a:t>
            </a:r>
            <a:r>
              <a:rPr lang="fr-FR" sz="1700" dirty="0"/>
              <a:t> </a:t>
            </a:r>
            <a:r>
              <a:rPr lang="fr-FR" sz="1700" dirty="0" err="1"/>
              <a:t>paper</a:t>
            </a:r>
            <a:r>
              <a:rPr lang="fr-FR" sz="1700" dirty="0"/>
              <a:t> </a:t>
            </a:r>
            <a:r>
              <a:rPr lang="fr-FR" sz="1700" dirty="0" err="1"/>
              <a:t>map</a:t>
            </a:r>
            <a:r>
              <a:rPr lang="fr-FR" sz="1700" dirty="0"/>
              <a:t> or </a:t>
            </a:r>
            <a:r>
              <a:rPr lang="fr-FR" sz="1700" dirty="0" err="1"/>
              <a:t>with</a:t>
            </a:r>
            <a:r>
              <a:rPr lang="fr-FR" sz="1700" dirty="0"/>
              <a:t> an </a:t>
            </a:r>
            <a:r>
              <a:rPr lang="fr-FR" sz="1700" dirty="0" err="1"/>
              <a:t>electronic</a:t>
            </a:r>
            <a:r>
              <a:rPr lang="fr-FR" sz="1700" dirty="0"/>
              <a:t> </a:t>
            </a:r>
            <a:r>
              <a:rPr lang="fr-FR" sz="1700" dirty="0" err="1"/>
              <a:t>tool</a:t>
            </a:r>
            <a:r>
              <a:rPr lang="fr-FR" sz="1700" dirty="0"/>
              <a:t> to </a:t>
            </a:r>
            <a:r>
              <a:rPr lang="fr-FR" sz="1700" dirty="0" err="1"/>
              <a:t>get</a:t>
            </a:r>
            <a:r>
              <a:rPr lang="fr-FR" sz="1700" dirty="0"/>
              <a:t> an </a:t>
            </a:r>
            <a:r>
              <a:rPr lang="fr-FR" sz="1700" dirty="0" err="1"/>
              <a:t>overview</a:t>
            </a:r>
            <a:r>
              <a:rPr lang="fr-FR" sz="1700" dirty="0"/>
              <a:t>.</a:t>
            </a:r>
          </a:p>
          <a:p>
            <a:pPr marL="457200" lvl="0" indent="-336550" algn="just" rtl="0">
              <a:spcBef>
                <a:spcPts val="0"/>
              </a:spcBef>
              <a:spcAft>
                <a:spcPts val="0"/>
              </a:spcAft>
              <a:buSzPts val="1700"/>
              <a:buAutoNum type="arabicPeriod"/>
            </a:pPr>
            <a:r>
              <a:rPr lang="fr-FR" sz="1700" dirty="0" err="1"/>
              <a:t>Determine</a:t>
            </a:r>
            <a:r>
              <a:rPr lang="fr-FR" sz="1700" dirty="0"/>
              <a:t> </a:t>
            </a:r>
            <a:r>
              <a:rPr lang="fr-FR" sz="1700" dirty="0" err="1"/>
              <a:t>elements</a:t>
            </a:r>
            <a:r>
              <a:rPr lang="fr-FR" sz="1700" dirty="0"/>
              <a:t> to </a:t>
            </a:r>
            <a:r>
              <a:rPr lang="fr-FR" sz="1700" dirty="0" err="1"/>
              <a:t>anticipate</a:t>
            </a:r>
            <a:r>
              <a:rPr lang="fr-FR" sz="1700" dirty="0"/>
              <a:t> (</a:t>
            </a:r>
            <a:r>
              <a:rPr lang="fr-FR" sz="1700" dirty="0" err="1"/>
              <a:t>foreseeable</a:t>
            </a:r>
            <a:r>
              <a:rPr lang="fr-FR" sz="1700" dirty="0"/>
              <a:t> </a:t>
            </a:r>
            <a:r>
              <a:rPr lang="fr-FR" sz="1700" dirty="0" err="1"/>
              <a:t>potential</a:t>
            </a:r>
            <a:r>
              <a:rPr lang="fr-FR" sz="1700" dirty="0"/>
              <a:t> </a:t>
            </a:r>
            <a:r>
              <a:rPr lang="fr-FR" sz="1700" dirty="0" err="1"/>
              <a:t>problems</a:t>
            </a:r>
            <a:r>
              <a:rPr lang="fr-FR" sz="1700" dirty="0"/>
              <a:t>): </a:t>
            </a:r>
            <a:r>
              <a:rPr lang="fr-FR" sz="1700" dirty="0" err="1"/>
              <a:t>space</a:t>
            </a:r>
            <a:r>
              <a:rPr lang="fr-FR" sz="1700" dirty="0"/>
              <a:t> for </a:t>
            </a:r>
            <a:r>
              <a:rPr lang="fr-FR" sz="1700" dirty="0" err="1"/>
              <a:t>turns</a:t>
            </a:r>
            <a:r>
              <a:rPr lang="fr-FR" sz="1700" dirty="0"/>
              <a:t>, rush </a:t>
            </a:r>
            <a:r>
              <a:rPr lang="fr-FR" sz="1700" dirty="0" err="1"/>
              <a:t>hours</a:t>
            </a:r>
            <a:r>
              <a:rPr lang="fr-FR" sz="1700" dirty="0"/>
              <a:t>, restrictive routes, </a:t>
            </a:r>
            <a:r>
              <a:rPr lang="fr-FR" sz="1700" dirty="0" err="1"/>
              <a:t>weather</a:t>
            </a:r>
            <a:r>
              <a:rPr lang="fr-FR" sz="1700" dirty="0"/>
              <a:t> conditions, etc.</a:t>
            </a:r>
          </a:p>
          <a:p>
            <a:pPr marL="457200" lvl="0" indent="-336550" algn="just" rtl="0">
              <a:spcBef>
                <a:spcPts val="0"/>
              </a:spcBef>
              <a:spcAft>
                <a:spcPts val="0"/>
              </a:spcAft>
              <a:buSzPts val="1700"/>
              <a:buAutoNum type="arabicPeriod"/>
            </a:pPr>
            <a:r>
              <a:rPr lang="fr-FR" sz="1700" dirty="0" err="1"/>
              <a:t>Optimally</a:t>
            </a:r>
            <a:r>
              <a:rPr lang="fr-FR" sz="1700" dirty="0"/>
              <a:t> </a:t>
            </a:r>
            <a:r>
              <a:rPr lang="fr-FR" sz="1700" dirty="0" err="1"/>
              <a:t>determine</a:t>
            </a:r>
            <a:r>
              <a:rPr lang="fr-FR" sz="1700" dirty="0"/>
              <a:t> the routes to follow </a:t>
            </a:r>
            <a:r>
              <a:rPr lang="fr-FR" sz="1700" dirty="0" err="1"/>
              <a:t>during</a:t>
            </a:r>
            <a:r>
              <a:rPr lang="fr-FR" sz="1700" dirty="0"/>
              <a:t> practice </a:t>
            </a:r>
            <a:r>
              <a:rPr lang="fr-FR" sz="1700" dirty="0" err="1"/>
              <a:t>periods</a:t>
            </a:r>
            <a:r>
              <a:rPr lang="fr-FR" sz="1700" dirty="0"/>
              <a:t> (directions and </a:t>
            </a:r>
            <a:r>
              <a:rPr lang="fr-FR" sz="1700" dirty="0" err="1"/>
              <a:t>landmarks</a:t>
            </a:r>
            <a:r>
              <a:rPr lang="fr-FR" sz="1700" dirty="0"/>
              <a:t> for </a:t>
            </a:r>
            <a:r>
              <a:rPr lang="fr-FR" sz="1700" dirty="0" err="1"/>
              <a:t>making</a:t>
            </a:r>
            <a:r>
              <a:rPr lang="fr-FR" sz="1700" dirty="0"/>
              <a:t> </a:t>
            </a:r>
            <a:r>
              <a:rPr lang="fr-FR" sz="1700" dirty="0" err="1"/>
              <a:t>turns</a:t>
            </a:r>
            <a:r>
              <a:rPr lang="fr-FR" sz="1700" dirty="0"/>
              <a:t> at the right places).</a:t>
            </a:r>
          </a:p>
          <a:p>
            <a:pPr marL="457200" lvl="0" indent="-336550" algn="just" rtl="0">
              <a:spcBef>
                <a:spcPts val="0"/>
              </a:spcBef>
              <a:spcAft>
                <a:spcPts val="0"/>
              </a:spcAft>
              <a:buSzPts val="1700"/>
              <a:buAutoNum type="arabicPeriod"/>
            </a:pPr>
            <a:r>
              <a:rPr lang="en-US" sz="1700" dirty="0"/>
              <a:t>Determine appropriate stopping places for meals or breaks during the periods.</a:t>
            </a:r>
            <a:endParaRPr sz="1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3"/>
          <p:cNvSpPr txBox="1">
            <a:spLocks noGrp="1"/>
          </p:cNvSpPr>
          <p:nvPr>
            <p:ph type="title"/>
          </p:nvPr>
        </p:nvSpPr>
        <p:spPr>
          <a:xfrm>
            <a:off x="311700" y="1359425"/>
            <a:ext cx="8520600" cy="100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Presentation of routes to be analyzed in urban environments for practice purposes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4"/>
          <p:cNvSpPr txBox="1">
            <a:spLocks noGrp="1"/>
          </p:cNvSpPr>
          <p:nvPr>
            <p:ph type="title"/>
          </p:nvPr>
        </p:nvSpPr>
        <p:spPr>
          <a:xfrm>
            <a:off x="1031150" y="1283225"/>
            <a:ext cx="7287600" cy="191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Based on the geographical location of your service point, the teacher will ask you to fill out a grid to plan the urban route that is in the student workbook.</a:t>
            </a: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5"/>
          <p:cNvSpPr txBox="1">
            <a:spLocks noGrp="1"/>
          </p:cNvSpPr>
          <p:nvPr>
            <p:ph type="title"/>
          </p:nvPr>
        </p:nvSpPr>
        <p:spPr>
          <a:xfrm>
            <a:off x="857250" y="349550"/>
            <a:ext cx="7036350" cy="11325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You must take into account your type of transportation and its specific characteristics.</a:t>
            </a:r>
            <a:endParaRPr dirty="0"/>
          </a:p>
        </p:txBody>
      </p:sp>
      <p:sp>
        <p:nvSpPr>
          <p:cNvPr id="107" name="Google Shape;107;p15"/>
          <p:cNvSpPr txBox="1">
            <a:spLocks noGrp="1"/>
          </p:cNvSpPr>
          <p:nvPr>
            <p:ph type="body" idx="1"/>
          </p:nvPr>
        </p:nvSpPr>
        <p:spPr>
          <a:xfrm>
            <a:off x="1154216" y="1470550"/>
            <a:ext cx="6827100" cy="3323400"/>
          </a:xfrm>
          <a:prstGeom prst="rect">
            <a:avLst/>
          </a:prstGeom>
        </p:spPr>
        <p:txBody>
          <a:bodyPr spcFirstLastPara="1" wrap="square" lIns="91425" tIns="91425" rIns="144000" bIns="91425" anchor="t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US" dirty="0"/>
              <a:t>height, width, and length of vehicles </a:t>
            </a: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US" dirty="0"/>
              <a:t>the time of year (normal or thaw period)</a:t>
            </a: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US" dirty="0"/>
              <a:t>the number of axles and the total loaded mass of vehicles</a:t>
            </a: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US" dirty="0"/>
              <a:t>the type of cargo (e.g., hazardous materials)</a:t>
            </a: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fr-CA" dirty="0"/>
              <a:t>rush </a:t>
            </a:r>
            <a:r>
              <a:rPr lang="fr-CA" dirty="0" err="1"/>
              <a:t>hour</a:t>
            </a:r>
            <a:r>
              <a:rPr lang="fr-CA" dirty="0"/>
              <a:t>, construction zones, </a:t>
            </a:r>
            <a:r>
              <a:rPr lang="fr-CA" dirty="0" err="1"/>
              <a:t>traffic</a:t>
            </a:r>
            <a:r>
              <a:rPr lang="fr-CA" dirty="0"/>
              <a:t> </a:t>
            </a:r>
            <a:r>
              <a:rPr lang="fr-CA" dirty="0" err="1"/>
              <a:t>jams</a:t>
            </a: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6"/>
          <p:cNvSpPr txBox="1">
            <a:spLocks noGrp="1"/>
          </p:cNvSpPr>
          <p:nvPr>
            <p:ph type="title"/>
          </p:nvPr>
        </p:nvSpPr>
        <p:spPr>
          <a:xfrm>
            <a:off x="1124800" y="445025"/>
            <a:ext cx="6854100" cy="10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You must validate the route and check if you comply with regulations.</a:t>
            </a:r>
            <a:endParaRPr dirty="0"/>
          </a:p>
        </p:txBody>
      </p:sp>
      <p:sp>
        <p:nvSpPr>
          <p:cNvPr id="113" name="Google Shape;113;p16"/>
          <p:cNvSpPr txBox="1">
            <a:spLocks noGrp="1"/>
          </p:cNvSpPr>
          <p:nvPr>
            <p:ph type="body" idx="1"/>
          </p:nvPr>
        </p:nvSpPr>
        <p:spPr>
          <a:xfrm>
            <a:off x="1347475" y="1553175"/>
            <a:ext cx="6432300" cy="26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fr-CA" dirty="0"/>
              <a:t>transits or transit routes</a:t>
            </a: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US" dirty="0"/>
              <a:t>restrictive roads or restricted routes </a:t>
            </a: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US" dirty="0"/>
              <a:t>the height of viaducts and bridges</a:t>
            </a: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US" dirty="0"/>
              <a:t>the space in the turns you will need to make</a:t>
            </a: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fr-CA" dirty="0"/>
              <a:t>tunnels (</a:t>
            </a:r>
            <a:r>
              <a:rPr lang="fr-CA" dirty="0" err="1"/>
              <a:t>hazardous</a:t>
            </a:r>
            <a:r>
              <a:rPr lang="fr-CA" dirty="0"/>
              <a:t> </a:t>
            </a:r>
            <a:r>
              <a:rPr lang="fr-CA" dirty="0" err="1"/>
              <a:t>materials</a:t>
            </a:r>
            <a:r>
              <a:rPr lang="fr-CA" dirty="0"/>
              <a:t>)</a:t>
            </a: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7"/>
          <p:cNvSpPr txBox="1">
            <a:spLocks noGrp="1"/>
          </p:cNvSpPr>
          <p:nvPr>
            <p:ph type="title"/>
          </p:nvPr>
        </p:nvSpPr>
        <p:spPr>
          <a:xfrm>
            <a:off x="1171750" y="445025"/>
            <a:ext cx="6854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dirty="0" err="1"/>
              <a:t>Necessary</a:t>
            </a:r>
            <a:r>
              <a:rPr lang="fr-CA" dirty="0"/>
              <a:t> Equipment</a:t>
            </a:r>
            <a:endParaRPr dirty="0"/>
          </a:p>
        </p:txBody>
      </p:sp>
      <p:sp>
        <p:nvSpPr>
          <p:cNvPr id="119" name="Google Shape;119;p17"/>
          <p:cNvSpPr txBox="1">
            <a:spLocks noGrp="1"/>
          </p:cNvSpPr>
          <p:nvPr>
            <p:ph type="body" idx="1"/>
          </p:nvPr>
        </p:nvSpPr>
        <p:spPr>
          <a:xfrm>
            <a:off x="1288808" y="1428968"/>
            <a:ext cx="6561300" cy="268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r-CA" dirty="0" err="1"/>
              <a:t>Traditional</a:t>
            </a:r>
            <a:r>
              <a:rPr lang="fr-CA" dirty="0"/>
              <a:t> </a:t>
            </a:r>
            <a:r>
              <a:rPr lang="fr-CA" dirty="0" err="1"/>
              <a:t>maps</a:t>
            </a:r>
            <a:endParaRPr lang="fr-CA" dirty="0"/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r-CA" dirty="0" err="1"/>
              <a:t>Electronic</a:t>
            </a:r>
            <a:r>
              <a:rPr lang="fr-CA" dirty="0"/>
              <a:t> </a:t>
            </a:r>
            <a:r>
              <a:rPr lang="fr-CA" dirty="0" err="1"/>
              <a:t>maps</a:t>
            </a:r>
            <a:endParaRPr lang="fr-CA" dirty="0"/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r-CA" dirty="0" err="1"/>
              <a:t>Quebec</a:t>
            </a:r>
            <a:r>
              <a:rPr lang="fr-CA" dirty="0"/>
              <a:t> </a:t>
            </a:r>
            <a:r>
              <a:rPr lang="fr-CA" dirty="0" err="1"/>
              <a:t>Trucking</a:t>
            </a:r>
            <a:r>
              <a:rPr lang="fr-CA" dirty="0"/>
              <a:t> Network</a:t>
            </a: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8"/>
          <p:cNvSpPr txBox="1">
            <a:spLocks noGrp="1"/>
          </p:cNvSpPr>
          <p:nvPr>
            <p:ph type="title"/>
          </p:nvPr>
        </p:nvSpPr>
        <p:spPr>
          <a:xfrm>
            <a:off x="1464650" y="445025"/>
            <a:ext cx="6115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Tips for planning a route in an urban environment</a:t>
            </a:r>
            <a:br>
              <a:rPr lang="en-US" dirty="0"/>
            </a:br>
            <a:endParaRPr dirty="0"/>
          </a:p>
        </p:txBody>
      </p:sp>
      <p:sp>
        <p:nvSpPr>
          <p:cNvPr id="125" name="Google Shape;125;p18"/>
          <p:cNvSpPr txBox="1">
            <a:spLocks noGrp="1"/>
          </p:cNvSpPr>
          <p:nvPr>
            <p:ph type="body" idx="1"/>
          </p:nvPr>
        </p:nvSpPr>
        <p:spPr>
          <a:xfrm>
            <a:off x="1095451" y="1686815"/>
            <a:ext cx="6983100" cy="71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1600"/>
              </a:spcBef>
              <a:spcAft>
                <a:spcPts val="1600"/>
              </a:spcAft>
              <a:buFont typeface="Wingdings" panose="05000000000000000000" pitchFamily="2" charset="2"/>
              <a:buChar char="§"/>
            </a:pPr>
            <a:r>
              <a:rPr lang="en-US" dirty="0"/>
              <a:t>Use landmarks to anticipate route changes</a:t>
            </a: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fcec828-1626-48b7-8c79-bd8fbf620289" xsi:nil="true"/>
    <lcf76f155ced4ddcb4097134ff3c332f xmlns="ea3555d2-3589-4a06-9423-01f6fdf781d4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1A058AFAC4ECD40A62F099AA74D6315" ma:contentTypeVersion="13" ma:contentTypeDescription="Crée un document." ma:contentTypeScope="" ma:versionID="eb45218e5d816f3671979fd0418cdc2c">
  <xsd:schema xmlns:xsd="http://www.w3.org/2001/XMLSchema" xmlns:xs="http://www.w3.org/2001/XMLSchema" xmlns:p="http://schemas.microsoft.com/office/2006/metadata/properties" xmlns:ns2="0fcec828-1626-48b7-8c79-bd8fbf620289" xmlns:ns3="ea3555d2-3589-4a06-9423-01f6fdf781d4" targetNamespace="http://schemas.microsoft.com/office/2006/metadata/properties" ma:root="true" ma:fieldsID="b08f7bc70117dbbc0df3dc8d520fd4bd" ns2:_="" ns3:_="">
    <xsd:import namespace="0fcec828-1626-48b7-8c79-bd8fbf620289"/>
    <xsd:import namespace="ea3555d2-3589-4a06-9423-01f6fdf781d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DateTaken" minOccurs="0"/>
                <xsd:element ref="ns3:lcf76f155ced4ddcb4097134ff3c332f" minOccurs="0"/>
                <xsd:element ref="ns2:TaxCatchAll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cec828-1626-48b7-8c79-bd8fbf62028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9be27902-d95e-44e2-bfca-c04c9b8555b6}" ma:internalName="TaxCatchAll" ma:showField="CatchAllData" ma:web="0fcec828-1626-48b7-8c79-bd8fbf62028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3555d2-3589-4a06-9423-01f6fdf781d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Balises d’images" ma:readOnly="false" ma:fieldId="{5cf76f15-5ced-4ddc-b409-7134ff3c332f}" ma:taxonomyMulti="true" ma:sspId="cdfe4dc5-eb46-4b6f-86f8-cb08bb47828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A4C642E-7D37-43E9-B798-461AF388CB46}">
  <ds:schemaRefs>
    <ds:schemaRef ds:uri="http://schemas.microsoft.com/office/2006/metadata/properties"/>
    <ds:schemaRef ds:uri="http://schemas.microsoft.com/office/infopath/2007/PartnerControls"/>
    <ds:schemaRef ds:uri="0fcec828-1626-48b7-8c79-bd8fbf620289"/>
    <ds:schemaRef ds:uri="ea3555d2-3589-4a06-9423-01f6fdf781d4"/>
  </ds:schemaRefs>
</ds:datastoreItem>
</file>

<file path=customXml/itemProps2.xml><?xml version="1.0" encoding="utf-8"?>
<ds:datastoreItem xmlns:ds="http://schemas.openxmlformats.org/officeDocument/2006/customXml" ds:itemID="{A2DA7E90-62A9-41CC-8F38-7AF8AB63C14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1BC0B7C-0D8C-4938-949D-DDC23B66E78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fcec828-1626-48b7-8c79-bd8fbf620289"/>
    <ds:schemaRef ds:uri="ea3555d2-3589-4a06-9423-01f6fdf781d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546</Words>
  <Application>Microsoft Office PowerPoint</Application>
  <PresentationFormat>Affichage à l'écran (16:9)</PresentationFormat>
  <Paragraphs>71</Paragraphs>
  <Slides>13</Slides>
  <Notes>13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8" baseType="lpstr">
      <vt:lpstr>Wingdings</vt:lpstr>
      <vt:lpstr>Exo 2</vt:lpstr>
      <vt:lpstr>Arial</vt:lpstr>
      <vt:lpstr>Oswald</vt:lpstr>
      <vt:lpstr>Simple Light</vt:lpstr>
      <vt:lpstr>Planning urban trips for practice periods</vt:lpstr>
      <vt:lpstr>Targeted competency elements</vt:lpstr>
      <vt:lpstr>Lesson Contents</vt:lpstr>
      <vt:lpstr>Presentation of routes to be analyzed in urban environments for practice purposes</vt:lpstr>
      <vt:lpstr>Based on the geographical location of your service point, the teacher will ask you to fill out a grid to plan the urban route that is in the student workbook.</vt:lpstr>
      <vt:lpstr>You must take into account your type of transportation and its specific characteristics.</vt:lpstr>
      <vt:lpstr>You must validate the route and check if you comply with regulations.</vt:lpstr>
      <vt:lpstr>Necessary Equipment</vt:lpstr>
      <vt:lpstr>Tips for planning a route in an urban environment </vt:lpstr>
      <vt:lpstr>Landmarks warn you of changes</vt:lpstr>
      <vt:lpstr>Landmarks warn you of changes (continued) </vt:lpstr>
      <vt:lpstr>Présentation PowerPoint</vt:lpstr>
      <vt:lpstr>Good practice!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Planning urban trips for practice periods</dc:title>
  <dc:creator>Lacroix, Sonia</dc:creator>
  <cp:lastModifiedBy>Lacroix, Sonia</cp:lastModifiedBy>
  <cp:revision>2</cp:revision>
  <dcterms:modified xsi:type="dcterms:W3CDTF">2024-09-25T13:45:26Z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0x010100D1A058AFAC4ECD40A62F099AA74D6315</vt:lpwstr>
  </property>
</Properties>
</file>