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Exo 2"/>
      <p:regular r:id="rId35"/>
      <p:bold r:id="rId36"/>
      <p:italic r:id="rId37"/>
      <p:boldItalic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C87276-A1AF-4CDE-8FD7-1B13323DD443}">
  <a:tblStyle styleId="{90C87276-A1AF-4CDE-8FD7-1B13323DD4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8AF32AF-47DB-4698-971C-9655C7D6F2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97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Exo2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Exo2-italic.fntdata"/><Relationship Id="rId14" Type="http://schemas.openxmlformats.org/officeDocument/2006/relationships/slide" Target="slides/slide8.xml"/><Relationship Id="rId36" Type="http://schemas.openxmlformats.org/officeDocument/2006/relationships/font" Target="fonts/Exo2-bold.fntdata"/><Relationship Id="rId17" Type="http://schemas.openxmlformats.org/officeDocument/2006/relationships/slide" Target="slides/slide11.xml"/><Relationship Id="rId39" Type="http://schemas.openxmlformats.org/officeDocument/2006/relationships/font" Target="fonts/Oswald-regular.fntdata"/><Relationship Id="rId16" Type="http://schemas.openxmlformats.org/officeDocument/2006/relationships/slide" Target="slides/slide10.xml"/><Relationship Id="rId38" Type="http://schemas.openxmlformats.org/officeDocument/2006/relationships/font" Target="fonts/Exo2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5c78ed8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f5c78ed8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Mentionner aux élèves qu’ils peuvent prendre des notes dans le cahier de l’élève.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Énumérer avec les élèves les détails de cette assignation.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FF00"/>
                </a:highlight>
              </a:rPr>
              <a:t>Avertir les élèves qu’ils doivent être attentifs car ils auront à répondre au petit questionnaire avec le visionnement.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e319007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e319007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Réponse: Toutes ces réponses sont possibles sauf MIKE.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e3190079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e3190079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Réponse: Départ du consignataire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e3190079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e3190079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Réponse: </a:t>
            </a:r>
            <a:r>
              <a:rPr lang="fr" sz="1200">
                <a:solidFill>
                  <a:schemeClr val="dk1"/>
                </a:solidFill>
              </a:rPr>
              <a:t>Stokesdale NC</a:t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e3190079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e3190079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Réponse: 2 camions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e3190079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e3190079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Réponse: 7:00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FF00"/>
                </a:highlight>
              </a:rPr>
              <a:t>Avertir les élèves qu’ils doivent être attentifs car ils auront à répondre au petit questionnaire après le visionnement.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e3190079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e3190079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Réponse: Par téléphone..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e3190079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e3190079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Réponse: 3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42d9f625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42d9f625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e3190079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e3190079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Réponse: Toutes ces réponses.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e3190079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e3190079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42d9f62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42d9f62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5cf3c13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5cf3c13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 DANS LE CAHIER DE L’ÉLÈVE (favoriser la prise de note)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5d7bb4a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5d7bb4a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 dans le cahier de l’élève (favoriser la prise de note)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42d9f6254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42d9f6254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42d9f6254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42d9f625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42d9f6254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42d9f625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a8ca6493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a8ca6493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a962efe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a962efe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a962efe4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a962efe4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Mentionner aux élèves qu’ils peuvent prendre des notes dans le cahier de l’élève.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a962efe4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a962efe4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Mentionner aux élèves qu’ils  peuvent prendre des notes dans le cahier de l’élève.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5598" y="-11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MhPsMH1CGN3WRURlBuVGsNEN5uNmtUeI/view" TargetMode="External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5Sfk7n82JMN8icQMgKZkLze0DzsuISww/view" TargetMode="External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Compétence 6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leçon 6.1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311700" y="21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Trouver l’information sur les documents de voyage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/>
              <a:t> à partir d’un système de gestion de flotte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909638"/>
            <a:ext cx="59436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1987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Entrevue avec un répartiteur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4443150" y="1152475"/>
            <a:ext cx="43890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Interprétation juste des directives du répartiteur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0" title="Entrevue Dany Legaul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725" y="1221650"/>
            <a:ext cx="3833150" cy="28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/>
        </p:nvSpPr>
        <p:spPr>
          <a:xfrm>
            <a:off x="651350" y="144550"/>
            <a:ext cx="80541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chemeClr val="dk1"/>
                </a:solidFill>
              </a:rPr>
              <a:t>Questionnaire à répondre durant/après le visionnement de la vidéo du répartiteur</a:t>
            </a:r>
            <a:endParaRPr b="1" sz="1800" u="sng">
              <a:solidFill>
                <a:schemeClr val="dk1"/>
              </a:solidFill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518450" y="1287550"/>
            <a:ext cx="79212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r" sz="1800">
                <a:solidFill>
                  <a:schemeClr val="dk1"/>
                </a:solidFill>
              </a:rPr>
              <a:t>Quels systèmes le répartiteur utilise-t-il pour communiquer avec les chauffeurs de longue distance?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(cochez la ou les bonnes réponses)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ISAAC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MIKE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Téléphone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En personne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/>
        </p:nvSpPr>
        <p:spPr>
          <a:xfrm>
            <a:off x="1207200" y="1219200"/>
            <a:ext cx="6729600" cy="2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2"/>
            </a:pPr>
            <a:r>
              <a:rPr lang="fr" sz="1800">
                <a:solidFill>
                  <a:schemeClr val="dk1"/>
                </a:solidFill>
              </a:rPr>
              <a:t>Quelle macro un chauffeur envoie au répartiteur une fois sa livraison effectuée? (cochez la bonne réponse)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Départ des douanes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Départ de l’expéditeur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Arrivée chez le consignataire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Départ du consignataire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Arrivée chez l’expéditeur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>
            <a:off x="429450" y="990600"/>
            <a:ext cx="8285100" cy="20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3"/>
            </a:pPr>
            <a:r>
              <a:rPr lang="fr" sz="1800">
                <a:solidFill>
                  <a:schemeClr val="dk1"/>
                </a:solidFill>
              </a:rPr>
              <a:t>À quel endroit (ville et état) </a:t>
            </a:r>
            <a:r>
              <a:rPr lang="fr" sz="1800">
                <a:solidFill>
                  <a:schemeClr val="dk1"/>
                </a:solidFill>
              </a:rPr>
              <a:t>Alain le chauffeur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lang="fr" sz="1800">
                <a:solidFill>
                  <a:schemeClr val="dk1"/>
                </a:solidFill>
              </a:rPr>
              <a:t>doit-il effectuer la livraison</a:t>
            </a:r>
            <a:r>
              <a:rPr lang="fr" sz="1800">
                <a:solidFill>
                  <a:schemeClr val="dk1"/>
                </a:solidFill>
              </a:rPr>
              <a:t> selon l’assignation reçue par le répartiteur? </a:t>
            </a:r>
            <a:r>
              <a:rPr lang="fr" sz="1800">
                <a:solidFill>
                  <a:schemeClr val="dk1"/>
                </a:solidFill>
              </a:rPr>
              <a:t>(cochez la bonne réponse)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Archdale NC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Glendale AZ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Allandale PA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Allentown PA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Stokesdale NC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393625" y="1221250"/>
            <a:ext cx="8208000" cy="20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4"/>
            </a:pPr>
            <a:r>
              <a:rPr lang="fr" sz="1800">
                <a:solidFill>
                  <a:schemeClr val="dk1"/>
                </a:solidFill>
              </a:rPr>
              <a:t>Combien de camions vont livrer au même moment chez le client?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(cochez la bonne réponse)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il est le seul</a:t>
            </a:r>
            <a:endParaRPr>
              <a:solidFill>
                <a:schemeClr val="dk1"/>
              </a:solidFill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2 camions</a:t>
            </a:r>
            <a:endParaRPr>
              <a:solidFill>
                <a:schemeClr val="dk1"/>
              </a:solidFill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3 camions</a:t>
            </a:r>
            <a:endParaRPr>
              <a:solidFill>
                <a:schemeClr val="dk1"/>
              </a:solidFill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4 camions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/>
        </p:nvSpPr>
        <p:spPr>
          <a:xfrm>
            <a:off x="775950" y="1016375"/>
            <a:ext cx="75921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5"/>
            </a:pPr>
            <a:r>
              <a:rPr lang="fr" sz="1800">
                <a:solidFill>
                  <a:schemeClr val="dk1"/>
                </a:solidFill>
              </a:rPr>
              <a:t>Quelle est l’heure de rendez-vous lundi pour la livraison?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(cochez la bonne réponse)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7:00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8:00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9:00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fr">
                <a:solidFill>
                  <a:schemeClr val="dk1"/>
                </a:solidFill>
              </a:rPr>
              <a:t>10:00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341825" y="437500"/>
            <a:ext cx="85206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u="sng"/>
              <a:t>Entrevue avec un chauffeur</a:t>
            </a:r>
            <a:endParaRPr sz="3600" u="sng"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3659950" y="1551325"/>
            <a:ext cx="5172300" cy="26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Collecte de données appropriées dans les documents de voyage</a:t>
            </a:r>
            <a:endParaRPr/>
          </a:p>
        </p:txBody>
      </p:sp>
      <p:pic>
        <p:nvPicPr>
          <p:cNvPr id="209" name="Google Shape;209;p26" title="Entrevue Sylvain Laland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25" y="1592750"/>
            <a:ext cx="3178000" cy="25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/>
        </p:nvSpPr>
        <p:spPr>
          <a:xfrm>
            <a:off x="757675" y="369600"/>
            <a:ext cx="76659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chemeClr val="dk1"/>
                </a:solidFill>
              </a:rPr>
              <a:t>Questionnaire à répondre durant/après le visionnement de la vidéo du chauffeur</a:t>
            </a:r>
            <a:endParaRPr b="1" sz="1800" u="sng">
              <a:solidFill>
                <a:schemeClr val="dk1"/>
              </a:solidFill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1062575" y="1368950"/>
            <a:ext cx="7361100" cy="19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r" sz="1800">
                <a:solidFill>
                  <a:schemeClr val="dk1"/>
                </a:solidFill>
              </a:rPr>
              <a:t>Avec quel outil contemporain l</a:t>
            </a:r>
            <a:r>
              <a:rPr lang="fr" sz="1800">
                <a:solidFill>
                  <a:schemeClr val="dk1"/>
                </a:solidFill>
              </a:rPr>
              <a:t>e répartiteur communique-t-il avec les chauffeurs le vendredi pour l’assignation?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(cochez la bonne réponse)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Isaac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En personne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Par téléphone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Par télécopieur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/>
        </p:nvSpPr>
        <p:spPr>
          <a:xfrm>
            <a:off x="983625" y="800800"/>
            <a:ext cx="7216800" cy="20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2"/>
            </a:pPr>
            <a:r>
              <a:rPr lang="fr" sz="1800">
                <a:solidFill>
                  <a:schemeClr val="dk1"/>
                </a:solidFill>
              </a:rPr>
              <a:t>Combien de ville l</a:t>
            </a:r>
            <a:r>
              <a:rPr lang="fr" sz="1800">
                <a:solidFill>
                  <a:schemeClr val="dk1"/>
                </a:solidFill>
              </a:rPr>
              <a:t>e chauffeur </a:t>
            </a:r>
            <a:r>
              <a:rPr lang="fr" sz="1800">
                <a:solidFill>
                  <a:schemeClr val="dk1"/>
                </a:solidFill>
              </a:rPr>
              <a:t>énumère-t-il</a:t>
            </a:r>
            <a:r>
              <a:rPr lang="fr" sz="1800">
                <a:solidFill>
                  <a:schemeClr val="dk1"/>
                </a:solidFill>
              </a:rPr>
              <a:t> pour expliquer la procédure d’attribution des choix de voyages lors de l’assignation de début de semaine ?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1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2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3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 Description de la compétence 6</a:t>
            </a:r>
            <a:endParaRPr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408925" y="1152475"/>
            <a:ext cx="6406200" cy="90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b="1" lang="fr" sz="2000">
                <a:solidFill>
                  <a:srgbClr val="000000"/>
                </a:solidFill>
              </a:rPr>
              <a:t>OBJECTIF de la compétence: </a:t>
            </a:r>
            <a:endParaRPr b="1" sz="2000">
              <a:solidFill>
                <a:srgbClr val="000000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0000"/>
                </a:solidFill>
              </a:rPr>
              <a:t>Planifier l’ensemble d’un voyage</a:t>
            </a:r>
            <a:endParaRPr b="1"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graphicFrame>
        <p:nvGraphicFramePr>
          <p:cNvPr id="84" name="Google Shape;84;p11"/>
          <p:cNvGraphicFramePr/>
          <p:nvPr/>
        </p:nvGraphicFramePr>
        <p:xfrm>
          <a:off x="1281675" y="219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{90C87276-A1AF-4CDE-8FD7-1B13323DD443}</a:tableStyleId>
              </a:tblPr>
              <a:tblGrid>
                <a:gridCol w="6088150"/>
                <a:gridCol w="772125"/>
              </a:tblGrid>
              <a:tr h="173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>
                          <a:solidFill>
                            <a:schemeClr val="dk1"/>
                          </a:solidFill>
                        </a:rPr>
                        <a:t>Élément de la compétence: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>
                          <a:solidFill>
                            <a:schemeClr val="dk1"/>
                          </a:solidFill>
                        </a:rPr>
                        <a:t>Vous apprendrez </a:t>
                      </a:r>
                      <a:r>
                        <a:rPr lang="fr" sz="1800">
                          <a:solidFill>
                            <a:schemeClr val="dk1"/>
                          </a:solidFill>
                        </a:rPr>
                        <a:t>à prendre de l’information sur le voyage à effectuer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42862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42862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Plan de leçon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42862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06.01 Info Voyage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Durée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2h00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5" name="Google Shape;85;p11"/>
          <p:cNvSpPr txBox="1"/>
          <p:nvPr/>
        </p:nvSpPr>
        <p:spPr>
          <a:xfrm>
            <a:off x="2132700" y="705825"/>
            <a:ext cx="518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2"/>
                </a:solidFill>
              </a:rPr>
              <a:t>Nombre d’heures total de la compétence: 45 heures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/>
        </p:nvSpPr>
        <p:spPr>
          <a:xfrm>
            <a:off x="677950" y="939375"/>
            <a:ext cx="75624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3"/>
            </a:pPr>
            <a:r>
              <a:rPr lang="fr" sz="1800">
                <a:solidFill>
                  <a:schemeClr val="dk1"/>
                </a:solidFill>
              </a:rPr>
              <a:t>Lorsque le chauffeur nous montre son dernier voyage sur Isaac, quelles informations lui ont été transmises?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(cochez une ou plusieurs réponses)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Adresse de l’expéditeur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Information de la douane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Les directions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▢"/>
            </a:pPr>
            <a:r>
              <a:rPr lang="fr">
                <a:solidFill>
                  <a:schemeClr val="dk1"/>
                </a:solidFill>
              </a:rPr>
              <a:t>Adresse du consignataire       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/>
        </p:nvSpPr>
        <p:spPr>
          <a:xfrm>
            <a:off x="0" y="646650"/>
            <a:ext cx="91440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FF"/>
                </a:solidFill>
              </a:rPr>
              <a:t>Lors de votre formation au CFTR, vos enseignants auront le rôle d’un répartiteur en entreprise.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FF"/>
                </a:solidFill>
              </a:rPr>
              <a:t>Il sera alors très important (aussi important qu’en entreprise) de bien écouter, interpréter et retenir toutes les directives fournies par celui-ci. Que ce soit pour effectuer un voyage avec livraison ou une directive de formation. Cela fait partie des compétences d’un bon chauffeur de camion.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FF"/>
                </a:solidFill>
              </a:rPr>
              <a:t>Vos enseignants représentent vos futurs employeurs!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Merci pour votre attention!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912" y="140825"/>
            <a:ext cx="3864174" cy="50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/>
        </p:nvSpPr>
        <p:spPr>
          <a:xfrm>
            <a:off x="2686025" y="578775"/>
            <a:ext cx="9762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/>
              <a:t>Abitibi Consolidated</a:t>
            </a:r>
            <a:endParaRPr sz="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/>
              <a:t>123 ave du papier</a:t>
            </a:r>
            <a:endParaRPr sz="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"/>
              <a:t>Saguenay, QC</a:t>
            </a:r>
            <a:endParaRPr sz="500"/>
          </a:p>
        </p:txBody>
      </p:sp>
      <p:sp>
        <p:nvSpPr>
          <p:cNvPr id="242" name="Google Shape;242;p32"/>
          <p:cNvSpPr txBox="1"/>
          <p:nvPr/>
        </p:nvSpPr>
        <p:spPr>
          <a:xfrm>
            <a:off x="2705125" y="887788"/>
            <a:ext cx="12858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/>
              <a:t>Midland Farms, Inc.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375 Broadway, Menands, 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NY 12204, États-Unis</a:t>
            </a:r>
            <a:endParaRPr sz="600"/>
          </a:p>
        </p:txBody>
      </p:sp>
      <p:sp>
        <p:nvSpPr>
          <p:cNvPr id="243" name="Google Shape;243;p32"/>
          <p:cNvSpPr/>
          <p:nvPr/>
        </p:nvSpPr>
        <p:spPr>
          <a:xfrm>
            <a:off x="2747975" y="2274475"/>
            <a:ext cx="1728900" cy="9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" name="Google Shape;244;p32"/>
          <p:cNvGrpSpPr/>
          <p:nvPr/>
        </p:nvGrpSpPr>
        <p:grpSpPr>
          <a:xfrm>
            <a:off x="3728150" y="574850"/>
            <a:ext cx="2975700" cy="540747"/>
            <a:chOff x="3728150" y="574850"/>
            <a:chExt cx="2975700" cy="540747"/>
          </a:xfrm>
        </p:grpSpPr>
        <p:cxnSp>
          <p:nvCxnSpPr>
            <p:cNvPr id="245" name="Google Shape;245;p32"/>
            <p:cNvCxnSpPr/>
            <p:nvPr/>
          </p:nvCxnSpPr>
          <p:spPr>
            <a:xfrm flipH="1">
              <a:off x="3728150" y="812597"/>
              <a:ext cx="2975700" cy="30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46" name="Google Shape;246;p32"/>
            <p:cNvCxnSpPr/>
            <p:nvPr/>
          </p:nvCxnSpPr>
          <p:spPr>
            <a:xfrm>
              <a:off x="6682225" y="574850"/>
              <a:ext cx="10800" cy="2532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47" name="Google Shape;247;p32"/>
          <p:cNvCxnSpPr/>
          <p:nvPr/>
        </p:nvCxnSpPr>
        <p:spPr>
          <a:xfrm>
            <a:off x="6219575" y="578763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8" name="Google Shape;248;p32"/>
          <p:cNvGrpSpPr/>
          <p:nvPr/>
        </p:nvGrpSpPr>
        <p:grpSpPr>
          <a:xfrm>
            <a:off x="2401013" y="438146"/>
            <a:ext cx="297000" cy="392026"/>
            <a:chOff x="2401013" y="438146"/>
            <a:chExt cx="297000" cy="392026"/>
          </a:xfrm>
        </p:grpSpPr>
        <p:cxnSp>
          <p:nvCxnSpPr>
            <p:cNvPr id="249" name="Google Shape;249;p32"/>
            <p:cNvCxnSpPr/>
            <p:nvPr/>
          </p:nvCxnSpPr>
          <p:spPr>
            <a:xfrm>
              <a:off x="2413962" y="438146"/>
              <a:ext cx="0" cy="39202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32"/>
            <p:cNvCxnSpPr/>
            <p:nvPr/>
          </p:nvCxnSpPr>
          <p:spPr>
            <a:xfrm>
              <a:off x="2401013" y="824359"/>
              <a:ext cx="297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51" name="Google Shape;251;p32"/>
          <p:cNvCxnSpPr/>
          <p:nvPr/>
        </p:nvCxnSpPr>
        <p:spPr>
          <a:xfrm>
            <a:off x="2057400" y="438163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32"/>
          <p:cNvSpPr txBox="1"/>
          <p:nvPr/>
        </p:nvSpPr>
        <p:spPr>
          <a:xfrm>
            <a:off x="2705125" y="2208875"/>
            <a:ext cx="25404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Livraison : 8:00 am, Lundi 21 mai 2099</a:t>
            </a:r>
            <a:endParaRPr b="1" sz="800"/>
          </a:p>
        </p:txBody>
      </p:sp>
      <p:grpSp>
        <p:nvGrpSpPr>
          <p:cNvPr id="253" name="Google Shape;253;p32"/>
          <p:cNvGrpSpPr/>
          <p:nvPr/>
        </p:nvGrpSpPr>
        <p:grpSpPr>
          <a:xfrm>
            <a:off x="2405775" y="1962146"/>
            <a:ext cx="297000" cy="392026"/>
            <a:chOff x="2405775" y="1962146"/>
            <a:chExt cx="297000" cy="392026"/>
          </a:xfrm>
        </p:grpSpPr>
        <p:cxnSp>
          <p:nvCxnSpPr>
            <p:cNvPr id="254" name="Google Shape;254;p32"/>
            <p:cNvCxnSpPr/>
            <p:nvPr/>
          </p:nvCxnSpPr>
          <p:spPr>
            <a:xfrm>
              <a:off x="2413962" y="1962146"/>
              <a:ext cx="0" cy="39202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32"/>
            <p:cNvCxnSpPr/>
            <p:nvPr/>
          </p:nvCxnSpPr>
          <p:spPr>
            <a:xfrm>
              <a:off x="2405775" y="2343596"/>
              <a:ext cx="297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56" name="Google Shape;256;p32"/>
          <p:cNvCxnSpPr/>
          <p:nvPr/>
        </p:nvCxnSpPr>
        <p:spPr>
          <a:xfrm>
            <a:off x="2057400" y="1962163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7" name="Google Shape;257;p32"/>
          <p:cNvGrpSpPr/>
          <p:nvPr/>
        </p:nvGrpSpPr>
        <p:grpSpPr>
          <a:xfrm>
            <a:off x="2336725" y="2514612"/>
            <a:ext cx="168300" cy="187221"/>
            <a:chOff x="2336725" y="2514612"/>
            <a:chExt cx="168300" cy="187221"/>
          </a:xfrm>
        </p:grpSpPr>
        <p:cxnSp>
          <p:nvCxnSpPr>
            <p:cNvPr id="258" name="Google Shape;258;p32"/>
            <p:cNvCxnSpPr/>
            <p:nvPr/>
          </p:nvCxnSpPr>
          <p:spPr>
            <a:xfrm>
              <a:off x="2349541" y="2514612"/>
              <a:ext cx="0" cy="187221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32"/>
            <p:cNvCxnSpPr/>
            <p:nvPr/>
          </p:nvCxnSpPr>
          <p:spPr>
            <a:xfrm>
              <a:off x="2336725" y="2699056"/>
              <a:ext cx="1683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60" name="Google Shape;260;p32"/>
          <p:cNvCxnSpPr/>
          <p:nvPr/>
        </p:nvCxnSpPr>
        <p:spPr>
          <a:xfrm>
            <a:off x="2071688" y="2514600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32"/>
          <p:cNvSpPr txBox="1"/>
          <p:nvPr/>
        </p:nvSpPr>
        <p:spPr>
          <a:xfrm>
            <a:off x="2868756" y="2564238"/>
            <a:ext cx="19476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26       palettes papier fin   35 389 kg</a:t>
            </a:r>
            <a:endParaRPr b="1" sz="800"/>
          </a:p>
        </p:txBody>
      </p:sp>
      <p:sp>
        <p:nvSpPr>
          <p:cNvPr id="262" name="Google Shape;262;p32"/>
          <p:cNvSpPr txBox="1"/>
          <p:nvPr/>
        </p:nvSpPr>
        <p:spPr>
          <a:xfrm>
            <a:off x="3398650" y="3141000"/>
            <a:ext cx="2287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Contact : John Smith 416-555-6666</a:t>
            </a:r>
            <a:endParaRPr b="1" sz="800"/>
          </a:p>
        </p:txBody>
      </p:sp>
      <p:grpSp>
        <p:nvGrpSpPr>
          <p:cNvPr id="263" name="Google Shape;263;p32"/>
          <p:cNvGrpSpPr/>
          <p:nvPr/>
        </p:nvGrpSpPr>
        <p:grpSpPr>
          <a:xfrm>
            <a:off x="5305947" y="2668874"/>
            <a:ext cx="1506091" cy="610492"/>
            <a:chOff x="3484381" y="438149"/>
            <a:chExt cx="483000" cy="610492"/>
          </a:xfrm>
        </p:grpSpPr>
        <p:cxnSp>
          <p:nvCxnSpPr>
            <p:cNvPr id="264" name="Google Shape;264;p32"/>
            <p:cNvCxnSpPr/>
            <p:nvPr/>
          </p:nvCxnSpPr>
          <p:spPr>
            <a:xfrm flipH="1">
              <a:off x="3484381" y="561141"/>
              <a:ext cx="483000" cy="48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65" name="Google Shape;265;p32"/>
            <p:cNvCxnSpPr/>
            <p:nvPr/>
          </p:nvCxnSpPr>
          <p:spPr>
            <a:xfrm>
              <a:off x="3959708" y="438149"/>
              <a:ext cx="3000" cy="130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66" name="Google Shape;266;p32"/>
          <p:cNvCxnSpPr/>
          <p:nvPr/>
        </p:nvCxnSpPr>
        <p:spPr>
          <a:xfrm>
            <a:off x="6400341" y="2672498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32"/>
          <p:cNvSpPr txBox="1"/>
          <p:nvPr/>
        </p:nvSpPr>
        <p:spPr>
          <a:xfrm>
            <a:off x="2730686" y="3461241"/>
            <a:ext cx="19029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Port d’entrée: Champlain, NY</a:t>
            </a:r>
            <a:endParaRPr sz="800"/>
          </a:p>
        </p:txBody>
      </p:sp>
      <p:grpSp>
        <p:nvGrpSpPr>
          <p:cNvPr id="268" name="Google Shape;268;p32"/>
          <p:cNvGrpSpPr/>
          <p:nvPr/>
        </p:nvGrpSpPr>
        <p:grpSpPr>
          <a:xfrm>
            <a:off x="2336725" y="3429012"/>
            <a:ext cx="168300" cy="187200"/>
            <a:chOff x="2336725" y="2514612"/>
            <a:chExt cx="168300" cy="187200"/>
          </a:xfrm>
        </p:grpSpPr>
        <p:cxnSp>
          <p:nvCxnSpPr>
            <p:cNvPr id="269" name="Google Shape;269;p32"/>
            <p:cNvCxnSpPr/>
            <p:nvPr/>
          </p:nvCxnSpPr>
          <p:spPr>
            <a:xfrm>
              <a:off x="2349541" y="2514612"/>
              <a:ext cx="0" cy="1872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" name="Google Shape;270;p32"/>
            <p:cNvCxnSpPr/>
            <p:nvPr/>
          </p:nvCxnSpPr>
          <p:spPr>
            <a:xfrm>
              <a:off x="2336725" y="2699056"/>
              <a:ext cx="1683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71" name="Google Shape;271;p32"/>
          <p:cNvCxnSpPr/>
          <p:nvPr/>
        </p:nvCxnSpPr>
        <p:spPr>
          <a:xfrm>
            <a:off x="2071688" y="3429000"/>
            <a:ext cx="9288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32"/>
          <p:cNvSpPr txBox="1"/>
          <p:nvPr/>
        </p:nvSpPr>
        <p:spPr>
          <a:xfrm>
            <a:off x="2066925" y="195347"/>
            <a:ext cx="938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Expéditeur</a:t>
            </a:r>
            <a:endParaRPr sz="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3"/>
          <p:cNvPicPr preferRelativeResize="0"/>
          <p:nvPr/>
        </p:nvPicPr>
        <p:blipFill rotWithShape="1">
          <a:blip r:embed="rId3">
            <a:alphaModFix/>
          </a:blip>
          <a:srcRect b="7034" l="10366" r="6831" t="14711"/>
          <a:stretch/>
        </p:blipFill>
        <p:spPr>
          <a:xfrm>
            <a:off x="1900837" y="678600"/>
            <a:ext cx="5342326" cy="378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33"/>
          <p:cNvCxnSpPr/>
          <p:nvPr/>
        </p:nvCxnSpPr>
        <p:spPr>
          <a:xfrm>
            <a:off x="1419225" y="966800"/>
            <a:ext cx="1044300" cy="1349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33"/>
          <p:cNvCxnSpPr/>
          <p:nvPr/>
        </p:nvCxnSpPr>
        <p:spPr>
          <a:xfrm>
            <a:off x="681926" y="909584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3"/>
          <p:cNvCxnSpPr/>
          <p:nvPr/>
        </p:nvCxnSpPr>
        <p:spPr>
          <a:xfrm>
            <a:off x="681926" y="1759630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1291366" y="1759624"/>
            <a:ext cx="0" cy="18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1285875" y="1943100"/>
            <a:ext cx="1209600" cy="662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33"/>
          <p:cNvCxnSpPr/>
          <p:nvPr/>
        </p:nvCxnSpPr>
        <p:spPr>
          <a:xfrm>
            <a:off x="1785950" y="2728925"/>
            <a:ext cx="705000" cy="85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p33"/>
          <p:cNvCxnSpPr/>
          <p:nvPr/>
        </p:nvCxnSpPr>
        <p:spPr>
          <a:xfrm>
            <a:off x="605726" y="2779843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3"/>
          <p:cNvCxnSpPr/>
          <p:nvPr/>
        </p:nvCxnSpPr>
        <p:spPr>
          <a:xfrm flipH="1" rot="10800000">
            <a:off x="1776425" y="2914550"/>
            <a:ext cx="714600" cy="52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Google Shape;286;p33"/>
          <p:cNvCxnSpPr/>
          <p:nvPr/>
        </p:nvCxnSpPr>
        <p:spPr>
          <a:xfrm>
            <a:off x="605726" y="3032255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3"/>
          <p:cNvCxnSpPr/>
          <p:nvPr/>
        </p:nvCxnSpPr>
        <p:spPr>
          <a:xfrm flipH="1" rot="10800000">
            <a:off x="1790700" y="3038300"/>
            <a:ext cx="709800" cy="138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33"/>
          <p:cNvCxnSpPr/>
          <p:nvPr/>
        </p:nvCxnSpPr>
        <p:spPr>
          <a:xfrm flipH="1" rot="10800000">
            <a:off x="1776425" y="3157100"/>
            <a:ext cx="724200" cy="286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33"/>
          <p:cNvCxnSpPr/>
          <p:nvPr/>
        </p:nvCxnSpPr>
        <p:spPr>
          <a:xfrm flipH="1" rot="10800000">
            <a:off x="1795475" y="3461900"/>
            <a:ext cx="705300" cy="362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33"/>
          <p:cNvCxnSpPr/>
          <p:nvPr/>
        </p:nvCxnSpPr>
        <p:spPr>
          <a:xfrm>
            <a:off x="605726" y="3260855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3"/>
          <p:cNvCxnSpPr/>
          <p:nvPr/>
        </p:nvCxnSpPr>
        <p:spPr>
          <a:xfrm>
            <a:off x="605726" y="3522793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3"/>
          <p:cNvCxnSpPr/>
          <p:nvPr/>
        </p:nvCxnSpPr>
        <p:spPr>
          <a:xfrm>
            <a:off x="591439" y="3913318"/>
            <a:ext cx="1218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311700" y="209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Plans de leçon </a:t>
            </a:r>
            <a:r>
              <a:rPr lang="fr" sz="2000"/>
              <a:t>(suite)</a:t>
            </a:r>
            <a:endParaRPr sz="2000"/>
          </a:p>
        </p:txBody>
      </p:sp>
      <p:sp>
        <p:nvSpPr>
          <p:cNvPr id="91" name="Google Shape;91;p12"/>
          <p:cNvSpPr txBox="1"/>
          <p:nvPr/>
        </p:nvSpPr>
        <p:spPr>
          <a:xfrm>
            <a:off x="2132700" y="629625"/>
            <a:ext cx="518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2"/>
                </a:solidFill>
              </a:rPr>
              <a:t>Nombre d’heures total de la compétence: 45 heures</a:t>
            </a:r>
            <a:endParaRPr sz="1600"/>
          </a:p>
        </p:txBody>
      </p:sp>
      <p:graphicFrame>
        <p:nvGraphicFramePr>
          <p:cNvPr id="92" name="Google Shape;92;p12"/>
          <p:cNvGraphicFramePr/>
          <p:nvPr/>
        </p:nvGraphicFramePr>
        <p:xfrm>
          <a:off x="437450" y="210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{90C87276-A1AF-4CDE-8FD7-1B13323DD443}</a:tableStyleId>
              </a:tblPr>
              <a:tblGrid>
                <a:gridCol w="7440375"/>
                <a:gridCol w="828725"/>
              </a:tblGrid>
              <a:tr h="201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06.02 Carte provinciale traditionnelle et structure du réseau routier québécois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06.03 Carte municipale traditionnelle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06.04 Carte municipale traditionnelle </a:t>
                      </a:r>
                      <a:r>
                        <a:rPr i="1" lang="fr" sz="1500">
                          <a:solidFill>
                            <a:schemeClr val="dk1"/>
                          </a:solidFill>
                        </a:rPr>
                        <a:t>(aide à l’apprentissage)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431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06.05 Possibilités d’un GPS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514799" lvl="0" marL="514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06.06 Fonctionnement d’une carte routière électronique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514799" lvl="0" marL="5147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06.07 Carte nationales et internationale traditionnelle fonctionnement et informations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431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06.08 Récupération préventive 1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Durées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2h00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0h30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0h30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3h00</a:t>
                      </a:r>
                      <a:r>
                        <a:rPr lang="fr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3" name="Google Shape;93;p12"/>
          <p:cNvSpPr txBox="1"/>
          <p:nvPr/>
        </p:nvSpPr>
        <p:spPr>
          <a:xfrm>
            <a:off x="437450" y="920850"/>
            <a:ext cx="8301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Élément de la compétence: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</a:rPr>
              <a:t>Vous apprendrez </a:t>
            </a:r>
            <a:r>
              <a:rPr lang="fr" sz="1600">
                <a:solidFill>
                  <a:schemeClr val="dk1"/>
                </a:solidFill>
              </a:rPr>
              <a:t>à rechercher de l’information sur les cartes, faire les calculs nécessaires à la planification du voyage, déterminer des itinéraires </a:t>
            </a:r>
            <a:r>
              <a:rPr lang="fr" sz="1600" u="sng">
                <a:solidFill>
                  <a:schemeClr val="dk1"/>
                </a:solidFill>
              </a:rPr>
              <a:t>simples,</a:t>
            </a:r>
            <a:r>
              <a:rPr lang="fr" sz="1600">
                <a:solidFill>
                  <a:schemeClr val="dk1"/>
                </a:solidFill>
              </a:rPr>
              <a:t> comprendre comment utiliser les différents outils.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13"/>
          <p:cNvGraphicFramePr/>
          <p:nvPr/>
        </p:nvGraphicFramePr>
        <p:xfrm>
          <a:off x="1418338" y="1882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{90C87276-A1AF-4CDE-8FD7-1B13323DD443}</a:tableStyleId>
              </a:tblPr>
              <a:tblGrid>
                <a:gridCol w="6064825"/>
                <a:gridCol w="694600"/>
              </a:tblGrid>
              <a:tr h="237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06.09 Planifier des voyages en milieu urbain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06.10 Planifier des voyages pour compétence 8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06.11 Planifier des voyages pour compétence 9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06.12 Planifier des voyages nationaux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06.13 Planifier des voyages internationaux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06.14 Récupération préventive 2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06.15 Récupération préventive 3 (suite de 6.14)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06.16 Évaluation aux fins de sanction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06.17 Passage aux postes frontaliers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fr" sz="1600">
                          <a:solidFill>
                            <a:schemeClr val="dk1"/>
                          </a:solidFill>
                        </a:rPr>
                        <a:t>h00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514350" lvl="0" marL="51435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514799" lvl="0" marL="514799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1h00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2h00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1h00</a:t>
                      </a:r>
                      <a:r>
                        <a:rPr lang="fr" sz="1600">
                          <a:solidFill>
                            <a:schemeClr val="dk1"/>
                          </a:solidFill>
                        </a:rPr>
                        <a:t> 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9" name="Google Shape;99;p13"/>
          <p:cNvSpPr txBox="1"/>
          <p:nvPr>
            <p:ph type="title"/>
          </p:nvPr>
        </p:nvSpPr>
        <p:spPr>
          <a:xfrm>
            <a:off x="311700" y="209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Plans de leçon </a:t>
            </a:r>
            <a:r>
              <a:rPr lang="fr" sz="1700"/>
              <a:t>(suite)</a:t>
            </a:r>
            <a:endParaRPr sz="1700"/>
          </a:p>
        </p:txBody>
      </p:sp>
      <p:sp>
        <p:nvSpPr>
          <p:cNvPr id="100" name="Google Shape;100;p13"/>
          <p:cNvSpPr txBox="1"/>
          <p:nvPr/>
        </p:nvSpPr>
        <p:spPr>
          <a:xfrm>
            <a:off x="491875" y="745175"/>
            <a:ext cx="839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</a:rPr>
              <a:t>Élément de la compétence: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</a:rPr>
              <a:t>Vous apprendrez </a:t>
            </a:r>
            <a:r>
              <a:rPr lang="fr" sz="1600">
                <a:solidFill>
                  <a:schemeClr val="dk1"/>
                </a:solidFill>
              </a:rPr>
              <a:t>à prendre de l’information sur le voyage à effectuer, faire des recherches d’informations sur les cartes, effectuer les calculs nécessaires à la planification du voyage et à déterminer des itinéraires.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4"/>
          <p:cNvGraphicFramePr/>
          <p:nvPr/>
        </p:nvGraphicFramePr>
        <p:xfrm>
          <a:off x="1294263" y="316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{90C87276-A1AF-4CDE-8FD7-1B13323DD443}</a:tableStyleId>
              </a:tblPr>
              <a:tblGrid>
                <a:gridCol w="5968525"/>
                <a:gridCol w="891750"/>
              </a:tblGrid>
              <a:tr h="836425">
                <a:tc>
                  <a:txBody>
                    <a:bodyPr/>
                    <a:lstStyle/>
                    <a:p>
                      <a:pPr indent="0" lvl="0" marL="0" marR="42862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</a:rPr>
                        <a:t>Plan de leçon additionnels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42862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06.18 - Récupération                               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42862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06.19 - Récupération (suite) et reprise des évaluations 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Durées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solidFill>
                            <a:schemeClr val="dk1"/>
                          </a:solidFill>
                        </a:rPr>
                        <a:t>3h00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6" name="Google Shape;106;p14"/>
          <p:cNvSpPr txBox="1"/>
          <p:nvPr>
            <p:ph type="title"/>
          </p:nvPr>
        </p:nvSpPr>
        <p:spPr>
          <a:xfrm>
            <a:off x="311700" y="209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Plans de leçon </a:t>
            </a:r>
            <a:r>
              <a:rPr lang="fr" sz="1700"/>
              <a:t>(suite)</a:t>
            </a:r>
            <a:endParaRPr sz="1700"/>
          </a:p>
        </p:txBody>
      </p:sp>
      <p:graphicFrame>
        <p:nvGraphicFramePr>
          <p:cNvPr id="107" name="Google Shape;107;p14"/>
          <p:cNvGraphicFramePr/>
          <p:nvPr/>
        </p:nvGraphicFramePr>
        <p:xfrm>
          <a:off x="1294275" y="75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{D8AF32AF-47DB-4698-971C-9655C7D6F280}</a:tableStyleId>
              </a:tblPr>
              <a:tblGrid>
                <a:gridCol w="68602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/>
                        <a:t>Évaluation:</a:t>
                      </a:r>
                      <a:endParaRPr sz="1800"/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highlight>
                            <a:srgbClr val="FFFFFF"/>
                          </a:highlight>
                        </a:rPr>
                        <a:t>Date: </a:t>
                      </a:r>
                      <a:r>
                        <a:rPr lang="fr" sz="1600"/>
                        <a:t>_______________</a:t>
                      </a:r>
                      <a:endParaRPr sz="1600"/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/>
                        <a:t>Stratégie de l’évaluation : Connaissance pratique (théorique)</a:t>
                      </a:r>
                      <a:endParaRPr sz="1600"/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/>
                        <a:t>Durée: </a:t>
                      </a:r>
                      <a:r>
                        <a:rPr lang="fr" sz="1600"/>
                        <a:t>2h00</a:t>
                      </a:r>
                      <a:endParaRPr sz="16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highlight>
                            <a:srgbClr val="FFFFFF"/>
                          </a:highlight>
                        </a:rPr>
                        <a:t>Seuil de réussite: 80%</a:t>
                      </a:r>
                      <a:endParaRPr sz="1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highlight>
                            <a:srgbClr val="FFFFFF"/>
                          </a:highlight>
                        </a:rPr>
                        <a:t>Les élèves ont droit à leurs notes et leurs documents.        </a:t>
                      </a:r>
                      <a:r>
                        <a:rPr lang="fr" sz="1600">
                          <a:highlight>
                            <a:srgbClr val="00FFFF"/>
                          </a:highlight>
                        </a:rPr>
                        <a:t>Oui </a:t>
                      </a:r>
                      <a:r>
                        <a:rPr lang="fr" sz="1600">
                          <a:highlight>
                            <a:srgbClr val="FFFFFF"/>
                          </a:highlight>
                        </a:rPr>
                        <a:t>     Non  </a:t>
                      </a:r>
                      <a:r>
                        <a:rPr lang="fr" sz="1000">
                          <a:highlight>
                            <a:srgbClr val="FFFFFF"/>
                          </a:highlight>
                        </a:rPr>
                        <a:t>  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1165375" y="864850"/>
            <a:ext cx="7011300" cy="21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Leçon 6.1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Trouver l’information sur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les documents de voyage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277200" y="351375"/>
            <a:ext cx="4294800" cy="771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/>
              <a:t>Le connaissement</a:t>
            </a:r>
            <a:endParaRPr b="1" sz="3600"/>
          </a:p>
        </p:txBody>
      </p:sp>
      <p:sp>
        <p:nvSpPr>
          <p:cNvPr id="118" name="Google Shape;118;p16"/>
          <p:cNvSpPr txBox="1"/>
          <p:nvPr/>
        </p:nvSpPr>
        <p:spPr>
          <a:xfrm>
            <a:off x="6776750" y="2315800"/>
            <a:ext cx="46803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550" y="140825"/>
            <a:ext cx="3864174" cy="50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926700" y="2315800"/>
            <a:ext cx="44562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Expéditeur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Consignataire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900" y="1285500"/>
            <a:ext cx="942716" cy="11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338526" y="110700"/>
            <a:ext cx="8737750" cy="4113651"/>
            <a:chOff x="338526" y="110700"/>
            <a:chExt cx="8737750" cy="4113651"/>
          </a:xfrm>
        </p:grpSpPr>
        <p:grpSp>
          <p:nvGrpSpPr>
            <p:cNvPr id="127" name="Google Shape;127;p17"/>
            <p:cNvGrpSpPr/>
            <p:nvPr/>
          </p:nvGrpSpPr>
          <p:grpSpPr>
            <a:xfrm>
              <a:off x="1436225" y="782050"/>
              <a:ext cx="7640051" cy="3442301"/>
              <a:chOff x="1436225" y="782050"/>
              <a:chExt cx="7640051" cy="3442301"/>
            </a:xfrm>
          </p:grpSpPr>
          <p:pic>
            <p:nvPicPr>
              <p:cNvPr id="128" name="Google Shape;128;p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36225" y="782050"/>
                <a:ext cx="7640051" cy="34423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7"/>
              <p:cNvSpPr txBox="1"/>
              <p:nvPr/>
            </p:nvSpPr>
            <p:spPr>
              <a:xfrm>
                <a:off x="1638300" y="1678929"/>
                <a:ext cx="2169600" cy="6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100"/>
                  <a:t>Abitibi Consolidated</a:t>
                </a:r>
                <a:endParaRPr sz="11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100"/>
                  <a:t>123 ave du papier</a:t>
                </a:r>
                <a:endParaRPr sz="11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100"/>
                  <a:t>Saguenay, QC</a:t>
                </a:r>
                <a:endParaRPr sz="1100"/>
              </a:p>
            </p:txBody>
          </p:sp>
          <p:sp>
            <p:nvSpPr>
              <p:cNvPr id="130" name="Google Shape;130;p17"/>
              <p:cNvSpPr txBox="1"/>
              <p:nvPr/>
            </p:nvSpPr>
            <p:spPr>
              <a:xfrm>
                <a:off x="1638300" y="2340352"/>
                <a:ext cx="2169600" cy="6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100"/>
                  <a:t>Midland Farms, Inc.</a:t>
                </a:r>
                <a:endParaRPr sz="11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375 Broadway, Menands, </a:t>
                </a:r>
                <a:endParaRPr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0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NY 12204, États-Unis</a:t>
                </a:r>
                <a:endParaRPr sz="1100"/>
              </a:p>
            </p:txBody>
          </p:sp>
          <p:sp>
            <p:nvSpPr>
              <p:cNvPr id="131" name="Google Shape;131;p17"/>
              <p:cNvSpPr txBox="1"/>
              <p:nvPr/>
            </p:nvSpPr>
            <p:spPr>
              <a:xfrm>
                <a:off x="6384750" y="1734151"/>
                <a:ext cx="10533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100"/>
                  <a:t>2099-05-19</a:t>
                </a:r>
                <a:endParaRPr sz="1100"/>
              </a:p>
            </p:txBody>
          </p:sp>
        </p:grpSp>
        <p:sp>
          <p:nvSpPr>
            <p:cNvPr id="132" name="Google Shape;132;p17"/>
            <p:cNvSpPr txBox="1"/>
            <p:nvPr/>
          </p:nvSpPr>
          <p:spPr>
            <a:xfrm>
              <a:off x="338526" y="229155"/>
              <a:ext cx="18585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Point de départ</a:t>
              </a:r>
              <a:endParaRPr b="1"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(expéditeur)</a:t>
              </a:r>
              <a:endParaRPr b="1" sz="1800"/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3860625" y="110700"/>
              <a:ext cx="19200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Point d’arrivée</a:t>
              </a:r>
              <a:endParaRPr b="1"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(consignataire)</a:t>
              </a:r>
              <a:endParaRPr b="1" sz="1800"/>
            </a:p>
          </p:txBody>
        </p:sp>
        <p:grpSp>
          <p:nvGrpSpPr>
            <p:cNvPr id="134" name="Google Shape;134;p17"/>
            <p:cNvGrpSpPr/>
            <p:nvPr/>
          </p:nvGrpSpPr>
          <p:grpSpPr>
            <a:xfrm>
              <a:off x="1157658" y="895975"/>
              <a:ext cx="439500" cy="1149300"/>
              <a:chOff x="1157658" y="819775"/>
              <a:chExt cx="439500" cy="1149300"/>
            </a:xfrm>
          </p:grpSpPr>
          <p:cxnSp>
            <p:nvCxnSpPr>
              <p:cNvPr id="135" name="Google Shape;135;p17"/>
              <p:cNvCxnSpPr/>
              <p:nvPr/>
            </p:nvCxnSpPr>
            <p:spPr>
              <a:xfrm>
                <a:off x="1166250" y="819775"/>
                <a:ext cx="0" cy="11493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" name="Google Shape;136;p17"/>
              <p:cNvCxnSpPr/>
              <p:nvPr/>
            </p:nvCxnSpPr>
            <p:spPr>
              <a:xfrm>
                <a:off x="1157658" y="1952032"/>
                <a:ext cx="4395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37" name="Google Shape;137;p17"/>
            <p:cNvGrpSpPr/>
            <p:nvPr/>
          </p:nvGrpSpPr>
          <p:grpSpPr>
            <a:xfrm>
              <a:off x="3388925" y="828351"/>
              <a:ext cx="1402800" cy="1749249"/>
              <a:chOff x="3388925" y="828351"/>
              <a:chExt cx="1402800" cy="1749249"/>
            </a:xfrm>
          </p:grpSpPr>
          <p:cxnSp>
            <p:nvCxnSpPr>
              <p:cNvPr id="138" name="Google Shape;138;p17"/>
              <p:cNvCxnSpPr/>
              <p:nvPr/>
            </p:nvCxnSpPr>
            <p:spPr>
              <a:xfrm flipH="1">
                <a:off x="3388925" y="1191600"/>
                <a:ext cx="1402800" cy="13860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39" name="Google Shape;139;p17"/>
              <p:cNvCxnSpPr/>
              <p:nvPr/>
            </p:nvCxnSpPr>
            <p:spPr>
              <a:xfrm>
                <a:off x="4783274" y="828351"/>
                <a:ext cx="8400" cy="3717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8"/>
          <p:cNvGrpSpPr/>
          <p:nvPr/>
        </p:nvGrpSpPr>
        <p:grpSpPr>
          <a:xfrm>
            <a:off x="1574375" y="499374"/>
            <a:ext cx="7436901" cy="3736150"/>
            <a:chOff x="1574375" y="499374"/>
            <a:chExt cx="7436901" cy="3736150"/>
          </a:xfrm>
        </p:grpSpPr>
        <p:pic>
          <p:nvPicPr>
            <p:cNvPr id="145" name="Google Shape;145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74375" y="499374"/>
              <a:ext cx="7436901" cy="3736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8"/>
            <p:cNvSpPr txBox="1"/>
            <p:nvPr/>
          </p:nvSpPr>
          <p:spPr>
            <a:xfrm>
              <a:off x="1836375" y="1256404"/>
              <a:ext cx="5452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Livraison : 8:00 am, Lundi 21 mai 2099</a:t>
              </a:r>
              <a:endParaRPr b="1" sz="1800"/>
            </a:p>
          </p:txBody>
        </p:sp>
      </p:grpSp>
      <p:grpSp>
        <p:nvGrpSpPr>
          <p:cNvPr id="147" name="Google Shape;147;p18"/>
          <p:cNvGrpSpPr/>
          <p:nvPr/>
        </p:nvGrpSpPr>
        <p:grpSpPr>
          <a:xfrm>
            <a:off x="406275" y="110700"/>
            <a:ext cx="2705700" cy="1385178"/>
            <a:chOff x="406275" y="110700"/>
            <a:chExt cx="2705700" cy="1385178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406275" y="110700"/>
              <a:ext cx="27057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Heure de rendez-vous</a:t>
              </a:r>
              <a:endParaRPr b="1" sz="1800"/>
            </a:p>
          </p:txBody>
        </p:sp>
        <p:grpSp>
          <p:nvGrpSpPr>
            <p:cNvPr id="149" name="Google Shape;149;p18"/>
            <p:cNvGrpSpPr/>
            <p:nvPr/>
          </p:nvGrpSpPr>
          <p:grpSpPr>
            <a:xfrm>
              <a:off x="1276100" y="507020"/>
              <a:ext cx="439500" cy="988858"/>
              <a:chOff x="1157658" y="819775"/>
              <a:chExt cx="439500" cy="1149300"/>
            </a:xfrm>
          </p:grpSpPr>
          <p:cxnSp>
            <p:nvCxnSpPr>
              <p:cNvPr id="150" name="Google Shape;150;p18"/>
              <p:cNvCxnSpPr/>
              <p:nvPr/>
            </p:nvCxnSpPr>
            <p:spPr>
              <a:xfrm>
                <a:off x="1166250" y="819775"/>
                <a:ext cx="0" cy="11493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" name="Google Shape;151;p18"/>
              <p:cNvCxnSpPr/>
              <p:nvPr/>
            </p:nvCxnSpPr>
            <p:spPr>
              <a:xfrm>
                <a:off x="1157658" y="1952032"/>
                <a:ext cx="4395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152" name="Google Shape;152;p18"/>
          <p:cNvGrpSpPr/>
          <p:nvPr/>
        </p:nvGrpSpPr>
        <p:grpSpPr>
          <a:xfrm>
            <a:off x="44050" y="3035900"/>
            <a:ext cx="7651025" cy="706800"/>
            <a:chOff x="44050" y="3035900"/>
            <a:chExt cx="7651025" cy="706800"/>
          </a:xfrm>
        </p:grpSpPr>
        <p:sp>
          <p:nvSpPr>
            <p:cNvPr id="153" name="Google Shape;153;p18"/>
            <p:cNvSpPr txBox="1"/>
            <p:nvPr/>
          </p:nvSpPr>
          <p:spPr>
            <a:xfrm>
              <a:off x="3168975" y="3035900"/>
              <a:ext cx="45261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Contact : John Smith 416-555-6666</a:t>
              </a:r>
              <a:endParaRPr b="1" sz="1800"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44050" y="3300800"/>
              <a:ext cx="26355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Personne ressource</a:t>
              </a:r>
              <a:endParaRPr b="1" sz="1800"/>
            </a:p>
          </p:txBody>
        </p:sp>
        <p:cxnSp>
          <p:nvCxnSpPr>
            <p:cNvPr id="155" name="Google Shape;155;p18"/>
            <p:cNvCxnSpPr/>
            <p:nvPr/>
          </p:nvCxnSpPr>
          <p:spPr>
            <a:xfrm flipH="1" rot="10800000">
              <a:off x="2425250" y="3367125"/>
              <a:ext cx="796200" cy="15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56" name="Google Shape;156;p18"/>
          <p:cNvGrpSpPr/>
          <p:nvPr/>
        </p:nvGrpSpPr>
        <p:grpSpPr>
          <a:xfrm>
            <a:off x="17850" y="1929475"/>
            <a:ext cx="6511600" cy="1033800"/>
            <a:chOff x="17850" y="1929475"/>
            <a:chExt cx="6511600" cy="1033800"/>
          </a:xfrm>
        </p:grpSpPr>
        <p:sp>
          <p:nvSpPr>
            <p:cNvPr id="157" name="Google Shape;157;p18"/>
            <p:cNvSpPr txBox="1"/>
            <p:nvPr/>
          </p:nvSpPr>
          <p:spPr>
            <a:xfrm>
              <a:off x="1795750" y="1930825"/>
              <a:ext cx="47337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12</a:t>
              </a:r>
              <a:r>
                <a:rPr b="1" lang="fr" sz="1800"/>
                <a:t>       Rouleaux de papier fin   42 320 lb</a:t>
              </a:r>
              <a:endParaRPr b="1" sz="1800"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17850" y="1929475"/>
              <a:ext cx="1765500" cy="10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Poids et description du chargement</a:t>
              </a:r>
              <a:endParaRPr b="1" sz="1800"/>
            </a:p>
          </p:txBody>
        </p:sp>
        <p:cxnSp>
          <p:nvCxnSpPr>
            <p:cNvPr id="159" name="Google Shape;159;p18"/>
            <p:cNvCxnSpPr/>
            <p:nvPr/>
          </p:nvCxnSpPr>
          <p:spPr>
            <a:xfrm flipH="1" rot="10800000">
              <a:off x="1058580" y="2168125"/>
              <a:ext cx="664800" cy="13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0" name="Google Shape;160;p18"/>
          <p:cNvGrpSpPr/>
          <p:nvPr/>
        </p:nvGrpSpPr>
        <p:grpSpPr>
          <a:xfrm>
            <a:off x="26910" y="3725560"/>
            <a:ext cx="6631940" cy="530940"/>
            <a:chOff x="26910" y="3725560"/>
            <a:chExt cx="6631940" cy="530940"/>
          </a:xfrm>
        </p:grpSpPr>
        <p:sp>
          <p:nvSpPr>
            <p:cNvPr id="161" name="Google Shape;161;p18"/>
            <p:cNvSpPr txBox="1"/>
            <p:nvPr/>
          </p:nvSpPr>
          <p:spPr>
            <a:xfrm>
              <a:off x="26910" y="3787300"/>
              <a:ext cx="1632300" cy="4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800"/>
                <a:t>Port d’entrée</a:t>
              </a:r>
              <a:endParaRPr b="1" sz="1800"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3221450" y="3725560"/>
              <a:ext cx="34374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/>
                <a:t>Port d’entrée: Champlain, NY</a:t>
              </a:r>
              <a:endParaRPr sz="1800"/>
            </a:p>
          </p:txBody>
        </p:sp>
        <p:cxnSp>
          <p:nvCxnSpPr>
            <p:cNvPr id="163" name="Google Shape;163;p18"/>
            <p:cNvCxnSpPr/>
            <p:nvPr/>
          </p:nvCxnSpPr>
          <p:spPr>
            <a:xfrm flipH="1" rot="10800000">
              <a:off x="1600850" y="3925372"/>
              <a:ext cx="1620600" cy="1029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