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Exo 2"/>
      <p:regular r:id="rId20"/>
      <p:bold r:id="rId21"/>
      <p:italic r:id="rId22"/>
      <p:boldItalic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xo2-regular.fntdata"/><Relationship Id="rId22" Type="http://schemas.openxmlformats.org/officeDocument/2006/relationships/font" Target="fonts/Exo2-italic.fntdata"/><Relationship Id="rId21" Type="http://schemas.openxmlformats.org/officeDocument/2006/relationships/font" Target="fonts/Exo2-bold.fntdata"/><Relationship Id="rId24" Type="http://schemas.openxmlformats.org/officeDocument/2006/relationships/font" Target="fonts/Oswald-regular.fntdata"/><Relationship Id="rId23" Type="http://schemas.openxmlformats.org/officeDocument/2006/relationships/font" Target="fonts/Exo2-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cd6638379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cd6638379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fr" sz="1500">
                <a:solidFill>
                  <a:schemeClr val="dk1"/>
                </a:solidFill>
              </a:rPr>
              <a:t>* le constat amiable n’est pas obligatoire par contre vous devez prendre les informations selon les exigences du code de la sécurité routière</a:t>
            </a:r>
            <a:endParaRPr sz="15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9a6966f5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9a6966f5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CODE DE LA SÉCURITÉ ROUTIÈRE</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TITRE IV</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OBLIGATIONS EN CAS D’ACCIDENT</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CHAPITRE I</a:t>
            </a:r>
            <a:endParaRPr/>
          </a:p>
          <a:p>
            <a:pPr indent="0" lvl="0" marL="0" rtl="0" algn="l">
              <a:spcBef>
                <a:spcPts val="0"/>
              </a:spcBef>
              <a:spcAft>
                <a:spcPts val="0"/>
              </a:spcAft>
              <a:buNone/>
            </a:pPr>
            <a:r>
              <a:rPr lang="fr"/>
              <a:t>DISPOSITIONS GÉNÉRALES</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166.1. Le présent titre s’applique à un accident survenu sur tout chemin ou terrain.</a:t>
            </a:r>
            <a:endParaRPr/>
          </a:p>
          <a:p>
            <a:pPr indent="0" lvl="0" marL="0" rtl="0" algn="l">
              <a:spcBef>
                <a:spcPts val="0"/>
              </a:spcBef>
              <a:spcAft>
                <a:spcPts val="0"/>
              </a:spcAft>
              <a:buNone/>
            </a:pPr>
            <a:r>
              <a:rPr lang="fr"/>
              <a:t>1990, c. 83, a. 68.</a:t>
            </a:r>
            <a:endParaRPr/>
          </a:p>
          <a:p>
            <a:pPr indent="0" lvl="0" marL="0" rtl="0" algn="l">
              <a:spcBef>
                <a:spcPts val="0"/>
              </a:spcBef>
              <a:spcAft>
                <a:spcPts val="0"/>
              </a:spcAft>
              <a:buNone/>
            </a:pPr>
            <a:r>
              <a:rPr lang="fr"/>
              <a:t>167. Pour l’application du présent titre, un accident est un événement au cours duquel un préjudice est causé par un véhicule routier en mouvement.</a:t>
            </a:r>
            <a:endParaRPr/>
          </a:p>
          <a:p>
            <a:pPr indent="0" lvl="0" marL="0" rtl="0" algn="l">
              <a:spcBef>
                <a:spcPts val="0"/>
              </a:spcBef>
              <a:spcAft>
                <a:spcPts val="0"/>
              </a:spcAft>
              <a:buNone/>
            </a:pPr>
            <a:r>
              <a:rPr lang="fr"/>
              <a:t>1986, c. 91, a. 167; 1999, c. 40, a. 55.</a:t>
            </a:r>
            <a:endParaRPr/>
          </a:p>
          <a:p>
            <a:pPr indent="0" lvl="0" marL="0" rtl="0" algn="l">
              <a:spcBef>
                <a:spcPts val="0"/>
              </a:spcBef>
              <a:spcAft>
                <a:spcPts val="0"/>
              </a:spcAft>
              <a:buNone/>
            </a:pPr>
            <a:r>
              <a:rPr lang="fr"/>
              <a:t>168. Le conducteur d’un véhicule routier impliqué dans un accident doit rester sur les lieux ou y retourner immédiatement après l’accident et fournir l’aide nécessaire à toute personne qui a subi un préjudice.</a:t>
            </a:r>
            <a:endParaRPr/>
          </a:p>
          <a:p>
            <a:pPr indent="0" lvl="0" marL="0" rtl="0" algn="l">
              <a:spcBef>
                <a:spcPts val="0"/>
              </a:spcBef>
              <a:spcAft>
                <a:spcPts val="0"/>
              </a:spcAft>
              <a:buNone/>
            </a:pPr>
            <a:r>
              <a:rPr lang="fr"/>
              <a:t>1986, c. 91, a. 168; 1999, c. 40, a. 55.</a:t>
            </a:r>
            <a:endParaRPr/>
          </a:p>
          <a:p>
            <a:pPr indent="0" lvl="0" marL="0" rtl="0" algn="l">
              <a:spcBef>
                <a:spcPts val="0"/>
              </a:spcBef>
              <a:spcAft>
                <a:spcPts val="0"/>
              </a:spcAft>
              <a:buNone/>
            </a:pPr>
            <a:r>
              <a:rPr lang="fr"/>
              <a:t>169. Lors d’un accident au cours duquel une personne a subi un préjudice corporel, le conducteur d’un véhicule routier impliqué dans l’accident doit faire appel à un agent de la paix.</a:t>
            </a:r>
            <a:endParaRPr/>
          </a:p>
          <a:p>
            <a:pPr indent="0" lvl="0" marL="0" rtl="0" algn="l">
              <a:spcBef>
                <a:spcPts val="0"/>
              </a:spcBef>
              <a:spcAft>
                <a:spcPts val="0"/>
              </a:spcAft>
              <a:buNone/>
            </a:pPr>
            <a:r>
              <a:rPr lang="fr"/>
              <a:t>1986, c. 91, a. 169; 1999, c. 40, a. 55.</a:t>
            </a:r>
            <a:endParaRPr/>
          </a:p>
          <a:p>
            <a:pPr indent="0" lvl="0" marL="0" rtl="0" algn="l">
              <a:spcBef>
                <a:spcPts val="0"/>
              </a:spcBef>
              <a:spcAft>
                <a:spcPts val="0"/>
              </a:spcAft>
              <a:buNone/>
            </a:pPr>
            <a:r>
              <a:rPr lang="fr"/>
              <a:t>170. Le conducteur d’un véhicule routier impliqué dans un accident doit fournir à l’agent de la paix qui se rend sur les lieux de l’accident ou à la personne qui a subi un préjudice ses nom et adresse, le numéro de son permis, les nom et adresse du propriétaire inscrit au certificat d’immatriculation du véhicule, l’attestation d’assurance ou de solvabilité prévue par la Loi sur l’assurance automobile (chapitre A‐25) et le numéro apparaissant sur la plaque d’immatriculation du véhicule.</a:t>
            </a:r>
            <a:endParaRPr/>
          </a:p>
          <a:p>
            <a:pPr indent="0" lvl="0" marL="0" rtl="0" algn="l">
              <a:spcBef>
                <a:spcPts val="0"/>
              </a:spcBef>
              <a:spcAft>
                <a:spcPts val="0"/>
              </a:spcAft>
              <a:buNone/>
            </a:pPr>
            <a:r>
              <a:rPr lang="fr"/>
              <a:t>1986, c. 91, a. 170; 1999, c. 40, a. 55.</a:t>
            </a:r>
            <a:endParaRPr/>
          </a:p>
          <a:p>
            <a:pPr indent="0" lvl="0" marL="0" rtl="0" algn="l">
              <a:spcBef>
                <a:spcPts val="0"/>
              </a:spcBef>
              <a:spcAft>
                <a:spcPts val="0"/>
              </a:spcAft>
              <a:buNone/>
            </a:pPr>
            <a:r>
              <a:rPr lang="fr"/>
              <a:t>171. Le conducteur d’un véhicule routier qui est impliqué dans un accident avec un animal pesant plus de 25 kg, un véhicule routier inoccupé ou un autre objet inanimé doit, lorsque le propriétaire du bien endommagé ou une personne qui le représente ne peut être rejoint sur les lieux de l’accident ou à proximité, communiquer sans délai avec le poste de police le plus près afin de rapporter l’accident et de fournir les renseignements prévus à l’article 170.</a:t>
            </a:r>
            <a:endParaRPr/>
          </a:p>
          <a:p>
            <a:pPr indent="0" lvl="0" marL="0" rtl="0" algn="l">
              <a:spcBef>
                <a:spcPts val="0"/>
              </a:spcBef>
              <a:spcAft>
                <a:spcPts val="0"/>
              </a:spcAft>
              <a:buNone/>
            </a:pPr>
            <a:r>
              <a:rPr lang="fr"/>
              <a:t>1986, c. 91, a. 171.</a:t>
            </a:r>
            <a:endParaRPr/>
          </a:p>
          <a:p>
            <a:pPr indent="0" lvl="0" marL="0" rtl="0" algn="l">
              <a:spcBef>
                <a:spcPts val="0"/>
              </a:spcBef>
              <a:spcAft>
                <a:spcPts val="0"/>
              </a:spcAft>
              <a:buNone/>
            </a:pPr>
            <a:r>
              <a:rPr lang="fr"/>
              <a:t>172. Le propriétaire d’un véhicule routier complètement détruit par suite d’un accident doit, sans délai, aviser la Société de cette destruction.</a:t>
            </a:r>
            <a:endParaRPr/>
          </a:p>
          <a:p>
            <a:pPr indent="0" lvl="0" marL="0" rtl="0" algn="l">
              <a:spcBef>
                <a:spcPts val="0"/>
              </a:spcBef>
              <a:spcAft>
                <a:spcPts val="0"/>
              </a:spcAft>
              <a:buNone/>
            </a:pPr>
            <a:r>
              <a:rPr lang="fr"/>
              <a:t>1986, c. 91, a. 172; 1990, c. 19, a. 11.</a:t>
            </a:r>
            <a:endParaRPr/>
          </a:p>
          <a:p>
            <a:pPr indent="0" lvl="0" marL="0" rtl="0" algn="l">
              <a:spcBef>
                <a:spcPts val="0"/>
              </a:spcBef>
              <a:spcAft>
                <a:spcPts val="0"/>
              </a:spcAft>
              <a:buNone/>
            </a:pPr>
            <a:r>
              <a:rPr lang="fr"/>
              <a:t>173. L’agent de la paix qui se rend sur les lieux d’un accident doit, dans les huit jours, informer la Société de cet accident, en lui transmettant un rapport dont la forme, le contenu et le mode de transmission sont déterminés par règlement.</a:t>
            </a:r>
            <a:endParaRPr/>
          </a:p>
          <a:p>
            <a:pPr indent="0" lvl="0" marL="0" rtl="0" algn="l">
              <a:spcBef>
                <a:spcPts val="0"/>
              </a:spcBef>
              <a:spcAft>
                <a:spcPts val="0"/>
              </a:spcAft>
              <a:buNone/>
            </a:pPr>
            <a:r>
              <a:rPr lang="fr"/>
              <a:t>1986, c. 91, a. 173; 1987, c. 94, a. 30; 1990, c. 19, a. 11.</a:t>
            </a:r>
            <a:endParaRPr/>
          </a:p>
          <a:p>
            <a:pPr indent="0" lvl="0" marL="0" rtl="0" algn="l">
              <a:spcBef>
                <a:spcPts val="0"/>
              </a:spcBef>
              <a:spcAft>
                <a:spcPts val="0"/>
              </a:spcAft>
              <a:buNone/>
            </a:pPr>
            <a:r>
              <a:rPr lang="fr"/>
              <a:t>174. L’obligation d’informer la Société d’un accident incombe à l’assureur qui a été avisé de celui-ci, lorsque cet accident n’a pas été porté à la connaissance d’un agent de la paix.</a:t>
            </a:r>
            <a:endParaRPr/>
          </a:p>
          <a:p>
            <a:pPr indent="0" lvl="0" marL="0" rtl="0" algn="l">
              <a:spcBef>
                <a:spcPts val="0"/>
              </a:spcBef>
              <a:spcAft>
                <a:spcPts val="0"/>
              </a:spcAft>
              <a:buNone/>
            </a:pPr>
            <a:r>
              <a:rPr lang="fr"/>
              <a:t>1986, c. 91, a. 174; 1990, c. 19, a. 11.</a:t>
            </a:r>
            <a:endParaRPr/>
          </a:p>
          <a:p>
            <a:pPr indent="0" lvl="0" marL="0" rtl="0" algn="l">
              <a:spcBef>
                <a:spcPts val="0"/>
              </a:spcBef>
              <a:spcAft>
                <a:spcPts val="0"/>
              </a:spcAft>
              <a:buNone/>
            </a:pPr>
            <a:r>
              <a:rPr lang="fr"/>
              <a:t>175. Le coroner qui a procédé à une investigation ou à une enquête sur un accident doit transmettre une copie de son rapport à la Société.</a:t>
            </a:r>
            <a:endParaRPr/>
          </a:p>
          <a:p>
            <a:pPr indent="0" lvl="0" marL="0" rtl="0" algn="l">
              <a:spcBef>
                <a:spcPts val="0"/>
              </a:spcBef>
              <a:spcAft>
                <a:spcPts val="0"/>
              </a:spcAft>
              <a:buNone/>
            </a:pPr>
            <a:r>
              <a:rPr lang="fr"/>
              <a:t>1986, c. 91, a. 175; 1990, c. 19, a. 11.</a:t>
            </a:r>
            <a:endParaRPr/>
          </a:p>
          <a:p>
            <a:pPr indent="0" lvl="0" marL="0" rtl="0" algn="l">
              <a:spcBef>
                <a:spcPts val="0"/>
              </a:spcBef>
              <a:spcAft>
                <a:spcPts val="0"/>
              </a:spcAft>
              <a:buNone/>
            </a:pPr>
            <a:r>
              <a:rPr lang="fr"/>
              <a:t>176. Sauf dans les cas prévus par règlement, l’agent de la paix et l’assureur ne sont pas tenus de faire rapport à la Société lorsque l’accident n’a causé qu’un préjudice matériel et n’a donné lieu à aucun délit de fuite.</a:t>
            </a:r>
            <a:endParaRPr/>
          </a:p>
          <a:p>
            <a:pPr indent="0" lvl="0" marL="0" rtl="0" algn="l">
              <a:spcBef>
                <a:spcPts val="0"/>
              </a:spcBef>
              <a:spcAft>
                <a:spcPts val="0"/>
              </a:spcAft>
              <a:buNone/>
            </a:pPr>
            <a:r>
              <a:rPr lang="fr"/>
              <a:t>1986, c. 91, a. 176; 1987, c. 94, a. 31; 1990, c. 19, a. 11; 1996, c. 56, a. 53; 1999, c. 40, a. 55.</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CHAPITRE II</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DISPOSITIONS PÉNALES</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177. Quiconque contrevient à l’un des articles 172 ou 174 commet une infraction et est passible d’une amende de 100 $ à 200 $.</a:t>
            </a:r>
            <a:endParaRPr/>
          </a:p>
          <a:p>
            <a:pPr indent="0" lvl="0" marL="0" rtl="0" algn="l">
              <a:spcBef>
                <a:spcPts val="0"/>
              </a:spcBef>
              <a:spcAft>
                <a:spcPts val="0"/>
              </a:spcAft>
              <a:buNone/>
            </a:pPr>
            <a:r>
              <a:rPr lang="fr"/>
              <a:t>1986, c. 91, a. 177; 1990, c. 4, a. 212.</a:t>
            </a:r>
            <a:endParaRPr/>
          </a:p>
          <a:p>
            <a:pPr indent="0" lvl="0" marL="0" rtl="0" algn="l">
              <a:spcBef>
                <a:spcPts val="0"/>
              </a:spcBef>
              <a:spcAft>
                <a:spcPts val="0"/>
              </a:spcAft>
              <a:buNone/>
            </a:pPr>
            <a:r>
              <a:rPr lang="fr"/>
              <a:t>178. Quiconque contrevient à l’un des articles 170 ou 171 commet une infraction et est passible d’une amende de 200 $ à 300 $.</a:t>
            </a:r>
            <a:endParaRPr/>
          </a:p>
          <a:p>
            <a:pPr indent="0" lvl="0" marL="0" rtl="0" algn="l">
              <a:spcBef>
                <a:spcPts val="0"/>
              </a:spcBef>
              <a:spcAft>
                <a:spcPts val="0"/>
              </a:spcAft>
              <a:buNone/>
            </a:pPr>
            <a:r>
              <a:rPr lang="fr"/>
              <a:t>1986, c. 91, a. 178; 1990, c. 4, a. 212.</a:t>
            </a:r>
            <a:endParaRPr/>
          </a:p>
          <a:p>
            <a:pPr indent="0" lvl="0" marL="0" rtl="0" algn="l">
              <a:spcBef>
                <a:spcPts val="0"/>
              </a:spcBef>
              <a:spcAft>
                <a:spcPts val="0"/>
              </a:spcAft>
              <a:buNone/>
            </a:pPr>
            <a:r>
              <a:rPr lang="fr"/>
              <a:t>179. Quiconque contrevient à l’un des articles 168 ou 169 commet une infraction et est passible d’une amende de 600 $ à 2 000 $.</a:t>
            </a:r>
            <a:endParaRPr/>
          </a:p>
          <a:p>
            <a:pPr indent="0" lvl="0" marL="0" rtl="0" algn="l">
              <a:spcBef>
                <a:spcPts val="0"/>
              </a:spcBef>
              <a:spcAft>
                <a:spcPts val="0"/>
              </a:spcAft>
              <a:buNone/>
            </a:pPr>
            <a:r>
              <a:rPr lang="fr"/>
              <a:t>1986, c. 91, a. 179; 1990, c. 4, a. 212.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(Annexe 2 )</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Règlement sur les animaux à déclaration obligatoire</a:t>
            </a:r>
            <a:endParaRPr/>
          </a:p>
          <a:p>
            <a:pPr indent="0" lvl="0" marL="0" rtl="0" algn="l">
              <a:spcBef>
                <a:spcPts val="0"/>
              </a:spcBef>
              <a:spcAft>
                <a:spcPts val="0"/>
              </a:spcAft>
              <a:buNone/>
            </a:pPr>
            <a:r>
              <a:rPr lang="fr"/>
              <a:t>Loi sur la conservation et la mise en valeur de la faune</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(chapitre C-61.1, a. 68 et 163).</a:t>
            </a:r>
            <a:endParaRPr/>
          </a:p>
          <a:p>
            <a:pPr indent="0" lvl="0" marL="0" rtl="0" algn="l">
              <a:spcBef>
                <a:spcPts val="0"/>
              </a:spcBef>
              <a:spcAft>
                <a:spcPts val="0"/>
              </a:spcAft>
              <a:buNone/>
            </a:pPr>
            <a:r>
              <a:rPr lang="fr"/>
              <a:t>1. Pour l’application de l’article 68 de la Loi sur la conservation et la mise en valeur de la faune (chapitre C-61.1):</a:t>
            </a:r>
            <a:endParaRPr/>
          </a:p>
          <a:p>
            <a:pPr indent="0" lvl="0" marL="0" rtl="0" algn="l">
              <a:spcBef>
                <a:spcPts val="0"/>
              </a:spcBef>
              <a:spcAft>
                <a:spcPts val="0"/>
              </a:spcAft>
              <a:buNone/>
            </a:pPr>
            <a:r>
              <a:rPr lang="fr"/>
              <a:t>1°  les animaux indemnes et vivants qui doivent être remis en liberté sont ceux de toute espèce;</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2°  les animaux blessés ou morts qui doivent être déclarés à un agent de protection de la faune et, si ce dernier l’exige, lui être remis pour confiscation sont les suivants:</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a)	Mammifères:</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Boeuf musqué (Ovibos moschatus);</a:t>
            </a:r>
            <a:endParaRPr/>
          </a:p>
          <a:p>
            <a:pPr indent="0" lvl="0" marL="0" rtl="0" algn="l">
              <a:spcBef>
                <a:spcPts val="0"/>
              </a:spcBef>
              <a:spcAft>
                <a:spcPts val="0"/>
              </a:spcAft>
              <a:buNone/>
            </a:pPr>
            <a:r>
              <a:rPr lang="fr"/>
              <a:t>Carcajou (Gulo gulo);</a:t>
            </a:r>
            <a:endParaRPr/>
          </a:p>
          <a:p>
            <a:pPr indent="0" lvl="0" marL="0" rtl="0" algn="l">
              <a:spcBef>
                <a:spcPts val="0"/>
              </a:spcBef>
              <a:spcAft>
                <a:spcPts val="0"/>
              </a:spcAft>
              <a:buNone/>
            </a:pPr>
            <a:r>
              <a:rPr lang="fr"/>
              <a:t>Caribou (Rangifer tarandus);</a:t>
            </a:r>
            <a:endParaRPr/>
          </a:p>
          <a:p>
            <a:pPr indent="0" lvl="0" marL="0" rtl="0" algn="l">
              <a:spcBef>
                <a:spcPts val="0"/>
              </a:spcBef>
              <a:spcAft>
                <a:spcPts val="0"/>
              </a:spcAft>
              <a:buNone/>
            </a:pPr>
            <a:r>
              <a:rPr lang="fr"/>
              <a:t>Cerf de Virginie (Odocoileus virginianus);</a:t>
            </a:r>
            <a:endParaRPr/>
          </a:p>
          <a:p>
            <a:pPr indent="0" lvl="0" marL="0" rtl="0" algn="l">
              <a:spcBef>
                <a:spcPts val="0"/>
              </a:spcBef>
              <a:spcAft>
                <a:spcPts val="0"/>
              </a:spcAft>
              <a:buNone/>
            </a:pPr>
            <a:r>
              <a:rPr lang="fr"/>
              <a:t>Couguar (Felis concolor);</a:t>
            </a:r>
            <a:endParaRPr/>
          </a:p>
          <a:p>
            <a:pPr indent="0" lvl="0" marL="0" rtl="0" algn="l">
              <a:spcBef>
                <a:spcPts val="0"/>
              </a:spcBef>
              <a:spcAft>
                <a:spcPts val="0"/>
              </a:spcAft>
              <a:buNone/>
            </a:pPr>
            <a:r>
              <a:rPr lang="fr"/>
              <a:t>Coyote (Canis latrans) et ses hybrides;</a:t>
            </a:r>
            <a:endParaRPr/>
          </a:p>
          <a:p>
            <a:pPr indent="0" lvl="0" marL="0" rtl="0" algn="l">
              <a:spcBef>
                <a:spcPts val="0"/>
              </a:spcBef>
              <a:spcAft>
                <a:spcPts val="0"/>
              </a:spcAft>
              <a:buNone/>
            </a:pPr>
            <a:r>
              <a:rPr lang="fr"/>
              <a:t>Loup (Canis lupus) et ses hybrides;</a:t>
            </a:r>
            <a:endParaRPr/>
          </a:p>
          <a:p>
            <a:pPr indent="0" lvl="0" marL="0" rtl="0" algn="l">
              <a:spcBef>
                <a:spcPts val="0"/>
              </a:spcBef>
              <a:spcAft>
                <a:spcPts val="0"/>
              </a:spcAft>
              <a:buNone/>
            </a:pPr>
            <a:r>
              <a:rPr lang="fr"/>
              <a:t>Lynx du Canada (Lynx canadensis);</a:t>
            </a:r>
            <a:endParaRPr/>
          </a:p>
          <a:p>
            <a:pPr indent="0" lvl="0" marL="0" rtl="0" algn="l">
              <a:spcBef>
                <a:spcPts val="0"/>
              </a:spcBef>
              <a:spcAft>
                <a:spcPts val="0"/>
              </a:spcAft>
              <a:buNone/>
            </a:pPr>
            <a:r>
              <a:rPr lang="fr"/>
              <a:t>Lynx roux (Lynx rufus);</a:t>
            </a:r>
            <a:endParaRPr/>
          </a:p>
          <a:p>
            <a:pPr indent="0" lvl="0" marL="0" rtl="0" algn="l">
              <a:spcBef>
                <a:spcPts val="0"/>
              </a:spcBef>
              <a:spcAft>
                <a:spcPts val="0"/>
              </a:spcAft>
              <a:buNone/>
            </a:pPr>
            <a:r>
              <a:rPr lang="fr"/>
              <a:t>Opossum d’Amérique (Didelphis virginiana);</a:t>
            </a:r>
            <a:endParaRPr/>
          </a:p>
          <a:p>
            <a:pPr indent="0" lvl="0" marL="0" rtl="0" algn="l">
              <a:spcBef>
                <a:spcPts val="0"/>
              </a:spcBef>
              <a:spcAft>
                <a:spcPts val="0"/>
              </a:spcAft>
              <a:buNone/>
            </a:pPr>
            <a:r>
              <a:rPr lang="fr"/>
              <a:t>Orignal (Alces alces);</a:t>
            </a:r>
            <a:endParaRPr/>
          </a:p>
          <a:p>
            <a:pPr indent="0" lvl="0" marL="0" rtl="0" algn="l">
              <a:spcBef>
                <a:spcPts val="0"/>
              </a:spcBef>
              <a:spcAft>
                <a:spcPts val="0"/>
              </a:spcAft>
              <a:buNone/>
            </a:pPr>
            <a:r>
              <a:rPr lang="fr"/>
              <a:t>Ours blanc (Ursus maritimus);</a:t>
            </a:r>
            <a:endParaRPr/>
          </a:p>
          <a:p>
            <a:pPr indent="0" lvl="0" marL="0" rtl="0" algn="l">
              <a:spcBef>
                <a:spcPts val="0"/>
              </a:spcBef>
              <a:spcAft>
                <a:spcPts val="0"/>
              </a:spcAft>
              <a:buNone/>
            </a:pPr>
            <a:r>
              <a:rPr lang="fr"/>
              <a:t>Ours noir (Ursus americanus);</a:t>
            </a:r>
            <a:endParaRPr/>
          </a:p>
          <a:p>
            <a:pPr indent="0" lvl="0" marL="0" rtl="0" algn="l">
              <a:spcBef>
                <a:spcPts val="0"/>
              </a:spcBef>
              <a:spcAft>
                <a:spcPts val="0"/>
              </a:spcAft>
              <a:buNone/>
            </a:pPr>
            <a:r>
              <a:rPr lang="fr"/>
              <a:t>Renard gris (Urocyon cinereoargenteus);</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b)	Oiseaux:</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Dindon sauvage (Meleagris gallopavo silvestris);</a:t>
            </a:r>
            <a:endParaRPr/>
          </a:p>
          <a:p>
            <a:pPr indent="0" lvl="0" marL="0" rtl="0" algn="l">
              <a:spcBef>
                <a:spcPts val="0"/>
              </a:spcBef>
              <a:spcAft>
                <a:spcPts val="0"/>
              </a:spcAft>
              <a:buNone/>
            </a:pPr>
            <a:r>
              <a:rPr lang="fr"/>
              <a:t>Oiseaux de proie diurnes et nocturnes.</a:t>
            </a:r>
            <a:endParaRPr/>
          </a:p>
          <a:p>
            <a:pPr indent="0" lvl="0" marL="0" rtl="0" algn="l">
              <a:spcBef>
                <a:spcPts val="0"/>
              </a:spcBef>
              <a:spcAft>
                <a:spcPts val="0"/>
              </a:spcAft>
              <a:buNone/>
            </a:pPr>
            <a:r>
              <a:rPr lang="fr"/>
              <a:t>D. 1240-2002, a. 1; A.M. 2017-010, a. 1.</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cd6638379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cd6638379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CODE DE LA SÉCURITÉ ROUTIÈRE</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TITRE IV</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OBLIGATIONS EN CAS D’ACCIDENT</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CHAPITRE I</a:t>
            </a:r>
            <a:endParaRPr/>
          </a:p>
          <a:p>
            <a:pPr indent="0" lvl="0" marL="0" rtl="0" algn="l">
              <a:spcBef>
                <a:spcPts val="0"/>
              </a:spcBef>
              <a:spcAft>
                <a:spcPts val="0"/>
              </a:spcAft>
              <a:buNone/>
            </a:pPr>
            <a:r>
              <a:rPr lang="fr"/>
              <a:t>DISPOSITIONS GÉNÉRALES</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166.1. Le présent titre s’applique à un accident survenu sur tout chemin ou terrain.</a:t>
            </a:r>
            <a:endParaRPr/>
          </a:p>
          <a:p>
            <a:pPr indent="0" lvl="0" marL="0" rtl="0" algn="l">
              <a:spcBef>
                <a:spcPts val="0"/>
              </a:spcBef>
              <a:spcAft>
                <a:spcPts val="0"/>
              </a:spcAft>
              <a:buNone/>
            </a:pPr>
            <a:r>
              <a:rPr lang="fr"/>
              <a:t>1990, c. 83, a. 68.</a:t>
            </a:r>
            <a:endParaRPr/>
          </a:p>
          <a:p>
            <a:pPr indent="0" lvl="0" marL="0" rtl="0" algn="l">
              <a:spcBef>
                <a:spcPts val="0"/>
              </a:spcBef>
              <a:spcAft>
                <a:spcPts val="0"/>
              </a:spcAft>
              <a:buNone/>
            </a:pPr>
            <a:r>
              <a:rPr lang="fr"/>
              <a:t>167. Pour l’application du présent titre, un accident est un événement au cours duquel un préjudice est causé par un véhicule routier en mouvement.</a:t>
            </a:r>
            <a:endParaRPr/>
          </a:p>
          <a:p>
            <a:pPr indent="0" lvl="0" marL="0" rtl="0" algn="l">
              <a:spcBef>
                <a:spcPts val="0"/>
              </a:spcBef>
              <a:spcAft>
                <a:spcPts val="0"/>
              </a:spcAft>
              <a:buNone/>
            </a:pPr>
            <a:r>
              <a:rPr lang="fr"/>
              <a:t>1986, c. 91, a. 167; 1999, c. 40, a. 55.</a:t>
            </a:r>
            <a:endParaRPr/>
          </a:p>
          <a:p>
            <a:pPr indent="0" lvl="0" marL="0" rtl="0" algn="l">
              <a:spcBef>
                <a:spcPts val="0"/>
              </a:spcBef>
              <a:spcAft>
                <a:spcPts val="0"/>
              </a:spcAft>
              <a:buNone/>
            </a:pPr>
            <a:r>
              <a:rPr lang="fr"/>
              <a:t>168. Le conducteur d’un véhicule routier impliqué dans un accident doit rester sur les lieux ou y retourner immédiatement après l’accident et fournir l’aide nécessaire à toute personne qui a subi un préjudice.</a:t>
            </a:r>
            <a:endParaRPr/>
          </a:p>
          <a:p>
            <a:pPr indent="0" lvl="0" marL="0" rtl="0" algn="l">
              <a:spcBef>
                <a:spcPts val="0"/>
              </a:spcBef>
              <a:spcAft>
                <a:spcPts val="0"/>
              </a:spcAft>
              <a:buNone/>
            </a:pPr>
            <a:r>
              <a:rPr lang="fr"/>
              <a:t>1986, c. 91, a. 168; 1999, c. 40, a. 55.</a:t>
            </a:r>
            <a:endParaRPr/>
          </a:p>
          <a:p>
            <a:pPr indent="0" lvl="0" marL="0" rtl="0" algn="l">
              <a:spcBef>
                <a:spcPts val="0"/>
              </a:spcBef>
              <a:spcAft>
                <a:spcPts val="0"/>
              </a:spcAft>
              <a:buNone/>
            </a:pPr>
            <a:r>
              <a:rPr lang="fr"/>
              <a:t>169. Lors d’un accident au cours duquel une personne a subi un préjudice corporel, le conducteur d’un véhicule routier impliqué dans l’accident doit faire appel à un agent de la paix.</a:t>
            </a:r>
            <a:endParaRPr/>
          </a:p>
          <a:p>
            <a:pPr indent="0" lvl="0" marL="0" rtl="0" algn="l">
              <a:spcBef>
                <a:spcPts val="0"/>
              </a:spcBef>
              <a:spcAft>
                <a:spcPts val="0"/>
              </a:spcAft>
              <a:buNone/>
            </a:pPr>
            <a:r>
              <a:rPr lang="fr"/>
              <a:t>1986, c. 91, a. 169; 1999, c. 40, a. 55.</a:t>
            </a:r>
            <a:endParaRPr/>
          </a:p>
          <a:p>
            <a:pPr indent="0" lvl="0" marL="0" rtl="0" algn="l">
              <a:spcBef>
                <a:spcPts val="0"/>
              </a:spcBef>
              <a:spcAft>
                <a:spcPts val="0"/>
              </a:spcAft>
              <a:buNone/>
            </a:pPr>
            <a:r>
              <a:rPr lang="fr"/>
              <a:t>170. Le conducteur d’un véhicule routier impliqué dans un accident doit fournir à l’agent de la paix qui se rend sur les lieux de l’accident ou à la personne qui a subi un préjudice ses nom et adresse, le numéro de son permis, les nom et adresse du propriétaire inscrit au certificat d’immatriculation du véhicule, l’attestation d’assurance ou de solvabilité prévue par la Loi sur l’assurance automobile (chapitre A‐25) et le numéro apparaissant sur la plaque d’immatriculation du véhicule.</a:t>
            </a:r>
            <a:endParaRPr/>
          </a:p>
          <a:p>
            <a:pPr indent="0" lvl="0" marL="0" rtl="0" algn="l">
              <a:spcBef>
                <a:spcPts val="0"/>
              </a:spcBef>
              <a:spcAft>
                <a:spcPts val="0"/>
              </a:spcAft>
              <a:buNone/>
            </a:pPr>
            <a:r>
              <a:rPr lang="fr"/>
              <a:t>1986, c. 91, a. 170; 1999, c. 40, a. 55.</a:t>
            </a:r>
            <a:endParaRPr/>
          </a:p>
          <a:p>
            <a:pPr indent="0" lvl="0" marL="0" rtl="0" algn="l">
              <a:spcBef>
                <a:spcPts val="0"/>
              </a:spcBef>
              <a:spcAft>
                <a:spcPts val="0"/>
              </a:spcAft>
              <a:buNone/>
            </a:pPr>
            <a:r>
              <a:rPr lang="fr"/>
              <a:t>171. Le conducteur d’un véhicule routier qui est impliqué dans un accident avec un animal pesant plus de 25 kg, un véhicule routier inoccupé ou un autre objet inanimé doit, lorsque le propriétaire du bien endommagé ou une personne qui le représente ne peut être rejoint sur les lieux de l’accident ou à proximité, communiquer sans délai avec le poste de police le plus près afin de rapporter l’accident et de fournir les renseignements prévus à l’article 170.</a:t>
            </a:r>
            <a:endParaRPr/>
          </a:p>
          <a:p>
            <a:pPr indent="0" lvl="0" marL="0" rtl="0" algn="l">
              <a:spcBef>
                <a:spcPts val="0"/>
              </a:spcBef>
              <a:spcAft>
                <a:spcPts val="0"/>
              </a:spcAft>
              <a:buNone/>
            </a:pPr>
            <a:r>
              <a:rPr lang="fr"/>
              <a:t>1986, c. 91, a. 171.</a:t>
            </a:r>
            <a:endParaRPr/>
          </a:p>
          <a:p>
            <a:pPr indent="0" lvl="0" marL="0" rtl="0" algn="l">
              <a:spcBef>
                <a:spcPts val="0"/>
              </a:spcBef>
              <a:spcAft>
                <a:spcPts val="0"/>
              </a:spcAft>
              <a:buNone/>
            </a:pPr>
            <a:r>
              <a:rPr lang="fr"/>
              <a:t>172. Le propriétaire d’un véhicule routier complètement détruit par suite d’un accident doit, sans délai, aviser la Société de cette destruction.</a:t>
            </a:r>
            <a:endParaRPr/>
          </a:p>
          <a:p>
            <a:pPr indent="0" lvl="0" marL="0" rtl="0" algn="l">
              <a:spcBef>
                <a:spcPts val="0"/>
              </a:spcBef>
              <a:spcAft>
                <a:spcPts val="0"/>
              </a:spcAft>
              <a:buNone/>
            </a:pPr>
            <a:r>
              <a:rPr lang="fr"/>
              <a:t>1986, c. 91, a. 172; 1990, c. 19, a. 11.</a:t>
            </a:r>
            <a:endParaRPr/>
          </a:p>
          <a:p>
            <a:pPr indent="0" lvl="0" marL="0" rtl="0" algn="l">
              <a:spcBef>
                <a:spcPts val="0"/>
              </a:spcBef>
              <a:spcAft>
                <a:spcPts val="0"/>
              </a:spcAft>
              <a:buNone/>
            </a:pPr>
            <a:r>
              <a:rPr lang="fr"/>
              <a:t>173. L’agent de la paix qui se rend sur les lieux d’un accident doit, dans les huit jours, informer la Société de cet accident, en lui transmettant un rapport dont la forme, le contenu et le mode de transmission sont déterminés par règlement.</a:t>
            </a:r>
            <a:endParaRPr/>
          </a:p>
          <a:p>
            <a:pPr indent="0" lvl="0" marL="0" rtl="0" algn="l">
              <a:spcBef>
                <a:spcPts val="0"/>
              </a:spcBef>
              <a:spcAft>
                <a:spcPts val="0"/>
              </a:spcAft>
              <a:buNone/>
            </a:pPr>
            <a:r>
              <a:rPr lang="fr"/>
              <a:t>1986, c. 91, a. 173; 1987, c. 94, a. 30; 1990, c. 19, a. 11.</a:t>
            </a:r>
            <a:endParaRPr/>
          </a:p>
          <a:p>
            <a:pPr indent="0" lvl="0" marL="0" rtl="0" algn="l">
              <a:spcBef>
                <a:spcPts val="0"/>
              </a:spcBef>
              <a:spcAft>
                <a:spcPts val="0"/>
              </a:spcAft>
              <a:buNone/>
            </a:pPr>
            <a:r>
              <a:rPr lang="fr"/>
              <a:t>174. L’obligation d’informer la Société d’un accident incombe à l’assureur qui a été avisé de celui-ci, lorsque cet accident n’a pas été porté à la connaissance d’un agent de la paix.</a:t>
            </a:r>
            <a:endParaRPr/>
          </a:p>
          <a:p>
            <a:pPr indent="0" lvl="0" marL="0" rtl="0" algn="l">
              <a:spcBef>
                <a:spcPts val="0"/>
              </a:spcBef>
              <a:spcAft>
                <a:spcPts val="0"/>
              </a:spcAft>
              <a:buNone/>
            </a:pPr>
            <a:r>
              <a:rPr lang="fr"/>
              <a:t>1986, c. 91, a. 174; 1990, c. 19, a. 11.</a:t>
            </a:r>
            <a:endParaRPr/>
          </a:p>
          <a:p>
            <a:pPr indent="0" lvl="0" marL="0" rtl="0" algn="l">
              <a:spcBef>
                <a:spcPts val="0"/>
              </a:spcBef>
              <a:spcAft>
                <a:spcPts val="0"/>
              </a:spcAft>
              <a:buNone/>
            </a:pPr>
            <a:r>
              <a:rPr lang="fr"/>
              <a:t>175. Le coroner qui a procédé à une investigation ou à une enquête sur un accident doit transmettre une copie de son rapport à la Société.</a:t>
            </a:r>
            <a:endParaRPr/>
          </a:p>
          <a:p>
            <a:pPr indent="0" lvl="0" marL="0" rtl="0" algn="l">
              <a:spcBef>
                <a:spcPts val="0"/>
              </a:spcBef>
              <a:spcAft>
                <a:spcPts val="0"/>
              </a:spcAft>
              <a:buNone/>
            </a:pPr>
            <a:r>
              <a:rPr lang="fr"/>
              <a:t>1986, c. 91, a. 175; 1990, c. 19, a. 11.</a:t>
            </a:r>
            <a:endParaRPr/>
          </a:p>
          <a:p>
            <a:pPr indent="0" lvl="0" marL="0" rtl="0" algn="l">
              <a:spcBef>
                <a:spcPts val="0"/>
              </a:spcBef>
              <a:spcAft>
                <a:spcPts val="0"/>
              </a:spcAft>
              <a:buNone/>
            </a:pPr>
            <a:r>
              <a:rPr lang="fr"/>
              <a:t>176. Sauf dans les cas prévus par règlement, l’agent de la paix et l’assureur ne sont pas tenus de faire rapport à la Société lorsque l’accident n’a causé qu’un préjudice matériel et n’a donné lieu à aucun délit de fuite.</a:t>
            </a:r>
            <a:endParaRPr/>
          </a:p>
          <a:p>
            <a:pPr indent="0" lvl="0" marL="0" rtl="0" algn="l">
              <a:spcBef>
                <a:spcPts val="0"/>
              </a:spcBef>
              <a:spcAft>
                <a:spcPts val="0"/>
              </a:spcAft>
              <a:buNone/>
            </a:pPr>
            <a:r>
              <a:rPr lang="fr"/>
              <a:t>1986, c. 91, a. 176; 1987, c. 94, a. 31; 1990, c. 19, a. 11; 1996, c. 56, a. 53; 1999, c. 40, a. 55.</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CHAPITRE II</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DISPOSITIONS PÉNALES</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177. Quiconque contrevient à l’un des articles 172 ou 174 commet une infraction et est passible d’une amende de 100 $ à 200 $.</a:t>
            </a:r>
            <a:endParaRPr/>
          </a:p>
          <a:p>
            <a:pPr indent="0" lvl="0" marL="0" rtl="0" algn="l">
              <a:spcBef>
                <a:spcPts val="0"/>
              </a:spcBef>
              <a:spcAft>
                <a:spcPts val="0"/>
              </a:spcAft>
              <a:buNone/>
            </a:pPr>
            <a:r>
              <a:rPr lang="fr"/>
              <a:t>1986, c. 91, a. 177; 1990, c. 4, a. 212.</a:t>
            </a:r>
            <a:endParaRPr/>
          </a:p>
          <a:p>
            <a:pPr indent="0" lvl="0" marL="0" rtl="0" algn="l">
              <a:spcBef>
                <a:spcPts val="0"/>
              </a:spcBef>
              <a:spcAft>
                <a:spcPts val="0"/>
              </a:spcAft>
              <a:buNone/>
            </a:pPr>
            <a:r>
              <a:rPr lang="fr"/>
              <a:t>178. Quiconque contrevient à l’un des articles 170 ou 171 commet une infraction et est passible d’une amende de 200 $ à 300 $.</a:t>
            </a:r>
            <a:endParaRPr/>
          </a:p>
          <a:p>
            <a:pPr indent="0" lvl="0" marL="0" rtl="0" algn="l">
              <a:spcBef>
                <a:spcPts val="0"/>
              </a:spcBef>
              <a:spcAft>
                <a:spcPts val="0"/>
              </a:spcAft>
              <a:buNone/>
            </a:pPr>
            <a:r>
              <a:rPr lang="fr"/>
              <a:t>1986, c. 91, a. 178; 1990, c. 4, a. 212.</a:t>
            </a:r>
            <a:endParaRPr/>
          </a:p>
          <a:p>
            <a:pPr indent="0" lvl="0" marL="0" rtl="0" algn="l">
              <a:spcBef>
                <a:spcPts val="0"/>
              </a:spcBef>
              <a:spcAft>
                <a:spcPts val="0"/>
              </a:spcAft>
              <a:buNone/>
            </a:pPr>
            <a:r>
              <a:rPr lang="fr"/>
              <a:t>179. Quiconque contrevient à l’un des articles 168 ou 169 commet une infraction et est passible d’une amende de 600 $ à 2 000 $.</a:t>
            </a:r>
            <a:endParaRPr/>
          </a:p>
          <a:p>
            <a:pPr indent="0" lvl="0" marL="0" rtl="0" algn="l">
              <a:spcBef>
                <a:spcPts val="0"/>
              </a:spcBef>
              <a:spcAft>
                <a:spcPts val="0"/>
              </a:spcAft>
              <a:buNone/>
            </a:pPr>
            <a:r>
              <a:rPr lang="fr"/>
              <a:t>1986, c. 91, a. 179; 1990, c. 4, a. 212.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(Annexe 2 )</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Règlement sur les animaux à déclaration obligatoire</a:t>
            </a:r>
            <a:endParaRPr/>
          </a:p>
          <a:p>
            <a:pPr indent="0" lvl="0" marL="0" rtl="0" algn="l">
              <a:spcBef>
                <a:spcPts val="0"/>
              </a:spcBef>
              <a:spcAft>
                <a:spcPts val="0"/>
              </a:spcAft>
              <a:buNone/>
            </a:pPr>
            <a:r>
              <a:rPr lang="fr"/>
              <a:t>Loi sur la conservation et la mise en valeur de la faune</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(chapitre C-61.1, a. 68 et 163).</a:t>
            </a:r>
            <a:endParaRPr/>
          </a:p>
          <a:p>
            <a:pPr indent="0" lvl="0" marL="0" rtl="0" algn="l">
              <a:spcBef>
                <a:spcPts val="0"/>
              </a:spcBef>
              <a:spcAft>
                <a:spcPts val="0"/>
              </a:spcAft>
              <a:buNone/>
            </a:pPr>
            <a:r>
              <a:rPr lang="fr"/>
              <a:t>1. Pour l’application de l’article 68 de la Loi sur la conservation et la mise en valeur de la faune (chapitre C-61.1):</a:t>
            </a:r>
            <a:endParaRPr/>
          </a:p>
          <a:p>
            <a:pPr indent="0" lvl="0" marL="0" rtl="0" algn="l">
              <a:spcBef>
                <a:spcPts val="0"/>
              </a:spcBef>
              <a:spcAft>
                <a:spcPts val="0"/>
              </a:spcAft>
              <a:buNone/>
            </a:pPr>
            <a:r>
              <a:rPr lang="fr"/>
              <a:t>1°  les animaux indemnes et vivants qui doivent être remis en liberté sont ceux de toute espèce;</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2°  les animaux blessés ou morts qui doivent être déclarés à un agent de protection de la faune et, si ce dernier l’exige, lui être remis pour confiscation sont les suivants:</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a)	Mammifères:</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Boeuf musqué (Ovibos moschatus);</a:t>
            </a:r>
            <a:endParaRPr/>
          </a:p>
          <a:p>
            <a:pPr indent="0" lvl="0" marL="0" rtl="0" algn="l">
              <a:spcBef>
                <a:spcPts val="0"/>
              </a:spcBef>
              <a:spcAft>
                <a:spcPts val="0"/>
              </a:spcAft>
              <a:buNone/>
            </a:pPr>
            <a:r>
              <a:rPr lang="fr"/>
              <a:t>Carcajou (Gulo gulo);</a:t>
            </a:r>
            <a:endParaRPr/>
          </a:p>
          <a:p>
            <a:pPr indent="0" lvl="0" marL="0" rtl="0" algn="l">
              <a:spcBef>
                <a:spcPts val="0"/>
              </a:spcBef>
              <a:spcAft>
                <a:spcPts val="0"/>
              </a:spcAft>
              <a:buNone/>
            </a:pPr>
            <a:r>
              <a:rPr lang="fr"/>
              <a:t>Caribou (Rangifer tarandus);</a:t>
            </a:r>
            <a:endParaRPr/>
          </a:p>
          <a:p>
            <a:pPr indent="0" lvl="0" marL="0" rtl="0" algn="l">
              <a:spcBef>
                <a:spcPts val="0"/>
              </a:spcBef>
              <a:spcAft>
                <a:spcPts val="0"/>
              </a:spcAft>
              <a:buNone/>
            </a:pPr>
            <a:r>
              <a:rPr lang="fr"/>
              <a:t>Cerf de Virginie (Odocoileus virginianus);</a:t>
            </a:r>
            <a:endParaRPr/>
          </a:p>
          <a:p>
            <a:pPr indent="0" lvl="0" marL="0" rtl="0" algn="l">
              <a:spcBef>
                <a:spcPts val="0"/>
              </a:spcBef>
              <a:spcAft>
                <a:spcPts val="0"/>
              </a:spcAft>
              <a:buNone/>
            </a:pPr>
            <a:r>
              <a:rPr lang="fr"/>
              <a:t>Couguar (Felis concolor);</a:t>
            </a:r>
            <a:endParaRPr/>
          </a:p>
          <a:p>
            <a:pPr indent="0" lvl="0" marL="0" rtl="0" algn="l">
              <a:spcBef>
                <a:spcPts val="0"/>
              </a:spcBef>
              <a:spcAft>
                <a:spcPts val="0"/>
              </a:spcAft>
              <a:buNone/>
            </a:pPr>
            <a:r>
              <a:rPr lang="fr"/>
              <a:t>Coyote (Canis latrans) et ses hybrides;</a:t>
            </a:r>
            <a:endParaRPr/>
          </a:p>
          <a:p>
            <a:pPr indent="0" lvl="0" marL="0" rtl="0" algn="l">
              <a:spcBef>
                <a:spcPts val="0"/>
              </a:spcBef>
              <a:spcAft>
                <a:spcPts val="0"/>
              </a:spcAft>
              <a:buNone/>
            </a:pPr>
            <a:r>
              <a:rPr lang="fr"/>
              <a:t>Loup (Canis lupus) et ses hybrides;</a:t>
            </a:r>
            <a:endParaRPr/>
          </a:p>
          <a:p>
            <a:pPr indent="0" lvl="0" marL="0" rtl="0" algn="l">
              <a:spcBef>
                <a:spcPts val="0"/>
              </a:spcBef>
              <a:spcAft>
                <a:spcPts val="0"/>
              </a:spcAft>
              <a:buNone/>
            </a:pPr>
            <a:r>
              <a:rPr lang="fr"/>
              <a:t>Lynx du Canada (Lynx canadensis);</a:t>
            </a:r>
            <a:endParaRPr/>
          </a:p>
          <a:p>
            <a:pPr indent="0" lvl="0" marL="0" rtl="0" algn="l">
              <a:spcBef>
                <a:spcPts val="0"/>
              </a:spcBef>
              <a:spcAft>
                <a:spcPts val="0"/>
              </a:spcAft>
              <a:buNone/>
            </a:pPr>
            <a:r>
              <a:rPr lang="fr"/>
              <a:t>Lynx roux (Lynx rufus);</a:t>
            </a:r>
            <a:endParaRPr/>
          </a:p>
          <a:p>
            <a:pPr indent="0" lvl="0" marL="0" rtl="0" algn="l">
              <a:spcBef>
                <a:spcPts val="0"/>
              </a:spcBef>
              <a:spcAft>
                <a:spcPts val="0"/>
              </a:spcAft>
              <a:buNone/>
            </a:pPr>
            <a:r>
              <a:rPr lang="fr"/>
              <a:t>Opossum d’Amérique (Didelphis virginiana);</a:t>
            </a:r>
            <a:endParaRPr/>
          </a:p>
          <a:p>
            <a:pPr indent="0" lvl="0" marL="0" rtl="0" algn="l">
              <a:spcBef>
                <a:spcPts val="0"/>
              </a:spcBef>
              <a:spcAft>
                <a:spcPts val="0"/>
              </a:spcAft>
              <a:buNone/>
            </a:pPr>
            <a:r>
              <a:rPr lang="fr"/>
              <a:t>Orignal (Alces alces);</a:t>
            </a:r>
            <a:endParaRPr/>
          </a:p>
          <a:p>
            <a:pPr indent="0" lvl="0" marL="0" rtl="0" algn="l">
              <a:spcBef>
                <a:spcPts val="0"/>
              </a:spcBef>
              <a:spcAft>
                <a:spcPts val="0"/>
              </a:spcAft>
              <a:buNone/>
            </a:pPr>
            <a:r>
              <a:rPr lang="fr"/>
              <a:t>Ours blanc (Ursus maritimus);</a:t>
            </a:r>
            <a:endParaRPr/>
          </a:p>
          <a:p>
            <a:pPr indent="0" lvl="0" marL="0" rtl="0" algn="l">
              <a:spcBef>
                <a:spcPts val="0"/>
              </a:spcBef>
              <a:spcAft>
                <a:spcPts val="0"/>
              </a:spcAft>
              <a:buNone/>
            </a:pPr>
            <a:r>
              <a:rPr lang="fr"/>
              <a:t>Ours noir (Ursus americanus);</a:t>
            </a:r>
            <a:endParaRPr/>
          </a:p>
          <a:p>
            <a:pPr indent="0" lvl="0" marL="0" rtl="0" algn="l">
              <a:spcBef>
                <a:spcPts val="0"/>
              </a:spcBef>
              <a:spcAft>
                <a:spcPts val="0"/>
              </a:spcAft>
              <a:buNone/>
            </a:pPr>
            <a:r>
              <a:rPr lang="fr"/>
              <a:t>Renard gris (Urocyon cinereoargenteus);</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b)	Oiseaux:</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Dindon sauvage (Meleagris gallopavo silvestris);</a:t>
            </a:r>
            <a:endParaRPr/>
          </a:p>
          <a:p>
            <a:pPr indent="0" lvl="0" marL="0" rtl="0" algn="l">
              <a:spcBef>
                <a:spcPts val="0"/>
              </a:spcBef>
              <a:spcAft>
                <a:spcPts val="0"/>
              </a:spcAft>
              <a:buNone/>
            </a:pPr>
            <a:r>
              <a:rPr lang="fr"/>
              <a:t>Oiseaux de proie diurnes et nocturnes.</a:t>
            </a:r>
            <a:endParaRPr/>
          </a:p>
          <a:p>
            <a:pPr indent="0" lvl="0" marL="0" rtl="0" algn="l">
              <a:spcBef>
                <a:spcPts val="0"/>
              </a:spcBef>
              <a:spcAft>
                <a:spcPts val="0"/>
              </a:spcAft>
              <a:buNone/>
            </a:pPr>
            <a:r>
              <a:rPr lang="fr"/>
              <a:t>D. 1240-2002, a. 1; A.M. 2017-010, a. 1.</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89a6966f5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9a6966f5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fec04e16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fec04e16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4247fbc1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247fbc1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cd663837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cd663837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9a6966f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9a6966f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89a6966f5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9a6966f5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cd6638379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cd6638379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9a6966f5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9a6966f5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fr" sz="1500">
                <a:solidFill>
                  <a:schemeClr val="dk1"/>
                </a:solidFill>
              </a:rPr>
              <a:t>* le constat amiable n’est pas obligatoire par contre vous devez prendre les informations selon les exigences du code de la sécurité routière</a:t>
            </a:r>
            <a:endParaRPr sz="15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893075" y="0"/>
            <a:ext cx="1128074" cy="4834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Leçon 3.6</a:t>
            </a:r>
            <a:endParaRPr/>
          </a:p>
          <a:p>
            <a:pPr indent="0" lvl="0" marL="0" rtl="0" algn="ctr">
              <a:spcBef>
                <a:spcPts val="0"/>
              </a:spcBef>
              <a:spcAft>
                <a:spcPts val="0"/>
              </a:spcAft>
              <a:buNone/>
            </a:pPr>
            <a:r>
              <a:rPr lang="fr"/>
              <a:t>Assurances et </a:t>
            </a:r>
            <a:endParaRPr/>
          </a:p>
          <a:p>
            <a:pPr indent="0" lvl="0" marL="0" rtl="0" algn="ctr">
              <a:spcBef>
                <a:spcPts val="0"/>
              </a:spcBef>
              <a:spcAft>
                <a:spcPts val="0"/>
              </a:spcAft>
              <a:buNone/>
            </a:pPr>
            <a:r>
              <a:rPr lang="fr"/>
              <a:t>Accidents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9"/>
          <p:cNvPicPr preferRelativeResize="0"/>
          <p:nvPr/>
        </p:nvPicPr>
        <p:blipFill>
          <a:blip r:embed="rId3">
            <a:alphaModFix/>
          </a:blip>
          <a:stretch>
            <a:fillRect/>
          </a:stretch>
        </p:blipFill>
        <p:spPr>
          <a:xfrm>
            <a:off x="0" y="1656938"/>
            <a:ext cx="3086100" cy="1304925"/>
          </a:xfrm>
          <a:prstGeom prst="rect">
            <a:avLst/>
          </a:prstGeom>
          <a:noFill/>
          <a:ln>
            <a:noFill/>
          </a:ln>
        </p:spPr>
      </p:pic>
      <p:sp>
        <p:nvSpPr>
          <p:cNvPr id="135" name="Google Shape;135;p19"/>
          <p:cNvSpPr txBox="1"/>
          <p:nvPr/>
        </p:nvSpPr>
        <p:spPr>
          <a:xfrm>
            <a:off x="0" y="0"/>
            <a:ext cx="3000000" cy="466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rgbClr val="FF0000"/>
                </a:solidFill>
              </a:rPr>
              <a:t>Procédures du CFTR</a:t>
            </a:r>
            <a:endParaRPr sz="1800">
              <a:solidFill>
                <a:srgbClr val="FF0000"/>
              </a:solidFill>
            </a:endParaRPr>
          </a:p>
        </p:txBody>
      </p:sp>
      <p:sp>
        <p:nvSpPr>
          <p:cNvPr id="136" name="Google Shape;136;p19"/>
          <p:cNvSpPr txBox="1"/>
          <p:nvPr/>
        </p:nvSpPr>
        <p:spPr>
          <a:xfrm>
            <a:off x="3086100" y="1071738"/>
            <a:ext cx="5981700" cy="3000000"/>
          </a:xfrm>
          <a:prstGeom prst="rect">
            <a:avLst/>
          </a:prstGeom>
          <a:noFill/>
          <a:ln>
            <a:noFill/>
          </a:ln>
        </p:spPr>
        <p:txBody>
          <a:bodyPr anchorCtr="0" anchor="ctr" bIns="91425" lIns="91425" spcFirstLastPara="1" rIns="91425" wrap="square" tIns="91425">
            <a:noAutofit/>
          </a:bodyPr>
          <a:lstStyle/>
          <a:p>
            <a:pPr indent="-374650" lvl="0" marL="457200" rtl="0" algn="l">
              <a:lnSpc>
                <a:spcPct val="115000"/>
              </a:lnSpc>
              <a:spcBef>
                <a:spcPts val="0"/>
              </a:spcBef>
              <a:spcAft>
                <a:spcPts val="0"/>
              </a:spcAft>
              <a:buClr>
                <a:schemeClr val="dk1"/>
              </a:buClr>
              <a:buSzPts val="2300"/>
              <a:buChar char="-"/>
            </a:pPr>
            <a:r>
              <a:rPr lang="fr" sz="2300">
                <a:solidFill>
                  <a:schemeClr val="dk1"/>
                </a:solidFill>
              </a:rPr>
              <a:t>Utiliser le # d’urgence de l’entreprise </a:t>
            </a:r>
            <a:endParaRPr sz="2300">
              <a:solidFill>
                <a:schemeClr val="dk1"/>
              </a:solidFill>
            </a:endParaRPr>
          </a:p>
          <a:p>
            <a:pPr indent="-374650" lvl="0" marL="457200" rtl="0" algn="l">
              <a:lnSpc>
                <a:spcPct val="115000"/>
              </a:lnSpc>
              <a:spcBef>
                <a:spcPts val="0"/>
              </a:spcBef>
              <a:spcAft>
                <a:spcPts val="0"/>
              </a:spcAft>
              <a:buClr>
                <a:schemeClr val="dk1"/>
              </a:buClr>
              <a:buSzPts val="2300"/>
              <a:buChar char="-"/>
            </a:pPr>
            <a:r>
              <a:rPr lang="fr" sz="2300">
                <a:solidFill>
                  <a:schemeClr val="dk1"/>
                </a:solidFill>
              </a:rPr>
              <a:t>Les policiers se chargent de remplir un rapport d’accident.</a:t>
            </a:r>
            <a:endParaRPr sz="2300">
              <a:solidFill>
                <a:schemeClr val="dk1"/>
              </a:solidFill>
            </a:endParaRPr>
          </a:p>
          <a:p>
            <a:pPr indent="-374650" lvl="0" marL="457200" rtl="0" algn="l">
              <a:lnSpc>
                <a:spcPct val="115000"/>
              </a:lnSpc>
              <a:spcBef>
                <a:spcPts val="0"/>
              </a:spcBef>
              <a:spcAft>
                <a:spcPts val="0"/>
              </a:spcAft>
              <a:buClr>
                <a:schemeClr val="dk1"/>
              </a:buClr>
              <a:buSzPts val="2300"/>
              <a:buChar char="-"/>
            </a:pPr>
            <a:r>
              <a:rPr lang="fr" sz="2300">
                <a:solidFill>
                  <a:schemeClr val="dk1"/>
                </a:solidFill>
              </a:rPr>
              <a:t>Remplir le rapport d'accident du CFTR (annexe 1)</a:t>
            </a:r>
            <a:endParaRPr sz="2300">
              <a:solidFill>
                <a:schemeClr val="dk1"/>
              </a:solidFill>
            </a:endParaRPr>
          </a:p>
          <a:p>
            <a:pPr indent="-374650" lvl="0" marL="457200" rtl="0" algn="l">
              <a:lnSpc>
                <a:spcPct val="115000"/>
              </a:lnSpc>
              <a:spcBef>
                <a:spcPts val="0"/>
              </a:spcBef>
              <a:spcAft>
                <a:spcPts val="0"/>
              </a:spcAft>
              <a:buClr>
                <a:schemeClr val="dk1"/>
              </a:buClr>
              <a:buSzPts val="2300"/>
              <a:buChar char="-"/>
            </a:pPr>
            <a:r>
              <a:rPr lang="fr" sz="2300">
                <a:solidFill>
                  <a:schemeClr val="dk1"/>
                </a:solidFill>
              </a:rPr>
              <a:t>Prendre des photos si vous le pouvez des dommages et de la chaussée.</a:t>
            </a:r>
            <a:endParaRPr sz="2300">
              <a:solidFill>
                <a:schemeClr val="dk1"/>
              </a:solidFill>
            </a:endParaRPr>
          </a:p>
          <a:p>
            <a:pPr indent="0" lvl="0" marL="457200" rtl="0" algn="just">
              <a:lnSpc>
                <a:spcPct val="115000"/>
              </a:lnSpc>
              <a:spcBef>
                <a:spcPts val="0"/>
              </a:spcBef>
              <a:spcAft>
                <a:spcPts val="0"/>
              </a:spcAft>
              <a:buNone/>
            </a:pPr>
            <a:r>
              <a:t/>
            </a:r>
            <a:endParaRPr b="1" sz="3100"/>
          </a:p>
          <a:p>
            <a:pPr indent="-179999" lvl="0" marL="179999" rtl="0" algn="just">
              <a:lnSpc>
                <a:spcPct val="115000"/>
              </a:lnSpc>
              <a:spcBef>
                <a:spcPts val="0"/>
              </a:spcBef>
              <a:spcAft>
                <a:spcPts val="0"/>
              </a:spcAft>
              <a:buNone/>
            </a:pPr>
            <a:r>
              <a:t/>
            </a:r>
            <a:endParaRPr i="1" sz="1500"/>
          </a:p>
          <a:p>
            <a:pPr indent="0" lvl="0" marL="0" rtl="0" algn="l">
              <a:lnSpc>
                <a:spcPct val="115000"/>
              </a:lnSpc>
              <a:spcBef>
                <a:spcPts val="0"/>
              </a:spcBef>
              <a:spcAft>
                <a:spcPts val="0"/>
              </a:spcAft>
              <a:buNone/>
            </a:pPr>
            <a:r>
              <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0"/>
          <p:cNvPicPr preferRelativeResize="0"/>
          <p:nvPr/>
        </p:nvPicPr>
        <p:blipFill>
          <a:blip r:embed="rId3">
            <a:alphaModFix/>
          </a:blip>
          <a:stretch>
            <a:fillRect/>
          </a:stretch>
        </p:blipFill>
        <p:spPr>
          <a:xfrm>
            <a:off x="472275" y="1426650"/>
            <a:ext cx="3076575" cy="1743075"/>
          </a:xfrm>
          <a:prstGeom prst="rect">
            <a:avLst/>
          </a:prstGeom>
          <a:noFill/>
          <a:ln>
            <a:noFill/>
          </a:ln>
        </p:spPr>
      </p:pic>
      <p:sp>
        <p:nvSpPr>
          <p:cNvPr id="142" name="Google Shape;142;p20"/>
          <p:cNvSpPr txBox="1"/>
          <p:nvPr/>
        </p:nvSpPr>
        <p:spPr>
          <a:xfrm>
            <a:off x="0" y="0"/>
            <a:ext cx="3000000" cy="466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rgbClr val="FF0000"/>
                </a:solidFill>
              </a:rPr>
              <a:t>Procédures du CFTR</a:t>
            </a:r>
            <a:endParaRPr sz="1800">
              <a:solidFill>
                <a:srgbClr val="FF0000"/>
              </a:solidFill>
            </a:endParaRPr>
          </a:p>
        </p:txBody>
      </p:sp>
      <p:sp>
        <p:nvSpPr>
          <p:cNvPr id="143" name="Google Shape;143;p20"/>
          <p:cNvSpPr txBox="1"/>
          <p:nvPr/>
        </p:nvSpPr>
        <p:spPr>
          <a:xfrm>
            <a:off x="3705300" y="798188"/>
            <a:ext cx="54387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fr" sz="2400"/>
              <a:t>Collision avec un animal domestique ou un animal sauvage de plus de 25 kilogrammes.</a:t>
            </a:r>
            <a:endParaRPr b="1" sz="2400"/>
          </a:p>
          <a:p>
            <a:pPr indent="0" lvl="0" marL="0" rtl="0" algn="just">
              <a:lnSpc>
                <a:spcPct val="115000"/>
              </a:lnSpc>
              <a:spcBef>
                <a:spcPts val="0"/>
              </a:spcBef>
              <a:spcAft>
                <a:spcPts val="0"/>
              </a:spcAft>
              <a:buNone/>
            </a:pPr>
            <a:r>
              <a:t/>
            </a:r>
            <a:endParaRPr sz="2400"/>
          </a:p>
          <a:p>
            <a:pPr indent="0" lvl="0" marL="0" rtl="0" algn="just">
              <a:lnSpc>
                <a:spcPct val="115000"/>
              </a:lnSpc>
              <a:spcBef>
                <a:spcPts val="0"/>
              </a:spcBef>
              <a:spcAft>
                <a:spcPts val="0"/>
              </a:spcAft>
              <a:buNone/>
            </a:pPr>
            <a:r>
              <a:rPr lang="fr" sz="2400"/>
              <a:t>Vous devez :</a:t>
            </a:r>
            <a:endParaRPr sz="2400"/>
          </a:p>
          <a:p>
            <a:pPr indent="-332399" lvl="0" marL="179999" rtl="0" algn="just">
              <a:lnSpc>
                <a:spcPct val="115000"/>
              </a:lnSpc>
              <a:spcBef>
                <a:spcPts val="0"/>
              </a:spcBef>
              <a:spcAft>
                <a:spcPts val="0"/>
              </a:spcAft>
              <a:buSzPts val="2400"/>
              <a:buChar char="-"/>
            </a:pPr>
            <a:r>
              <a:rPr lang="fr" sz="2400"/>
              <a:t>arrêter votre véhicule</a:t>
            </a:r>
            <a:endParaRPr sz="2400"/>
          </a:p>
          <a:p>
            <a:pPr indent="-332399" lvl="0" marL="179999" rtl="0" algn="just">
              <a:lnSpc>
                <a:spcPct val="115000"/>
              </a:lnSpc>
              <a:spcBef>
                <a:spcPts val="0"/>
              </a:spcBef>
              <a:spcAft>
                <a:spcPts val="0"/>
              </a:spcAft>
              <a:buSzPts val="2400"/>
              <a:buChar char="-"/>
            </a:pPr>
            <a:r>
              <a:rPr lang="fr" sz="2400"/>
              <a:t>porter assistance au propriétaire de l’animal s’il est blessé</a:t>
            </a:r>
            <a:endParaRPr sz="2400"/>
          </a:p>
          <a:p>
            <a:pPr indent="0" lvl="0" marL="457200" rtl="0" algn="just">
              <a:lnSpc>
                <a:spcPct val="115000"/>
              </a:lnSpc>
              <a:spcBef>
                <a:spcPts val="0"/>
              </a:spcBef>
              <a:spcAft>
                <a:spcPts val="0"/>
              </a:spcAft>
              <a:buNone/>
            </a:pPr>
            <a:r>
              <a:t/>
            </a:r>
            <a:endParaRPr i="1"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1"/>
          <p:cNvPicPr preferRelativeResize="0"/>
          <p:nvPr/>
        </p:nvPicPr>
        <p:blipFill>
          <a:blip r:embed="rId3">
            <a:alphaModFix/>
          </a:blip>
          <a:stretch>
            <a:fillRect/>
          </a:stretch>
        </p:blipFill>
        <p:spPr>
          <a:xfrm>
            <a:off x="472275" y="1426650"/>
            <a:ext cx="3076575" cy="1743075"/>
          </a:xfrm>
          <a:prstGeom prst="rect">
            <a:avLst/>
          </a:prstGeom>
          <a:noFill/>
          <a:ln>
            <a:noFill/>
          </a:ln>
        </p:spPr>
      </p:pic>
      <p:sp>
        <p:nvSpPr>
          <p:cNvPr id="149" name="Google Shape;149;p21"/>
          <p:cNvSpPr txBox="1"/>
          <p:nvPr/>
        </p:nvSpPr>
        <p:spPr>
          <a:xfrm>
            <a:off x="0" y="26550"/>
            <a:ext cx="3000000" cy="466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rgbClr val="FF0000"/>
                </a:solidFill>
              </a:rPr>
              <a:t>Procédures du CFTR</a:t>
            </a:r>
            <a:endParaRPr sz="1800">
              <a:solidFill>
                <a:srgbClr val="FF0000"/>
              </a:solidFill>
            </a:endParaRPr>
          </a:p>
        </p:txBody>
      </p:sp>
      <p:sp>
        <p:nvSpPr>
          <p:cNvPr id="150" name="Google Shape;150;p21"/>
          <p:cNvSpPr txBox="1"/>
          <p:nvPr/>
        </p:nvSpPr>
        <p:spPr>
          <a:xfrm>
            <a:off x="3625675" y="1010588"/>
            <a:ext cx="5438700" cy="3000000"/>
          </a:xfrm>
          <a:prstGeom prst="rect">
            <a:avLst/>
          </a:prstGeom>
          <a:noFill/>
          <a:ln>
            <a:noFill/>
          </a:ln>
        </p:spPr>
        <p:txBody>
          <a:bodyPr anchorCtr="0" anchor="ctr" bIns="91425" lIns="91425" spcFirstLastPara="1" rIns="91425" wrap="square" tIns="91425">
            <a:noAutofit/>
          </a:bodyPr>
          <a:lstStyle/>
          <a:p>
            <a:pPr indent="-332399" lvl="0" marL="179999" rtl="0" algn="l">
              <a:lnSpc>
                <a:spcPct val="115000"/>
              </a:lnSpc>
              <a:spcBef>
                <a:spcPts val="0"/>
              </a:spcBef>
              <a:spcAft>
                <a:spcPts val="0"/>
              </a:spcAft>
              <a:buClr>
                <a:schemeClr val="dk1"/>
              </a:buClr>
              <a:buSzPts val="2400"/>
              <a:buChar char="-"/>
            </a:pPr>
            <a:r>
              <a:rPr lang="fr" sz="2400">
                <a:solidFill>
                  <a:schemeClr val="dk1"/>
                </a:solidFill>
              </a:rPr>
              <a:t>Utilisé le # d’urgence de l’entreprise</a:t>
            </a:r>
            <a:endParaRPr sz="2400">
              <a:solidFill>
                <a:schemeClr val="dk1"/>
              </a:solidFill>
            </a:endParaRPr>
          </a:p>
          <a:p>
            <a:pPr indent="0" lvl="0" marL="457200" rtl="0" algn="l">
              <a:lnSpc>
                <a:spcPct val="115000"/>
              </a:lnSpc>
              <a:spcBef>
                <a:spcPts val="0"/>
              </a:spcBef>
              <a:spcAft>
                <a:spcPts val="0"/>
              </a:spcAft>
              <a:buNone/>
            </a:pPr>
            <a:r>
              <a:t/>
            </a:r>
            <a:endParaRPr sz="1000">
              <a:solidFill>
                <a:schemeClr val="dk1"/>
              </a:solidFill>
            </a:endParaRPr>
          </a:p>
          <a:p>
            <a:pPr indent="-332399" lvl="0" marL="179999" rtl="0" algn="l">
              <a:lnSpc>
                <a:spcPct val="115000"/>
              </a:lnSpc>
              <a:spcBef>
                <a:spcPts val="0"/>
              </a:spcBef>
              <a:spcAft>
                <a:spcPts val="0"/>
              </a:spcAft>
              <a:buClr>
                <a:schemeClr val="dk1"/>
              </a:buClr>
              <a:buSzPts val="2400"/>
              <a:buChar char="-"/>
            </a:pPr>
            <a:r>
              <a:rPr lang="fr" sz="2400">
                <a:solidFill>
                  <a:schemeClr val="dk1"/>
                </a:solidFill>
              </a:rPr>
              <a:t>Communiquer avec un agent de la faune si l’animal a un poids supérieur à 25 kilogrammes</a:t>
            </a:r>
            <a:endParaRPr sz="2400">
              <a:solidFill>
                <a:schemeClr val="dk1"/>
              </a:solidFill>
            </a:endParaRPr>
          </a:p>
          <a:p>
            <a:pPr indent="0" lvl="0" marL="457200" rtl="0" algn="l">
              <a:lnSpc>
                <a:spcPct val="115000"/>
              </a:lnSpc>
              <a:spcBef>
                <a:spcPts val="0"/>
              </a:spcBef>
              <a:spcAft>
                <a:spcPts val="0"/>
              </a:spcAft>
              <a:buNone/>
            </a:pPr>
            <a:r>
              <a:t/>
            </a:r>
            <a:endParaRPr sz="1000">
              <a:solidFill>
                <a:schemeClr val="dk1"/>
              </a:solidFill>
            </a:endParaRPr>
          </a:p>
          <a:p>
            <a:pPr indent="-332399" lvl="0" marL="179999" rtl="0" algn="l">
              <a:lnSpc>
                <a:spcPct val="115000"/>
              </a:lnSpc>
              <a:spcBef>
                <a:spcPts val="0"/>
              </a:spcBef>
              <a:spcAft>
                <a:spcPts val="0"/>
              </a:spcAft>
              <a:buClr>
                <a:schemeClr val="dk1"/>
              </a:buClr>
              <a:buSzPts val="2400"/>
              <a:buChar char="-"/>
            </a:pPr>
            <a:r>
              <a:rPr lang="fr" sz="2400">
                <a:solidFill>
                  <a:schemeClr val="dk1"/>
                </a:solidFill>
              </a:rPr>
              <a:t>R</a:t>
            </a:r>
            <a:r>
              <a:rPr i="1" lang="fr" sz="2400">
                <a:solidFill>
                  <a:schemeClr val="dk1"/>
                </a:solidFill>
              </a:rPr>
              <a:t>emplir un rapport s’il y a des dommages matériels </a:t>
            </a:r>
            <a:r>
              <a:rPr lang="fr" sz="2400">
                <a:solidFill>
                  <a:schemeClr val="dk1"/>
                </a:solidFill>
              </a:rPr>
              <a:t>. (annexe 1)</a:t>
            </a:r>
            <a:endParaRPr sz="2400">
              <a:solidFill>
                <a:schemeClr val="dk1"/>
              </a:solidFill>
            </a:endParaRPr>
          </a:p>
          <a:p>
            <a:pPr indent="0" lvl="0" marL="457200" rtl="0" algn="l">
              <a:lnSpc>
                <a:spcPct val="115000"/>
              </a:lnSpc>
              <a:spcBef>
                <a:spcPts val="0"/>
              </a:spcBef>
              <a:spcAft>
                <a:spcPts val="0"/>
              </a:spcAft>
              <a:buNone/>
            </a:pPr>
            <a:r>
              <a:t/>
            </a:r>
            <a:endParaRPr sz="1000">
              <a:solidFill>
                <a:schemeClr val="dk1"/>
              </a:solidFill>
            </a:endParaRPr>
          </a:p>
          <a:p>
            <a:pPr indent="-332399" lvl="0" marL="179999" rtl="0" algn="l">
              <a:lnSpc>
                <a:spcPct val="115000"/>
              </a:lnSpc>
              <a:spcBef>
                <a:spcPts val="0"/>
              </a:spcBef>
              <a:spcAft>
                <a:spcPts val="0"/>
              </a:spcAft>
              <a:buClr>
                <a:schemeClr val="dk1"/>
              </a:buClr>
              <a:buSzPts val="2400"/>
              <a:buChar char="-"/>
            </a:pPr>
            <a:r>
              <a:rPr lang="fr" sz="2400">
                <a:solidFill>
                  <a:schemeClr val="dk1"/>
                </a:solidFill>
              </a:rPr>
              <a:t>P</a:t>
            </a:r>
            <a:r>
              <a:rPr i="1" lang="fr" sz="2400">
                <a:solidFill>
                  <a:schemeClr val="dk1"/>
                </a:solidFill>
              </a:rPr>
              <a:t>rendre des photos des dommages, des lieux et de la chaussée.</a:t>
            </a:r>
            <a:endParaRPr i="1" sz="2400">
              <a:solidFill>
                <a:schemeClr val="dk1"/>
              </a:solidFill>
            </a:endParaRPr>
          </a:p>
          <a:p>
            <a:pPr indent="0" lvl="0" marL="457200" rtl="0" algn="l">
              <a:lnSpc>
                <a:spcPct val="115000"/>
              </a:lnSpc>
              <a:spcBef>
                <a:spcPts val="0"/>
              </a:spcBef>
              <a:spcAft>
                <a:spcPts val="0"/>
              </a:spcAft>
              <a:buNone/>
            </a:pPr>
            <a:r>
              <a:t/>
            </a:r>
            <a:endParaRPr b="1" sz="3300"/>
          </a:p>
          <a:p>
            <a:pPr indent="0" lvl="0" marL="457200" rtl="0" algn="just">
              <a:lnSpc>
                <a:spcPct val="115000"/>
              </a:lnSpc>
              <a:spcBef>
                <a:spcPts val="0"/>
              </a:spcBef>
              <a:spcAft>
                <a:spcPts val="0"/>
              </a:spcAft>
              <a:buNone/>
            </a:pPr>
            <a:r>
              <a:t/>
            </a:r>
            <a:endParaRPr i="1"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947850" y="70600"/>
            <a:ext cx="7011300" cy="82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Mise en situation</a:t>
            </a:r>
            <a:endParaRPr/>
          </a:p>
        </p:txBody>
      </p:sp>
      <p:sp>
        <p:nvSpPr>
          <p:cNvPr id="156" name="Google Shape;156;p22"/>
          <p:cNvSpPr txBox="1"/>
          <p:nvPr/>
        </p:nvSpPr>
        <p:spPr>
          <a:xfrm>
            <a:off x="307075" y="895600"/>
            <a:ext cx="83037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t>Vous arrivez à une intersection, et vous devez tourner à gauche mais malheureusement voici ce qui est arrivé. Lors d’un virage à gauche vous effleurez à peine le poteau et il tombe. </a:t>
            </a:r>
            <a:endParaRPr b="1" sz="2400"/>
          </a:p>
        </p:txBody>
      </p:sp>
      <p:pic>
        <p:nvPicPr>
          <p:cNvPr id="157" name="Google Shape;157;p22"/>
          <p:cNvPicPr preferRelativeResize="0"/>
          <p:nvPr/>
        </p:nvPicPr>
        <p:blipFill>
          <a:blip r:embed="rId3">
            <a:alphaModFix/>
          </a:blip>
          <a:stretch>
            <a:fillRect/>
          </a:stretch>
        </p:blipFill>
        <p:spPr>
          <a:xfrm>
            <a:off x="203575" y="2571750"/>
            <a:ext cx="2667000" cy="1714500"/>
          </a:xfrm>
          <a:prstGeom prst="rect">
            <a:avLst/>
          </a:prstGeom>
          <a:noFill/>
          <a:ln>
            <a:noFill/>
          </a:ln>
        </p:spPr>
      </p:pic>
      <p:sp>
        <p:nvSpPr>
          <p:cNvPr id="158" name="Google Shape;158;p22"/>
          <p:cNvSpPr txBox="1"/>
          <p:nvPr/>
        </p:nvSpPr>
        <p:spPr>
          <a:xfrm>
            <a:off x="4211100" y="2266000"/>
            <a:ext cx="4501500" cy="2047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fr" sz="2300"/>
              <a:t>Vous devez :</a:t>
            </a:r>
            <a:endParaRPr b="1" sz="2300"/>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fr"/>
              <a:t>À l’aide du document en annexe 1 (du cahier de l’élève), veuillez remplir le document comme si c’était votre accident.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9" name="Google Shape;159;p22"/>
          <p:cNvSpPr/>
          <p:nvPr/>
        </p:nvSpPr>
        <p:spPr>
          <a:xfrm rot="251134">
            <a:off x="1693770" y="2837301"/>
            <a:ext cx="649432" cy="659349"/>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sp>
        <p:nvSpPr>
          <p:cNvPr id="160" name="Google Shape;160;p22"/>
          <p:cNvSpPr/>
          <p:nvPr/>
        </p:nvSpPr>
        <p:spPr>
          <a:xfrm rot="428594">
            <a:off x="2397292" y="3108664"/>
            <a:ext cx="234016" cy="361871"/>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pic>
        <p:nvPicPr>
          <p:cNvPr id="161" name="Google Shape;161;p22"/>
          <p:cNvPicPr preferRelativeResize="0"/>
          <p:nvPr/>
        </p:nvPicPr>
        <p:blipFill>
          <a:blip r:embed="rId4">
            <a:alphaModFix/>
          </a:blip>
          <a:stretch>
            <a:fillRect/>
          </a:stretch>
        </p:blipFill>
        <p:spPr>
          <a:xfrm rot="284717">
            <a:off x="1764625" y="2933968"/>
            <a:ext cx="507700" cy="197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Soyez </a:t>
            </a:r>
            <a:r>
              <a:rPr lang="fr"/>
              <a:t>Vigilant</a:t>
            </a:r>
            <a:r>
              <a:rPr lang="fr"/>
              <a:t> Roulez </a:t>
            </a:r>
            <a:endParaRPr/>
          </a:p>
          <a:p>
            <a:pPr indent="0" lvl="0" marL="0" rtl="0" algn="ctr">
              <a:spcBef>
                <a:spcPts val="0"/>
              </a:spcBef>
              <a:spcAft>
                <a:spcPts val="0"/>
              </a:spcAft>
              <a:buNone/>
            </a:pPr>
            <a:r>
              <a:rPr lang="fr"/>
              <a:t>Prudemment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ph type="title"/>
          </p:nvPr>
        </p:nvSpPr>
        <p:spPr>
          <a:xfrm>
            <a:off x="397200" y="286175"/>
            <a:ext cx="4062000" cy="86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500"/>
              <a:t>Compétence 3</a:t>
            </a:r>
            <a:endParaRPr sz="2500"/>
          </a:p>
          <a:p>
            <a:pPr indent="0" lvl="0" marL="0" rtl="0" algn="l">
              <a:spcBef>
                <a:spcPts val="0"/>
              </a:spcBef>
              <a:spcAft>
                <a:spcPts val="0"/>
              </a:spcAft>
              <a:buNone/>
            </a:pPr>
            <a:r>
              <a:rPr lang="fr" sz="2300"/>
              <a:t>3.6 Assurances et accidents</a:t>
            </a:r>
            <a:endParaRPr sz="2300"/>
          </a:p>
        </p:txBody>
      </p:sp>
      <p:sp>
        <p:nvSpPr>
          <p:cNvPr id="83" name="Google Shape;83;p11"/>
          <p:cNvSpPr txBox="1"/>
          <p:nvPr>
            <p:ph idx="1" type="body"/>
          </p:nvPr>
        </p:nvSpPr>
        <p:spPr>
          <a:xfrm>
            <a:off x="347100" y="2113725"/>
            <a:ext cx="6581100" cy="162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300"/>
              <a:t>Objectif(s) de la leçon:</a:t>
            </a:r>
            <a:endParaRPr sz="2300"/>
          </a:p>
          <a:p>
            <a:pPr indent="0" lvl="0" marL="0" rtl="0" algn="l">
              <a:spcBef>
                <a:spcPts val="1600"/>
              </a:spcBef>
              <a:spcAft>
                <a:spcPts val="0"/>
              </a:spcAft>
              <a:buNone/>
            </a:pPr>
            <a:r>
              <a:rPr lang="fr" sz="2300"/>
              <a:t>Connaître les procédures lors d’un accident</a:t>
            </a:r>
            <a:endParaRPr sz="2300"/>
          </a:p>
          <a:p>
            <a:pPr indent="0" lvl="0" marL="0" rtl="0" algn="l">
              <a:spcBef>
                <a:spcPts val="1600"/>
              </a:spcBef>
              <a:spcAft>
                <a:spcPts val="0"/>
              </a:spcAft>
              <a:buNone/>
            </a:pPr>
            <a:r>
              <a:rPr lang="fr" sz="2300"/>
              <a:t>Remplir la documentation</a:t>
            </a:r>
            <a:endParaRPr sz="2300"/>
          </a:p>
          <a:p>
            <a:pPr indent="0" lvl="0" marL="0" rtl="0" algn="l">
              <a:spcBef>
                <a:spcPts val="1600"/>
              </a:spcBef>
              <a:spcAft>
                <a:spcPts val="1600"/>
              </a:spcAft>
              <a:buNone/>
            </a:pPr>
            <a:r>
              <a:t/>
            </a:r>
            <a:endParaRPr/>
          </a:p>
        </p:txBody>
      </p:sp>
      <p:pic>
        <p:nvPicPr>
          <p:cNvPr id="84" name="Google Shape;84;p11"/>
          <p:cNvPicPr preferRelativeResize="0"/>
          <p:nvPr/>
        </p:nvPicPr>
        <p:blipFill>
          <a:blip r:embed="rId3">
            <a:alphaModFix/>
          </a:blip>
          <a:stretch>
            <a:fillRect/>
          </a:stretch>
        </p:blipFill>
        <p:spPr>
          <a:xfrm>
            <a:off x="4495800" y="0"/>
            <a:ext cx="4648198" cy="2614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2400"/>
              <a:t>4 types d’accidents peuvent se présenter à vous:</a:t>
            </a:r>
            <a:endParaRPr sz="3800"/>
          </a:p>
        </p:txBody>
      </p:sp>
      <p:sp>
        <p:nvSpPr>
          <p:cNvPr id="90" name="Google Shape;90;p12"/>
          <p:cNvSpPr txBox="1"/>
          <p:nvPr>
            <p:ph idx="1" type="body"/>
          </p:nvPr>
        </p:nvSpPr>
        <p:spPr>
          <a:xfrm>
            <a:off x="198900" y="792075"/>
            <a:ext cx="8520600" cy="3013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b="1" sz="1500">
              <a:solidFill>
                <a:schemeClr val="dk1"/>
              </a:solidFill>
            </a:endParaRPr>
          </a:p>
          <a:p>
            <a:pPr indent="0" lvl="0" marL="0" rtl="0" algn="just">
              <a:spcBef>
                <a:spcPts val="0"/>
              </a:spcBef>
              <a:spcAft>
                <a:spcPts val="0"/>
              </a:spcAft>
              <a:buNone/>
            </a:pPr>
            <a:r>
              <a:t/>
            </a:r>
            <a:endParaRPr sz="1500">
              <a:solidFill>
                <a:schemeClr val="dk1"/>
              </a:solidFill>
            </a:endParaRPr>
          </a:p>
          <a:p>
            <a:pPr indent="-374650" lvl="0" marL="269999" rtl="0" algn="l">
              <a:lnSpc>
                <a:spcPct val="100000"/>
              </a:lnSpc>
              <a:spcBef>
                <a:spcPts val="0"/>
              </a:spcBef>
              <a:spcAft>
                <a:spcPts val="0"/>
              </a:spcAft>
              <a:buClr>
                <a:schemeClr val="dk1"/>
              </a:buClr>
              <a:buSzPts val="2300"/>
              <a:buChar char="-"/>
            </a:pPr>
            <a:r>
              <a:rPr lang="fr" sz="2300">
                <a:solidFill>
                  <a:schemeClr val="dk1"/>
                </a:solidFill>
              </a:rPr>
              <a:t>Collision avec dommage matériel d’un véhicule inoccupé, d’un poteau ou d’un panneau de signalisation.</a:t>
            </a:r>
            <a:endParaRPr sz="2300">
              <a:solidFill>
                <a:schemeClr val="dk1"/>
              </a:solidFill>
            </a:endParaRPr>
          </a:p>
          <a:p>
            <a:pPr indent="0" lvl="0" marL="457200" rtl="0" algn="l">
              <a:lnSpc>
                <a:spcPct val="100000"/>
              </a:lnSpc>
              <a:spcBef>
                <a:spcPts val="0"/>
              </a:spcBef>
              <a:spcAft>
                <a:spcPts val="0"/>
              </a:spcAft>
              <a:buNone/>
            </a:pPr>
            <a:r>
              <a:t/>
            </a:r>
            <a:endParaRPr sz="1000">
              <a:solidFill>
                <a:schemeClr val="dk1"/>
              </a:solidFill>
            </a:endParaRPr>
          </a:p>
          <a:p>
            <a:pPr indent="-374650" lvl="0" marL="269999" rtl="0" algn="l">
              <a:lnSpc>
                <a:spcPct val="100000"/>
              </a:lnSpc>
              <a:spcBef>
                <a:spcPts val="0"/>
              </a:spcBef>
              <a:spcAft>
                <a:spcPts val="0"/>
              </a:spcAft>
              <a:buClr>
                <a:schemeClr val="dk1"/>
              </a:buClr>
              <a:buSzPts val="2300"/>
              <a:buChar char="-"/>
            </a:pPr>
            <a:r>
              <a:rPr lang="fr" sz="2300">
                <a:solidFill>
                  <a:schemeClr val="dk1"/>
                </a:solidFill>
              </a:rPr>
              <a:t>Collision avec dommage matériel d’un véhicule sans blessé.</a:t>
            </a:r>
            <a:endParaRPr sz="2300">
              <a:solidFill>
                <a:schemeClr val="dk1"/>
              </a:solidFill>
            </a:endParaRPr>
          </a:p>
          <a:p>
            <a:pPr indent="0" lvl="0" marL="457200" rtl="0" algn="l">
              <a:lnSpc>
                <a:spcPct val="100000"/>
              </a:lnSpc>
              <a:spcBef>
                <a:spcPts val="0"/>
              </a:spcBef>
              <a:spcAft>
                <a:spcPts val="0"/>
              </a:spcAft>
              <a:buNone/>
            </a:pPr>
            <a:r>
              <a:t/>
            </a:r>
            <a:endParaRPr sz="1000">
              <a:solidFill>
                <a:schemeClr val="dk1"/>
              </a:solidFill>
            </a:endParaRPr>
          </a:p>
          <a:p>
            <a:pPr indent="-374650" lvl="0" marL="269999" rtl="0" algn="l">
              <a:lnSpc>
                <a:spcPct val="100000"/>
              </a:lnSpc>
              <a:spcBef>
                <a:spcPts val="0"/>
              </a:spcBef>
              <a:spcAft>
                <a:spcPts val="0"/>
              </a:spcAft>
              <a:buClr>
                <a:schemeClr val="dk1"/>
              </a:buClr>
              <a:buSzPts val="2300"/>
              <a:buChar char="-"/>
            </a:pPr>
            <a:r>
              <a:rPr lang="fr" sz="2300">
                <a:solidFill>
                  <a:schemeClr val="dk1"/>
                </a:solidFill>
              </a:rPr>
              <a:t>Collision avec blessé avec ou sans dommage matériel.</a:t>
            </a:r>
            <a:endParaRPr sz="2300">
              <a:solidFill>
                <a:schemeClr val="dk1"/>
              </a:solidFill>
            </a:endParaRPr>
          </a:p>
          <a:p>
            <a:pPr indent="0" lvl="0" marL="457200" rtl="0" algn="l">
              <a:lnSpc>
                <a:spcPct val="100000"/>
              </a:lnSpc>
              <a:spcBef>
                <a:spcPts val="0"/>
              </a:spcBef>
              <a:spcAft>
                <a:spcPts val="0"/>
              </a:spcAft>
              <a:buNone/>
            </a:pPr>
            <a:r>
              <a:t/>
            </a:r>
            <a:endParaRPr sz="1000">
              <a:solidFill>
                <a:schemeClr val="dk1"/>
              </a:solidFill>
            </a:endParaRPr>
          </a:p>
          <a:p>
            <a:pPr indent="-374650" lvl="0" marL="269999" rtl="0" algn="l">
              <a:lnSpc>
                <a:spcPct val="100000"/>
              </a:lnSpc>
              <a:spcBef>
                <a:spcPts val="0"/>
              </a:spcBef>
              <a:spcAft>
                <a:spcPts val="0"/>
              </a:spcAft>
              <a:buClr>
                <a:schemeClr val="dk1"/>
              </a:buClr>
              <a:buSzPts val="2300"/>
              <a:buChar char="-"/>
            </a:pPr>
            <a:r>
              <a:rPr lang="fr" sz="2300">
                <a:solidFill>
                  <a:schemeClr val="dk1"/>
                </a:solidFill>
              </a:rPr>
              <a:t>Collision avec un animal domestique sans propriétaire, un animal sauvage de plus de 25 kilogrammes.</a:t>
            </a:r>
            <a:endParaRPr sz="26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3"/>
          <p:cNvPicPr preferRelativeResize="0"/>
          <p:nvPr/>
        </p:nvPicPr>
        <p:blipFill>
          <a:blip r:embed="rId3">
            <a:alphaModFix/>
          </a:blip>
          <a:stretch>
            <a:fillRect/>
          </a:stretch>
        </p:blipFill>
        <p:spPr>
          <a:xfrm>
            <a:off x="214000" y="988100"/>
            <a:ext cx="1657350" cy="2143125"/>
          </a:xfrm>
          <a:prstGeom prst="rect">
            <a:avLst/>
          </a:prstGeom>
          <a:noFill/>
          <a:ln>
            <a:noFill/>
          </a:ln>
        </p:spPr>
      </p:pic>
      <p:sp>
        <p:nvSpPr>
          <p:cNvPr id="96" name="Google Shape;96;p13"/>
          <p:cNvSpPr txBox="1"/>
          <p:nvPr/>
        </p:nvSpPr>
        <p:spPr>
          <a:xfrm>
            <a:off x="2017250" y="988050"/>
            <a:ext cx="6677100" cy="21432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fr" sz="2400"/>
              <a:t>Quoi faire lors d’une des ces situations:</a:t>
            </a:r>
            <a:r>
              <a:rPr b="1" lang="fr" sz="1500"/>
              <a:t> </a:t>
            </a:r>
            <a:endParaRPr b="1" sz="1500"/>
          </a:p>
          <a:p>
            <a:pPr indent="0" lvl="0" marL="0" rtl="0" algn="just">
              <a:lnSpc>
                <a:spcPct val="115000"/>
              </a:lnSpc>
              <a:spcBef>
                <a:spcPts val="0"/>
              </a:spcBef>
              <a:spcAft>
                <a:spcPts val="0"/>
              </a:spcAft>
              <a:buNone/>
            </a:pPr>
            <a:r>
              <a:t/>
            </a:r>
            <a:endParaRPr b="1" sz="1500"/>
          </a:p>
          <a:p>
            <a:pPr indent="0" lvl="0" marL="0" rtl="0" algn="l">
              <a:lnSpc>
                <a:spcPct val="115000"/>
              </a:lnSpc>
              <a:spcBef>
                <a:spcPts val="0"/>
              </a:spcBef>
              <a:spcAft>
                <a:spcPts val="0"/>
              </a:spcAft>
              <a:buNone/>
            </a:pPr>
            <a:r>
              <a:rPr lang="fr" sz="2300"/>
              <a:t>Les entreprises ont toutes les mêmes obligations face à leur assureur et au code de la sécurité routière. C’est pour ces raisons qu’elles demandent à leurs chauffeurs d’appliquer des procédures qu’elles ont mises en place. Ces procédures sont semblables d’une entreprise à l’autre. </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4"/>
          <p:cNvPicPr preferRelativeResize="0"/>
          <p:nvPr/>
        </p:nvPicPr>
        <p:blipFill rotWithShape="1">
          <a:blip r:embed="rId3">
            <a:alphaModFix/>
          </a:blip>
          <a:srcRect b="0" l="5476" r="5476" t="0"/>
          <a:stretch/>
        </p:blipFill>
        <p:spPr>
          <a:xfrm>
            <a:off x="49625" y="988350"/>
            <a:ext cx="2681275" cy="2547300"/>
          </a:xfrm>
          <a:prstGeom prst="rect">
            <a:avLst/>
          </a:prstGeom>
          <a:noFill/>
          <a:ln>
            <a:noFill/>
          </a:ln>
        </p:spPr>
      </p:pic>
      <p:sp>
        <p:nvSpPr>
          <p:cNvPr id="102" name="Google Shape;102;p14"/>
          <p:cNvSpPr txBox="1"/>
          <p:nvPr/>
        </p:nvSpPr>
        <p:spPr>
          <a:xfrm>
            <a:off x="3095625" y="762000"/>
            <a:ext cx="58101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fr" sz="2400"/>
              <a:t>Collision avec dommages matériels d’un véhicule inoccupé, un poteau, un panneau de signalisation ou une structure tel un pont.</a:t>
            </a:r>
            <a:endParaRPr b="1" sz="2400"/>
          </a:p>
          <a:p>
            <a:pPr indent="0" lvl="0" marL="0" rtl="0" algn="just">
              <a:lnSpc>
                <a:spcPct val="115000"/>
              </a:lnSpc>
              <a:spcBef>
                <a:spcPts val="0"/>
              </a:spcBef>
              <a:spcAft>
                <a:spcPts val="0"/>
              </a:spcAft>
              <a:buNone/>
            </a:pPr>
            <a:r>
              <a:t/>
            </a:r>
            <a:endParaRPr sz="1500"/>
          </a:p>
          <a:p>
            <a:pPr indent="0" lvl="0" marL="457200" rtl="0" algn="just">
              <a:lnSpc>
                <a:spcPct val="115000"/>
              </a:lnSpc>
              <a:spcBef>
                <a:spcPts val="0"/>
              </a:spcBef>
              <a:spcAft>
                <a:spcPts val="0"/>
              </a:spcAft>
              <a:buNone/>
            </a:pPr>
            <a:r>
              <a:t/>
            </a:r>
            <a:endParaRPr i="1" sz="1500"/>
          </a:p>
          <a:p>
            <a:pPr indent="0" lvl="0" marL="0" rtl="0" algn="just">
              <a:lnSpc>
                <a:spcPct val="115000"/>
              </a:lnSpc>
              <a:spcBef>
                <a:spcPts val="0"/>
              </a:spcBef>
              <a:spcAft>
                <a:spcPts val="0"/>
              </a:spcAft>
              <a:buNone/>
            </a:pPr>
            <a:r>
              <a:rPr i="1" lang="fr" sz="1500"/>
              <a:t>* Prendre des photos est une bonne façon de recueillir les preuves (immatriculation, assurances, permis de conduire).</a:t>
            </a:r>
            <a:endParaRPr i="1" sz="1500"/>
          </a:p>
        </p:txBody>
      </p:sp>
      <p:sp>
        <p:nvSpPr>
          <p:cNvPr id="103" name="Google Shape;103;p14"/>
          <p:cNvSpPr txBox="1"/>
          <p:nvPr/>
        </p:nvSpPr>
        <p:spPr>
          <a:xfrm>
            <a:off x="0" y="0"/>
            <a:ext cx="3000000" cy="466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rgbClr val="FF0000"/>
                </a:solidFill>
              </a:rPr>
              <a:t>Procédures du CFTR</a:t>
            </a:r>
            <a:endParaRPr sz="18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nvSpPr>
        <p:spPr>
          <a:xfrm>
            <a:off x="427650" y="735450"/>
            <a:ext cx="86442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500"/>
          </a:p>
          <a:p>
            <a:pPr indent="0" lvl="0" marL="0" rtl="0" algn="l">
              <a:lnSpc>
                <a:spcPct val="100000"/>
              </a:lnSpc>
              <a:spcBef>
                <a:spcPts val="0"/>
              </a:spcBef>
              <a:spcAft>
                <a:spcPts val="0"/>
              </a:spcAft>
              <a:buNone/>
            </a:pPr>
            <a:r>
              <a:rPr lang="fr" sz="2300"/>
              <a:t>Vous devez :</a:t>
            </a:r>
            <a:endParaRPr sz="2300"/>
          </a:p>
          <a:p>
            <a:pPr indent="0" lvl="0" marL="0" rtl="0" algn="l">
              <a:lnSpc>
                <a:spcPct val="100000"/>
              </a:lnSpc>
              <a:spcBef>
                <a:spcPts val="0"/>
              </a:spcBef>
              <a:spcAft>
                <a:spcPts val="0"/>
              </a:spcAft>
              <a:buNone/>
            </a:pPr>
            <a:r>
              <a:t/>
            </a:r>
            <a:endParaRPr sz="2300"/>
          </a:p>
          <a:p>
            <a:pPr indent="-374650" lvl="0" marL="179999" rtl="0" algn="l">
              <a:lnSpc>
                <a:spcPct val="100000"/>
              </a:lnSpc>
              <a:spcBef>
                <a:spcPts val="0"/>
              </a:spcBef>
              <a:spcAft>
                <a:spcPts val="0"/>
              </a:spcAft>
              <a:buSzPts val="2300"/>
              <a:buChar char="-"/>
            </a:pPr>
            <a:r>
              <a:rPr lang="fr" sz="2300"/>
              <a:t>Arrêter votre véhicule</a:t>
            </a:r>
            <a:endParaRPr sz="2300"/>
          </a:p>
          <a:p>
            <a:pPr indent="-374650" lvl="0" marL="179999" rtl="0" algn="l">
              <a:lnSpc>
                <a:spcPct val="100000"/>
              </a:lnSpc>
              <a:spcBef>
                <a:spcPts val="0"/>
              </a:spcBef>
              <a:spcAft>
                <a:spcPts val="0"/>
              </a:spcAft>
              <a:buSzPts val="2300"/>
              <a:buChar char="-"/>
            </a:pPr>
            <a:r>
              <a:rPr lang="fr" sz="2300"/>
              <a:t>Vérifier qu’il n’y ait aucun blessé</a:t>
            </a:r>
            <a:endParaRPr sz="2300"/>
          </a:p>
          <a:p>
            <a:pPr indent="-374650" lvl="0" marL="179999" rtl="0" algn="l">
              <a:lnSpc>
                <a:spcPct val="100000"/>
              </a:lnSpc>
              <a:spcBef>
                <a:spcPts val="0"/>
              </a:spcBef>
              <a:spcAft>
                <a:spcPts val="0"/>
              </a:spcAft>
              <a:buSzPts val="2300"/>
              <a:buChar char="-"/>
            </a:pPr>
            <a:r>
              <a:rPr lang="fr" sz="2300"/>
              <a:t>Utiliser le # d’urgence</a:t>
            </a:r>
            <a:endParaRPr sz="2300"/>
          </a:p>
          <a:p>
            <a:pPr indent="-374650" lvl="0" marL="179999" rtl="0" algn="l">
              <a:lnSpc>
                <a:spcPct val="100000"/>
              </a:lnSpc>
              <a:spcBef>
                <a:spcPts val="0"/>
              </a:spcBef>
              <a:spcAft>
                <a:spcPts val="0"/>
              </a:spcAft>
              <a:buSzPts val="2300"/>
              <a:buChar char="-"/>
            </a:pPr>
            <a:r>
              <a:rPr lang="fr" sz="2300"/>
              <a:t>Vous devez  joindre le poste de police le plus près et eux prendront les informations</a:t>
            </a:r>
            <a:endParaRPr sz="2300"/>
          </a:p>
          <a:p>
            <a:pPr indent="-374650" lvl="0" marL="179999" rtl="0" algn="l">
              <a:lnSpc>
                <a:spcPct val="100000"/>
              </a:lnSpc>
              <a:spcBef>
                <a:spcPts val="0"/>
              </a:spcBef>
              <a:spcAft>
                <a:spcPts val="0"/>
              </a:spcAft>
              <a:buSzPts val="2300"/>
              <a:buChar char="-"/>
            </a:pPr>
            <a:r>
              <a:rPr lang="fr" sz="2300"/>
              <a:t>Prendre des photos des dommages causés et de la chaussée*.</a:t>
            </a:r>
            <a:endParaRPr sz="2300"/>
          </a:p>
          <a:p>
            <a:pPr indent="-374650" lvl="0" marL="179999" rtl="0" algn="l">
              <a:lnSpc>
                <a:spcPct val="100000"/>
              </a:lnSpc>
              <a:spcBef>
                <a:spcPts val="0"/>
              </a:spcBef>
              <a:spcAft>
                <a:spcPts val="0"/>
              </a:spcAft>
              <a:buSzPts val="2300"/>
              <a:buChar char="-"/>
            </a:pPr>
            <a:r>
              <a:rPr lang="fr" sz="2300"/>
              <a:t>Remplir le document rapport d’accident du CFTR (annexe 1)</a:t>
            </a:r>
            <a:endParaRPr sz="2300"/>
          </a:p>
          <a:p>
            <a:pPr indent="0" lvl="0" marL="0" rtl="0" algn="just">
              <a:lnSpc>
                <a:spcPct val="115000"/>
              </a:lnSpc>
              <a:spcBef>
                <a:spcPts val="0"/>
              </a:spcBef>
              <a:spcAft>
                <a:spcPts val="0"/>
              </a:spcAft>
              <a:buNone/>
            </a:pPr>
            <a:r>
              <a:t/>
            </a:r>
            <a:endParaRPr i="1" sz="1500"/>
          </a:p>
        </p:txBody>
      </p:sp>
      <p:sp>
        <p:nvSpPr>
          <p:cNvPr id="109" name="Google Shape;109;p15"/>
          <p:cNvSpPr txBox="1"/>
          <p:nvPr/>
        </p:nvSpPr>
        <p:spPr>
          <a:xfrm>
            <a:off x="0" y="0"/>
            <a:ext cx="3000000" cy="466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rgbClr val="FF0000"/>
                </a:solidFill>
              </a:rPr>
              <a:t>P</a:t>
            </a:r>
            <a:r>
              <a:rPr b="1" lang="fr" sz="1800">
                <a:solidFill>
                  <a:srgbClr val="FF0000"/>
                </a:solidFill>
              </a:rPr>
              <a:t>rocédures du CFTR</a:t>
            </a:r>
            <a:endParaRPr sz="18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6"/>
          <p:cNvPicPr preferRelativeResize="0"/>
          <p:nvPr/>
        </p:nvPicPr>
        <p:blipFill>
          <a:blip r:embed="rId3">
            <a:alphaModFix/>
          </a:blip>
          <a:stretch>
            <a:fillRect/>
          </a:stretch>
        </p:blipFill>
        <p:spPr>
          <a:xfrm>
            <a:off x="0" y="1700213"/>
            <a:ext cx="3209925" cy="1743075"/>
          </a:xfrm>
          <a:prstGeom prst="rect">
            <a:avLst/>
          </a:prstGeom>
          <a:noFill/>
          <a:ln>
            <a:noFill/>
          </a:ln>
        </p:spPr>
      </p:pic>
      <p:sp>
        <p:nvSpPr>
          <p:cNvPr id="115" name="Google Shape;115;p16"/>
          <p:cNvSpPr txBox="1"/>
          <p:nvPr/>
        </p:nvSpPr>
        <p:spPr>
          <a:xfrm>
            <a:off x="0" y="0"/>
            <a:ext cx="3000000" cy="466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rgbClr val="FF0000"/>
                </a:solidFill>
              </a:rPr>
              <a:t>Procédures du CFTR</a:t>
            </a:r>
            <a:endParaRPr sz="1800">
              <a:solidFill>
                <a:srgbClr val="FF0000"/>
              </a:solidFill>
            </a:endParaRPr>
          </a:p>
        </p:txBody>
      </p:sp>
      <p:sp>
        <p:nvSpPr>
          <p:cNvPr id="116" name="Google Shape;116;p16"/>
          <p:cNvSpPr txBox="1"/>
          <p:nvPr/>
        </p:nvSpPr>
        <p:spPr>
          <a:xfrm>
            <a:off x="3352800" y="1071738"/>
            <a:ext cx="57912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fr" sz="2400"/>
              <a:t>Collision avec dommages matériels d’un véhicule sans blessé.</a:t>
            </a:r>
            <a:endParaRPr b="1" sz="2400"/>
          </a:p>
          <a:p>
            <a:pPr indent="0" lvl="0" marL="457200" rtl="0" algn="just">
              <a:lnSpc>
                <a:spcPct val="115000"/>
              </a:lnSpc>
              <a:spcBef>
                <a:spcPts val="0"/>
              </a:spcBef>
              <a:spcAft>
                <a:spcPts val="0"/>
              </a:spcAft>
              <a:buNone/>
            </a:pPr>
            <a:r>
              <a:rPr lang="fr" sz="1500"/>
              <a:t> </a:t>
            </a:r>
            <a:endParaRPr sz="1500"/>
          </a:p>
          <a:p>
            <a:pPr indent="-323850" lvl="0" marL="179999" rtl="0" algn="just">
              <a:lnSpc>
                <a:spcPct val="115000"/>
              </a:lnSpc>
              <a:spcBef>
                <a:spcPts val="0"/>
              </a:spcBef>
              <a:spcAft>
                <a:spcPts val="0"/>
              </a:spcAft>
              <a:buSzPts val="1500"/>
              <a:buChar char="-"/>
            </a:pPr>
            <a:r>
              <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nvSpPr>
        <p:spPr>
          <a:xfrm>
            <a:off x="0" y="0"/>
            <a:ext cx="3000000" cy="466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rgbClr val="FF0000"/>
                </a:solidFill>
              </a:rPr>
              <a:t>Procédures du CFTR</a:t>
            </a:r>
            <a:endParaRPr sz="1800">
              <a:solidFill>
                <a:srgbClr val="FF0000"/>
              </a:solidFill>
            </a:endParaRPr>
          </a:p>
        </p:txBody>
      </p:sp>
      <p:sp>
        <p:nvSpPr>
          <p:cNvPr id="122" name="Google Shape;122;p17"/>
          <p:cNvSpPr txBox="1"/>
          <p:nvPr/>
        </p:nvSpPr>
        <p:spPr>
          <a:xfrm>
            <a:off x="510450" y="1038575"/>
            <a:ext cx="85140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fr" sz="1500"/>
              <a:t> </a:t>
            </a:r>
            <a:r>
              <a:rPr lang="fr" sz="2300">
                <a:solidFill>
                  <a:schemeClr val="dk1"/>
                </a:solidFill>
              </a:rPr>
              <a:t>Vous devez :</a:t>
            </a:r>
            <a:endParaRPr sz="2300">
              <a:solidFill>
                <a:schemeClr val="dk1"/>
              </a:solidFill>
            </a:endParaRPr>
          </a:p>
          <a:p>
            <a:pPr indent="0" lvl="0" marL="0" rtl="0" algn="just">
              <a:lnSpc>
                <a:spcPct val="115000"/>
              </a:lnSpc>
              <a:spcBef>
                <a:spcPts val="0"/>
              </a:spcBef>
              <a:spcAft>
                <a:spcPts val="0"/>
              </a:spcAft>
              <a:buNone/>
            </a:pPr>
            <a:r>
              <a:t/>
            </a:r>
            <a:endParaRPr sz="2300">
              <a:solidFill>
                <a:schemeClr val="dk1"/>
              </a:solidFill>
            </a:endParaRPr>
          </a:p>
          <a:p>
            <a:pPr indent="-374650" lvl="0" marL="457200" rtl="0" algn="just">
              <a:lnSpc>
                <a:spcPct val="115000"/>
              </a:lnSpc>
              <a:spcBef>
                <a:spcPts val="0"/>
              </a:spcBef>
              <a:spcAft>
                <a:spcPts val="0"/>
              </a:spcAft>
              <a:buClr>
                <a:schemeClr val="dk1"/>
              </a:buClr>
              <a:buSzPts val="2300"/>
              <a:buChar char="-"/>
            </a:pPr>
            <a:r>
              <a:rPr lang="fr" sz="2300">
                <a:solidFill>
                  <a:schemeClr val="dk1"/>
                </a:solidFill>
              </a:rPr>
              <a:t>Arrêter votre véhicule</a:t>
            </a:r>
            <a:endParaRPr sz="2300">
              <a:solidFill>
                <a:schemeClr val="dk1"/>
              </a:solidFill>
            </a:endParaRPr>
          </a:p>
          <a:p>
            <a:pPr indent="-374650" lvl="0" marL="457200" rtl="0" algn="just">
              <a:lnSpc>
                <a:spcPct val="115000"/>
              </a:lnSpc>
              <a:spcBef>
                <a:spcPts val="0"/>
              </a:spcBef>
              <a:spcAft>
                <a:spcPts val="0"/>
              </a:spcAft>
              <a:buClr>
                <a:schemeClr val="dk1"/>
              </a:buClr>
              <a:buSzPts val="2300"/>
              <a:buChar char="-"/>
            </a:pPr>
            <a:r>
              <a:rPr lang="fr" sz="2300">
                <a:solidFill>
                  <a:schemeClr val="dk1"/>
                </a:solidFill>
              </a:rPr>
              <a:t>S’assurer qu’il n’y ait pas de blessé.</a:t>
            </a:r>
            <a:endParaRPr sz="2300">
              <a:solidFill>
                <a:schemeClr val="dk1"/>
              </a:solidFill>
            </a:endParaRPr>
          </a:p>
          <a:p>
            <a:pPr indent="-374650" lvl="0" marL="457200" rtl="0" algn="just">
              <a:lnSpc>
                <a:spcPct val="115000"/>
              </a:lnSpc>
              <a:spcBef>
                <a:spcPts val="0"/>
              </a:spcBef>
              <a:spcAft>
                <a:spcPts val="0"/>
              </a:spcAft>
              <a:buClr>
                <a:schemeClr val="dk1"/>
              </a:buClr>
              <a:buSzPts val="2300"/>
              <a:buChar char="-"/>
            </a:pPr>
            <a:r>
              <a:rPr lang="fr" sz="2300">
                <a:solidFill>
                  <a:schemeClr val="dk1"/>
                </a:solidFill>
              </a:rPr>
              <a:t>Utiliser le # d’urgence de l’entreprise</a:t>
            </a:r>
            <a:endParaRPr sz="2300">
              <a:solidFill>
                <a:schemeClr val="dk1"/>
              </a:solidFill>
            </a:endParaRPr>
          </a:p>
          <a:p>
            <a:pPr indent="-374650" lvl="0" marL="457200" rtl="0" algn="just">
              <a:lnSpc>
                <a:spcPct val="115000"/>
              </a:lnSpc>
              <a:spcBef>
                <a:spcPts val="0"/>
              </a:spcBef>
              <a:spcAft>
                <a:spcPts val="0"/>
              </a:spcAft>
              <a:buClr>
                <a:schemeClr val="dk1"/>
              </a:buClr>
              <a:buSzPts val="2300"/>
              <a:buChar char="-"/>
            </a:pPr>
            <a:r>
              <a:rPr lang="fr" sz="2300">
                <a:solidFill>
                  <a:schemeClr val="dk1"/>
                </a:solidFill>
              </a:rPr>
              <a:t>Remplir un </a:t>
            </a:r>
            <a:r>
              <a:rPr i="1" lang="fr" sz="2300">
                <a:solidFill>
                  <a:schemeClr val="dk1"/>
                </a:solidFill>
              </a:rPr>
              <a:t>constat amiable*</a:t>
            </a:r>
            <a:endParaRPr i="1" sz="2300">
              <a:solidFill>
                <a:schemeClr val="dk1"/>
              </a:solidFill>
            </a:endParaRPr>
          </a:p>
          <a:p>
            <a:pPr indent="-374650" lvl="0" marL="457200" rtl="0" algn="just">
              <a:lnSpc>
                <a:spcPct val="115000"/>
              </a:lnSpc>
              <a:spcBef>
                <a:spcPts val="0"/>
              </a:spcBef>
              <a:spcAft>
                <a:spcPts val="0"/>
              </a:spcAft>
              <a:buClr>
                <a:schemeClr val="dk1"/>
              </a:buClr>
              <a:buSzPts val="2300"/>
              <a:buChar char="-"/>
            </a:pPr>
            <a:r>
              <a:rPr lang="fr" sz="2300">
                <a:solidFill>
                  <a:schemeClr val="dk1"/>
                </a:solidFill>
              </a:rPr>
              <a:t>Remplir le rapport d’accident du CFTR (annexe 1)</a:t>
            </a:r>
            <a:endParaRPr sz="2300">
              <a:solidFill>
                <a:schemeClr val="dk1"/>
              </a:solidFill>
            </a:endParaRPr>
          </a:p>
          <a:p>
            <a:pPr indent="-374650" lvl="0" marL="457200" rtl="0" algn="just">
              <a:lnSpc>
                <a:spcPct val="115000"/>
              </a:lnSpc>
              <a:spcBef>
                <a:spcPts val="0"/>
              </a:spcBef>
              <a:spcAft>
                <a:spcPts val="0"/>
              </a:spcAft>
              <a:buClr>
                <a:schemeClr val="dk1"/>
              </a:buClr>
              <a:buSzPts val="2300"/>
              <a:buChar char="-"/>
            </a:pPr>
            <a:r>
              <a:rPr lang="fr" sz="2300">
                <a:solidFill>
                  <a:schemeClr val="dk1"/>
                </a:solidFill>
              </a:rPr>
              <a:t>Prendre des photos des dommages et de la chaussée</a:t>
            </a:r>
            <a:endParaRPr sz="2300">
              <a:solidFill>
                <a:schemeClr val="dk1"/>
              </a:solidFill>
            </a:endParaRPr>
          </a:p>
          <a:p>
            <a:pPr indent="0" lvl="0" marL="0" rtl="0" algn="just">
              <a:lnSpc>
                <a:spcPct val="115000"/>
              </a:lnSpc>
              <a:spcBef>
                <a:spcPts val="0"/>
              </a:spcBef>
              <a:spcAft>
                <a:spcPts val="0"/>
              </a:spcAft>
              <a:buNone/>
            </a:pPr>
            <a:r>
              <a:t/>
            </a:r>
            <a:endParaRPr sz="1500"/>
          </a:p>
          <a:p>
            <a:pPr indent="-323850" lvl="0" marL="179999" rtl="0" algn="just">
              <a:lnSpc>
                <a:spcPct val="115000"/>
              </a:lnSpc>
              <a:spcBef>
                <a:spcPts val="0"/>
              </a:spcBef>
              <a:spcAft>
                <a:spcPts val="0"/>
              </a:spcAft>
              <a:buSzPts val="1500"/>
              <a:buChar char="-"/>
            </a:pPr>
            <a:r>
              <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8"/>
          <p:cNvPicPr preferRelativeResize="0"/>
          <p:nvPr/>
        </p:nvPicPr>
        <p:blipFill>
          <a:blip r:embed="rId3">
            <a:alphaModFix/>
          </a:blip>
          <a:stretch>
            <a:fillRect/>
          </a:stretch>
        </p:blipFill>
        <p:spPr>
          <a:xfrm>
            <a:off x="0" y="1656938"/>
            <a:ext cx="3086100" cy="1304925"/>
          </a:xfrm>
          <a:prstGeom prst="rect">
            <a:avLst/>
          </a:prstGeom>
          <a:noFill/>
          <a:ln>
            <a:noFill/>
          </a:ln>
        </p:spPr>
      </p:pic>
      <p:sp>
        <p:nvSpPr>
          <p:cNvPr id="128" name="Google Shape;128;p18"/>
          <p:cNvSpPr txBox="1"/>
          <p:nvPr/>
        </p:nvSpPr>
        <p:spPr>
          <a:xfrm>
            <a:off x="0" y="0"/>
            <a:ext cx="3000000" cy="466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rgbClr val="FF0000"/>
                </a:solidFill>
              </a:rPr>
              <a:t>Procédures du CFTR</a:t>
            </a:r>
            <a:endParaRPr sz="1800">
              <a:solidFill>
                <a:srgbClr val="FF0000"/>
              </a:solidFill>
            </a:endParaRPr>
          </a:p>
        </p:txBody>
      </p:sp>
      <p:sp>
        <p:nvSpPr>
          <p:cNvPr id="129" name="Google Shape;129;p18"/>
          <p:cNvSpPr txBox="1"/>
          <p:nvPr/>
        </p:nvSpPr>
        <p:spPr>
          <a:xfrm>
            <a:off x="3162300" y="809413"/>
            <a:ext cx="59817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fr" sz="2300"/>
              <a:t>Collision avec ou sans dommage matériel, avec blessé.</a:t>
            </a:r>
            <a:endParaRPr b="1" sz="2300"/>
          </a:p>
          <a:p>
            <a:pPr indent="0" lvl="0" marL="457200" rtl="0" algn="just">
              <a:lnSpc>
                <a:spcPct val="115000"/>
              </a:lnSpc>
              <a:spcBef>
                <a:spcPts val="0"/>
              </a:spcBef>
              <a:spcAft>
                <a:spcPts val="0"/>
              </a:spcAft>
              <a:buNone/>
            </a:pPr>
            <a:r>
              <a:rPr lang="fr" sz="2300"/>
              <a:t> </a:t>
            </a:r>
            <a:endParaRPr sz="2300"/>
          </a:p>
          <a:p>
            <a:pPr indent="0" lvl="0" marL="0" rtl="0" algn="just">
              <a:lnSpc>
                <a:spcPct val="115000"/>
              </a:lnSpc>
              <a:spcBef>
                <a:spcPts val="0"/>
              </a:spcBef>
              <a:spcAft>
                <a:spcPts val="0"/>
              </a:spcAft>
              <a:buNone/>
            </a:pPr>
            <a:r>
              <a:rPr lang="fr" sz="2300"/>
              <a:t>Vous devez :</a:t>
            </a:r>
            <a:endParaRPr sz="2300"/>
          </a:p>
          <a:p>
            <a:pPr indent="-374650" lvl="0" marL="179999" rtl="0" algn="just">
              <a:lnSpc>
                <a:spcPct val="115000"/>
              </a:lnSpc>
              <a:spcBef>
                <a:spcPts val="0"/>
              </a:spcBef>
              <a:spcAft>
                <a:spcPts val="0"/>
              </a:spcAft>
              <a:buSzPts val="2300"/>
              <a:buChar char="-"/>
            </a:pPr>
            <a:r>
              <a:rPr lang="fr" sz="2300"/>
              <a:t>Arrêter votre véhicule</a:t>
            </a:r>
            <a:endParaRPr sz="2300"/>
          </a:p>
          <a:p>
            <a:pPr indent="-374650" lvl="0" marL="179999" rtl="0" algn="just">
              <a:lnSpc>
                <a:spcPct val="115000"/>
              </a:lnSpc>
              <a:spcBef>
                <a:spcPts val="0"/>
              </a:spcBef>
              <a:spcAft>
                <a:spcPts val="0"/>
              </a:spcAft>
              <a:buSzPts val="2300"/>
              <a:buChar char="-"/>
            </a:pPr>
            <a:r>
              <a:rPr lang="fr" sz="2300"/>
              <a:t>Porter assistance au blessé, même mineur en appelant les services d’urgence.</a:t>
            </a:r>
            <a:endParaRPr sz="2300"/>
          </a:p>
          <a:p>
            <a:pPr indent="-179999" lvl="0" marL="179999" rtl="0" algn="just">
              <a:lnSpc>
                <a:spcPct val="115000"/>
              </a:lnSpc>
              <a:spcBef>
                <a:spcPts val="0"/>
              </a:spcBef>
              <a:spcAft>
                <a:spcPts val="0"/>
              </a:spcAft>
              <a:buNone/>
            </a:pPr>
            <a:r>
              <a:t/>
            </a:r>
            <a:endParaRPr i="1" sz="1500"/>
          </a:p>
          <a:p>
            <a:pPr indent="0" lvl="0" marL="0" rtl="0" algn="l">
              <a:lnSpc>
                <a:spcPct val="115000"/>
              </a:lnSpc>
              <a:spcBef>
                <a:spcPts val="0"/>
              </a:spcBef>
              <a:spcAft>
                <a:spcPts val="0"/>
              </a:spcAft>
              <a:buNone/>
            </a:pPr>
            <a:r>
              <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