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</p:sldIdLst>
  <p:sldSz cy="5143500" cx="9144000"/>
  <p:notesSz cx="6858000" cy="9144000"/>
  <p:embeddedFontLst>
    <p:embeddedFont>
      <p:font typeface="Exo 2 SemiBold"/>
      <p:regular r:id="rId109"/>
      <p:bold r:id="rId110"/>
      <p:italic r:id="rId111"/>
      <p:boldItalic r:id="rId112"/>
    </p:embeddedFont>
    <p:embeddedFont>
      <p:font typeface="Exo 2"/>
      <p:regular r:id="rId113"/>
      <p:bold r:id="rId114"/>
      <p:italic r:id="rId115"/>
      <p:boldItalic r:id="rId116"/>
    </p:embeddedFont>
    <p:embeddedFont>
      <p:font typeface="Oswald"/>
      <p:regular r:id="rId117"/>
      <p:bold r:id="rId1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font" Target="fonts/Exo2SemiBold-regular.fntdata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font" Target="fonts/Oswald-bold.fntdata"/><Relationship Id="rId117" Type="http://schemas.openxmlformats.org/officeDocument/2006/relationships/font" Target="fonts/Oswald-regular.fntdata"/><Relationship Id="rId116" Type="http://schemas.openxmlformats.org/officeDocument/2006/relationships/font" Target="fonts/Exo2-boldItalic.fntdata"/><Relationship Id="rId115" Type="http://schemas.openxmlformats.org/officeDocument/2006/relationships/font" Target="fonts/Exo2-italic.fntdata"/><Relationship Id="rId15" Type="http://schemas.openxmlformats.org/officeDocument/2006/relationships/slide" Target="slides/slide10.xml"/><Relationship Id="rId110" Type="http://schemas.openxmlformats.org/officeDocument/2006/relationships/font" Target="fonts/Exo2SemiBold-bold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font" Target="fonts/Exo2-bold.fntdata"/><Relationship Id="rId18" Type="http://schemas.openxmlformats.org/officeDocument/2006/relationships/slide" Target="slides/slide13.xml"/><Relationship Id="rId113" Type="http://schemas.openxmlformats.org/officeDocument/2006/relationships/font" Target="fonts/Exo2-regular.fntdata"/><Relationship Id="rId112" Type="http://schemas.openxmlformats.org/officeDocument/2006/relationships/font" Target="fonts/Exo2SemiBold-boldItalic.fntdata"/><Relationship Id="rId111" Type="http://schemas.openxmlformats.org/officeDocument/2006/relationships/font" Target="fonts/Exo2SemiBold-italic.fnt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dbd2e12a1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dbd2e12a1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017c23d7a9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017c23d7a9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017c23d7a9_0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2017c23d7a9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017c23d7a9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2017c23d7a9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07a8d6bca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07a8d6bca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bd2e12a1f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dbd2e12a1f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dbd2e12a1f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dbd2e12a1f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dbd2e12a1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dbd2e12a1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dbd2e12a1f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dbd2e12a1f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dbd2e12a1f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dbd2e12a1f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dbd2e12a1f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dbd2e12a1f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dbd2e12a1f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dbd2e12a1f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dbd2e12a1f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dbd2e12a1f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017c23d7a9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017c23d7a9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dbd2e12a1f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dbd2e12a1f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dbd2e12a1f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dbd2e12a1f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dbd2e12a1f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dbd2e12a1f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dbd2e12a1f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dbd2e12a1f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dbd2e12a1f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dbd2e12a1f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dbd2e12a1f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dbd2e12a1f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dbd2e12a1f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dbd2e12a1f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dbd2e12a1f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dbd2e12a1f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dbd2e12a1f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dbd2e12a1f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dbd2e12a1f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dbd2e12a1f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dbd2e12a1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dbd2e12a1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dbd2e12a1f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dbd2e12a1f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dbd2e12a1f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dbd2e12a1f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dbd2e12a1f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dbd2e12a1f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dbd2e12a1f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dbd2e12a1f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dbd2e12a1f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dbd2e12a1f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dbd2e12a1f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dbd2e12a1f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dbd2e12a1f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dbd2e12a1f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dbd2e12a1f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dbd2e12a1f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dbd2e12a1f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dbd2e12a1f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dbd2e12a1f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dbd2e12a1f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dbd2e12a1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dbd2e12a1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047783513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047783513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dbd2e12a1f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dbd2e12a1f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dbd2e12a1f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dbd2e12a1f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dbd2e12a1f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dbd2e12a1f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dbd2e12a1f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dbd2e12a1f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dbd2e12a1f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dbd2e12a1f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dbd2e12a1f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dbd2e12a1f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dbd2e12a1f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dbd2e12a1f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dbd2e12a1f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dbd2e12a1f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dbd2e12a1f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dbd2e12a1f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dbd2e12a1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dbd2e12a1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dbd2e12a1f_0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dbd2e12a1f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dbd2e12a1f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dbd2e12a1f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dbd2e12a1f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dbd2e12a1f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dbd2e12a1f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dbd2e12a1f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dbd2e12a1f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dbd2e12a1f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dbd2e12a1f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dbd2e12a1f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dbd2e12a1f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dbd2e12a1f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dbd2e12a1f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dbd2e12a1f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dbd2e12a1f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dbd2e12a1f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dbd2e12a1f_0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1dbd2e12a1f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dbd2e12a1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dbd2e12a1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dbd2e12a1f_0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dbd2e12a1f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dbd2e12a1f_0_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dbd2e12a1f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dbd2e12a1f_0_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dbd2e12a1f_0_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dbd2e12a1f_0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dbd2e12a1f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dbd2e12a1f_0_7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dbd2e12a1f_0_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dbd2e12a1f_0_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dbd2e12a1f_0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dbd2e12a1f_0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1dbd2e12a1f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dbd2e12a1f_0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1dbd2e12a1f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dbd2e12a1f_0_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dbd2e12a1f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017c23d7a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017c23d7a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dbd2e12a1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dbd2e12a1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017c23d7a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017c23d7a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017c23d7a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017c23d7a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017c23d7a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017c23d7a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017c23d7a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017c23d7a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017c23d7a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2017c23d7a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017c23d7a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017c23d7a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017c23d7a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017c23d7a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017c23d7a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2017c23d7a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017c23d7a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017c23d7a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017c23d7a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017c23d7a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dbd2e12a1f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dbd2e12a1f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017c23d7a9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017c23d7a9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017c23d7a9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017c23d7a9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017c23d7a9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017c23d7a9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017c23d7a9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2017c23d7a9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17c23d7a9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17c23d7a9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017c23d7a9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2017c23d7a9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017c23d7a9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2017c23d7a9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017c23d7a9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2017c23d7a9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017c23d7a9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2017c23d7a9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017c23d7a9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2017c23d7a9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dbd2e12a1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dbd2e12a1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017c23d7a9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017c23d7a9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017c23d7a9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017c23d7a9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017c23d7a9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2017c23d7a9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017c23d7a9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017c23d7a9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017c23d7a9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017c23d7a9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017c23d7a9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2017c23d7a9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017c23d7a9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2017c23d7a9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017c23d7a9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017c23d7a9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017c23d7a9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2017c23d7a9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017c23d7a9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017c23d7a9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665700" y="4288500"/>
            <a:ext cx="2612400" cy="905600"/>
            <a:chOff x="3665700" y="4288500"/>
            <a:chExt cx="2612400" cy="905600"/>
          </a:xfrm>
        </p:grpSpPr>
        <p:sp>
          <p:nvSpPr>
            <p:cNvPr id="17" name="Google Shape;17;p2"/>
            <p:cNvSpPr txBox="1"/>
            <p:nvPr/>
          </p:nvSpPr>
          <p:spPr>
            <a:xfrm>
              <a:off x="3665700" y="4288500"/>
              <a:ext cx="2612400" cy="85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fr" sz="36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ÇA ROULE !</a:t>
              </a:r>
              <a:endParaRPr b="1" i="1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8" name="Google Shape;18;p2"/>
            <p:cNvSpPr txBox="1"/>
            <p:nvPr/>
          </p:nvSpPr>
          <p:spPr>
            <a:xfrm>
              <a:off x="4166850" y="4800500"/>
              <a:ext cx="16101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DEPUIS 40 ANS</a:t>
              </a:r>
              <a:endParaRPr i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7951650" y="177475"/>
            <a:ext cx="1069500" cy="730338"/>
            <a:chOff x="8027700" y="154187"/>
            <a:chExt cx="1069500" cy="730338"/>
          </a:xfrm>
        </p:grpSpPr>
        <p:pic>
          <p:nvPicPr>
            <p:cNvPr id="20" name="Google Shape;20;p2"/>
            <p:cNvPicPr preferRelativeResize="0"/>
            <p:nvPr/>
          </p:nvPicPr>
          <p:blipFill rotWithShape="1">
            <a:blip r:embed="rId4">
              <a:alphaModFix/>
            </a:blip>
            <a:srcRect b="29532" l="0" r="0" t="0"/>
            <a:stretch/>
          </p:blipFill>
          <p:spPr>
            <a:xfrm>
              <a:off x="8175563" y="154187"/>
              <a:ext cx="776800" cy="46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21;p2"/>
            <p:cNvSpPr txBox="1"/>
            <p:nvPr/>
          </p:nvSpPr>
          <p:spPr>
            <a:xfrm>
              <a:off x="8027700" y="520025"/>
              <a:ext cx="10695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2" name="Google Shape;22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6" name="Google Shape;26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8" name="Google Shape;28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30" name="Google Shape;30;p3"/>
            <p:cNvPicPr preferRelativeResize="0"/>
            <p:nvPr/>
          </p:nvPicPr>
          <p:blipFill rotWithShape="1">
            <a:blip r:embed="rId3">
              <a:alphaModFix/>
            </a:blip>
            <a:srcRect b="29532" l="0" r="0" t="0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31;p3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600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42" name="Google Shape;42;p4"/>
            <p:cNvPicPr preferRelativeResize="0"/>
            <p:nvPr/>
          </p:nvPicPr>
          <p:blipFill rotWithShape="1">
            <a:blip r:embed="rId3">
              <a:alphaModFix/>
            </a:blip>
            <a:srcRect b="29532" l="0" r="0" t="0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43;p4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44" name="Google Shape;4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600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9" name="Google Shape;49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0" name="Google Shape;50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1" name="Google Shape;51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" name="Google Shape;52;p5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53" name="Google Shape;53;p5"/>
            <p:cNvPicPr preferRelativeResize="0"/>
            <p:nvPr/>
          </p:nvPicPr>
          <p:blipFill rotWithShape="1">
            <a:blip r:embed="rId3">
              <a:alphaModFix/>
            </a:blip>
            <a:srcRect b="29532" l="0" r="0" t="0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5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55" name="Google Shape;5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5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600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9" name="Google Shape;5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0" name="Google Shape;60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1" name="Google Shape;61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2" name="Google Shape;62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3" name="Google Shape;63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4" name="Google Shape;64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66" name="Google Shape;66;p6"/>
            <p:cNvPicPr preferRelativeResize="0"/>
            <p:nvPr/>
          </p:nvPicPr>
          <p:blipFill rotWithShape="1">
            <a:blip r:embed="rId3">
              <a:alphaModFix/>
            </a:blip>
            <a:srcRect b="29532" l="0" r="0" t="0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6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68" name="Google Shape;6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600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6" name="Google Shape;76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77" name="Google Shape;77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78" name="Google Shape;78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" name="Google Shape;79;p7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80" name="Google Shape;80;p7"/>
            <p:cNvPicPr preferRelativeResize="0"/>
            <p:nvPr/>
          </p:nvPicPr>
          <p:blipFill rotWithShape="1">
            <a:blip r:embed="rId3">
              <a:alphaModFix/>
            </a:blip>
            <a:srcRect b="29532" l="0" r="0" t="0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7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82" name="Google Shape;8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7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600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86" name="Google Shape;86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7" name="Google Shape;87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88" name="Google Shape;88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" name="Google Shape;89;p8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90" name="Google Shape;90;p8"/>
            <p:cNvPicPr preferRelativeResize="0"/>
            <p:nvPr/>
          </p:nvPicPr>
          <p:blipFill rotWithShape="1">
            <a:blip r:embed="rId3">
              <a:alphaModFix/>
            </a:blip>
            <a:srcRect b="29532" l="0" r="0" t="0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8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92" name="Google Shape;9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8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600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i="1" sz="600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4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4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96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9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9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9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0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4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7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5.jpg"/><Relationship Id="rId4" Type="http://schemas.openxmlformats.org/officeDocument/2006/relationships/image" Target="../media/image71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4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4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2.jpg"/><Relationship Id="rId4" Type="http://schemas.openxmlformats.org/officeDocument/2006/relationships/image" Target="../media/image7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5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9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3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0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8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6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7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8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2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0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3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5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1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"/>
          <p:cNvSpPr txBox="1"/>
          <p:nvPr>
            <p:ph type="title"/>
          </p:nvPr>
        </p:nvSpPr>
        <p:spPr>
          <a:xfrm>
            <a:off x="4944325" y="1297375"/>
            <a:ext cx="4041900" cy="247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Préparatoire à l’examen du permis d’apprenti classe 1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8- Lorsque je m’arrête derrière un autre véhicule, quel espace est-il recommandé de garder avec ce véhicule?</a:t>
            </a:r>
            <a:endParaRPr sz="47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71" name="Google Shape;171;p19"/>
          <p:cNvSpPr txBox="1"/>
          <p:nvPr>
            <p:ph idx="1" type="body"/>
          </p:nvPr>
        </p:nvSpPr>
        <p:spPr>
          <a:xfrm>
            <a:off x="250025" y="13997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Je laisse suffisamment d’espace pour pouvoir contourner le véhicule sans être obligé de faire marche arrière;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Je laisse assez d'espace afin de pouvoir distinguer les pneus du véhicule qui me précède;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Je laisse peu d’espace, de sorte à empêcher les piétons de passer entre mon véhicule et celui devant moi;</a:t>
            </a:r>
            <a:endParaRPr sz="21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100"/>
              <a:t>Juste assez d'espace pour éviter d'entrer en contact avec </a:t>
            </a:r>
            <a:r>
              <a:rPr lang="fr" sz="2300"/>
              <a:t>le véhicule devant moi</a:t>
            </a:r>
            <a:endParaRPr sz="2300"/>
          </a:p>
        </p:txBody>
      </p:sp>
      <p:sp>
        <p:nvSpPr>
          <p:cNvPr id="172" name="Google Shape;172;p19"/>
          <p:cNvSpPr/>
          <p:nvPr/>
        </p:nvSpPr>
        <p:spPr>
          <a:xfrm>
            <a:off x="141925" y="1442925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09"/>
          <p:cNvSpPr txBox="1"/>
          <p:nvPr>
            <p:ph type="title"/>
          </p:nvPr>
        </p:nvSpPr>
        <p:spPr>
          <a:xfrm>
            <a:off x="219025" y="321475"/>
            <a:ext cx="885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98- Défectuosité majeure lorsque le klaxon ne fonctionne plus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202124"/>
                </a:solidFill>
                <a:highlight>
                  <a:srgbClr val="F1F3F4"/>
                </a:highlight>
              </a:rPr>
              <a:t>Vous devez répondre VRAI ou FAUX</a:t>
            </a:r>
            <a:endParaRPr sz="14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898" name="Google Shape;898;p109"/>
          <p:cNvSpPr txBox="1"/>
          <p:nvPr>
            <p:ph idx="1" type="body"/>
          </p:nvPr>
        </p:nvSpPr>
        <p:spPr>
          <a:xfrm>
            <a:off x="219025" y="21303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Vrai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Faux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99" name="Google Shape;899;p109"/>
          <p:cNvSpPr/>
          <p:nvPr/>
        </p:nvSpPr>
        <p:spPr>
          <a:xfrm>
            <a:off x="137550" y="25411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900" name="Google Shape;90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02000"/>
            <a:ext cx="2186525" cy="163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10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99- Défectuosité mineure lorsque le niveau d'huile de la servodirection est sous le niveau approprié.</a:t>
            </a:r>
            <a:endParaRPr sz="3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202124"/>
                </a:solidFill>
                <a:highlight>
                  <a:srgbClr val="F1F3F4"/>
                </a:highlight>
              </a:rPr>
              <a:t>Vous devez répondre VRAI ou FAUX</a:t>
            </a:r>
            <a:endParaRPr sz="14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906" name="Google Shape;906;p110"/>
          <p:cNvSpPr txBox="1"/>
          <p:nvPr>
            <p:ph idx="1" type="body"/>
          </p:nvPr>
        </p:nvSpPr>
        <p:spPr>
          <a:xfrm>
            <a:off x="219025" y="21303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Vrai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Faux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907" name="Google Shape;907;p110"/>
          <p:cNvSpPr/>
          <p:nvPr/>
        </p:nvSpPr>
        <p:spPr>
          <a:xfrm>
            <a:off x="151300" y="21302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908" name="Google Shape;90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02000"/>
            <a:ext cx="2186525" cy="163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11"/>
          <p:cNvSpPr txBox="1"/>
          <p:nvPr>
            <p:ph type="title"/>
          </p:nvPr>
        </p:nvSpPr>
        <p:spPr>
          <a:xfrm>
            <a:off x="219025" y="321475"/>
            <a:ext cx="882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100- Lors de conduite d’un camion lourd, que devez-vous faire lorsque vous voyez que les feux clignotent sur ce panneau ?</a:t>
            </a:r>
            <a:endParaRPr sz="4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rgbClr val="202124"/>
                </a:solidFill>
                <a:highlight>
                  <a:schemeClr val="lt1"/>
                </a:highlight>
              </a:rPr>
              <a:t>(1 seule bonne réponse)</a:t>
            </a:r>
            <a:endParaRPr sz="14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914" name="Google Shape;914;p111"/>
          <p:cNvSpPr txBox="1"/>
          <p:nvPr>
            <p:ph idx="1" type="body"/>
          </p:nvPr>
        </p:nvSpPr>
        <p:spPr>
          <a:xfrm>
            <a:off x="219025" y="2130300"/>
            <a:ext cx="5288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Activer les feux d’urgence du camion et ralentir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Continuer mon chemin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Ralentir et changer de voie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Vous arrêtez au poste de contrôle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915" name="Google Shape;915;p111"/>
          <p:cNvSpPr/>
          <p:nvPr/>
        </p:nvSpPr>
        <p:spPr>
          <a:xfrm>
            <a:off x="89400" y="36224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916" name="Google Shape;916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007" y="1455575"/>
            <a:ext cx="3158767" cy="247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12"/>
          <p:cNvSpPr txBox="1"/>
          <p:nvPr/>
        </p:nvSpPr>
        <p:spPr>
          <a:xfrm>
            <a:off x="4387175" y="1875500"/>
            <a:ext cx="3235200" cy="19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latin typeface="Oswald"/>
                <a:ea typeface="Oswald"/>
                <a:cs typeface="Oswald"/>
                <a:sym typeface="Oswald"/>
              </a:rPr>
              <a:t>Merci de votre attention</a:t>
            </a:r>
            <a:endParaRPr b="1" sz="3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Conception: Alain Lévesque 2023</a:t>
            </a:r>
            <a:endParaRPr b="1" sz="21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9- Si mon ensemble de véhicules est d'une longueur de 12 mètres, à combien de secondes dois-je suivre le véhicule qui me précède ?</a:t>
            </a:r>
            <a:endParaRPr sz="59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78" name="Google Shape;178;p20"/>
          <p:cNvSpPr txBox="1"/>
          <p:nvPr>
            <p:ph idx="1" type="body"/>
          </p:nvPr>
        </p:nvSpPr>
        <p:spPr>
          <a:xfrm>
            <a:off x="250025" y="20966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Deux secondes;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Trois</a:t>
            </a:r>
            <a:r>
              <a:rPr lang="fr" sz="2100"/>
              <a:t> secondes;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Quatre </a:t>
            </a:r>
            <a:r>
              <a:rPr lang="fr" sz="2100"/>
              <a:t>secondes;</a:t>
            </a:r>
            <a:endParaRPr sz="21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100"/>
              <a:t>Six secondes.</a:t>
            </a:r>
            <a:endParaRPr sz="2300"/>
          </a:p>
        </p:txBody>
      </p:sp>
      <p:sp>
        <p:nvSpPr>
          <p:cNvPr id="179" name="Google Shape;179;p20"/>
          <p:cNvSpPr/>
          <p:nvPr/>
        </p:nvSpPr>
        <p:spPr>
          <a:xfrm>
            <a:off x="141925" y="2836725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250" y="1569771"/>
            <a:ext cx="3532025" cy="23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10- Lequel de ces énoncés est vrai lorsqu'on entreprend une courbe avec une vitesse recommandée ?</a:t>
            </a:r>
            <a:endParaRPr sz="71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86" name="Google Shape;186;p21"/>
          <p:cNvSpPr txBox="1"/>
          <p:nvPr>
            <p:ph idx="1" type="body"/>
          </p:nvPr>
        </p:nvSpPr>
        <p:spPr>
          <a:xfrm>
            <a:off x="250025" y="20966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Freiner au besoin dans la courbe;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Garder une vitesse constante;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Ralentir avant d'entreprendre la courbe;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Utiliser le frein moteur si possible dans la                                    courbe.</a:t>
            </a:r>
            <a:endParaRPr sz="2300"/>
          </a:p>
        </p:txBody>
      </p:sp>
      <p:sp>
        <p:nvSpPr>
          <p:cNvPr id="187" name="Google Shape;187;p21"/>
          <p:cNvSpPr/>
          <p:nvPr/>
        </p:nvSpPr>
        <p:spPr>
          <a:xfrm>
            <a:off x="178925" y="244710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9375" y="1479524"/>
            <a:ext cx="2254600" cy="22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11- Quelles voies doit-on emprunter pour effectuer un virage à droite avec un camion porteur ?</a:t>
            </a:r>
            <a:endParaRPr sz="83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94" name="Google Shape;194;p22"/>
          <p:cNvSpPr txBox="1"/>
          <p:nvPr>
            <p:ph idx="1" type="body"/>
          </p:nvPr>
        </p:nvSpPr>
        <p:spPr>
          <a:xfrm>
            <a:off x="250025" y="20966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 et C;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 et D;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B et C;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B et D;</a:t>
            </a:r>
            <a:endParaRPr sz="2300"/>
          </a:p>
        </p:txBody>
      </p:sp>
      <p:sp>
        <p:nvSpPr>
          <p:cNvPr id="195" name="Google Shape;195;p22"/>
          <p:cNvSpPr/>
          <p:nvPr/>
        </p:nvSpPr>
        <p:spPr>
          <a:xfrm>
            <a:off x="123425" y="209665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96" name="Google Shape;1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675" y="1283000"/>
            <a:ext cx="4268324" cy="28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12- Quelles voies doit-on emprunter avec un camion porteur pour effectuer un virage à gauche ?</a:t>
            </a:r>
            <a:endParaRPr sz="95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02" name="Google Shape;202;p23"/>
          <p:cNvSpPr txBox="1"/>
          <p:nvPr>
            <p:ph idx="1" type="body"/>
          </p:nvPr>
        </p:nvSpPr>
        <p:spPr>
          <a:xfrm>
            <a:off x="250025" y="20966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 et C;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 et D;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B et C;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B et D;</a:t>
            </a:r>
            <a:endParaRPr sz="2300"/>
          </a:p>
        </p:txBody>
      </p:sp>
      <p:sp>
        <p:nvSpPr>
          <p:cNvPr id="203" name="Google Shape;203;p23"/>
          <p:cNvSpPr/>
          <p:nvPr/>
        </p:nvSpPr>
        <p:spPr>
          <a:xfrm>
            <a:off x="98750" y="283055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4325" y="1283700"/>
            <a:ext cx="4210050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202124"/>
                </a:solidFill>
                <a:highlight>
                  <a:srgbClr val="F1F3F4"/>
                </a:highlight>
              </a:rPr>
              <a:t>13- Vous apercevez ce panneau, quelles voies devez-vous emprunter pour effectuer un virage avec un camion-remorque ?</a:t>
            </a:r>
            <a:endParaRPr sz="10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10" name="Google Shape;210;p24"/>
          <p:cNvSpPr txBox="1"/>
          <p:nvPr>
            <p:ph idx="1" type="body"/>
          </p:nvPr>
        </p:nvSpPr>
        <p:spPr>
          <a:xfrm>
            <a:off x="250025" y="20966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 et C;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 et D;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B et C;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B et D;</a:t>
            </a:r>
            <a:endParaRPr sz="2300"/>
          </a:p>
        </p:txBody>
      </p:sp>
      <p:sp>
        <p:nvSpPr>
          <p:cNvPr id="211" name="Google Shape;211;p24"/>
          <p:cNvSpPr/>
          <p:nvPr/>
        </p:nvSpPr>
        <p:spPr>
          <a:xfrm>
            <a:off x="104925" y="24772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12" name="Google Shape;2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000" y="1172688"/>
            <a:ext cx="3911175" cy="31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14- Quelle est la meilleure façon d'entreprendre la descente d'une pente prononcée ?</a:t>
            </a:r>
            <a:endParaRPr sz="11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18" name="Google Shape;218;p25"/>
          <p:cNvSpPr txBox="1"/>
          <p:nvPr>
            <p:ph idx="1" type="body"/>
          </p:nvPr>
        </p:nvSpPr>
        <p:spPr>
          <a:xfrm>
            <a:off x="256200" y="20781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Freiner seulement en cas d'imprévu;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Freiner tout au long de la pente;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Ralentir avant la pente;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Ralentir dans la pente.</a:t>
            </a:r>
            <a:endParaRPr sz="2300"/>
          </a:p>
        </p:txBody>
      </p:sp>
      <p:sp>
        <p:nvSpPr>
          <p:cNvPr id="219" name="Google Shape;219;p25"/>
          <p:cNvSpPr/>
          <p:nvPr/>
        </p:nvSpPr>
        <p:spPr>
          <a:xfrm>
            <a:off x="129600" y="28102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875" y="1561000"/>
            <a:ext cx="20955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/>
          <p:nvPr>
            <p:ph type="title"/>
          </p:nvPr>
        </p:nvSpPr>
        <p:spPr>
          <a:xfrm>
            <a:off x="311700" y="314575"/>
            <a:ext cx="587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15- Votre véhicule tombe en panne sur l'autoroute, comment devez-vous disposer les triangles ?</a:t>
            </a:r>
            <a:endParaRPr sz="13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26" name="Google Shape;226;p26"/>
          <p:cNvSpPr txBox="1"/>
          <p:nvPr>
            <p:ph idx="1" type="body"/>
          </p:nvPr>
        </p:nvSpPr>
        <p:spPr>
          <a:xfrm>
            <a:off x="256200" y="20781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 triangle à l'avant et deux à l'arrière;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 triangles à l'arrière à une distance de 10 mètres chacun;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 triangles à l'arrière posé en angle vers le véhicule;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Trois triangles à l'arrière dont le 1er à 3 mètres, le 2e à 30 mètres et le 3e à 60 mètres.</a:t>
            </a:r>
            <a:endParaRPr sz="2100"/>
          </a:p>
        </p:txBody>
      </p:sp>
      <p:sp>
        <p:nvSpPr>
          <p:cNvPr id="227" name="Google Shape;227;p26"/>
          <p:cNvSpPr/>
          <p:nvPr/>
        </p:nvSpPr>
        <p:spPr>
          <a:xfrm>
            <a:off x="203600" y="32173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125" y="385550"/>
            <a:ext cx="2911575" cy="17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>
            <p:ph type="title"/>
          </p:nvPr>
        </p:nvSpPr>
        <p:spPr>
          <a:xfrm>
            <a:off x="311700" y="314575"/>
            <a:ext cx="587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16- À quel moment devrions-nous actionner notre clignotant pour tourner à une intersection ?</a:t>
            </a:r>
            <a:endParaRPr sz="14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34" name="Google Shape;234;p27"/>
          <p:cNvSpPr txBox="1"/>
          <p:nvPr>
            <p:ph idx="1" type="body"/>
          </p:nvPr>
        </p:nvSpPr>
        <p:spPr>
          <a:xfrm>
            <a:off x="256200" y="20781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À environ 200 mètres de l’intersection;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À environ 300 mètres de l’intersection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À l'approche de l'intersection avant d'entreprendre le virage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Juste avant d’effectuer le virage</a:t>
            </a:r>
            <a:endParaRPr sz="2100"/>
          </a:p>
        </p:txBody>
      </p:sp>
      <p:sp>
        <p:nvSpPr>
          <p:cNvPr id="235" name="Google Shape;235;p27"/>
          <p:cNvSpPr/>
          <p:nvPr/>
        </p:nvSpPr>
        <p:spPr>
          <a:xfrm>
            <a:off x="172775" y="28472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8725" y="1009963"/>
            <a:ext cx="302895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/>
          <p:nvPr/>
        </p:nvSpPr>
        <p:spPr>
          <a:xfrm>
            <a:off x="6348850" y="16244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>
            <p:ph type="title"/>
          </p:nvPr>
        </p:nvSpPr>
        <p:spPr>
          <a:xfrm>
            <a:off x="311700" y="314575"/>
            <a:ext cx="764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17- De quelle manière dois-je disposer les triangles d'urgence, sur une route secondaire ?</a:t>
            </a:r>
            <a:endParaRPr sz="14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43" name="Google Shape;243;p28"/>
          <p:cNvSpPr txBox="1"/>
          <p:nvPr>
            <p:ph idx="1" type="body"/>
          </p:nvPr>
        </p:nvSpPr>
        <p:spPr>
          <a:xfrm>
            <a:off x="256200" y="20781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1900"/>
              <a:t>1 triangle à l'avant à 30 mètres, un triangle à l'arrière à 3 mètres et l'autre à l’arrière à 30 mètres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1900"/>
              <a:t>2 triangles à l'avant et un à l'arrière à une distance de 5 mètres triangles à l'arrière posé en angle vers le véhicule;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1900"/>
              <a:t>3 triangles à l'arrière à une distance de 10 mètres entre chacun</a:t>
            </a:r>
            <a:endParaRPr sz="19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lphaUcPeriod"/>
            </a:pPr>
            <a:r>
              <a:rPr lang="fr" sz="1900"/>
              <a:t>3 triangles à l'avant avec une distance de 10 mètres entre chacun</a:t>
            </a:r>
            <a:endParaRPr sz="1900"/>
          </a:p>
        </p:txBody>
      </p:sp>
      <p:sp>
        <p:nvSpPr>
          <p:cNvPr id="244" name="Google Shape;244;p28"/>
          <p:cNvSpPr/>
          <p:nvPr/>
        </p:nvSpPr>
        <p:spPr>
          <a:xfrm>
            <a:off x="129600" y="20293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1050" y="1100650"/>
            <a:ext cx="2630574" cy="82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"/>
          <p:cNvSpPr txBox="1"/>
          <p:nvPr/>
        </p:nvSpPr>
        <p:spPr>
          <a:xfrm>
            <a:off x="3978575" y="630650"/>
            <a:ext cx="3892500" cy="272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Objectif de la leçon</a:t>
            </a:r>
            <a:endParaRPr sz="3000"/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chemeClr val="dk1"/>
                </a:solidFill>
              </a:rPr>
              <a:t>Réussir l’évaluation de la SAAQ en lien avec l’apprenti classe 1 et le test de freins.</a:t>
            </a:r>
            <a:endParaRPr sz="4100"/>
          </a:p>
        </p:txBody>
      </p:sp>
      <p:pic>
        <p:nvPicPr>
          <p:cNvPr id="106" name="Google Shape;10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0114">
            <a:off x="433900" y="1293850"/>
            <a:ext cx="2495788" cy="14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/>
          <p:nvPr>
            <p:ph type="title"/>
          </p:nvPr>
        </p:nvSpPr>
        <p:spPr>
          <a:xfrm>
            <a:off x="311700" y="314575"/>
            <a:ext cx="587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18- Que devrez-vous faire si l’arrière de votre véhicule lourd dérape pendant que vous tentez de gravir une pente glacée ?</a:t>
            </a:r>
            <a:endParaRPr sz="15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51" name="Google Shape;251;p29"/>
          <p:cNvSpPr txBox="1"/>
          <p:nvPr>
            <p:ph idx="1" type="body"/>
          </p:nvPr>
        </p:nvSpPr>
        <p:spPr>
          <a:xfrm>
            <a:off x="256200" y="20781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Freiner par petits coups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Garder l’accélérateur enfoncé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Placer la boîte de vitesses au neutre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Relâcher légèrement l’accélérateur</a:t>
            </a:r>
            <a:endParaRPr sz="2100"/>
          </a:p>
        </p:txBody>
      </p:sp>
      <p:sp>
        <p:nvSpPr>
          <p:cNvPr id="252" name="Google Shape;252;p29"/>
          <p:cNvSpPr/>
          <p:nvPr/>
        </p:nvSpPr>
        <p:spPr>
          <a:xfrm>
            <a:off x="205275" y="32196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53" name="Google Shape;2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9975" y="314571"/>
            <a:ext cx="2729000" cy="157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/>
          <p:nvPr>
            <p:ph type="title"/>
          </p:nvPr>
        </p:nvSpPr>
        <p:spPr>
          <a:xfrm>
            <a:off x="311700" y="3145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19- La majorité des dérapages sont occasionnés par une trop grande vitesse. Dans laquelle ou lesquelles des situations suivantes, un dérapage pourrait-il survenir ?</a:t>
            </a:r>
            <a:endParaRPr sz="16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59" name="Google Shape;259;p30"/>
          <p:cNvSpPr txBox="1"/>
          <p:nvPr>
            <p:ph idx="1" type="body"/>
          </p:nvPr>
        </p:nvSpPr>
        <p:spPr>
          <a:xfrm>
            <a:off x="256200" y="20781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 et 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1,2 et 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300"/>
              <a:t>1, 2, 3, et 4</a:t>
            </a:r>
            <a:endParaRPr sz="2300"/>
          </a:p>
        </p:txBody>
      </p:sp>
      <p:sp>
        <p:nvSpPr>
          <p:cNvPr id="260" name="Google Shape;260;p30"/>
          <p:cNvSpPr/>
          <p:nvPr/>
        </p:nvSpPr>
        <p:spPr>
          <a:xfrm>
            <a:off x="205275" y="32196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61" name="Google Shape;2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825" y="2217725"/>
            <a:ext cx="4175701" cy="13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/>
          <p:nvPr>
            <p:ph type="title"/>
          </p:nvPr>
        </p:nvSpPr>
        <p:spPr>
          <a:xfrm>
            <a:off x="311700" y="3145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20- Comment réagir en situation d'aquaplanage. Pour conserver la maîtrise du véhicule, vous devez:</a:t>
            </a:r>
            <a:endParaRPr sz="17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67" name="Google Shape;267;p31"/>
          <p:cNvSpPr txBox="1"/>
          <p:nvPr>
            <p:ph idx="1" type="body"/>
          </p:nvPr>
        </p:nvSpPr>
        <p:spPr>
          <a:xfrm>
            <a:off x="311700" y="198260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Conserver notre vitesse normale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Éviter de freiner et relâcher l'accélérateur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Freiner pour réduire la vitesse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Tenir le volant fermement</a:t>
            </a:r>
            <a:endParaRPr sz="2100"/>
          </a:p>
        </p:txBody>
      </p:sp>
      <p:sp>
        <p:nvSpPr>
          <p:cNvPr id="268" name="Google Shape;268;p31"/>
          <p:cNvSpPr/>
          <p:nvPr/>
        </p:nvSpPr>
        <p:spPr>
          <a:xfrm>
            <a:off x="219025" y="23417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69" name="Google Shape;2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363" y="188588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/>
          <p:nvPr>
            <p:ph type="title"/>
          </p:nvPr>
        </p:nvSpPr>
        <p:spPr>
          <a:xfrm>
            <a:off x="311700" y="3145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21- Quelle est la hauteur maximale permise pour un véhicule, y compris son chargement ?</a:t>
            </a:r>
            <a:endParaRPr sz="19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75" name="Google Shape;275;p32"/>
          <p:cNvSpPr txBox="1"/>
          <p:nvPr>
            <p:ph idx="1" type="body"/>
          </p:nvPr>
        </p:nvSpPr>
        <p:spPr>
          <a:xfrm>
            <a:off x="311700" y="20169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4 mètres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4,10 mètres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4,15 mètres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4,25 mètres</a:t>
            </a:r>
            <a:endParaRPr sz="2100"/>
          </a:p>
        </p:txBody>
      </p:sp>
      <p:sp>
        <p:nvSpPr>
          <p:cNvPr id="276" name="Google Shape;276;p32"/>
          <p:cNvSpPr/>
          <p:nvPr/>
        </p:nvSpPr>
        <p:spPr>
          <a:xfrm>
            <a:off x="233275" y="27693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77" name="Google Shape;2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700" y="1947345"/>
            <a:ext cx="3712525" cy="226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2750" y="1136925"/>
            <a:ext cx="810425" cy="8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/>
          <p:nvPr>
            <p:ph type="title"/>
          </p:nvPr>
        </p:nvSpPr>
        <p:spPr>
          <a:xfrm>
            <a:off x="311700" y="3145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22- Vous venez d'arrimer votre marchandise et de quitter le lieu de chargement. À quelle distance l'arrimage de votre cargaison devra être 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inspecté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 la première fois sur la route?</a:t>
            </a:r>
            <a:endParaRPr sz="20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84" name="Google Shape;284;p33"/>
          <p:cNvSpPr txBox="1"/>
          <p:nvPr>
            <p:ph idx="1" type="body"/>
          </p:nvPr>
        </p:nvSpPr>
        <p:spPr>
          <a:xfrm>
            <a:off x="311700" y="20169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À votre prochain arrêt pour une pause;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Après avoir conduit pendant 3 heures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300"/>
              <a:t>Avant d’avoir parcouru une distance de 125 km</a:t>
            </a:r>
            <a:endParaRPr sz="23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Avant d’avoir parcouru une distance de 80 km</a:t>
            </a:r>
            <a:endParaRPr sz="2100"/>
          </a:p>
        </p:txBody>
      </p:sp>
      <p:sp>
        <p:nvSpPr>
          <p:cNvPr id="285" name="Google Shape;285;p33"/>
          <p:cNvSpPr/>
          <p:nvPr/>
        </p:nvSpPr>
        <p:spPr>
          <a:xfrm>
            <a:off x="191525" y="31944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751" y="1833976"/>
            <a:ext cx="2732451" cy="9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title"/>
          </p:nvPr>
        </p:nvSpPr>
        <p:spPr>
          <a:xfrm>
            <a:off x="311700" y="3145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23- Que signifie ce panneau de signalisation ?</a:t>
            </a:r>
            <a:endParaRPr sz="21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292" name="Google Shape;292;p34"/>
          <p:cNvSpPr txBox="1"/>
          <p:nvPr>
            <p:ph idx="1" type="body"/>
          </p:nvPr>
        </p:nvSpPr>
        <p:spPr>
          <a:xfrm>
            <a:off x="311700" y="20169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Interdiction aux véhicules transportant des matières dangereuses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Interdiction d’emprunter un traversier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Risque de renversement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Trajet obligatoire pour les véhicules transportant des matières dangereuses</a:t>
            </a:r>
            <a:endParaRPr sz="2100"/>
          </a:p>
        </p:txBody>
      </p:sp>
      <p:sp>
        <p:nvSpPr>
          <p:cNvPr id="293" name="Google Shape;293;p34"/>
          <p:cNvSpPr/>
          <p:nvPr/>
        </p:nvSpPr>
        <p:spPr>
          <a:xfrm>
            <a:off x="219025" y="20169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150" y="520050"/>
            <a:ext cx="1264450" cy="12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24- Après combien d’heures maximum de conduite doit-on vérifier la cargaison et l’arrimage ?</a:t>
            </a:r>
            <a:endParaRPr sz="22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00" name="Google Shape;300;p35"/>
          <p:cNvSpPr txBox="1"/>
          <p:nvPr>
            <p:ph idx="1" type="body"/>
          </p:nvPr>
        </p:nvSpPr>
        <p:spPr>
          <a:xfrm>
            <a:off x="311700" y="20169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 heures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3 heures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5 heures</a:t>
            </a:r>
            <a:endParaRPr sz="2100"/>
          </a:p>
        </p:txBody>
      </p:sp>
      <p:sp>
        <p:nvSpPr>
          <p:cNvPr id="301" name="Google Shape;301;p35"/>
          <p:cNvSpPr/>
          <p:nvPr/>
        </p:nvSpPr>
        <p:spPr>
          <a:xfrm>
            <a:off x="191500" y="27596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02" name="Google Shape;3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096" y="1594600"/>
            <a:ext cx="4068726" cy="22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25- Vous circulez de jour avec un chargement dépassant l’arrière du véhicule de plus d’un mètre. Que devez-vous faire</a:t>
            </a:r>
            <a:r>
              <a:rPr lang="fr" sz="1200">
                <a:solidFill>
                  <a:srgbClr val="202124"/>
                </a:solidFill>
                <a:highlight>
                  <a:srgbClr val="F1F3F4"/>
                </a:highlight>
              </a:rPr>
              <a:t> </a:t>
            </a: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08" name="Google Shape;308;p36"/>
          <p:cNvSpPr txBox="1"/>
          <p:nvPr>
            <p:ph idx="1" type="body"/>
          </p:nvPr>
        </p:nvSpPr>
        <p:spPr>
          <a:xfrm>
            <a:off x="311700" y="20169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Circuler avec les feux de détresse;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Il n’y a pas d’obligation particulière;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Installer un drapeau rouge à l’extrémité du chargement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Se procurer un permis spécial de circulation</a:t>
            </a:r>
            <a:endParaRPr sz="2100"/>
          </a:p>
        </p:txBody>
      </p:sp>
      <p:sp>
        <p:nvSpPr>
          <p:cNvPr id="309" name="Google Shape;309;p36"/>
          <p:cNvSpPr/>
          <p:nvPr/>
        </p:nvSpPr>
        <p:spPr>
          <a:xfrm>
            <a:off x="191500" y="27596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10" name="Google Shape;3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2850" y="1253700"/>
            <a:ext cx="1640925" cy="16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26- Au volant d’un véhicule transportant des matières dangereuses, le conducteur doit toujours…?</a:t>
            </a: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16" name="Google Shape;316;p37"/>
          <p:cNvSpPr txBox="1"/>
          <p:nvPr>
            <p:ph idx="1" type="body"/>
          </p:nvPr>
        </p:nvSpPr>
        <p:spPr>
          <a:xfrm>
            <a:off x="219025" y="171442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Ranger les documents d’expédition, dans une pochette fixée à la portière du côté conducteur;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Ranger les documents d’expédition, dans une pochette fixée à la semi-remorque;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Ranger les documents d’expédition, dans une pochette fixée à la portière du côté passager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Avoir les documents d’expédition sur soi</a:t>
            </a:r>
            <a:endParaRPr sz="2100"/>
          </a:p>
        </p:txBody>
      </p:sp>
      <p:sp>
        <p:nvSpPr>
          <p:cNvPr id="317" name="Google Shape;317;p37"/>
          <p:cNvSpPr/>
          <p:nvPr/>
        </p:nvSpPr>
        <p:spPr>
          <a:xfrm>
            <a:off x="108975" y="17556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191" y="435800"/>
            <a:ext cx="935925" cy="127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27- Avant de descendre du tracteur, 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comment s'assurer que la sellette est 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bien verrouillée ?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24" name="Google Shape;324;p38"/>
          <p:cNvSpPr txBox="1"/>
          <p:nvPr>
            <p:ph idx="1" type="body"/>
          </p:nvPr>
        </p:nvSpPr>
        <p:spPr>
          <a:xfrm>
            <a:off x="219025" y="229810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En forçant le recul du tracteur contre le pivot;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En observant si la semi-remorque ne recule pas;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En tentant de faire avancer le tracteur (forcer l'avant);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déclic occasionné par la sellette est un signe imminent.</a:t>
            </a:r>
            <a:endParaRPr sz="2100"/>
          </a:p>
        </p:txBody>
      </p:sp>
      <p:sp>
        <p:nvSpPr>
          <p:cNvPr id="325" name="Google Shape;325;p38"/>
          <p:cNvSpPr/>
          <p:nvPr/>
        </p:nvSpPr>
        <p:spPr>
          <a:xfrm>
            <a:off x="102100" y="30278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26" name="Google Shape;3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2780" y="439046"/>
            <a:ext cx="2722066" cy="17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1- Au Québec, un conducteur de camion se fera interdire de conduire si son taux d’alcool atteint au moins :</a:t>
            </a: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12" name="Google Shape;112;p12"/>
          <p:cNvSpPr txBox="1"/>
          <p:nvPr>
            <p:ph idx="1" type="body"/>
          </p:nvPr>
        </p:nvSpPr>
        <p:spPr>
          <a:xfrm>
            <a:off x="311700" y="16438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C’est tolérance zéro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Il n’y a pas de limite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50 mg d’alcool par 100 ml de sang (0,05)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80 mg d’alcool par 100 ml de sang (0,08)</a:t>
            </a:r>
            <a:endParaRPr sz="2400"/>
          </a:p>
        </p:txBody>
      </p:sp>
      <p:sp>
        <p:nvSpPr>
          <p:cNvPr id="113" name="Google Shape;113;p12"/>
          <p:cNvSpPr/>
          <p:nvPr/>
        </p:nvSpPr>
        <p:spPr>
          <a:xfrm>
            <a:off x="178825" y="252030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14" name="Google Shape;11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3750" y="1824472"/>
            <a:ext cx="1856150" cy="13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9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28- Une fois attelée, en descendant du tracteur, quelle serait la première action à poser ?</a:t>
            </a:r>
            <a:endParaRPr sz="3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32" name="Google Shape;332;p39"/>
          <p:cNvSpPr txBox="1"/>
          <p:nvPr>
            <p:ph idx="1" type="body"/>
          </p:nvPr>
        </p:nvSpPr>
        <p:spPr>
          <a:xfrm>
            <a:off x="219025" y="229810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Brancher les boyaux et le raccord électrique;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Monter les béquilles;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Vérifier tous les feux et réflecteurs de la semi-remorque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Vérifier visuellement l’enclenchement de la sellette</a:t>
            </a:r>
            <a:endParaRPr sz="2100"/>
          </a:p>
        </p:txBody>
      </p:sp>
      <p:sp>
        <p:nvSpPr>
          <p:cNvPr id="333" name="Google Shape;333;p39"/>
          <p:cNvSpPr/>
          <p:nvPr/>
        </p:nvSpPr>
        <p:spPr>
          <a:xfrm>
            <a:off x="95225" y="33922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34" name="Google Shape;3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926" y="976475"/>
            <a:ext cx="2333000" cy="15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29- Quelle serait la meilleure séquence pour procéder au dételage de la semi-remorque ?</a:t>
            </a:r>
            <a:endParaRPr sz="4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40" name="Google Shape;340;p40"/>
          <p:cNvSpPr txBox="1"/>
          <p:nvPr>
            <p:ph idx="1" type="body"/>
          </p:nvPr>
        </p:nvSpPr>
        <p:spPr>
          <a:xfrm>
            <a:off x="219025" y="229810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3, 2 et 1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2, 3 et 1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3, 1 et 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 2 et 3</a:t>
            </a:r>
            <a:endParaRPr sz="2100"/>
          </a:p>
        </p:txBody>
      </p:sp>
      <p:sp>
        <p:nvSpPr>
          <p:cNvPr id="341" name="Google Shape;341;p40"/>
          <p:cNvSpPr/>
          <p:nvPr/>
        </p:nvSpPr>
        <p:spPr>
          <a:xfrm>
            <a:off x="115850" y="26908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42" name="Google Shape;34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975" y="1762700"/>
            <a:ext cx="6415125" cy="16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30- Lors du dételage, que devrez-vous faire 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pour vous assurer que les béquilles ne 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 s'enfoncent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 pas dans le sol ?</a:t>
            </a:r>
            <a:endParaRPr sz="6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48" name="Google Shape;348;p41"/>
          <p:cNvSpPr txBox="1"/>
          <p:nvPr>
            <p:ph idx="1" type="body"/>
          </p:nvPr>
        </p:nvSpPr>
        <p:spPr>
          <a:xfrm>
            <a:off x="219025" y="229810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Abaisser la suspension pneumatique du tracteur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Immobiliser le tracteur à demi-roue sous la semi-remorque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Toujours dételer sur une surface en béton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Toujours placer des blocs de bois sous les béquilles</a:t>
            </a:r>
            <a:endParaRPr sz="2100"/>
          </a:p>
        </p:txBody>
      </p:sp>
      <p:sp>
        <p:nvSpPr>
          <p:cNvPr id="349" name="Google Shape;349;p41"/>
          <p:cNvSpPr/>
          <p:nvPr/>
        </p:nvSpPr>
        <p:spPr>
          <a:xfrm>
            <a:off x="115850" y="26908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8750" y="424625"/>
            <a:ext cx="1971100" cy="180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31- Quelle est la limite de vitesse des trains routiers ?</a:t>
            </a:r>
            <a:endParaRPr sz="7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56" name="Google Shape;356;p42"/>
          <p:cNvSpPr txBox="1"/>
          <p:nvPr>
            <p:ph idx="1" type="body"/>
          </p:nvPr>
        </p:nvSpPr>
        <p:spPr>
          <a:xfrm>
            <a:off x="219025" y="229810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90 km/h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95 km/h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10</a:t>
            </a:r>
            <a:r>
              <a:rPr lang="fr" sz="2100"/>
              <a:t>0 km/h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105</a:t>
            </a:r>
            <a:r>
              <a:rPr lang="fr" sz="2100"/>
              <a:t> km/h</a:t>
            </a:r>
            <a:endParaRPr sz="2100"/>
          </a:p>
        </p:txBody>
      </p:sp>
      <p:sp>
        <p:nvSpPr>
          <p:cNvPr id="357" name="Google Shape;357;p42"/>
          <p:cNvSpPr/>
          <p:nvPr/>
        </p:nvSpPr>
        <p:spPr>
          <a:xfrm>
            <a:off x="150225" y="22576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58" name="Google Shape;358;p42"/>
          <p:cNvPicPr preferRelativeResize="0"/>
          <p:nvPr/>
        </p:nvPicPr>
        <p:blipFill rotWithShape="1">
          <a:blip r:embed="rId3">
            <a:alphaModFix/>
          </a:blip>
          <a:srcRect b="27034" l="0" r="0" t="20906"/>
          <a:stretch/>
        </p:blipFill>
        <p:spPr>
          <a:xfrm>
            <a:off x="2351625" y="1235675"/>
            <a:ext cx="6631526" cy="258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32- En conduite de train 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routier, quelle est la meilleure 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réponse ?</a:t>
            </a: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1 seule bonne réponse)</a:t>
            </a:r>
            <a:endParaRPr sz="4000"/>
          </a:p>
        </p:txBody>
      </p:sp>
      <p:sp>
        <p:nvSpPr>
          <p:cNvPr id="364" name="Google Shape;364;p43"/>
          <p:cNvSpPr txBox="1"/>
          <p:nvPr>
            <p:ph idx="1" type="body"/>
          </p:nvPr>
        </p:nvSpPr>
        <p:spPr>
          <a:xfrm>
            <a:off x="131275" y="1988650"/>
            <a:ext cx="9012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lphaUcPeriod"/>
            </a:pPr>
            <a:r>
              <a:rPr lang="fr" sz="2000"/>
              <a:t>La semi-remorque la plus lourde doit être en premier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lphaUcPeriod"/>
            </a:pPr>
            <a:r>
              <a:rPr lang="fr" sz="2000"/>
              <a:t>La semi-remorque la plus lourde en deuxième</a:t>
            </a:r>
            <a:endParaRPr sz="2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fr" sz="2000"/>
              <a:t>La semi-remorque la plus lourde doit être en premier sauf si la différence de poids entre les deux semi-remorques est inférieure à 10%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lphaUcPeriod"/>
            </a:pPr>
            <a:r>
              <a:rPr lang="fr" sz="2000"/>
              <a:t>L'ordre des semi-remorques dépend des livraisons</a:t>
            </a:r>
            <a:endParaRPr sz="2000"/>
          </a:p>
        </p:txBody>
      </p:sp>
      <p:sp>
        <p:nvSpPr>
          <p:cNvPr id="365" name="Google Shape;365;p43"/>
          <p:cNvSpPr/>
          <p:nvPr/>
        </p:nvSpPr>
        <p:spPr>
          <a:xfrm>
            <a:off x="33325" y="27733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66" name="Google Shape;3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663" y="61788"/>
            <a:ext cx="4333875" cy="14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33- À partir de quelle longueur un ensemble de véhicules routiers peut-il être considéré comme étant un train routier ?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</a:t>
            </a: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1 seule bonne réponse)</a:t>
            </a:r>
            <a:endParaRPr sz="4000"/>
          </a:p>
        </p:txBody>
      </p:sp>
      <p:sp>
        <p:nvSpPr>
          <p:cNvPr id="372" name="Google Shape;372;p44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&gt; 12 mètres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&gt; 21 mètres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&gt; 23 mètres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&gt; 25 mètres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373" name="Google Shape;373;p44"/>
          <p:cNvSpPr/>
          <p:nvPr/>
        </p:nvSpPr>
        <p:spPr>
          <a:xfrm>
            <a:off x="0" y="31240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74" name="Google Shape;374;p44"/>
          <p:cNvPicPr preferRelativeResize="0"/>
          <p:nvPr/>
        </p:nvPicPr>
        <p:blipFill rotWithShape="1">
          <a:blip r:embed="rId3">
            <a:alphaModFix/>
          </a:blip>
          <a:srcRect b="27075" l="1574" r="0" t="19425"/>
          <a:stretch/>
        </p:blipFill>
        <p:spPr>
          <a:xfrm>
            <a:off x="2596450" y="1327975"/>
            <a:ext cx="6390226" cy="260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34- Combien d’heures de travail sont disponibles lors de la journée marquée d’un point d’interrogation ?</a:t>
            </a:r>
            <a:endParaRPr sz="3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80" name="Google Shape;380;p45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9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14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381" name="Google Shape;381;p45"/>
          <p:cNvSpPr/>
          <p:nvPr/>
        </p:nvSpPr>
        <p:spPr>
          <a:xfrm>
            <a:off x="0" y="27596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82" name="Google Shape;3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6525" y="1363925"/>
            <a:ext cx="6773350" cy="266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35- Combien d’heures de travail sont disponibles lors de la journée marquée d’un point d’interrogation ?</a:t>
            </a:r>
            <a:endParaRPr sz="3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88" name="Google Shape;388;p46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10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11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12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14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389" name="Google Shape;389;p46"/>
          <p:cNvSpPr/>
          <p:nvPr/>
        </p:nvSpPr>
        <p:spPr>
          <a:xfrm>
            <a:off x="40525" y="19886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90" name="Google Shape;3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725" y="1489174"/>
            <a:ext cx="6655400" cy="26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36- Combien d’heures de travail sont disponibles lors de la journée marquée d’un point d’interrogation ?</a:t>
            </a:r>
            <a:endParaRPr sz="3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396" name="Google Shape;396;p47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14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16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27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397" name="Google Shape;397;p47"/>
          <p:cNvSpPr/>
          <p:nvPr/>
        </p:nvSpPr>
        <p:spPr>
          <a:xfrm>
            <a:off x="25250" y="23550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398" name="Google Shape;3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1275" y="1532275"/>
            <a:ext cx="6632850" cy="26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37- Combien d’heures de conduite sont disponibles lors de la journée marquée d’un point d’interrogation ?</a:t>
            </a:r>
            <a:endParaRPr sz="4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04" name="Google Shape;404;p48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0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14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16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05" name="Google Shape;405;p48"/>
          <p:cNvSpPr/>
          <p:nvPr/>
        </p:nvSpPr>
        <p:spPr>
          <a:xfrm>
            <a:off x="37200" y="23710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06" name="Google Shape;4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975" y="1391325"/>
            <a:ext cx="6720724" cy="26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202124"/>
                </a:solidFill>
                <a:highlight>
                  <a:srgbClr val="F1F3F4"/>
                </a:highlight>
              </a:rPr>
              <a:t>2- Au Québec, combien y a-t-il de zones de dégel ? </a:t>
            </a:r>
            <a:endParaRPr sz="27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20" name="Google Shape;120;p13"/>
          <p:cNvSpPr txBox="1"/>
          <p:nvPr>
            <p:ph idx="1" type="body"/>
          </p:nvPr>
        </p:nvSpPr>
        <p:spPr>
          <a:xfrm>
            <a:off x="311700" y="1643850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Une zone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Deux zones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Trois zones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Quatre zones</a:t>
            </a:r>
            <a:endParaRPr sz="2400"/>
          </a:p>
        </p:txBody>
      </p:sp>
      <p:sp>
        <p:nvSpPr>
          <p:cNvPr id="121" name="Google Shape;121;p13"/>
          <p:cNvSpPr/>
          <p:nvPr/>
        </p:nvSpPr>
        <p:spPr>
          <a:xfrm>
            <a:off x="178825" y="252030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22" name="Google Shape;12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594" y="1504125"/>
            <a:ext cx="3710374" cy="21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9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38- Combien d’heures de travail sont disponibles lors de la journée marquée d’un point d’interrogation ?</a:t>
            </a:r>
            <a:endParaRPr sz="6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12" name="Google Shape;412;p49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6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8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13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13" name="Google Shape;413;p49"/>
          <p:cNvSpPr/>
          <p:nvPr/>
        </p:nvSpPr>
        <p:spPr>
          <a:xfrm>
            <a:off x="49525" y="19639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14" name="Google Shape;41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000" y="1532625"/>
            <a:ext cx="6223049" cy="24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0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39- Combien d’heures de travail sont disponibles lors de la journée marquée d’un point d’interrogation ?</a:t>
            </a:r>
            <a:endParaRPr sz="4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20" name="Google Shape;420;p50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10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14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21" name="Google Shape;421;p50"/>
          <p:cNvSpPr/>
          <p:nvPr/>
        </p:nvSpPr>
        <p:spPr>
          <a:xfrm>
            <a:off x="27525" y="27587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22" name="Google Shape;4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700" y="1397950"/>
            <a:ext cx="6859426" cy="269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1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40- À partir du jour onze, combien d’heures sont-elles disponibles pour terminer le cycle ?</a:t>
            </a:r>
            <a:endParaRPr sz="6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28" name="Google Shape;428;p51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14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16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47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29" name="Google Shape;429;p51"/>
          <p:cNvSpPr/>
          <p:nvPr/>
        </p:nvSpPr>
        <p:spPr>
          <a:xfrm>
            <a:off x="0" y="31644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30" name="Google Shape;43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775" y="1435050"/>
            <a:ext cx="6722525" cy="26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2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41- Combien d’heures de conduite sont disponibles lors de la journée marquée d’un point d’interrogation ?</a:t>
            </a:r>
            <a:endParaRPr sz="7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36" name="Google Shape;436;p52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0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14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37" name="Google Shape;437;p52"/>
          <p:cNvSpPr/>
          <p:nvPr/>
        </p:nvSpPr>
        <p:spPr>
          <a:xfrm>
            <a:off x="40100" y="27503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38" name="Google Shape;43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900" y="1458500"/>
            <a:ext cx="6769226" cy="266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3"/>
          <p:cNvSpPr txBox="1"/>
          <p:nvPr>
            <p:ph type="title"/>
          </p:nvPr>
        </p:nvSpPr>
        <p:spPr>
          <a:xfrm>
            <a:off x="219025" y="19812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42- Parmi les exigences 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journalières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 suivantes, lesquelles ne sont pas respectées sur la fiche journalière présentée ?</a:t>
            </a:r>
            <a:endParaRPr sz="8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44" name="Google Shape;444;p53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fr" sz="1400"/>
              <a:t>1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fr" sz="1400"/>
              <a:t>1 et 2</a:t>
            </a:r>
            <a:endParaRPr sz="14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lphaUcPeriod"/>
            </a:pPr>
            <a:r>
              <a:rPr lang="fr" sz="1400"/>
              <a:t>1 et 3</a:t>
            </a:r>
            <a:endParaRPr sz="14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lphaUcPeriod"/>
            </a:pPr>
            <a:r>
              <a:rPr lang="fr" sz="1400"/>
              <a:t>1, 2,3 et 4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45" name="Google Shape;445;p53"/>
          <p:cNvSpPr/>
          <p:nvPr/>
        </p:nvSpPr>
        <p:spPr>
          <a:xfrm>
            <a:off x="219025" y="2544074"/>
            <a:ext cx="261300" cy="283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46" name="Google Shape;44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4775" y="1248950"/>
            <a:ext cx="7499226" cy="281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4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43- Cette fiche journalière est-elle conforme ou non, au règlement ?</a:t>
            </a:r>
            <a:endParaRPr sz="9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52" name="Google Shape;452;p54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conforme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non conforme</a:t>
            </a:r>
            <a:endParaRPr sz="2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53" name="Google Shape;453;p54"/>
          <p:cNvSpPr/>
          <p:nvPr/>
        </p:nvSpPr>
        <p:spPr>
          <a:xfrm>
            <a:off x="34375" y="23874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54" name="Google Shape;45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8000" y="1113375"/>
            <a:ext cx="6462874" cy="261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p54"/>
          <p:cNvCxnSpPr/>
          <p:nvPr/>
        </p:nvCxnSpPr>
        <p:spPr>
          <a:xfrm>
            <a:off x="7517300" y="1896525"/>
            <a:ext cx="12300" cy="1813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6" name="Google Shape;456;p54"/>
          <p:cNvSpPr txBox="1"/>
          <p:nvPr/>
        </p:nvSpPr>
        <p:spPr>
          <a:xfrm>
            <a:off x="6956075" y="3709725"/>
            <a:ext cx="1943400" cy="615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8 hrs de repos après 20 hrs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44- Parmi les exigences journalières suivantes, lesquelles ne sont pas respectées sur la fiche journalière présentée ?</a:t>
            </a:r>
            <a:endParaRPr sz="8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62" name="Google Shape;462;p55"/>
          <p:cNvSpPr txBox="1"/>
          <p:nvPr>
            <p:ph idx="1" type="body"/>
          </p:nvPr>
        </p:nvSpPr>
        <p:spPr>
          <a:xfrm>
            <a:off x="131275" y="1988650"/>
            <a:ext cx="1896600" cy="15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Aucune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1 et 2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1,2 et 3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1, 2,3 et 4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63" name="Google Shape;463;p55"/>
          <p:cNvSpPr/>
          <p:nvPr/>
        </p:nvSpPr>
        <p:spPr>
          <a:xfrm>
            <a:off x="169700" y="2876569"/>
            <a:ext cx="319800" cy="284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64" name="Google Shape;46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125" y="1404950"/>
            <a:ext cx="6172200" cy="26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5"/>
          <p:cNvSpPr txBox="1"/>
          <p:nvPr/>
        </p:nvSpPr>
        <p:spPr>
          <a:xfrm>
            <a:off x="1981250" y="1344150"/>
            <a:ext cx="6006000" cy="113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6" name="Google Shape;466;p55"/>
          <p:cNvSpPr txBox="1"/>
          <p:nvPr>
            <p:ph idx="1" type="body"/>
          </p:nvPr>
        </p:nvSpPr>
        <p:spPr>
          <a:xfrm>
            <a:off x="2225550" y="1291075"/>
            <a:ext cx="6600900" cy="15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fr" sz="1500"/>
              <a:t>L’exigence sur les heures de repos;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fr" sz="1500"/>
              <a:t>L’exigence sur les heures de conduite;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fr" sz="1500"/>
              <a:t>L’exigence sur les heures de travail;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fr" sz="1500"/>
              <a:t>L’exigence sur les heures écoulés depuis le début du poste de travail.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6"/>
          <p:cNvSpPr txBox="1"/>
          <p:nvPr>
            <p:ph type="title"/>
          </p:nvPr>
        </p:nvSpPr>
        <p:spPr>
          <a:xfrm>
            <a:off x="219025" y="321475"/>
            <a:ext cx="664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45- Lors de l'inspection de votre autobus scolaire, vous constatez que la pompe de servo-frein ne fonctionne pas lorsque le moteur est éteint. Que devez-vous faire ?</a:t>
            </a:r>
            <a:endParaRPr sz="9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72" name="Google Shape;472;p56"/>
          <p:cNvSpPr txBox="1"/>
          <p:nvPr>
            <p:ph idx="1" type="body"/>
          </p:nvPr>
        </p:nvSpPr>
        <p:spPr>
          <a:xfrm>
            <a:off x="83150" y="263502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En cas de besoin, vous utiliserez le frein à main.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Vous devez aviser le mécanicien au retour de votre journée.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Vous devez faire réparer la pompe avant de quitter le terminal.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Vous devez vous assurer de ne pas caler le moteur.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73" name="Google Shape;473;p56"/>
          <p:cNvSpPr/>
          <p:nvPr/>
        </p:nvSpPr>
        <p:spPr>
          <a:xfrm>
            <a:off x="0" y="33812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74" name="Google Shape;47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2775" y="264851"/>
            <a:ext cx="2270600" cy="17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7"/>
          <p:cNvSpPr txBox="1"/>
          <p:nvPr>
            <p:ph type="title"/>
          </p:nvPr>
        </p:nvSpPr>
        <p:spPr>
          <a:xfrm>
            <a:off x="219025" y="321475"/>
            <a:ext cx="859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46- Le règlement des heures de conduite et de repos vise les véhicules lourds de plus de quel PNBV ?</a:t>
            </a:r>
            <a:endParaRPr sz="10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80" name="Google Shape;480;p57"/>
          <p:cNvSpPr txBox="1"/>
          <p:nvPr>
            <p:ph idx="1" type="body"/>
          </p:nvPr>
        </p:nvSpPr>
        <p:spPr>
          <a:xfrm>
            <a:off x="288600" y="20183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3 000 kg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3 500 kg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4 000 kg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4 500 kg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81" name="Google Shape;481;p57"/>
          <p:cNvSpPr/>
          <p:nvPr/>
        </p:nvSpPr>
        <p:spPr>
          <a:xfrm>
            <a:off x="219025" y="31666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82" name="Google Shape;48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0775" y="1791444"/>
            <a:ext cx="4686526" cy="20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8"/>
          <p:cNvSpPr txBox="1"/>
          <p:nvPr>
            <p:ph type="title"/>
          </p:nvPr>
        </p:nvSpPr>
        <p:spPr>
          <a:xfrm>
            <a:off x="219025" y="321475"/>
            <a:ext cx="664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47- Quelles sont les exigences du cycle 2 ?</a:t>
            </a:r>
            <a:endParaRPr sz="12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88" name="Google Shape;488;p58"/>
          <p:cNvSpPr txBox="1"/>
          <p:nvPr>
            <p:ph idx="1" type="body"/>
          </p:nvPr>
        </p:nvSpPr>
        <p:spPr>
          <a:xfrm>
            <a:off x="101150" y="293107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Interdiction de conduire après avoir accumulé 70 heures en 7 jours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Interdiction de conduire après avoir accumulé 70 heures en 8 jours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Interdiction de conduire après avoir accumulé 120 heures en 12 jours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Interdiction de conduire après avoir accumulé 120 heures en 14 jours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89" name="Google Shape;489;p58"/>
          <p:cNvSpPr/>
          <p:nvPr/>
        </p:nvSpPr>
        <p:spPr>
          <a:xfrm>
            <a:off x="128925" y="3783370"/>
            <a:ext cx="313800" cy="345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90" name="Google Shape;49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053" y="941725"/>
            <a:ext cx="2818825" cy="183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3- En cas d'accident, dans quel cas avez-vous l'obligation de faire appel à un policier 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?</a:t>
            </a:r>
            <a:r>
              <a:rPr lang="fr" sz="2700">
                <a:solidFill>
                  <a:srgbClr val="202124"/>
                </a:solidFill>
                <a:highlight>
                  <a:srgbClr val="F1F3F4"/>
                </a:highlight>
              </a:rPr>
              <a:t> </a:t>
            </a: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28" name="Google Shape;128;p14"/>
          <p:cNvSpPr txBox="1"/>
          <p:nvPr>
            <p:ph idx="1" type="body"/>
          </p:nvPr>
        </p:nvSpPr>
        <p:spPr>
          <a:xfrm>
            <a:off x="311700" y="2053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Si vous avez frappé un animal de 5 kg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S'il y a un ou des blessés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S'il y a des dégâts matériels dépassant 2000$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Si votre véhicule ne démarre plus suite à l'accident</a:t>
            </a:r>
            <a:endParaRPr sz="2400"/>
          </a:p>
        </p:txBody>
      </p:sp>
      <p:sp>
        <p:nvSpPr>
          <p:cNvPr id="129" name="Google Shape;129;p14"/>
          <p:cNvSpPr/>
          <p:nvPr/>
        </p:nvSpPr>
        <p:spPr>
          <a:xfrm>
            <a:off x="172575" y="2489125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30" name="Google Shape;13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100" y="1420500"/>
            <a:ext cx="2061750" cy="97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9"/>
          <p:cNvSpPr txBox="1"/>
          <p:nvPr>
            <p:ph type="title"/>
          </p:nvPr>
        </p:nvSpPr>
        <p:spPr>
          <a:xfrm>
            <a:off x="219025" y="321475"/>
            <a:ext cx="86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202124"/>
                </a:solidFill>
                <a:highlight>
                  <a:srgbClr val="F1F3F4"/>
                </a:highlight>
              </a:rPr>
              <a:t>48- Le conducteur qui attend un voyage au terminus d’attache doit </a:t>
            </a:r>
            <a:r>
              <a:rPr lang="fr" sz="2200">
                <a:solidFill>
                  <a:srgbClr val="202124"/>
                </a:solidFill>
                <a:highlight>
                  <a:srgbClr val="F1F3F4"/>
                </a:highlight>
              </a:rPr>
              <a:t>considérer</a:t>
            </a:r>
            <a:r>
              <a:rPr lang="fr" sz="2200">
                <a:solidFill>
                  <a:srgbClr val="202124"/>
                </a:solidFill>
                <a:highlight>
                  <a:srgbClr val="F1F3F4"/>
                </a:highlight>
              </a:rPr>
              <a:t> cette période comme des heures de :</a:t>
            </a:r>
            <a:endParaRPr sz="13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496" name="Google Shape;496;p59"/>
          <p:cNvSpPr txBox="1"/>
          <p:nvPr>
            <p:ph idx="1" type="body"/>
          </p:nvPr>
        </p:nvSpPr>
        <p:spPr>
          <a:xfrm>
            <a:off x="219025" y="206147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De repos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De travail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De temps passé dans le compartiment couchette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Ne devant pas être inscrites à la fiche journalière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497" name="Google Shape;497;p59"/>
          <p:cNvSpPr/>
          <p:nvPr/>
        </p:nvSpPr>
        <p:spPr>
          <a:xfrm>
            <a:off x="129500" y="24443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498" name="Google Shape;49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1200" y="1319198"/>
            <a:ext cx="2061450" cy="15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0"/>
          <p:cNvSpPr txBox="1"/>
          <p:nvPr>
            <p:ph type="title"/>
          </p:nvPr>
        </p:nvSpPr>
        <p:spPr>
          <a:xfrm>
            <a:off x="219025" y="321475"/>
            <a:ext cx="86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49- Quelle est la durée maximale d'un poste de travail ?</a:t>
            </a:r>
            <a:endParaRPr sz="6200"/>
          </a:p>
        </p:txBody>
      </p:sp>
      <p:sp>
        <p:nvSpPr>
          <p:cNvPr id="504" name="Google Shape;504;p60"/>
          <p:cNvSpPr txBox="1"/>
          <p:nvPr>
            <p:ph idx="1" type="body"/>
          </p:nvPr>
        </p:nvSpPr>
        <p:spPr>
          <a:xfrm>
            <a:off x="219025" y="17002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10 heures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13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14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16 heures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05" name="Google Shape;505;p60"/>
          <p:cNvSpPr/>
          <p:nvPr/>
        </p:nvSpPr>
        <p:spPr>
          <a:xfrm>
            <a:off x="111025" y="28292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06" name="Google Shape;50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805125"/>
            <a:ext cx="2800750" cy="12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1"/>
          <p:cNvSpPr txBox="1"/>
          <p:nvPr>
            <p:ph type="title"/>
          </p:nvPr>
        </p:nvSpPr>
        <p:spPr>
          <a:xfrm>
            <a:off x="219025" y="321475"/>
            <a:ext cx="862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50- Combien d’heures de conduite sont permises dans une journée ?</a:t>
            </a:r>
            <a:endParaRPr sz="2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12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512" name="Google Shape;512;p61"/>
          <p:cNvSpPr txBox="1"/>
          <p:nvPr>
            <p:ph idx="1" type="body"/>
          </p:nvPr>
        </p:nvSpPr>
        <p:spPr>
          <a:xfrm>
            <a:off x="102925" y="20024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10 heures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11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13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16 heures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13" name="Google Shape;513;p61"/>
          <p:cNvSpPr/>
          <p:nvPr/>
        </p:nvSpPr>
        <p:spPr>
          <a:xfrm>
            <a:off x="0" y="27826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14" name="Google Shape;5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805125"/>
            <a:ext cx="2800750" cy="12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2"/>
          <p:cNvSpPr txBox="1"/>
          <p:nvPr>
            <p:ph type="title"/>
          </p:nvPr>
        </p:nvSpPr>
        <p:spPr>
          <a:xfrm>
            <a:off x="33725" y="321475"/>
            <a:ext cx="911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51- Après combien d'heures de travail est-il interdit de conduire?</a:t>
            </a:r>
            <a:endParaRPr sz="3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12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520" name="Google Shape;520;p62"/>
          <p:cNvSpPr txBox="1"/>
          <p:nvPr>
            <p:ph idx="1" type="body"/>
          </p:nvPr>
        </p:nvSpPr>
        <p:spPr>
          <a:xfrm>
            <a:off x="497700" y="18050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13 heures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14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15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16 heures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21" name="Google Shape;521;p62"/>
          <p:cNvSpPr/>
          <p:nvPr/>
        </p:nvSpPr>
        <p:spPr>
          <a:xfrm>
            <a:off x="431700" y="22042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22" name="Google Shape;52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325" y="1297950"/>
            <a:ext cx="2547600" cy="25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3"/>
          <p:cNvSpPr txBox="1"/>
          <p:nvPr>
            <p:ph type="title"/>
          </p:nvPr>
        </p:nvSpPr>
        <p:spPr>
          <a:xfrm>
            <a:off x="33725" y="321475"/>
            <a:ext cx="911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52- Nommez une des 5 conditions qui vous exemptent de remplir une fiche journalière ?</a:t>
            </a:r>
            <a:endParaRPr sz="4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12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528" name="Google Shape;528;p63"/>
          <p:cNvSpPr txBox="1"/>
          <p:nvPr>
            <p:ph idx="1" type="body"/>
          </p:nvPr>
        </p:nvSpPr>
        <p:spPr>
          <a:xfrm>
            <a:off x="102925" y="20024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Vous circulez à l’intérieur d’un rayon de 160 km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Vous conduisez en équipe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Vous conduisez 14 heures par jour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Vous retournez à votre terminus d’attache pour prendre 10 heures de repos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29" name="Google Shape;529;p63"/>
          <p:cNvSpPr/>
          <p:nvPr/>
        </p:nvSpPr>
        <p:spPr>
          <a:xfrm>
            <a:off x="0" y="20023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30" name="Google Shape;53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8076" y="1059200"/>
            <a:ext cx="2605925" cy="17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4"/>
          <p:cNvSpPr txBox="1"/>
          <p:nvPr>
            <p:ph type="title"/>
          </p:nvPr>
        </p:nvSpPr>
        <p:spPr>
          <a:xfrm>
            <a:off x="33725" y="321475"/>
            <a:ext cx="638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53- Nommez deux des éléments qui doivent être inscrits sur votre fiche journalière.</a:t>
            </a:r>
            <a:endParaRPr sz="6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12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536" name="Google Shape;536;p64"/>
          <p:cNvSpPr txBox="1"/>
          <p:nvPr>
            <p:ph idx="1" type="body"/>
          </p:nvPr>
        </p:nvSpPr>
        <p:spPr>
          <a:xfrm>
            <a:off x="102925" y="20024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L'adresse du chauffeur de relève et la signature de l'exploitant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La plaque d'immatriculation du véhicule et l'odomètre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Votre nom et votre adresse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Votre nom et la signature de l'exploitant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37" name="Google Shape;537;p64"/>
          <p:cNvSpPr/>
          <p:nvPr/>
        </p:nvSpPr>
        <p:spPr>
          <a:xfrm>
            <a:off x="0" y="23805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38" name="Google Shape;53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675" y="102375"/>
            <a:ext cx="2325700" cy="1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5"/>
          <p:cNvSpPr txBox="1"/>
          <p:nvPr>
            <p:ph type="title"/>
          </p:nvPr>
        </p:nvSpPr>
        <p:spPr>
          <a:xfrm>
            <a:off x="33725" y="321475"/>
            <a:ext cx="593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54- Parmi les activités suivantes, laquelle constitue des heures de conduite ?</a:t>
            </a:r>
            <a:endParaRPr sz="7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12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544" name="Google Shape;544;p65"/>
          <p:cNvSpPr txBox="1"/>
          <p:nvPr>
            <p:ph idx="1" type="body"/>
          </p:nvPr>
        </p:nvSpPr>
        <p:spPr>
          <a:xfrm>
            <a:off x="75425" y="20024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Attendre en file, assis au volant du véhicule alors que le moteur est en marche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Attente à un poste frontalier, le moteur éteint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Être présent à bord du véhicule en tant que conducteur de relève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Faire l’objet d’un contrôle routier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45" name="Google Shape;545;p65"/>
          <p:cNvSpPr/>
          <p:nvPr/>
        </p:nvSpPr>
        <p:spPr>
          <a:xfrm>
            <a:off x="0" y="20023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46" name="Google Shape;54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475" y="171900"/>
            <a:ext cx="2694650" cy="15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6"/>
          <p:cNvSpPr txBox="1"/>
          <p:nvPr>
            <p:ph type="title"/>
          </p:nvPr>
        </p:nvSpPr>
        <p:spPr>
          <a:xfrm>
            <a:off x="0" y="342100"/>
            <a:ext cx="593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55- Quel énoncé est vrai ?</a:t>
            </a:r>
            <a:endParaRPr sz="7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1200">
              <a:solidFill>
                <a:srgbClr val="202124"/>
              </a:solidFill>
              <a:highlight>
                <a:srgbClr val="F1F3F4"/>
              </a:highlight>
            </a:endParaRPr>
          </a:p>
        </p:txBody>
      </p:sp>
      <p:sp>
        <p:nvSpPr>
          <p:cNvPr id="552" name="Google Shape;552;p66"/>
          <p:cNvSpPr txBox="1"/>
          <p:nvPr>
            <p:ph idx="1" type="body"/>
          </p:nvPr>
        </p:nvSpPr>
        <p:spPr>
          <a:xfrm>
            <a:off x="75425" y="13147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Tous les conducteurs de véhicules lourds ont l’obligation de compléter une fiche journalière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Tous les conducteurs doivent avoir pris au moins 24 heures de repos consécutives dans les 14 jours précédent la journée en cours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Tous les conducteurs de véhicules lourds ont l’obligation de compléter une fiche récapitulative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Le poste de travail est le temps compris entre 2 périodes d’au moins 10 heures de repos consécutives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53" name="Google Shape;553;p66"/>
          <p:cNvSpPr/>
          <p:nvPr/>
        </p:nvSpPr>
        <p:spPr>
          <a:xfrm>
            <a:off x="0" y="20293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54" name="Google Shape;55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7090" y="3"/>
            <a:ext cx="1966912" cy="13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56- Parmi les exigences journalières suivantes, lesquelles ne sont pas respectées sur la fiche journalière présentée ?</a:t>
            </a:r>
            <a:endParaRPr sz="8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560" name="Google Shape;560;p67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Aucune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1 et 2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1,2 et 3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 et 3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61" name="Google Shape;561;p67"/>
          <p:cNvSpPr/>
          <p:nvPr/>
        </p:nvSpPr>
        <p:spPr>
          <a:xfrm>
            <a:off x="219025" y="2876769"/>
            <a:ext cx="289200" cy="265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62" name="Google Shape;56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950" y="1300625"/>
            <a:ext cx="7716051" cy="28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8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57- Parmi les exigences journalières suivantes, lesquelles ne sont pas respectées sur la fiche journalière présentée ?</a:t>
            </a:r>
            <a:endParaRPr sz="8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568" name="Google Shape;568;p68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Aucune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1 et 2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1,3 et 4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4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69" name="Google Shape;569;p68"/>
          <p:cNvSpPr/>
          <p:nvPr/>
        </p:nvSpPr>
        <p:spPr>
          <a:xfrm>
            <a:off x="219025" y="2599575"/>
            <a:ext cx="303600" cy="275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70" name="Google Shape;57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825" y="1390800"/>
            <a:ext cx="7432426" cy="27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4- Afin de respecter le "corridor de sécurité" lorsqu'un véhicule d’urgence est immobilisé sur l'accotement, un chauffeur doit :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?</a:t>
            </a:r>
            <a:r>
              <a:rPr lang="fr" sz="2600">
                <a:solidFill>
                  <a:srgbClr val="202124"/>
                </a:solidFill>
                <a:highlight>
                  <a:srgbClr val="F1F3F4"/>
                </a:highlight>
              </a:rPr>
              <a:t> </a:t>
            </a: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36" name="Google Shape;136;p15"/>
          <p:cNvSpPr txBox="1"/>
          <p:nvPr>
            <p:ph idx="1" type="body"/>
          </p:nvPr>
        </p:nvSpPr>
        <p:spPr>
          <a:xfrm>
            <a:off x="311700" y="2053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Changer de voie obligatoirement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Continuer sa route sans soucis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Ralentir et s’éloigner autant que possible du véhicule immobilisé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Regarder qui conduisait le véhicule</a:t>
            </a: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97425" y="294260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38" name="Google Shape;13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3225" y="1384625"/>
            <a:ext cx="1836425" cy="10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9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58- Parmi les exigences journalières suivantes, lesquelles ne sont pas respectées sur la fiche journalière présentée ?</a:t>
            </a:r>
            <a:endParaRPr sz="8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576" name="Google Shape;576;p69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Aucune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1 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1,2 et 3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1,2,3 et 4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77" name="Google Shape;577;p69"/>
          <p:cNvSpPr/>
          <p:nvPr/>
        </p:nvSpPr>
        <p:spPr>
          <a:xfrm>
            <a:off x="191175" y="2063044"/>
            <a:ext cx="313800" cy="279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78" name="Google Shape;57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950" y="1396975"/>
            <a:ext cx="6715824" cy="26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0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59- Parmi les exigences journalières suivantes, lesquelles ne sont pas respectées sur la fiche journalière présentée ?</a:t>
            </a:r>
            <a:endParaRPr sz="8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584" name="Google Shape;584;p70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Aucune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lphaUcPeriod"/>
            </a:pPr>
            <a:r>
              <a:rPr lang="fr" sz="1500"/>
              <a:t>1 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1,2 et 3</a:t>
            </a:r>
            <a:endParaRPr sz="15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UcPeriod"/>
            </a:pPr>
            <a:r>
              <a:rPr lang="fr" sz="1500"/>
              <a:t>1,2,3 et 4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85" name="Google Shape;585;p70"/>
          <p:cNvSpPr/>
          <p:nvPr/>
        </p:nvSpPr>
        <p:spPr>
          <a:xfrm>
            <a:off x="166500" y="2885544"/>
            <a:ext cx="307800" cy="275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86" name="Google Shape;58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300" y="1421650"/>
            <a:ext cx="6868574" cy="26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1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60- Lequel de ces véhicules n’est pas visé par le règlement sur les heures de conduite ?</a:t>
            </a:r>
            <a:endParaRPr sz="9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592" name="Google Shape;592;p71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 Autobus scolaire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Autocar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Camion à ordure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Véhicule-outil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593" name="Google Shape;593;p71"/>
          <p:cNvSpPr/>
          <p:nvPr/>
        </p:nvSpPr>
        <p:spPr>
          <a:xfrm>
            <a:off x="67850" y="3185472"/>
            <a:ext cx="443400" cy="433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594" name="Google Shape;59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10050"/>
            <a:ext cx="4028051" cy="26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2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61- Un conducteur qui attend son chargement doit comptabiliser son temps selon quelle activité ?</a:t>
            </a:r>
            <a:endParaRPr sz="10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00" name="Google Shape;600;p72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Conduite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Peu importe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Repos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Travail autre que la conduite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01" name="Google Shape;601;p72"/>
          <p:cNvSpPr/>
          <p:nvPr/>
        </p:nvSpPr>
        <p:spPr>
          <a:xfrm>
            <a:off x="48150" y="31163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02" name="Google Shape;60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1464" y="1469551"/>
            <a:ext cx="3275161" cy="218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3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62- Concernant les heures de conduite et de repos, qu’est-ce qui définit une journée de travail ?</a:t>
            </a:r>
            <a:endParaRPr sz="12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08" name="Google Shape;608;p73"/>
          <p:cNvSpPr txBox="1"/>
          <p:nvPr>
            <p:ph idx="1" type="body"/>
          </p:nvPr>
        </p:nvSpPr>
        <p:spPr>
          <a:xfrm>
            <a:off x="131275" y="1988650"/>
            <a:ext cx="64575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La période de travail d’un conducteur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temps écoulé entre deux périodes de repos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Une journée de calendrier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Une période de 24 heures qui commence à l’heure désignée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09" name="Google Shape;609;p73"/>
          <p:cNvSpPr/>
          <p:nvPr/>
        </p:nvSpPr>
        <p:spPr>
          <a:xfrm>
            <a:off x="48150" y="31163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10" name="Google Shape;61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8775" y="1477125"/>
            <a:ext cx="2348775" cy="157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4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63- Concernant les heures de conduite et de repos, qu’est-ce qui définit un poste de travail ?</a:t>
            </a:r>
            <a:endParaRPr sz="13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16" name="Google Shape;616;p74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La durée écoulée entre deux périodes d’au moins 8 heures de repos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Période de travail d’un conducteur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Une journée de calendrier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Une période de 24 heures qui commence à l’heure désignée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17" name="Google Shape;617;p74"/>
          <p:cNvSpPr/>
          <p:nvPr/>
        </p:nvSpPr>
        <p:spPr>
          <a:xfrm>
            <a:off x="41275" y="19886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18" name="Google Shape;61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8545" y="846900"/>
            <a:ext cx="1626242" cy="108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5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64- Un conducteur est limité à combien d’heures de travail par période de 7 jours consécutifs ?</a:t>
            </a:r>
            <a:endParaRPr sz="14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24" name="Google Shape;624;p75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16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24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70 heures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120 heures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25" name="Google Shape;625;p75"/>
          <p:cNvSpPr/>
          <p:nvPr/>
        </p:nvSpPr>
        <p:spPr>
          <a:xfrm>
            <a:off x="41275" y="27106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26" name="Google Shape;62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314" y="1477126"/>
            <a:ext cx="3275161" cy="218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6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65- Sachant que le conducteur utilise le cycle 1, complétez le chiffre manquant dans la phrase.</a:t>
            </a:r>
            <a:endParaRPr sz="15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32" name="Google Shape;632;p76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34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36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48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72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33" name="Google Shape;633;p76"/>
          <p:cNvSpPr/>
          <p:nvPr/>
        </p:nvSpPr>
        <p:spPr>
          <a:xfrm>
            <a:off x="34400" y="23835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34" name="Google Shape;634;p76"/>
          <p:cNvPicPr preferRelativeResize="0"/>
          <p:nvPr/>
        </p:nvPicPr>
        <p:blipFill rotWithShape="1">
          <a:blip r:embed="rId3">
            <a:alphaModFix/>
          </a:blip>
          <a:srcRect b="22360" l="0" r="0" t="0"/>
          <a:stretch/>
        </p:blipFill>
        <p:spPr>
          <a:xfrm>
            <a:off x="2743200" y="1554950"/>
            <a:ext cx="6400800" cy="203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5" name="Google Shape;635;p76"/>
          <p:cNvCxnSpPr/>
          <p:nvPr/>
        </p:nvCxnSpPr>
        <p:spPr>
          <a:xfrm>
            <a:off x="3774925" y="3231975"/>
            <a:ext cx="567300" cy="2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7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66- À quel moment est-il permis au conducteur de fractionner les heures de repos consécutives ?</a:t>
            </a:r>
            <a:endParaRPr sz="16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41" name="Google Shape;641;p77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Lorsque le chargement est périssable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Lorsque le conducteur doit retourner rapidement au terminal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Lors de mauvaises conditions météorologiques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Lorsque le véhicule est muni d’un compartiment couchette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42" name="Google Shape;642;p77"/>
          <p:cNvSpPr/>
          <p:nvPr/>
        </p:nvSpPr>
        <p:spPr>
          <a:xfrm>
            <a:off x="40575" y="31298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43" name="Google Shape;64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9272" y="1079250"/>
            <a:ext cx="2076750" cy="13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8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67- Identifiez une inscription qui n’est pas exigée sur la fiche journalière ?</a:t>
            </a:r>
            <a:endParaRPr sz="18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49" name="Google Shape;649;p78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L’adresse du conducteur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Le cycle de travail du conducteur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Le numéro de plaque du véhicule lourd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relevé de l’odomètre du véhicule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50" name="Google Shape;650;p78"/>
          <p:cNvSpPr/>
          <p:nvPr/>
        </p:nvSpPr>
        <p:spPr>
          <a:xfrm>
            <a:off x="0" y="20293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51" name="Google Shape;65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175" y="1107100"/>
            <a:ext cx="3231100" cy="246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202124"/>
                </a:solidFill>
                <a:highlight>
                  <a:srgbClr val="F1F3F4"/>
                </a:highlight>
              </a:rPr>
              <a:t>5- Quels sont les effets de la fatigue au volant ?</a:t>
            </a:r>
            <a:endParaRPr sz="39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(Plusieurs bonnes réponses)</a:t>
            </a:r>
            <a:endParaRPr sz="4000"/>
          </a:p>
        </p:txBody>
      </p:sp>
      <p:sp>
        <p:nvSpPr>
          <p:cNvPr id="144" name="Google Shape;144;p16"/>
          <p:cNvSpPr txBox="1"/>
          <p:nvPr>
            <p:ph idx="1" type="body"/>
          </p:nvPr>
        </p:nvSpPr>
        <p:spPr>
          <a:xfrm>
            <a:off x="311700" y="2053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Altère le jugement et la prise de décision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Conduit à la somnolence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Diminue la vigilance, la concentration et l'attention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Diminue le temps de réaction et affecte la mémoire</a:t>
            </a:r>
            <a:endParaRPr sz="2400"/>
          </a:p>
        </p:txBody>
      </p:sp>
      <p:sp>
        <p:nvSpPr>
          <p:cNvPr id="145" name="Google Shape;145;p16"/>
          <p:cNvSpPr/>
          <p:nvPr/>
        </p:nvSpPr>
        <p:spPr>
          <a:xfrm>
            <a:off x="197425" y="294260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46" name="Google Shape;14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049" y="1057774"/>
            <a:ext cx="2162651" cy="14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/>
          <p:nvPr/>
        </p:nvSpPr>
        <p:spPr>
          <a:xfrm>
            <a:off x="156850" y="335405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148" name="Google Shape;148;p16"/>
          <p:cNvSpPr/>
          <p:nvPr/>
        </p:nvSpPr>
        <p:spPr>
          <a:xfrm>
            <a:off x="156850" y="2500900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149" name="Google Shape;149;p16"/>
          <p:cNvSpPr/>
          <p:nvPr/>
        </p:nvSpPr>
        <p:spPr>
          <a:xfrm>
            <a:off x="197425" y="2053475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79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68- Qu'est-ce qu'une ronde de sécurité ?</a:t>
            </a:r>
            <a:endParaRPr sz="19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57" name="Google Shape;657;p79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Examen visuel et auditif des éléments accessibles du véhicule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Inspection mécanique complète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Vérification des pneus, des phares et des feux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Vérification sommaire autour du véhicule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58" name="Google Shape;658;p79"/>
          <p:cNvSpPr/>
          <p:nvPr/>
        </p:nvSpPr>
        <p:spPr>
          <a:xfrm>
            <a:off x="0" y="20293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59" name="Google Shape;65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938" y="-12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0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69- Qui doit effectuer la ronde de sécurité ?</a:t>
            </a:r>
            <a:endParaRPr sz="20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65" name="Google Shape;665;p80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 et 2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66" name="Google Shape;666;p80"/>
          <p:cNvSpPr/>
          <p:nvPr/>
        </p:nvSpPr>
        <p:spPr>
          <a:xfrm>
            <a:off x="0" y="31582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67" name="Google Shape;66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624" y="1471174"/>
            <a:ext cx="6010050" cy="21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1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70- Une défectuosité mineure inscrite au rapport de ronde devra être réparée dans un délai de :</a:t>
            </a:r>
            <a:endParaRPr sz="21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73" name="Google Shape;673;p81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24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36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48 heures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72 heures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74" name="Google Shape;674;p81"/>
          <p:cNvSpPr/>
          <p:nvPr/>
        </p:nvSpPr>
        <p:spPr>
          <a:xfrm>
            <a:off x="42275" y="27777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75" name="Google Shape;67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4675" y="1525700"/>
            <a:ext cx="3882568" cy="78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2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71- Le rapport de ronde doit-il obligatoirement être tenu à bord du véhicule lourd ?</a:t>
            </a:r>
            <a:endParaRPr sz="20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81" name="Google Shape;681;p82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rapport et la liste appropriée doivent être à bord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Non, à condition d'avoir la liste 1 dans le véhicule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Seulement dans le cas des autocars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Seulement en dehors d'un rayon de 160 km du port d'attache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82" name="Google Shape;682;p82"/>
          <p:cNvSpPr/>
          <p:nvPr/>
        </p:nvSpPr>
        <p:spPr>
          <a:xfrm>
            <a:off x="0" y="20293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83" name="Google Shape;68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050" y="936450"/>
            <a:ext cx="1747224" cy="131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3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72- À quel moment le conducteur doit-il faire parvenir l'original du rapport de ronde à l'exploitant ?</a:t>
            </a:r>
            <a:endParaRPr sz="216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89" name="Google Shape;689;p83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Dans les 20 jours suivant sa rédaction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Il doit garder les rapports de ronde dans le véhicule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Lorsque le livret des rapports de ronde est complet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Une fois par mois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90" name="Google Shape;690;p83"/>
          <p:cNvSpPr/>
          <p:nvPr/>
        </p:nvSpPr>
        <p:spPr>
          <a:xfrm>
            <a:off x="0" y="195256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691" name="Google Shape;69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2225" y="1191326"/>
            <a:ext cx="2091775" cy="130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84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202124"/>
                </a:solidFill>
                <a:highlight>
                  <a:srgbClr val="F1F3F4"/>
                </a:highlight>
              </a:rPr>
              <a:t>73- Quel énoncé est vrai ?</a:t>
            </a:r>
            <a:endParaRPr sz="229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697" name="Google Shape;697;p84"/>
          <p:cNvSpPr txBox="1"/>
          <p:nvPr>
            <p:ph idx="1" type="body"/>
          </p:nvPr>
        </p:nvSpPr>
        <p:spPr>
          <a:xfrm>
            <a:off x="110375" y="131262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fr" sz="1600"/>
              <a:t>Le conducteur doit réaliser une ronde de sécurité sur le véhicule qu’il conduit. Une personne désignée par l’exploitant peut également effectuer cette ronde.</a:t>
            </a:r>
            <a:endParaRPr sz="16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fr" sz="1600"/>
              <a:t>Si le conducteur a un poste de travail qui s’étend sur deux jours, il doit refaire sa ronde de sécurité à minuit, même si son poste n’est pas terminé.</a:t>
            </a:r>
            <a:endParaRPr sz="16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1600"/>
              <a:t>Voici tous les éléments qu’un rapport de ronde de sécurité doit contenir : la date de la ronde, le numéro de la </a:t>
            </a:r>
            <a:r>
              <a:rPr lang="fr" sz="1300"/>
              <a:t>plaque </a:t>
            </a:r>
            <a:r>
              <a:rPr lang="fr" sz="1600"/>
              <a:t>d’immatriculation du véhicule ou son numéro d’unité inscrit sur le certificat, la liste des défectuosités constatées ou la mention qu’il n’y en a aucune et le nom du conducteur.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lphaUcPeriod"/>
            </a:pPr>
            <a:r>
              <a:rPr lang="fr" sz="1600"/>
              <a:t>Voici tous les éléments qu’un rapport de ronde de sécurité doit contenir : la date de la ronde, le numéro de la plaque d’immatriculation du véhicule et l’adresse du conducteur.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698" name="Google Shape;698;p84"/>
          <p:cNvSpPr/>
          <p:nvPr/>
        </p:nvSpPr>
        <p:spPr>
          <a:xfrm>
            <a:off x="62725" y="12486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5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74- Une défectuosité majeure doit être inscrite immédiatement dans le rapport de ronde de sécurité. Le conducteur doit signaler la défectuosité à l’exploitant :</a:t>
            </a:r>
            <a:endParaRPr sz="22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04" name="Google Shape;704;p85"/>
          <p:cNvSpPr txBox="1"/>
          <p:nvPr>
            <p:ph idx="1" type="body"/>
          </p:nvPr>
        </p:nvSpPr>
        <p:spPr>
          <a:xfrm>
            <a:off x="144300" y="233572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Au cours de la journée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Dans les 24 heures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Dans les 20 jours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Sans délai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05" name="Google Shape;705;p85"/>
          <p:cNvSpPr/>
          <p:nvPr/>
        </p:nvSpPr>
        <p:spPr>
          <a:xfrm>
            <a:off x="0" y="34518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06" name="Google Shape;70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4613" y="187483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6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75- Les listes de défectuosités déterminent les composantes qui doivent être vérifiées lors de la ronde de sécurité. La liste 1 sert à la vérification des…</a:t>
            </a:r>
            <a:endParaRPr sz="24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12" name="Google Shape;712;p86"/>
          <p:cNvSpPr txBox="1"/>
          <p:nvPr>
            <p:ph idx="1" type="body"/>
          </p:nvPr>
        </p:nvSpPr>
        <p:spPr>
          <a:xfrm>
            <a:off x="144300" y="233572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Autobus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Autocars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Autocars et des autobus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Véhicules lourds autres que les autobus et autocars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13" name="Google Shape;713;p86"/>
          <p:cNvSpPr/>
          <p:nvPr/>
        </p:nvSpPr>
        <p:spPr>
          <a:xfrm>
            <a:off x="0" y="34518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14" name="Google Shape;71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6446" y="1731113"/>
            <a:ext cx="1723249" cy="151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617" y="1731125"/>
            <a:ext cx="2013834" cy="15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7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76- Quels éléments qui ne doivent pas être inscrits sur le rapport de ronde de sécurité ?</a:t>
            </a:r>
            <a:endParaRPr sz="25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21" name="Google Shape;721;p87"/>
          <p:cNvSpPr txBox="1"/>
          <p:nvPr>
            <p:ph idx="1" type="body"/>
          </p:nvPr>
        </p:nvSpPr>
        <p:spPr>
          <a:xfrm>
            <a:off x="88900" y="17288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La date ainsi que la liste des défectuosités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La liste des défectuosités, ainsi que le nom de la municipalité où la ronde a été effectuée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La signature de l’exploitant, ainsi que le nom de la compagnie ou a été fait la ronde de sécurité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nom de la personne qui a procédé à la ronde de sécurité et le numéro de la plaque d’immatriculation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22" name="Google Shape;722;p87"/>
          <p:cNvSpPr/>
          <p:nvPr/>
        </p:nvSpPr>
        <p:spPr>
          <a:xfrm>
            <a:off x="34625" y="28703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8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77- Il y a interdiction de circuler lorsque _____ % ou plus des goupilles de blocage d’une sellette d’attelage coulissante d’un véhicule accouplé sont manquantes ?</a:t>
            </a:r>
            <a:endParaRPr sz="26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28" name="Google Shape;728;p88"/>
          <p:cNvSpPr txBox="1"/>
          <p:nvPr>
            <p:ph idx="1" type="body"/>
          </p:nvPr>
        </p:nvSpPr>
        <p:spPr>
          <a:xfrm>
            <a:off x="421925" y="203162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</a:t>
            </a:r>
            <a:r>
              <a:rPr lang="fr" sz="2100"/>
              <a:t>0 %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25 %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50 %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75</a:t>
            </a:r>
            <a:r>
              <a:rPr lang="fr" sz="2100"/>
              <a:t> %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29" name="Google Shape;729;p88"/>
          <p:cNvSpPr/>
          <p:nvPr/>
        </p:nvSpPr>
        <p:spPr>
          <a:xfrm>
            <a:off x="357700" y="24237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30" name="Google Shape;73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600" y="1966950"/>
            <a:ext cx="3804224" cy="2139874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88"/>
          <p:cNvSpPr/>
          <p:nvPr/>
        </p:nvSpPr>
        <p:spPr>
          <a:xfrm>
            <a:off x="4755000" y="3376456"/>
            <a:ext cx="805800" cy="803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6- Compléter la phrase suivante: la plupart des adultes ont besoin de...</a:t>
            </a: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55" name="Google Shape;155;p17"/>
          <p:cNvSpPr txBox="1"/>
          <p:nvPr>
            <p:ph idx="1" type="body"/>
          </p:nvPr>
        </p:nvSpPr>
        <p:spPr>
          <a:xfrm>
            <a:off x="311700" y="2053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6 à 7 heures de sommeil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7 à 9 heures de sommeil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9 à 10 heures de sommeil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10 heures et plus de sommeil</a:t>
            </a:r>
            <a:endParaRPr sz="2400"/>
          </a:p>
        </p:txBody>
      </p:sp>
      <p:sp>
        <p:nvSpPr>
          <p:cNvPr id="156" name="Google Shape;156;p17"/>
          <p:cNvSpPr/>
          <p:nvPr/>
        </p:nvSpPr>
        <p:spPr>
          <a:xfrm>
            <a:off x="178925" y="2517075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1500" y="1610513"/>
            <a:ext cx="25908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9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78- Laquelle de ces défectuosités en est une mineure ?</a:t>
            </a:r>
            <a:endParaRPr sz="228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37" name="Google Shape;737;p89"/>
          <p:cNvSpPr txBox="1"/>
          <p:nvPr>
            <p:ph idx="1" type="body"/>
          </p:nvPr>
        </p:nvSpPr>
        <p:spPr>
          <a:xfrm>
            <a:off x="131275" y="1988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longeron supérieur risque de se casser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Un élément fixe de la carrosserie est absent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Un longeron inférieur risque de se casser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longeron supérieur affaissé touche à une pièce mobile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38" name="Google Shape;738;p89"/>
          <p:cNvSpPr/>
          <p:nvPr/>
        </p:nvSpPr>
        <p:spPr>
          <a:xfrm>
            <a:off x="49150" y="23921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39" name="Google Shape;73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725" y="1198975"/>
            <a:ext cx="3882568" cy="78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0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79- Laquelle de ces défectuosités en est une majeure ?</a:t>
            </a:r>
            <a:endParaRPr sz="24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45" name="Google Shape;745;p90"/>
          <p:cNvSpPr txBox="1"/>
          <p:nvPr>
            <p:ph idx="1" type="body"/>
          </p:nvPr>
        </p:nvSpPr>
        <p:spPr>
          <a:xfrm>
            <a:off x="219025" y="2005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La ceinture de sécurité du siège du conducteur est manquante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Le pare-brise est terni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Le siège du conducteur ne demeure pas en position choisie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Un rétroviseur extérieur obligatoire est manquant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46" name="Google Shape;746;p90"/>
          <p:cNvSpPr/>
          <p:nvPr/>
        </p:nvSpPr>
        <p:spPr>
          <a:xfrm>
            <a:off x="151275" y="20056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47" name="Google Shape;74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900" y="1038588"/>
            <a:ext cx="3079825" cy="6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1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80- Il est interdit de circuler lorsque…?</a:t>
            </a:r>
            <a:endParaRPr sz="252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53" name="Google Shape;753;p91"/>
          <p:cNvSpPr txBox="1"/>
          <p:nvPr>
            <p:ph idx="1" type="body"/>
          </p:nvPr>
        </p:nvSpPr>
        <p:spPr>
          <a:xfrm>
            <a:off x="219025" y="25480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 et 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 et 4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 et 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 et 4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54" name="Google Shape;754;p91"/>
          <p:cNvSpPr/>
          <p:nvPr/>
        </p:nvSpPr>
        <p:spPr>
          <a:xfrm>
            <a:off x="123750" y="29201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55" name="Google Shape;75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28" y="1132178"/>
            <a:ext cx="8887800" cy="14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3975" y="2664450"/>
            <a:ext cx="2602050" cy="1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92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81- Quel énoncé est vrai ?</a:t>
            </a:r>
            <a:endParaRPr sz="264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62" name="Google Shape;762;p92"/>
          <p:cNvSpPr txBox="1"/>
          <p:nvPr>
            <p:ph idx="1" type="body"/>
          </p:nvPr>
        </p:nvSpPr>
        <p:spPr>
          <a:xfrm>
            <a:off x="144300" y="130957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1900"/>
              <a:t>Avec une défectuosité majeure, il est permis de conduire le véhicule à l’intérieur d’un rayon de 160 km seulement.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1900"/>
              <a:t>Une défectuosité mineure ne présente pas de risque immédiat pour la sécurité des usagers de la route, mais vous ne pouvez pas rouler avec.</a:t>
            </a:r>
            <a:endParaRPr sz="19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lphaUcPeriod"/>
            </a:pPr>
            <a:r>
              <a:rPr lang="fr" sz="1900"/>
              <a:t>Une défectuosité majeure présente un risque immédiat pour la sécurité des usagers de la route.</a:t>
            </a:r>
            <a:endParaRPr sz="19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lphaUcPeriod"/>
            </a:pPr>
            <a:r>
              <a:rPr lang="fr" sz="1900"/>
              <a:t>Vous pouvez prendre la route avec une défectuosité mineure à condition de l’inscrire dans le rapport de ronde et de la faire réparer avant que ne s’écoulent 24 heures à partir du moment où elle a été décelée.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63" name="Google Shape;763;p92"/>
          <p:cNvSpPr/>
          <p:nvPr/>
        </p:nvSpPr>
        <p:spPr>
          <a:xfrm>
            <a:off x="54975" y="26382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3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82- Laquelle de ces défectuosités en est une majeure ?</a:t>
            </a:r>
            <a:endParaRPr sz="24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69" name="Google Shape;769;p93"/>
          <p:cNvSpPr txBox="1"/>
          <p:nvPr>
            <p:ph idx="1" type="body"/>
          </p:nvPr>
        </p:nvSpPr>
        <p:spPr>
          <a:xfrm>
            <a:off x="219025" y="20056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Un ballon endommagé au point d’exposer la toile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Un ballon est dégonflé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Un ballon présente une réparation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Une fuite d’air dans le système de suspension pneumatique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70" name="Google Shape;770;p93"/>
          <p:cNvSpPr/>
          <p:nvPr/>
        </p:nvSpPr>
        <p:spPr>
          <a:xfrm>
            <a:off x="116875" y="23563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71" name="Google Shape;77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323" y="1021226"/>
            <a:ext cx="1995450" cy="14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94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 </a:t>
            </a:r>
            <a:r>
              <a:rPr lang="fr" sz="2300">
                <a:solidFill>
                  <a:srgbClr val="202124"/>
                </a:solidFill>
                <a:highlight>
                  <a:srgbClr val="F1F3F4"/>
                </a:highlight>
              </a:rPr>
              <a:t>83- Il y a interdiction de circuler lorsque plus de </a:t>
            </a:r>
            <a:r>
              <a:rPr lang="fr" sz="2300">
                <a:solidFill>
                  <a:srgbClr val="FF0000"/>
                </a:solidFill>
                <a:highlight>
                  <a:srgbClr val="F1F3F4"/>
                </a:highlight>
              </a:rPr>
              <a:t>_____ </a:t>
            </a:r>
            <a:r>
              <a:rPr lang="fr" sz="2300">
                <a:solidFill>
                  <a:srgbClr val="202124"/>
                </a:solidFill>
                <a:highlight>
                  <a:srgbClr val="F1F3F4"/>
                </a:highlight>
              </a:rPr>
              <a:t>% des éléments de fixation de la sellette au cadre de châssis du tracteur sont manquants, cassés ou desserrés sur un élément d’ancrage lorsque le véhicule est accouplé ?</a:t>
            </a:r>
            <a:endParaRPr sz="251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77" name="Google Shape;777;p94"/>
          <p:cNvSpPr txBox="1"/>
          <p:nvPr>
            <p:ph idx="1" type="body"/>
          </p:nvPr>
        </p:nvSpPr>
        <p:spPr>
          <a:xfrm>
            <a:off x="219025" y="230132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20%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25%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50%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75%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78" name="Google Shape;778;p94"/>
          <p:cNvSpPr/>
          <p:nvPr/>
        </p:nvSpPr>
        <p:spPr>
          <a:xfrm>
            <a:off x="116875" y="23005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79" name="Google Shape;77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6800" y="2074100"/>
            <a:ext cx="29337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94"/>
          <p:cNvSpPr/>
          <p:nvPr/>
        </p:nvSpPr>
        <p:spPr>
          <a:xfrm rot="1582051">
            <a:off x="5812385" y="3223230"/>
            <a:ext cx="1906885" cy="82108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5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84- Laquelle de ces défectuosités en est une majeure ?</a:t>
            </a:r>
            <a:endParaRPr sz="263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86" name="Google Shape;786;p95"/>
          <p:cNvSpPr txBox="1"/>
          <p:nvPr>
            <p:ph idx="1" type="body"/>
          </p:nvPr>
        </p:nvSpPr>
        <p:spPr>
          <a:xfrm>
            <a:off x="327575" y="1496025"/>
            <a:ext cx="64791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pare-brise est terni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siège du conducteur ne demeure pas en position choisie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Un rétroviseur extérieur obligatoire est manquant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Une portière de l’habitacle ne s’enclenche pas complètement à la fermeture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87" name="Google Shape;787;p95"/>
          <p:cNvSpPr/>
          <p:nvPr/>
        </p:nvSpPr>
        <p:spPr>
          <a:xfrm>
            <a:off x="219025" y="30844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88" name="Google Shape;78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1050" y="1619475"/>
            <a:ext cx="2337325" cy="17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6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85- Quelle défectuosité vous empêche de prendre la route avec votre véhicule lourd ?</a:t>
            </a:r>
            <a:endParaRPr sz="275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794" name="Google Shape;794;p96"/>
          <p:cNvSpPr txBox="1"/>
          <p:nvPr>
            <p:ph idx="1" type="body"/>
          </p:nvPr>
        </p:nvSpPr>
        <p:spPr>
          <a:xfrm>
            <a:off x="327575" y="1496025"/>
            <a:ext cx="64791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Le niveau de liquide servodirection est sous le niveau recommandé par le manufacturier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La colonne de direction se déplace par rapport à sa position normale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Un pneu est dégonflé ou crevé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Un rétroviseur obligatoire est manquant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95" name="Google Shape;795;p96"/>
          <p:cNvSpPr/>
          <p:nvPr/>
        </p:nvSpPr>
        <p:spPr>
          <a:xfrm>
            <a:off x="253400" y="29950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796" name="Google Shape;79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350" y="2729088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97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86- Indiquez les défectuosités majeures concernant les éléments de la suspension ?</a:t>
            </a:r>
            <a:endParaRPr sz="30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02" name="Google Shape;802;p97"/>
          <p:cNvSpPr txBox="1"/>
          <p:nvPr>
            <p:ph idx="1" type="body"/>
          </p:nvPr>
        </p:nvSpPr>
        <p:spPr>
          <a:xfrm>
            <a:off x="219025" y="25480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 et 2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 et 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 et 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 2 et 3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03" name="Google Shape;803;p97"/>
          <p:cNvSpPr/>
          <p:nvPr/>
        </p:nvSpPr>
        <p:spPr>
          <a:xfrm>
            <a:off x="105250" y="36849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04" name="Google Shape;80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325" y="1613400"/>
            <a:ext cx="7201900" cy="13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8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202124"/>
                </a:solidFill>
                <a:highlight>
                  <a:srgbClr val="F1F3F4"/>
                </a:highlight>
              </a:rPr>
              <a:t>87- Lors de la vérification du système de freins pneumatique, lesquelles de ces vérifications peuvent présenter une défectuosité majeure?</a:t>
            </a:r>
            <a:endParaRPr sz="37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10" name="Google Shape;810;p98"/>
          <p:cNvSpPr txBox="1"/>
          <p:nvPr>
            <p:ph idx="1" type="body"/>
          </p:nvPr>
        </p:nvSpPr>
        <p:spPr>
          <a:xfrm>
            <a:off x="0" y="22592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1,2,4,5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1,3,4,6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2,3,5,6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3,4,5,6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11" name="Google Shape;811;p98"/>
          <p:cNvSpPr/>
          <p:nvPr/>
        </p:nvSpPr>
        <p:spPr>
          <a:xfrm>
            <a:off x="-110050" y="22592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12" name="Google Shape;81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2350" y="1444000"/>
            <a:ext cx="7231650" cy="237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>
            <p:ph type="title"/>
          </p:nvPr>
        </p:nvSpPr>
        <p:spPr>
          <a:xfrm>
            <a:off x="311700" y="31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rgbClr val="202124"/>
                </a:solidFill>
                <a:highlight>
                  <a:srgbClr val="F1F3F4"/>
                </a:highlight>
              </a:rPr>
              <a:t>7- Sur un système de freinage hydraulique, que devez-vous faire lorsque la pédale de frein est anormalement basse ?</a:t>
            </a:r>
            <a:endParaRPr sz="35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163" name="Google Shape;163;p18"/>
          <p:cNvSpPr txBox="1"/>
          <p:nvPr>
            <p:ph idx="1" type="body"/>
          </p:nvPr>
        </p:nvSpPr>
        <p:spPr>
          <a:xfrm>
            <a:off x="311700" y="2053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Arrêter et ajouter de l’huile hydraulique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Faire réparer les freins le plus rapidement possible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Ne rien faire et attendre le prochain changement d’huile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fr" sz="2400"/>
              <a:t>Ralentir et continuer à rouler</a:t>
            </a:r>
            <a:endParaRPr sz="2400"/>
          </a:p>
        </p:txBody>
      </p:sp>
      <p:sp>
        <p:nvSpPr>
          <p:cNvPr id="164" name="Google Shape;164;p18"/>
          <p:cNvSpPr/>
          <p:nvPr/>
        </p:nvSpPr>
        <p:spPr>
          <a:xfrm>
            <a:off x="178925" y="2517075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165" name="Google Shape;16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475" y="1532800"/>
            <a:ext cx="1269675" cy="7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99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88- Identifiez les défectuosités majeures concernant les éléments du châssis.</a:t>
            </a:r>
            <a:endParaRPr sz="49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18" name="Google Shape;818;p99"/>
          <p:cNvSpPr txBox="1"/>
          <p:nvPr>
            <p:ph idx="1" type="body"/>
          </p:nvPr>
        </p:nvSpPr>
        <p:spPr>
          <a:xfrm>
            <a:off x="144300" y="193307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1, 3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1, 2, 3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2, 4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2, 3, 4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19" name="Google Shape;819;p99"/>
          <p:cNvSpPr/>
          <p:nvPr/>
        </p:nvSpPr>
        <p:spPr>
          <a:xfrm>
            <a:off x="51025" y="27203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20" name="Google Shape;82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000" y="1760850"/>
            <a:ext cx="6678001" cy="18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0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89- Identifier les trois défectuosités majeures.</a:t>
            </a:r>
            <a:endParaRPr sz="61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26" name="Google Shape;826;p100"/>
          <p:cNvSpPr txBox="1"/>
          <p:nvPr>
            <p:ph idx="1" type="body"/>
          </p:nvPr>
        </p:nvSpPr>
        <p:spPr>
          <a:xfrm>
            <a:off x="144300" y="230737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1, 2, 3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1, 3, 5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2, 4, 5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3, 4, 5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27" name="Google Shape;827;p100"/>
          <p:cNvSpPr/>
          <p:nvPr/>
        </p:nvSpPr>
        <p:spPr>
          <a:xfrm>
            <a:off x="48100" y="26443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28" name="Google Shape;82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500" y="1211550"/>
            <a:ext cx="6470725" cy="23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1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90- Identifier les deux défectuosités majeures.</a:t>
            </a:r>
            <a:endParaRPr sz="61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34" name="Google Shape;834;p101"/>
          <p:cNvSpPr txBox="1"/>
          <p:nvPr>
            <p:ph idx="1" type="body"/>
          </p:nvPr>
        </p:nvSpPr>
        <p:spPr>
          <a:xfrm>
            <a:off x="144300" y="230737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1, 2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1, 5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2, 3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4, 5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35" name="Google Shape;835;p101"/>
          <p:cNvSpPr/>
          <p:nvPr/>
        </p:nvSpPr>
        <p:spPr>
          <a:xfrm>
            <a:off x="88175" y="23005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36" name="Google Shape;83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075" y="1198975"/>
            <a:ext cx="7641925" cy="22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02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91- Identifier les trois défectuosités majeures.</a:t>
            </a:r>
            <a:endParaRPr sz="61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42" name="Google Shape;842;p102"/>
          <p:cNvSpPr txBox="1"/>
          <p:nvPr>
            <p:ph idx="1" type="body"/>
          </p:nvPr>
        </p:nvSpPr>
        <p:spPr>
          <a:xfrm>
            <a:off x="144300" y="2307375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1, 2, 3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1, 2, 5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1, 3, 4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2, 3, 5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43" name="Google Shape;843;p102"/>
          <p:cNvSpPr/>
          <p:nvPr/>
        </p:nvSpPr>
        <p:spPr>
          <a:xfrm>
            <a:off x="54975" y="30431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44" name="Google Shape;84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318" y="1315575"/>
            <a:ext cx="7349382" cy="22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3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92- Identifier les deux défectuosités majeures.</a:t>
            </a:r>
            <a:endParaRPr sz="61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50" name="Google Shape;850;p103"/>
          <p:cNvSpPr txBox="1"/>
          <p:nvPr>
            <p:ph idx="1" type="body"/>
          </p:nvPr>
        </p:nvSpPr>
        <p:spPr>
          <a:xfrm>
            <a:off x="144300" y="15922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1, 2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1, 4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2, 3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3, 4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4, 5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51" name="Google Shape;851;p103"/>
          <p:cNvSpPr/>
          <p:nvPr/>
        </p:nvSpPr>
        <p:spPr>
          <a:xfrm>
            <a:off x="0" y="15922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52" name="Google Shape;85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000" y="1303600"/>
            <a:ext cx="7305776" cy="25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04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93- Comment amorcer une courbe importante lorsque vous roulez à une vitesse de croisière de 90 km/h ?</a:t>
            </a:r>
            <a:endParaRPr sz="73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58" name="Google Shape;858;p104"/>
          <p:cNvSpPr txBox="1"/>
          <p:nvPr>
            <p:ph idx="1" type="body"/>
          </p:nvPr>
        </p:nvSpPr>
        <p:spPr>
          <a:xfrm>
            <a:off x="144300" y="17985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Freiner au besoin dans la courbe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Garder une vitesse constante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Ralentir avant d’entreprendre la courbe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Utiliser le frein moteur si possible dans la courbe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59" name="Google Shape;859;p104"/>
          <p:cNvSpPr/>
          <p:nvPr/>
        </p:nvSpPr>
        <p:spPr>
          <a:xfrm>
            <a:off x="103100" y="25411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60" name="Google Shape;860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125" y="1413975"/>
            <a:ext cx="1748350" cy="17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05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94- Que nous 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indiquent</a:t>
            </a: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 ces deux panneaux ?</a:t>
            </a:r>
            <a:endParaRPr sz="85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66" name="Google Shape;866;p105"/>
          <p:cNvSpPr txBox="1"/>
          <p:nvPr>
            <p:ph idx="1" type="body"/>
          </p:nvPr>
        </p:nvSpPr>
        <p:spPr>
          <a:xfrm>
            <a:off x="144300" y="17985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Chaussée glissante dans une sortie d’autoroute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Obligation d’effectuer un arrêt pour vérifier l’efficacité des freins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Poste de contrôle routier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Voie de secours avec lit d’arrêt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67" name="Google Shape;867;p105"/>
          <p:cNvSpPr/>
          <p:nvPr/>
        </p:nvSpPr>
        <p:spPr>
          <a:xfrm>
            <a:off x="29625" y="29286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68" name="Google Shape;86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250" y="2864100"/>
            <a:ext cx="2683050" cy="13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6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95- Lors du démarrage du moteur de votre autobus équipé d'un système de freinage hydraulique, le témoin lumineux de freins de service s'éteint?</a:t>
            </a:r>
            <a:endParaRPr sz="97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74" name="Google Shape;874;p106"/>
          <p:cNvSpPr txBox="1"/>
          <p:nvPr>
            <p:ph idx="1" type="body"/>
          </p:nvPr>
        </p:nvSpPr>
        <p:spPr>
          <a:xfrm>
            <a:off x="144300" y="17115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C'est une défectuosité majeure.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C'est une défectuosité mécanique.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C'est une défectuosité mineure.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Tout est normal.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75" name="Google Shape;875;p106"/>
          <p:cNvSpPr/>
          <p:nvPr/>
        </p:nvSpPr>
        <p:spPr>
          <a:xfrm>
            <a:off x="30825" y="2866713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76" name="Google Shape;87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045" y="1383925"/>
            <a:ext cx="1672650" cy="297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7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96- Lors du transport de matières dangereuses dans une citerne liquide, est-ce que les chicanes dans la citerne élimine toute chance de renversement ?</a:t>
            </a:r>
            <a:endParaRPr sz="109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202124"/>
                </a:solidFill>
                <a:highlight>
                  <a:srgbClr val="FFFFFF"/>
                </a:highlight>
              </a:rPr>
              <a:t>(1 seule bonne réponse)</a:t>
            </a:r>
            <a:endParaRPr sz="4000"/>
          </a:p>
        </p:txBody>
      </p:sp>
      <p:sp>
        <p:nvSpPr>
          <p:cNvPr id="882" name="Google Shape;882;p107"/>
          <p:cNvSpPr txBox="1"/>
          <p:nvPr>
            <p:ph idx="1" type="body"/>
          </p:nvPr>
        </p:nvSpPr>
        <p:spPr>
          <a:xfrm>
            <a:off x="144300" y="265355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Oui, elles empêchent le déplacement du liquide.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Non, car le liquide peut se déplacer d'un côté à l'autre.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Aucune de ses réponses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Tout est normal.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83" name="Google Shape;883;p107"/>
          <p:cNvSpPr/>
          <p:nvPr/>
        </p:nvSpPr>
        <p:spPr>
          <a:xfrm>
            <a:off x="55025" y="305003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84" name="Google Shape;88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575" y="1445075"/>
            <a:ext cx="3067675" cy="120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08"/>
          <p:cNvSpPr txBox="1"/>
          <p:nvPr>
            <p:ph type="title"/>
          </p:nvPr>
        </p:nvSpPr>
        <p:spPr>
          <a:xfrm>
            <a:off x="219025" y="321475"/>
            <a:ext cx="834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202124"/>
                </a:solidFill>
                <a:highlight>
                  <a:srgbClr val="F1F3F4"/>
                </a:highlight>
              </a:rPr>
              <a:t>97- Défectuosité mineure lorsque le moteur ne revient pas au ralenti après le relâchement de l’accélérateur.</a:t>
            </a:r>
            <a:endParaRPr sz="12100">
              <a:solidFill>
                <a:srgbClr val="202124"/>
              </a:solidFill>
              <a:highlight>
                <a:srgbClr val="F1F3F4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rgbClr val="202124"/>
                </a:solidFill>
                <a:highlight>
                  <a:srgbClr val="F1F3F4"/>
                </a:highlight>
              </a:rPr>
              <a:t>Vous devez répondre VRAI ou FAUX</a:t>
            </a:r>
            <a:endParaRPr sz="4000"/>
          </a:p>
        </p:txBody>
      </p:sp>
      <p:sp>
        <p:nvSpPr>
          <p:cNvPr id="890" name="Google Shape;890;p108"/>
          <p:cNvSpPr txBox="1"/>
          <p:nvPr>
            <p:ph idx="1" type="body"/>
          </p:nvPr>
        </p:nvSpPr>
        <p:spPr>
          <a:xfrm>
            <a:off x="219025" y="2130300"/>
            <a:ext cx="88554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lphaUcPeriod"/>
            </a:pPr>
            <a:r>
              <a:rPr lang="fr" sz="2100"/>
              <a:t>Vrai</a:t>
            </a:r>
            <a:endParaRPr sz="2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lphaUcPeriod"/>
            </a:pPr>
            <a:r>
              <a:rPr lang="fr" sz="2100"/>
              <a:t>Faux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91" name="Google Shape;891;p108"/>
          <p:cNvSpPr/>
          <p:nvPr/>
        </p:nvSpPr>
        <p:spPr>
          <a:xfrm>
            <a:off x="127625" y="2541188"/>
            <a:ext cx="497700" cy="54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pic>
        <p:nvPicPr>
          <p:cNvPr id="892" name="Google Shape;89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02000"/>
            <a:ext cx="2186525" cy="163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