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1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2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4"/>
  </p:sldMasterIdLst>
  <p:notesMasterIdLst>
    <p:notesMasterId r:id="rId17"/>
  </p:notesMasterIdLst>
  <p:handoutMasterIdLst>
    <p:handoutMasterId r:id="rId18"/>
  </p:handoutMasterIdLst>
  <p:sldIdLst>
    <p:sldId id="367" r:id="rId5"/>
    <p:sldId id="399" r:id="rId6"/>
    <p:sldId id="400" r:id="rId7"/>
    <p:sldId id="368" r:id="rId8"/>
    <p:sldId id="277" r:id="rId9"/>
    <p:sldId id="398" r:id="rId10"/>
    <p:sldId id="370" r:id="rId11"/>
    <p:sldId id="369" r:id="rId12"/>
    <p:sldId id="371" r:id="rId13"/>
    <p:sldId id="275" r:id="rId14"/>
    <p:sldId id="402" r:id="rId15"/>
    <p:sldId id="401" r:id="rId16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14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45" autoAdjust="0"/>
    <p:restoredTop sz="93725" autoAdjust="0"/>
  </p:normalViewPr>
  <p:slideViewPr>
    <p:cSldViewPr snapToGrid="0">
      <p:cViewPr varScale="1">
        <p:scale>
          <a:sx n="72" d="100"/>
          <a:sy n="72" d="100"/>
        </p:scale>
        <p:origin x="564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91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DA47A63F-9D06-479D-A04D-717692D432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51F70DC-6EDE-457C-B55A-39AC7DE41A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A1EFF07-B5E2-443F-9F2C-CD82912C5BC5}" type="datetime1">
              <a:rPr lang="fr-FR" smtClean="0"/>
              <a:t>07/05/2024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6987CF-42F5-4BB0-AD0D-1D64C35944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368FB4-296C-4F8C-BFA3-D7C3AD617B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F555657-0A12-495F-9FFA-D8F7554E7C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4322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13849-34E9-4E79-B289-A2572787FD62}" type="datetime1">
              <a:rPr lang="fr-FR" smtClean="0"/>
              <a:pPr/>
              <a:t>07/05/2024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2780FBB-F712-42E7-8C2F-226D98798B3F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567153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43">
            <a:extLst>
              <a:ext uri="{FF2B5EF4-FFF2-40B4-BE49-F238E27FC236}">
                <a16:creationId xmlns:a16="http://schemas.microsoft.com/office/drawing/2014/main" id="{71F79900-6576-41FE-BD9F-E430D8B03AE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/>
            <a:fld id="{36888769-76CD-435B-8384-9C28E07FD723}" type="slidenum">
              <a:rPr lang="fr-CA" altLang="fr-FR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9</a:t>
            </a:fld>
            <a:endParaRPr lang="fr-CA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6803" name="Rectangle 1">
            <a:extLst>
              <a:ext uri="{FF2B5EF4-FFF2-40B4-BE49-F238E27FC236}">
                <a16:creationId xmlns:a16="http://schemas.microsoft.com/office/drawing/2014/main" id="{5240D216-4284-436C-A069-1FBBAE62AE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4038" y="763588"/>
            <a:ext cx="6611937" cy="37195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2">
            <a:extLst>
              <a:ext uri="{FF2B5EF4-FFF2-40B4-BE49-F238E27FC236}">
                <a16:creationId xmlns:a16="http://schemas.microsoft.com/office/drawing/2014/main" id="{A693E736-3C2D-43BC-BCA9-98C8F78E80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165850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43">
            <a:extLst>
              <a:ext uri="{FF2B5EF4-FFF2-40B4-BE49-F238E27FC236}">
                <a16:creationId xmlns:a16="http://schemas.microsoft.com/office/drawing/2014/main" id="{229933D6-86AA-4F62-9D03-96E5A9A3CE8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/>
            <a:fld id="{D9965054-6A0B-497C-86C3-77C31E303303}" type="slidenum">
              <a:rPr lang="fr-CA" altLang="fr-FR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10</a:t>
            </a:fld>
            <a:endParaRPr lang="fr-CA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5779" name="Text Box 1">
            <a:extLst>
              <a:ext uri="{FF2B5EF4-FFF2-40B4-BE49-F238E27FC236}">
                <a16:creationId xmlns:a16="http://schemas.microsoft.com/office/drawing/2014/main" id="{353F50D3-12A7-4EEA-BC28-6F01FF4D4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8963" y="9555163"/>
            <a:ext cx="3335337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>
              <a:lnSpc>
                <a:spcPct val="95000"/>
              </a:lnSpc>
              <a:buClrTx/>
              <a:buFontTx/>
              <a:buNone/>
            </a:pPr>
            <a:fld id="{93FE0B17-442D-44B4-888B-ABC2C49256F7}" type="slidenum">
              <a:rPr lang="fr-CA" altLang="fr-FR" sz="14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>
                <a:lnSpc>
                  <a:spcPct val="95000"/>
                </a:lnSpc>
                <a:buClrTx/>
                <a:buFontTx/>
                <a:buNone/>
              </a:pPr>
              <a:t>10</a:t>
            </a:fld>
            <a:endParaRPr lang="fr-CA" altLang="fr-F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5780" name="Text Box 2">
            <a:extLst>
              <a:ext uri="{FF2B5EF4-FFF2-40B4-BE49-F238E27FC236}">
                <a16:creationId xmlns:a16="http://schemas.microsoft.com/office/drawing/2014/main" id="{B5A8FF1D-267F-4A58-80D7-CB84489B5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8963" y="9555163"/>
            <a:ext cx="3341687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>
              <a:lnSpc>
                <a:spcPct val="95000"/>
              </a:lnSpc>
              <a:buClrTx/>
              <a:buFontTx/>
              <a:buNone/>
            </a:pPr>
            <a:fld id="{7BCCFAC7-00CB-420B-AA3C-A6F6BF036D2F}" type="slidenum">
              <a:rPr lang="fr-CA" altLang="fr-FR" sz="14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>
                <a:lnSpc>
                  <a:spcPct val="95000"/>
                </a:lnSpc>
                <a:buClrTx/>
                <a:buFontTx/>
                <a:buNone/>
              </a:pPr>
              <a:t>10</a:t>
            </a:fld>
            <a:endParaRPr lang="fr-CA" altLang="fr-F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5781" name="Rectangle 3">
            <a:extLst>
              <a:ext uri="{FF2B5EF4-FFF2-40B4-BE49-F238E27FC236}">
                <a16:creationId xmlns:a16="http://schemas.microsoft.com/office/drawing/2014/main" id="{57AC1F7D-5FA6-4AA5-AF74-A75534D78E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42925" y="763588"/>
            <a:ext cx="6662738" cy="37480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2" name="Rectangle 4">
            <a:extLst>
              <a:ext uri="{FF2B5EF4-FFF2-40B4-BE49-F238E27FC236}">
                <a16:creationId xmlns:a16="http://schemas.microsoft.com/office/drawing/2014/main" id="{DD9639F3-F884-411D-A6AA-DA64999670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194425" cy="4502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 10">
            <a:extLst>
              <a:ext uri="{FF2B5EF4-FFF2-40B4-BE49-F238E27FC236}">
                <a16:creationId xmlns:a16="http://schemas.microsoft.com/office/drawing/2014/main" id="{B3FB0C32-F044-4939-92E4-8BA39B7A3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2" name="Rectangle 11">
            <a:extLst>
              <a:ext uri="{FF2B5EF4-FFF2-40B4-BE49-F238E27FC236}">
                <a16:creationId xmlns:a16="http://schemas.microsoft.com/office/drawing/2014/main" id="{6584BE8A-3E34-4967-9E7C-13EC8F6A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99BFF676-EC35-4FFD-8894-CA4F28307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32DA1557-E095-4C82-B659-3AF550080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2746250" y="-663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9F34E5EF-94D7-4AE0-BDD1-81A3ECDE6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77040" y="1193411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id="{D829E57E-3199-4AAA-B2D5-F93264FDA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6442672" y="193606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pic>
        <p:nvPicPr>
          <p:cNvPr id="17" name="Image 16" descr="Balise=Photo de client&#10;Rogner=1&#10;Aligner=N/A">
            <a:extLst>
              <a:ext uri="{FF2B5EF4-FFF2-40B4-BE49-F238E27FC236}">
                <a16:creationId xmlns:a16="http://schemas.microsoft.com/office/drawing/2014/main" id="{8A791822-0971-4E61-A5E4-9AAD258F58E3}"/>
              </a:ext>
            </a:extLst>
          </p:cNvPr>
          <p:cNvPicPr>
            <a:picLocks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-663"/>
            <a:ext cx="12188952" cy="6858000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B86D7D99-F789-4EDA-861D-B6B994F05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700"/>
            <a:ext cx="9144000" cy="2387600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anose="02040503050406030204" pitchFamily="18" charset="0"/>
                <a:cs typeface="Sabon Next LT" panose="020B0502040204020203" pitchFamily="2" charset="0"/>
              </a:rPr>
              <a:t>Modifiez le style du titre</a:t>
            </a:r>
          </a:p>
        </p:txBody>
      </p:sp>
      <p:sp>
        <p:nvSpPr>
          <p:cNvPr id="20" name="Espace réservé du texte 12">
            <a:extLst>
              <a:ext uri="{FF2B5EF4-FFF2-40B4-BE49-F238E27FC236}">
                <a16:creationId xmlns:a16="http://schemas.microsoft.com/office/drawing/2014/main" id="{2B39487B-EA73-4D7B-93AA-D63B49F4DA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7050" y="3600450"/>
            <a:ext cx="9144000" cy="2451100"/>
          </a:xfrm>
        </p:spPr>
        <p:txBody>
          <a:bodyPr rtlCol="0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1155544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ésum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73294AE-7408-47DB-898D-41F8C069B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57251"/>
            <a:ext cx="6156051" cy="2076450"/>
          </a:xfrm>
        </p:spPr>
        <p:txBody>
          <a:bodyPr rtlCol="0" anchor="b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E973052A-4118-4E04-81F8-A44EC172F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7" y="3190875"/>
            <a:ext cx="6156052" cy="2986087"/>
          </a:xfrm>
        </p:spPr>
        <p:txBody>
          <a:bodyPr rtlCol="0">
            <a:normAutofit/>
          </a:bodyPr>
          <a:lstStyle>
            <a:lvl1pPr marL="0" indent="0">
              <a:buNone/>
              <a:defRPr sz="2200"/>
            </a:lvl1pPr>
          </a:lstStyle>
          <a:p>
            <a:pPr marL="228600" lvl="0" indent="-228600" rtl="0"/>
            <a:r>
              <a:rPr lang="fr-FR" sz="20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id="{8988D1E1-6064-4D6A-9EB1-578E20A2A0ED}"/>
              </a:ext>
            </a:extLst>
          </p:cNvPr>
          <p:cNvSpPr txBox="1">
            <a:spLocks/>
          </p:cNvSpPr>
          <p:nvPr userDrawn="1"/>
        </p:nvSpPr>
        <p:spPr>
          <a:xfrm>
            <a:off x="841248" y="6429375"/>
            <a:ext cx="26467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fr-FR" noProof="0">
                <a:solidFill>
                  <a:schemeClr val="tx2">
                    <a:alpha val="60000"/>
                  </a:schemeClr>
                </a:solidFill>
              </a:rPr>
              <a:t>1/3/20XX</a:t>
            </a:r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BD47C5CB-0317-4DC6-A76F-38A5BB1FD1C2}"/>
              </a:ext>
            </a:extLst>
          </p:cNvPr>
          <p:cNvSpPr txBox="1">
            <a:spLocks/>
          </p:cNvSpPr>
          <p:nvPr userDrawn="1"/>
        </p:nvSpPr>
        <p:spPr>
          <a:xfrm>
            <a:off x="4044696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fr-FR" noProof="0">
                <a:solidFill>
                  <a:schemeClr val="tx2">
                    <a:alpha val="60000"/>
                  </a:schemeClr>
                </a:solidFill>
              </a:rPr>
              <a:t>Exemple de texte de pied de page</a:t>
            </a:r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8CCF6E15-0BE7-453B-BBD4-B379C390AD22}"/>
              </a:ext>
            </a:extLst>
          </p:cNvPr>
          <p:cNvSpPr txBox="1">
            <a:spLocks/>
          </p:cNvSpPr>
          <p:nvPr userDrawn="1"/>
        </p:nvSpPr>
        <p:spPr>
          <a:xfrm>
            <a:off x="8613648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28844951-7827-47D4-8276-7DDE1FA7D85A}" type="slidenum">
              <a:rPr lang="fr-FR" noProof="0" smtClean="0">
                <a:solidFill>
                  <a:schemeClr val="tx2">
                    <a:alpha val="60000"/>
                  </a:schemeClr>
                </a:solidFill>
              </a:rPr>
              <a:pPr rtl="0"/>
              <a:t>‹N°›</a:t>
            </a:fld>
            <a:endParaRPr lang="fr-FR" noProof="0">
              <a:solidFill>
                <a:schemeClr val="tx2">
                  <a:alpha val="60000"/>
                </a:schemeClr>
              </a:solidFill>
            </a:endParaRP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0E092228-4487-4E3A-AEE3-12DC34A061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24928" y="484632"/>
            <a:ext cx="4279392" cy="286207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5" name="Espace réservé d’image 13">
            <a:extLst>
              <a:ext uri="{FF2B5EF4-FFF2-40B4-BE49-F238E27FC236}">
                <a16:creationId xmlns:a16="http://schemas.microsoft.com/office/drawing/2014/main" id="{6AB20921-6E7F-4BD8-9399-D18CABB64B9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424928" y="3511296"/>
            <a:ext cx="4279392" cy="286207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42304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rme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0022B425-A1C3-4DFE-BF49-1B9F96D46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893769"/>
            <a:ext cx="5992550" cy="2319306"/>
          </a:xfrm>
        </p:spPr>
        <p:txBody>
          <a:bodyPr rtlCol="0" anchor="t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2AEC60F9-EA79-4A18-B040-024AFB62FD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3776" y="484632"/>
            <a:ext cx="11210544" cy="319125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83B88B7B-A749-40EA-A140-38D1E04EF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9133" y="3893770"/>
            <a:ext cx="4377714" cy="2319306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 rtl="0"/>
            <a:r>
              <a:rPr lang="fr-FR" sz="18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8489"/>
            <a:ext cx="2743200" cy="365125"/>
          </a:xfrm>
        </p:spPr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76132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52095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54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39876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90129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8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57399"/>
            <a:ext cx="5181600" cy="411956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057399"/>
            <a:ext cx="5181600" cy="411956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06973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76813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685801"/>
            <a:ext cx="6172200" cy="517525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09800"/>
            <a:ext cx="3932237" cy="36591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677615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685801"/>
            <a:ext cx="6172200" cy="517525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09800"/>
            <a:ext cx="3932237" cy="36591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74085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re. 2 contenus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0235" y="234646"/>
            <a:ext cx="10902722" cy="11286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0235" y="1605095"/>
            <a:ext cx="5363538" cy="2166517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10235" y="3909809"/>
            <a:ext cx="5363538" cy="216651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half" idx="3"/>
          </p:nvPr>
        </p:nvSpPr>
        <p:spPr>
          <a:xfrm>
            <a:off x="6147608" y="1605095"/>
            <a:ext cx="5365348" cy="447123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65F2F3-870B-48D8-9B38-44842BA5B445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BE3A0E9-39B0-4956-8042-A78DA97867DA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10962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3F98AFCE-98D2-46C5-82A8-E45659B17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2" name="Cadre 11">
            <a:extLst>
              <a:ext uri="{FF2B5EF4-FFF2-40B4-BE49-F238E27FC236}">
                <a16:creationId xmlns:a16="http://schemas.microsoft.com/office/drawing/2014/main" id="{F69999FB-8585-40F0-990C-6A0BAD1C80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8738E-7449-46C1-B7D3-844FE2BA7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399"/>
            <a:ext cx="5992550" cy="2827422"/>
          </a:xfrm>
        </p:spPr>
        <p:txBody>
          <a:bodyPr rtlCol="0" anchor="t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0FF04F9-E792-4C19-9FD5-44800CEB2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6085" y="914400"/>
            <a:ext cx="4377714" cy="2827422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 rtl="0"/>
            <a:r>
              <a:rPr lang="fr-FR" sz="18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5F2F9DF6-DFB9-44A8-B629-57F58893AD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0538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5" name="Espace réservé d’image 13">
            <a:extLst>
              <a:ext uri="{FF2B5EF4-FFF2-40B4-BE49-F238E27FC236}">
                <a16:creationId xmlns:a16="http://schemas.microsoft.com/office/drawing/2014/main" id="{927BC207-43FE-4B6A-AEBE-875B69CF9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91840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6" name="Espace réservé d’image 13">
            <a:extLst>
              <a:ext uri="{FF2B5EF4-FFF2-40B4-BE49-F238E27FC236}">
                <a16:creationId xmlns:a16="http://schemas.microsoft.com/office/drawing/2014/main" id="{EBBF5499-9A70-4846-B98E-316EC17F9FC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7" name="Espace réservé d’image 13">
            <a:extLst>
              <a:ext uri="{FF2B5EF4-FFF2-40B4-BE49-F238E27FC236}">
                <a16:creationId xmlns:a16="http://schemas.microsoft.com/office/drawing/2014/main" id="{C7A79F30-D473-48F6-9AC2-286C7B70F3E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906256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0991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">
            <a:extLst>
              <a:ext uri="{FF2B5EF4-FFF2-40B4-BE49-F238E27FC236}">
                <a16:creationId xmlns:a16="http://schemas.microsoft.com/office/drawing/2014/main" id="{B910AFBC-7932-43F4-ABEA-C89B26986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857251"/>
            <a:ext cx="5914937" cy="2076450"/>
          </a:xfrm>
        </p:spPr>
        <p:txBody>
          <a:bodyPr rtlCol="0" anchor="b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1178A42D-5ED2-4AB6-BE4B-410907432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190875"/>
            <a:ext cx="5914938" cy="2986087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buNone/>
              <a:defRPr sz="2000"/>
            </a:lvl1pPr>
          </a:lstStyle>
          <a:p>
            <a:pPr marL="228600" lvl="0" indent="-228600" rtl="0"/>
            <a:r>
              <a:rPr lang="fr-FR" sz="18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29" name="Espace réservé de la date 1">
            <a:extLst>
              <a:ext uri="{FF2B5EF4-FFF2-40B4-BE49-F238E27FC236}">
                <a16:creationId xmlns:a16="http://schemas.microsoft.com/office/drawing/2014/main" id="{4D9A7D07-2BA3-438D-972B-EA578370D5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rtlCol="0"/>
          <a:lstStyle>
            <a:lvl1pPr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pPr rtl="0"/>
            <a:r>
              <a:rPr lang="fr-FR" noProof="0"/>
              <a:t>1/3/20XX</a:t>
            </a:r>
          </a:p>
        </p:txBody>
      </p:sp>
      <p:sp>
        <p:nvSpPr>
          <p:cNvPr id="24" name="Espace réservé d’image 23">
            <a:extLst>
              <a:ext uri="{FF2B5EF4-FFF2-40B4-BE49-F238E27FC236}">
                <a16:creationId xmlns:a16="http://schemas.microsoft.com/office/drawing/2014/main" id="{C8720583-BC84-48EB-85BC-AE71214A30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0" y="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5" name="Espace réservé d’image 23">
            <a:extLst>
              <a:ext uri="{FF2B5EF4-FFF2-40B4-BE49-F238E27FC236}">
                <a16:creationId xmlns:a16="http://schemas.microsoft.com/office/drawing/2014/main" id="{C3F0A5CD-C47A-4CDF-BE99-75F3A81B18F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89520" y="228600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6" name="Espace réservé d’image 23">
            <a:extLst>
              <a:ext uri="{FF2B5EF4-FFF2-40B4-BE49-F238E27FC236}">
                <a16:creationId xmlns:a16="http://schemas.microsoft.com/office/drawing/2014/main" id="{7329454B-9275-4E86-B32E-91C0DB62AA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89520" y="457200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30" name="Espace réservé du pied de page 2">
            <a:extLst>
              <a:ext uri="{FF2B5EF4-FFF2-40B4-BE49-F238E27FC236}">
                <a16:creationId xmlns:a16="http://schemas.microsoft.com/office/drawing/2014/main" id="{21E9E1BF-D594-4F96-8DBE-5A8DD51D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rtlCol="0"/>
          <a:lstStyle>
            <a:lvl1pPr algn="l"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31" name="Espace réservé du numéro de diapositive 3">
            <a:extLst>
              <a:ext uri="{FF2B5EF4-FFF2-40B4-BE49-F238E27FC236}">
                <a16:creationId xmlns:a16="http://schemas.microsoft.com/office/drawing/2014/main" id="{C30FDEF8-F3F3-42D5-9EE1-EDDF18B35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79179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ut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BE04ED02-B678-4D1E-BEDA-7E28F9038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77" y="9278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E2C5A2-B8B2-47C5-8E1B-3A97E2C9B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325" y="9278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FD8455-A2E1-40B3-B6C4-36070AF58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 useBgFill="1">
        <p:nvSpPr>
          <p:cNvPr id="8" name="Forme libre : Forme 7">
            <a:extLst>
              <a:ext uri="{FF2B5EF4-FFF2-40B4-BE49-F238E27FC236}">
                <a16:creationId xmlns:a16="http://schemas.microsoft.com/office/drawing/2014/main" id="{0F53BE70-C6B1-407C-9333-7251BDC77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3186" y="9279"/>
            <a:ext cx="5770017" cy="2411171"/>
          </a:xfrm>
          <a:custGeom>
            <a:avLst/>
            <a:gdLst>
              <a:gd name="connsiteX0" fmla="*/ 0 w 5770017"/>
              <a:gd name="connsiteY0" fmla="*/ 0 h 2411171"/>
              <a:gd name="connsiteX1" fmla="*/ 5770017 w 5770017"/>
              <a:gd name="connsiteY1" fmla="*/ 0 h 2411171"/>
              <a:gd name="connsiteX2" fmla="*/ 5715824 w 5770017"/>
              <a:gd name="connsiteY2" fmla="*/ 124746 h 2411171"/>
              <a:gd name="connsiteX3" fmla="*/ 4925072 w 5770017"/>
              <a:gd name="connsiteY3" fmla="*/ 1254414 h 2411171"/>
              <a:gd name="connsiteX4" fmla="*/ 125602 w 5770017"/>
              <a:gd name="connsiteY4" fmla="*/ 1864423 h 2411171"/>
              <a:gd name="connsiteX5" fmla="*/ 0 w 5770017"/>
              <a:gd name="connsiteY5" fmla="*/ 1785927 h 2411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70017" h="2411171">
                <a:moveTo>
                  <a:pt x="0" y="0"/>
                </a:moveTo>
                <a:lnTo>
                  <a:pt x="5770017" y="0"/>
                </a:lnTo>
                <a:lnTo>
                  <a:pt x="5715824" y="124746"/>
                </a:lnTo>
                <a:cubicBezTo>
                  <a:pt x="5526044" y="533784"/>
                  <a:pt x="5262460" y="917027"/>
                  <a:pt x="4925072" y="1254414"/>
                </a:cubicBezTo>
                <a:cubicBezTo>
                  <a:pt x="3623720" y="2555767"/>
                  <a:pt x="1640148" y="2759102"/>
                  <a:pt x="125602" y="1864423"/>
                </a:cubicBezTo>
                <a:lnTo>
                  <a:pt x="0" y="1785927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accent1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9" name="Cadre 8">
            <a:extLst>
              <a:ext uri="{FF2B5EF4-FFF2-40B4-BE49-F238E27FC236}">
                <a16:creationId xmlns:a16="http://schemas.microsoft.com/office/drawing/2014/main" id="{05864DDE-75C0-4BE6-93FF-A960706AD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>
              <a:solidFill>
                <a:schemeClr val="tx1"/>
              </a:solidFill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1BC3FA0F-EAE5-4DCE-ACFF-9AD00ED39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477" y="1131641"/>
            <a:ext cx="5322618" cy="238760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rtl="0"/>
            <a:r>
              <a:rPr lang="fr-FR" noProof="0">
                <a:solidFill>
                  <a:srgbClr val="FFFFFF"/>
                </a:solidFill>
                <a:ea typeface="Cambria" panose="02040503050406030204" pitchFamily="18" charset="0"/>
                <a:cs typeface="Sabon Next LT" panose="020B0502040204020203" pitchFamily="2" charset="0"/>
              </a:rPr>
              <a:t>Modifiez le style du titre</a:t>
            </a:r>
          </a:p>
        </p:txBody>
      </p:sp>
      <p:sp>
        <p:nvSpPr>
          <p:cNvPr id="18" name="Espace réservé d’image 17">
            <a:extLst>
              <a:ext uri="{FF2B5EF4-FFF2-40B4-BE49-F238E27FC236}">
                <a16:creationId xmlns:a16="http://schemas.microsoft.com/office/drawing/2014/main" id="{71FA5E0E-BEE1-4976-92B1-61EF64E343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84848" y="905256"/>
            <a:ext cx="4581144" cy="24505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0" name="Espace réservé d’image 17">
            <a:extLst>
              <a:ext uri="{FF2B5EF4-FFF2-40B4-BE49-F238E27FC236}">
                <a16:creationId xmlns:a16="http://schemas.microsoft.com/office/drawing/2014/main" id="{03379FE8-A6CE-4F5A-BE1A-B2267589BE8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84848" y="3520440"/>
            <a:ext cx="4581144" cy="24505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DD090CA-24E8-46A7-889A-A4FDD00A33E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3600450"/>
            <a:ext cx="5322888" cy="2451100"/>
          </a:xfrm>
        </p:spPr>
        <p:txBody>
          <a:bodyPr rtlCol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235093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ronologie de graphique de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02685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 11">
            <a:extLst>
              <a:ext uri="{FF2B5EF4-FFF2-40B4-BE49-F238E27FC236}">
                <a16:creationId xmlns:a16="http://schemas.microsoft.com/office/drawing/2014/main" id="{F03B5BF0-238D-481F-A15B-206D1E2FE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 useBgFill="1">
        <p:nvSpPr>
          <p:cNvPr id="13" name="Rectangle 12">
            <a:extLst>
              <a:ext uri="{FF2B5EF4-FFF2-40B4-BE49-F238E27FC236}">
                <a16:creationId xmlns:a16="http://schemas.microsoft.com/office/drawing/2014/main" id="{7578E43B-8F1B-4CBD-B09E-5AD9A247E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Cadre 13">
            <a:extLst>
              <a:ext uri="{FF2B5EF4-FFF2-40B4-BE49-F238E27FC236}">
                <a16:creationId xmlns:a16="http://schemas.microsoft.com/office/drawing/2014/main" id="{737C17C2-E2A6-4219-AE02-C8EAF943C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0" name="Espace réservé d’image 19">
            <a:extLst>
              <a:ext uri="{FF2B5EF4-FFF2-40B4-BE49-F238E27FC236}">
                <a16:creationId xmlns:a16="http://schemas.microsoft.com/office/drawing/2014/main" id="{AE7BC3CE-3806-41F3-B4F6-EBB2C3E9EA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" y="484632"/>
            <a:ext cx="12179808" cy="590702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FDC036CF-E92D-4E80-8E6B-1B06EDDFD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1016"/>
            <a:ext cx="4800600" cy="3749040"/>
          </a:xfrm>
        </p:spPr>
        <p:txBody>
          <a:bodyPr rtlCol="0" anchor="b" anchorCtr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BADCFE1B-ABA2-4B11-B7DE-02CE383D6F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835779"/>
            <a:ext cx="4800600" cy="1066800"/>
          </a:xfrm>
        </p:spPr>
        <p:txBody>
          <a:bodyPr rtlCol="0">
            <a:normAutofit/>
          </a:bodyPr>
          <a:lstStyle>
            <a:lvl1pPr marL="228600" indent="0">
              <a:buNone/>
              <a:defRPr sz="2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8290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Équ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5" name="Espace réservé d’image 14">
            <a:extLst>
              <a:ext uri="{FF2B5EF4-FFF2-40B4-BE49-F238E27FC236}">
                <a16:creationId xmlns:a16="http://schemas.microsoft.com/office/drawing/2014/main" id="{1B84B862-7F1F-4B98-B437-936D8A73A9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0664" y="2240280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6" name="Espace réservé d’image 14">
            <a:extLst>
              <a:ext uri="{FF2B5EF4-FFF2-40B4-BE49-F238E27FC236}">
                <a16:creationId xmlns:a16="http://schemas.microsoft.com/office/drawing/2014/main" id="{C76B23B2-3605-4292-9F96-F34651B689A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38728" y="2240280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7" name="Espace réservé d’image 14">
            <a:extLst>
              <a:ext uri="{FF2B5EF4-FFF2-40B4-BE49-F238E27FC236}">
                <a16:creationId xmlns:a16="http://schemas.microsoft.com/office/drawing/2014/main" id="{AB1E9EC3-2FB6-4E1C-8211-306450FDEE7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5936" y="2267712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8" name="Espace réservé d’image 14">
            <a:extLst>
              <a:ext uri="{FF2B5EF4-FFF2-40B4-BE49-F238E27FC236}">
                <a16:creationId xmlns:a16="http://schemas.microsoft.com/office/drawing/2014/main" id="{F3628146-045F-4FBC-A365-3D1D4B3DA6E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53144" y="2267712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CB50972B-CA23-4B92-987F-EE48ECCFF59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1363" y="4733925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3" name="Espace réservé du texte 19">
            <a:extLst>
              <a:ext uri="{FF2B5EF4-FFF2-40B4-BE49-F238E27FC236}">
                <a16:creationId xmlns:a16="http://schemas.microsoft.com/office/drawing/2014/main" id="{8DE19225-DA72-4A39-8CFD-695BFBB93E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0664" y="53431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24" name="Espace réservé du texte 19">
            <a:extLst>
              <a:ext uri="{FF2B5EF4-FFF2-40B4-BE49-F238E27FC236}">
                <a16:creationId xmlns:a16="http://schemas.microsoft.com/office/drawing/2014/main" id="{E66A7C97-DBB6-4333-B12F-E26C38E69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38728" y="4733925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5" name="Espace réservé du texte 19">
            <a:extLst>
              <a:ext uri="{FF2B5EF4-FFF2-40B4-BE49-F238E27FC236}">
                <a16:creationId xmlns:a16="http://schemas.microsoft.com/office/drawing/2014/main" id="{041FA0B5-660E-478A-AF8A-196DBD6AE43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538029" y="53431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26" name="Espace réservé du texte 19">
            <a:extLst>
              <a:ext uri="{FF2B5EF4-FFF2-40B4-BE49-F238E27FC236}">
                <a16:creationId xmlns:a16="http://schemas.microsoft.com/office/drawing/2014/main" id="{77C92085-3D01-44E4-BA12-E39F1EA0AC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67973" y="47335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7" name="Espace réservé du texte 19">
            <a:extLst>
              <a:ext uri="{FF2B5EF4-FFF2-40B4-BE49-F238E27FC236}">
                <a16:creationId xmlns:a16="http://schemas.microsoft.com/office/drawing/2014/main" id="{35DA97BC-7224-440A-A227-8F4A1018043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7274" y="5342763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28" name="Espace réservé du texte 19">
            <a:extLst>
              <a:ext uri="{FF2B5EF4-FFF2-40B4-BE49-F238E27FC236}">
                <a16:creationId xmlns:a16="http://schemas.microsoft.com/office/drawing/2014/main" id="{C236524B-4724-42FA-A2B2-33566478FD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64639" y="4737100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9" name="Espace réservé du texte 19">
            <a:extLst>
              <a:ext uri="{FF2B5EF4-FFF2-40B4-BE49-F238E27FC236}">
                <a16:creationId xmlns:a16="http://schemas.microsoft.com/office/drawing/2014/main" id="{5F7DE4ED-8F4D-465C-86B4-2372AE291F5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63940" y="5346319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38045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2 colonnes (diapositive de comparais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60320"/>
            <a:ext cx="5157787" cy="3446463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60320"/>
            <a:ext cx="5183188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351C83D0-CBAB-4E41-89AB-89FF36D3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9C302BB0-D231-4195-8083-264C01DF99B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2011680"/>
            <a:ext cx="5157787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5B2A70FA-99E0-466C-AC57-33C48353BB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9027" y="2011680"/>
            <a:ext cx="5183187" cy="530352"/>
          </a:xfrm>
        </p:spPr>
        <p:txBody>
          <a:bodyPr rtlCol="0" anchor="t" anchorCtr="0">
            <a:noAutofit/>
          </a:bodyPr>
          <a:lstStyle>
            <a:lvl1pPr marL="0" indent="0" rtl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4574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10515600" cy="1325880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04360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404360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422881CE-A366-4A3A-AE00-9B14BEFE4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68934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11" name="Espace réservé du contenu 5">
            <a:extLst>
              <a:ext uri="{FF2B5EF4-FFF2-40B4-BE49-F238E27FC236}">
                <a16:creationId xmlns:a16="http://schemas.microsoft.com/office/drawing/2014/main" id="{3CF16E98-73C9-47B5-B88B-9120BEB9F09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68934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5887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dre 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fr-FR" noProof="0">
                <a:solidFill>
                  <a:srgbClr val="FFFFFF"/>
                </a:solidFill>
              </a:rPr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fld id="{28844951-7827-47D4-8276-7DDE1FA7D85A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145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9" r:id="rId3"/>
    <p:sldLayoutId id="2147483698" r:id="rId4"/>
    <p:sldLayoutId id="2147483686" r:id="rId5"/>
    <p:sldLayoutId id="2147483700" r:id="rId6"/>
    <p:sldLayoutId id="2147483705" r:id="rId7"/>
    <p:sldLayoutId id="2147483689" r:id="rId8"/>
    <p:sldLayoutId id="2147483704" r:id="rId9"/>
    <p:sldLayoutId id="2147483702" r:id="rId10"/>
    <p:sldLayoutId id="2147483701" r:id="rId11"/>
    <p:sldLayoutId id="2147483703" r:id="rId12"/>
    <p:sldLayoutId id="2147483685" r:id="rId13"/>
    <p:sldLayoutId id="2147483687" r:id="rId14"/>
    <p:sldLayoutId id="2147483688" r:id="rId15"/>
    <p:sldLayoutId id="2147483690" r:id="rId16"/>
    <p:sldLayoutId id="2147483692" r:id="rId17"/>
    <p:sldLayoutId id="2147483693" r:id="rId18"/>
    <p:sldLayoutId id="2147483706" r:id="rId19"/>
  </p:sldLayoutIdLst>
  <p:hf hd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32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0.xml"/><Relationship Id="rId1" Type="http://schemas.openxmlformats.org/officeDocument/2006/relationships/tags" Target="../tags/tag4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tags" Target="../tags/tag4.xml"/><Relationship Id="rId7" Type="http://schemas.openxmlformats.org/officeDocument/2006/relationships/slideLayout" Target="../slideLayouts/slideLayout5.xml"/><Relationship Id="rId2" Type="http://schemas.openxmlformats.org/officeDocument/2006/relationships/video" Target="https://www.youtube.com/embed/Y3KWdez2_L0?feature=oembed" TargetMode="External"/><Relationship Id="rId1" Type="http://schemas.openxmlformats.org/officeDocument/2006/relationships/tags" Target="../tags/tag3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9.xml"/><Relationship Id="rId7" Type="http://schemas.openxmlformats.org/officeDocument/2006/relationships/slideLayout" Target="../slideLayouts/slideLayout5.xml"/><Relationship Id="rId2" Type="http://schemas.openxmlformats.org/officeDocument/2006/relationships/video" Target="https://www.youtube.com/embed/p6SWS2YLX6Y?feature=oembed" TargetMode="External"/><Relationship Id="rId1" Type="http://schemas.openxmlformats.org/officeDocument/2006/relationships/tags" Target="../tags/tag8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13" Type="http://schemas.openxmlformats.org/officeDocument/2006/relationships/image" Target="../media/image6.jpeg"/><Relationship Id="rId3" Type="http://schemas.openxmlformats.org/officeDocument/2006/relationships/video" Target="https://www.youtube.com/embed/ZPDeWaF_KzA?feature=oembed" TargetMode="External"/><Relationship Id="rId7" Type="http://schemas.openxmlformats.org/officeDocument/2006/relationships/tags" Target="../tags/tag17.xml"/><Relationship Id="rId12" Type="http://schemas.openxmlformats.org/officeDocument/2006/relationships/image" Target="../media/image5.jpeg"/><Relationship Id="rId2" Type="http://schemas.openxmlformats.org/officeDocument/2006/relationships/tags" Target="../tags/tag13.xml"/><Relationship Id="rId1" Type="http://schemas.openxmlformats.org/officeDocument/2006/relationships/video" Target="https://www.youtube.com/embed/Bx7Wd6JKfyY?feature=oembed" TargetMode="External"/><Relationship Id="rId6" Type="http://schemas.openxmlformats.org/officeDocument/2006/relationships/tags" Target="../tags/tag16.xml"/><Relationship Id="rId11" Type="http://schemas.openxmlformats.org/officeDocument/2006/relationships/slideLayout" Target="../slideLayouts/slideLayout8.xml"/><Relationship Id="rId5" Type="http://schemas.openxmlformats.org/officeDocument/2006/relationships/tags" Target="../tags/tag15.xml"/><Relationship Id="rId10" Type="http://schemas.openxmlformats.org/officeDocument/2006/relationships/tags" Target="../tags/tag20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12" Type="http://schemas.openxmlformats.org/officeDocument/2006/relationships/image" Target="../media/image9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11" Type="http://schemas.openxmlformats.org/officeDocument/2006/relationships/tags" Target="../tags/tag25.xml"/><Relationship Id="rId5" Type="http://schemas.openxmlformats.org/officeDocument/2006/relationships/tags" Target="../tags/tag25.xml"/><Relationship Id="rId10" Type="http://schemas.openxmlformats.org/officeDocument/2006/relationships/image" Target="../media/image8.png"/><Relationship Id="rId4" Type="http://schemas.openxmlformats.org/officeDocument/2006/relationships/tags" Target="../tags/tag24.xml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10.png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3" Type="http://schemas.openxmlformats.org/officeDocument/2006/relationships/video" Target="https://www.youtube.com/embed/fJYAQ7LVsm8?feature=oembed" TargetMode="External"/><Relationship Id="rId7" Type="http://schemas.openxmlformats.org/officeDocument/2006/relationships/tags" Target="../tags/tag41.xml"/><Relationship Id="rId2" Type="http://schemas.openxmlformats.org/officeDocument/2006/relationships/tags" Target="../tags/tag37.xml"/><Relationship Id="rId1" Type="http://schemas.openxmlformats.org/officeDocument/2006/relationships/video" Target="https://www.youtube.com/embed/COXPqQcFSBo?feature=oembed" TargetMode="External"/><Relationship Id="rId6" Type="http://schemas.openxmlformats.org/officeDocument/2006/relationships/tags" Target="../tags/tag40.xml"/><Relationship Id="rId11" Type="http://schemas.openxmlformats.org/officeDocument/2006/relationships/image" Target="../media/image12.jpeg"/><Relationship Id="rId5" Type="http://schemas.openxmlformats.org/officeDocument/2006/relationships/tags" Target="../tags/tag39.xml"/><Relationship Id="rId10" Type="http://schemas.openxmlformats.org/officeDocument/2006/relationships/image" Target="../media/image11.jpeg"/><Relationship Id="rId4" Type="http://schemas.openxmlformats.org/officeDocument/2006/relationships/tags" Target="../tags/tag38.xml"/><Relationship Id="rId9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3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0AC0FD-039C-4567-9D08-891719B51280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915924" y="316157"/>
            <a:ext cx="10360150" cy="2387600"/>
          </a:xfrm>
        </p:spPr>
        <p:txBody>
          <a:bodyPr>
            <a:normAutofit/>
          </a:bodyPr>
          <a:lstStyle/>
          <a:p>
            <a:r>
              <a:rPr lang="fr-CA" dirty="0"/>
              <a:t>Cours #5</a:t>
            </a:r>
            <a:br>
              <a:rPr lang="fr-CA" dirty="0"/>
            </a:br>
            <a:br>
              <a:rPr lang="fr-CA" dirty="0"/>
            </a:br>
            <a:r>
              <a:rPr lang="fr-CA" dirty="0"/>
              <a:t>Les soins spécifiques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791B925-B310-46AF-A635-9EEFA5075C2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483554" y="2826658"/>
            <a:ext cx="3224892" cy="322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27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3">
            <a:extLst>
              <a:ext uri="{FF2B5EF4-FFF2-40B4-BE49-F238E27FC236}">
                <a16:creationId xmlns:a16="http://schemas.microsoft.com/office/drawing/2014/main" id="{016BEA1E-6B41-4AED-AB74-CF2C3FBD1BDE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68103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defRPr/>
            </a:pPr>
            <a:br>
              <a:rPr lang="fr-FR" sz="1900" kern="1200" dirty="0">
                <a:latin typeface="+mj-lt"/>
                <a:ea typeface="+mn-ea"/>
                <a:cs typeface="Angsana New" panose="02020603050405020304" pitchFamily="18" charset="-34"/>
              </a:rPr>
            </a:br>
            <a:r>
              <a:rPr lang="fr-FR" sz="4000" b="1" u="sng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n-ea"/>
                <a:cs typeface="Angsana New" panose="02020603050405020304" pitchFamily="18" charset="-34"/>
              </a:rPr>
              <a:t>Noter au dossier </a:t>
            </a:r>
            <a:br>
              <a:rPr lang="fr-FR" sz="1900" kern="1200" dirty="0">
                <a:latin typeface="+mj-lt"/>
                <a:ea typeface="+mn-ea"/>
                <a:cs typeface="Angsana New" panose="02020603050405020304" pitchFamily="18" charset="-34"/>
              </a:rPr>
            </a:br>
            <a:endParaRPr lang="fr-FR" sz="1900" kern="1200" dirty="0">
              <a:latin typeface="+mj-lt"/>
              <a:ea typeface="+mn-ea"/>
              <a:cs typeface="Angsana New" panose="02020603050405020304" pitchFamily="18" charset="-34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881B542-CAF7-4808-8633-5B1D3B2A30B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701143" y="2006600"/>
            <a:ext cx="51090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Date / hre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Type de soin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Calibre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Ballonnet (qté)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Volume / caractéristiques de l’urine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État du cathéter retiré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Irrigation effectuée / qté injecter / retour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Caractéristique du retour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Nature du prélèvement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Réaction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F710F2B-E8EB-4CA8-B276-577208A38CD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 rot="20170545">
            <a:off x="914400" y="2726564"/>
            <a:ext cx="2093843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CA" sz="2800" dirty="0">
                <a:solidFill>
                  <a:schemeClr val="accent1">
                    <a:lumMod val="75000"/>
                  </a:schemeClr>
                </a:solidFill>
              </a:rPr>
              <a:t>Mais j’écris quoi au juste ???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2" grpId="0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22ADA-0930-5078-74C8-76370EA147C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CA" dirty="0"/>
              <a:t>Exemples de notes sur les soins urinaires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B56797-FFFC-18A8-2EEE-A512EA1BB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A22B59-9E97-340B-99F0-ADF815216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859A68-D421-5AC3-BFCF-8BC85DA84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fr-FR" noProof="0" smtClean="0"/>
              <a:t>11</a:t>
            </a:fld>
            <a:endParaRPr lang="fr-FR" noProof="0"/>
          </a:p>
        </p:txBody>
      </p:sp>
      <p:graphicFrame>
        <p:nvGraphicFramePr>
          <p:cNvPr id="10" name="Tableau 10">
            <a:extLst>
              <a:ext uri="{FF2B5EF4-FFF2-40B4-BE49-F238E27FC236}">
                <a16:creationId xmlns:a16="http://schemas.microsoft.com/office/drawing/2014/main" id="{24F72F3B-8CFD-B1E2-426E-56CE427E31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9549316"/>
              </p:ext>
            </p:extLst>
          </p:nvPr>
        </p:nvGraphicFramePr>
        <p:xfrm>
          <a:off x="816666" y="2638812"/>
          <a:ext cx="10518910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9443">
                  <a:extLst>
                    <a:ext uri="{9D8B030D-6E8A-4147-A177-3AD203B41FA5}">
                      <a16:colId xmlns:a16="http://schemas.microsoft.com/office/drawing/2014/main" val="2965781609"/>
                    </a:ext>
                  </a:extLst>
                </a:gridCol>
                <a:gridCol w="1232453">
                  <a:extLst>
                    <a:ext uri="{9D8B030D-6E8A-4147-A177-3AD203B41FA5}">
                      <a16:colId xmlns:a16="http://schemas.microsoft.com/office/drawing/2014/main" val="1679831282"/>
                    </a:ext>
                  </a:extLst>
                </a:gridCol>
                <a:gridCol w="8107014">
                  <a:extLst>
                    <a:ext uri="{9D8B030D-6E8A-4147-A177-3AD203B41FA5}">
                      <a16:colId xmlns:a16="http://schemas.microsoft.com/office/drawing/2014/main" val="10468237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/>
                        <a:t>Heure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/>
                        <a:t>Observations/Interventions et évolutions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963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sz="1400" dirty="0"/>
                        <a:t>20xx-05-07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400" dirty="0"/>
                        <a:t>14:00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N’a pas uriné depuis 7:30. Globe vésical palpable. Abdomen sensible à la palpation, BS indique 800ml d’urine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920307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endParaRPr lang="fr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Kt effectué avec cathéter #12 : 750 ml d’urine trouble. Spécimen recueilli pour culture                                                  </a:t>
                      </a:r>
                      <a:r>
                        <a:rPr lang="fr-CA" sz="1600" dirty="0">
                          <a:latin typeface="Lucida Handwriting" panose="03010101010101010101" pitchFamily="66" charset="0"/>
                        </a:rPr>
                        <a:t>Stéphanie Di Mattia </a:t>
                      </a:r>
                      <a:r>
                        <a:rPr lang="fr-CA" sz="1600" dirty="0" err="1">
                          <a:latin typeface="Lucida Handwriting" panose="03010101010101010101" pitchFamily="66" charset="0"/>
                        </a:rPr>
                        <a:t>Inf</a:t>
                      </a:r>
                      <a:r>
                        <a:rPr lang="fr-CA" sz="1600" dirty="0">
                          <a:latin typeface="Lucida Handwriting" panose="03010101010101010101" pitchFamily="66" charset="0"/>
                        </a:rPr>
                        <a:t> aux </a:t>
                      </a:r>
                      <a:r>
                        <a:rPr lang="fr-CA" sz="1600" dirty="0" err="1">
                          <a:latin typeface="Lucida Handwriting" panose="03010101010101010101" pitchFamily="66" charset="0"/>
                        </a:rPr>
                        <a:t>ét</a:t>
                      </a:r>
                      <a:endParaRPr lang="fr-C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97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561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10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8358844"/>
                  </a:ext>
                </a:extLst>
              </a:tr>
            </a:tbl>
          </a:graphicData>
        </a:graphic>
      </p:graphicFrame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3847EC56-FB58-D75B-3038-E8EFCCD9683E}"/>
              </a:ext>
            </a:extLst>
          </p:cNvPr>
          <p:cNvCxnSpPr>
            <a:cxnSpLocks/>
          </p:cNvCxnSpPr>
          <p:nvPr/>
        </p:nvCxnSpPr>
        <p:spPr>
          <a:xfrm>
            <a:off x="7212496" y="3455504"/>
            <a:ext cx="37106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D35FC608-22E1-2BFF-4A5A-57417B9C6FC7}"/>
              </a:ext>
            </a:extLst>
          </p:cNvPr>
          <p:cNvCxnSpPr>
            <a:cxnSpLocks/>
          </p:cNvCxnSpPr>
          <p:nvPr/>
        </p:nvCxnSpPr>
        <p:spPr>
          <a:xfrm>
            <a:off x="4638260" y="4121427"/>
            <a:ext cx="26636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221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C2C41B-9521-4C90-B73C-43467C0B52A4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22852" y="1121700"/>
            <a:ext cx="10048198" cy="2387600"/>
          </a:xfrm>
        </p:spPr>
        <p:txBody>
          <a:bodyPr/>
          <a:lstStyle/>
          <a:p>
            <a:r>
              <a:rPr lang="fr-CA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Va-t-on pratique les notes et I/E ?</a:t>
            </a:r>
            <a:br>
              <a:rPr lang="fr-CA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CA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Allons- y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35E5BA-0071-45DA-8799-606C7ADFED88}"/>
              </a:ext>
            </a:extLst>
          </p:cNvPr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/>
              <a:t>30 min ….</a:t>
            </a:r>
          </a:p>
        </p:txBody>
      </p:sp>
    </p:spTree>
    <p:extLst>
      <p:ext uri="{BB962C8B-B14F-4D97-AF65-F5344CB8AC3E}">
        <p14:creationId xmlns:p14="http://schemas.microsoft.com/office/powerpoint/2010/main" val="1571204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1F8891-D6B4-4386-BA9C-B91918515E3B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r-CA" dirty="0"/>
              <a:t>Mettre des gants stériles … Comment je fais ça déjà ????</a:t>
            </a:r>
          </a:p>
        </p:txBody>
      </p:sp>
      <p:pic>
        <p:nvPicPr>
          <p:cNvPr id="7" name="Média en ligne 6" title="Gants stériles">
            <a:hlinkClick r:id="" action="ppaction://media"/>
            <a:extLst>
              <a:ext uri="{FF2B5EF4-FFF2-40B4-BE49-F238E27FC236}">
                <a16:creationId xmlns:a16="http://schemas.microsoft.com/office/drawing/2014/main" id="{DCECED92-3BC3-47E8-9D4E-E1612233A099}"/>
              </a:ext>
            </a:extLst>
          </p:cNvPr>
          <p:cNvPicPr>
            <a:picLocks noGrp="1" noRot="1" noChangeAspect="1"/>
          </p:cNvPicPr>
          <p:nvPr>
            <p:ph idx="1"/>
            <a:videoFile r:link="rId2"/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557463" y="2178050"/>
            <a:ext cx="7077075" cy="3998913"/>
          </a:xfrm>
          <a:prstGeom prst="rect">
            <a:avLst/>
          </a:prstGeom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6A6445-2C1F-4B97-9929-91324A5AB0E3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4759B4-33A8-4F67-B35E-F7A338B6B3E8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1B7E68-47C2-404F-9B0F-C2F837F78B01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rtl="0"/>
            <a:fld id="{28844951-7827-47D4-8276-7DDE1FA7D85A}" type="slidenum">
              <a:rPr lang="fr-FR" noProof="0" smtClean="0"/>
              <a:t>2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26731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1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257172-2927-417A-959B-AA49D471BA57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 algn="ctr"/>
            <a:r>
              <a:rPr lang="fr-CA" dirty="0"/>
              <a:t>Ouvrir mon champ stérile …</a:t>
            </a:r>
          </a:p>
        </p:txBody>
      </p:sp>
      <p:pic>
        <p:nvPicPr>
          <p:cNvPr id="7" name="Média en ligne 6" title="Champ stérile">
            <a:hlinkClick r:id="" action="ppaction://media"/>
            <a:extLst>
              <a:ext uri="{FF2B5EF4-FFF2-40B4-BE49-F238E27FC236}">
                <a16:creationId xmlns:a16="http://schemas.microsoft.com/office/drawing/2014/main" id="{8B19A383-0D65-49B9-AEEF-5266609AD6DD}"/>
              </a:ext>
            </a:extLst>
          </p:cNvPr>
          <p:cNvPicPr>
            <a:picLocks noGrp="1" noRot="1" noChangeAspect="1"/>
          </p:cNvPicPr>
          <p:nvPr>
            <p:ph idx="1"/>
            <a:videoFile r:link="rId2"/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557463" y="2178050"/>
            <a:ext cx="7077075" cy="3998913"/>
          </a:xfrm>
          <a:prstGeom prst="rect">
            <a:avLst/>
          </a:prstGeom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3AFCA5-58BD-4338-A5A8-956E09A78F59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051232-D56C-4425-9E6C-74350D841E23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D5273C-95C3-4DD9-BEB0-30874454CFC8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 rtl="0"/>
            <a:fld id="{28844951-7827-47D4-8276-7DDE1FA7D85A}" type="slidenum">
              <a:rPr lang="fr-FR" noProof="0" smtClean="0"/>
              <a:t>3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26619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1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édia en ligne 4" title="Installation d'une sonde urinaire chez la femme">
            <a:hlinkClick r:id="" action="ppaction://media"/>
            <a:extLst>
              <a:ext uri="{FF2B5EF4-FFF2-40B4-BE49-F238E27FC236}">
                <a16:creationId xmlns:a16="http://schemas.microsoft.com/office/drawing/2014/main" id="{B1A70A34-4EC3-45F6-8E9F-2EC5485F4CFE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  <p:custDataLst>
              <p:tags r:id="rId2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839788" y="2825750"/>
            <a:ext cx="5157787" cy="2914650"/>
          </a:xfrm>
          <a:prstGeom prst="rect">
            <a:avLst/>
          </a:prstGeom>
        </p:spPr>
      </p:pic>
      <p:pic>
        <p:nvPicPr>
          <p:cNvPr id="4" name="Média en ligne 3" title="Installation d'une sonde urinaire chez l'homme">
            <a:hlinkClick r:id="" action="ppaction://media"/>
            <a:extLst>
              <a:ext uri="{FF2B5EF4-FFF2-40B4-BE49-F238E27FC236}">
                <a16:creationId xmlns:a16="http://schemas.microsoft.com/office/drawing/2014/main" id="{2536295F-223E-4324-A902-36B152443B7F}"/>
              </a:ext>
            </a:extLst>
          </p:cNvPr>
          <p:cNvPicPr>
            <a:picLocks noGrp="1" noRot="1" noChangeAspect="1"/>
          </p:cNvPicPr>
          <p:nvPr>
            <p:ph sz="quarter" idx="4"/>
            <a:videoFile r:link="rId3"/>
            <p:custDataLst>
              <p:tags r:id="rId4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6172200" y="2819301"/>
            <a:ext cx="5183188" cy="2928501"/>
          </a:xfrm>
          <a:prstGeom prst="rect">
            <a:avLst/>
          </a:prstGeom>
          <a:noFill/>
        </p:spPr>
      </p:pic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C10065E-3BA4-4B70-15EC-A3E6EC78AA7D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838200" y="6429375"/>
            <a:ext cx="27432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94310329-1BE0-C066-555E-31EA5720E5B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4038600" y="6429375"/>
            <a:ext cx="41148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FF5F3E6-F6FF-109D-E84C-F1328791BF71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8610600" y="6429375"/>
            <a:ext cx="27432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4</a:t>
            </a:fld>
            <a:endParaRPr lang="fr-FR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2325EB1-E63E-4606-8669-C6CB39353057}"/>
              </a:ext>
            </a:extLst>
          </p:cNvPr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pPr algn="ctr"/>
            <a:r>
              <a:rPr lang="fr-CA" dirty="0"/>
              <a:t>Installation d’une sonde vésicale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A06B94FE-B002-C62D-A52B-944AB6F56022}"/>
              </a:ext>
            </a:extLst>
          </p:cNvPr>
          <p:cNvSpPr>
            <a:spLocks noGrp="1"/>
          </p:cNvSpPr>
          <p:nvPr>
            <p:ph type="body" idx="1"/>
            <p:custDataLst>
              <p:tags r:id="rId9"/>
            </p:custDataLst>
          </p:nvPr>
        </p:nvSpPr>
        <p:spPr>
          <a:xfrm>
            <a:off x="839787" y="2011680"/>
            <a:ext cx="5157787" cy="530352"/>
          </a:xfrm>
        </p:spPr>
        <p:txBody>
          <a:bodyPr/>
          <a:lstStyle/>
          <a:p>
            <a:r>
              <a:rPr lang="en-US" dirty="0"/>
              <a:t>FEMME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3F24C481-9FA5-A570-C24E-DF6010911418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0"/>
            </p:custDataLst>
          </p:nvPr>
        </p:nvSpPr>
        <p:spPr>
          <a:xfrm>
            <a:off x="6169027" y="2011680"/>
            <a:ext cx="5183187" cy="530352"/>
          </a:xfrm>
        </p:spPr>
        <p:txBody>
          <a:bodyPr/>
          <a:lstStyle/>
          <a:p>
            <a:r>
              <a:rPr lang="en-US" dirty="0"/>
              <a:t>HOMME</a:t>
            </a:r>
          </a:p>
        </p:txBody>
      </p:sp>
    </p:spTree>
    <p:extLst>
      <p:ext uri="{BB962C8B-B14F-4D97-AF65-F5344CB8AC3E}">
        <p14:creationId xmlns:p14="http://schemas.microsoft.com/office/powerpoint/2010/main" val="117134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23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video>
              <p:cMediaNode vol="80000">
                <p:cTn id="24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  <p:bldLst>
      <p:bldP spid="2" grpId="0"/>
      <p:bldP spid="17" grpId="0" build="p"/>
      <p:bldP spid="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093233" y="537255"/>
            <a:ext cx="9262155" cy="903514"/>
          </a:xfrm>
        </p:spPr>
        <p:txBody>
          <a:bodyPr anchor="b">
            <a:normAutofit/>
          </a:bodyPr>
          <a:lstStyle/>
          <a:p>
            <a:r>
              <a:rPr lang="fr-C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Cathéters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839788" y="2057400"/>
            <a:ext cx="6292532" cy="3811588"/>
          </a:xfrm>
        </p:spPr>
        <p:txBody>
          <a:bodyPr>
            <a:noAutofit/>
          </a:bodyPr>
          <a:lstStyle/>
          <a:p>
            <a:pPr marL="342900" indent="-342900">
              <a:buFontTx/>
              <a:buChar char="-"/>
            </a:pPr>
            <a:r>
              <a:rPr lang="fr-CA" sz="2400" dirty="0"/>
              <a:t>1 voie : Cathétérisme simple</a:t>
            </a:r>
          </a:p>
          <a:p>
            <a:pPr marL="342900" indent="-342900">
              <a:buFontTx/>
              <a:buChar char="-"/>
            </a:pPr>
            <a:r>
              <a:rPr lang="fr-CA" sz="2400" dirty="0"/>
              <a:t>2 voies : Irrigation intermittentes ou en continue possible avec circuit ouvert ou fermé</a:t>
            </a:r>
          </a:p>
          <a:p>
            <a:pPr marL="342900" indent="-342900">
              <a:buFontTx/>
              <a:buChar char="-"/>
            </a:pPr>
            <a:r>
              <a:rPr lang="fr-CA" sz="2400" dirty="0"/>
              <a:t>3 voies : Irrigation intermittentes en circuit fermé</a:t>
            </a:r>
          </a:p>
          <a:p>
            <a:endParaRPr lang="fr-CA" sz="24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66761B6-CF2E-4ACA-90D0-6C4F69EB97A4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440158" y="873683"/>
            <a:ext cx="3343956" cy="332548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B43B290-9923-405A-B8C2-B59361052E7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8586964" y="4269817"/>
            <a:ext cx="1666875" cy="17145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4BF12827-A2DE-4DBE-AFEE-E05542A6CCBA}"/>
                  </a:ext>
                </a:extLst>
              </p:cNvPr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696277" y="5111090"/>
                <a:ext cx="4929809" cy="1015663"/>
              </a:xfrm>
              <a:prstGeom prst="rect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r-CA" sz="2000" b="1" dirty="0">
                    <a:solidFill>
                      <a:schemeClr val="accent2">
                        <a:lumMod val="75000"/>
                      </a:schemeClr>
                    </a:solidFill>
                  </a:rPr>
                  <a:t>+ le calibre est </a:t>
                </a:r>
                <a14:m>
                  <m:oMath xmlns:m="http://schemas.openxmlformats.org/officeDocument/2006/math">
                    <m:r>
                      <a:rPr lang="fr-CA" sz="20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</m:t>
                    </m:r>
                  </m:oMath>
                </a14:m>
                <a:r>
                  <a:rPr lang="fr-CA" sz="2000" b="1" dirty="0">
                    <a:solidFill>
                      <a:schemeClr val="accent2">
                        <a:lumMod val="75000"/>
                      </a:schemeClr>
                    </a:solidFill>
                  </a:rPr>
                  <a:t> + la sonde est grosse</a:t>
                </a:r>
              </a:p>
              <a:p>
                <a:r>
                  <a:rPr lang="fr-CA" sz="2000" b="1" dirty="0">
                    <a:solidFill>
                      <a:schemeClr val="accent2">
                        <a:lumMod val="75000"/>
                      </a:schemeClr>
                    </a:solidFill>
                  </a:rPr>
                  <a:t>Femme = 14-16</a:t>
                </a:r>
              </a:p>
              <a:p>
                <a:r>
                  <a:rPr lang="fr-CA" sz="2000" b="1" dirty="0">
                    <a:solidFill>
                      <a:schemeClr val="accent2">
                        <a:lumMod val="75000"/>
                      </a:schemeClr>
                    </a:solidFill>
                  </a:rPr>
                  <a:t>Homme = 16-18 </a:t>
                </a:r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4BF12827-A2DE-4DBE-AFEE-E05542A6CC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1"/>
                </p:custDataLst>
              </p:nvPr>
            </p:nvSpPr>
            <p:spPr>
              <a:xfrm>
                <a:off x="1696277" y="5111090"/>
                <a:ext cx="4929809" cy="1015663"/>
              </a:xfrm>
              <a:prstGeom prst="rect">
                <a:avLst/>
              </a:prstGeom>
              <a:blipFill>
                <a:blip r:embed="rId12"/>
                <a:stretch>
                  <a:fillRect l="-1236" t="-2395" b="-10180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Ellipse 6">
            <a:extLst>
              <a:ext uri="{FF2B5EF4-FFF2-40B4-BE49-F238E27FC236}">
                <a16:creationId xmlns:a16="http://schemas.microsoft.com/office/drawing/2014/main" id="{ADE7A488-30FF-4AEE-AFF5-D36C16B0681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286539" y="5431144"/>
            <a:ext cx="463826" cy="365395"/>
          </a:xfrm>
          <a:prstGeom prst="ellips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09D257C6-87A2-44D8-A978-882CB11EA19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008244" y="5764800"/>
            <a:ext cx="463826" cy="365395"/>
          </a:xfrm>
          <a:prstGeom prst="ellips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0452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CB77F5-9135-41F4-8D7B-298D747388E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Le cathéter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A4AB02-1F87-495C-B120-AE33DC5C5693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Flexible </a:t>
            </a:r>
          </a:p>
          <a:p>
            <a:r>
              <a:rPr lang="fr-CA" dirty="0"/>
              <a:t>Vinyle ou Latex</a:t>
            </a:r>
          </a:p>
          <a:p>
            <a:r>
              <a:rPr lang="fr-CA" dirty="0"/>
              <a:t>Gonflement varie entre 1,5 à 10ml </a:t>
            </a:r>
            <a:r>
              <a:rPr lang="fr-CA" sz="2400" dirty="0"/>
              <a:t>(regarde bien)</a:t>
            </a:r>
          </a:p>
          <a:p>
            <a:r>
              <a:rPr lang="fr-CA" dirty="0"/>
              <a:t>Longueur : Femme =22cm / Homme = 40 cm</a:t>
            </a:r>
          </a:p>
          <a:p>
            <a:endParaRPr lang="fr-CA" dirty="0"/>
          </a:p>
          <a:p>
            <a:pPr marL="228600" indent="0" algn="ctr">
              <a:buNone/>
            </a:pPr>
            <a:r>
              <a:rPr lang="fr-CA" b="1" dirty="0">
                <a:solidFill>
                  <a:schemeClr val="accent1">
                    <a:lumMod val="50000"/>
                    <a:alpha val="70000"/>
                  </a:schemeClr>
                </a:solidFill>
              </a:rPr>
              <a:t>Le calibre est choisi en fonction du méat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95EF0E-D339-4332-9F5D-CA0FACCD2E13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C9EAFF-F978-47BA-BAAD-F0A1790B9C91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379AAF-C7E7-4506-AE76-50110FD86733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pPr rtl="0"/>
            <a:fld id="{28844951-7827-47D4-8276-7DDE1FA7D85A}" type="slidenum">
              <a:rPr lang="fr-FR" noProof="0" smtClean="0"/>
              <a:t>6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56949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CAFEBB-DB93-48B1-8850-F858FD26F62D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Sac collecteur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1898E090-623C-45C8-8872-3D2F528A8C87}"/>
              </a:ext>
            </a:extLst>
          </p:cNvPr>
          <p:cNvPicPr>
            <a:picLocks noGrp="1" noChangeAspect="1"/>
          </p:cNvPicPr>
          <p:nvPr>
            <p:ph idx="1"/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15357" y="2006600"/>
            <a:ext cx="5112657" cy="4016269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4C6C4D10-ED9B-4C23-AB5F-27A01C7B14C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6096000" y="5065485"/>
            <a:ext cx="5372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/>
              <a:t>Peut ou non porter une bague d’irrigation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13E4B88A-1AAD-41A4-9711-69CBAF3D241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239657" y="5065485"/>
            <a:ext cx="624114" cy="478972"/>
          </a:xfrm>
          <a:prstGeom prst="ellips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5784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édia en ligne 3" title="irrigation vésicale circuit ouvert">
            <a:hlinkClick r:id="" action="ppaction://media"/>
            <a:extLst>
              <a:ext uri="{FF2B5EF4-FFF2-40B4-BE49-F238E27FC236}">
                <a16:creationId xmlns:a16="http://schemas.microsoft.com/office/drawing/2014/main" id="{3298BC7A-E2BF-4095-88F6-8B7E56DC85A7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839788" y="2825750"/>
            <a:ext cx="5157787" cy="2914650"/>
          </a:xfrm>
          <a:prstGeom prst="rect">
            <a:avLst/>
          </a:prstGeom>
        </p:spPr>
      </p:pic>
      <p:pic>
        <p:nvPicPr>
          <p:cNvPr id="5" name="Média en ligne 4" title="Prélèvement d'un ECBU sur sonde urinaire">
            <a:hlinkClick r:id="" action="ppaction://media"/>
            <a:extLst>
              <a:ext uri="{FF2B5EF4-FFF2-40B4-BE49-F238E27FC236}">
                <a16:creationId xmlns:a16="http://schemas.microsoft.com/office/drawing/2014/main" id="{10A5427D-A96A-4EE9-8D4D-55634B8592A1}"/>
              </a:ext>
            </a:extLst>
          </p:cNvPr>
          <p:cNvPicPr>
            <a:picLocks noGrp="1" noRot="1" noChangeAspect="1"/>
          </p:cNvPicPr>
          <p:nvPr>
            <p:ph sz="quarter" idx="4"/>
            <a:videoFile r:link="rId3"/>
            <p:custDataLst>
              <p:tags r:id="rId4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6574971" y="3140304"/>
            <a:ext cx="4543603" cy="2735751"/>
          </a:xfrm>
          <a:prstGeom prst="rect">
            <a:avLst/>
          </a:prstGeom>
        </p:spPr>
      </p:pic>
      <p:sp>
        <p:nvSpPr>
          <p:cNvPr id="7" name="Titre 6">
            <a:extLst>
              <a:ext uri="{FF2B5EF4-FFF2-40B4-BE49-F238E27FC236}">
                <a16:creationId xmlns:a16="http://schemas.microsoft.com/office/drawing/2014/main" id="{B74932CE-A85C-49C6-9E98-5B666657C648}"/>
              </a:ext>
            </a:extLst>
          </p:cNvPr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pPr algn="ctr"/>
            <a:r>
              <a:rPr lang="fr-CA" dirty="0"/>
              <a:t>C’est quoi tout ça ? 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18DAEC5-171C-4768-8E66-438A934D3989}"/>
              </a:ext>
            </a:extLst>
          </p:cNvPr>
          <p:cNvSpPr>
            <a:spLocks noGrp="1"/>
          </p:cNvSpPr>
          <p:nvPr>
            <p:ph type="body" idx="1"/>
            <p:custDataLst>
              <p:tags r:id="rId6"/>
            </p:custDataLst>
          </p:nvPr>
        </p:nvSpPr>
        <p:spPr>
          <a:xfrm>
            <a:off x="839787" y="1789043"/>
            <a:ext cx="5157787" cy="887896"/>
          </a:xfrm>
        </p:spPr>
        <p:txBody>
          <a:bodyPr/>
          <a:lstStyle/>
          <a:p>
            <a:r>
              <a:rPr lang="fr-CA" b="1" dirty="0"/>
              <a:t>Irrigation vésicale</a:t>
            </a:r>
          </a:p>
          <a:p>
            <a:r>
              <a:rPr lang="fr-CA" dirty="0"/>
              <a:t>But : Laver la vessie avec NaCl0,9%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00F8DBAE-90DB-4167-A941-47EB2A4D1C4F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6194428" y="1647151"/>
            <a:ext cx="5183187" cy="530352"/>
          </a:xfrm>
        </p:spPr>
        <p:txBody>
          <a:bodyPr/>
          <a:lstStyle/>
          <a:p>
            <a:r>
              <a:rPr lang="fr-CA" b="1" dirty="0"/>
              <a:t>Prélèvement d’urine</a:t>
            </a:r>
          </a:p>
          <a:p>
            <a:r>
              <a:rPr lang="fr-CA" dirty="0"/>
              <a:t>But : Analyser en labo afin de poser ou confirmer un diagnostic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1B55026-AAB1-4ABA-A92C-286526DC4EC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6574971" y="5892800"/>
            <a:ext cx="4412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quelle façon aussi ???</a:t>
            </a:r>
          </a:p>
        </p:txBody>
      </p:sp>
    </p:spTree>
    <p:extLst>
      <p:ext uri="{BB962C8B-B14F-4D97-AF65-F5344CB8AC3E}">
        <p14:creationId xmlns:p14="http://schemas.microsoft.com/office/powerpoint/2010/main" val="2739907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35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video>
              <p:cMediaNode vol="80000">
                <p:cTn id="36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  <p:bldLst>
      <p:bldP spid="7" grpId="0"/>
      <p:bldP spid="8" grpId="0" uiExpand="1" build="p"/>
      <p:bldP spid="9" grpId="0" uiExpand="1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3">
            <a:extLst>
              <a:ext uri="{FF2B5EF4-FFF2-40B4-BE49-F238E27FC236}">
                <a16:creationId xmlns:a16="http://schemas.microsoft.com/office/drawing/2014/main" id="{CC80078D-E23C-4418-BA08-FB65D659B570}"/>
              </a:ext>
            </a:extLst>
          </p:cNvPr>
          <p:cNvSpPr>
            <a:spLocks noGrp="1" noChangeArrowheads="1"/>
          </p:cNvSpPr>
          <p:nvPr>
            <p:ph type="body" sz="half" idx="3"/>
            <p:custDataLst>
              <p:tags r:id="rId1"/>
            </p:custDataLst>
          </p:nvPr>
        </p:nvSpPr>
        <p:spPr>
          <a:xfrm>
            <a:off x="1230979" y="1785257"/>
            <a:ext cx="4371535" cy="3759200"/>
          </a:xfrm>
        </p:spPr>
        <p:txBody>
          <a:bodyPr>
            <a:normAutofit/>
          </a:bodyPr>
          <a:lstStyle/>
          <a:p>
            <a:pPr indent="-303744">
              <a:buClrTx/>
              <a:buNone/>
              <a:tabLst>
                <a:tab pos="310942" algn="l"/>
                <a:tab pos="405952" algn="l"/>
                <a:tab pos="813343" algn="l"/>
                <a:tab pos="1220734" algn="l"/>
                <a:tab pos="1628126" algn="l"/>
                <a:tab pos="2035517" algn="l"/>
                <a:tab pos="2442908" algn="l"/>
                <a:tab pos="2850299" algn="l"/>
                <a:tab pos="3257691" algn="l"/>
                <a:tab pos="3665082" algn="l"/>
                <a:tab pos="4072473" algn="l"/>
                <a:tab pos="4479864" algn="l"/>
                <a:tab pos="4887256" algn="l"/>
                <a:tab pos="5294647" algn="l"/>
                <a:tab pos="5702038" algn="l"/>
                <a:tab pos="6109429" algn="l"/>
                <a:tab pos="6516821" algn="l"/>
                <a:tab pos="6924211" algn="l"/>
                <a:tab pos="7331603" algn="l"/>
                <a:tab pos="7738994" algn="l"/>
                <a:tab pos="8146386" algn="l"/>
              </a:tabLst>
            </a:pPr>
            <a:r>
              <a:rPr lang="fr-CA" altLang="fr-FR" sz="2176" dirty="0">
                <a:solidFill>
                  <a:schemeClr val="accent1">
                    <a:lumMod val="75000"/>
                    <a:alpha val="7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Noter avec exactitude les qtés et respecter les restrictions</a:t>
            </a:r>
          </a:p>
          <a:p>
            <a:pPr indent="-303744">
              <a:buClrTx/>
              <a:buNone/>
              <a:tabLst>
                <a:tab pos="310942" algn="l"/>
                <a:tab pos="405952" algn="l"/>
                <a:tab pos="813343" algn="l"/>
                <a:tab pos="1220734" algn="l"/>
                <a:tab pos="1628126" algn="l"/>
                <a:tab pos="2035517" algn="l"/>
                <a:tab pos="2442908" algn="l"/>
                <a:tab pos="2850299" algn="l"/>
                <a:tab pos="3257691" algn="l"/>
                <a:tab pos="3665082" algn="l"/>
                <a:tab pos="4072473" algn="l"/>
                <a:tab pos="4479864" algn="l"/>
                <a:tab pos="4887256" algn="l"/>
                <a:tab pos="5294647" algn="l"/>
                <a:tab pos="5702038" algn="l"/>
                <a:tab pos="6109429" algn="l"/>
                <a:tab pos="6516821" algn="l"/>
                <a:tab pos="6924211" algn="l"/>
                <a:tab pos="7331603" algn="l"/>
                <a:tab pos="7738994" algn="l"/>
                <a:tab pos="8146386" algn="l"/>
              </a:tabLst>
            </a:pPr>
            <a:endParaRPr lang="fr-CA" altLang="fr-FR" sz="2176" dirty="0"/>
          </a:p>
          <a:p>
            <a:pPr marL="496356" indent="-342900">
              <a:buClrTx/>
              <a:tabLst>
                <a:tab pos="310942" algn="l"/>
                <a:tab pos="405952" algn="l"/>
                <a:tab pos="813343" algn="l"/>
                <a:tab pos="1220734" algn="l"/>
                <a:tab pos="1628126" algn="l"/>
                <a:tab pos="2035517" algn="l"/>
                <a:tab pos="2442908" algn="l"/>
                <a:tab pos="2850299" algn="l"/>
                <a:tab pos="3257691" algn="l"/>
                <a:tab pos="3665082" algn="l"/>
                <a:tab pos="4072473" algn="l"/>
                <a:tab pos="4479864" algn="l"/>
                <a:tab pos="4887256" algn="l"/>
                <a:tab pos="5294647" algn="l"/>
                <a:tab pos="5702038" algn="l"/>
                <a:tab pos="6109429" algn="l"/>
                <a:tab pos="6516821" algn="l"/>
                <a:tab pos="6924211" algn="l"/>
                <a:tab pos="7331603" algn="l"/>
                <a:tab pos="7738994" algn="l"/>
                <a:tab pos="8146386" algn="l"/>
              </a:tabLst>
            </a:pPr>
            <a:r>
              <a:rPr lang="fr-CA" altLang="fr-FR" sz="2176" dirty="0"/>
              <a:t>Restriction liquidienne</a:t>
            </a:r>
          </a:p>
          <a:p>
            <a:pPr marL="496356" indent="-342900">
              <a:buClrTx/>
              <a:tabLst>
                <a:tab pos="310942" algn="l"/>
                <a:tab pos="405952" algn="l"/>
                <a:tab pos="813343" algn="l"/>
                <a:tab pos="1220734" algn="l"/>
                <a:tab pos="1628126" algn="l"/>
                <a:tab pos="2035517" algn="l"/>
                <a:tab pos="2442908" algn="l"/>
                <a:tab pos="2850299" algn="l"/>
                <a:tab pos="3257691" algn="l"/>
                <a:tab pos="3665082" algn="l"/>
                <a:tab pos="4072473" algn="l"/>
                <a:tab pos="4479864" algn="l"/>
                <a:tab pos="4887256" algn="l"/>
                <a:tab pos="5294647" algn="l"/>
                <a:tab pos="5702038" algn="l"/>
                <a:tab pos="6109429" algn="l"/>
                <a:tab pos="6516821" algn="l"/>
                <a:tab pos="6924211" algn="l"/>
                <a:tab pos="7331603" algn="l"/>
                <a:tab pos="7738994" algn="l"/>
                <a:tab pos="8146386" algn="l"/>
              </a:tabLst>
            </a:pPr>
            <a:r>
              <a:rPr lang="fr-CA" altLang="fr-FR" sz="2176" dirty="0"/>
              <a:t>Dosage 8h</a:t>
            </a:r>
          </a:p>
          <a:p>
            <a:pPr marL="496356" indent="-342900">
              <a:buClrTx/>
              <a:tabLst>
                <a:tab pos="310942" algn="l"/>
                <a:tab pos="405952" algn="l"/>
                <a:tab pos="813343" algn="l"/>
                <a:tab pos="1220734" algn="l"/>
                <a:tab pos="1628126" algn="l"/>
                <a:tab pos="2035517" algn="l"/>
                <a:tab pos="2442908" algn="l"/>
                <a:tab pos="2850299" algn="l"/>
                <a:tab pos="3257691" algn="l"/>
                <a:tab pos="3665082" algn="l"/>
                <a:tab pos="4072473" algn="l"/>
                <a:tab pos="4479864" algn="l"/>
                <a:tab pos="4887256" algn="l"/>
                <a:tab pos="5294647" algn="l"/>
                <a:tab pos="5702038" algn="l"/>
                <a:tab pos="6109429" algn="l"/>
                <a:tab pos="6516821" algn="l"/>
                <a:tab pos="6924211" algn="l"/>
                <a:tab pos="7331603" algn="l"/>
                <a:tab pos="7738994" algn="l"/>
                <a:tab pos="8146386" algn="l"/>
              </a:tabLst>
            </a:pPr>
            <a:r>
              <a:rPr lang="fr-CA" altLang="fr-FR" sz="2176" dirty="0"/>
              <a:t>Dosage 24h</a:t>
            </a:r>
          </a:p>
          <a:p>
            <a:pPr marL="496356" indent="-342900">
              <a:buClrTx/>
              <a:tabLst>
                <a:tab pos="310942" algn="l"/>
                <a:tab pos="405952" algn="l"/>
                <a:tab pos="813343" algn="l"/>
                <a:tab pos="1220734" algn="l"/>
                <a:tab pos="1628126" algn="l"/>
                <a:tab pos="2035517" algn="l"/>
                <a:tab pos="2442908" algn="l"/>
                <a:tab pos="2850299" algn="l"/>
                <a:tab pos="3257691" algn="l"/>
                <a:tab pos="3665082" algn="l"/>
                <a:tab pos="4072473" algn="l"/>
                <a:tab pos="4479864" algn="l"/>
                <a:tab pos="4887256" algn="l"/>
                <a:tab pos="5294647" algn="l"/>
                <a:tab pos="5702038" algn="l"/>
                <a:tab pos="6109429" algn="l"/>
                <a:tab pos="6516821" algn="l"/>
                <a:tab pos="6924211" algn="l"/>
                <a:tab pos="7331603" algn="l"/>
                <a:tab pos="7738994" algn="l"/>
                <a:tab pos="8146386" algn="l"/>
              </a:tabLst>
            </a:pPr>
            <a:r>
              <a:rPr lang="fr-CA" altLang="fr-FR" sz="2176" dirty="0"/>
              <a:t>Dosage horaire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7063AD8-914C-4463-929B-29629D489C8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610678" y="660488"/>
            <a:ext cx="7553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Bilan liquidien I/E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6F44242-1DC5-4E34-ABFB-3C85E906177C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755449" y="1183708"/>
            <a:ext cx="3877216" cy="510611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build="p"/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1756642_TF00537603_Win32" id="{48F5AD54-D9BE-47A5-9A26-1E33B0F691F6}" vid="{61D0192D-7D5A-494E-83CB-2D66521CDEA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AFE2A1-77F8-441E-9B9F-DD61C354F4FE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56052644-F409-493B-8E91-969D43897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CF4B188-9E41-4609-81DC-EA2587D009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{BE3E84C6-5C38-4AFC-97DC-4C8134FA538D}tf00537603_win32</Template>
  <TotalTime>986</TotalTime>
  <Words>340</Words>
  <Application>Microsoft Office PowerPoint</Application>
  <PresentationFormat>Grand écran</PresentationFormat>
  <Paragraphs>76</Paragraphs>
  <Slides>12</Slides>
  <Notes>2</Notes>
  <HiddenSlides>0</HiddenSlides>
  <MMClips>6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Arial</vt:lpstr>
      <vt:lpstr>Avenir Next LT Pro</vt:lpstr>
      <vt:lpstr>Calibri</vt:lpstr>
      <vt:lpstr>Cambria Math</vt:lpstr>
      <vt:lpstr>Lucida Handwriting</vt:lpstr>
      <vt:lpstr>Sabon Next LT</vt:lpstr>
      <vt:lpstr>Times New Roman</vt:lpstr>
      <vt:lpstr>Wingdings</vt:lpstr>
      <vt:lpstr>LuminousVTI</vt:lpstr>
      <vt:lpstr>Cours #5  Les soins spécifiques</vt:lpstr>
      <vt:lpstr>Mettre des gants stériles … Comment je fais ça déjà ????</vt:lpstr>
      <vt:lpstr>Ouvrir mon champ stérile …</vt:lpstr>
      <vt:lpstr>Installation d’une sonde vésicale</vt:lpstr>
      <vt:lpstr>Cathéters</vt:lpstr>
      <vt:lpstr>Le cathéter</vt:lpstr>
      <vt:lpstr>Sac collecteur</vt:lpstr>
      <vt:lpstr>C’est quoi tout ça ? </vt:lpstr>
      <vt:lpstr>Présentation PowerPoint</vt:lpstr>
      <vt:lpstr> Noter au dossier  </vt:lpstr>
      <vt:lpstr>Exemples de notes sur les soins urinaires</vt:lpstr>
      <vt:lpstr>Va-t-on pratique les notes et I/E ? Allons- y</vt:lpstr>
    </vt:vector>
  </TitlesOfParts>
  <Company>CSSRDN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3</dc:title>
  <dc:creator>Petit, Anne-Gabrielle</dc:creator>
  <cp:lastModifiedBy>Di Mattia, Stephanie</cp:lastModifiedBy>
  <cp:revision>14</cp:revision>
  <dcterms:created xsi:type="dcterms:W3CDTF">2022-05-10T18:05:59Z</dcterms:created>
  <dcterms:modified xsi:type="dcterms:W3CDTF">2024-05-07T15:11:27Z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