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070-2B7B-4735-B1F5-81B66973495C}" type="datetimeFigureOut">
              <a:rPr lang="fr-CA" smtClean="0"/>
              <a:t>2021-03-14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02F8-51BD-441D-8C46-B1C3690F25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09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91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23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183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86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82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Mieux connu sous le nom de Tennis </a:t>
            </a:r>
            <a:r>
              <a:rPr lang="fr-CA" dirty="0" err="1"/>
              <a:t>Elbow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68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Mieux connu sous le nom de Tennis </a:t>
            </a:r>
            <a:r>
              <a:rPr lang="fr-CA" dirty="0" err="1"/>
              <a:t>Elbow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6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bourse séreuse contient le liquide synovial</a:t>
            </a:r>
          </a:p>
          <a:p>
            <a:endParaRPr lang="fr-CA" dirty="0"/>
          </a:p>
          <a:p>
            <a:r>
              <a:rPr lang="fr-CA" dirty="0"/>
              <a:t>Les causes de la bursite et de la capsulite peuvent être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Une dégénérescence des structures dans le travail ou dans le sport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Des mouvements répétitifs dans le travail ou dans le sport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La conséquence des blessures suite à un accident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936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Torticolis : Contraction douloureuse des muscles du cou, principalement le sterno-cléido-mastoïdien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2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3/14/2021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etique-et-sport.com/Tendinites-et-Erreurs-alimentaires_a46.html" TargetMode="External"/><Relationship Id="rId7" Type="http://schemas.openxmlformats.org/officeDocument/2006/relationships/hyperlink" Target="https://www.protipmedical.fr/dechirure-musculair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hyperlink" Target="https://santesportmag.wordpress.com/2012/08/06/et-si-ce-netait-pas-une-entorse-de-cheville/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chiro.ca/blogue/syndrome-du-canal-carpien-quoi-faire-pour-eviter-la-chirurgi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vreenforme.wordpress.com/2016/05/04/la-tendinit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oretasante.com/la-tenosynovite-linflammation-des-mains-et-des-pieds-a-connaitr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proactionphysio.com/2013/06/25/lepicondylite-une-pathologie-du-coude-assez-repandu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trigenicsphysiorehabcentre.wordpress.com/2014/09/16/frozen-shoulder-testimonial-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mbroecotovelodf.com.br/bursite-tendinite-e-a-sindrome-do-impacto-no-ombr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aturozenmaroc.com/les-types-les-plus-courants-de-dystrophie-musculaire-duchenne-becker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mfcanada.ngo/quest-ce-que-la-fibromyalgie/?lang=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assage-rebouteux-vaud.ch/soigner-une-entorse-une-foulu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FB3CA5-DC38-4288-B27A-D4ED6E678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Altérations des muscles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5504D5-A7FE-4238-BE94-F68516891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3664077" cy="2173606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Atrophie musculaire</a:t>
            </a:r>
          </a:p>
          <a:p>
            <a:r>
              <a:rPr lang="fr-CA" dirty="0"/>
              <a:t>Dystrophies musculaires</a:t>
            </a:r>
          </a:p>
          <a:p>
            <a:r>
              <a:rPr lang="fr-CA" dirty="0"/>
              <a:t>Fibromyalgie</a:t>
            </a:r>
          </a:p>
          <a:p>
            <a:r>
              <a:rPr lang="fr-CA" dirty="0"/>
              <a:t>Blessure</a:t>
            </a:r>
          </a:p>
          <a:p>
            <a:r>
              <a:rPr lang="fr-CA" dirty="0"/>
              <a:t>Syndrome du tunnel carpien</a:t>
            </a:r>
          </a:p>
          <a:p>
            <a:r>
              <a:rPr lang="fr-CA" dirty="0"/>
              <a:t>Lésions inflammatoires</a:t>
            </a:r>
          </a:p>
        </p:txBody>
      </p:sp>
    </p:spTree>
    <p:extLst>
      <p:ext uri="{BB962C8B-B14F-4D97-AF65-F5344CB8AC3E}">
        <p14:creationId xmlns:p14="http://schemas.microsoft.com/office/powerpoint/2010/main" val="7796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AAF3E8-541F-4935-9563-B4426BD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6454"/>
          </a:xfrm>
        </p:spPr>
        <p:txBody>
          <a:bodyPr/>
          <a:lstStyle/>
          <a:p>
            <a:pPr algn="ctr"/>
            <a:r>
              <a:rPr lang="fr-CA" dirty="0"/>
              <a:t>Foulure, entorse, rupture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B89EB9CE-2DDF-42FF-875E-7E25313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5234"/>
              </p:ext>
            </p:extLst>
          </p:nvPr>
        </p:nvGraphicFramePr>
        <p:xfrm>
          <a:off x="261258" y="1514322"/>
          <a:ext cx="11734800" cy="237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xmlns="" val="2491275621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xmlns="" val="1588183301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xmlns="" val="437060554"/>
                    </a:ext>
                  </a:extLst>
                </a:gridCol>
              </a:tblGrid>
              <a:tr h="1047889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Foulure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Entorse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Rupture de tendon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217270"/>
                  </a:ext>
                </a:extLst>
              </a:tr>
              <a:tr h="1323989">
                <a:tc>
                  <a:txBody>
                    <a:bodyPr/>
                    <a:lstStyle/>
                    <a:p>
                      <a:r>
                        <a:rPr lang="fr-CA" dirty="0"/>
                        <a:t>Déchirement microscopique + ou – important de </a:t>
                      </a:r>
                      <a:r>
                        <a:rPr lang="fr-CA" b="1" dirty="0"/>
                        <a:t>fibres musculaires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Étirement avec ou sans déchirement des </a:t>
                      </a:r>
                      <a:r>
                        <a:rPr lang="fr-CA" b="1" dirty="0"/>
                        <a:t>ligaments</a:t>
                      </a:r>
                      <a:r>
                        <a:rPr lang="fr-CA" dirty="0"/>
                        <a:t> qui assurent la stabilité et la mobilité de l’articulation.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Déchirure des </a:t>
                      </a:r>
                      <a:r>
                        <a:rPr lang="fr-CA" b="1" dirty="0"/>
                        <a:t>tendons</a:t>
                      </a:r>
                      <a:r>
                        <a:rPr lang="fr-CA" dirty="0"/>
                        <a:t> qui rattachent les muscles aux 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2009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F937FD3-B4A2-4D61-A835-8DC2BCCB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09259" y="3886200"/>
            <a:ext cx="2418989" cy="26770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3FBA1FF-CF56-4B22-A9B7-03F013FC5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5291092" y="3886200"/>
            <a:ext cx="1675132" cy="26396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740FC2E-B28F-4D35-8F1F-08D880AD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57201" y="4205192"/>
            <a:ext cx="3624942" cy="20390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267ACA-E6E2-4E35-A70D-E37B23DA28FE}"/>
              </a:ext>
            </a:extLst>
          </p:cNvPr>
          <p:cNvSpPr txBox="1"/>
          <p:nvPr/>
        </p:nvSpPr>
        <p:spPr>
          <a:xfrm>
            <a:off x="9133114" y="6259286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p.154 à 156</a:t>
            </a:r>
          </a:p>
        </p:txBody>
      </p:sp>
    </p:spTree>
    <p:extLst>
      <p:ext uri="{BB962C8B-B14F-4D97-AF65-F5344CB8AC3E}">
        <p14:creationId xmlns:p14="http://schemas.microsoft.com/office/powerpoint/2010/main" val="3472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E7A362-0C61-40C3-9C62-D4B41448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469571"/>
          </a:xfrm>
        </p:spPr>
        <p:txBody>
          <a:bodyPr>
            <a:noAutofit/>
          </a:bodyPr>
          <a:lstStyle/>
          <a:p>
            <a:r>
              <a:rPr lang="fr-CA" dirty="0"/>
              <a:t>Syndrome du canal carpien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C3EFD5C-C5B4-4763-9ABD-0B80D5C9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850571"/>
          </a:xfrm>
        </p:spPr>
        <p:txBody>
          <a:bodyPr>
            <a:normAutofit/>
          </a:bodyPr>
          <a:lstStyle/>
          <a:p>
            <a:r>
              <a:rPr lang="fr-CA" sz="2800" dirty="0"/>
              <a:t>Cause :</a:t>
            </a:r>
          </a:p>
          <a:p>
            <a:pPr lvl="1"/>
            <a:r>
              <a:rPr lang="fr-CA" sz="2600" dirty="0"/>
              <a:t>Traumatisme</a:t>
            </a:r>
          </a:p>
          <a:p>
            <a:pPr lvl="1"/>
            <a:r>
              <a:rPr lang="fr-CA" sz="2600" dirty="0"/>
              <a:t>polyarthrite rhumatoïde</a:t>
            </a:r>
          </a:p>
          <a:p>
            <a:pPr lvl="1"/>
            <a:r>
              <a:rPr lang="fr-CA" sz="2600" dirty="0"/>
              <a:t>Mouvements répétés</a:t>
            </a:r>
          </a:p>
          <a:p>
            <a:pPr lvl="1"/>
            <a:endParaRPr lang="fr-CA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C9BD52A-71F7-460D-833A-5A12260FC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Compression du nerf médian qui contrôle les muscles de la main et qui assure l’innervation sensitive des doigts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F54F01A-456D-4262-9310-2380AFCBF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5577" y="2536371"/>
            <a:ext cx="6956941" cy="37460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ACA74B0-13BF-456A-B409-CC46BC035130}"/>
              </a:ext>
            </a:extLst>
          </p:cNvPr>
          <p:cNvSpPr txBox="1"/>
          <p:nvPr/>
        </p:nvSpPr>
        <p:spPr>
          <a:xfrm>
            <a:off x="8904514" y="5715000"/>
            <a:ext cx="22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156</a:t>
            </a:r>
          </a:p>
        </p:txBody>
      </p:sp>
    </p:spTree>
    <p:extLst>
      <p:ext uri="{BB962C8B-B14F-4D97-AF65-F5344CB8AC3E}">
        <p14:creationId xmlns:p14="http://schemas.microsoft.com/office/powerpoint/2010/main" val="16570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034143"/>
          </a:xfrm>
        </p:spPr>
        <p:txBody>
          <a:bodyPr>
            <a:normAutofit/>
          </a:bodyPr>
          <a:lstStyle/>
          <a:p>
            <a:r>
              <a:rPr lang="fr-CA" sz="2800" dirty="0"/>
              <a:t>Tendinite : </a:t>
            </a:r>
          </a:p>
          <a:p>
            <a:pPr lvl="1"/>
            <a:r>
              <a:rPr lang="fr-CA" sz="2600" dirty="0"/>
              <a:t>Inflammation du tendon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4757" y="2172789"/>
            <a:ext cx="6815139" cy="42006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C885254-7ED0-4FD2-8266-078C22239556}"/>
              </a:ext>
            </a:extLst>
          </p:cNvPr>
          <p:cNvSpPr txBox="1"/>
          <p:nvPr/>
        </p:nvSpPr>
        <p:spPr>
          <a:xfrm>
            <a:off x="8321039" y="6237514"/>
            <a:ext cx="279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 157</a:t>
            </a:r>
          </a:p>
        </p:txBody>
      </p:sp>
    </p:spTree>
    <p:extLst>
      <p:ext uri="{BB962C8B-B14F-4D97-AF65-F5344CB8AC3E}">
        <p14:creationId xmlns:p14="http://schemas.microsoft.com/office/powerpoint/2010/main" val="13958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034143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Ténosynovite : </a:t>
            </a:r>
          </a:p>
          <a:p>
            <a:pPr lvl="1"/>
            <a:r>
              <a:rPr lang="fr-CA" sz="2600" dirty="0"/>
              <a:t>Inflammation d’un tendon et des gaines synoviales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4757" y="2212530"/>
            <a:ext cx="6815139" cy="41211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40556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Épicondylite : </a:t>
            </a:r>
          </a:p>
          <a:p>
            <a:pPr lvl="1"/>
            <a:r>
              <a:rPr lang="fr-CA" sz="2600" dirty="0"/>
              <a:t>Inflammation des tendons reliant les muscles à l’épicondyle de l’humérus, au niveau de l’épaule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00567" y="2212530"/>
            <a:ext cx="5483519" cy="41211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4017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/>
          </a:bodyPr>
          <a:lstStyle/>
          <a:p>
            <a:r>
              <a:rPr lang="fr-CA" sz="2800" dirty="0"/>
              <a:t>Capsulite : </a:t>
            </a:r>
          </a:p>
          <a:p>
            <a:pPr lvl="1"/>
            <a:r>
              <a:rPr lang="fr-CA" sz="2600" dirty="0"/>
              <a:t>Inflammation de la capsule articulaire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8417" y="1937657"/>
            <a:ext cx="7382462" cy="45525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7675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8C4689-B362-4E95-A4B3-D61336BC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9" y="685800"/>
            <a:ext cx="4110447" cy="1132114"/>
          </a:xfrm>
        </p:spPr>
        <p:txBody>
          <a:bodyPr>
            <a:normAutofit/>
          </a:bodyPr>
          <a:lstStyle/>
          <a:p>
            <a:r>
              <a:rPr lang="fr-CA" sz="3600" dirty="0"/>
              <a:t>Lésions inflammatoires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E06594-C3DC-463E-9577-F16D3B37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251857"/>
          </a:xfrm>
        </p:spPr>
        <p:txBody>
          <a:bodyPr>
            <a:normAutofit/>
          </a:bodyPr>
          <a:lstStyle/>
          <a:p>
            <a:r>
              <a:rPr lang="fr-CA" sz="2800" dirty="0"/>
              <a:t>Bursite : </a:t>
            </a:r>
          </a:p>
          <a:p>
            <a:pPr lvl="1"/>
            <a:r>
              <a:rPr lang="fr-CA" sz="2600" dirty="0"/>
              <a:t>Inflammation de la bourse séreuse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8A5AD-12CF-456A-869D-6B8A827D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3183" y="2172789"/>
            <a:ext cx="3200400" cy="3291840"/>
          </a:xfrm>
        </p:spPr>
        <p:txBody>
          <a:bodyPr>
            <a:normAutofit/>
          </a:bodyPr>
          <a:lstStyle/>
          <a:p>
            <a:r>
              <a:rPr lang="fr-CA" sz="2400" dirty="0"/>
              <a:t>Tendinite</a:t>
            </a:r>
          </a:p>
          <a:p>
            <a:r>
              <a:rPr lang="fr-CA" sz="2400" dirty="0"/>
              <a:t>Ténosynovite</a:t>
            </a:r>
          </a:p>
          <a:p>
            <a:r>
              <a:rPr lang="fr-CA" sz="2400" dirty="0"/>
              <a:t>Épicondylite</a:t>
            </a:r>
          </a:p>
          <a:p>
            <a:r>
              <a:rPr lang="fr-CA" sz="2400" dirty="0"/>
              <a:t>Capsulite</a:t>
            </a:r>
          </a:p>
          <a:p>
            <a:r>
              <a:rPr lang="fr-CA" sz="2400" dirty="0"/>
              <a:t>Bursite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E8C9B5-83D7-4800-8209-37175756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75388" y="1937657"/>
            <a:ext cx="4428519" cy="45525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1F73387-E923-4FD5-BBF7-F79AF27EBADB}"/>
              </a:ext>
            </a:extLst>
          </p:cNvPr>
          <p:cNvSpPr txBox="1"/>
          <p:nvPr/>
        </p:nvSpPr>
        <p:spPr>
          <a:xfrm>
            <a:off x="8321039" y="5834743"/>
            <a:ext cx="25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p.157</a:t>
            </a:r>
          </a:p>
        </p:txBody>
      </p:sp>
    </p:spTree>
    <p:extLst>
      <p:ext uri="{BB962C8B-B14F-4D97-AF65-F5344CB8AC3E}">
        <p14:creationId xmlns:p14="http://schemas.microsoft.com/office/powerpoint/2010/main" val="2996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Lésions inflammatoires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461657"/>
          </a:xfrm>
        </p:spPr>
        <p:txBody>
          <a:bodyPr>
            <a:normAutofit/>
          </a:bodyPr>
          <a:lstStyle/>
          <a:p>
            <a:r>
              <a:rPr lang="fr-CA" dirty="0"/>
              <a:t>Douleur vive aggravée par le mouvement</a:t>
            </a:r>
          </a:p>
          <a:p>
            <a:r>
              <a:rPr lang="fr-CA" dirty="0"/>
              <a:t>Mobilisation difficile pouvant aller jusqu’à l’impotence fonctionnelle</a:t>
            </a:r>
          </a:p>
          <a:p>
            <a:r>
              <a:rPr lang="fr-CA" dirty="0"/>
              <a:t>Perte de force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Soins ou traitements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CA" dirty="0"/>
              <a:t>Articulations au repos</a:t>
            </a:r>
          </a:p>
          <a:p>
            <a:r>
              <a:rPr lang="fr-CA" dirty="0"/>
              <a:t>Application de glace durant les premières 24 à 48 heures, selon </a:t>
            </a:r>
            <a:r>
              <a:rPr lang="fr-CA" dirty="0" err="1"/>
              <a:t>Rx</a:t>
            </a:r>
            <a:endParaRPr lang="fr-CA" dirty="0"/>
          </a:p>
          <a:p>
            <a:r>
              <a:rPr lang="fr-CA" dirty="0"/>
              <a:t>Reprise graduelle des activités</a:t>
            </a:r>
          </a:p>
          <a:p>
            <a:r>
              <a:rPr lang="fr-CA" dirty="0"/>
              <a:t>Médicaments selon ordonnances </a:t>
            </a:r>
          </a:p>
          <a:p>
            <a:pPr lvl="1"/>
            <a:r>
              <a:rPr lang="fr-CA" dirty="0"/>
              <a:t>Anti-inflammatoires</a:t>
            </a:r>
          </a:p>
          <a:p>
            <a:pPr lvl="1"/>
            <a:r>
              <a:rPr lang="fr-CA" dirty="0"/>
              <a:t>Analgésiques</a:t>
            </a:r>
          </a:p>
        </p:txBody>
      </p:sp>
    </p:spTree>
    <p:extLst>
      <p:ext uri="{BB962C8B-B14F-4D97-AF65-F5344CB8AC3E}">
        <p14:creationId xmlns:p14="http://schemas.microsoft.com/office/powerpoint/2010/main" val="23687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Atrophie musculaire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Défaut de nutrition du tissu musculaire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Trouble du métabolisme de la cellule musculaire</a:t>
            </a:r>
          </a:p>
          <a:p>
            <a:pPr lvl="1"/>
            <a:r>
              <a:rPr lang="fr-CA" sz="2000" dirty="0"/>
              <a:t>Immobilisation prolongée et diminution des activités musculaires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Cemeq</a:t>
            </a:r>
            <a:r>
              <a:rPr lang="fr-CA" b="1" dirty="0"/>
              <a:t> p.151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28" y="3032488"/>
            <a:ext cx="5901439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Atrophie musculaire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Faiblesse musculaire</a:t>
            </a:r>
          </a:p>
          <a:p>
            <a:r>
              <a:rPr lang="fr-CA" dirty="0"/>
              <a:t>Contractibilité déficiente</a:t>
            </a:r>
          </a:p>
          <a:p>
            <a:r>
              <a:rPr lang="fr-CA" dirty="0"/>
              <a:t>Diminution de l’endurance à l’effort</a:t>
            </a:r>
          </a:p>
          <a:p>
            <a:r>
              <a:rPr lang="fr-CA" dirty="0"/>
              <a:t>Diminution de la masse musculaire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Explications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Malnutrition du muscle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Lorsque le muscle se contractent peu, il est remplacé par du tissu fibreux</a:t>
            </a:r>
          </a:p>
        </p:txBody>
      </p:sp>
    </p:spTree>
    <p:extLst>
      <p:ext uri="{BB962C8B-B14F-4D97-AF65-F5344CB8AC3E}">
        <p14:creationId xmlns:p14="http://schemas.microsoft.com/office/powerpoint/2010/main" val="31289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SOINS P.151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52768"/>
              </p:ext>
            </p:extLst>
          </p:nvPr>
        </p:nvGraphicFramePr>
        <p:xfrm>
          <a:off x="1069975" y="2120900"/>
          <a:ext cx="10058400" cy="354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1180199">
                <a:tc>
                  <a:txBody>
                    <a:bodyPr/>
                    <a:lstStyle/>
                    <a:p>
                      <a:r>
                        <a:rPr lang="fr-CA" dirty="0" smtClean="0"/>
                        <a:t>Favoriser</a:t>
                      </a:r>
                      <a:r>
                        <a:rPr lang="fr-CA" baseline="0" dirty="0" smtClean="0"/>
                        <a:t> les exercices malgré l’immobilisation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Pour éviter la diminution du volume musculaire</a:t>
                      </a:r>
                    </a:p>
                    <a:p>
                      <a:r>
                        <a:rPr lang="fr-CA" dirty="0" smtClean="0"/>
                        <a:t>Pour</a:t>
                      </a:r>
                      <a:r>
                        <a:rPr lang="fr-CA" baseline="0" dirty="0" smtClean="0"/>
                        <a:t> augmenter ou maintenir la force des muscles</a:t>
                      </a:r>
                      <a:endParaRPr lang="fr-CA" dirty="0"/>
                    </a:p>
                  </a:txBody>
                  <a:tcPr/>
                </a:tc>
              </a:tr>
              <a:tr h="1180199">
                <a:tc>
                  <a:txBody>
                    <a:bodyPr/>
                    <a:lstStyle/>
                    <a:p>
                      <a:r>
                        <a:rPr lang="fr-CA" dirty="0" smtClean="0"/>
                        <a:t>Aménager un environnement sécuritaire et fonctionnel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Pour prévenir les accidents</a:t>
                      </a:r>
                      <a:endParaRPr lang="fr-CA" dirty="0"/>
                    </a:p>
                  </a:txBody>
                  <a:tcPr/>
                </a:tc>
              </a:tr>
              <a:tr h="1180199">
                <a:tc>
                  <a:txBody>
                    <a:bodyPr/>
                    <a:lstStyle/>
                    <a:p>
                      <a:r>
                        <a:rPr lang="fr-CA" dirty="0" smtClean="0"/>
                        <a:t>Planifier les activités physiques et alternance avec</a:t>
                      </a:r>
                      <a:r>
                        <a:rPr lang="fr-CA" baseline="0" dirty="0" smtClean="0"/>
                        <a:t> périodes de repos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Pour aider la personne</a:t>
                      </a:r>
                      <a:r>
                        <a:rPr lang="fr-CA" baseline="0" dirty="0" smtClean="0"/>
                        <a:t> entre les efforts</a:t>
                      </a:r>
                    </a:p>
                    <a:p>
                      <a:r>
                        <a:rPr lang="fr-CA" baseline="0" dirty="0" smtClean="0"/>
                        <a:t>De façon à augmenter graduellement les exercices en fonction de la condition physique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5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Dystrophies musculaires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Troubles musculaires chroniques</a:t>
            </a:r>
          </a:p>
          <a:p>
            <a:endParaRPr lang="fr-CA" sz="2400" dirty="0"/>
          </a:p>
          <a:p>
            <a:r>
              <a:rPr lang="fr-CA" sz="2400" dirty="0"/>
              <a:t>Atrophie et affaiblissement progressif des muscles striés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Hérédité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43328" y="3245691"/>
            <a:ext cx="5901439" cy="27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Dystrophies musculaires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4223657"/>
          </a:xfrm>
        </p:spPr>
        <p:txBody>
          <a:bodyPr>
            <a:normAutofit/>
          </a:bodyPr>
          <a:lstStyle/>
          <a:p>
            <a:r>
              <a:rPr lang="fr-CA" dirty="0"/>
              <a:t>Difficulté à bouger</a:t>
            </a:r>
          </a:p>
          <a:p>
            <a:r>
              <a:rPr lang="fr-CA" dirty="0"/>
              <a:t>Gonflements des mollets</a:t>
            </a:r>
          </a:p>
          <a:p>
            <a:r>
              <a:rPr lang="fr-CA" dirty="0"/>
              <a:t>Chutes fréquentes</a:t>
            </a:r>
          </a:p>
          <a:p>
            <a:r>
              <a:rPr lang="fr-CA" dirty="0"/>
              <a:t>Difficulté respiratoire</a:t>
            </a:r>
          </a:p>
          <a:p>
            <a:r>
              <a:rPr lang="fr-CA" dirty="0"/>
              <a:t>Difficulté de préhension</a:t>
            </a:r>
          </a:p>
          <a:p>
            <a:r>
              <a:rPr lang="fr-CA" dirty="0"/>
              <a:t>Faiblesse musculaire</a:t>
            </a:r>
          </a:p>
          <a:p>
            <a:r>
              <a:rPr lang="fr-CA" dirty="0"/>
              <a:t>Différentes complications</a:t>
            </a:r>
          </a:p>
          <a:p>
            <a:pPr lvl="1"/>
            <a:r>
              <a:rPr lang="fr-CA" dirty="0"/>
              <a:t>Cataracte</a:t>
            </a:r>
          </a:p>
          <a:p>
            <a:pPr lvl="1"/>
            <a:r>
              <a:rPr lang="fr-CA" dirty="0"/>
              <a:t>Calvitie précoce</a:t>
            </a:r>
          </a:p>
          <a:p>
            <a:pPr lvl="1"/>
            <a:r>
              <a:rPr lang="fr-CA" dirty="0"/>
              <a:t>Arythmies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Explications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199"/>
            <a:ext cx="4754880" cy="3842657"/>
          </a:xfrm>
        </p:spPr>
        <p:txBody>
          <a:bodyPr>
            <a:normAutofit/>
          </a:bodyPr>
          <a:lstStyle/>
          <a:p>
            <a:r>
              <a:rPr lang="fr-CA" dirty="0"/>
              <a:t>Atrophie progressive des cellules musculaires</a:t>
            </a:r>
          </a:p>
          <a:p>
            <a:r>
              <a:rPr lang="fr-CA" dirty="0"/>
              <a:t>Semblent plus gros car ne peuvent pas se contracter</a:t>
            </a:r>
          </a:p>
          <a:p>
            <a:r>
              <a:rPr lang="fr-CA" dirty="0"/>
              <a:t>Muscles respiratoires atteints</a:t>
            </a:r>
          </a:p>
          <a:p>
            <a:r>
              <a:rPr lang="fr-CA" dirty="0"/>
              <a:t>Relâchement des muscles difficile</a:t>
            </a:r>
          </a:p>
          <a:p>
            <a:endParaRPr lang="fr-CA" dirty="0"/>
          </a:p>
          <a:p>
            <a:r>
              <a:rPr lang="fr-CA" dirty="0"/>
              <a:t>Autres organes touchés au fil de la progression de la maladie</a:t>
            </a:r>
          </a:p>
        </p:txBody>
      </p:sp>
    </p:spTree>
    <p:extLst>
      <p:ext uri="{BB962C8B-B14F-4D97-AF65-F5344CB8AC3E}">
        <p14:creationId xmlns:p14="http://schemas.microsoft.com/office/powerpoint/2010/main" val="39062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44030" y="1242369"/>
            <a:ext cx="4861570" cy="53203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53143"/>
          </a:xfrm>
        </p:spPr>
        <p:txBody>
          <a:bodyPr/>
          <a:lstStyle/>
          <a:p>
            <a:r>
              <a:rPr lang="fr-CA" dirty="0"/>
              <a:t>Fibromyalgie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Ensemble de symptômes</a:t>
            </a:r>
          </a:p>
          <a:p>
            <a:endParaRPr lang="fr-CA" sz="2400" dirty="0"/>
          </a:p>
          <a:p>
            <a:r>
              <a:rPr lang="fr-CA" sz="2400" dirty="0"/>
              <a:t>Très difficile à diagnostiquer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Inconnues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p.153</a:t>
            </a:r>
          </a:p>
        </p:txBody>
      </p:sp>
      <p:sp>
        <p:nvSpPr>
          <p:cNvPr id="3" name="Étoile : 12 branches 2">
            <a:extLst>
              <a:ext uri="{FF2B5EF4-FFF2-40B4-BE49-F238E27FC236}">
                <a16:creationId xmlns:a16="http://schemas.microsoft.com/office/drawing/2014/main" xmlns="" id="{065D4FD8-D941-4A29-B060-F3BFE3105E55}"/>
              </a:ext>
            </a:extLst>
          </p:cNvPr>
          <p:cNvSpPr/>
          <p:nvPr/>
        </p:nvSpPr>
        <p:spPr>
          <a:xfrm>
            <a:off x="4637314" y="685800"/>
            <a:ext cx="6204857" cy="567145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DBA15AF-A962-419C-9350-FB92DEDD18D8}"/>
              </a:ext>
            </a:extLst>
          </p:cNvPr>
          <p:cNvSpPr txBox="1"/>
          <p:nvPr/>
        </p:nvSpPr>
        <p:spPr>
          <a:xfrm>
            <a:off x="6226629" y="1905000"/>
            <a:ext cx="30697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Souvent relié à la dépression</a:t>
            </a:r>
          </a:p>
          <a:p>
            <a:endParaRPr lang="fr-CA" sz="2000" dirty="0"/>
          </a:p>
          <a:p>
            <a:r>
              <a:rPr lang="fr-CA" sz="2000" dirty="0"/>
              <a:t>Certains facteurs prédisposent à la maladie tel que le stress physique et psychologique.</a:t>
            </a:r>
          </a:p>
          <a:p>
            <a:endParaRPr lang="fr-CA" sz="2000" dirty="0"/>
          </a:p>
          <a:p>
            <a:r>
              <a:rPr lang="fr-CA" sz="2000" dirty="0"/>
              <a:t>Ne semble pas se guérir et évolue par poussées</a:t>
            </a:r>
          </a:p>
        </p:txBody>
      </p:sp>
    </p:spTree>
    <p:extLst>
      <p:ext uri="{BB962C8B-B14F-4D97-AF65-F5344CB8AC3E}">
        <p14:creationId xmlns:p14="http://schemas.microsoft.com/office/powerpoint/2010/main" val="20814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Fibromyalgie p.153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461657"/>
          </a:xfrm>
        </p:spPr>
        <p:txBody>
          <a:bodyPr/>
          <a:lstStyle/>
          <a:p>
            <a:r>
              <a:rPr lang="fr-CA" dirty="0"/>
              <a:t>Douleur diffuse</a:t>
            </a:r>
          </a:p>
          <a:p>
            <a:r>
              <a:rPr lang="fr-CA" dirty="0"/>
              <a:t>Fatigue constante</a:t>
            </a:r>
          </a:p>
          <a:p>
            <a:r>
              <a:rPr lang="fr-CA" dirty="0"/>
              <a:t>Troubles de la mémoire et de concentration</a:t>
            </a:r>
          </a:p>
          <a:p>
            <a:r>
              <a:rPr lang="fr-CA" dirty="0"/>
              <a:t>Trouble du sommeil </a:t>
            </a:r>
          </a:p>
          <a:p>
            <a:r>
              <a:rPr lang="fr-CA" dirty="0"/>
              <a:t>Vertiges</a:t>
            </a:r>
          </a:p>
          <a:p>
            <a:r>
              <a:rPr lang="fr-CA" dirty="0"/>
              <a:t>Céphalée/migraine</a:t>
            </a:r>
          </a:p>
          <a:p>
            <a:r>
              <a:rPr lang="fr-CA" dirty="0"/>
              <a:t>Œdème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Conseils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Exercice régulier</a:t>
            </a:r>
          </a:p>
          <a:p>
            <a:r>
              <a:rPr lang="fr-CA" dirty="0"/>
              <a:t>Alternance entre le repos et les activités</a:t>
            </a:r>
          </a:p>
          <a:p>
            <a:r>
              <a:rPr lang="fr-CA" dirty="0"/>
              <a:t>Détente et méditation</a:t>
            </a:r>
          </a:p>
          <a:p>
            <a:r>
              <a:rPr lang="fr-CA" dirty="0"/>
              <a:t>Cycle circadien normal et régulier</a:t>
            </a:r>
          </a:p>
          <a:p>
            <a:r>
              <a:rPr lang="fr-CA" dirty="0"/>
              <a:t>Aide psychologique au besoin</a:t>
            </a:r>
          </a:p>
        </p:txBody>
      </p:sp>
    </p:spTree>
    <p:extLst>
      <p:ext uri="{BB962C8B-B14F-4D97-AF65-F5344CB8AC3E}">
        <p14:creationId xmlns:p14="http://schemas.microsoft.com/office/powerpoint/2010/main" val="10703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Blessures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Atteinte au système musculaire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Foulure</a:t>
            </a:r>
          </a:p>
          <a:p>
            <a:pPr lvl="1"/>
            <a:r>
              <a:rPr lang="fr-CA" sz="2000" dirty="0"/>
              <a:t>Entorse </a:t>
            </a:r>
          </a:p>
          <a:p>
            <a:pPr lvl="1"/>
            <a:r>
              <a:rPr lang="fr-CA" sz="2000" dirty="0"/>
              <a:t>Rupture de tendon</a:t>
            </a:r>
          </a:p>
          <a:p>
            <a:pPr marL="274320" lvl="1" indent="0">
              <a:buNone/>
            </a:pPr>
            <a:endParaRPr lang="fr-CA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86907" y="3032488"/>
            <a:ext cx="581428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2944</TotalTime>
  <Words>624</Words>
  <Application>Microsoft Office PowerPoint</Application>
  <PresentationFormat>Personnalisé</PresentationFormat>
  <Paragraphs>183</Paragraphs>
  <Slides>17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Type de bois</vt:lpstr>
      <vt:lpstr>Altérations des muscles</vt:lpstr>
      <vt:lpstr>Atrophie musculaire</vt:lpstr>
      <vt:lpstr>Atrophie musculaire</vt:lpstr>
      <vt:lpstr>SOINS P.151</vt:lpstr>
      <vt:lpstr>Dystrophies musculaires</vt:lpstr>
      <vt:lpstr>Dystrophies musculaires</vt:lpstr>
      <vt:lpstr>Fibromyalgie</vt:lpstr>
      <vt:lpstr>Fibromyalgie p.153</vt:lpstr>
      <vt:lpstr>Blessures</vt:lpstr>
      <vt:lpstr>Foulure, entorse, rupture</vt:lpstr>
      <vt:lpstr>Syndrome du canal carpien</vt:lpstr>
      <vt:lpstr>Lésions inflammatoires</vt:lpstr>
      <vt:lpstr>Lésions inflammatoires</vt:lpstr>
      <vt:lpstr>Lésions inflammatoires</vt:lpstr>
      <vt:lpstr>Lésions inflammatoires</vt:lpstr>
      <vt:lpstr>Lésions inflammatoires</vt:lpstr>
      <vt:lpstr>Lésions inflammatoires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des muscles</dc:title>
  <dc:creator>bolduc, Karole-anne</dc:creator>
  <cp:lastModifiedBy>Petit, Anne-Gabrielle</cp:lastModifiedBy>
  <cp:revision>13</cp:revision>
  <dcterms:created xsi:type="dcterms:W3CDTF">2021-01-26T19:31:21Z</dcterms:created>
  <dcterms:modified xsi:type="dcterms:W3CDTF">2021-03-14T16:54:18Z</dcterms:modified>
</cp:coreProperties>
</file>