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6" r:id="rId34"/>
    <p:sldId id="293" r:id="rId35"/>
    <p:sldId id="294" r:id="rId36"/>
    <p:sldId id="295" r:id="rId37"/>
    <p:sldId id="297" r:id="rId38"/>
    <p:sldId id="298" r:id="rId39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7CD7-048E-4C99-B8E4-03BD788E0D2E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8AE70-ACB8-4FB2-8F1C-C5A63DCB2CD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12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59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99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41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582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12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17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3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214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19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70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>
                <a:alpha val="49804"/>
              </a:srgbClr>
            </a:gs>
            <a:gs pos="55000">
              <a:schemeClr val="bg1"/>
            </a:gs>
            <a:gs pos="9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7C8F6-0DDB-4902-8CE7-FA15B9D30DB3}" type="datetimeFigureOut">
              <a:rPr lang="fr-CA" smtClean="0"/>
              <a:t>2020-02-10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F68E44F-DA7F-47D0-8F6C-80FD94C2AE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0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AeHH82qk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TxrZDyKOuK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xrZDyKOuK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2nQHCUo1fh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nQHCUo1fh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u4e9LW90i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u4e9LW90i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WFJrG9nwAH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JrG9nwAH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TROUVER l’erreur?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https://www.youtube.com/watch?v=aAAeHH82qkI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96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6412229" y="2423160"/>
            <a:ext cx="2554349" cy="3291840"/>
          </a:xfrm>
        </p:spPr>
        <p:txBody>
          <a:bodyPr>
            <a:normAutofit/>
          </a:bodyPr>
          <a:lstStyle/>
          <a:p>
            <a:r>
              <a:rPr lang="fr-CA" sz="3200" dirty="0"/>
              <a:t>3) Marchette</a:t>
            </a:r>
          </a:p>
        </p:txBody>
      </p:sp>
      <p:pic>
        <p:nvPicPr>
          <p:cNvPr id="7" name="Image 6" descr="ambulateur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730" y="247053"/>
            <a:ext cx="2381061" cy="32058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32764" y="5210931"/>
            <a:ext cx="488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err="1"/>
              <a:t>Ambulateur</a:t>
            </a:r>
            <a:r>
              <a:rPr lang="fr-CA" sz="4000" dirty="0"/>
              <a:t> ou déambulateur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55" y="0"/>
            <a:ext cx="3099127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6412229" y="2423160"/>
            <a:ext cx="2554349" cy="3291840"/>
          </a:xfrm>
        </p:spPr>
        <p:txBody>
          <a:bodyPr>
            <a:normAutofit/>
          </a:bodyPr>
          <a:lstStyle/>
          <a:p>
            <a:r>
              <a:rPr lang="fr-CA" sz="3200" dirty="0"/>
              <a:t>3) Marchette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32764" y="5210931"/>
            <a:ext cx="488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err="1"/>
              <a:t>Ambulateur</a:t>
            </a:r>
            <a:r>
              <a:rPr lang="fr-CA" sz="4000" dirty="0"/>
              <a:t> ou déambulateur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84" y="519297"/>
            <a:ext cx="3807725" cy="38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6220308" y="2423160"/>
            <a:ext cx="2923691" cy="32918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3200" dirty="0"/>
              <a:t>4) Chaise ou  </a:t>
            </a:r>
          </a:p>
          <a:p>
            <a:pPr>
              <a:spcBef>
                <a:spcPts val="0"/>
              </a:spcBef>
            </a:pPr>
            <a:r>
              <a:rPr lang="fr-CA" sz="3200" dirty="0"/>
              <a:t>     fauteuil   </a:t>
            </a:r>
          </a:p>
          <a:p>
            <a:pPr>
              <a:spcBef>
                <a:spcPts val="0"/>
              </a:spcBef>
            </a:pPr>
            <a:r>
              <a:rPr lang="fr-CA" sz="3200" dirty="0"/>
              <a:t>     roulant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0" y="890516"/>
            <a:ext cx="4824484" cy="4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Choix de l’aide à la marche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54842" y="2121408"/>
            <a:ext cx="8103358" cy="4050792"/>
          </a:xfrm>
        </p:spPr>
        <p:txBody>
          <a:bodyPr/>
          <a:lstStyle/>
          <a:p>
            <a:r>
              <a:rPr lang="fr-CA" sz="4400" dirty="0"/>
              <a:t>1) État de santé   (pourquoi?)</a:t>
            </a:r>
          </a:p>
          <a:p>
            <a:pPr marL="0" indent="0">
              <a:buNone/>
            </a:pPr>
            <a:endParaRPr lang="fr-CA" sz="4400" dirty="0"/>
          </a:p>
          <a:p>
            <a:r>
              <a:rPr lang="fr-CA" sz="4400" dirty="0"/>
              <a:t>2) Âge (force)</a:t>
            </a:r>
          </a:p>
          <a:p>
            <a:pPr marL="0" indent="0">
              <a:buNone/>
            </a:pPr>
            <a:endParaRPr lang="fr-CA" sz="4400" dirty="0"/>
          </a:p>
          <a:p>
            <a:r>
              <a:rPr lang="fr-CA" sz="4400" dirty="0"/>
              <a:t>3) Stabilité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2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ajustement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52917"/>
            <a:ext cx="7772400" cy="4593291"/>
          </a:xfrm>
        </p:spPr>
        <p:txBody>
          <a:bodyPr/>
          <a:lstStyle/>
          <a:p>
            <a:r>
              <a:rPr lang="fr-CA" dirty="0"/>
              <a:t> </a:t>
            </a:r>
            <a:r>
              <a:rPr lang="fr-CA" sz="3600" dirty="0"/>
              <a:t>Importance</a:t>
            </a:r>
            <a:r>
              <a:rPr lang="fr-CA" dirty="0"/>
              <a:t>:</a:t>
            </a:r>
          </a:p>
          <a:p>
            <a:pPr marL="0" indent="0">
              <a:buNone/>
            </a:pPr>
            <a:r>
              <a:rPr lang="fr-CA" dirty="0"/>
              <a:t>                </a:t>
            </a:r>
            <a:r>
              <a:rPr lang="fr-CA" sz="3600" dirty="0"/>
              <a:t>* Posture</a:t>
            </a:r>
          </a:p>
          <a:p>
            <a:pPr marL="0" indent="0">
              <a:buNone/>
            </a:pPr>
            <a:r>
              <a:rPr lang="fr-CA" sz="3600" dirty="0"/>
              <a:t>         * Équilibre</a:t>
            </a:r>
          </a:p>
          <a:p>
            <a:pPr marL="0" indent="0">
              <a:buNone/>
            </a:pPr>
            <a:r>
              <a:rPr lang="fr-CA" sz="3600" dirty="0"/>
              <a:t>         * Prévention des douleurs</a:t>
            </a:r>
          </a:p>
          <a:p>
            <a:pPr marL="0" indent="0">
              <a:buNone/>
            </a:pPr>
            <a:r>
              <a:rPr lang="fr-CA" sz="3600" dirty="0"/>
              <a:t>         * Optimisation de l’utilisation</a:t>
            </a:r>
          </a:p>
        </p:txBody>
      </p:sp>
    </p:spTree>
    <p:extLst>
      <p:ext uri="{BB962C8B-B14F-4D97-AF65-F5344CB8AC3E}">
        <p14:creationId xmlns:p14="http://schemas.microsoft.com/office/powerpoint/2010/main" val="19281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Ajustement et utilisation (canne)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>
                <a:hlinkClick r:id="rId2"/>
              </a:rPr>
              <a:t>https://www.youtube.com/watch?v=TxrZDyKOuK4</a:t>
            </a:r>
            <a:endParaRPr lang="fr-CA"/>
          </a:p>
          <a:p>
            <a:endParaRPr lang="fr-CA"/>
          </a:p>
          <a:p>
            <a:r>
              <a:rPr lang="fr-CA"/>
              <a:t>1) De quel côté?:  _________________________________________</a:t>
            </a:r>
          </a:p>
          <a:p>
            <a:endParaRPr lang="fr-CA"/>
          </a:p>
          <a:p>
            <a:r>
              <a:rPr lang="fr-CA"/>
              <a:t>2)               :  _____________                             :  __________________</a:t>
            </a:r>
          </a:p>
          <a:p>
            <a:endParaRPr lang="fr-CA"/>
          </a:p>
          <a:p>
            <a:r>
              <a:rPr lang="fr-CA"/>
              <a:t>3)                       :   _______________________________</a:t>
            </a:r>
          </a:p>
          <a:p>
            <a:endParaRPr lang="fr-CA"/>
          </a:p>
          <a:p>
            <a:r>
              <a:rPr lang="fr-CA"/>
              <a:t>4) Hauteur de la canne :  _______________________________________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31" y="3090240"/>
            <a:ext cx="866775" cy="95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3" y="3090240"/>
            <a:ext cx="554440" cy="1108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7" t="74333" r="13116" b="6518"/>
          <a:stretch/>
        </p:blipFill>
        <p:spPr>
          <a:xfrm>
            <a:off x="1473958" y="4351441"/>
            <a:ext cx="696036" cy="7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1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Ajustement et utilisation (canne)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266" y="1793862"/>
            <a:ext cx="7772400" cy="4716120"/>
          </a:xfrm>
        </p:spPr>
        <p:txBody>
          <a:bodyPr>
            <a:normAutofit fontScale="92500" lnSpcReduction="10000"/>
          </a:bodyPr>
          <a:lstStyle/>
          <a:p>
            <a:r>
              <a:rPr lang="fr-CA" u="sng" dirty="0">
                <a:hlinkClick r:id="rId2"/>
              </a:rPr>
              <a:t>https://www.youtube.com/watch?v=TxrZDyKOuK4</a:t>
            </a:r>
            <a:endParaRPr lang="fr-CA" u="sng" dirty="0"/>
          </a:p>
          <a:p>
            <a:pPr marL="0" indent="0">
              <a:buNone/>
            </a:pPr>
            <a:endParaRPr lang="fr-CA" u="sng" dirty="0"/>
          </a:p>
          <a:p>
            <a:r>
              <a:rPr lang="fr-CA" dirty="0"/>
              <a:t>De quel côté?:  </a:t>
            </a:r>
            <a:r>
              <a:rPr lang="fr-CA" u="sng" dirty="0"/>
              <a:t>du côté de la jambe saine </a:t>
            </a:r>
            <a:r>
              <a:rPr lang="fr-CA" dirty="0"/>
              <a:t> (diminue le poids porté par la jambe faible et permet une allure de marche naturelle)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2) Corps :  </a:t>
            </a:r>
            <a:r>
              <a:rPr lang="fr-CA" u="sng" dirty="0"/>
              <a:t>bien droit</a:t>
            </a:r>
            <a:r>
              <a:rPr lang="fr-CA" dirty="0"/>
              <a:t>           Épaules :  </a:t>
            </a:r>
            <a:r>
              <a:rPr lang="fr-CA" u="sng" dirty="0"/>
              <a:t>relâchées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3) Embout de caoutchouc :   </a:t>
            </a:r>
            <a:r>
              <a:rPr lang="fr-CA" u="sng" dirty="0"/>
              <a:t>à 15 cm du bout du pied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4) Hauteur de la canne :  </a:t>
            </a:r>
            <a:r>
              <a:rPr lang="fr-CA" u="sng" dirty="0"/>
              <a:t>le haut de la canne doit arriver au poignet</a:t>
            </a:r>
            <a:endParaRPr lang="fr-CA" dirty="0"/>
          </a:p>
          <a:p>
            <a:pPr marL="0" indent="0">
              <a:buNone/>
            </a:pPr>
            <a:r>
              <a:rPr lang="fr-CA" i="1" dirty="0"/>
              <a:t>Si la canne est trop longue ou trop courte : mauvaise posture, déséquilibre, douleurs au dos, épaule, poignet et coude. Le poids est mal réparti.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997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971" y="48039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Ajustement et utilisation (béquille)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971" y="1282891"/>
            <a:ext cx="8321722" cy="5268034"/>
          </a:xfrm>
        </p:spPr>
        <p:txBody>
          <a:bodyPr>
            <a:normAutofit/>
          </a:bodyPr>
          <a:lstStyle/>
          <a:p>
            <a:r>
              <a:rPr lang="fr-CA" u="sng" dirty="0">
                <a:hlinkClick r:id="rId2"/>
              </a:rPr>
              <a:t>https://www.youtube.com/watch?v=2nQHCUo1fho</a:t>
            </a:r>
            <a:endParaRPr lang="fr-CA" u="sng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1)             :  </a:t>
            </a:r>
            <a:r>
              <a:rPr lang="fr-CA" u="sng" dirty="0"/>
              <a:t>________________</a:t>
            </a:r>
            <a:r>
              <a:rPr lang="fr-CA" dirty="0"/>
              <a:t>                            :  </a:t>
            </a:r>
            <a:r>
              <a:rPr lang="fr-CA" u="sng" dirty="0"/>
              <a:t>__________________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r>
              <a:rPr lang="fr-CA" dirty="0"/>
              <a:t>2)                      :                </a:t>
            </a:r>
            <a:r>
              <a:rPr lang="fr-CA" u="sng" dirty="0"/>
              <a:t> cm de l’aisselle</a:t>
            </a:r>
            <a:r>
              <a:rPr lang="fr-CA" dirty="0"/>
              <a:t>. (            doigts)</a:t>
            </a:r>
          </a:p>
          <a:p>
            <a:r>
              <a:rPr lang="fr-CA" dirty="0"/>
              <a:t>3)                      :  </a:t>
            </a:r>
            <a:r>
              <a:rPr lang="fr-CA" u="sng" dirty="0"/>
              <a:t>________________________</a:t>
            </a:r>
            <a:r>
              <a:rPr lang="fr-CA" dirty="0"/>
              <a:t>  (permet d’avoir un angle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CA" dirty="0"/>
              <a:t>                                                    d’environ 25 degrés au coude)</a:t>
            </a:r>
          </a:p>
          <a:p>
            <a:pPr marL="0" indent="0">
              <a:lnSpc>
                <a:spcPct val="170000"/>
              </a:lnSpc>
              <a:buNone/>
            </a:pPr>
            <a:endParaRPr lang="fr-CA" dirty="0"/>
          </a:p>
          <a:p>
            <a:r>
              <a:rPr lang="fr-CA" dirty="0"/>
              <a:t>4)                      : </a:t>
            </a:r>
            <a:r>
              <a:rPr lang="fr-CA" u="sng" dirty="0"/>
              <a:t>________________________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41" y="1657383"/>
            <a:ext cx="554440" cy="1108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32" y="1657383"/>
            <a:ext cx="866775" cy="952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" y="2766263"/>
            <a:ext cx="2893417" cy="3050488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471773" y="2826587"/>
            <a:ext cx="982781" cy="3138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644929" y="3665654"/>
            <a:ext cx="982781" cy="3138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droite 11"/>
          <p:cNvSpPr/>
          <p:nvPr/>
        </p:nvSpPr>
        <p:spPr>
          <a:xfrm>
            <a:off x="652677" y="5502852"/>
            <a:ext cx="982781" cy="3138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98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971" y="48039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Ajustement et utilisation (béquille)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971" y="1657383"/>
            <a:ext cx="7772400" cy="4893541"/>
          </a:xfrm>
        </p:spPr>
        <p:txBody>
          <a:bodyPr>
            <a:normAutofit fontScale="92500" lnSpcReduction="20000"/>
          </a:bodyPr>
          <a:lstStyle/>
          <a:p>
            <a:r>
              <a:rPr lang="fr-CA" u="sng" dirty="0">
                <a:hlinkClick r:id="rId2"/>
              </a:rPr>
              <a:t>https://www.youtube.com/watch?v=2nQHCUo1fho</a:t>
            </a:r>
            <a:endParaRPr lang="fr-CA" dirty="0"/>
          </a:p>
          <a:p>
            <a:r>
              <a:rPr lang="fr-CA" dirty="0"/>
              <a:t>1) Corps :  </a:t>
            </a:r>
            <a:r>
              <a:rPr lang="fr-CA" u="sng" dirty="0"/>
              <a:t>bien droit</a:t>
            </a:r>
            <a:r>
              <a:rPr lang="fr-CA" dirty="0"/>
              <a:t>                 Épaules :  </a:t>
            </a:r>
            <a:r>
              <a:rPr lang="fr-CA" u="sng" dirty="0"/>
              <a:t>relâchées</a:t>
            </a:r>
            <a:r>
              <a:rPr lang="fr-CA" dirty="0"/>
              <a:t>.</a:t>
            </a:r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r>
              <a:rPr lang="fr-CA" dirty="0"/>
              <a:t>2) Haut de la béquille :   </a:t>
            </a:r>
            <a:r>
              <a:rPr lang="fr-CA" u="sng" dirty="0"/>
              <a:t>5 cm de l’aisselle</a:t>
            </a:r>
            <a:r>
              <a:rPr lang="fr-CA" dirty="0"/>
              <a:t>. (2 à 3 doigts)</a:t>
            </a:r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r>
              <a:rPr lang="fr-CA" dirty="0"/>
              <a:t>3 ) Appui-main :  </a:t>
            </a:r>
            <a:r>
              <a:rPr lang="fr-CA" u="sng" dirty="0"/>
              <a:t>au pli du poignet</a:t>
            </a:r>
            <a:r>
              <a:rPr lang="fr-CA" dirty="0"/>
              <a:t>.  (permet d’avoir un angle d’environ 25 degrés au coude)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4 ) Embout de caoutchouc : </a:t>
            </a:r>
            <a:r>
              <a:rPr lang="fr-CA" u="sng" dirty="0"/>
              <a:t>15 cm du pied.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i="1" dirty="0"/>
              <a:t>Si les béquilles sont trop hautes ou trop basses : efforts exagérés des épaules, des coudes et des poignets, du dos entraînant inconfort et douleurs. Il y a un risque de compression et douleur aux aisselles et engourdissements aux bras et aux mains. </a:t>
            </a:r>
          </a:p>
        </p:txBody>
      </p:sp>
    </p:spTree>
    <p:extLst>
      <p:ext uri="{BB962C8B-B14F-4D97-AF65-F5344CB8AC3E}">
        <p14:creationId xmlns:p14="http://schemas.microsoft.com/office/powerpoint/2010/main" val="126089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Pour la béquille canadienne :</a:t>
            </a:r>
            <a:br>
              <a:rPr lang="fr-CA" sz="2000" dirty="0"/>
            </a:br>
            <a:r>
              <a:rPr lang="fr-CA" sz="2000" dirty="0"/>
              <a:t> </a:t>
            </a:r>
            <a:br>
              <a:rPr lang="fr-CA" sz="2000" dirty="0"/>
            </a:br>
            <a:r>
              <a:rPr lang="fr-CA" sz="2000" dirty="0"/>
              <a:t>1)  Poignée :  </a:t>
            </a:r>
            <a:r>
              <a:rPr lang="fr-CA" sz="2000" u="sng" dirty="0"/>
              <a:t>hauteur du pli du poignet</a:t>
            </a:r>
            <a:br>
              <a:rPr lang="fr-CA" sz="2000" dirty="0"/>
            </a:br>
            <a:r>
              <a:rPr lang="fr-CA" sz="2000" dirty="0"/>
              <a:t> </a:t>
            </a:r>
            <a:br>
              <a:rPr lang="fr-CA" sz="2000" dirty="0"/>
            </a:br>
            <a:r>
              <a:rPr lang="fr-CA" sz="2000" dirty="0"/>
              <a:t>2)  Appui de l’avant-bras :  </a:t>
            </a:r>
            <a:r>
              <a:rPr lang="fr-CA" sz="2000" u="sng" dirty="0"/>
              <a:t>à 2 cm de l’olécrane</a:t>
            </a:r>
            <a:endParaRPr lang="fr-CA" sz="2000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/>
          <a:stretch/>
        </p:blipFill>
        <p:spPr bwMode="auto">
          <a:xfrm>
            <a:off x="982640" y="2265528"/>
            <a:ext cx="4135270" cy="3043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217762" y="4462818"/>
            <a:ext cx="832513" cy="6277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38" y="2477565"/>
            <a:ext cx="1743075" cy="2619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098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Aides à la marche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CA" sz="4000" dirty="0"/>
              <a:t>Fonctionnement et ajustement</a:t>
            </a:r>
          </a:p>
        </p:txBody>
      </p:sp>
    </p:spTree>
    <p:extLst>
      <p:ext uri="{BB962C8B-B14F-4D97-AF65-F5344CB8AC3E}">
        <p14:creationId xmlns:p14="http://schemas.microsoft.com/office/powerpoint/2010/main" val="362096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437" y="0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Ajustement et utilisation (marchette)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437" y="1704878"/>
            <a:ext cx="8267130" cy="4893541"/>
          </a:xfrm>
        </p:spPr>
        <p:txBody>
          <a:bodyPr>
            <a:normAutofit/>
          </a:bodyPr>
          <a:lstStyle/>
          <a:p>
            <a:r>
              <a:rPr lang="fr-CA" u="sng" dirty="0">
                <a:hlinkClick r:id="rId2"/>
              </a:rPr>
              <a:t>https://www.youtube.com/watch?v=Ou4e9LW90i4</a:t>
            </a:r>
            <a:endParaRPr lang="fr-CA" dirty="0"/>
          </a:p>
          <a:p>
            <a:r>
              <a:rPr lang="fr-CA" sz="2800" dirty="0"/>
              <a:t>1)             :  </a:t>
            </a:r>
            <a:r>
              <a:rPr lang="fr-CA" sz="2800" u="sng" dirty="0"/>
              <a:t>__________</a:t>
            </a:r>
            <a:r>
              <a:rPr lang="fr-CA" sz="2800" dirty="0"/>
              <a:t>                : _</a:t>
            </a:r>
            <a:r>
              <a:rPr lang="fr-CA" sz="2800" u="sng" dirty="0"/>
              <a:t>__________</a:t>
            </a: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endParaRPr lang="fr-CA" sz="2800" dirty="0"/>
          </a:p>
          <a:p>
            <a:r>
              <a:rPr lang="fr-CA" sz="2800" dirty="0"/>
              <a:t>2)                                  :    </a:t>
            </a:r>
            <a:r>
              <a:rPr lang="fr-CA" sz="2800" u="sng" dirty="0"/>
              <a:t>_______________________</a:t>
            </a: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3)  Le corps ne doit pas toucher </a:t>
            </a:r>
            <a:r>
              <a:rPr lang="fr-CA" sz="2800" u="sng" dirty="0"/>
              <a:t>____________________________ </a:t>
            </a:r>
            <a:r>
              <a:rPr lang="fr-CA" sz="2800" dirty="0"/>
              <a:t>et, en général, les talons doivent être vis-à-vis ________________________________ 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06" y="1998577"/>
            <a:ext cx="554440" cy="1108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5" y="1998577"/>
            <a:ext cx="866775" cy="95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2079" r="9440" b="61417"/>
          <a:stretch/>
        </p:blipFill>
        <p:spPr>
          <a:xfrm>
            <a:off x="1105468" y="3155496"/>
            <a:ext cx="3070747" cy="1583141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467437" y="3244206"/>
            <a:ext cx="982781" cy="3138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623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437" y="0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Ajustement et utilisation (marchette)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069" y="1657383"/>
            <a:ext cx="8802806" cy="4893541"/>
          </a:xfrm>
        </p:spPr>
        <p:txBody>
          <a:bodyPr>
            <a:normAutofit/>
          </a:bodyPr>
          <a:lstStyle/>
          <a:p>
            <a:r>
              <a:rPr lang="fr-CA" u="sng" dirty="0">
                <a:hlinkClick r:id="rId2"/>
              </a:rPr>
              <a:t>https://www.youtube.com/watch?v=Ou4e9LW90i4</a:t>
            </a:r>
            <a:endParaRPr lang="fr-CA" dirty="0"/>
          </a:p>
          <a:p>
            <a:r>
              <a:rPr lang="fr-CA" sz="3200" dirty="0"/>
              <a:t>1) Corps :  </a:t>
            </a:r>
            <a:r>
              <a:rPr lang="fr-CA" sz="3200" u="sng" dirty="0"/>
              <a:t>bien droit</a:t>
            </a:r>
            <a:r>
              <a:rPr lang="fr-CA" sz="3200" dirty="0"/>
              <a:t>   Épaules :    </a:t>
            </a:r>
            <a:r>
              <a:rPr lang="fr-CA" sz="3200" u="sng" dirty="0"/>
              <a:t>relâchées</a:t>
            </a:r>
            <a:r>
              <a:rPr lang="fr-CA" sz="3200" dirty="0"/>
              <a:t>.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2) Appui-main :    </a:t>
            </a:r>
            <a:r>
              <a:rPr lang="fr-CA" sz="3200" u="sng" dirty="0"/>
              <a:t>au pli du poignet</a:t>
            </a:r>
            <a:r>
              <a:rPr lang="fr-CA" sz="3200" dirty="0"/>
              <a:t>.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3)  Le corps ne doit pas toucher </a:t>
            </a:r>
            <a:r>
              <a:rPr lang="fr-CA" sz="3200" u="sng" dirty="0"/>
              <a:t>la barre antérieure</a:t>
            </a:r>
            <a:r>
              <a:rPr lang="fr-CA" sz="3200" dirty="0"/>
              <a:t> et, en général, les talons doivent être </a:t>
            </a:r>
            <a:r>
              <a:rPr lang="fr-CA" sz="3200" u="sng" dirty="0"/>
              <a:t>vis-à-vis les pattes arrières.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082543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927" y="0"/>
            <a:ext cx="7434617" cy="1255594"/>
          </a:xfrm>
        </p:spPr>
        <p:txBody>
          <a:bodyPr/>
          <a:lstStyle/>
          <a:p>
            <a:pPr algn="ctr"/>
            <a:r>
              <a:rPr lang="fr-CA" dirty="0"/>
              <a:t>Ajustement et utilisation </a:t>
            </a:r>
            <a:br>
              <a:rPr lang="fr-CA" dirty="0"/>
            </a:br>
            <a:r>
              <a:rPr lang="fr-CA" dirty="0"/>
              <a:t>(fauteuil roulant)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437" y="1255594"/>
            <a:ext cx="8485494" cy="5602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u="sng" dirty="0">
                <a:hlinkClick r:id="rId2"/>
              </a:rPr>
              <a:t>https://www.youtube.com/watch?v=WFJrG9nwAHc</a:t>
            </a:r>
            <a:endParaRPr lang="fr-CA" sz="24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1) </a:t>
            </a:r>
            <a:r>
              <a:rPr lang="fr-CA" sz="2400" b="1" dirty="0"/>
              <a:t>                       : </a:t>
            </a:r>
            <a:r>
              <a:rPr lang="fr-CA" sz="2400" u="sng" dirty="0"/>
              <a:t>_______________</a:t>
            </a:r>
            <a:r>
              <a:rPr lang="fr-CA" sz="2400" dirty="0"/>
              <a:t>de chaque côté du bassin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2) Profondeur du siège : permet </a:t>
            </a:r>
            <a:r>
              <a:rPr lang="fr-CA" sz="2400" u="sng" dirty="0"/>
              <a:t>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400" u="sng" dirty="0"/>
              <a:t>_________________________________________________</a:t>
            </a:r>
            <a:endParaRPr lang="fr-CA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3)                        : épaules restent dans un bon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400" dirty="0"/>
              <a:t>                              alignement et le coude forme un angle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400" dirty="0"/>
              <a:t>                                         de  </a:t>
            </a:r>
            <a:r>
              <a:rPr lang="fr-CA" sz="2400" u="sng" dirty="0"/>
              <a:t>_________________</a:t>
            </a:r>
            <a:endParaRPr lang="fr-CA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4)                       : assis au </a:t>
            </a:r>
            <a:r>
              <a:rPr lang="fr-CA" sz="2400" u="sng" dirty="0"/>
              <a:t>________________</a:t>
            </a:r>
            <a:r>
              <a:rPr lang="fr-CA" sz="2400" dirty="0"/>
              <a:t>, soulever pour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400" dirty="0"/>
              <a:t>                               avoir un angle de  </a:t>
            </a:r>
            <a:r>
              <a:rPr lang="fr-CA" sz="2400" u="sng" dirty="0"/>
              <a:t> _________</a:t>
            </a:r>
            <a:r>
              <a:rPr lang="fr-CA" sz="2400" dirty="0"/>
              <a:t>degrés.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543" y="1634727"/>
            <a:ext cx="1012054" cy="1271691"/>
          </a:xfrm>
          <a:prstGeom prst="rect">
            <a:avLst/>
          </a:prstGeom>
        </p:spPr>
      </p:pic>
      <p:sp>
        <p:nvSpPr>
          <p:cNvPr id="5" name="Double flèche horizontale 4"/>
          <p:cNvSpPr/>
          <p:nvPr/>
        </p:nvSpPr>
        <p:spPr>
          <a:xfrm>
            <a:off x="1629847" y="2291043"/>
            <a:ext cx="641445" cy="34119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52097" r="56928" b="13490"/>
          <a:stretch/>
        </p:blipFill>
        <p:spPr>
          <a:xfrm>
            <a:off x="1334226" y="4056797"/>
            <a:ext cx="1232685" cy="1148192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825693" y="4740076"/>
            <a:ext cx="665486" cy="21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65220" r="11244" b="4779"/>
          <a:stretch/>
        </p:blipFill>
        <p:spPr>
          <a:xfrm>
            <a:off x="1281827" y="5236773"/>
            <a:ext cx="1337481" cy="941696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0359713">
            <a:off x="2557539" y="5600590"/>
            <a:ext cx="665486" cy="21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950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437" y="0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Ajustement et utilisation </a:t>
            </a:r>
            <a:br>
              <a:rPr lang="fr-CA" dirty="0"/>
            </a:br>
            <a:r>
              <a:rPr lang="fr-CA" dirty="0"/>
              <a:t>(fauteuil roulant)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971" y="1657383"/>
            <a:ext cx="7772400" cy="4893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u="sng" dirty="0">
                <a:hlinkClick r:id="rId2"/>
              </a:rPr>
              <a:t>https://www.youtube.com/watch?v=WFJrG9nwAHc</a:t>
            </a: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1) Largeur</a:t>
            </a:r>
            <a:r>
              <a:rPr lang="fr-CA" sz="2400" b="1" dirty="0"/>
              <a:t> : </a:t>
            </a:r>
            <a:r>
              <a:rPr lang="fr-CA" sz="2400" u="sng" dirty="0"/>
              <a:t>4 cm de dégagement </a:t>
            </a:r>
            <a:r>
              <a:rPr lang="fr-CA" sz="2400" dirty="0"/>
              <a:t>de chaque côté du bassin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2) Profondeur du siège : permet </a:t>
            </a:r>
            <a:r>
              <a:rPr lang="fr-CA" sz="2400" u="sng" dirty="0"/>
              <a:t>bon soutien pour la cuisse en dégageant le genou</a:t>
            </a:r>
            <a:endParaRPr lang="fr-CA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3) Appui-bras : épaules restent dans un bon alignement et le coude forme un angle </a:t>
            </a:r>
            <a:r>
              <a:rPr lang="fr-CA" sz="2400" u="sng" dirty="0"/>
              <a:t>de 90 degrés</a:t>
            </a:r>
            <a:r>
              <a:rPr lang="fr-CA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400" dirty="0"/>
              <a:t>4) Appui-pied : assis au </a:t>
            </a:r>
            <a:r>
              <a:rPr lang="fr-CA" sz="2400" u="sng" dirty="0"/>
              <a:t>fond du fauteuil</a:t>
            </a:r>
            <a:r>
              <a:rPr lang="fr-CA" sz="2400" dirty="0"/>
              <a:t>, soulever appui-pied pour avoir un angle </a:t>
            </a:r>
            <a:r>
              <a:rPr lang="fr-CA" sz="2400" u="sng" dirty="0"/>
              <a:t>de 70 à 90 degrés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4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Maintenant à votre tour!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Placez-vous en équipe de deux</a:t>
            </a:r>
          </a:p>
          <a:p>
            <a:endParaRPr lang="fr-CA" dirty="0"/>
          </a:p>
          <a:p>
            <a:r>
              <a:rPr lang="fr-CA" dirty="0"/>
              <a:t>Piger une image</a:t>
            </a:r>
          </a:p>
          <a:p>
            <a:endParaRPr lang="fr-CA" dirty="0"/>
          </a:p>
          <a:p>
            <a:r>
              <a:rPr lang="fr-CA" dirty="0"/>
              <a:t>Prendre l’aide à la marche correspondant</a:t>
            </a:r>
          </a:p>
          <a:p>
            <a:endParaRPr lang="fr-CA" dirty="0"/>
          </a:p>
          <a:p>
            <a:r>
              <a:rPr lang="fr-CA" dirty="0"/>
              <a:t>Prendre une feuille par personne. Vous devrez faire l’ajustement et répondre aux questions.</a:t>
            </a:r>
          </a:p>
        </p:txBody>
      </p:sp>
    </p:spTree>
    <p:extLst>
      <p:ext uri="{BB962C8B-B14F-4D97-AF65-F5344CB8AC3E}">
        <p14:creationId xmlns:p14="http://schemas.microsoft.com/office/powerpoint/2010/main" val="367943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Panel d’expert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Chaque équipe de deux pige une lettre</a:t>
            </a:r>
          </a:p>
          <a:p>
            <a:endParaRPr lang="fr-CA" dirty="0"/>
          </a:p>
          <a:p>
            <a:r>
              <a:rPr lang="fr-CA" dirty="0"/>
              <a:t>Pour les cannes, vous vous divisez en 3 donc 1 – 1 – 2 personnes</a:t>
            </a:r>
          </a:p>
          <a:p>
            <a:endParaRPr lang="fr-CA" dirty="0"/>
          </a:p>
          <a:p>
            <a:r>
              <a:rPr lang="fr-CA" dirty="0"/>
              <a:t>Ensuite toutes les équipes ayant pigé la même lettre se regroupent. Vous enseignez aux membres de votre équipe l’ajustement de votre aide à la marche. Partager vos réponses et discutez-en pour arriver à un consensus.</a:t>
            </a:r>
          </a:p>
        </p:txBody>
      </p:sp>
    </p:spTree>
    <p:extLst>
      <p:ext uri="{BB962C8B-B14F-4D97-AF65-F5344CB8AC3E}">
        <p14:creationId xmlns:p14="http://schemas.microsoft.com/office/powerpoint/2010/main" val="76552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Retour sur l’activité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24" y="2120900"/>
            <a:ext cx="6535552" cy="4051300"/>
          </a:xfrm>
        </p:spPr>
      </p:pic>
    </p:spTree>
    <p:extLst>
      <p:ext uri="{BB962C8B-B14F-4D97-AF65-F5344CB8AC3E}">
        <p14:creationId xmlns:p14="http://schemas.microsoft.com/office/powerpoint/2010/main" val="2588914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Aménagement d’une salle de bain sécuritaire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4000" dirty="0"/>
              <a:t>Pourquoi?</a:t>
            </a:r>
          </a:p>
          <a:p>
            <a:pPr marL="0" indent="0">
              <a:buNone/>
            </a:pPr>
            <a:r>
              <a:rPr lang="fr-CA" sz="4000" dirty="0"/>
              <a:t>        a) 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r>
              <a:rPr lang="fr-CA" sz="4000" dirty="0"/>
              <a:t>        b)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r>
              <a:rPr lang="fr-CA" sz="4000" dirty="0"/>
              <a:t>        c) </a:t>
            </a:r>
          </a:p>
        </p:txBody>
      </p:sp>
    </p:spTree>
    <p:extLst>
      <p:ext uri="{BB962C8B-B14F-4D97-AF65-F5344CB8AC3E}">
        <p14:creationId xmlns:p14="http://schemas.microsoft.com/office/powerpoint/2010/main" val="283859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Aménagement d’une salle de bain sécuritaire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4000" dirty="0"/>
              <a:t>Pourquoi?</a:t>
            </a:r>
          </a:p>
          <a:p>
            <a:pPr marL="0" indent="0">
              <a:buNone/>
            </a:pPr>
            <a:r>
              <a:rPr lang="fr-CA" sz="4000" dirty="0"/>
              <a:t>        a) préserver</a:t>
            </a:r>
            <a:r>
              <a:rPr lang="fr-FR" sz="4000" dirty="0"/>
              <a:t> l’autonomie</a:t>
            </a: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r>
              <a:rPr lang="fr-CA" sz="4000" dirty="0"/>
              <a:t>        b) offrir une qualité de vie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r>
              <a:rPr lang="fr-CA" sz="4000" dirty="0"/>
              <a:t>        c) </a:t>
            </a:r>
            <a:r>
              <a:rPr lang="fr-FR" sz="4000" dirty="0"/>
              <a:t>déficit physique temporaire </a:t>
            </a:r>
          </a:p>
          <a:p>
            <a:pPr marL="0" indent="0">
              <a:buNone/>
            </a:pPr>
            <a:r>
              <a:rPr lang="fr-FR" sz="4000" dirty="0"/>
              <a:t>             ou permanent.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155004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86" y="1448521"/>
            <a:ext cx="2110714" cy="31741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(faciliter l’hygiène personnelle)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13100" y="17653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/>
              <a:t>Douche téléphone</a:t>
            </a:r>
            <a:r>
              <a:rPr lang="fr-CA" sz="2800" dirty="0"/>
              <a:t>:  minimum 6 pieds</a:t>
            </a:r>
          </a:p>
        </p:txBody>
      </p:sp>
    </p:spTree>
    <p:extLst>
      <p:ext uri="{BB962C8B-B14F-4D97-AF65-F5344CB8AC3E}">
        <p14:creationId xmlns:p14="http://schemas.microsoft.com/office/powerpoint/2010/main" val="13550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Objectifs du cours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5800" y="1803908"/>
            <a:ext cx="7772400" cy="4050792"/>
          </a:xfrm>
        </p:spPr>
        <p:txBody>
          <a:bodyPr>
            <a:normAutofit fontScale="92500"/>
          </a:bodyPr>
          <a:lstStyle/>
          <a:p>
            <a:r>
              <a:rPr lang="fr-CA" sz="2800" dirty="0"/>
              <a:t>1) connaître les différents aides à la marche disponibles en pharmacie et leur utilisation.</a:t>
            </a:r>
          </a:p>
          <a:p>
            <a:endParaRPr lang="fr-CA" sz="2800" dirty="0"/>
          </a:p>
          <a:p>
            <a:r>
              <a:rPr lang="fr-CA" sz="2800" dirty="0"/>
              <a:t>2) faire l’ajustement des trois principaux aides à la marche en respectant les règles de santé et sécurité ainsi que les règles d’hygiène.</a:t>
            </a:r>
          </a:p>
          <a:p>
            <a:endParaRPr lang="fr-CA" sz="2800" dirty="0"/>
          </a:p>
          <a:p>
            <a:r>
              <a:rPr lang="fr-CA" sz="2800" dirty="0"/>
              <a:t>3) transmettre correctement les informations pertinentes à un client.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115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(faciliter l’hygiène personnelle)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13100" y="176530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/>
              <a:t>Tapis de bain</a:t>
            </a:r>
            <a:r>
              <a:rPr lang="fr-CA" sz="2800" dirty="0"/>
              <a:t>: </a:t>
            </a:r>
          </a:p>
          <a:p>
            <a:r>
              <a:rPr lang="fr-CA" sz="2800" dirty="0"/>
              <a:t>Pourquoi le tapis est-il courbé?</a:t>
            </a:r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r>
              <a:rPr lang="fr-CA" sz="2800" dirty="0"/>
              <a:t>Lavable</a:t>
            </a:r>
          </a:p>
        </p:txBody>
      </p:sp>
      <p:pic>
        <p:nvPicPr>
          <p:cNvPr id="9" name="Image 8" descr="tapis de bain.jpg"/>
          <p:cNvPicPr/>
          <p:nvPr/>
        </p:nvPicPr>
        <p:blipFill>
          <a:blip r:embed="rId2" cstate="print"/>
          <a:srcRect l="9102" r="4654"/>
          <a:stretch>
            <a:fillRect/>
          </a:stretch>
        </p:blipFill>
        <p:spPr>
          <a:xfrm>
            <a:off x="391477" y="939800"/>
            <a:ext cx="2466023" cy="358140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16200000">
            <a:off x="1122838" y="3873500"/>
            <a:ext cx="1625600" cy="622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856138" y="4997450"/>
            <a:ext cx="215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Indicateur de température de l’eau</a:t>
            </a:r>
          </a:p>
        </p:txBody>
      </p:sp>
    </p:spTree>
    <p:extLst>
      <p:ext uri="{BB962C8B-B14F-4D97-AF65-F5344CB8AC3E}">
        <p14:creationId xmlns:p14="http://schemas.microsoft.com/office/powerpoint/2010/main" val="143716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(pour la sécurité)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554479"/>
            <a:ext cx="2752725" cy="2752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6300" y="1554479"/>
            <a:ext cx="264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/>
              <a:t>Poignée d’appui de bain</a:t>
            </a:r>
            <a:r>
              <a:rPr lang="fr-CA" sz="3200" dirty="0"/>
              <a:t>: non permanente</a:t>
            </a:r>
            <a:endParaRPr lang="fr-CA" sz="3200" u="sng" dirty="0"/>
          </a:p>
        </p:txBody>
      </p:sp>
    </p:spTree>
    <p:extLst>
      <p:ext uri="{BB962C8B-B14F-4D97-AF65-F5344CB8AC3E}">
        <p14:creationId xmlns:p14="http://schemas.microsoft.com/office/powerpoint/2010/main" val="297907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(pour la sécurité)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0937" y="4637782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u="sng" dirty="0"/>
              <a:t>Barre d’appui</a:t>
            </a:r>
            <a:r>
              <a:rPr lang="fr-CA" sz="2400" dirty="0"/>
              <a:t>  </a:t>
            </a:r>
            <a:r>
              <a:rPr lang="fr-CA" sz="2400" u="sng" dirty="0"/>
              <a:t>fixe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2355850"/>
            <a:ext cx="3007825" cy="1987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50" y="1847850"/>
            <a:ext cx="2782887" cy="27828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84050" y="4637782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u="sng" dirty="0"/>
              <a:t>Barre d’appui</a:t>
            </a:r>
            <a:r>
              <a:rPr lang="fr-CA" sz="2400" dirty="0"/>
              <a:t>  </a:t>
            </a:r>
            <a:r>
              <a:rPr lang="fr-CA" sz="2400" u="sng" dirty="0"/>
              <a:t>mobile (ventouse)</a:t>
            </a:r>
          </a:p>
        </p:txBody>
      </p:sp>
    </p:spTree>
    <p:extLst>
      <p:ext uri="{BB962C8B-B14F-4D97-AF65-F5344CB8AC3E}">
        <p14:creationId xmlns:p14="http://schemas.microsoft.com/office/powerpoint/2010/main" val="91535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(pour la sécurité)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7" t="9961" r="1594" b="9573"/>
          <a:stretch/>
        </p:blipFill>
        <p:spPr>
          <a:xfrm>
            <a:off x="241300" y="406398"/>
            <a:ext cx="5321300" cy="50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(pour la sécurité)</a:t>
            </a:r>
          </a:p>
        </p:txBody>
      </p:sp>
      <p:pic>
        <p:nvPicPr>
          <p:cNvPr id="9" name="Image 8" descr="banc de b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02" y="177800"/>
            <a:ext cx="2401094" cy="27305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73400" y="414972"/>
            <a:ext cx="280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/>
              <a:t>Banc de bain ajustable</a:t>
            </a:r>
            <a:r>
              <a:rPr lang="fr-CA" sz="3200" dirty="0"/>
              <a:t>:</a:t>
            </a:r>
          </a:p>
          <a:p>
            <a:endParaRPr lang="fr-CA" sz="3200" dirty="0"/>
          </a:p>
          <a:p>
            <a:r>
              <a:rPr lang="fr-CA" sz="3200" dirty="0"/>
              <a:t>Hauteur?</a:t>
            </a:r>
          </a:p>
        </p:txBody>
      </p:sp>
      <p:pic>
        <p:nvPicPr>
          <p:cNvPr id="10" name="Image 9" descr="banc de bain avec dossi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802" y="3135630"/>
            <a:ext cx="2401094" cy="30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9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le bain</a:t>
            </a:r>
          </a:p>
          <a:p>
            <a:r>
              <a:rPr lang="fr-CA" sz="2400" dirty="0"/>
              <a:t>(pour des besoins particuliers)</a:t>
            </a:r>
          </a:p>
        </p:txBody>
      </p:sp>
      <p:pic>
        <p:nvPicPr>
          <p:cNvPr id="7" name="Image 6" descr="planche de bain.jpg"/>
          <p:cNvPicPr/>
          <p:nvPr/>
        </p:nvPicPr>
        <p:blipFill>
          <a:blip r:embed="rId2" cstate="print"/>
          <a:srcRect l="10021" t="17683" r="10726" b="22561"/>
          <a:stretch>
            <a:fillRect/>
          </a:stretch>
        </p:blipFill>
        <p:spPr>
          <a:xfrm>
            <a:off x="478472" y="685800"/>
            <a:ext cx="2823528" cy="2501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54400" y="965200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/>
              <a:t>Planche de bain</a:t>
            </a:r>
          </a:p>
        </p:txBody>
      </p:sp>
      <p:pic>
        <p:nvPicPr>
          <p:cNvPr id="11" name="Image 10" descr="siege ou banc de transfert.jpg"/>
          <p:cNvPicPr/>
          <p:nvPr/>
        </p:nvPicPr>
        <p:blipFill>
          <a:blip r:embed="rId3" cstate="print"/>
          <a:srcRect l="6250" t="4422" r="8960" b="3061"/>
          <a:stretch>
            <a:fillRect/>
          </a:stretch>
        </p:blipFill>
        <p:spPr>
          <a:xfrm>
            <a:off x="478472" y="3593782"/>
            <a:ext cx="2518728" cy="27562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54400" y="3468915"/>
            <a:ext cx="255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/>
              <a:t>Siège ou banc de transfert</a:t>
            </a:r>
          </a:p>
        </p:txBody>
      </p:sp>
    </p:spTree>
    <p:extLst>
      <p:ext uri="{BB962C8B-B14F-4D97-AF65-F5344CB8AC3E}">
        <p14:creationId xmlns:p14="http://schemas.microsoft.com/office/powerpoint/2010/main" val="4192927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731770" cy="329184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la toilette</a:t>
            </a:r>
          </a:p>
          <a:p>
            <a:r>
              <a:rPr lang="fr-CA" sz="2400" dirty="0"/>
              <a:t>(pour la sécurité)</a:t>
            </a:r>
          </a:p>
        </p:txBody>
      </p:sp>
      <p:pic>
        <p:nvPicPr>
          <p:cNvPr id="8" name="Image 7" descr="barre d'appui pour toilet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800" y="1320482"/>
            <a:ext cx="2908300" cy="37341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21100" y="1600200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/>
              <a:t>Barre d’appui</a:t>
            </a:r>
          </a:p>
        </p:txBody>
      </p:sp>
    </p:spTree>
    <p:extLst>
      <p:ext uri="{BB962C8B-B14F-4D97-AF65-F5344CB8AC3E}">
        <p14:creationId xmlns:p14="http://schemas.microsoft.com/office/powerpoint/2010/main" val="4119313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731770" cy="329184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la toilette</a:t>
            </a:r>
          </a:p>
          <a:p>
            <a:r>
              <a:rPr lang="fr-CA" sz="2400" dirty="0"/>
              <a:t>(pour la sécurité)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97150" y="969705"/>
            <a:ext cx="3483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u="sng" dirty="0"/>
              <a:t>Siège de toilette surélevé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" y="2603500"/>
            <a:ext cx="3326130" cy="3326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90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d’accessoires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731770" cy="329184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400" dirty="0"/>
              <a:t>Pour la toilette</a:t>
            </a:r>
          </a:p>
          <a:p>
            <a:r>
              <a:rPr lang="fr-CA" sz="2400" dirty="0"/>
              <a:t>(pour la sécurité)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/>
          <a:stretch/>
        </p:blipFill>
        <p:spPr>
          <a:xfrm>
            <a:off x="901700" y="76199"/>
            <a:ext cx="4470400" cy="50800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89100" y="5156200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Barre d’appui au mur</a:t>
            </a:r>
          </a:p>
        </p:txBody>
      </p:sp>
    </p:spTree>
    <p:extLst>
      <p:ext uri="{BB962C8B-B14F-4D97-AF65-F5344CB8AC3E}">
        <p14:creationId xmlns:p14="http://schemas.microsoft.com/office/powerpoint/2010/main" val="302293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pPr algn="ctr"/>
            <a:r>
              <a:rPr lang="fr-CA" dirty="0"/>
              <a:t>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3208"/>
            <a:ext cx="7772400" cy="4050792"/>
          </a:xfrm>
        </p:spPr>
        <p:txBody>
          <a:bodyPr>
            <a:normAutofit/>
          </a:bodyPr>
          <a:lstStyle/>
          <a:p>
            <a:r>
              <a:rPr lang="fr-CA" sz="3600" dirty="0"/>
              <a:t>1) Diminuer l’effort et l’énergie requis pour marcher</a:t>
            </a:r>
          </a:p>
          <a:p>
            <a:r>
              <a:rPr lang="fr-CA" sz="3600" dirty="0"/>
              <a:t>2) Diminuer le poids sur une jambe blessée, fragile ou faible</a:t>
            </a:r>
          </a:p>
          <a:p>
            <a:r>
              <a:rPr lang="fr-CA" sz="3600" dirty="0"/>
              <a:t>3) Compenser un manque d’équilibre</a:t>
            </a:r>
          </a:p>
          <a:p>
            <a:r>
              <a:rPr lang="fr-CA" sz="3600" dirty="0"/>
              <a:t>4) Réduire les risques de chute</a:t>
            </a:r>
          </a:p>
          <a:p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5012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1) Béquille</a:t>
            </a:r>
          </a:p>
        </p:txBody>
      </p:sp>
      <p:pic>
        <p:nvPicPr>
          <p:cNvPr id="6" name="Espace réservé du contenu 5" descr="bequille axillair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4083" y="488641"/>
            <a:ext cx="1436036" cy="60213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47666" y="1214651"/>
            <a:ext cx="353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Standard</a:t>
            </a:r>
          </a:p>
          <a:p>
            <a:r>
              <a:rPr lang="fr-CA" sz="3600" dirty="0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861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1) Béquille</a:t>
            </a:r>
          </a:p>
        </p:txBody>
      </p:sp>
      <p:pic>
        <p:nvPicPr>
          <p:cNvPr id="8" name="Image 7" descr="bequille canadienne.jpg"/>
          <p:cNvPicPr/>
          <p:nvPr/>
        </p:nvPicPr>
        <p:blipFill rotWithShape="1">
          <a:blip r:embed="rId2" cstate="print"/>
          <a:srcRect r="9120"/>
          <a:stretch/>
        </p:blipFill>
        <p:spPr>
          <a:xfrm>
            <a:off x="146528" y="431477"/>
            <a:ext cx="2855980" cy="60375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88861" y="1241946"/>
            <a:ext cx="3275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Canadienne</a:t>
            </a:r>
          </a:p>
          <a:p>
            <a:r>
              <a:rPr lang="fr-CA" sz="3200" dirty="0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370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2) Canne</a:t>
            </a:r>
          </a:p>
        </p:txBody>
      </p:sp>
      <p:pic>
        <p:nvPicPr>
          <p:cNvPr id="6" name="Image 5" descr="canne simple.jpg"/>
          <p:cNvPicPr/>
          <p:nvPr/>
        </p:nvPicPr>
        <p:blipFill>
          <a:blip r:embed="rId2" cstate="print"/>
          <a:srcRect t="26923" r="73915"/>
          <a:stretch>
            <a:fillRect/>
          </a:stretch>
        </p:blipFill>
        <p:spPr>
          <a:xfrm>
            <a:off x="502945" y="389642"/>
            <a:ext cx="1504225" cy="5198911"/>
          </a:xfrm>
          <a:prstGeom prst="rect">
            <a:avLst/>
          </a:prstGeom>
        </p:spPr>
      </p:pic>
      <p:pic>
        <p:nvPicPr>
          <p:cNvPr id="7" name="Image 6" descr="canne-tripode.jpg"/>
          <p:cNvPicPr/>
          <p:nvPr/>
        </p:nvPicPr>
        <p:blipFill>
          <a:blip r:embed="rId3" cstate="print"/>
          <a:srcRect l="27564" r="29405"/>
          <a:stretch>
            <a:fillRect/>
          </a:stretch>
        </p:blipFill>
        <p:spPr>
          <a:xfrm>
            <a:off x="2684035" y="470497"/>
            <a:ext cx="1611598" cy="5248683"/>
          </a:xfrm>
          <a:prstGeom prst="rect">
            <a:avLst/>
          </a:prstGeom>
        </p:spPr>
      </p:pic>
      <p:pic>
        <p:nvPicPr>
          <p:cNvPr id="8" name="Image 7" descr="canne quadripode.jpg"/>
          <p:cNvPicPr/>
          <p:nvPr/>
        </p:nvPicPr>
        <p:blipFill>
          <a:blip r:embed="rId4" cstate="print"/>
          <a:srcRect l="7437" t="52227" r="63763" b="4449"/>
          <a:stretch>
            <a:fillRect/>
          </a:stretch>
        </p:blipFill>
        <p:spPr>
          <a:xfrm>
            <a:off x="4769002" y="163072"/>
            <a:ext cx="1328704" cy="56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6412229" y="2423160"/>
            <a:ext cx="2554349" cy="3291840"/>
          </a:xfrm>
        </p:spPr>
        <p:txBody>
          <a:bodyPr>
            <a:normAutofit/>
          </a:bodyPr>
          <a:lstStyle/>
          <a:p>
            <a:r>
              <a:rPr lang="fr-CA" sz="3200" dirty="0"/>
              <a:t>3) Marchette</a:t>
            </a:r>
          </a:p>
        </p:txBody>
      </p:sp>
      <p:pic>
        <p:nvPicPr>
          <p:cNvPr id="7" name="Image 6" descr="marchet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887" y="1081798"/>
            <a:ext cx="4282910" cy="43090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56346" y="5361057"/>
            <a:ext cx="367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683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Quatre catégories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6412229" y="2423160"/>
            <a:ext cx="2554349" cy="3291840"/>
          </a:xfrm>
        </p:spPr>
        <p:txBody>
          <a:bodyPr>
            <a:normAutofit/>
          </a:bodyPr>
          <a:lstStyle/>
          <a:p>
            <a:r>
              <a:rPr lang="fr-CA" sz="3200" dirty="0"/>
              <a:t>3) Marchette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6400" y="5007114"/>
            <a:ext cx="367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Accessoires</a:t>
            </a:r>
          </a:p>
        </p:txBody>
      </p:sp>
      <p:pic>
        <p:nvPicPr>
          <p:cNvPr id="6" name="Image 5" descr="roue et ski marchette.jpg"/>
          <p:cNvPicPr/>
          <p:nvPr/>
        </p:nvPicPr>
        <p:blipFill>
          <a:blip r:embed="rId2" cstate="print"/>
          <a:srcRect t="15810"/>
          <a:stretch>
            <a:fillRect/>
          </a:stretch>
        </p:blipFill>
        <p:spPr>
          <a:xfrm>
            <a:off x="1610434" y="679659"/>
            <a:ext cx="3152633" cy="38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5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1180</Words>
  <Application>Microsoft Office PowerPoint</Application>
  <PresentationFormat>Affichage à l'écran (4:3)</PresentationFormat>
  <Paragraphs>216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Calibri</vt:lpstr>
      <vt:lpstr>Rockwell</vt:lpstr>
      <vt:lpstr>Rockwell Condensed</vt:lpstr>
      <vt:lpstr>Wingdings</vt:lpstr>
      <vt:lpstr>Type de bois</vt:lpstr>
      <vt:lpstr>TROUVER l’erreur?</vt:lpstr>
      <vt:lpstr>Aides à la marche</vt:lpstr>
      <vt:lpstr>Objectifs du cours</vt:lpstr>
      <vt:lpstr>fonctions</vt:lpstr>
      <vt:lpstr>Quatre catégories </vt:lpstr>
      <vt:lpstr>Quatre catégories </vt:lpstr>
      <vt:lpstr>Quatre catégories </vt:lpstr>
      <vt:lpstr>Quatre catégories </vt:lpstr>
      <vt:lpstr>Quatre catégories </vt:lpstr>
      <vt:lpstr>Quatre catégories </vt:lpstr>
      <vt:lpstr>Quatre catégories </vt:lpstr>
      <vt:lpstr>Quatre catégories </vt:lpstr>
      <vt:lpstr>Choix de l’aide à la marche</vt:lpstr>
      <vt:lpstr>ajustement</vt:lpstr>
      <vt:lpstr>Ajustement et utilisation (canne)</vt:lpstr>
      <vt:lpstr>Ajustement et utilisation (canne)</vt:lpstr>
      <vt:lpstr>Ajustement et utilisation (béquille)</vt:lpstr>
      <vt:lpstr>Ajustement et utilisation (béquille)</vt:lpstr>
      <vt:lpstr>Pour la béquille canadienne :   1)  Poignée :  hauteur du pli du poignet   2)  Appui de l’avant-bras :  à 2 cm de l’olécrane</vt:lpstr>
      <vt:lpstr>Ajustement et utilisation (marchette)</vt:lpstr>
      <vt:lpstr>Ajustement et utilisation (marchette)</vt:lpstr>
      <vt:lpstr>Ajustement et utilisation  (fauteuil roulant)</vt:lpstr>
      <vt:lpstr>Ajustement et utilisation  (fauteuil roulant)</vt:lpstr>
      <vt:lpstr>Maintenant à votre tour!</vt:lpstr>
      <vt:lpstr>Panel d’expert</vt:lpstr>
      <vt:lpstr>Retour sur l’activité</vt:lpstr>
      <vt:lpstr>Aménagement d’une salle de bain sécuritaire</vt:lpstr>
      <vt:lpstr>Aménagement d’une salle de bain sécuritaire</vt:lpstr>
      <vt:lpstr>Types d’accessoires</vt:lpstr>
      <vt:lpstr>Types d’accessoires</vt:lpstr>
      <vt:lpstr>Types d’accessoires</vt:lpstr>
      <vt:lpstr>Types d’accessoires</vt:lpstr>
      <vt:lpstr>Types d’accessoires</vt:lpstr>
      <vt:lpstr>Types d’accessoires</vt:lpstr>
      <vt:lpstr>Types d’accessoires</vt:lpstr>
      <vt:lpstr>Types d’accessoires</vt:lpstr>
      <vt:lpstr>Types d’accessoires</vt:lpstr>
      <vt:lpstr>Types d’accessoires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TROUVER l’erreur?</dc:title>
  <dc:creator>nadine rousseau</dc:creator>
  <cp:lastModifiedBy>annie malette</cp:lastModifiedBy>
  <cp:revision>37</cp:revision>
  <cp:lastPrinted>2019-02-01T14:07:58Z</cp:lastPrinted>
  <dcterms:created xsi:type="dcterms:W3CDTF">2016-02-24T15:45:47Z</dcterms:created>
  <dcterms:modified xsi:type="dcterms:W3CDTF">2020-02-10T15:23:48Z</dcterms:modified>
</cp:coreProperties>
</file>