
<file path=[Content_Types].xml><?xml version="1.0" encoding="utf-8"?>
<Types xmlns="http://schemas.openxmlformats.org/package/2006/content-types"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303" r:id="rId3"/>
    <p:sldId id="258" r:id="rId4"/>
    <p:sldId id="259" r:id="rId5"/>
    <p:sldId id="260" r:id="rId6"/>
    <p:sldId id="35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57" r:id="rId15"/>
    <p:sldId id="268" r:id="rId16"/>
    <p:sldId id="358" r:id="rId17"/>
    <p:sldId id="269" r:id="rId18"/>
    <p:sldId id="359" r:id="rId19"/>
    <p:sldId id="270" r:id="rId20"/>
    <p:sldId id="271" r:id="rId21"/>
    <p:sldId id="360" r:id="rId22"/>
    <p:sldId id="361" r:id="rId23"/>
    <p:sldId id="362" r:id="rId24"/>
    <p:sldId id="363" r:id="rId25"/>
    <p:sldId id="364" r:id="rId26"/>
    <p:sldId id="365" r:id="rId27"/>
    <p:sldId id="350" r:id="rId28"/>
    <p:sldId id="349" r:id="rId29"/>
    <p:sldId id="366" r:id="rId30"/>
    <p:sldId id="367" r:id="rId31"/>
    <p:sldId id="280" r:id="rId32"/>
    <p:sldId id="281" r:id="rId33"/>
    <p:sldId id="368" r:id="rId34"/>
    <p:sldId id="284" r:id="rId35"/>
    <p:sldId id="369" r:id="rId36"/>
    <p:sldId id="287" r:id="rId37"/>
    <p:sldId id="289" r:id="rId38"/>
    <p:sldId id="288" r:id="rId39"/>
    <p:sldId id="301" r:id="rId40"/>
    <p:sldId id="302" r:id="rId41"/>
    <p:sldId id="290" r:id="rId42"/>
    <p:sldId id="291" r:id="rId43"/>
    <p:sldId id="292" r:id="rId44"/>
    <p:sldId id="293" r:id="rId45"/>
    <p:sldId id="294" r:id="rId46"/>
    <p:sldId id="296" r:id="rId47"/>
    <p:sldId id="297" r:id="rId48"/>
    <p:sldId id="298" r:id="rId49"/>
    <p:sldId id="299" r:id="rId50"/>
    <p:sldId id="257" r:id="rId51"/>
    <p:sldId id="273" r:id="rId52"/>
    <p:sldId id="274" r:id="rId53"/>
    <p:sldId id="272" r:id="rId54"/>
    <p:sldId id="275" r:id="rId55"/>
    <p:sldId id="276" r:id="rId56"/>
    <p:sldId id="277" r:id="rId57"/>
    <p:sldId id="278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AC32B18-48DE-47E1-B48A-14BE45763F2B}">
          <p14:sldIdLst>
            <p14:sldId id="256"/>
          </p14:sldIdLst>
        </p14:section>
        <p14:section name="Fracture de la hanche" id="{B2566783-C062-4E0D-900A-143D1EBA1BF5}">
          <p14:sldIdLst>
            <p14:sldId id="303"/>
            <p14:sldId id="258"/>
            <p14:sldId id="259"/>
            <p14:sldId id="260"/>
            <p14:sldId id="356"/>
            <p14:sldId id="261"/>
            <p14:sldId id="262"/>
            <p14:sldId id="263"/>
            <p14:sldId id="264"/>
            <p14:sldId id="265"/>
            <p14:sldId id="266"/>
            <p14:sldId id="267"/>
            <p14:sldId id="357"/>
            <p14:sldId id="268"/>
            <p14:sldId id="358"/>
            <p14:sldId id="269"/>
            <p14:sldId id="359"/>
            <p14:sldId id="270"/>
            <p14:sldId id="271"/>
            <p14:sldId id="360"/>
            <p14:sldId id="361"/>
            <p14:sldId id="362"/>
            <p14:sldId id="363"/>
            <p14:sldId id="364"/>
            <p14:sldId id="365"/>
            <p14:sldId id="350"/>
            <p14:sldId id="349"/>
            <p14:sldId id="366"/>
            <p14:sldId id="367"/>
            <p14:sldId id="280"/>
            <p14:sldId id="281"/>
            <p14:sldId id="368"/>
            <p14:sldId id="284"/>
            <p14:sldId id="369"/>
            <p14:sldId id="287"/>
            <p14:sldId id="289"/>
            <p14:sldId id="288"/>
            <p14:sldId id="301"/>
            <p14:sldId id="302"/>
            <p14:sldId id="290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</p14:sldIdLst>
        </p14:section>
        <p14:section name="Ostéomyélite" id="{744A1255-DA15-48BC-8231-DFB426DF395D}">
          <p14:sldIdLst>
            <p14:sldId id="257"/>
            <p14:sldId id="273"/>
            <p14:sldId id="274"/>
            <p14:sldId id="272"/>
            <p14:sldId id="275"/>
          </p14:sldIdLst>
        </p14:section>
        <p14:section name="Maladie de Paget" id="{E94FF591-AE1F-4CFC-9C59-E7A538E39318}">
          <p14:sldIdLst>
            <p14:sldId id="276"/>
            <p14:sldId id="277"/>
          </p14:sldIdLst>
        </p14:section>
        <p14:section name="Ostéomalacie et Rachitisme" id="{2F44C3C9-147B-4685-A8E5-3B5220269785}">
          <p14:sldIdLst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7F939-16E0-4AFF-B8F1-47DBAAD02368}" v="34" dt="2023-02-08T19:29:58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CE998-619E-4278-95FD-8892CA49D302}" type="datetimeFigureOut">
              <a:rPr lang="fr-CA" smtClean="0"/>
              <a:t>2024-03-25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AA2CB-64F4-4C12-884D-4D9042A34B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044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 personne âgée est plus susceptible de tomber car:</a:t>
            </a:r>
          </a:p>
          <a:p>
            <a:r>
              <a:rPr lang="fr-CA" dirty="0"/>
              <a:t>	- Trouble de l’équilibre</a:t>
            </a:r>
          </a:p>
          <a:p>
            <a:r>
              <a:rPr lang="fr-CA" dirty="0"/>
              <a:t>	- Réflexes réduits</a:t>
            </a:r>
          </a:p>
          <a:p>
            <a:r>
              <a:rPr lang="fr-CA" dirty="0"/>
              <a:t>	- Vue réduite</a:t>
            </a:r>
          </a:p>
          <a:p>
            <a:r>
              <a:rPr lang="fr-CA" dirty="0"/>
              <a:t>	- Diminution de la force musculaire</a:t>
            </a:r>
          </a:p>
          <a:p>
            <a:endParaRPr lang="fr-CA" dirty="0"/>
          </a:p>
          <a:p>
            <a:r>
              <a:rPr lang="fr-CA" dirty="0"/>
              <a:t>Statistique Canada</a:t>
            </a:r>
          </a:p>
          <a:p>
            <a:r>
              <a:rPr lang="fr-CA" dirty="0"/>
              <a:t>	- Chaque année, les chutes représentent 65 % des blessures chez les personnes âgées.</a:t>
            </a:r>
          </a:p>
          <a:p>
            <a:pPr>
              <a:buFont typeface="Wingdings" pitchFamily="2" charset="2"/>
              <a:buNone/>
            </a:pPr>
            <a:r>
              <a:rPr lang="fr-CA" dirty="0"/>
              <a:t>	- 1 personne âgée sur 3 ferait 1 chute par année.</a:t>
            </a:r>
          </a:p>
          <a:p>
            <a:pPr>
              <a:buFont typeface="Wingdings" pitchFamily="2" charset="2"/>
              <a:buNone/>
            </a:pPr>
            <a:r>
              <a:rPr lang="fr-CA" dirty="0"/>
              <a:t>	- On a répertorié 30 000 fractures de la hanche cette année.(2008)</a:t>
            </a:r>
          </a:p>
          <a:p>
            <a:pPr>
              <a:buFont typeface="Wingdings" pitchFamily="2" charset="2"/>
              <a:buNone/>
            </a:pPr>
            <a:r>
              <a:rPr lang="fr-CA" dirty="0"/>
              <a:t>	- Les femmes subissent 2x plus de fractures de la hanche que les hommes </a:t>
            </a:r>
          </a:p>
          <a:p>
            <a:pPr>
              <a:buFont typeface="Wingdings" pitchFamily="2" charset="2"/>
              <a:buNone/>
            </a:pPr>
            <a:r>
              <a:rPr lang="fr-CA" dirty="0"/>
              <a:t>	- 1300 personnes subissent une chirurgie de la hanche.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1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20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3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72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 bactérie Staphylocoque aureus est la plus fréquente causes de l’infection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F46FE-6C36-4C43-AD26-9A5015099318}" type="slidenum">
              <a:rPr lang="fr-CA" smtClean="0"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789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 chronicité : Il est possible que du tissu osseux neufs se forme sur l’infection (Séquestre) Il y aura donc une infection chronique. Le traitement est alors chirurgicale pour enlever le tissu mou. Une longue période de prise d’antibiotique se doit d’être faite avant et après l’intervention.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F46FE-6C36-4C43-AD26-9A5015099318}" type="slidenum">
              <a:rPr lang="fr-CA" smtClean="0"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4715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Aucune cause n’est connu pour la maladie de Paget. Touche davantage les hommes. Elle est souvent diagnostiquée par hasard. Elle évolue de façon insidieuse.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Aucune cause n’est connu pour la maladie de Paget. Touche davantage les hommes. Elle est souvent diagnostiquée par hasard. Elle évolue de façon insidieuse.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5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Rachitisme est chez l’enfant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41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Cemeq</a:t>
            </a:r>
            <a:r>
              <a:rPr lang="fr-CA" dirty="0"/>
              <a:t> p.97 </a:t>
            </a:r>
          </a:p>
          <a:p>
            <a:endParaRPr lang="fr-CA" dirty="0"/>
          </a:p>
          <a:p>
            <a:r>
              <a:rPr lang="fr-CA" dirty="0"/>
              <a:t>Mx Analgésiques et Anticoagulants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Dosage q2h (post-op 0-1)</a:t>
            </a:r>
          </a:p>
          <a:p>
            <a:r>
              <a:rPr lang="fr-FR" dirty="0"/>
              <a:t>Retrait post-op 2 si &lt; 50ml/ q8h</a:t>
            </a:r>
          </a:p>
          <a:p>
            <a:r>
              <a:rPr lang="fr-FR" dirty="0"/>
              <a:t>Si dosage &gt; 400 </a:t>
            </a:r>
            <a:r>
              <a:rPr lang="fr-FR" dirty="0" err="1"/>
              <a:t>mL</a:t>
            </a:r>
            <a:r>
              <a:rPr lang="fr-FR" dirty="0"/>
              <a:t> </a:t>
            </a:r>
          </a:p>
          <a:p>
            <a:r>
              <a:rPr lang="fr-FR" dirty="0"/>
              <a:t> désamorcer x 2h</a:t>
            </a:r>
          </a:p>
          <a:p>
            <a:r>
              <a:rPr lang="fr-FR" dirty="0"/>
              <a:t>Réamorcer</a:t>
            </a:r>
          </a:p>
          <a:p>
            <a:r>
              <a:rPr lang="fr-FR" dirty="0"/>
              <a:t>Suivre OIS-132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98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PTH antérieur et postérieur, dure environ 1h30</a:t>
            </a:r>
          </a:p>
          <a:p>
            <a:endParaRPr lang="fr-CA" dirty="0"/>
          </a:p>
          <a:p>
            <a:pPr marL="0" indent="0">
              <a:buNone/>
            </a:pPr>
            <a:r>
              <a:rPr lang="fr-CA" sz="1200" dirty="0"/>
              <a:t>La prothèse totale de la hanche est composée de deux parties. </a:t>
            </a:r>
          </a:p>
          <a:p>
            <a:r>
              <a:rPr lang="fr-CA" sz="1200" dirty="0"/>
              <a:t>Première partie composée de métal et de plastique:</a:t>
            </a:r>
          </a:p>
          <a:p>
            <a:pPr marL="0" indent="0">
              <a:buNone/>
            </a:pPr>
            <a:r>
              <a:rPr lang="fr-CA" sz="1200" dirty="0"/>
              <a:t>-Pièce métallique vissée dans la cavité du bassin </a:t>
            </a:r>
          </a:p>
          <a:p>
            <a:pPr marL="0" indent="0">
              <a:buNone/>
            </a:pPr>
            <a:r>
              <a:rPr lang="fr-CA" sz="1200" dirty="0"/>
              <a:t>- Pièce de plastique insérée à l'intérieur de la pièce métallique. </a:t>
            </a:r>
          </a:p>
          <a:p>
            <a:r>
              <a:rPr lang="fr-CA" sz="1200" dirty="0"/>
              <a:t>Deuxième partie composée d’une tête métallique qui remplace la tête du fémur et d’une tige fémorale: </a:t>
            </a:r>
          </a:p>
          <a:p>
            <a:pPr marL="0" indent="0">
              <a:buNone/>
            </a:pPr>
            <a:r>
              <a:rPr lang="fr-CA" sz="1200" dirty="0"/>
              <a:t>- Tête métallique posée sur la tige fémorale et appuyée dans la cavité du bassin. </a:t>
            </a:r>
          </a:p>
          <a:p>
            <a:pPr marL="0" indent="0">
              <a:buNone/>
            </a:pPr>
            <a:r>
              <a:rPr lang="fr-CA" sz="1200" dirty="0"/>
              <a:t>- Tige fémorale implantée dans le fémur.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9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Cemeq</a:t>
            </a:r>
            <a:r>
              <a:rPr lang="fr-CA" dirty="0"/>
              <a:t> p.97 </a:t>
            </a:r>
          </a:p>
          <a:p>
            <a:endParaRPr lang="fr-CA" dirty="0"/>
          </a:p>
          <a:p>
            <a:r>
              <a:rPr lang="fr-CA" dirty="0"/>
              <a:t>Iléus paralytique:</a:t>
            </a:r>
          </a:p>
          <a:p>
            <a:r>
              <a:rPr lang="fr-CA" dirty="0"/>
              <a:t>Hypo motricité intestinal fonctionnel</a:t>
            </a:r>
          </a:p>
          <a:p>
            <a:pPr marL="0" indent="0">
              <a:buNone/>
            </a:pPr>
            <a:r>
              <a:rPr lang="fr-CA" sz="1200" u="sng" dirty="0"/>
              <a:t>Signes et symptômes</a:t>
            </a:r>
            <a:r>
              <a:rPr lang="fr-CA" sz="1200" dirty="0"/>
              <a:t>:</a:t>
            </a:r>
          </a:p>
          <a:p>
            <a:pPr>
              <a:buFontTx/>
              <a:buChar char="-"/>
            </a:pPr>
            <a:r>
              <a:rPr lang="fr-CA" sz="1200" dirty="0"/>
              <a:t>Douleur abdominale</a:t>
            </a:r>
          </a:p>
          <a:p>
            <a:pPr>
              <a:buFontTx/>
              <a:buChar char="-"/>
            </a:pPr>
            <a:r>
              <a:rPr lang="fr-CA" sz="1200" dirty="0"/>
              <a:t>Vomissements </a:t>
            </a:r>
          </a:p>
          <a:p>
            <a:pPr>
              <a:buFontTx/>
              <a:buChar char="-"/>
            </a:pPr>
            <a:r>
              <a:rPr lang="fr-CA" sz="1200" dirty="0"/>
              <a:t>Arrêt des gaz et des selles </a:t>
            </a:r>
          </a:p>
          <a:p>
            <a:pPr marL="0" indent="0">
              <a:buNone/>
            </a:pPr>
            <a:r>
              <a:rPr lang="fr-CA" sz="1200" u="sng" dirty="0"/>
              <a:t>Causes: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1200" dirty="0"/>
              <a:t>Immobilité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1200" dirty="0"/>
              <a:t>Surdosage d’opiacés</a:t>
            </a:r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Luxation:</a:t>
            </a:r>
          </a:p>
          <a:p>
            <a:pPr marL="0" indent="0">
              <a:buNone/>
            </a:pPr>
            <a:r>
              <a:rPr lang="fr-CA" sz="2933" u="sng" dirty="0"/>
              <a:t>Causes: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933" dirty="0"/>
              <a:t>Problème de positionnement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933" dirty="0"/>
              <a:t>Faiblesse musculaire suite à la chirurgie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933" dirty="0"/>
              <a:t>Non respect des consignes post prothèse</a:t>
            </a:r>
          </a:p>
          <a:p>
            <a:r>
              <a:rPr lang="fr-CA" sz="2933" dirty="0"/>
              <a:t>Examens diagnostiques:</a:t>
            </a:r>
          </a:p>
          <a:p>
            <a:pPr>
              <a:buFontTx/>
              <a:buChar char="-"/>
            </a:pPr>
            <a:r>
              <a:rPr lang="fr-CA" sz="2933" dirty="0" err="1"/>
              <a:t>Rx</a:t>
            </a:r>
            <a:r>
              <a:rPr lang="fr-CA" sz="2933" dirty="0"/>
              <a:t> de la hanche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A" sz="2933" dirty="0"/>
              <a:t>Traitement: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CA" sz="2933" dirty="0"/>
              <a:t>Réduction à l’urgence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CA" sz="2933" dirty="0"/>
              <a:t>Orthèse d’abduction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CA" sz="2933" dirty="0"/>
              <a:t>Chirurgie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71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52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88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30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F46FE-6C36-4C43-AD26-9A5015099318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47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1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6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9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5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8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9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6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3/25/2024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7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5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hyperlink" Target="http://www.aurianne.fr/rhume-de-hanche-quest-ce-que-cest-et-quelles-sont-les-causes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leroymedical.com/positionnement/1710-coussin-dabduction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oohanbiomedical.blogspot.com/2016/12/closed-wound-drainage-system-mvac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jamanetwork.com/journals/jama/fullarticle/181487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healthlifemedia.com/healthy/cs/what-is-pagets-disease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dreamstime.com/royalty-free-stock-images-rickets-osteomalacia-image2818130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1A2770-BF75-D71D-7FF7-741AA0AE9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110054"/>
            <a:ext cx="6558608" cy="4580300"/>
          </a:xfrm>
        </p:spPr>
        <p:txBody>
          <a:bodyPr>
            <a:normAutofit/>
          </a:bodyPr>
          <a:lstStyle/>
          <a:p>
            <a:pPr algn="r"/>
            <a:r>
              <a:rPr lang="fr-CA" sz="8100"/>
              <a:t>Altérations osseuses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1BDB67-0645-E405-CDE7-087081283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1947" y="1678210"/>
            <a:ext cx="2989007" cy="3443988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</a:rPr>
              <a:t>COURS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22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MANIFESTATIONS CLINIQUES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357298"/>
            <a:ext cx="4543428" cy="4967302"/>
          </a:xfrm>
        </p:spPr>
        <p:txBody>
          <a:bodyPr>
            <a:normAutofit/>
          </a:bodyPr>
          <a:lstStyle/>
          <a:p>
            <a:r>
              <a:rPr lang="fr-CA" dirty="0"/>
              <a:t>À ses débuts, l’ostéoporose est asymptomatique, et ses manifestations apparaissent graduellement</a:t>
            </a:r>
          </a:p>
          <a:p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Diminution de la taille (2.5 à 15 cm) accompagnée de cyphose (bosse de sorcière)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Fractures par tassements ou à la suite d’un choc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  <a:p>
            <a:pPr>
              <a:buNone/>
            </a:pPr>
            <a:endParaRPr lang="fr-CA" dirty="0"/>
          </a:p>
        </p:txBody>
      </p:sp>
      <p:pic>
        <p:nvPicPr>
          <p:cNvPr id="4" name="Image 2" descr="http://www.terredisrael.com/Images/Sante/osteoporose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24628" y="1844824"/>
            <a:ext cx="3983982" cy="35004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SOINS ET TRAITEMENTS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412776"/>
            <a:ext cx="8229600" cy="5256584"/>
          </a:xfrm>
        </p:spPr>
        <p:txBody>
          <a:bodyPr>
            <a:normAutofit/>
          </a:bodyPr>
          <a:lstStyle/>
          <a:p>
            <a:r>
              <a:rPr lang="fr-CA" dirty="0"/>
              <a:t>Voir tableau de la page 89</a:t>
            </a:r>
          </a:p>
          <a:p>
            <a:endParaRPr lang="fr-CA" dirty="0"/>
          </a:p>
          <a:p>
            <a:pPr algn="ctr"/>
            <a:r>
              <a:rPr lang="fr-CA" b="1" i="1" u="sng" dirty="0"/>
              <a:t>Vous devez associer le soins à la manifestation</a:t>
            </a:r>
          </a:p>
          <a:p>
            <a:pPr algn="ctr"/>
            <a:r>
              <a:rPr lang="fr-CA" dirty="0"/>
              <a:t>Vous devez également connaître la raison qui a nécessité la prescription de certains médicaments</a:t>
            </a:r>
          </a:p>
          <a:p>
            <a:r>
              <a:rPr lang="fr-CA" b="1" i="1" u="sng" dirty="0">
                <a:solidFill>
                  <a:srgbClr val="FF0000"/>
                </a:solidFill>
              </a:rPr>
              <a:t>Exemple: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Favoriser l’exercice physique selon les capacités de la personne pour maintenir sa masse osseuse et renforcer sa musculature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Administrer les suppléments de </a:t>
            </a:r>
            <a:r>
              <a:rPr lang="fr-CA" dirty="0" err="1"/>
              <a:t>vit.D</a:t>
            </a:r>
            <a:r>
              <a:rPr lang="fr-CA" dirty="0"/>
              <a:t> ,selon la prescription,</a:t>
            </a:r>
            <a:r>
              <a:rPr lang="fr-CA" dirty="0">
                <a:latin typeface="Book Antiqua"/>
              </a:rPr>
              <a:t> pour favoriser l’absorption du Ca</a:t>
            </a:r>
            <a:endParaRPr lang="fr-C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FRACTURES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Ce sont des lésions osseuses qui consistent en une rupture complète ou incomplète de l’os</a:t>
            </a:r>
          </a:p>
          <a:p>
            <a:endParaRPr lang="fr-CA" dirty="0"/>
          </a:p>
          <a:p>
            <a:r>
              <a:rPr lang="fr-CA" dirty="0"/>
              <a:t>Les </a:t>
            </a:r>
            <a:r>
              <a:rPr lang="fr-CA" b="1" i="1" u="sng" dirty="0"/>
              <a:t>causes </a:t>
            </a:r>
            <a:r>
              <a:rPr lang="fr-CA" dirty="0"/>
              <a:t>des fractures sont:</a:t>
            </a:r>
          </a:p>
          <a:p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Un traumatisme causé par un accident ou une chute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Les conséquences d’une pathologie qui a rendu l’os plus fragile (ostéoporose, néo, …)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TYPES DE FRACTURES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8003232" cy="4389120"/>
          </a:xfrm>
        </p:spPr>
        <p:txBody>
          <a:bodyPr>
            <a:normAutofit/>
          </a:bodyPr>
          <a:lstStyle/>
          <a:p>
            <a:r>
              <a:rPr lang="fr-CA" b="1" i="1" dirty="0"/>
              <a:t>Complète</a:t>
            </a:r>
            <a:r>
              <a:rPr lang="fr-CA" dirty="0"/>
              <a:t> : (A)</a:t>
            </a:r>
          </a:p>
          <a:p>
            <a:pPr marL="36576" indent="0">
              <a:buNone/>
            </a:pPr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L’os est fracturé d’un bout à l’autre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  <a:p>
            <a:r>
              <a:rPr lang="fr-CA" dirty="0"/>
              <a:t>Ou </a:t>
            </a:r>
            <a:r>
              <a:rPr lang="fr-CA" b="1" i="1" dirty="0"/>
              <a:t>incomplète</a:t>
            </a:r>
            <a:r>
              <a:rPr lang="fr-CA" dirty="0"/>
              <a:t> (ou </a:t>
            </a:r>
            <a:r>
              <a:rPr lang="fr-CA" i="1" u="sng" dirty="0"/>
              <a:t>en bois de vert</a:t>
            </a:r>
            <a:r>
              <a:rPr lang="fr-CA" dirty="0"/>
              <a:t>) (B)</a:t>
            </a:r>
          </a:p>
          <a:p>
            <a:pPr marL="36576" indent="0">
              <a:buNone/>
            </a:pPr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L’os n’est pas fracturé dans son entier et présente une fissure</a:t>
            </a:r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racture fém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7695" y="274130"/>
            <a:ext cx="1596770" cy="3328860"/>
          </a:xfrm>
        </p:spPr>
      </p:pic>
      <p:pic>
        <p:nvPicPr>
          <p:cNvPr id="5" name="Image 4" descr="fracture en bois de v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513" y="404664"/>
            <a:ext cx="3136731" cy="30677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11331" y="3685076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/>
              <a:t>Fracture du radius </a:t>
            </a:r>
          </a:p>
          <a:p>
            <a:pPr algn="ctr"/>
            <a:r>
              <a:rPr lang="fr-CA" dirty="0"/>
              <a:t>et cubitus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11655" y="1615395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Fracture fémur </a:t>
            </a:r>
          </a:p>
          <a:p>
            <a:pPr algn="ctr"/>
            <a:r>
              <a:rPr lang="fr-CA" dirty="0"/>
              <a:t>complète</a:t>
            </a:r>
          </a:p>
        </p:txBody>
      </p:sp>
      <p:pic>
        <p:nvPicPr>
          <p:cNvPr id="8" name="Image 7" descr="fracture du br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6081" y="4022305"/>
            <a:ext cx="3506747" cy="268506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294272" y="580526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Fracture de l’humérus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prstClr val="white"/>
                </a:solidFill>
              </a:rPr>
              <a:t>TYPES DE FRACTURES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7859216" cy="4389120"/>
          </a:xfrm>
        </p:spPr>
        <p:txBody>
          <a:bodyPr>
            <a:normAutofit/>
          </a:bodyPr>
          <a:lstStyle/>
          <a:p>
            <a:r>
              <a:rPr lang="fr-CA" b="1" i="1" dirty="0"/>
              <a:t>Fermée</a:t>
            </a:r>
            <a:r>
              <a:rPr lang="fr-CA" dirty="0"/>
              <a:t> (C)</a:t>
            </a:r>
          </a:p>
          <a:p>
            <a:pPr marL="36576" indent="0">
              <a:buNone/>
            </a:pPr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Il n’y a pas d’ouverture à l’extérieur de la peau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  <a:p>
            <a:r>
              <a:rPr lang="fr-CA" dirty="0"/>
              <a:t>Ou </a:t>
            </a:r>
            <a:r>
              <a:rPr lang="fr-CA" b="1" i="1" dirty="0"/>
              <a:t>ouverte (D)</a:t>
            </a:r>
          </a:p>
          <a:p>
            <a:pPr marL="36576" indent="0">
              <a:buNone/>
            </a:pPr>
            <a:endParaRPr lang="fr-CA" b="1" i="1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Il y a ouverture à l’extérieur, les tissus sont blessés et grand danger d’infection (ostéomyélite)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omplex_fractur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584" y="906979"/>
            <a:ext cx="3456384" cy="47352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71501" y="5673771"/>
            <a:ext cx="20954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A" dirty="0"/>
              <a:t>Fracture complexe</a:t>
            </a:r>
          </a:p>
          <a:p>
            <a:pPr algn="ctr"/>
            <a:r>
              <a:rPr lang="fr-CA" dirty="0"/>
              <a:t> du bassin</a:t>
            </a:r>
          </a:p>
        </p:txBody>
      </p:sp>
      <p:pic>
        <p:nvPicPr>
          <p:cNvPr id="8" name="Image 7" descr="618_fig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042" y="404664"/>
            <a:ext cx="3387414" cy="571343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80176" y="6146020"/>
            <a:ext cx="19411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Fracture de la </a:t>
            </a:r>
          </a:p>
          <a:p>
            <a:pPr algn="ctr"/>
            <a:r>
              <a:rPr lang="fr-CA" dirty="0"/>
              <a:t>hanche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fr-CA" sz="500" dirty="0"/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TYPES DE FRACTURES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4257676" cy="4389120"/>
          </a:xfrm>
        </p:spPr>
        <p:txBody>
          <a:bodyPr/>
          <a:lstStyle/>
          <a:p>
            <a:r>
              <a:rPr lang="fr-CA" b="1" i="1" dirty="0"/>
              <a:t>Par tassement</a:t>
            </a:r>
          </a:p>
          <a:p>
            <a:pPr marL="36576" indent="0">
              <a:buNone/>
            </a:pPr>
            <a:endParaRPr lang="fr-CA" b="1" i="1" dirty="0"/>
          </a:p>
          <a:p>
            <a:pPr>
              <a:buFont typeface="Wingdings" pitchFamily="2" charset="2"/>
              <a:buChar char="Ø"/>
            </a:pPr>
            <a:r>
              <a:rPr lang="fr-CA" dirty="0"/>
              <a:t>Le tissu osseux s’est affaissé à cause de sa porosité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  <a:p>
            <a:pPr>
              <a:buNone/>
            </a:pPr>
            <a:endParaRPr lang="fr-CA" dirty="0"/>
          </a:p>
        </p:txBody>
      </p:sp>
      <p:pic>
        <p:nvPicPr>
          <p:cNvPr id="4" name="Image 3" descr="mod 9.jpg"/>
          <p:cNvPicPr>
            <a:picLocks noChangeAspect="1"/>
          </p:cNvPicPr>
          <p:nvPr/>
        </p:nvPicPr>
        <p:blipFill>
          <a:blip r:embed="rId2" cstate="print"/>
          <a:srcRect l="71507" t="8333" r="6985" b="76042"/>
          <a:stretch>
            <a:fillRect/>
          </a:stretch>
        </p:blipFill>
        <p:spPr>
          <a:xfrm>
            <a:off x="6310314" y="1714488"/>
            <a:ext cx="3286148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assement-vertebr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7119" y="430686"/>
            <a:ext cx="4236539" cy="6084118"/>
          </a:xfrm>
        </p:spPr>
      </p:pic>
      <p:sp>
        <p:nvSpPr>
          <p:cNvPr id="5" name="ZoneTexte 4"/>
          <p:cNvSpPr txBox="1"/>
          <p:nvPr/>
        </p:nvSpPr>
        <p:spPr>
          <a:xfrm>
            <a:off x="2279577" y="2492897"/>
            <a:ext cx="3865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/>
              <a:t>Fracture de la colonne </a:t>
            </a:r>
          </a:p>
          <a:p>
            <a:pPr algn="ctr"/>
            <a:r>
              <a:rPr lang="fr-CA" sz="2800" dirty="0"/>
              <a:t>par tassement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1939094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MANIFESTATIONS CLINIQUES </a:t>
            </a:r>
            <a:r>
              <a:rPr lang="fr-CA" b="1" u="sng" dirty="0"/>
              <a:t>IMMÉDIATES</a:t>
            </a:r>
            <a:endParaRPr lang="fr-CA" b="1" i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492896"/>
            <a:ext cx="8229600" cy="3831704"/>
          </a:xfrm>
        </p:spPr>
        <p:txBody>
          <a:bodyPr>
            <a:normAutofit/>
          </a:bodyPr>
          <a:lstStyle/>
          <a:p>
            <a:r>
              <a:rPr lang="fr-CA" dirty="0"/>
              <a:t>Œdème de la région fracturée</a:t>
            </a:r>
          </a:p>
          <a:p>
            <a:r>
              <a:rPr lang="fr-CA" dirty="0"/>
              <a:t>Douleur du membre atteint</a:t>
            </a:r>
          </a:p>
          <a:p>
            <a:r>
              <a:rPr lang="fr-CA" dirty="0"/>
              <a:t>Déformation du membre atteint</a:t>
            </a:r>
          </a:p>
          <a:p>
            <a:r>
              <a:rPr lang="fr-CA" dirty="0"/>
              <a:t>Ecchymose ou hématome du membre atteint</a:t>
            </a:r>
          </a:p>
          <a:p>
            <a:r>
              <a:rPr lang="fr-CA" dirty="0"/>
              <a:t>Mobilité anormale</a:t>
            </a:r>
          </a:p>
          <a:p>
            <a:endParaRPr lang="fr-CA" dirty="0"/>
          </a:p>
          <a:p>
            <a:pPr>
              <a:buFont typeface="Wingdings" pitchFamily="2" charset="2"/>
              <a:buChar char="Ø"/>
            </a:pPr>
            <a:r>
              <a:rPr lang="fr-CA" dirty="0"/>
              <a:t>Tous ces signes n’apparaissent pas dans chaque cas de fracture. Ils seront plus ou moins importants selon le type de fracture en cause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LES ALTÉRATIONS DES OS </a:t>
            </a:r>
            <a:r>
              <a:rPr lang="fr-CA" sz="2800" b="1" dirty="0"/>
              <a:t>p. 87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348880"/>
            <a:ext cx="8229600" cy="3975720"/>
          </a:xfrm>
        </p:spPr>
        <p:txBody>
          <a:bodyPr/>
          <a:lstStyle/>
          <a:p>
            <a:r>
              <a:rPr lang="fr-CA" b="1" dirty="0"/>
              <a:t>Rappelez-vous que </a:t>
            </a:r>
            <a:r>
              <a:rPr lang="fr-CA" dirty="0"/>
              <a:t>:</a:t>
            </a:r>
          </a:p>
          <a:p>
            <a:pPr marL="36576" indent="0">
              <a:buNone/>
            </a:pPr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Le tissu osseux </a:t>
            </a:r>
            <a:r>
              <a:rPr lang="fr-CA" i="1" u="sng" dirty="0"/>
              <a:t>se renouvelle durant toute la vie</a:t>
            </a:r>
            <a:r>
              <a:rPr lang="fr-CA" dirty="0"/>
              <a:t>, même si la croissance du corps est terminée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Une bonne ossification nécessite plusieurs éléments nutritifs, comme le </a:t>
            </a:r>
            <a:r>
              <a:rPr lang="fr-CA" i="1" u="sng" dirty="0"/>
              <a:t>calcium</a:t>
            </a:r>
            <a:r>
              <a:rPr lang="fr-CA" dirty="0"/>
              <a:t>, le </a:t>
            </a:r>
            <a:r>
              <a:rPr lang="fr-CA" i="1" u="sng" dirty="0"/>
              <a:t>phosphore</a:t>
            </a:r>
            <a:r>
              <a:rPr lang="fr-CA" dirty="0"/>
              <a:t> ainsi que les </a:t>
            </a:r>
            <a:r>
              <a:rPr lang="fr-CA" i="1" u="sng" dirty="0"/>
              <a:t>vit. A, E et 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1724780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SOINS ET TRAITEMENTS </a:t>
            </a:r>
            <a:r>
              <a:rPr lang="fr-CA" b="1" u="sng" dirty="0"/>
              <a:t>IMMÉDIATS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571744"/>
            <a:ext cx="8229600" cy="3752856"/>
          </a:xfrm>
        </p:spPr>
        <p:txBody>
          <a:bodyPr/>
          <a:lstStyle/>
          <a:p>
            <a:r>
              <a:rPr lang="fr-CA" dirty="0"/>
              <a:t>Voir tableau p. 90 et 91</a:t>
            </a:r>
          </a:p>
          <a:p>
            <a:endParaRPr lang="fr-CA" dirty="0"/>
          </a:p>
          <a:p>
            <a:pPr>
              <a:buFont typeface="Wingdings" pitchFamily="2" charset="2"/>
              <a:buChar char="Ø"/>
            </a:pPr>
            <a:r>
              <a:rPr lang="fr-CA" dirty="0"/>
              <a:t>Vous étudierez plus en détail la façon d’intervenir à la compétence 22, </a:t>
            </a:r>
            <a:r>
              <a:rPr lang="fr-CA" i="1" dirty="0"/>
              <a:t>Premiers secours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b="1" dirty="0"/>
              <a:t>COMPLICATIONS POSSIBLES DANS LES PREMIÈRES HEURES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  <a:p>
            <a:pPr algn="ctr"/>
            <a:r>
              <a:rPr lang="fr-CA" dirty="0"/>
              <a:t>État de choc</a:t>
            </a:r>
          </a:p>
          <a:p>
            <a:pPr algn="ctr"/>
            <a:endParaRPr lang="fr-CA" dirty="0"/>
          </a:p>
          <a:p>
            <a:pPr algn="ctr"/>
            <a:r>
              <a:rPr lang="fr-CA" dirty="0"/>
              <a:t>Embolie graisseuse </a:t>
            </a:r>
          </a:p>
          <a:p>
            <a:pPr algn="ctr"/>
            <a:endParaRPr lang="fr-CA" dirty="0"/>
          </a:p>
          <a:p>
            <a:pPr algn="ctr"/>
            <a:r>
              <a:rPr lang="fr-CA" dirty="0"/>
              <a:t>Syndrome du compartiment ou de loge</a:t>
            </a:r>
          </a:p>
        </p:txBody>
      </p:sp>
    </p:spTree>
    <p:extLst>
      <p:ext uri="{BB962C8B-B14F-4D97-AF65-F5344CB8AC3E}">
        <p14:creationId xmlns:p14="http://schemas.microsoft.com/office/powerpoint/2010/main" val="1045220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704088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fr-CA" b="1" dirty="0"/>
              <a:t>            ÉTAT DE CHOC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060848"/>
            <a:ext cx="8229600" cy="4263752"/>
          </a:xfrm>
        </p:spPr>
        <p:txBody>
          <a:bodyPr/>
          <a:lstStyle/>
          <a:p>
            <a:r>
              <a:rPr lang="fr-CA" dirty="0"/>
              <a:t>Pâleur du visage, peau froide et moite, regard terne, hypotension, tachycardie et </a:t>
            </a:r>
            <a:r>
              <a:rPr lang="fr-CA" dirty="0" err="1"/>
              <a:t>pls</a:t>
            </a:r>
            <a:r>
              <a:rPr lang="fr-CA" dirty="0"/>
              <a:t> faible, bradypnée et possibilité de changement de l’état de conscience</a:t>
            </a:r>
          </a:p>
          <a:p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Les os sont très vascularisés et une fracture peut entraîner un saignement abondant et une diminution du volume sanguin 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</p:txBody>
      </p:sp>
      <p:pic>
        <p:nvPicPr>
          <p:cNvPr id="4" name="Image 3" descr="phobies-spe_11.jpg"/>
          <p:cNvPicPr>
            <a:picLocks noChangeAspect="1"/>
          </p:cNvPicPr>
          <p:nvPr/>
        </p:nvPicPr>
        <p:blipFill>
          <a:blip r:embed="rId2" cstate="print"/>
          <a:srcRect l="8001" t="32990" r="3334" b="21650"/>
          <a:stretch>
            <a:fillRect/>
          </a:stretch>
        </p:blipFill>
        <p:spPr>
          <a:xfrm>
            <a:off x="1847528" y="260648"/>
            <a:ext cx="2692946" cy="1700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EMBOLIE GRAISSEUSE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Dyspnée, tachycardie, apparition de la T</a:t>
            </a:r>
            <a:r>
              <a:rPr lang="fr-CA" dirty="0">
                <a:latin typeface="Book Antiqua"/>
              </a:rPr>
              <a:t>° et agitation avec changement d’état de conscience</a:t>
            </a:r>
          </a:p>
          <a:p>
            <a:endParaRPr lang="fr-CA" dirty="0">
              <a:latin typeface="Book Antiqua"/>
            </a:endParaRPr>
          </a:p>
          <a:p>
            <a:pPr lvl="1">
              <a:buFont typeface="Wingdings" pitchFamily="2" charset="2"/>
              <a:buChar char="Ø"/>
            </a:pPr>
            <a:r>
              <a:rPr lang="fr-CA" dirty="0">
                <a:latin typeface="Book Antiqua"/>
              </a:rPr>
              <a:t>Des gouttelettes graisseuses peuvent s’infiltrer dans la circulation sanguine et bloquer des petits vaisseaux qui alimentent les organes, entre autres les poumons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1361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mbolie 3.jpg"/>
          <p:cNvPicPr>
            <a:picLocks noChangeAspect="1"/>
          </p:cNvPicPr>
          <p:nvPr/>
        </p:nvPicPr>
        <p:blipFill>
          <a:blip r:embed="rId2" cstate="print"/>
          <a:srcRect l="18900" r="1721" b="18966"/>
          <a:stretch>
            <a:fillRect/>
          </a:stretch>
        </p:blipFill>
        <p:spPr>
          <a:xfrm>
            <a:off x="5760701" y="188640"/>
            <a:ext cx="4660512" cy="2664296"/>
          </a:xfrm>
          <a:prstGeom prst="rect">
            <a:avLst/>
          </a:prstGeom>
        </p:spPr>
      </p:pic>
      <p:pic>
        <p:nvPicPr>
          <p:cNvPr id="6" name="Image 5" descr="Embolie-pulmona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1916832"/>
            <a:ext cx="4248472" cy="4248472"/>
          </a:xfrm>
          <a:prstGeom prst="rect">
            <a:avLst/>
          </a:prstGeom>
        </p:spPr>
      </p:pic>
      <p:pic>
        <p:nvPicPr>
          <p:cNvPr id="7" name="Image 6" descr="Embolie-pulmonaire 2.jpg"/>
          <p:cNvPicPr>
            <a:picLocks noChangeAspect="1"/>
          </p:cNvPicPr>
          <p:nvPr/>
        </p:nvPicPr>
        <p:blipFill>
          <a:blip r:embed="rId4" cstate="print"/>
          <a:srcRect l="19989" t="4641" r="3912" b="13146"/>
          <a:stretch>
            <a:fillRect/>
          </a:stretch>
        </p:blipFill>
        <p:spPr>
          <a:xfrm>
            <a:off x="6888089" y="3478578"/>
            <a:ext cx="3255259" cy="26592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SYNDROME DU COMPARTIMENT OU DE LOGE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340768"/>
            <a:ext cx="8229600" cy="4983832"/>
          </a:xfrm>
        </p:spPr>
        <p:txBody>
          <a:bodyPr/>
          <a:lstStyle/>
          <a:p>
            <a:endParaRPr lang="fr-CA" dirty="0"/>
          </a:p>
          <a:p>
            <a:r>
              <a:rPr lang="fr-CA" dirty="0"/>
              <a:t>Douleur forte, tenace et apparition possible de nécrose des tissus</a:t>
            </a:r>
          </a:p>
          <a:p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La circulation au niveau du muscle </a:t>
            </a:r>
            <a:r>
              <a:rPr lang="fr-CA" b="1" i="1" dirty="0"/>
              <a:t>est empêchée </a:t>
            </a:r>
            <a:r>
              <a:rPr lang="fr-CA" dirty="0"/>
              <a:t>par l’œdème de la région blessée ou à la suite d’une compression causée par le bandage ou le plâtre</a:t>
            </a:r>
          </a:p>
          <a:p>
            <a:pPr>
              <a:buFont typeface="Wingdings" pitchFamily="2" charset="2"/>
              <a:buChar char="Ø"/>
            </a:pPr>
            <a:endParaRPr lang="fr-C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RÉDUCTION D’UNE FRACTURE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571612"/>
            <a:ext cx="8229600" cy="4752988"/>
          </a:xfrm>
        </p:spPr>
        <p:txBody>
          <a:bodyPr/>
          <a:lstStyle/>
          <a:p>
            <a:endParaRPr lang="fr-CA" dirty="0"/>
          </a:p>
          <a:p>
            <a:endParaRPr lang="fr-CA" dirty="0"/>
          </a:p>
          <a:p>
            <a:r>
              <a:rPr lang="fr-CA" dirty="0"/>
              <a:t>Consiste à </a:t>
            </a:r>
            <a:r>
              <a:rPr lang="fr-CA" b="1" i="1" u="sng" dirty="0"/>
              <a:t>remettre l’os fracturé en position </a:t>
            </a:r>
            <a:r>
              <a:rPr lang="fr-CA" dirty="0"/>
              <a:t>anatomique et à le </a:t>
            </a:r>
            <a:r>
              <a:rPr lang="fr-CA" b="1" i="1" u="sng" dirty="0"/>
              <a:t>maintenir en place </a:t>
            </a:r>
            <a:r>
              <a:rPr lang="fr-CA" dirty="0"/>
              <a:t>par un bandage, un plâtre ou une attelle jusqu’à ce qu’il soit consolidé</a:t>
            </a:r>
          </a:p>
          <a:p>
            <a:endParaRPr lang="fr-CA" dirty="0"/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SOINS D’UN PLÂTRE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268760"/>
            <a:ext cx="7467600" cy="5256584"/>
          </a:xfrm>
        </p:spPr>
        <p:txBody>
          <a:bodyPr>
            <a:normAutofit fontScale="77500" lnSpcReduction="20000"/>
          </a:bodyPr>
          <a:lstStyle/>
          <a:p>
            <a:endParaRPr lang="fr-CA" dirty="0"/>
          </a:p>
          <a:p>
            <a:r>
              <a:rPr lang="fr-CA" sz="3400" dirty="0"/>
              <a:t>Éviter de couvrir le plâtre pour 24 à 48 heures</a:t>
            </a:r>
          </a:p>
          <a:p>
            <a:r>
              <a:rPr lang="fr-CA" sz="3400" dirty="0"/>
              <a:t>Si plâtre humide, le manipuler sans contact direct</a:t>
            </a:r>
          </a:p>
          <a:p>
            <a:r>
              <a:rPr lang="fr-CA" sz="3400" dirty="0"/>
              <a:t>Vérifier si le plâtre présente des déformations ou des fissures</a:t>
            </a:r>
          </a:p>
          <a:p>
            <a:r>
              <a:rPr lang="fr-CA" sz="3400" dirty="0"/>
              <a:t>Protéger le plâtre des contacts avec les selles ou les urines</a:t>
            </a:r>
          </a:p>
          <a:p>
            <a:r>
              <a:rPr lang="fr-CA" sz="3400" dirty="0"/>
              <a:t>Vérifier si les bords du plâtre causes des irritations</a:t>
            </a:r>
          </a:p>
          <a:p>
            <a:r>
              <a:rPr lang="fr-CA" sz="3400" dirty="0"/>
              <a:t>Vérifier si le plâtre semble trop grand ou trop petit</a:t>
            </a:r>
          </a:p>
          <a:p>
            <a:r>
              <a:rPr lang="fr-CA" sz="3400" dirty="0"/>
              <a:t>Observer s’il y a des odeurs nauséabondes qui viennent de l’intérieur du plâtre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1356760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i="1" u="sng" dirty="0"/>
              <a:t>Surveillance spécifique à la traction </a:t>
            </a:r>
            <a:r>
              <a:rPr lang="fr-CA" b="1" i="1" u="sng" dirty="0" err="1"/>
              <a:t>trans</a:t>
            </a:r>
            <a:r>
              <a:rPr lang="fr-CA" b="1" i="1" u="sng" dirty="0"/>
              <a:t> osseuse</a:t>
            </a:r>
            <a:r>
              <a:rPr lang="fr-CA" b="1" i="1" dirty="0"/>
              <a:t>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060848"/>
            <a:ext cx="8229600" cy="44644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CA" dirty="0"/>
              <a:t>Éviter d’enlever les poids servant à la traction</a:t>
            </a:r>
          </a:p>
          <a:p>
            <a:pPr>
              <a:buFont typeface="Wingdings" pitchFamily="2" charset="2"/>
              <a:buChar char="Ø"/>
            </a:pPr>
            <a:r>
              <a:rPr lang="fr-CA" dirty="0"/>
              <a:t>S’assurer que les cordes et la poulie du matériel se trouvent dans l’axe de la partie du corps à étirer</a:t>
            </a:r>
          </a:p>
          <a:p>
            <a:pPr>
              <a:buFont typeface="Wingdings" pitchFamily="2" charset="2"/>
              <a:buChar char="Ø"/>
            </a:pPr>
            <a:r>
              <a:rPr lang="fr-CA" i="1" dirty="0"/>
              <a:t>Surveiller les points d’insertion des tiges intra osseuses pour surveiller les signes d’infections </a:t>
            </a:r>
            <a:r>
              <a:rPr lang="fr-CA" b="1" i="1" dirty="0"/>
              <a:t>(ajout)</a:t>
            </a:r>
          </a:p>
          <a:p>
            <a:pPr>
              <a:buFont typeface="Wingdings" pitchFamily="2" charset="2"/>
              <a:buChar char="Ø"/>
            </a:pPr>
            <a:r>
              <a:rPr lang="fr-CA" dirty="0"/>
              <a:t>S’assurer que les poids correspondent à l’ordonnance et qu’ils pendent librement </a:t>
            </a:r>
          </a:p>
          <a:p>
            <a:pPr>
              <a:buFont typeface="Wingdings" pitchFamily="2" charset="2"/>
              <a:buChar char="Ø"/>
            </a:pPr>
            <a:r>
              <a:rPr lang="fr-CA" dirty="0"/>
              <a:t>S’assurer que le membre sous traction n’est pas en contact avec le matelas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FIXATEUR INTERNE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S’agit de matériel qu’on insère </a:t>
            </a:r>
            <a:r>
              <a:rPr lang="fr-CA" i="1" u="sng" dirty="0"/>
              <a:t>dans la cavité médullaire de l’os</a:t>
            </a:r>
            <a:r>
              <a:rPr lang="fr-CA" dirty="0"/>
              <a:t> ou </a:t>
            </a:r>
            <a:r>
              <a:rPr lang="fr-CA" i="1" u="sng" dirty="0"/>
              <a:t>sur les côtés de l’os</a:t>
            </a:r>
          </a:p>
          <a:p>
            <a:pPr marL="36576" indent="0">
              <a:buNone/>
            </a:pPr>
            <a:endParaRPr lang="fr-CA" i="1" u="sng" dirty="0"/>
          </a:p>
          <a:p>
            <a:r>
              <a:rPr lang="fr-CA" dirty="0"/>
              <a:t>Intervention chirurgicale appelée </a:t>
            </a:r>
            <a:r>
              <a:rPr lang="fr-CA" b="1" i="1" dirty="0"/>
              <a:t>ostéosynthèse</a:t>
            </a:r>
            <a:r>
              <a:rPr lang="fr-CA" dirty="0"/>
              <a:t>, qui consiste à rassembler les fragments d’un os fracturé à l’aide de boulons, de vis, de clou, de fils, de plaques métalliques, etc., qui sont laissés en place ou retirés après un certain temps</a:t>
            </a:r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LES ALTÉRATIONS DES OS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348880"/>
            <a:ext cx="8229600" cy="3975720"/>
          </a:xfrm>
        </p:spPr>
        <p:txBody>
          <a:bodyPr/>
          <a:lstStyle/>
          <a:p>
            <a:r>
              <a:rPr lang="fr-CA" dirty="0"/>
              <a:t>Les altérations des os </a:t>
            </a:r>
            <a:r>
              <a:rPr lang="fr-CA" i="1" dirty="0"/>
              <a:t>peuvent se produire </a:t>
            </a:r>
            <a:r>
              <a:rPr lang="fr-CA" dirty="0"/>
              <a:t>de diverses façons:</a:t>
            </a:r>
          </a:p>
          <a:p>
            <a:pPr marL="36576" indent="0">
              <a:buNone/>
            </a:pPr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Il peut s’agir </a:t>
            </a:r>
            <a:r>
              <a:rPr lang="fr-CA" b="1" i="1" dirty="0"/>
              <a:t>d’atteintes qui modifient la structure </a:t>
            </a:r>
            <a:r>
              <a:rPr lang="fr-CA" dirty="0"/>
              <a:t>de l’os et en provoque parfois la déformation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Ou, il peut s’agir d’un </a:t>
            </a:r>
            <a:r>
              <a:rPr lang="fr-CA" b="1" i="1" dirty="0"/>
              <a:t>accident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nclou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404665"/>
            <a:ext cx="4263771" cy="5855501"/>
          </a:xfrm>
          <a:prstGeom prst="rect">
            <a:avLst/>
          </a:prstGeom>
        </p:spPr>
      </p:pic>
      <p:pic>
        <p:nvPicPr>
          <p:cNvPr id="3" name="Image 2" descr="complex_fra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5009" y="116417"/>
            <a:ext cx="3705200" cy="67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42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b="1" dirty="0"/>
              <a:t>RÉCUPÉRATION À LA SUITE D'UNE FRACTURE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28800"/>
            <a:ext cx="8229600" cy="5229200"/>
          </a:xfrm>
        </p:spPr>
        <p:txBody>
          <a:bodyPr>
            <a:normAutofit/>
          </a:bodyPr>
          <a:lstStyle/>
          <a:p>
            <a:endParaRPr lang="fr-CA" dirty="0"/>
          </a:p>
          <a:p>
            <a:endParaRPr lang="fr-CA" dirty="0"/>
          </a:p>
          <a:p>
            <a:r>
              <a:rPr lang="fr-CA" dirty="0"/>
              <a:t>Pour récupérer toutes les fonctions locomotrices, il est nécessaire de donner des soins appropriés et de faire de la prévention </a:t>
            </a:r>
            <a:r>
              <a:rPr lang="fr-CA" b="1" dirty="0"/>
              <a:t>tout au long</a:t>
            </a:r>
            <a:r>
              <a:rPr lang="fr-CA" dirty="0"/>
              <a:t> de la convalescence ainsi que de la rééducation</a:t>
            </a:r>
          </a:p>
          <a:p>
            <a:pPr>
              <a:buNone/>
            </a:pPr>
            <a:endParaRPr lang="fr-CA" dirty="0"/>
          </a:p>
          <a:p>
            <a:r>
              <a:rPr lang="fr-CA" dirty="0"/>
              <a:t>Plusieurs </a:t>
            </a:r>
            <a:r>
              <a:rPr lang="fr-CA" b="1" i="1" u="sng" dirty="0"/>
              <a:t>facteurs vont déterminer la durée </a:t>
            </a:r>
            <a:r>
              <a:rPr lang="fr-CA" dirty="0"/>
              <a:t>de la guérison et de la réparation: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L’âge de la personne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Ses habitudes de vie (nutrition, exercices, etc.)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Sa participation active ou passive à la réadaptation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SOINS ET TRAITEMENTS </a:t>
            </a:r>
            <a:br>
              <a:rPr lang="fr-CA" b="1" dirty="0"/>
            </a:br>
            <a:r>
              <a:rPr lang="fr-CA" b="1" dirty="0"/>
              <a:t>(suite à une réduction)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16832"/>
            <a:ext cx="8229600" cy="4941168"/>
          </a:xfrm>
        </p:spPr>
        <p:txBody>
          <a:bodyPr>
            <a:normAutofit/>
          </a:bodyPr>
          <a:lstStyle/>
          <a:p>
            <a:r>
              <a:rPr lang="fr-CA" dirty="0"/>
              <a:t>Maintenir le membre dans la position prescrite, en utilisant des sacs de sable, des coussins ou des oreillers</a:t>
            </a:r>
          </a:p>
          <a:p>
            <a:r>
              <a:rPr lang="fr-CA" dirty="0"/>
              <a:t>Installer le membre en position surélevé</a:t>
            </a:r>
          </a:p>
          <a:p>
            <a:r>
              <a:rPr lang="fr-CA" dirty="0"/>
              <a:t>Surveiller les CCMS (signes </a:t>
            </a:r>
            <a:r>
              <a:rPr lang="fr-CA" dirty="0" err="1"/>
              <a:t>neurovasculaires</a:t>
            </a:r>
            <a:r>
              <a:rPr lang="fr-CA" dirty="0"/>
              <a:t>) et les S.V.</a:t>
            </a:r>
          </a:p>
          <a:p>
            <a:r>
              <a:rPr lang="fr-CA" dirty="0"/>
              <a:t>Administrer les médicaments selon l’ordonnance</a:t>
            </a:r>
          </a:p>
          <a:p>
            <a:r>
              <a:rPr lang="fr-CA" dirty="0"/>
              <a:t>Surveiller les points de pression</a:t>
            </a:r>
          </a:p>
          <a:p>
            <a:r>
              <a:rPr lang="fr-CA" dirty="0"/>
              <a:t>Encourager la reprise des activités de façon progressive</a:t>
            </a:r>
          </a:p>
          <a:p>
            <a:r>
              <a:rPr lang="fr-CA" dirty="0"/>
              <a:t>Surveiller le pansement </a:t>
            </a:r>
            <a:r>
              <a:rPr lang="fr-CA" dirty="0" err="1"/>
              <a:t>prn</a:t>
            </a:r>
            <a:endParaRPr lang="fr-CA" dirty="0"/>
          </a:p>
          <a:p>
            <a:pPr>
              <a:buFont typeface="Wingdings" pitchFamily="2" charset="2"/>
              <a:buChar char="Ø"/>
            </a:pPr>
            <a:endParaRPr lang="fr-CA" dirty="0"/>
          </a:p>
          <a:p>
            <a:pPr>
              <a:buFont typeface="Wingdings" pitchFamily="2" charset="2"/>
              <a:buChar char="Ø"/>
            </a:pPr>
            <a:endParaRPr lang="fr-C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PHLÉBITE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dirty="0"/>
              <a:t>Inflammation d’une veine souvent causée par la formation d’un caillot durant une immobilisation</a:t>
            </a:r>
          </a:p>
        </p:txBody>
      </p:sp>
    </p:spTree>
    <p:extLst>
      <p:ext uri="{BB962C8B-B14F-4D97-AF65-F5344CB8AC3E}">
        <p14:creationId xmlns:p14="http://schemas.microsoft.com/office/powerpoint/2010/main" val="3926001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/>
              <a:t>COMPLICATIONS TARDIVES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484784"/>
            <a:ext cx="8229600" cy="5184576"/>
          </a:xfrm>
        </p:spPr>
        <p:txBody>
          <a:bodyPr>
            <a:normAutofit/>
          </a:bodyPr>
          <a:lstStyle/>
          <a:p>
            <a:r>
              <a:rPr lang="fr-CA" dirty="0"/>
              <a:t>L’</a:t>
            </a:r>
            <a:r>
              <a:rPr lang="fr-CA" b="1" i="1" dirty="0"/>
              <a:t>infection</a:t>
            </a:r>
          </a:p>
          <a:p>
            <a:pPr marL="36576" indent="0">
              <a:buNone/>
            </a:pPr>
            <a:endParaRPr lang="fr-CA" b="1" i="1" dirty="0"/>
          </a:p>
          <a:p>
            <a:r>
              <a:rPr lang="fr-CA" b="1" i="1" dirty="0"/>
              <a:t>Retard de consolidation </a:t>
            </a:r>
            <a:r>
              <a:rPr lang="fr-CA" dirty="0"/>
              <a:t>de l’os ou une mauvaise union des fragments de l’os</a:t>
            </a:r>
          </a:p>
          <a:p>
            <a:pPr marL="36576" indent="0">
              <a:buNone/>
            </a:pPr>
            <a:endParaRPr lang="fr-CA" dirty="0"/>
          </a:p>
          <a:p>
            <a:r>
              <a:rPr lang="fr-CA" b="1" i="1" dirty="0"/>
              <a:t>Nécrose de l’os</a:t>
            </a:r>
            <a:r>
              <a:rPr lang="fr-CA" dirty="0"/>
              <a:t>, qui peut se produire parce que l’irrigation de l’os est entravée</a:t>
            </a:r>
          </a:p>
          <a:p>
            <a:pPr marL="36576" indent="0">
              <a:buNone/>
            </a:pPr>
            <a:endParaRPr lang="fr-CA" dirty="0"/>
          </a:p>
          <a:p>
            <a:r>
              <a:rPr lang="fr-CA" b="1" i="1" dirty="0"/>
              <a:t>Réaction de rejet </a:t>
            </a:r>
            <a:r>
              <a:rPr lang="fr-CA" dirty="0"/>
              <a:t>du matériel de fixation, qui se manifeste par une réaction inflammatoire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COMPLICATIONS TARDIVES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i="1" dirty="0"/>
              <a:t>Pseudo-arthrose</a:t>
            </a:r>
            <a:r>
              <a:rPr lang="fr-CA" dirty="0"/>
              <a:t>, qui est une articulation accidentelle causée par l’absence définitive de consolidation (mouvements de plus ou moins grande amplitude)</a:t>
            </a:r>
          </a:p>
          <a:p>
            <a:pPr marL="36576" indent="0">
              <a:buNone/>
            </a:pPr>
            <a:endParaRPr lang="fr-CA" dirty="0"/>
          </a:p>
          <a:p>
            <a:r>
              <a:rPr lang="fr-CA" b="1" i="1" dirty="0"/>
              <a:t>Raccourcissement d’un membre</a:t>
            </a:r>
            <a:r>
              <a:rPr lang="fr-CA" dirty="0"/>
              <a:t>, si un bout de l’os manquait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6007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toile : 5 branches 2">
            <a:extLst>
              <a:ext uri="{FF2B5EF4-FFF2-40B4-BE49-F238E27FC236}">
                <a16:creationId xmlns:a16="http://schemas.microsoft.com/office/drawing/2014/main" id="{69B6FD9F-AE72-A115-2047-8F1D89C81A20}"/>
              </a:ext>
            </a:extLst>
          </p:cNvPr>
          <p:cNvSpPr/>
          <p:nvPr/>
        </p:nvSpPr>
        <p:spPr>
          <a:xfrm>
            <a:off x="10776036" y="140000"/>
            <a:ext cx="1182681" cy="1177506"/>
          </a:xfrm>
          <a:prstGeom prst="star5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06E886-4846-492F-85EB-58333846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4873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853A4B-F343-4C1D-B5B4-2525639DC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631092"/>
            <a:ext cx="3200400" cy="4083908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  <a:p>
            <a:endParaRPr lang="fr-CA" sz="2400" dirty="0"/>
          </a:p>
          <a:p>
            <a:r>
              <a:rPr lang="fr-CA" sz="2400" dirty="0"/>
              <a:t>Causes: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Chutes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Ostéoporose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B9D80DA-A358-4779-ABA6-D20E1C386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685800"/>
            <a:ext cx="6796134" cy="4368114"/>
          </a:xfrm>
        </p:spPr>
        <p:txBody>
          <a:bodyPr/>
          <a:lstStyle/>
          <a:p>
            <a:r>
              <a:rPr lang="fr-FR" sz="2800" dirty="0"/>
              <a:t>Les fractures de la hanche sont en fait des fractures situées à l’extrémité supérieure du fémur.</a:t>
            </a:r>
          </a:p>
          <a:p>
            <a:r>
              <a:rPr lang="fr-FR" sz="2800" dirty="0"/>
              <a:t>Elle se trouvent très près du col du fémur.</a:t>
            </a:r>
          </a:p>
          <a:p>
            <a:r>
              <a:rPr lang="fr-FR" sz="2800" dirty="0"/>
              <a:t>Fracture complexe car l’os très vascularisé.</a:t>
            </a:r>
          </a:p>
          <a:p>
            <a:r>
              <a:rPr lang="fr-FR" sz="2800" dirty="0"/>
              <a:t>Nécessite une chirurgie dans les 12-24h (prothèse de hanche)</a:t>
            </a:r>
          </a:p>
          <a:p>
            <a:endParaRPr lang="fr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A7A048-8CB0-456E-92DE-DA4ED0BAA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5959" y="0"/>
            <a:ext cx="10360082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33F38B-9BC5-46C9-AFAD-BB7F29F9B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538" y="0"/>
            <a:ext cx="504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5DE36-B642-4199-AC94-54FE161E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0001"/>
            <a:ext cx="10058400" cy="857147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Manifestations cliniques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1015657-1512-4DAC-9ABA-01FBAF35C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007156"/>
              </p:ext>
            </p:extLst>
          </p:nvPr>
        </p:nvGraphicFramePr>
        <p:xfrm>
          <a:off x="1415964" y="997149"/>
          <a:ext cx="9036496" cy="561721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518248">
                  <a:extLst>
                    <a:ext uri="{9D8B030D-6E8A-4147-A177-3AD203B41FA5}">
                      <a16:colId xmlns:a16="http://schemas.microsoft.com/office/drawing/2014/main" val="2302527320"/>
                    </a:ext>
                  </a:extLst>
                </a:gridCol>
                <a:gridCol w="4518248">
                  <a:extLst>
                    <a:ext uri="{9D8B030D-6E8A-4147-A177-3AD203B41FA5}">
                      <a16:colId xmlns:a16="http://schemas.microsoft.com/office/drawing/2014/main" val="948842583"/>
                    </a:ext>
                  </a:extLst>
                </a:gridCol>
              </a:tblGrid>
              <a:tr h="4546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Manifestations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Explications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099837"/>
                  </a:ext>
                </a:extLst>
              </a:tr>
              <a:tr h="176245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b="1" dirty="0"/>
                        <a:t>Douleur à l’aine ou à la face interne du genou: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CA" sz="2000" dirty="0"/>
                        <a:t>     - Dlr augmentée par le mouvement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CA" sz="2000" dirty="0"/>
                        <a:t>     - Dlr diminuée par la flexion de la      jambe en rotation externe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Due aux lésions</a:t>
                      </a:r>
                      <a:r>
                        <a:rPr lang="fr-CA" sz="2000" baseline="0" dirty="0"/>
                        <a:t> osseuses</a:t>
                      </a:r>
                      <a:endParaRPr lang="fr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635218"/>
                  </a:ext>
                </a:extLst>
              </a:tr>
              <a:tr h="764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dirty="0"/>
                        <a:t>Difficulté à</a:t>
                      </a:r>
                      <a:r>
                        <a:rPr lang="fr-CA" sz="2000" baseline="0" dirty="0"/>
                        <a:t> se mouvoir</a:t>
                      </a:r>
                      <a:endParaRPr lang="fr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Causée par la douleur et le déplacement de l’os dans</a:t>
                      </a:r>
                      <a:r>
                        <a:rPr lang="fr-CA" sz="2000" baseline="0" dirty="0"/>
                        <a:t> la capsule articulaire.</a:t>
                      </a:r>
                      <a:endParaRPr lang="fr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666772"/>
                  </a:ext>
                </a:extLst>
              </a:tr>
              <a:tr h="764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dirty="0"/>
                        <a:t>Membre</a:t>
                      </a:r>
                      <a:r>
                        <a:rPr lang="fr-CA" sz="2000" baseline="0" dirty="0"/>
                        <a:t> plus court</a:t>
                      </a:r>
                      <a:endParaRPr lang="fr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À cause du déplacement</a:t>
                      </a:r>
                      <a:r>
                        <a:rPr lang="fr-CA" sz="2000" baseline="0" dirty="0"/>
                        <a:t> de l’os et des spasmes musculaires.</a:t>
                      </a:r>
                      <a:endParaRPr lang="fr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693601"/>
                  </a:ext>
                </a:extLst>
              </a:tr>
              <a:tr h="764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b="1" dirty="0"/>
                        <a:t>Pied et genoux en rotation externe</a:t>
                      </a:r>
                      <a:r>
                        <a:rPr lang="fr-CA" sz="2000" b="1" baseline="0" dirty="0"/>
                        <a:t> </a:t>
                      </a:r>
                      <a:endParaRPr lang="fr-C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Déplacement du fémur en dehors de son axe normal.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76010"/>
                  </a:ext>
                </a:extLst>
              </a:tr>
              <a:tr h="432301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Hématome (accumulation de sang)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Hémorragie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893040"/>
                  </a:ext>
                </a:extLst>
              </a:tr>
              <a:tr h="432301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Spasmes musculaires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fr-CA" sz="2000" dirty="0"/>
                        <a:t>Douleur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027300"/>
                  </a:ext>
                </a:extLst>
              </a:tr>
            </a:tbl>
          </a:graphicData>
        </a:graphic>
      </p:graphicFrame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77B63C4F-DD4E-88B4-9480-C15FC68935BC}"/>
              </a:ext>
            </a:extLst>
          </p:cNvPr>
          <p:cNvSpPr/>
          <p:nvPr/>
        </p:nvSpPr>
        <p:spPr>
          <a:xfrm>
            <a:off x="10776036" y="140000"/>
            <a:ext cx="1182681" cy="1177506"/>
          </a:xfrm>
          <a:prstGeom prst="star5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0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78A03-6CF5-4541-8535-E33F989F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599303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D7B1EA-BD47-4615-BE36-46A6258AF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492578"/>
          </a:xfrm>
        </p:spPr>
        <p:txBody>
          <a:bodyPr>
            <a:normAutofit lnSpcReduction="10000"/>
          </a:bodyPr>
          <a:lstStyle/>
          <a:p>
            <a:r>
              <a:rPr lang="fr-CA" sz="2800" dirty="0"/>
              <a:t>Soins ou traitements:</a:t>
            </a:r>
          </a:p>
          <a:p>
            <a:pPr lvl="1"/>
            <a:r>
              <a:rPr lang="fr-CA" sz="2600" dirty="0"/>
              <a:t>Gestion de la douleur</a:t>
            </a:r>
          </a:p>
          <a:p>
            <a:pPr lvl="1"/>
            <a:r>
              <a:rPr lang="fr-CA" sz="2600" b="1" dirty="0"/>
              <a:t>Maintenir la jambe en abduction</a:t>
            </a:r>
          </a:p>
          <a:p>
            <a:pPr lvl="1"/>
            <a:r>
              <a:rPr lang="fr-CA" sz="2600" b="1" dirty="0"/>
              <a:t>Mobiliser chaque 2 heures</a:t>
            </a:r>
          </a:p>
          <a:p>
            <a:pPr lvl="1"/>
            <a:r>
              <a:rPr lang="fr-CA" sz="2600" dirty="0"/>
              <a:t>Surveillance du pansement et de la plaie</a:t>
            </a:r>
          </a:p>
          <a:p>
            <a:pPr lvl="1"/>
            <a:r>
              <a:rPr lang="fr-CA" sz="2600" dirty="0"/>
              <a:t>CCMS-PRO</a:t>
            </a:r>
          </a:p>
          <a:p>
            <a:pPr lvl="1"/>
            <a:r>
              <a:rPr lang="fr-CA" sz="2600" dirty="0"/>
              <a:t>Augmentation de l’hydratation, fibres et minéraux</a:t>
            </a:r>
          </a:p>
          <a:p>
            <a:pPr lvl="1"/>
            <a:r>
              <a:rPr lang="fr-CA" sz="2600" dirty="0"/>
              <a:t>Surveillance des excretas</a:t>
            </a:r>
          </a:p>
          <a:p>
            <a:pPr lvl="1"/>
            <a:r>
              <a:rPr lang="fr-CA" sz="2600" dirty="0"/>
              <a:t>MEC et mobilisation progressive nais précoce</a:t>
            </a:r>
          </a:p>
          <a:p>
            <a:pPr lvl="1"/>
            <a:r>
              <a:rPr lang="fr-CA" sz="2600" dirty="0"/>
              <a:t>Utilisation d’un auxiliaire de marche</a:t>
            </a:r>
          </a:p>
          <a:p>
            <a:pPr lvl="1"/>
            <a:r>
              <a:rPr lang="fr-CA" sz="2600" dirty="0"/>
              <a:t>Médicaments appropriés</a:t>
            </a:r>
          </a:p>
          <a:p>
            <a:pPr lvl="1"/>
            <a:r>
              <a:rPr lang="fr-CA" sz="2600" dirty="0"/>
              <a:t>Exercices </a:t>
            </a:r>
            <a:r>
              <a:rPr lang="fr-CA" sz="2600" dirty="0" err="1"/>
              <a:t>respiiratoires</a:t>
            </a:r>
            <a:endParaRPr lang="fr-CA" sz="26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47CDC2-7BD8-47EB-9143-AB13CE090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532238"/>
            <a:ext cx="3200400" cy="4182762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  <a:p>
            <a:endParaRPr lang="fr-CA" sz="2400" dirty="0"/>
          </a:p>
          <a:p>
            <a:r>
              <a:rPr lang="fr-CA" sz="2400" dirty="0"/>
              <a:t>Postopératoire d’une PTH</a:t>
            </a:r>
          </a:p>
        </p:txBody>
      </p:sp>
      <p:sp>
        <p:nvSpPr>
          <p:cNvPr id="5" name="Étoile : 12 branches 4">
            <a:extLst>
              <a:ext uri="{FF2B5EF4-FFF2-40B4-BE49-F238E27FC236}">
                <a16:creationId xmlns:a16="http://schemas.microsoft.com/office/drawing/2014/main" id="{D1CAEEF5-5787-4627-90EC-D62CFEE6C554}"/>
              </a:ext>
            </a:extLst>
          </p:cNvPr>
          <p:cNvSpPr/>
          <p:nvPr/>
        </p:nvSpPr>
        <p:spPr>
          <a:xfrm>
            <a:off x="5147619" y="691979"/>
            <a:ext cx="6028038" cy="57150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07602D-6400-4EA9-BAB8-FEB238DA0BAF}"/>
              </a:ext>
            </a:extLst>
          </p:cNvPr>
          <p:cNvSpPr txBox="1"/>
          <p:nvPr/>
        </p:nvSpPr>
        <p:spPr>
          <a:xfrm>
            <a:off x="6561438" y="1890584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Abduction VS Adduction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bd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uction: Mouvement qui consiste à écarter un membre de l’axe du corps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dd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uction: mouvement qui consiste à rapprocher un membre de l’axe du corps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6E4D40-0479-451D-A60B-9D9FBC17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9217" y="691979"/>
            <a:ext cx="5933560" cy="5933560"/>
          </a:xfrm>
          <a:prstGeom prst="rect">
            <a:avLst/>
          </a:prstGeom>
        </p:spPr>
      </p:pic>
      <p:sp>
        <p:nvSpPr>
          <p:cNvPr id="7" name="Étoile : 12 branches 6">
            <a:extLst>
              <a:ext uri="{FF2B5EF4-FFF2-40B4-BE49-F238E27FC236}">
                <a16:creationId xmlns:a16="http://schemas.microsoft.com/office/drawing/2014/main" id="{79D899FE-6DF7-486F-AB2B-2BAE7F81741A}"/>
              </a:ext>
            </a:extLst>
          </p:cNvPr>
          <p:cNvSpPr/>
          <p:nvPr/>
        </p:nvSpPr>
        <p:spPr>
          <a:xfrm>
            <a:off x="1890584" y="790832"/>
            <a:ext cx="6259995" cy="583470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2FEE2C-4192-4C62-B651-296490438965}"/>
              </a:ext>
            </a:extLst>
          </p:cNvPr>
          <p:cNvSpPr txBox="1"/>
          <p:nvPr/>
        </p:nvSpPr>
        <p:spPr>
          <a:xfrm>
            <a:off x="3790467" y="1915298"/>
            <a:ext cx="30397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C: Coloration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C: Chaleur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M: Mobilité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S: Sensibilité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Pouls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R: Retour capillaire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O: Œdème</a:t>
            </a:r>
          </a:p>
        </p:txBody>
      </p:sp>
      <p:sp>
        <p:nvSpPr>
          <p:cNvPr id="10" name="Étoile : 5 branches 9">
            <a:extLst>
              <a:ext uri="{FF2B5EF4-FFF2-40B4-BE49-F238E27FC236}">
                <a16:creationId xmlns:a16="http://schemas.microsoft.com/office/drawing/2014/main" id="{D6694C73-A87A-0FC9-2EC7-70E51C0DF594}"/>
              </a:ext>
            </a:extLst>
          </p:cNvPr>
          <p:cNvSpPr/>
          <p:nvPr/>
        </p:nvSpPr>
        <p:spPr>
          <a:xfrm>
            <a:off x="11009319" y="-34506"/>
            <a:ext cx="1182681" cy="1177506"/>
          </a:xfrm>
          <a:prstGeom prst="star5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E2511-332C-45C6-9576-95344AAB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algn="ctr"/>
            <a:r>
              <a:rPr lang="fr-CA" dirty="0"/>
              <a:t>Exercice Respiratoire</a:t>
            </a:r>
            <a:br>
              <a:rPr lang="fr-CA" dirty="0"/>
            </a:br>
            <a:r>
              <a:rPr lang="fr-CA" sz="4400" dirty="0"/>
              <a:t>« Spirométrie »</a:t>
            </a:r>
            <a:endParaRPr lang="fr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75A8B0-EF37-4157-B16E-8FB849281465}"/>
              </a:ext>
            </a:extLst>
          </p:cNvPr>
          <p:cNvSpPr txBox="1"/>
          <p:nvPr/>
        </p:nvSpPr>
        <p:spPr>
          <a:xfrm>
            <a:off x="123568" y="1940011"/>
            <a:ext cx="67962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minutes chaque 1 à 2 heures, selon PTI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Inspirer et faire monter la boule. Garder 5 secondes, tel quel.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Expirer par la bouche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 trop facile, changer le volume inspiratoire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9DBFBE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9DBFBE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Augmenter l’apport en O2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Distendre les poumons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Évacuer les gaz anesthésiants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Évacuer le mucus 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E30820-E3D3-46D0-A502-0A205863F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11" y="2971517"/>
            <a:ext cx="407857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Développer une compétence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276872"/>
            <a:ext cx="8229600" cy="4047728"/>
          </a:xfrm>
        </p:spPr>
        <p:txBody>
          <a:bodyPr/>
          <a:lstStyle/>
          <a:p>
            <a:r>
              <a:rPr lang="fr-CA" i="1" dirty="0"/>
              <a:t>Connaître les manifestations d’une maladie ainsi que les principaux soins ou traitements vous permettra de </a:t>
            </a:r>
            <a:r>
              <a:rPr lang="fr-CA" i="1" u="sng" dirty="0"/>
              <a:t>poser les gestes </a:t>
            </a:r>
            <a:r>
              <a:rPr lang="fr-CA" b="1" i="1" u="sng" dirty="0"/>
              <a:t>adéquats</a:t>
            </a:r>
            <a:r>
              <a:rPr lang="fr-CA" i="1" dirty="0"/>
              <a:t>, de </a:t>
            </a:r>
            <a:r>
              <a:rPr lang="fr-CA" i="1" u="sng" dirty="0"/>
              <a:t>prendre la bonne décision </a:t>
            </a:r>
            <a:r>
              <a:rPr lang="fr-CA" b="1" i="1" u="sng" dirty="0"/>
              <a:t>selon les circonstances </a:t>
            </a:r>
            <a:r>
              <a:rPr lang="fr-CA" i="1" dirty="0"/>
              <a:t>et </a:t>
            </a:r>
            <a:r>
              <a:rPr lang="fr-CA" i="1" u="sng" dirty="0"/>
              <a:t>d’organiser votre travail de façon </a:t>
            </a:r>
            <a:r>
              <a:rPr lang="fr-CA" b="1" i="1" u="sng" dirty="0"/>
              <a:t>efficace</a:t>
            </a:r>
            <a:r>
              <a:rPr lang="fr-CA" i="1" dirty="0"/>
              <a:t> en </a:t>
            </a:r>
            <a:r>
              <a:rPr lang="fr-CA" i="1" u="sng" dirty="0"/>
              <a:t>tenant compte de la personne</a:t>
            </a:r>
            <a:r>
              <a:rPr lang="fr-CA" i="1" dirty="0"/>
              <a:t> que vous soignerez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E2511-332C-45C6-9576-95344AAB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algn="ctr"/>
            <a:r>
              <a:rPr lang="fr-CA" dirty="0"/>
              <a:t>Pansement</a:t>
            </a:r>
            <a:br>
              <a:rPr lang="fr-CA" dirty="0"/>
            </a:br>
            <a:r>
              <a:rPr lang="fr-CA" sz="4400" dirty="0"/>
              <a:t>« </a:t>
            </a:r>
            <a:r>
              <a:rPr lang="fr-CA" sz="4400" dirty="0" err="1"/>
              <a:t>Hémovac</a:t>
            </a:r>
            <a:r>
              <a:rPr lang="fr-CA" sz="4400" dirty="0"/>
              <a:t> »</a:t>
            </a:r>
            <a:endParaRPr lang="fr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75A8B0-EF37-4157-B16E-8FB849281465}"/>
              </a:ext>
            </a:extLst>
          </p:cNvPr>
          <p:cNvSpPr txBox="1"/>
          <p:nvPr/>
        </p:nvSpPr>
        <p:spPr>
          <a:xfrm>
            <a:off x="321276" y="2863340"/>
            <a:ext cx="6796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Mettre les gants jetables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Mettre une serviette sous le drain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Désamorcer le drain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 le contenu dans le contenant gradué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Désinfecter le pourtour avec un tampon alcool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Réamorcer le drain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D830C6-FFD9-4BC0-9243-CFB0DD378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55659" y="2236829"/>
            <a:ext cx="3561347" cy="35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E5B7D0-6142-48F4-9B46-05BC78CC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67DE6D-1AC5-4392-B774-0EB05954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932935"/>
          </a:xfrm>
        </p:spPr>
        <p:txBody>
          <a:bodyPr>
            <a:normAutofit/>
          </a:bodyPr>
          <a:lstStyle/>
          <a:p>
            <a:r>
              <a:rPr lang="fr-CA" sz="2800" dirty="0"/>
              <a:t>Opération nécessaire : PTH</a:t>
            </a:r>
          </a:p>
          <a:p>
            <a:pPr lvl="1"/>
            <a:r>
              <a:rPr lang="fr-CA" sz="2400" dirty="0"/>
              <a:t>Prothèse totale de la hanche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75421E-96AA-4C5A-A371-EBE57060B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717589"/>
            <a:ext cx="3200400" cy="3997411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64CDC8-E283-4F83-AAE3-9B78F802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4" y="2321539"/>
            <a:ext cx="4654296" cy="40437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C8CED2-76A8-45ED-8042-6576DC879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180" y="2084635"/>
            <a:ext cx="3365284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78A03-6CF5-4541-8535-E33F989F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599303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D7B1EA-BD47-4615-BE36-46A6258AF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2316892"/>
          </a:xfrm>
        </p:spPr>
        <p:txBody>
          <a:bodyPr>
            <a:normAutofit/>
          </a:bodyPr>
          <a:lstStyle/>
          <a:p>
            <a:pPr lvl="1"/>
            <a:r>
              <a:rPr lang="fr-CA" sz="2600" dirty="0"/>
              <a:t>Luxation </a:t>
            </a:r>
          </a:p>
          <a:p>
            <a:pPr lvl="1"/>
            <a:r>
              <a:rPr lang="fr-CA" sz="2600" dirty="0"/>
              <a:t>Problèmes circulatoires causés par l’immobilité</a:t>
            </a:r>
          </a:p>
          <a:p>
            <a:pPr lvl="1"/>
            <a:r>
              <a:rPr lang="fr-CA" sz="2600" dirty="0"/>
              <a:t>Infection du site</a:t>
            </a:r>
          </a:p>
          <a:p>
            <a:pPr lvl="1"/>
            <a:r>
              <a:rPr lang="fr-CA" sz="2600" dirty="0"/>
              <a:t>Constipation légère à sévère</a:t>
            </a:r>
          </a:p>
          <a:p>
            <a:pPr lvl="1"/>
            <a:endParaRPr lang="fr-CA" sz="2600" dirty="0"/>
          </a:p>
          <a:p>
            <a:pPr lvl="1"/>
            <a:endParaRPr lang="fr-CA" sz="26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47CDC2-7BD8-47EB-9143-AB13CE090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532238"/>
            <a:ext cx="3200400" cy="4182762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  <a:p>
            <a:endParaRPr lang="fr-CA" sz="2400" dirty="0"/>
          </a:p>
          <a:p>
            <a:r>
              <a:rPr lang="fr-CA" sz="2400" dirty="0"/>
              <a:t>Complications postopératoires possibles</a:t>
            </a:r>
          </a:p>
        </p:txBody>
      </p:sp>
      <p:sp>
        <p:nvSpPr>
          <p:cNvPr id="5" name="Étoile : 12 branches 4">
            <a:extLst>
              <a:ext uri="{FF2B5EF4-FFF2-40B4-BE49-F238E27FC236}">
                <a16:creationId xmlns:a16="http://schemas.microsoft.com/office/drawing/2014/main" id="{6AA0981D-4C76-48E3-A3F1-3181321EF40C}"/>
              </a:ext>
            </a:extLst>
          </p:cNvPr>
          <p:cNvSpPr/>
          <p:nvPr/>
        </p:nvSpPr>
        <p:spPr>
          <a:xfrm>
            <a:off x="4423719" y="2376453"/>
            <a:ext cx="5004486" cy="4436075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CC5D1F-1F85-40FE-89A8-2C05C92E466F}"/>
              </a:ext>
            </a:extLst>
          </p:cNvPr>
          <p:cNvSpPr txBox="1"/>
          <p:nvPr/>
        </p:nvSpPr>
        <p:spPr>
          <a:xfrm>
            <a:off x="5832389" y="3163330"/>
            <a:ext cx="24960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Une constipation sévère peut causer un fécalome et même un iléus paralytique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Peut-être secondaire à la prise de narcotique</a:t>
            </a:r>
          </a:p>
        </p:txBody>
      </p:sp>
    </p:spTree>
    <p:extLst>
      <p:ext uri="{BB962C8B-B14F-4D97-AF65-F5344CB8AC3E}">
        <p14:creationId xmlns:p14="http://schemas.microsoft.com/office/powerpoint/2010/main" val="22853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terdiction 4">
            <a:extLst>
              <a:ext uri="{FF2B5EF4-FFF2-40B4-BE49-F238E27FC236}">
                <a16:creationId xmlns:a16="http://schemas.microsoft.com/office/drawing/2014/main" id="{112F8618-DDC6-4247-9465-492C81D0A952}"/>
              </a:ext>
            </a:extLst>
          </p:cNvPr>
          <p:cNvSpPr/>
          <p:nvPr/>
        </p:nvSpPr>
        <p:spPr>
          <a:xfrm>
            <a:off x="838200" y="259491"/>
            <a:ext cx="6328719" cy="5943600"/>
          </a:xfrm>
          <a:prstGeom prst="noSmoking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/>
              <a:t>Soulever le genou plus haut que la hanche opérée (flexion de la hanche de plus de 90 degrés) </a:t>
            </a:r>
          </a:p>
          <a:p>
            <a:r>
              <a:rPr lang="fr-CA" sz="3200" dirty="0"/>
              <a:t>Croiser les jambes </a:t>
            </a:r>
          </a:p>
          <a:p>
            <a:r>
              <a:rPr lang="fr-CA" sz="3200" dirty="0"/>
              <a:t>Dormir sur le ventre </a:t>
            </a:r>
          </a:p>
          <a:p>
            <a:r>
              <a:rPr lang="fr-CA" sz="3200" dirty="0"/>
              <a:t>Se pencher plus de 90°</a:t>
            </a:r>
          </a:p>
          <a:p>
            <a:r>
              <a:rPr lang="fr-CA" sz="3200" dirty="0"/>
              <a:t>Coller les genoux </a:t>
            </a:r>
          </a:p>
          <a:p>
            <a:r>
              <a:rPr lang="fr-CA" sz="3200" dirty="0"/>
              <a:t>Tourner sa jambe vers l’intérieur</a:t>
            </a:r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  <a:p>
            <a:r>
              <a:rPr lang="fr-CA" sz="2400" dirty="0"/>
              <a:t>Mouvements à ÉVITER</a:t>
            </a:r>
          </a:p>
        </p:txBody>
      </p:sp>
    </p:spTree>
    <p:extLst>
      <p:ext uri="{BB962C8B-B14F-4D97-AF65-F5344CB8AC3E}">
        <p14:creationId xmlns:p14="http://schemas.microsoft.com/office/powerpoint/2010/main" val="93032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62232"/>
          </a:xfrm>
        </p:spPr>
        <p:txBody>
          <a:bodyPr>
            <a:normAutofit/>
          </a:bodyPr>
          <a:lstStyle/>
          <a:p>
            <a:r>
              <a:rPr lang="fr-CA" sz="2800" dirty="0"/>
              <a:t>S’asseoir sur la toilette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46DED-CCEF-4242-9F95-A5C8921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7" y="2868592"/>
            <a:ext cx="3170195" cy="34933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04CE1-F2B4-4609-B7FB-2CE34F76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958" y="2886882"/>
            <a:ext cx="3188484" cy="3475021"/>
          </a:xfrm>
          <a:prstGeom prst="rect">
            <a:avLst/>
          </a:prstGeom>
        </p:spPr>
      </p:pic>
      <p:sp>
        <p:nvSpPr>
          <p:cNvPr id="7" name="Interdiction 6">
            <a:extLst>
              <a:ext uri="{FF2B5EF4-FFF2-40B4-BE49-F238E27FC236}">
                <a16:creationId xmlns:a16="http://schemas.microsoft.com/office/drawing/2014/main" id="{B3231862-8F3D-4B4F-BBCE-99BFFB12FE9C}"/>
              </a:ext>
            </a:extLst>
          </p:cNvPr>
          <p:cNvSpPr/>
          <p:nvPr/>
        </p:nvSpPr>
        <p:spPr>
          <a:xfrm>
            <a:off x="1655805" y="2026508"/>
            <a:ext cx="729049" cy="66726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moticône 7">
            <a:extLst>
              <a:ext uri="{FF2B5EF4-FFF2-40B4-BE49-F238E27FC236}">
                <a16:creationId xmlns:a16="http://schemas.microsoft.com/office/drawing/2014/main" id="{9CC720AA-629C-4D9E-99E6-50A5EAAD9AE3}"/>
              </a:ext>
            </a:extLst>
          </p:cNvPr>
          <p:cNvSpPr/>
          <p:nvPr/>
        </p:nvSpPr>
        <p:spPr>
          <a:xfrm>
            <a:off x="5644675" y="2026507"/>
            <a:ext cx="729049" cy="6672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5BEBE5-3FB8-4D28-9F07-DCD662CD5E27}"/>
              </a:ext>
            </a:extLst>
          </p:cNvPr>
          <p:cNvSpPr txBox="1"/>
          <p:nvPr/>
        </p:nvSpPr>
        <p:spPr>
          <a:xfrm>
            <a:off x="7895968" y="3839562"/>
            <a:ext cx="352291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Assoir à 90 °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pencher vers l’avant mais allonger la jambe opérée</a:t>
            </a:r>
          </a:p>
        </p:txBody>
      </p:sp>
    </p:spTree>
    <p:extLst>
      <p:ext uri="{BB962C8B-B14F-4D97-AF65-F5344CB8AC3E}">
        <p14:creationId xmlns:p14="http://schemas.microsoft.com/office/powerpoint/2010/main" val="14092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62232"/>
          </a:xfrm>
        </p:spPr>
        <p:txBody>
          <a:bodyPr>
            <a:normAutofit/>
          </a:bodyPr>
          <a:lstStyle/>
          <a:p>
            <a:r>
              <a:rPr lang="fr-CA" sz="2800" dirty="0"/>
              <a:t>S’installer au lit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46DED-CCEF-4242-9F95-A5C8921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7" y="2879761"/>
            <a:ext cx="3170195" cy="34709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04CE1-F2B4-4609-B7FB-2CE34F76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958" y="2893501"/>
            <a:ext cx="3188484" cy="3461782"/>
          </a:xfrm>
          <a:prstGeom prst="rect">
            <a:avLst/>
          </a:prstGeom>
        </p:spPr>
      </p:pic>
      <p:sp>
        <p:nvSpPr>
          <p:cNvPr id="7" name="Interdiction 6">
            <a:extLst>
              <a:ext uri="{FF2B5EF4-FFF2-40B4-BE49-F238E27FC236}">
                <a16:creationId xmlns:a16="http://schemas.microsoft.com/office/drawing/2014/main" id="{B3231862-8F3D-4B4F-BBCE-99BFFB12FE9C}"/>
              </a:ext>
            </a:extLst>
          </p:cNvPr>
          <p:cNvSpPr/>
          <p:nvPr/>
        </p:nvSpPr>
        <p:spPr>
          <a:xfrm>
            <a:off x="1655805" y="2026508"/>
            <a:ext cx="729049" cy="66726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moticône 7">
            <a:extLst>
              <a:ext uri="{FF2B5EF4-FFF2-40B4-BE49-F238E27FC236}">
                <a16:creationId xmlns:a16="http://schemas.microsoft.com/office/drawing/2014/main" id="{9CC720AA-629C-4D9E-99E6-50A5EAAD9AE3}"/>
              </a:ext>
            </a:extLst>
          </p:cNvPr>
          <p:cNvSpPr/>
          <p:nvPr/>
        </p:nvSpPr>
        <p:spPr>
          <a:xfrm>
            <a:off x="5644675" y="2026507"/>
            <a:ext cx="729049" cy="6672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5BEBE5-3FB8-4D28-9F07-DCD662CD5E27}"/>
              </a:ext>
            </a:extLst>
          </p:cNvPr>
          <p:cNvSpPr txBox="1"/>
          <p:nvPr/>
        </p:nvSpPr>
        <p:spPr>
          <a:xfrm>
            <a:off x="7895968" y="3839562"/>
            <a:ext cx="35229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Oreiller entre les jambes en tout temps</a:t>
            </a:r>
          </a:p>
        </p:txBody>
      </p:sp>
    </p:spTree>
    <p:extLst>
      <p:ext uri="{BB962C8B-B14F-4D97-AF65-F5344CB8AC3E}">
        <p14:creationId xmlns:p14="http://schemas.microsoft.com/office/powerpoint/2010/main" val="4635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62232"/>
          </a:xfrm>
        </p:spPr>
        <p:txBody>
          <a:bodyPr>
            <a:normAutofit/>
          </a:bodyPr>
          <a:lstStyle/>
          <a:p>
            <a:r>
              <a:rPr lang="fr-CA" sz="2800" dirty="0"/>
              <a:t>Se lever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46DED-CCEF-4242-9F95-A5C8921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7" y="3817141"/>
            <a:ext cx="3170195" cy="15962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04CE1-F2B4-4609-B7FB-2CE34F76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958" y="3205941"/>
            <a:ext cx="3188484" cy="2836902"/>
          </a:xfrm>
          <a:prstGeom prst="rect">
            <a:avLst/>
          </a:prstGeom>
        </p:spPr>
      </p:pic>
      <p:sp>
        <p:nvSpPr>
          <p:cNvPr id="7" name="Interdiction 6">
            <a:extLst>
              <a:ext uri="{FF2B5EF4-FFF2-40B4-BE49-F238E27FC236}">
                <a16:creationId xmlns:a16="http://schemas.microsoft.com/office/drawing/2014/main" id="{B3231862-8F3D-4B4F-BBCE-99BFFB12FE9C}"/>
              </a:ext>
            </a:extLst>
          </p:cNvPr>
          <p:cNvSpPr/>
          <p:nvPr/>
        </p:nvSpPr>
        <p:spPr>
          <a:xfrm>
            <a:off x="1655805" y="2026508"/>
            <a:ext cx="729049" cy="66726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moticône 7">
            <a:extLst>
              <a:ext uri="{FF2B5EF4-FFF2-40B4-BE49-F238E27FC236}">
                <a16:creationId xmlns:a16="http://schemas.microsoft.com/office/drawing/2014/main" id="{9CC720AA-629C-4D9E-99E6-50A5EAAD9AE3}"/>
              </a:ext>
            </a:extLst>
          </p:cNvPr>
          <p:cNvSpPr/>
          <p:nvPr/>
        </p:nvSpPr>
        <p:spPr>
          <a:xfrm>
            <a:off x="5644675" y="2026507"/>
            <a:ext cx="729049" cy="6672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5BEBE5-3FB8-4D28-9F07-DCD662CD5E27}"/>
              </a:ext>
            </a:extLst>
          </p:cNvPr>
          <p:cNvSpPr txBox="1"/>
          <p:nvPr/>
        </p:nvSpPr>
        <p:spPr>
          <a:xfrm>
            <a:off x="7920682" y="3580070"/>
            <a:ext cx="3522911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 genoux ne doivent pas se toucher 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Avancer avec ses mains en poussant dans le lit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soutient la jambe opérée</a:t>
            </a:r>
          </a:p>
        </p:txBody>
      </p:sp>
    </p:spTree>
    <p:extLst>
      <p:ext uri="{BB962C8B-B14F-4D97-AF65-F5344CB8AC3E}">
        <p14:creationId xmlns:p14="http://schemas.microsoft.com/office/powerpoint/2010/main" val="5074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62232"/>
          </a:xfrm>
        </p:spPr>
        <p:txBody>
          <a:bodyPr>
            <a:normAutofit/>
          </a:bodyPr>
          <a:lstStyle/>
          <a:p>
            <a:r>
              <a:rPr lang="fr-CA" sz="2800" dirty="0"/>
              <a:t>Se lever du fauteuil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46DED-CCEF-4242-9F95-A5C8921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3" y="2879761"/>
            <a:ext cx="3149923" cy="34709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04CE1-F2B4-4609-B7FB-2CE34F76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41" y="2893501"/>
            <a:ext cx="3158117" cy="3461782"/>
          </a:xfrm>
          <a:prstGeom prst="rect">
            <a:avLst/>
          </a:prstGeom>
        </p:spPr>
      </p:pic>
      <p:sp>
        <p:nvSpPr>
          <p:cNvPr id="7" name="Interdiction 6">
            <a:extLst>
              <a:ext uri="{FF2B5EF4-FFF2-40B4-BE49-F238E27FC236}">
                <a16:creationId xmlns:a16="http://schemas.microsoft.com/office/drawing/2014/main" id="{B3231862-8F3D-4B4F-BBCE-99BFFB12FE9C}"/>
              </a:ext>
            </a:extLst>
          </p:cNvPr>
          <p:cNvSpPr/>
          <p:nvPr/>
        </p:nvSpPr>
        <p:spPr>
          <a:xfrm>
            <a:off x="1655805" y="2026508"/>
            <a:ext cx="729049" cy="66726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moticône 7">
            <a:extLst>
              <a:ext uri="{FF2B5EF4-FFF2-40B4-BE49-F238E27FC236}">
                <a16:creationId xmlns:a16="http://schemas.microsoft.com/office/drawing/2014/main" id="{9CC720AA-629C-4D9E-99E6-50A5EAAD9AE3}"/>
              </a:ext>
            </a:extLst>
          </p:cNvPr>
          <p:cNvSpPr/>
          <p:nvPr/>
        </p:nvSpPr>
        <p:spPr>
          <a:xfrm>
            <a:off x="5644675" y="2026507"/>
            <a:ext cx="729049" cy="6672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5BEBE5-3FB8-4D28-9F07-DCD662CD5E27}"/>
              </a:ext>
            </a:extLst>
          </p:cNvPr>
          <p:cNvSpPr txBox="1"/>
          <p:nvPr/>
        </p:nvSpPr>
        <p:spPr>
          <a:xfrm>
            <a:off x="8002717" y="3125212"/>
            <a:ext cx="3522911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Avancer les fesses au bord 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Allonger la jambe opérée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Utiliser la marchette (1 main, pas les 2) 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Forcer de la bonne jambe</a:t>
            </a:r>
          </a:p>
        </p:txBody>
      </p:sp>
    </p:spTree>
    <p:extLst>
      <p:ext uri="{BB962C8B-B14F-4D97-AF65-F5344CB8AC3E}">
        <p14:creationId xmlns:p14="http://schemas.microsoft.com/office/powerpoint/2010/main" val="30268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62232"/>
          </a:xfrm>
        </p:spPr>
        <p:txBody>
          <a:bodyPr>
            <a:normAutofit/>
          </a:bodyPr>
          <a:lstStyle/>
          <a:p>
            <a:r>
              <a:rPr lang="fr-FR" sz="2800" dirty="0"/>
              <a:t>Ramasser un objet au sol</a:t>
            </a:r>
            <a:endParaRPr lang="fr-CA" sz="2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46DED-CCEF-4242-9F95-A5C8921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6" y="3577843"/>
            <a:ext cx="3584674" cy="20930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04CE1-F2B4-4609-B7FB-2CE34F76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41" y="3460062"/>
            <a:ext cx="3158117" cy="2328660"/>
          </a:xfrm>
          <a:prstGeom prst="rect">
            <a:avLst/>
          </a:prstGeom>
        </p:spPr>
      </p:pic>
      <p:sp>
        <p:nvSpPr>
          <p:cNvPr id="7" name="Interdiction 6">
            <a:extLst>
              <a:ext uri="{FF2B5EF4-FFF2-40B4-BE49-F238E27FC236}">
                <a16:creationId xmlns:a16="http://schemas.microsoft.com/office/drawing/2014/main" id="{B3231862-8F3D-4B4F-BBCE-99BFFB12FE9C}"/>
              </a:ext>
            </a:extLst>
          </p:cNvPr>
          <p:cNvSpPr/>
          <p:nvPr/>
        </p:nvSpPr>
        <p:spPr>
          <a:xfrm>
            <a:off x="1999818" y="2079305"/>
            <a:ext cx="729049" cy="66726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moticône 7">
            <a:extLst>
              <a:ext uri="{FF2B5EF4-FFF2-40B4-BE49-F238E27FC236}">
                <a16:creationId xmlns:a16="http://schemas.microsoft.com/office/drawing/2014/main" id="{9CC720AA-629C-4D9E-99E6-50A5EAAD9AE3}"/>
              </a:ext>
            </a:extLst>
          </p:cNvPr>
          <p:cNvSpPr/>
          <p:nvPr/>
        </p:nvSpPr>
        <p:spPr>
          <a:xfrm>
            <a:off x="5644675" y="2026507"/>
            <a:ext cx="729049" cy="6672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5BEBE5-3FB8-4D28-9F07-DCD662CD5E27}"/>
              </a:ext>
            </a:extLst>
          </p:cNvPr>
          <p:cNvSpPr txBox="1"/>
          <p:nvPr/>
        </p:nvSpPr>
        <p:spPr>
          <a:xfrm>
            <a:off x="8002717" y="4208892"/>
            <a:ext cx="35229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Sans pince, il ne faut rien ramasser au sol</a:t>
            </a:r>
          </a:p>
        </p:txBody>
      </p:sp>
    </p:spTree>
    <p:extLst>
      <p:ext uri="{BB962C8B-B14F-4D97-AF65-F5344CB8AC3E}">
        <p14:creationId xmlns:p14="http://schemas.microsoft.com/office/powerpoint/2010/main" val="4258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C74B2-E75B-4571-B232-CDBEAB47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85800"/>
          </a:xfrm>
        </p:spPr>
        <p:txBody>
          <a:bodyPr>
            <a:normAutofit/>
          </a:bodyPr>
          <a:lstStyle/>
          <a:p>
            <a:r>
              <a:rPr lang="fr-CA" sz="3600" dirty="0"/>
              <a:t>Fractures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A23A3-3881-4776-884C-FCE79DD1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62232"/>
          </a:xfrm>
        </p:spPr>
        <p:txBody>
          <a:bodyPr>
            <a:normAutofit/>
          </a:bodyPr>
          <a:lstStyle/>
          <a:p>
            <a:r>
              <a:rPr lang="fr-CA" sz="2800" dirty="0"/>
              <a:t>Se chausser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A47CE-CC73-4708-9437-D73A48AF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865870"/>
            <a:ext cx="3522911" cy="3849130"/>
          </a:xfrm>
        </p:spPr>
        <p:txBody>
          <a:bodyPr>
            <a:normAutofit/>
          </a:bodyPr>
          <a:lstStyle/>
          <a:p>
            <a:r>
              <a:rPr lang="fr-CA" sz="2400" dirty="0"/>
              <a:t>Fracture de la hanche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46DED-CCEF-4242-9F95-A5C8921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3" y="2889938"/>
            <a:ext cx="3149923" cy="34506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04CE1-F2B4-4609-B7FB-2CE34F76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31" y="2893501"/>
            <a:ext cx="3141336" cy="3461782"/>
          </a:xfrm>
          <a:prstGeom prst="rect">
            <a:avLst/>
          </a:prstGeom>
        </p:spPr>
      </p:pic>
      <p:sp>
        <p:nvSpPr>
          <p:cNvPr id="7" name="Interdiction 6">
            <a:extLst>
              <a:ext uri="{FF2B5EF4-FFF2-40B4-BE49-F238E27FC236}">
                <a16:creationId xmlns:a16="http://schemas.microsoft.com/office/drawing/2014/main" id="{B3231862-8F3D-4B4F-BBCE-99BFFB12FE9C}"/>
              </a:ext>
            </a:extLst>
          </p:cNvPr>
          <p:cNvSpPr/>
          <p:nvPr/>
        </p:nvSpPr>
        <p:spPr>
          <a:xfrm>
            <a:off x="1655805" y="2026508"/>
            <a:ext cx="729049" cy="66726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moticône 7">
            <a:extLst>
              <a:ext uri="{FF2B5EF4-FFF2-40B4-BE49-F238E27FC236}">
                <a16:creationId xmlns:a16="http://schemas.microsoft.com/office/drawing/2014/main" id="{9CC720AA-629C-4D9E-99E6-50A5EAAD9AE3}"/>
              </a:ext>
            </a:extLst>
          </p:cNvPr>
          <p:cNvSpPr/>
          <p:nvPr/>
        </p:nvSpPr>
        <p:spPr>
          <a:xfrm>
            <a:off x="5644675" y="2026507"/>
            <a:ext cx="729049" cy="6672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5BEBE5-3FB8-4D28-9F07-DCD662CD5E27}"/>
              </a:ext>
            </a:extLst>
          </p:cNvPr>
          <p:cNvSpPr txBox="1"/>
          <p:nvPr/>
        </p:nvSpPr>
        <p:spPr>
          <a:xfrm>
            <a:off x="8002717" y="3125212"/>
            <a:ext cx="352291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Chaussures antidérapantes avec talons fermés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Toujours utiliser la corne à chaussures</a:t>
            </a:r>
          </a:p>
        </p:txBody>
      </p:sp>
    </p:spTree>
    <p:extLst>
      <p:ext uri="{BB962C8B-B14F-4D97-AF65-F5344CB8AC3E}">
        <p14:creationId xmlns:p14="http://schemas.microsoft.com/office/powerpoint/2010/main" val="22627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/>
              <a:t>OSTÉOPOROSE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276872"/>
            <a:ext cx="8229600" cy="4047728"/>
          </a:xfrm>
        </p:spPr>
        <p:txBody>
          <a:bodyPr/>
          <a:lstStyle/>
          <a:p>
            <a:endParaRPr lang="fr-CA" dirty="0"/>
          </a:p>
          <a:p>
            <a:r>
              <a:rPr lang="fr-CA" dirty="0"/>
              <a:t>C’est une </a:t>
            </a:r>
            <a:r>
              <a:rPr lang="fr-CA" i="1" u="sng" dirty="0"/>
              <a:t>réduction du tissu osseux</a:t>
            </a:r>
          </a:p>
          <a:p>
            <a:endParaRPr lang="fr-CA" dirty="0"/>
          </a:p>
          <a:p>
            <a:r>
              <a:rPr lang="fr-CA" dirty="0"/>
              <a:t>Le taux de résorption de l’os est plus élevé que le taux de formation, ce qui </a:t>
            </a:r>
            <a:r>
              <a:rPr lang="fr-CA" i="1" u="sng" dirty="0"/>
              <a:t>le rend progressivement poreux et particulièrement fragile</a:t>
            </a:r>
          </a:p>
          <a:p>
            <a:pPr>
              <a:buNone/>
            </a:pPr>
            <a:endParaRPr lang="fr-CA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40FC5-1D20-466B-9C7E-FFCDD8F9F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566160" cy="783771"/>
          </a:xfrm>
        </p:spPr>
        <p:txBody>
          <a:bodyPr>
            <a:normAutofit/>
          </a:bodyPr>
          <a:lstStyle/>
          <a:p>
            <a:r>
              <a:rPr lang="fr-CA" sz="3600" dirty="0"/>
              <a:t>Ostéomyélite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D69F76-50AE-437C-9E28-EE6669D7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3490784"/>
          </a:xfrm>
        </p:spPr>
        <p:txBody>
          <a:bodyPr/>
          <a:lstStyle/>
          <a:p>
            <a:r>
              <a:rPr lang="fr-CA" sz="2400" dirty="0"/>
              <a:t>Lorsqu'un os est infecté, la moelle osseuse </a:t>
            </a:r>
            <a:r>
              <a:rPr lang="fr-CA" sz="2400" b="1" u="sng" dirty="0"/>
              <a:t>enfle </a:t>
            </a:r>
            <a:r>
              <a:rPr lang="fr-CA" sz="2400" dirty="0"/>
              <a:t>et exerce une </a:t>
            </a:r>
            <a:r>
              <a:rPr lang="fr-CA" sz="2400" b="1" u="sng" dirty="0"/>
              <a:t>pression contre les vaisseaux </a:t>
            </a:r>
            <a:r>
              <a:rPr lang="fr-CA" sz="2400" dirty="0"/>
              <a:t>sanguins de l'os. Les cellules osseuses ne reçoivent </a:t>
            </a:r>
            <a:r>
              <a:rPr lang="fr-CA" sz="2400" b="1" u="sng" dirty="0"/>
              <a:t>pas assez de sang </a:t>
            </a:r>
            <a:r>
              <a:rPr lang="fr-CA" sz="2400" dirty="0"/>
              <a:t>et une partie de l'os peut mourir</a:t>
            </a:r>
            <a:r>
              <a:rPr lang="fr-CA" sz="2400" b="1" dirty="0"/>
              <a:t>. (séquestre)</a:t>
            </a:r>
          </a:p>
          <a:p>
            <a:endParaRPr lang="fr-CA" dirty="0"/>
          </a:p>
          <a:p>
            <a:r>
              <a:rPr lang="fr-CA" sz="2400" dirty="0"/>
              <a:t>Causes:</a:t>
            </a:r>
          </a:p>
          <a:p>
            <a:pPr lvl="1"/>
            <a:r>
              <a:rPr lang="fr-CA" sz="2000" dirty="0"/>
              <a:t>Propagation, par voie sanguine, d’une infection</a:t>
            </a:r>
          </a:p>
          <a:p>
            <a:pPr lvl="1"/>
            <a:r>
              <a:rPr lang="fr-CA" sz="2000" dirty="0"/>
              <a:t>Contamination post-traumatisme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19F53B-7E1C-4155-B111-8476CE938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676400"/>
            <a:ext cx="3337560" cy="4038600"/>
          </a:xfrm>
        </p:spPr>
        <p:txBody>
          <a:bodyPr>
            <a:normAutofit/>
          </a:bodyPr>
          <a:lstStyle/>
          <a:p>
            <a:r>
              <a:rPr lang="fr-CA" sz="2400" b="1" u="sng" dirty="0"/>
              <a:t>Infection </a:t>
            </a:r>
            <a:r>
              <a:rPr lang="fr-CA" sz="2400" dirty="0"/>
              <a:t>grave de </a:t>
            </a:r>
            <a:r>
              <a:rPr lang="fr-CA" sz="2400" b="1" u="sng" dirty="0"/>
              <a:t>l’os</a:t>
            </a:r>
            <a:r>
              <a:rPr lang="fr-CA" sz="2400" dirty="0"/>
              <a:t>, de la moelle osseuse et des tissus mous environnants.</a:t>
            </a:r>
          </a:p>
          <a:p>
            <a:endParaRPr lang="fr-CA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D70524-62B3-41FE-97A3-C6E6B19F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19" y="411805"/>
            <a:ext cx="6265457" cy="60343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BB52FF-14D4-4619-9FD1-EA9F2BC6C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048" y="1667051"/>
            <a:ext cx="6711696" cy="4779144"/>
          </a:xfrm>
          <a:prstGeom prst="rect">
            <a:avLst/>
          </a:prstGeom>
        </p:spPr>
      </p:pic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46F23431-D2B3-7EE7-794F-DC2E206B8E80}"/>
              </a:ext>
            </a:extLst>
          </p:cNvPr>
          <p:cNvSpPr/>
          <p:nvPr/>
        </p:nvSpPr>
        <p:spPr>
          <a:xfrm>
            <a:off x="7194430" y="37176"/>
            <a:ext cx="1182681" cy="1177506"/>
          </a:xfrm>
          <a:prstGeom prst="star5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95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B3E8E1-BB9A-49DC-9DCA-1122BD19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642360" cy="772297"/>
          </a:xfrm>
        </p:spPr>
        <p:txBody>
          <a:bodyPr>
            <a:normAutofit/>
          </a:bodyPr>
          <a:lstStyle/>
          <a:p>
            <a:r>
              <a:rPr lang="fr-CA" sz="3600" dirty="0"/>
              <a:t>Ostéomyélite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87C4A1-7840-4FD1-8B8E-742A1146F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3478427"/>
          </a:xfrm>
        </p:spPr>
        <p:txBody>
          <a:bodyPr>
            <a:normAutofit/>
          </a:bodyPr>
          <a:lstStyle/>
          <a:p>
            <a:r>
              <a:rPr lang="fr-CA" sz="3200" dirty="0"/>
              <a:t>Hémocultures</a:t>
            </a:r>
          </a:p>
          <a:p>
            <a:r>
              <a:rPr lang="fr-CA" sz="3200" dirty="0"/>
              <a:t>Cultures de plaie </a:t>
            </a:r>
          </a:p>
          <a:p>
            <a:r>
              <a:rPr lang="fr-CA" sz="3200" dirty="0"/>
              <a:t>Ponction veineuse (augmentation des globules blancs)</a:t>
            </a:r>
          </a:p>
          <a:p>
            <a:r>
              <a:rPr lang="fr-CA" sz="3200" dirty="0"/>
              <a:t>Radiographie</a:t>
            </a:r>
          </a:p>
          <a:p>
            <a:r>
              <a:rPr lang="fr-CA" sz="3200" dirty="0"/>
              <a:t>Scintigraphie ou IRM</a:t>
            </a:r>
          </a:p>
          <a:p>
            <a:pPr lvl="2"/>
            <a:endParaRPr lang="fr-CA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7E5F38-BEC5-48E2-BF4D-5DDE4CA73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038865"/>
            <a:ext cx="3200400" cy="3676135"/>
          </a:xfrm>
        </p:spPr>
        <p:txBody>
          <a:bodyPr>
            <a:normAutofit/>
          </a:bodyPr>
          <a:lstStyle/>
          <a:p>
            <a:r>
              <a:rPr lang="fr-CA" sz="2400" dirty="0"/>
              <a:t>Examens diagnostiques</a:t>
            </a:r>
          </a:p>
        </p:txBody>
      </p:sp>
    </p:spTree>
    <p:extLst>
      <p:ext uri="{BB962C8B-B14F-4D97-AF65-F5344CB8AC3E}">
        <p14:creationId xmlns:p14="http://schemas.microsoft.com/office/powerpoint/2010/main" val="119921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B3E8E1-BB9A-49DC-9DCA-1122BD19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642360" cy="772297"/>
          </a:xfrm>
        </p:spPr>
        <p:txBody>
          <a:bodyPr>
            <a:normAutofit/>
          </a:bodyPr>
          <a:lstStyle/>
          <a:p>
            <a:r>
              <a:rPr lang="fr-CA" sz="3600" dirty="0"/>
              <a:t>Ostéomyélite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7E5F38-BEC5-48E2-BF4D-5DDE4CA73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038865"/>
            <a:ext cx="3200400" cy="3676135"/>
          </a:xfrm>
        </p:spPr>
        <p:txBody>
          <a:bodyPr>
            <a:normAutofit/>
          </a:bodyPr>
          <a:lstStyle/>
          <a:p>
            <a:r>
              <a:rPr lang="fr-CA" sz="2400" dirty="0"/>
              <a:t>Examens diagnostiques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7D9A01A-51C5-4C0E-A4E5-64346F2E1365}"/>
              </a:ext>
            </a:extLst>
          </p:cNvPr>
          <p:cNvGraphicFramePr>
            <a:graphicFrameLocks noGrp="1"/>
          </p:cNvGraphicFramePr>
          <p:nvPr/>
        </p:nvGraphicFramePr>
        <p:xfrm>
          <a:off x="588062" y="546786"/>
          <a:ext cx="7246122" cy="53226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23061">
                  <a:extLst>
                    <a:ext uri="{9D8B030D-6E8A-4147-A177-3AD203B41FA5}">
                      <a16:colId xmlns:a16="http://schemas.microsoft.com/office/drawing/2014/main" val="3550921822"/>
                    </a:ext>
                  </a:extLst>
                </a:gridCol>
                <a:gridCol w="3623061">
                  <a:extLst>
                    <a:ext uri="{9D8B030D-6E8A-4147-A177-3AD203B41FA5}">
                      <a16:colId xmlns:a16="http://schemas.microsoft.com/office/drawing/2014/main" val="3572996305"/>
                    </a:ext>
                  </a:extLst>
                </a:gridCol>
              </a:tblGrid>
              <a:tr h="670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fr-CA" sz="1800" dirty="0"/>
                        <a:t>Manifestations</a:t>
                      </a:r>
                      <a:endParaRPr lang="fr-CA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fr-CA" sz="1800" dirty="0"/>
                        <a:t>Explications</a:t>
                      </a:r>
                      <a:endParaRPr lang="fr-CA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90040952"/>
                  </a:ext>
                </a:extLst>
              </a:tr>
              <a:tr h="146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fr-CA" sz="2000" b="1" dirty="0"/>
                        <a:t>Signes de septicémie</a:t>
                      </a:r>
                      <a:endParaRPr lang="fr-CA" sz="2000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2000" baseline="0" dirty="0"/>
                        <a:t>Tachycardie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2000" baseline="0" dirty="0"/>
                        <a:t>Hyperthermie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2000" baseline="0" dirty="0"/>
                        <a:t>Malaise généralisé</a:t>
                      </a:r>
                      <a:endParaRPr lang="fr-CA" sz="2000" b="1" dirty="0">
                        <a:latin typeface="+mn-lt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dirty="0"/>
                        <a:t>Causée par la réaction inflammatoire</a:t>
                      </a:r>
                      <a:endParaRPr lang="fr-CA" sz="2000" dirty="0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584597978"/>
                  </a:ext>
                </a:extLst>
              </a:tr>
              <a:tr h="1716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fr-CA" sz="2000" dirty="0"/>
                        <a:t>Symptômes localisés au membre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2000" baseline="0" dirty="0"/>
                        <a:t>Dlr pulsatile augmentée par le mouvement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2000" baseline="0" dirty="0"/>
                        <a:t>Œdème, chaleur, sensibilité au toucher</a:t>
                      </a:r>
                      <a:endParaRPr lang="fr-CA" sz="2000" dirty="0">
                        <a:latin typeface="+mn-lt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dirty="0"/>
                        <a:t>Causé par l’inflammation locale</a:t>
                      </a:r>
                      <a:endParaRPr lang="fr-CA" sz="2000" dirty="0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604449586"/>
                  </a:ext>
                </a:extLst>
              </a:tr>
              <a:tr h="126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fr-CA" sz="2000" b="1" dirty="0"/>
                        <a:t>Suppuration</a:t>
                      </a:r>
                      <a:endParaRPr lang="fr-CA" sz="2000" dirty="0">
                        <a:latin typeface="+mn-lt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2000" dirty="0"/>
                        <a:t>Comme l’abcès doit se drainer, l’abcès peut se rompre.</a:t>
                      </a:r>
                      <a:endParaRPr lang="fr-CA" sz="2000" dirty="0">
                        <a:latin typeface="+mn-lt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947482167"/>
                  </a:ext>
                </a:extLst>
              </a:tr>
            </a:tbl>
          </a:graphicData>
        </a:graphic>
      </p:graphicFrame>
      <p:sp>
        <p:nvSpPr>
          <p:cNvPr id="3" name="Étoile : 5 branches 2">
            <a:extLst>
              <a:ext uri="{FF2B5EF4-FFF2-40B4-BE49-F238E27FC236}">
                <a16:creationId xmlns:a16="http://schemas.microsoft.com/office/drawing/2014/main" id="{BFB97E18-513B-C03E-1C8F-F7A3F49E2317}"/>
              </a:ext>
            </a:extLst>
          </p:cNvPr>
          <p:cNvSpPr/>
          <p:nvPr/>
        </p:nvSpPr>
        <p:spPr>
          <a:xfrm>
            <a:off x="7194430" y="37176"/>
            <a:ext cx="1182681" cy="1177506"/>
          </a:xfrm>
          <a:prstGeom prst="star5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93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DFB8C-D9F9-49A7-AE66-3282C419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1029632"/>
            <a:ext cx="3642360" cy="759941"/>
          </a:xfrm>
        </p:spPr>
        <p:txBody>
          <a:bodyPr>
            <a:normAutofit/>
          </a:bodyPr>
          <a:lstStyle/>
          <a:p>
            <a:r>
              <a:rPr lang="fr-CA" sz="3600" dirty="0"/>
              <a:t>Ostéomyélite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A92AE5-A47A-4AFB-93E2-4A9871D73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791730"/>
            <a:ext cx="3200400" cy="3923270"/>
          </a:xfrm>
        </p:spPr>
        <p:txBody>
          <a:bodyPr>
            <a:normAutofit/>
          </a:bodyPr>
          <a:lstStyle/>
          <a:p>
            <a:r>
              <a:rPr lang="fr-CA" sz="2400" dirty="0"/>
              <a:t>Soins d’assistance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732026-A225-495A-8DF7-4C7A6D106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694610"/>
              </p:ext>
            </p:extLst>
          </p:nvPr>
        </p:nvGraphicFramePr>
        <p:xfrm>
          <a:off x="306232" y="281974"/>
          <a:ext cx="7700946" cy="650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473">
                  <a:extLst>
                    <a:ext uri="{9D8B030D-6E8A-4147-A177-3AD203B41FA5}">
                      <a16:colId xmlns:a16="http://schemas.microsoft.com/office/drawing/2014/main" val="1258921427"/>
                    </a:ext>
                  </a:extLst>
                </a:gridCol>
                <a:gridCol w="3850473">
                  <a:extLst>
                    <a:ext uri="{9D8B030D-6E8A-4147-A177-3AD203B41FA5}">
                      <a16:colId xmlns:a16="http://schemas.microsoft.com/office/drawing/2014/main" val="3829968785"/>
                    </a:ext>
                  </a:extLst>
                </a:gridCol>
              </a:tblGrid>
              <a:tr h="688137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/>
                        <a:t>Soins d’assistance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 marL="55380" marR="553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/>
                        <a:t>Explications</a:t>
                      </a:r>
                      <a:endParaRPr lang="fr-CA" sz="1800" dirty="0">
                        <a:solidFill>
                          <a:schemeClr val="tx1"/>
                        </a:solidFill>
                      </a:endParaRPr>
                    </a:p>
                  </a:txBody>
                  <a:tcPr marL="55380" marR="55380"/>
                </a:tc>
                <a:extLst>
                  <a:ext uri="{0D108BD9-81ED-4DB2-BD59-A6C34878D82A}">
                    <a16:rowId xmlns:a16="http://schemas.microsoft.com/office/drawing/2014/main" val="36179099"/>
                  </a:ext>
                </a:extLst>
              </a:tr>
              <a:tr h="1379004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Immobiliser la région atteinte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Soutenir les articulations</a:t>
                      </a:r>
                      <a:r>
                        <a:rPr lang="fr-CA" sz="1800" baseline="0" dirty="0"/>
                        <a:t> lors du déplacement 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baseline="0" dirty="0"/>
                        <a:t>Manipuler le membre avec douceur </a:t>
                      </a:r>
                      <a:endParaRPr lang="fr-CA" sz="1800" dirty="0"/>
                    </a:p>
                  </a:txBody>
                  <a:tcPr marL="55380" marR="55380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- Diminuer la douleur et les spasmes</a:t>
                      </a:r>
                    </a:p>
                  </a:txBody>
                  <a:tcPr marL="55380" marR="55380"/>
                </a:tc>
                <a:extLst>
                  <a:ext uri="{0D108BD9-81ED-4DB2-BD59-A6C34878D82A}">
                    <a16:rowId xmlns:a16="http://schemas.microsoft.com/office/drawing/2014/main" val="3785147840"/>
                  </a:ext>
                </a:extLst>
              </a:tr>
              <a:tr h="1063804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b="1" dirty="0"/>
                        <a:t>Surveiller la température et le pouls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b="1" dirty="0"/>
                        <a:t>Surveiller l’apparition des autres régions douloureuses </a:t>
                      </a:r>
                    </a:p>
                  </a:txBody>
                  <a:tcPr marL="55380" marR="55380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-Détecter une infection</a:t>
                      </a:r>
                    </a:p>
                  </a:txBody>
                  <a:tcPr marL="55380" marR="55380"/>
                </a:tc>
                <a:extLst>
                  <a:ext uri="{0D108BD9-81ED-4DB2-BD59-A6C34878D82A}">
                    <a16:rowId xmlns:a16="http://schemas.microsoft.com/office/drawing/2014/main" val="1349373401"/>
                  </a:ext>
                </a:extLst>
              </a:tr>
              <a:tr h="1063804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Changer le pansement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Surveiller l’aspect de la plaie et le liquide de drainage</a:t>
                      </a:r>
                    </a:p>
                  </a:txBody>
                  <a:tcPr marL="55380" marR="55380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- Assurer le suivi et prévenir la contamination</a:t>
                      </a:r>
                    </a:p>
                  </a:txBody>
                  <a:tcPr marL="55380" marR="55380"/>
                </a:tc>
                <a:extLst>
                  <a:ext uri="{0D108BD9-81ED-4DB2-BD59-A6C34878D82A}">
                    <a16:rowId xmlns:a16="http://schemas.microsoft.com/office/drawing/2014/main" val="1066125640"/>
                  </a:ext>
                </a:extLst>
              </a:tr>
              <a:tr h="1035499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Diète riches en protéines et en vitamines 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Hydrater </a:t>
                      </a:r>
                    </a:p>
                  </a:txBody>
                  <a:tcPr marL="55380" marR="55380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-Assurer la guérison des tissus </a:t>
                      </a:r>
                    </a:p>
                  </a:txBody>
                  <a:tcPr marL="55380" marR="55380"/>
                </a:tc>
                <a:extLst>
                  <a:ext uri="{0D108BD9-81ED-4DB2-BD59-A6C34878D82A}">
                    <a16:rowId xmlns:a16="http://schemas.microsoft.com/office/drawing/2014/main" val="2464944565"/>
                  </a:ext>
                </a:extLst>
              </a:tr>
              <a:tr h="1063804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CA" sz="1800" dirty="0"/>
                        <a:t>Administrer: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1800" dirty="0"/>
                        <a:t>Analgésique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A" sz="1800" dirty="0"/>
                        <a:t>ATB</a:t>
                      </a:r>
                    </a:p>
                  </a:txBody>
                  <a:tcPr marL="55380" marR="55380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- Diminuer la douleur et l’infection</a:t>
                      </a:r>
                    </a:p>
                  </a:txBody>
                  <a:tcPr marL="55380" marR="55380"/>
                </a:tc>
                <a:extLst>
                  <a:ext uri="{0D108BD9-81ED-4DB2-BD59-A6C34878D82A}">
                    <a16:rowId xmlns:a16="http://schemas.microsoft.com/office/drawing/2014/main" val="1973868845"/>
                  </a:ext>
                </a:extLst>
              </a:tr>
            </a:tbl>
          </a:graphicData>
        </a:graphic>
      </p:graphicFrame>
      <p:sp>
        <p:nvSpPr>
          <p:cNvPr id="3" name="Étoile : 5 branches 2">
            <a:extLst>
              <a:ext uri="{FF2B5EF4-FFF2-40B4-BE49-F238E27FC236}">
                <a16:creationId xmlns:a16="http://schemas.microsoft.com/office/drawing/2014/main" id="{E1C80CFB-6132-4BD0-6F53-9A2D8E8DEE6B}"/>
              </a:ext>
            </a:extLst>
          </p:cNvPr>
          <p:cNvSpPr/>
          <p:nvPr/>
        </p:nvSpPr>
        <p:spPr>
          <a:xfrm>
            <a:off x="11009319" y="30192"/>
            <a:ext cx="1182681" cy="1177506"/>
          </a:xfrm>
          <a:prstGeom prst="star5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80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ED5D58-2D4B-43DF-ACC2-9A8A40C4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39" y="685800"/>
            <a:ext cx="3522911" cy="784654"/>
          </a:xfrm>
        </p:spPr>
        <p:txBody>
          <a:bodyPr>
            <a:normAutofit/>
          </a:bodyPr>
          <a:lstStyle/>
          <a:p>
            <a:r>
              <a:rPr lang="fr-CA" sz="3600" dirty="0"/>
              <a:t>Ostéomyélite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CB3C15-CFCB-4949-9C7F-3148F87F5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3206578"/>
          </a:xfrm>
        </p:spPr>
        <p:txBody>
          <a:bodyPr>
            <a:normAutofit/>
          </a:bodyPr>
          <a:lstStyle/>
          <a:p>
            <a:r>
              <a:rPr lang="fr-CA" sz="2800" dirty="0"/>
              <a:t>Traitements:</a:t>
            </a:r>
          </a:p>
          <a:p>
            <a:pPr lvl="1"/>
            <a:r>
              <a:rPr lang="fr-FR" sz="2400" dirty="0"/>
              <a:t>Antibiotique intraveineux (4-6 semaines)</a:t>
            </a:r>
          </a:p>
          <a:p>
            <a:pPr lvl="1"/>
            <a:r>
              <a:rPr lang="fr-FR" sz="2400" dirty="0"/>
              <a:t>Drainage d’abcès </a:t>
            </a:r>
          </a:p>
          <a:p>
            <a:pPr lvl="1"/>
            <a:r>
              <a:rPr lang="fr-FR" sz="2400" dirty="0"/>
              <a:t>Retrait du tissu mort </a:t>
            </a:r>
          </a:p>
          <a:p>
            <a:pPr lvl="1"/>
            <a:endParaRPr lang="fr-CA" sz="2400" dirty="0"/>
          </a:p>
          <a:p>
            <a:r>
              <a:rPr lang="fr-CA" sz="2800" dirty="0"/>
              <a:t>Complications:</a:t>
            </a:r>
          </a:p>
          <a:p>
            <a:pPr lvl="1"/>
            <a:r>
              <a:rPr lang="fr-CA" sz="2400" dirty="0"/>
              <a:t>La chronicité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3E981B-6388-4EFD-84C7-7DB036687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890584"/>
            <a:ext cx="3200400" cy="3824416"/>
          </a:xfrm>
        </p:spPr>
        <p:txBody>
          <a:bodyPr>
            <a:normAutofit/>
          </a:bodyPr>
          <a:lstStyle/>
          <a:p>
            <a:r>
              <a:rPr lang="fr-CA" sz="2400" dirty="0"/>
              <a:t>Traitements et complications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5161AD-20F4-4C8D-B11D-09E19990F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1960" y="449220"/>
            <a:ext cx="7458860" cy="57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3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10AFF-8C14-4BB6-B1E3-34488F43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180070"/>
          </a:xfrm>
        </p:spPr>
        <p:txBody>
          <a:bodyPr>
            <a:normAutofit/>
          </a:bodyPr>
          <a:lstStyle/>
          <a:p>
            <a:r>
              <a:rPr lang="fr-CA" sz="3600" dirty="0"/>
              <a:t>Maladie de Paget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91C6BD-AE65-4800-87D6-2B8DD527C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2082114"/>
          </a:xfrm>
        </p:spPr>
        <p:txBody>
          <a:bodyPr>
            <a:normAutofit/>
          </a:bodyPr>
          <a:lstStyle/>
          <a:p>
            <a:r>
              <a:rPr lang="fr-CA" sz="2800" dirty="0"/>
              <a:t>L’os se déforme de façon permanente, en longueur et en largeur. </a:t>
            </a:r>
          </a:p>
          <a:p>
            <a:r>
              <a:rPr lang="fr-CA" sz="2800" dirty="0"/>
              <a:t>Le nouveau tissu est mou, spongieux, hyper vascularisé et fragile.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A97616-EAEA-4648-9AAD-E1A076F5D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Maladie caractérisée par une hypertrophie et une déformation d’un os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6D1429-2073-4FEF-AB51-EDA33D75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79955" y="2743690"/>
            <a:ext cx="4828186" cy="31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10AFF-8C14-4BB6-B1E3-34488F43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180070"/>
          </a:xfrm>
        </p:spPr>
        <p:txBody>
          <a:bodyPr>
            <a:normAutofit/>
          </a:bodyPr>
          <a:lstStyle/>
          <a:p>
            <a:r>
              <a:rPr lang="fr-CA" sz="3600" dirty="0"/>
              <a:t>Maladie de Paget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B91317FC-203B-494B-8766-4EBC211C3B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1276" y="259492"/>
          <a:ext cx="7735330" cy="6376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665">
                  <a:extLst>
                    <a:ext uri="{9D8B030D-6E8A-4147-A177-3AD203B41FA5}">
                      <a16:colId xmlns:a16="http://schemas.microsoft.com/office/drawing/2014/main" val="3515368989"/>
                    </a:ext>
                  </a:extLst>
                </a:gridCol>
                <a:gridCol w="3867665">
                  <a:extLst>
                    <a:ext uri="{9D8B030D-6E8A-4147-A177-3AD203B41FA5}">
                      <a16:colId xmlns:a16="http://schemas.microsoft.com/office/drawing/2014/main" val="268503366"/>
                    </a:ext>
                  </a:extLst>
                </a:gridCol>
              </a:tblGrid>
              <a:tr h="496219">
                <a:tc>
                  <a:txBody>
                    <a:bodyPr/>
                    <a:lstStyle/>
                    <a:p>
                      <a:pPr algn="ctr"/>
                      <a:r>
                        <a:rPr lang="fr-CA" sz="2000" dirty="0"/>
                        <a:t>Manifestations cliniques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dirty="0"/>
                        <a:t>Explications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490127"/>
                  </a:ext>
                </a:extLst>
              </a:tr>
              <a:tr h="1590623">
                <a:tc>
                  <a:txBody>
                    <a:bodyPr/>
                    <a:lstStyle/>
                    <a:p>
                      <a:r>
                        <a:rPr lang="fr-CA" sz="2000" dirty="0"/>
                        <a:t>Changements posturaux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Jambes arquées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Dos courbé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Taille réduite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Le tissu osseux est trop mou pour supporter les muscles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185954"/>
                  </a:ext>
                </a:extLst>
              </a:tr>
              <a:tr h="1223555">
                <a:tc>
                  <a:txBody>
                    <a:bodyPr/>
                    <a:lstStyle/>
                    <a:p>
                      <a:r>
                        <a:rPr lang="fr-CA" sz="2000" dirty="0"/>
                        <a:t>Crâne élargie de forme triangulaire</a:t>
                      </a:r>
                    </a:p>
                    <a:p>
                      <a:r>
                        <a:rPr lang="fr-CA" sz="2000" dirty="0"/>
                        <a:t>Perte de l’audition et céphalée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Compression du nerf crânien et atteinte des osselets de l’oreille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0981"/>
                  </a:ext>
                </a:extLst>
              </a:tr>
              <a:tr h="856489">
                <a:tc>
                  <a:txBody>
                    <a:bodyPr/>
                    <a:lstStyle/>
                    <a:p>
                      <a:r>
                        <a:rPr lang="fr-CA" sz="2000" dirty="0"/>
                        <a:t>Douleur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Désalignement corporel et compression es tissus voisins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13677"/>
                  </a:ext>
                </a:extLst>
              </a:tr>
              <a:tr h="856489">
                <a:tc>
                  <a:txBody>
                    <a:bodyPr/>
                    <a:lstStyle/>
                    <a:p>
                      <a:r>
                        <a:rPr lang="fr-CA" sz="2000" dirty="0"/>
                        <a:t>Chaleur localisée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Augmentation de la vascularisation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379820"/>
                  </a:ext>
                </a:extLst>
              </a:tr>
              <a:tr h="856489">
                <a:tc>
                  <a:txBody>
                    <a:bodyPr/>
                    <a:lstStyle/>
                    <a:p>
                      <a:r>
                        <a:rPr lang="fr-CA" sz="2000" dirty="0"/>
                        <a:t>Difficulté à la marche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Modification du squelette et de la musculature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644241"/>
                  </a:ext>
                </a:extLst>
              </a:tr>
              <a:tr h="496219">
                <a:tc>
                  <a:txBody>
                    <a:bodyPr/>
                    <a:lstStyle/>
                    <a:p>
                      <a:r>
                        <a:rPr lang="fr-CA" sz="2000" dirty="0"/>
                        <a:t>Fragilité osseuse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Les os sont mous et spongieux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003013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A97616-EAEA-4648-9AAD-E1A076F5D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Manifestations cliniques</a:t>
            </a:r>
          </a:p>
          <a:p>
            <a:endParaRPr lang="fr-CA" sz="2400" dirty="0"/>
          </a:p>
        </p:txBody>
      </p:sp>
      <p:sp>
        <p:nvSpPr>
          <p:cNvPr id="7" name="Étoile : 12 branches 6">
            <a:extLst>
              <a:ext uri="{FF2B5EF4-FFF2-40B4-BE49-F238E27FC236}">
                <a16:creationId xmlns:a16="http://schemas.microsoft.com/office/drawing/2014/main" id="{F05A52F6-79A7-433A-91F6-D3EF2F1694D1}"/>
              </a:ext>
            </a:extLst>
          </p:cNvPr>
          <p:cNvSpPr/>
          <p:nvPr/>
        </p:nvSpPr>
        <p:spPr>
          <a:xfrm>
            <a:off x="3373395" y="2038865"/>
            <a:ext cx="4769708" cy="426308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DCC4A5-C26D-40A9-86B0-AB1D45F845DA}"/>
              </a:ext>
            </a:extLst>
          </p:cNvPr>
          <p:cNvSpPr txBox="1"/>
          <p:nvPr/>
        </p:nvSpPr>
        <p:spPr>
          <a:xfrm>
            <a:off x="4448432" y="3274541"/>
            <a:ext cx="2817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Maladie incurable.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 traitements servent à soulager et ralentir la déformation osseuse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DB595E-04A2-4E9C-ABBD-0A0AB366CEA1}"/>
              </a:ext>
            </a:extLst>
          </p:cNvPr>
          <p:cNvSpPr txBox="1"/>
          <p:nvPr/>
        </p:nvSpPr>
        <p:spPr>
          <a:xfrm>
            <a:off x="8748584" y="4732638"/>
            <a:ext cx="3001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p. 103 pour les soins reliés.</a:t>
            </a:r>
          </a:p>
        </p:txBody>
      </p:sp>
    </p:spTree>
    <p:extLst>
      <p:ext uri="{BB962C8B-B14F-4D97-AF65-F5344CB8AC3E}">
        <p14:creationId xmlns:p14="http://schemas.microsoft.com/office/powerpoint/2010/main" val="17009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34848-FE4A-46A9-B159-62E558A0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642360" cy="1737360"/>
          </a:xfrm>
        </p:spPr>
        <p:txBody>
          <a:bodyPr>
            <a:normAutofit/>
          </a:bodyPr>
          <a:lstStyle/>
          <a:p>
            <a:r>
              <a:rPr lang="fr-CA" sz="3600" dirty="0"/>
              <a:t>Ostéomalacie et Rachitisme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1835F5-21AD-421F-B3E5-F61C0BFB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3120081"/>
          </a:xfrm>
        </p:spPr>
        <p:txBody>
          <a:bodyPr>
            <a:normAutofit/>
          </a:bodyPr>
          <a:lstStyle/>
          <a:p>
            <a:r>
              <a:rPr lang="fr-CA" sz="2400" dirty="0"/>
              <a:t>Ramollissement  du squelette</a:t>
            </a:r>
          </a:p>
          <a:p>
            <a:endParaRPr lang="fr-CA" sz="2400" dirty="0"/>
          </a:p>
          <a:p>
            <a:r>
              <a:rPr lang="fr-CA" sz="2400" dirty="0"/>
              <a:t>Facteurs et causes:</a:t>
            </a:r>
          </a:p>
          <a:p>
            <a:pPr lvl="1"/>
            <a:r>
              <a:rPr lang="fr-CA" sz="2200" dirty="0"/>
              <a:t>Carence en calcium et vitamine D</a:t>
            </a:r>
          </a:p>
          <a:p>
            <a:pPr lvl="1"/>
            <a:r>
              <a:rPr lang="fr-CA" sz="2200" dirty="0"/>
              <a:t>Trouble d’absorption </a:t>
            </a:r>
          </a:p>
          <a:p>
            <a:pPr lvl="1"/>
            <a:r>
              <a:rPr lang="fr-CA" sz="2200" dirty="0"/>
              <a:t>Demandes excessives de calcium durant la grossesse et la lactation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41B828-2A60-4280-89E0-205E33708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594918"/>
            <a:ext cx="3200400" cy="3120081"/>
          </a:xfrm>
        </p:spPr>
        <p:txBody>
          <a:bodyPr>
            <a:normAutofit/>
          </a:bodyPr>
          <a:lstStyle/>
          <a:p>
            <a:r>
              <a:rPr lang="fr-CA" sz="2400" dirty="0"/>
              <a:t>Caractérisée par une minéralisation insuffisante.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C14C6C-F1E8-411C-8137-DB3C3A24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54194" y="401595"/>
            <a:ext cx="6131709" cy="63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inda\Desktop\ECOLE\APEScompétence7\Chapitre4 musculo\Images scan\Ostéoporose-os s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9536" y="116633"/>
            <a:ext cx="2808312" cy="3898645"/>
          </a:xfrm>
          <a:prstGeom prst="rect">
            <a:avLst/>
          </a:prstGeom>
        </p:spPr>
      </p:pic>
      <p:sp>
        <p:nvSpPr>
          <p:cNvPr id="3" name="ZoneTexte 9"/>
          <p:cNvSpPr txBox="1">
            <a:spLocks noChangeArrowheads="1"/>
          </p:cNvSpPr>
          <p:nvPr/>
        </p:nvSpPr>
        <p:spPr bwMode="auto">
          <a:xfrm>
            <a:off x="2436938" y="4221089"/>
            <a:ext cx="177350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A" sz="2600" b="1" dirty="0">
                <a:latin typeface="Arial Narrow" pitchFamily="34" charset="0"/>
              </a:rPr>
              <a:t>OS SAIN</a:t>
            </a:r>
          </a:p>
        </p:txBody>
      </p:sp>
      <p:pic>
        <p:nvPicPr>
          <p:cNvPr id="4" name="Picture 2" descr="C:\Users\Linda\Desktop\ECOLE\APEScompétence7\Chapitre4 musculo\Images scan\Ostéoporose-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28048" y="127607"/>
            <a:ext cx="3523294" cy="48432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54" y="4938787"/>
            <a:ext cx="2472283" cy="83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00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b="1" dirty="0"/>
              <a:t>LES CAUSES DE L’OSTÉOPOROSE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204864"/>
            <a:ext cx="8229600" cy="41197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CA" dirty="0"/>
              <a:t>La conséquence d’une inactivité physique ou </a:t>
            </a:r>
            <a:r>
              <a:rPr lang="fr-CA" b="1" i="1" u="sng" dirty="0"/>
              <a:t>immobilité prolongée</a:t>
            </a:r>
          </a:p>
          <a:p>
            <a:pPr>
              <a:buFont typeface="Wingdings" pitchFamily="2" charset="2"/>
              <a:buChar char="Ø"/>
            </a:pPr>
            <a:r>
              <a:rPr lang="fr-CA" dirty="0"/>
              <a:t>Une déficience nutritionnelle en </a:t>
            </a:r>
            <a:r>
              <a:rPr lang="fr-CA" b="1" i="1" dirty="0"/>
              <a:t>Ca et </a:t>
            </a:r>
            <a:r>
              <a:rPr lang="fr-CA" b="1" i="1" dirty="0" err="1"/>
              <a:t>vit.D</a:t>
            </a:r>
            <a:endParaRPr lang="fr-CA" b="1" i="1" dirty="0"/>
          </a:p>
          <a:p>
            <a:pPr>
              <a:buFont typeface="Wingdings" pitchFamily="2" charset="2"/>
              <a:buChar char="Ø"/>
            </a:pPr>
            <a:r>
              <a:rPr lang="fr-CA" dirty="0"/>
              <a:t>Une maladie intestinale qui </a:t>
            </a:r>
            <a:r>
              <a:rPr lang="fr-CA" b="1" i="1" dirty="0"/>
              <a:t>empêche l’absorption du Ca et de la </a:t>
            </a:r>
            <a:r>
              <a:rPr lang="fr-CA" b="1" i="1" dirty="0" err="1"/>
              <a:t>vit.D</a:t>
            </a:r>
            <a:endParaRPr lang="fr-CA" b="1" i="1" dirty="0"/>
          </a:p>
          <a:p>
            <a:pPr>
              <a:buFont typeface="Wingdings" pitchFamily="2" charset="2"/>
              <a:buChar char="Ø"/>
            </a:pPr>
            <a:r>
              <a:rPr lang="fr-CA" dirty="0"/>
              <a:t>La prise de médicaments, comme les </a:t>
            </a:r>
            <a:r>
              <a:rPr lang="fr-CA" b="1" i="1" dirty="0"/>
              <a:t>corticoïdes</a:t>
            </a:r>
            <a:r>
              <a:rPr lang="fr-CA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CA" b="1" i="1" dirty="0"/>
              <a:t>Certains</a:t>
            </a:r>
            <a:r>
              <a:rPr lang="fr-CA" dirty="0"/>
              <a:t> problèmes thyroïdiens</a:t>
            </a:r>
          </a:p>
          <a:p>
            <a:pPr>
              <a:buFont typeface="Wingdings" pitchFamily="2" charset="2"/>
              <a:buChar char="Ø"/>
            </a:pPr>
            <a:r>
              <a:rPr lang="fr-CA" dirty="0"/>
              <a:t>La diminution du taux d’</a:t>
            </a:r>
            <a:r>
              <a:rPr lang="fr-CA" dirty="0" err="1"/>
              <a:t>oestrogènes</a:t>
            </a:r>
            <a:r>
              <a:rPr lang="fr-CA" dirty="0"/>
              <a:t> à la </a:t>
            </a:r>
            <a:r>
              <a:rPr lang="fr-CA" b="1" i="1" dirty="0"/>
              <a:t>ménopause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15680" y="1412776"/>
            <a:ext cx="7272808" cy="4608512"/>
          </a:xfrm>
        </p:spPr>
        <p:txBody>
          <a:bodyPr>
            <a:normAutofit/>
          </a:bodyPr>
          <a:lstStyle/>
          <a:p>
            <a:endParaRPr lang="fr-CA" dirty="0"/>
          </a:p>
          <a:p>
            <a:pPr marL="36576" indent="0" algn="just">
              <a:buNone/>
            </a:pPr>
            <a:r>
              <a:rPr lang="fr-CA" dirty="0"/>
              <a:t>Les femmes vieillissantes sont plus affectées par l’ostéoporose que les hommes parce que </a:t>
            </a:r>
            <a:r>
              <a:rPr lang="fr-CA" i="1" u="sng" dirty="0"/>
              <a:t>la diminution du taux d’</a:t>
            </a:r>
            <a:r>
              <a:rPr lang="fr-CA" i="1" u="sng" dirty="0" err="1"/>
              <a:t>oestrogène</a:t>
            </a:r>
            <a:r>
              <a:rPr lang="fr-CA" i="1" u="sng" dirty="0"/>
              <a:t> est plus importante que la diminution de testostérones</a:t>
            </a:r>
            <a:r>
              <a:rPr lang="fr-CA" dirty="0"/>
              <a:t>. C’est 2 hormones stimulent l’activité des ostéoblastes</a:t>
            </a:r>
          </a:p>
        </p:txBody>
      </p:sp>
      <p:pic>
        <p:nvPicPr>
          <p:cNvPr id="2050" name="Picture 2" descr="C:\Documents and Settings\Benoit\Local Settings\Temporary Internet Files\Content.IE5\SCV6OOS6\MC900432617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4864"/>
            <a:ext cx="1828572" cy="1828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b="1" dirty="0"/>
              <a:t>PRÉVENTION DE L’OSTÉOPOROSE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2276872"/>
            <a:ext cx="8229600" cy="4047728"/>
          </a:xfrm>
        </p:spPr>
        <p:txBody>
          <a:bodyPr/>
          <a:lstStyle/>
          <a:p>
            <a:r>
              <a:rPr lang="fr-CA" dirty="0"/>
              <a:t>Les </a:t>
            </a:r>
            <a:r>
              <a:rPr lang="fr-CA" b="1" i="1" u="sng" dirty="0"/>
              <a:t>recommandations</a:t>
            </a:r>
            <a:r>
              <a:rPr lang="fr-CA" dirty="0"/>
              <a:t> sont:</a:t>
            </a:r>
          </a:p>
          <a:p>
            <a:pPr marL="36576" indent="0">
              <a:buNone/>
            </a:pPr>
            <a:endParaRPr lang="fr-CA" dirty="0"/>
          </a:p>
          <a:p>
            <a:pPr lvl="1">
              <a:buFont typeface="Wingdings" pitchFamily="2" charset="2"/>
              <a:buChar char="Ø"/>
            </a:pPr>
            <a:r>
              <a:rPr lang="fr-CA" dirty="0"/>
              <a:t>Faire de l’exercice physique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Avoir un régime alimentaire équilibré, riche en Ca et en </a:t>
            </a:r>
            <a:r>
              <a:rPr lang="fr-CA" dirty="0" err="1"/>
              <a:t>vit.D</a:t>
            </a:r>
            <a:r>
              <a:rPr lang="fr-CA" dirty="0"/>
              <a:t>, tout au long de sa vie</a:t>
            </a:r>
          </a:p>
          <a:p>
            <a:pPr lvl="1">
              <a:buFont typeface="Wingdings" pitchFamily="2" charset="2"/>
              <a:buChar char="Ø"/>
            </a:pPr>
            <a:r>
              <a:rPr lang="fr-CA" dirty="0"/>
              <a:t>Profiter du plein air et du soleil pour métaboliser la provitamine D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2742</Words>
  <Application>Microsoft Office PowerPoint</Application>
  <PresentationFormat>Grand écran</PresentationFormat>
  <Paragraphs>473</Paragraphs>
  <Slides>57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6" baseType="lpstr">
      <vt:lpstr>Arial</vt:lpstr>
      <vt:lpstr>Arial Black</vt:lpstr>
      <vt:lpstr>Arial Narrow</vt:lpstr>
      <vt:lpstr>Book Antiqua</vt:lpstr>
      <vt:lpstr>Calibri</vt:lpstr>
      <vt:lpstr>Comic Sans MS</vt:lpstr>
      <vt:lpstr>Rockwell Extra Bold</vt:lpstr>
      <vt:lpstr>Wingdings</vt:lpstr>
      <vt:lpstr>Type de bois</vt:lpstr>
      <vt:lpstr>Altérations osseuses</vt:lpstr>
      <vt:lpstr>LES ALTÉRATIONS DES OS p. 87</vt:lpstr>
      <vt:lpstr>LES ALTÉRATIONS DES OS</vt:lpstr>
      <vt:lpstr>Développer une compétence</vt:lpstr>
      <vt:lpstr>OSTÉOPOROSE</vt:lpstr>
      <vt:lpstr>Présentation PowerPoint</vt:lpstr>
      <vt:lpstr>LES CAUSES DE L’OSTÉOPOROSE</vt:lpstr>
      <vt:lpstr>Présentation PowerPoint</vt:lpstr>
      <vt:lpstr>PRÉVENTION DE L’OSTÉOPOROSE</vt:lpstr>
      <vt:lpstr>MANIFESTATIONS CLINIQUES</vt:lpstr>
      <vt:lpstr>SOINS ET TRAITEMENTS</vt:lpstr>
      <vt:lpstr>FRACTURES</vt:lpstr>
      <vt:lpstr>TYPES DE FRACTURES</vt:lpstr>
      <vt:lpstr>Présentation PowerPoint</vt:lpstr>
      <vt:lpstr>TYPES DE FRACTURES</vt:lpstr>
      <vt:lpstr>Présentation PowerPoint</vt:lpstr>
      <vt:lpstr>TYPES DE FRACTURES</vt:lpstr>
      <vt:lpstr>Présentation PowerPoint</vt:lpstr>
      <vt:lpstr>MANIFESTATIONS CLINIQUES IMMÉDIATES</vt:lpstr>
      <vt:lpstr>SOINS ET TRAITEMENTS IMMÉDIATS</vt:lpstr>
      <vt:lpstr>COMPLICATIONS POSSIBLES DANS LES PREMIÈRES HEURES</vt:lpstr>
      <vt:lpstr>            ÉTAT DE CHOC</vt:lpstr>
      <vt:lpstr>EMBOLIE GRAISSEUSE</vt:lpstr>
      <vt:lpstr>Présentation PowerPoint</vt:lpstr>
      <vt:lpstr>SYNDROME DU COMPARTIMENT OU DE LOGE</vt:lpstr>
      <vt:lpstr>RÉDUCTION D’UNE FRACTURE</vt:lpstr>
      <vt:lpstr>SOINS D’UN PLÂTRE</vt:lpstr>
      <vt:lpstr>Surveillance spécifique à la traction trans osseuse </vt:lpstr>
      <vt:lpstr>FIXATEUR INTERNE</vt:lpstr>
      <vt:lpstr>Présentation PowerPoint</vt:lpstr>
      <vt:lpstr>RÉCUPÉRATION À LA SUITE D'UNE FRACTURE</vt:lpstr>
      <vt:lpstr>SOINS ET TRAITEMENTS  (suite à une réduction)</vt:lpstr>
      <vt:lpstr>PHLÉBITE</vt:lpstr>
      <vt:lpstr>COMPLICATIONS TARDIVES</vt:lpstr>
      <vt:lpstr>COMPLICATIONS TARDIVES</vt:lpstr>
      <vt:lpstr>Fractures</vt:lpstr>
      <vt:lpstr>Manifestations cliniques</vt:lpstr>
      <vt:lpstr>Fractures</vt:lpstr>
      <vt:lpstr>Exercice Respiratoire « Spirométrie »</vt:lpstr>
      <vt:lpstr>Pansement « Hémovac »</vt:lpstr>
      <vt:lpstr>Fractures</vt:lpstr>
      <vt:lpstr>Fractures</vt:lpstr>
      <vt:lpstr>Fractures</vt:lpstr>
      <vt:lpstr>Fractures</vt:lpstr>
      <vt:lpstr>Fractures</vt:lpstr>
      <vt:lpstr>Fractures</vt:lpstr>
      <vt:lpstr>Fractures</vt:lpstr>
      <vt:lpstr>Fractures</vt:lpstr>
      <vt:lpstr>Fractures</vt:lpstr>
      <vt:lpstr>Ostéomyélite</vt:lpstr>
      <vt:lpstr>Ostéomyélite</vt:lpstr>
      <vt:lpstr>Ostéomyélite</vt:lpstr>
      <vt:lpstr>Ostéomyélite</vt:lpstr>
      <vt:lpstr>Ostéomyélite</vt:lpstr>
      <vt:lpstr>Maladie de Paget</vt:lpstr>
      <vt:lpstr>Maladie de Paget</vt:lpstr>
      <vt:lpstr>Ostéomalacie et Rachitisme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Altérations osseuses</dc:title>
  <dc:creator>bolduc, Karole-anne</dc:creator>
  <cp:lastModifiedBy>Beaulieu, Daniel</cp:lastModifiedBy>
  <cp:revision>2</cp:revision>
  <dcterms:created xsi:type="dcterms:W3CDTF">2023-02-08T17:16:57Z</dcterms:created>
  <dcterms:modified xsi:type="dcterms:W3CDTF">2024-03-25T12:34:33Z</dcterms:modified>
</cp:coreProperties>
</file>