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8848D6-A803-4CD1-B6CD-EEB357C9CA99}" type="datetimeFigureOut">
              <a:rPr lang="fr-CA" smtClean="0"/>
              <a:t>2021-01-11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F76BC3-F7A4-414A-95C4-BE2B126275F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22137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fld id="{2120EF1F-FC23-410A-B1DD-AD51AC2617D1}" type="slidenum">
              <a:rPr lang="en-US" altLang="fr-FR" b="0" smtClean="0">
                <a:solidFill>
                  <a:prstClr val="black"/>
                </a:solidFill>
                <a:latin typeface="3 of 9 Barcode" pitchFamily="82" charset="0"/>
              </a:rPr>
              <a:pPr/>
              <a:t>2</a:t>
            </a:fld>
            <a:endParaRPr lang="en-US" altLang="fr-FR" b="0" smtClean="0">
              <a:solidFill>
                <a:prstClr val="black"/>
              </a:solidFill>
              <a:latin typeface="3 of 9 Barcode" pitchFamily="82" charset="0"/>
            </a:endParaRPr>
          </a:p>
        </p:txBody>
      </p:sp>
      <p:sp>
        <p:nvSpPr>
          <p:cNvPr id="675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fld id="{4B1AC301-60D4-4242-A2CA-9F1AEA0B57D8}" type="slidenum">
              <a:rPr lang="en-US" altLang="fr-FR" b="0" smtClean="0">
                <a:solidFill>
                  <a:prstClr val="black"/>
                </a:solidFill>
                <a:latin typeface="3 of 9 Barcode" pitchFamily="82" charset="0"/>
              </a:rPr>
              <a:pPr/>
              <a:t>4</a:t>
            </a:fld>
            <a:endParaRPr lang="en-US" altLang="fr-FR" b="0" smtClean="0">
              <a:solidFill>
                <a:prstClr val="black"/>
              </a:solidFill>
              <a:latin typeface="3 of 9 Barcode" pitchFamily="82" charset="0"/>
            </a:endParaRPr>
          </a:p>
        </p:txBody>
      </p:sp>
      <p:sp>
        <p:nvSpPr>
          <p:cNvPr id="686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fld id="{88C46A86-16B8-4D95-AA17-D8408FD16F92}" type="slidenum">
              <a:rPr lang="en-US" altLang="fr-FR" b="0" smtClean="0">
                <a:solidFill>
                  <a:prstClr val="black"/>
                </a:solidFill>
                <a:latin typeface="3 of 9 Barcode" pitchFamily="82" charset="0"/>
              </a:rPr>
              <a:pPr/>
              <a:t>5</a:t>
            </a:fld>
            <a:endParaRPr lang="en-US" altLang="fr-FR" b="0" smtClean="0">
              <a:solidFill>
                <a:prstClr val="black"/>
              </a:solidFill>
              <a:latin typeface="3 of 9 Barcode" pitchFamily="82" charset="0"/>
            </a:endParaRPr>
          </a:p>
        </p:txBody>
      </p:sp>
      <p:sp>
        <p:nvSpPr>
          <p:cNvPr id="706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fld id="{3B679B5F-EEF2-4585-BAFE-4A4B94CFFFDD}" type="slidenum">
              <a:rPr lang="en-US" altLang="fr-FR" b="0" smtClean="0">
                <a:solidFill>
                  <a:prstClr val="black"/>
                </a:solidFill>
                <a:latin typeface="3 of 9 Barcode" pitchFamily="82" charset="0"/>
              </a:rPr>
              <a:pPr/>
              <a:t>9</a:t>
            </a:fld>
            <a:endParaRPr lang="en-US" altLang="fr-FR" b="0" smtClean="0">
              <a:solidFill>
                <a:prstClr val="black"/>
              </a:solidFill>
              <a:latin typeface="3 of 9 Barcode" pitchFamily="82" charset="0"/>
            </a:endParaRPr>
          </a:p>
        </p:txBody>
      </p:sp>
      <p:sp>
        <p:nvSpPr>
          <p:cNvPr id="716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CA" alt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CF0EAD7-35D6-4CF6-A420-AE743B4B794F}" type="datetimeFigureOut">
              <a:rPr lang="fr-CA" smtClean="0"/>
              <a:pPr/>
              <a:t>2021-01-11</a:t>
            </a:fld>
            <a:endParaRPr lang="fr-C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9B947D1-D5F9-41B8-8BDE-5A4F00AB8AA3}" type="slidenum">
              <a:rPr lang="fr-CA" smtClean="0">
                <a:solidFill>
                  <a:srgbClr val="94C600"/>
                </a:solidFill>
              </a:rPr>
              <a:pPr/>
              <a:t>‹N°›</a:t>
            </a:fld>
            <a:endParaRPr lang="fr-CA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843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2021-01-11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0780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2021-01-11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34690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370013" y="1827213"/>
            <a:ext cx="3579812" cy="1981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5102225" y="1827213"/>
            <a:ext cx="3581400" cy="1981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1370013" y="3960813"/>
            <a:ext cx="3579812" cy="1981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102225" y="3960813"/>
            <a:ext cx="3581400" cy="1981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>
                <a:solidFill>
                  <a:srgbClr val="94C600"/>
                </a:solidFill>
              </a:rPr>
              <a:t>Élaboré par Alexandra Fex Bsc. inf. Enseignante CFP Performance Plus</a:t>
            </a:r>
            <a:endParaRPr lang="en-US">
              <a:solidFill>
                <a:srgbClr val="94C600"/>
              </a:solidFill>
            </a:endParaRP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B2320-92A2-4FC5-85CF-88ABA40F1E0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4458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>
                <a:solidFill>
                  <a:srgbClr val="94C600"/>
                </a:solidFill>
              </a:rPr>
              <a:t>Élaboré par Alexandra Fex Bsc. inf. Enseignante CFP Performance Plus</a:t>
            </a:r>
            <a:endParaRPr lang="en-US">
              <a:solidFill>
                <a:srgbClr val="94C600"/>
              </a:solidFill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CE039-7146-4B3E-BCDE-FE0E67DAD20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170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2021-01-11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44536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2021-01-11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27693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2021-01-11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74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2021-01-11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37146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2021-01-11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39415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2021-01-11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1579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2021-01-11</a:t>
            </a:fld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670867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2021-01-11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7906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CF0EAD7-35D6-4CF6-A420-AE743B4B794F}" type="datetimeFigureOut">
              <a:rPr lang="fr-CA" smtClean="0"/>
              <a:pPr/>
              <a:t>2021-01-11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09560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LES EFFETS NÉGATIFS D’UNE ÉQUIPE ET DE SES MEMBRES P.45</a:t>
            </a:r>
            <a:endParaRPr lang="fr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CA" dirty="0" smtClean="0"/>
              <a:t>APPARITION DE CONFLITS INTERNES</a:t>
            </a:r>
          </a:p>
          <a:p>
            <a:r>
              <a:rPr lang="fr-CA" dirty="0" smtClean="0"/>
              <a:t>APPARITION D’UN SENTIMENT D’INSÉCURITÉ</a:t>
            </a:r>
          </a:p>
          <a:p>
            <a:r>
              <a:rPr lang="fr-CA" dirty="0" smtClean="0"/>
              <a:t>NON-CONFIANCE ENTRE LES MEMBRES</a:t>
            </a:r>
          </a:p>
          <a:p>
            <a:r>
              <a:rPr lang="fr-CA" dirty="0" smtClean="0"/>
              <a:t>SENTIMENT DE SOLITUDE</a:t>
            </a:r>
          </a:p>
          <a:p>
            <a:r>
              <a:rPr lang="fr-CA" dirty="0" smtClean="0"/>
              <a:t>SENTIMENT DE REJET</a:t>
            </a:r>
          </a:p>
          <a:p>
            <a:r>
              <a:rPr lang="fr-CA" dirty="0" smtClean="0"/>
              <a:t>DÉMOTIVATION</a:t>
            </a:r>
          </a:p>
          <a:p>
            <a:r>
              <a:rPr lang="fr-CA" dirty="0" smtClean="0"/>
              <a:t>MANQUE D’ENTHOUSIASME ET DE PERSÉVÉRANCE CHEZ LES MEMBRE</a:t>
            </a:r>
          </a:p>
          <a:p>
            <a:r>
              <a:rPr lang="fr-CA" dirty="0" smtClean="0"/>
              <a:t>COLÈRE CHEZ LES MEMBRES</a:t>
            </a:r>
          </a:p>
          <a:p>
            <a:r>
              <a:rPr lang="fr-CA" dirty="0" smtClean="0"/>
              <a:t>DIMINUTION DE LA COLLABORATION DES MEMBRES</a:t>
            </a:r>
          </a:p>
          <a:p>
            <a:r>
              <a:rPr lang="fr-CA" dirty="0" smtClean="0"/>
              <a:t>APPARITION D’UN SENTIMENT D’AGGRESIVITÉ ET D,ANXIÉTÉ CHEZ LES MEMBRES</a:t>
            </a:r>
          </a:p>
          <a:p>
            <a:r>
              <a:rPr lang="fr-CA" dirty="0" smtClean="0"/>
              <a:t>RISQUE D’ACCIDENTS DE TRAVAIL ET DE MALADIES PROFESSIONNELLES</a:t>
            </a:r>
            <a:endParaRPr lang="fr-CA" dirty="0"/>
          </a:p>
          <a:p>
            <a:endParaRPr lang="fr-CA" dirty="0" smtClean="0"/>
          </a:p>
          <a:p>
            <a:pPr marL="68580" indent="0">
              <a:buNone/>
            </a:pPr>
            <a:r>
              <a:rPr lang="fr-CA" dirty="0" smtClean="0"/>
              <a:t>   </a:t>
            </a:r>
          </a:p>
          <a:p>
            <a:endParaRPr lang="fr-CA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smtClean="0">
                <a:solidFill>
                  <a:srgbClr val="94C600"/>
                </a:solidFill>
              </a:rPr>
              <a:t>FAIT PAR PAG</a:t>
            </a:r>
            <a:endParaRPr lang="fr-CA">
              <a:solidFill>
                <a:srgbClr val="94C600"/>
              </a:solidFill>
            </a:endParaRPr>
          </a:p>
        </p:txBody>
      </p:sp>
      <p:pic>
        <p:nvPicPr>
          <p:cNvPr id="1026" name="Picture 2" descr="C:\Users\petita1\AppData\Local\Microsoft\Windows\Temporary Internet Files\Content.IE5\9MO2NS0O\MC90043527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581128"/>
            <a:ext cx="2000250" cy="1155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869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COMMUNICATION VERBALE ET ECRITE P.57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ENSEMBLE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062339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etita1\AppData\Local\Microsoft\Windows\Temporary Internet Files\Content.IE5\9MO2NS0O\MC90007862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616" y="3356992"/>
            <a:ext cx="2843384" cy="2792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RESOLUTION DE </a:t>
            </a:r>
            <a:r>
              <a:rPr lang="fr-CA" dirty="0" smtClean="0"/>
              <a:t>PROBLÈME p.64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1-DÉTERMINATION DU PROBLÈME</a:t>
            </a:r>
          </a:p>
          <a:p>
            <a:r>
              <a:rPr lang="fr-CA" dirty="0" smtClean="0"/>
              <a:t>2-ANALYSE DE LA SITUATION</a:t>
            </a:r>
          </a:p>
          <a:p>
            <a:r>
              <a:rPr lang="fr-CA" dirty="0" smtClean="0"/>
              <a:t>3-ÉTABLISSEMENT DES PISTES DE SOLUTION</a:t>
            </a:r>
          </a:p>
          <a:p>
            <a:r>
              <a:rPr lang="fr-CA" dirty="0" smtClean="0"/>
              <a:t>4-CHOIX D’UNE SOLUTION</a:t>
            </a:r>
          </a:p>
          <a:p>
            <a:r>
              <a:rPr lang="fr-CA" dirty="0" smtClean="0"/>
              <a:t>5-PLANIFICATION DE L’ACTION</a:t>
            </a:r>
          </a:p>
          <a:p>
            <a:r>
              <a:rPr lang="fr-CA" dirty="0" smtClean="0"/>
              <a:t>6-EXÉCUTION DU PLAN</a:t>
            </a:r>
          </a:p>
          <a:p>
            <a:r>
              <a:rPr lang="fr-CA" dirty="0" smtClean="0"/>
              <a:t>7-ÉVALUATION DES RÉSULTATS DE L’ACTION</a:t>
            </a:r>
            <a:endParaRPr lang="fr-CA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smtClean="0">
                <a:solidFill>
                  <a:srgbClr val="94C600"/>
                </a:solidFill>
              </a:rPr>
              <a:t>FAIT PAR PAG</a:t>
            </a:r>
            <a:endParaRPr lang="fr-CA">
              <a:solidFill>
                <a:srgbClr val="94C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40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r-FR" altLang="fr-FR" sz="3200" dirty="0" smtClean="0"/>
              <a:t>Principes généraux de la </a:t>
            </a:r>
            <a:r>
              <a:rPr lang="fr-FR" altLang="fr-FR" sz="3200" dirty="0" smtClean="0"/>
              <a:t>communication p.49</a:t>
            </a:r>
            <a:endParaRPr lang="fr-FR" altLang="fr-FR" sz="3200" dirty="0" smtClean="0"/>
          </a:p>
        </p:txBody>
      </p:sp>
      <p:sp>
        <p:nvSpPr>
          <p:cNvPr id="3000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r-FR" altLang="fr-FR" sz="2400" dirty="0" smtClean="0">
                <a:solidFill>
                  <a:schemeClr val="accent1"/>
                </a:solidFill>
              </a:rPr>
              <a:t>DÉFINITION DE LA COMMUNICATION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altLang="fr-FR" sz="2400" dirty="0" smtClean="0">
              <a:solidFill>
                <a:schemeClr val="accent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r-FR" altLang="fr-FR" dirty="0" smtClean="0">
                <a:solidFill>
                  <a:schemeClr val="accent2"/>
                </a:solidFill>
              </a:rPr>
              <a:t>Processus par lequel un être vivant transmet, à l’aide de différents signaux, un message ou un autre être vivant, qui reçoit l’information ou le message et le décode.</a:t>
            </a:r>
            <a:endParaRPr lang="fr-FR" altLang="fr-FR" sz="2400" dirty="0" smtClean="0">
              <a:solidFill>
                <a:schemeClr val="accent1"/>
              </a:solidFill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1258888" y="6248400"/>
            <a:ext cx="6985000" cy="457200"/>
          </a:xfrm>
        </p:spPr>
        <p:txBody>
          <a:bodyPr/>
          <a:lstStyle/>
          <a:p>
            <a:pPr>
              <a:defRPr/>
            </a:pPr>
            <a:r>
              <a:rPr lang="fr-CA" dirty="0">
                <a:solidFill>
                  <a:srgbClr val="94C600"/>
                </a:solidFill>
              </a:rPr>
              <a:t>Élaboré par Alexandra Fex </a:t>
            </a:r>
            <a:r>
              <a:rPr lang="fr-CA" dirty="0" err="1">
                <a:solidFill>
                  <a:srgbClr val="94C600"/>
                </a:solidFill>
              </a:rPr>
              <a:t>Bsc</a:t>
            </a:r>
            <a:r>
              <a:rPr lang="fr-CA" dirty="0">
                <a:solidFill>
                  <a:srgbClr val="94C600"/>
                </a:solidFill>
              </a:rPr>
              <a:t>. inf. Enseignante CFP Performance Plus</a:t>
            </a:r>
            <a:endParaRPr lang="en-US" dirty="0">
              <a:solidFill>
                <a:srgbClr val="94C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07512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0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0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0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0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0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0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00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00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00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036" grpId="0"/>
      <p:bldP spid="30003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LES ÉLÉMENTS DU PROCESSUS DE </a:t>
            </a:r>
            <a:r>
              <a:rPr lang="fr-CA" dirty="0" smtClean="0"/>
              <a:t>COMMUNICATIONP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                ÉMETTEUR ET RECEPTEUR</a:t>
            </a:r>
          </a:p>
          <a:p>
            <a:pPr algn="ctr"/>
            <a:endParaRPr lang="fr-CA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140968"/>
            <a:ext cx="4824536" cy="300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127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fr-FR" altLang="fr-FR" dirty="0" smtClean="0"/>
              <a:t>Le processus de la </a:t>
            </a:r>
            <a:r>
              <a:rPr lang="fr-FR" altLang="fr-FR" dirty="0" smtClean="0"/>
              <a:t>communication p51</a:t>
            </a:r>
            <a:endParaRPr lang="fr-FR" altLang="fr-FR" dirty="0" smtClean="0"/>
          </a:p>
        </p:txBody>
      </p:sp>
      <p:sp>
        <p:nvSpPr>
          <p:cNvPr id="5123" name="AutoShape 4"/>
          <p:cNvSpPr>
            <a:spLocks noChangeArrowheads="1"/>
          </p:cNvSpPr>
          <p:nvPr/>
        </p:nvSpPr>
        <p:spPr bwMode="auto">
          <a:xfrm>
            <a:off x="3851275" y="2420938"/>
            <a:ext cx="2087563" cy="10795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400">
                <a:solidFill>
                  <a:prstClr val="black"/>
                </a:solidFill>
              </a:rPr>
              <a:t>Message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Information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(idée ou sentiment)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transmise par l’émetteur</a:t>
            </a:r>
          </a:p>
        </p:txBody>
      </p:sp>
      <p:sp>
        <p:nvSpPr>
          <p:cNvPr id="5124" name="AutoShape 5"/>
          <p:cNvSpPr>
            <a:spLocks noChangeArrowheads="1"/>
          </p:cNvSpPr>
          <p:nvPr/>
        </p:nvSpPr>
        <p:spPr bwMode="auto">
          <a:xfrm>
            <a:off x="3851275" y="3500438"/>
            <a:ext cx="2087563" cy="11525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800">
                <a:solidFill>
                  <a:prstClr val="black"/>
                </a:solidFill>
              </a:rPr>
              <a:t>Canal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Moyen utilisé pour le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transfert du message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et de la rétroaction</a:t>
            </a:r>
          </a:p>
        </p:txBody>
      </p:sp>
      <p:sp>
        <p:nvSpPr>
          <p:cNvPr id="5125" name="AutoShape 6"/>
          <p:cNvSpPr>
            <a:spLocks noChangeArrowheads="1"/>
          </p:cNvSpPr>
          <p:nvPr/>
        </p:nvSpPr>
        <p:spPr bwMode="auto">
          <a:xfrm>
            <a:off x="3851275" y="4652963"/>
            <a:ext cx="2087563" cy="11525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800">
                <a:solidFill>
                  <a:prstClr val="black"/>
                </a:solidFill>
              </a:rPr>
              <a:t>Rétroaction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Ce qui est émis par le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récepteur pour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confirmer la réception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du message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CA" altLang="fr-FR" sz="1200">
              <a:solidFill>
                <a:prstClr val="black"/>
              </a:solidFill>
            </a:endParaRPr>
          </a:p>
        </p:txBody>
      </p:sp>
      <p:sp>
        <p:nvSpPr>
          <p:cNvPr id="5126" name="AutoShape 7"/>
          <p:cNvSpPr>
            <a:spLocks noChangeArrowheads="1"/>
          </p:cNvSpPr>
          <p:nvPr/>
        </p:nvSpPr>
        <p:spPr bwMode="auto">
          <a:xfrm>
            <a:off x="1692275" y="3500438"/>
            <a:ext cx="1728788" cy="11525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800">
                <a:solidFill>
                  <a:prstClr val="black"/>
                </a:solidFill>
              </a:rPr>
              <a:t>Émetteur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Amorce la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communication et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émet un message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en choisissant un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canal</a:t>
            </a:r>
          </a:p>
        </p:txBody>
      </p:sp>
      <p:sp>
        <p:nvSpPr>
          <p:cNvPr id="5127" name="AutoShape 8"/>
          <p:cNvSpPr>
            <a:spLocks noChangeArrowheads="1"/>
          </p:cNvSpPr>
          <p:nvPr/>
        </p:nvSpPr>
        <p:spPr bwMode="auto">
          <a:xfrm>
            <a:off x="6372225" y="3500438"/>
            <a:ext cx="1728788" cy="1223962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800">
                <a:solidFill>
                  <a:prstClr val="black"/>
                </a:solidFill>
              </a:rPr>
              <a:t>Récepteur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Reçoit le message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et émet une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rétroaction en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choisissant un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canal</a:t>
            </a:r>
          </a:p>
        </p:txBody>
      </p:sp>
      <p:sp>
        <p:nvSpPr>
          <p:cNvPr id="5128" name="AutoShape 9"/>
          <p:cNvSpPr>
            <a:spLocks noChangeArrowheads="1"/>
          </p:cNvSpPr>
          <p:nvPr/>
        </p:nvSpPr>
        <p:spPr bwMode="auto">
          <a:xfrm>
            <a:off x="2411413" y="2492375"/>
            <a:ext cx="814387" cy="8667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>
              <a:solidFill>
                <a:prstClr val="black"/>
              </a:solidFill>
            </a:endParaRPr>
          </a:p>
        </p:txBody>
      </p:sp>
      <p:sp>
        <p:nvSpPr>
          <p:cNvPr id="5129" name="AutoShape 10"/>
          <p:cNvSpPr>
            <a:spLocks noChangeArrowheads="1"/>
          </p:cNvSpPr>
          <p:nvPr/>
        </p:nvSpPr>
        <p:spPr bwMode="auto">
          <a:xfrm rot="-5400000">
            <a:off x="2294732" y="4771231"/>
            <a:ext cx="814388" cy="8667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>
              <a:solidFill>
                <a:prstClr val="black"/>
              </a:solidFill>
            </a:endParaRPr>
          </a:p>
        </p:txBody>
      </p:sp>
      <p:sp>
        <p:nvSpPr>
          <p:cNvPr id="5130" name="AutoShape 12"/>
          <p:cNvSpPr>
            <a:spLocks noChangeArrowheads="1"/>
          </p:cNvSpPr>
          <p:nvPr/>
        </p:nvSpPr>
        <p:spPr bwMode="auto">
          <a:xfrm rot="5400000">
            <a:off x="6830219" y="2466181"/>
            <a:ext cx="814388" cy="8667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>
              <a:solidFill>
                <a:prstClr val="black"/>
              </a:solidFill>
            </a:endParaRPr>
          </a:p>
        </p:txBody>
      </p:sp>
      <p:sp>
        <p:nvSpPr>
          <p:cNvPr id="5131" name="AutoShape 13"/>
          <p:cNvSpPr>
            <a:spLocks noChangeArrowheads="1"/>
          </p:cNvSpPr>
          <p:nvPr/>
        </p:nvSpPr>
        <p:spPr bwMode="auto">
          <a:xfrm rot="10800000">
            <a:off x="6659563" y="4868863"/>
            <a:ext cx="814387" cy="8667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>
              <a:solidFill>
                <a:prstClr val="black"/>
              </a:solidFill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1042988" y="6248400"/>
            <a:ext cx="7200900" cy="457200"/>
          </a:xfrm>
        </p:spPr>
        <p:txBody>
          <a:bodyPr/>
          <a:lstStyle/>
          <a:p>
            <a:pPr>
              <a:defRPr/>
            </a:pPr>
            <a:r>
              <a:rPr lang="fr-CA" dirty="0">
                <a:solidFill>
                  <a:srgbClr val="94C600"/>
                </a:solidFill>
              </a:rPr>
              <a:t>Élaboré par Alexandra Fex </a:t>
            </a:r>
            <a:r>
              <a:rPr lang="fr-CA" dirty="0" err="1">
                <a:solidFill>
                  <a:srgbClr val="94C600"/>
                </a:solidFill>
              </a:rPr>
              <a:t>Bsc</a:t>
            </a:r>
            <a:r>
              <a:rPr lang="fr-CA" dirty="0">
                <a:solidFill>
                  <a:srgbClr val="94C600"/>
                </a:solidFill>
              </a:rPr>
              <a:t>. inf. Enseignante CFP Performance Plus</a:t>
            </a:r>
            <a:endParaRPr lang="en-US" dirty="0">
              <a:solidFill>
                <a:srgbClr val="94C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62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490" y="404664"/>
            <a:ext cx="7024744" cy="936104"/>
          </a:xfrm>
        </p:spPr>
        <p:txBody>
          <a:bodyPr/>
          <a:lstStyle/>
          <a:p>
            <a:pPr algn="ctr" eaLnBrk="1" hangingPunct="1"/>
            <a:r>
              <a:rPr lang="fr-FR" altLang="fr-FR" dirty="0" smtClean="0"/>
              <a:t>Exemple et faire p.53</a:t>
            </a:r>
            <a:endParaRPr lang="fr-FR" altLang="fr-FR" dirty="0" smtClean="0"/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3851275" y="1628775"/>
            <a:ext cx="2087563" cy="1512888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CA" altLang="fr-FR" sz="1600">
              <a:solidFill>
                <a:prstClr val="black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CA" altLang="fr-FR" sz="1600">
              <a:solidFill>
                <a:prstClr val="black"/>
              </a:solidFill>
            </a:endParaRPr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3851275" y="3141663"/>
            <a:ext cx="2087563" cy="935037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>
                <a:solidFill>
                  <a:prstClr val="black"/>
                </a:solidFill>
              </a:rPr>
              <a:t>Canal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CA" altLang="fr-FR" sz="1600">
              <a:solidFill>
                <a:prstClr val="black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>
                <a:solidFill>
                  <a:prstClr val="black"/>
                </a:solidFill>
              </a:rPr>
              <a:t>Voix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CA" altLang="fr-FR" sz="1200">
              <a:solidFill>
                <a:prstClr val="black"/>
              </a:solidFill>
            </a:endParaRPr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3851275" y="4365625"/>
            <a:ext cx="2087563" cy="8636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>
                <a:solidFill>
                  <a:prstClr val="black"/>
                </a:solidFill>
              </a:rPr>
              <a:t>Canal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CA" altLang="fr-FR" sz="1600">
              <a:solidFill>
                <a:prstClr val="black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>
                <a:solidFill>
                  <a:prstClr val="black"/>
                </a:solidFill>
              </a:rPr>
              <a:t>Soupir</a:t>
            </a:r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1692275" y="3500438"/>
            <a:ext cx="1728788" cy="11525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>
                <a:solidFill>
                  <a:prstClr val="black"/>
                </a:solidFill>
              </a:rPr>
              <a:t>Émetteur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CA" altLang="fr-FR" sz="1800">
              <a:solidFill>
                <a:prstClr val="black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>
                <a:solidFill>
                  <a:prstClr val="black"/>
                </a:solidFill>
              </a:rPr>
              <a:t>Ma collègue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>
                <a:solidFill>
                  <a:prstClr val="black"/>
                </a:solidFill>
              </a:rPr>
              <a:t>de classe</a:t>
            </a:r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auto">
          <a:xfrm>
            <a:off x="6372225" y="3429000"/>
            <a:ext cx="1728788" cy="11525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CA" altLang="fr-FR" sz="1600">
              <a:solidFill>
                <a:prstClr val="black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>
                <a:solidFill>
                  <a:prstClr val="black"/>
                </a:solidFill>
              </a:rPr>
              <a:t>Récepteur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CA" altLang="fr-FR" sz="1600">
              <a:solidFill>
                <a:prstClr val="black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>
                <a:solidFill>
                  <a:prstClr val="black"/>
                </a:solidFill>
              </a:rPr>
              <a:t>Moi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CA" altLang="fr-FR" sz="1600">
              <a:solidFill>
                <a:prstClr val="black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CA" altLang="fr-FR" sz="1600">
              <a:solidFill>
                <a:prstClr val="black"/>
              </a:solidFill>
            </a:endParaRPr>
          </a:p>
        </p:txBody>
      </p:sp>
      <p:sp>
        <p:nvSpPr>
          <p:cNvPr id="7176" name="AutoShape 8"/>
          <p:cNvSpPr>
            <a:spLocks noChangeArrowheads="1"/>
          </p:cNvSpPr>
          <p:nvPr/>
        </p:nvSpPr>
        <p:spPr bwMode="auto">
          <a:xfrm>
            <a:off x="2411413" y="2492375"/>
            <a:ext cx="814387" cy="8667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>
              <a:solidFill>
                <a:prstClr val="black"/>
              </a:solidFill>
            </a:endParaRPr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 rot="-5400000">
            <a:off x="2294732" y="4771231"/>
            <a:ext cx="814388" cy="8667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>
              <a:solidFill>
                <a:prstClr val="black"/>
              </a:solidFill>
            </a:endParaRPr>
          </a:p>
        </p:txBody>
      </p:sp>
      <p:sp>
        <p:nvSpPr>
          <p:cNvPr id="7178" name="AutoShape 10"/>
          <p:cNvSpPr>
            <a:spLocks noChangeArrowheads="1"/>
          </p:cNvSpPr>
          <p:nvPr/>
        </p:nvSpPr>
        <p:spPr bwMode="auto">
          <a:xfrm rot="5400000">
            <a:off x="6830219" y="2466181"/>
            <a:ext cx="814388" cy="8667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>
              <a:solidFill>
                <a:prstClr val="black"/>
              </a:solidFill>
            </a:endParaRPr>
          </a:p>
        </p:txBody>
      </p:sp>
      <p:sp>
        <p:nvSpPr>
          <p:cNvPr id="7179" name="AutoShape 11"/>
          <p:cNvSpPr>
            <a:spLocks noChangeArrowheads="1"/>
          </p:cNvSpPr>
          <p:nvPr/>
        </p:nvSpPr>
        <p:spPr bwMode="auto">
          <a:xfrm rot="10800000">
            <a:off x="6659563" y="4868863"/>
            <a:ext cx="814387" cy="8667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>
              <a:solidFill>
                <a:prstClr val="black"/>
              </a:solidFill>
            </a:endParaRPr>
          </a:p>
        </p:txBody>
      </p:sp>
      <p:sp>
        <p:nvSpPr>
          <p:cNvPr id="7180" name="AutoShape 12"/>
          <p:cNvSpPr>
            <a:spLocks noChangeArrowheads="1"/>
          </p:cNvSpPr>
          <p:nvPr/>
        </p:nvSpPr>
        <p:spPr bwMode="auto">
          <a:xfrm>
            <a:off x="3851275" y="5229225"/>
            <a:ext cx="2089150" cy="12954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>
                <a:solidFill>
                  <a:prstClr val="black"/>
                </a:solidFill>
              </a:rPr>
              <a:t>Rétroaction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CA" altLang="fr-FR" sz="1600">
              <a:solidFill>
                <a:prstClr val="black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>
                <a:solidFill>
                  <a:prstClr val="black"/>
                </a:solidFill>
              </a:rPr>
              <a:t>Exprime une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>
                <a:solidFill>
                  <a:prstClr val="black"/>
                </a:solidFill>
              </a:rPr>
              <a:t>contrariété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3779838" y="2147888"/>
            <a:ext cx="1460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fr-CA" altLang="fr-FR" sz="1800">
              <a:solidFill>
                <a:prstClr val="black"/>
              </a:solidFill>
            </a:endParaRP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3851275" y="1628775"/>
            <a:ext cx="2089150" cy="149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>
                <a:solidFill>
                  <a:prstClr val="black"/>
                </a:solidFill>
              </a:rPr>
              <a:t>Message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CA" altLang="fr-FR" sz="1600">
              <a:solidFill>
                <a:prstClr val="black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«Pourrais-tu me prêter de nouveau tes notes de cours de communication en équipe STP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4479925" y="4451350"/>
            <a:ext cx="11715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fr-CA" altLang="fr-FR" sz="1800">
              <a:solidFill>
                <a:prstClr val="black"/>
              </a:solidFill>
            </a:endParaRP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 flipV="1">
            <a:off x="6588125" y="2805113"/>
            <a:ext cx="15843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fr-CA" altLang="fr-FR" sz="1800">
              <a:solidFill>
                <a:prstClr val="black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fr-CA" altLang="fr-FR" sz="1800">
              <a:solidFill>
                <a:prstClr val="black"/>
              </a:solidFill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1187450" y="6248400"/>
            <a:ext cx="7200900" cy="457200"/>
          </a:xfrm>
        </p:spPr>
        <p:txBody>
          <a:bodyPr/>
          <a:lstStyle/>
          <a:p>
            <a:pPr>
              <a:defRPr/>
            </a:pPr>
            <a:r>
              <a:rPr lang="fr-CA" dirty="0">
                <a:solidFill>
                  <a:srgbClr val="94C600"/>
                </a:solidFill>
              </a:rPr>
              <a:t>Élaboré par Alexandra Fex </a:t>
            </a:r>
            <a:r>
              <a:rPr lang="fr-CA" dirty="0" err="1">
                <a:solidFill>
                  <a:srgbClr val="94C600"/>
                </a:solidFill>
              </a:rPr>
              <a:t>Bsc</a:t>
            </a:r>
            <a:r>
              <a:rPr lang="fr-CA" dirty="0">
                <a:solidFill>
                  <a:srgbClr val="94C600"/>
                </a:solidFill>
              </a:rPr>
              <a:t>. inf. Enseignante CFP Performance Plus</a:t>
            </a:r>
            <a:endParaRPr lang="en-US" dirty="0">
              <a:solidFill>
                <a:srgbClr val="94C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98220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9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9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39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92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LES FORME DE COMMUNICATION P.13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LA FORME VERBALE: émise par la parole, constituée de mots d’un langage donné.</a:t>
            </a:r>
          </a:p>
          <a:p>
            <a:r>
              <a:rPr lang="fr-CA" dirty="0" smtClean="0"/>
              <a:t>LA FORME NON VERBALE: constituée de gestes</a:t>
            </a:r>
            <a:r>
              <a:rPr lang="fr-CA" dirty="0" smtClean="0"/>
              <a:t>, d’</a:t>
            </a:r>
            <a:r>
              <a:rPr lang="fr-CA" dirty="0" err="1" smtClean="0"/>
              <a:t>attitudes,symboles,d’expressions</a:t>
            </a:r>
            <a:r>
              <a:rPr lang="fr-CA" dirty="0" smtClean="0"/>
              <a:t> </a:t>
            </a:r>
            <a:r>
              <a:rPr lang="fr-CA" dirty="0" smtClean="0"/>
              <a:t>faciales et de mouvements corporels</a:t>
            </a:r>
          </a:p>
          <a:p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3942167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r-CA" altLang="fr-FR" sz="3200" dirty="0" smtClean="0"/>
              <a:t>Les facteurs qui influent sur la </a:t>
            </a:r>
            <a:r>
              <a:rPr lang="fr-CA" altLang="fr-FR" sz="3200" dirty="0" smtClean="0"/>
              <a:t>communicationP.56</a:t>
            </a:r>
            <a:endParaRPr lang="fr-CA" altLang="fr-FR" sz="320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AutoNum type="arabicParenR"/>
            </a:pPr>
            <a:r>
              <a:rPr lang="fr-CA" altLang="fr-FR" dirty="0" smtClean="0"/>
              <a:t>Durée et </a:t>
            </a:r>
            <a:r>
              <a:rPr lang="fr-CA" altLang="fr-FR" dirty="0" smtClean="0"/>
              <a:t>moment</a:t>
            </a:r>
            <a:endParaRPr lang="fr-CA" altLang="fr-FR" dirty="0" smtClean="0"/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AutoNum type="arabicParenR"/>
            </a:pPr>
            <a:r>
              <a:rPr lang="fr-CA" altLang="fr-FR" dirty="0" smtClean="0"/>
              <a:t>Lieu</a:t>
            </a: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AutoNum type="arabicParenR"/>
            </a:pPr>
            <a:r>
              <a:rPr lang="fr-CA" altLang="fr-FR" dirty="0" smtClean="0"/>
              <a:t>Émotions vécues au moment de la communication</a:t>
            </a: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AutoNum type="arabicParenR"/>
            </a:pPr>
            <a:r>
              <a:rPr lang="fr-CA" altLang="fr-FR" dirty="0" smtClean="0"/>
              <a:t>Âge et sexe, valeur</a:t>
            </a:r>
            <a:endParaRPr lang="fr-CA" altLang="fr-FR" dirty="0" smtClean="0"/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AutoNum type="arabicParenR"/>
            </a:pPr>
            <a:r>
              <a:rPr lang="fr-CA" altLang="fr-FR" dirty="0" smtClean="0"/>
              <a:t>La maîtrise du sujet de la communication</a:t>
            </a:r>
            <a:endParaRPr lang="fr-CA" altLang="fr-FR" dirty="0" smtClean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1116013" y="6248400"/>
            <a:ext cx="7272337" cy="457200"/>
          </a:xfrm>
        </p:spPr>
        <p:txBody>
          <a:bodyPr/>
          <a:lstStyle/>
          <a:p>
            <a:pPr>
              <a:defRPr/>
            </a:pPr>
            <a:endParaRPr lang="en-US" dirty="0">
              <a:solidFill>
                <a:srgbClr val="94C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21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P.56 BAS PAGE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ÉMETTRE UN MESSAGE CLAIR</a:t>
            </a:r>
          </a:p>
          <a:p>
            <a:r>
              <a:rPr lang="fr-CA" dirty="0" smtClean="0"/>
              <a:t>S’ASSURER DE LA COMPRÉHENSION DE SON INTERLOCUTEUR</a:t>
            </a:r>
          </a:p>
          <a:p>
            <a:r>
              <a:rPr lang="fr-CA" dirty="0" smtClean="0"/>
              <a:t>TENIR COMPTE DES FACTEUR QUI INFLUENT SUR LA COMMUNICATION ET S’AJUSTER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54874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smtClean="0">
                <a:solidFill>
                  <a:schemeClr val="accent2"/>
                </a:solidFill>
              </a:rPr>
              <a:t>Les deux formes de communication</a:t>
            </a:r>
          </a:p>
        </p:txBody>
      </p:sp>
      <p:sp>
        <p:nvSpPr>
          <p:cNvPr id="10243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1331640" y="1772816"/>
            <a:ext cx="3579812" cy="4114800"/>
          </a:xfrm>
        </p:spPr>
        <p:txBody>
          <a:bodyPr/>
          <a:lstStyle/>
          <a:p>
            <a:pPr eaLnBrk="1" hangingPunct="1"/>
            <a:r>
              <a:rPr lang="fr-CA" altLang="fr-FR" sz="3600" smtClean="0"/>
              <a:t>Verbale</a:t>
            </a:r>
          </a:p>
          <a:p>
            <a:pPr eaLnBrk="1" hangingPunct="1"/>
            <a:endParaRPr lang="fr-CA" altLang="fr-FR" sz="3600" smtClean="0"/>
          </a:p>
          <a:p>
            <a:pPr eaLnBrk="1" hangingPunct="1"/>
            <a:endParaRPr lang="fr-CA" altLang="fr-FR" sz="3600" smtClean="0"/>
          </a:p>
          <a:p>
            <a:pPr eaLnBrk="1" hangingPunct="1">
              <a:buFont typeface="Wingdings" pitchFamily="2" charset="2"/>
              <a:buNone/>
            </a:pPr>
            <a:endParaRPr lang="fr-CA" altLang="fr-FR" sz="3600" smtClean="0"/>
          </a:p>
          <a:p>
            <a:pPr eaLnBrk="1" hangingPunct="1"/>
            <a:r>
              <a:rPr lang="fr-CA" altLang="fr-FR" sz="3600" smtClean="0"/>
              <a:t>Non verbale</a:t>
            </a:r>
          </a:p>
        </p:txBody>
      </p:sp>
      <p:sp>
        <p:nvSpPr>
          <p:cNvPr id="10244" name="Picture 8" descr="MCj04339470000[1]"/>
          <p:cNvSpPr>
            <a:spLocks noGrp="1" noChangeAspect="1" noChangeArrowheads="1"/>
          </p:cNvSpPr>
          <p:nvPr>
            <p:ph sz="half" idx="2"/>
          </p:nvPr>
        </p:nvSpPr>
        <p:spPr>
          <a:xfrm>
            <a:off x="3851275" y="2060575"/>
            <a:ext cx="2087563" cy="2087563"/>
          </a:xfrm>
        </p:spPr>
        <p:txBody>
          <a:bodyPr/>
          <a:lstStyle/>
          <a:p>
            <a:endParaRPr lang="fr-CA" altLang="fr-FR" smtClean="0"/>
          </a:p>
        </p:txBody>
      </p:sp>
      <p:pic>
        <p:nvPicPr>
          <p:cNvPr id="10245" name="Picture 10" descr="MCj0232049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4221163"/>
            <a:ext cx="1706563" cy="186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1116013" y="6248400"/>
            <a:ext cx="7200900" cy="457200"/>
          </a:xfrm>
        </p:spPr>
        <p:txBody>
          <a:bodyPr/>
          <a:lstStyle/>
          <a:p>
            <a:pPr>
              <a:defRPr/>
            </a:pPr>
            <a:r>
              <a:rPr lang="fr-CA" dirty="0">
                <a:solidFill>
                  <a:srgbClr val="94C600"/>
                </a:solidFill>
              </a:rPr>
              <a:t>Élaboré par Alexandra Fex </a:t>
            </a:r>
            <a:r>
              <a:rPr lang="fr-CA" dirty="0" err="1">
                <a:solidFill>
                  <a:srgbClr val="94C600"/>
                </a:solidFill>
              </a:rPr>
              <a:t>Bsc</a:t>
            </a:r>
            <a:r>
              <a:rPr lang="fr-CA" dirty="0">
                <a:solidFill>
                  <a:srgbClr val="94C600"/>
                </a:solidFill>
              </a:rPr>
              <a:t>. inf. Enseignante CFP Performance Plus</a:t>
            </a:r>
            <a:endParaRPr lang="en-US" dirty="0">
              <a:solidFill>
                <a:srgbClr val="94C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65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411</Words>
  <Application>Microsoft Office PowerPoint</Application>
  <PresentationFormat>Affichage à l'écran (4:3)</PresentationFormat>
  <Paragraphs>107</Paragraphs>
  <Slides>11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Austin</vt:lpstr>
      <vt:lpstr>LES EFFETS NÉGATIFS D’UNE ÉQUIPE ET DE SES MEMBRES P.45</vt:lpstr>
      <vt:lpstr>Principes généraux de la communication p.49</vt:lpstr>
      <vt:lpstr>LES ÉLÉMENTS DU PROCESSUS DE COMMUNICATIONP</vt:lpstr>
      <vt:lpstr>Le processus de la communication p51</vt:lpstr>
      <vt:lpstr>Exemple et faire p.53</vt:lpstr>
      <vt:lpstr>LES FORME DE COMMUNICATION P.13</vt:lpstr>
      <vt:lpstr>Les facteurs qui influent sur la communicationP.56</vt:lpstr>
      <vt:lpstr>P.56 BAS PAGE</vt:lpstr>
      <vt:lpstr>Les deux formes de communication</vt:lpstr>
      <vt:lpstr>COMMUNICATION VERBALE ET ECRITE P.57</vt:lpstr>
      <vt:lpstr>RESOLUTION DE PROBLÈME p.64</vt:lpstr>
    </vt:vector>
  </TitlesOfParts>
  <Company>CSRDN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EFFETS NÉGATIFS D’UNE ÉQUIPE ET DE SES MEMBRES P.45</dc:title>
  <dc:creator>Petit, Anne-Gabrielle</dc:creator>
  <cp:lastModifiedBy>Petit, Anne-Gabrielle</cp:lastModifiedBy>
  <cp:revision>1</cp:revision>
  <dcterms:created xsi:type="dcterms:W3CDTF">2021-01-11T19:23:40Z</dcterms:created>
  <dcterms:modified xsi:type="dcterms:W3CDTF">2021-01-11T19:24:19Z</dcterms:modified>
</cp:coreProperties>
</file>