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4" r:id="rId4"/>
    <p:sldId id="259" r:id="rId5"/>
    <p:sldId id="266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307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764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95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804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151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777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4915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665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701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107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280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963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29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79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998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028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186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77C1-C88F-4B85-AE66-E16E3EEE53E1}" type="datetimeFigureOut">
              <a:rPr lang="fr-CA" smtClean="0"/>
              <a:t>2022-01-22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0589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dirty="0"/>
              <a:t>Ostéoporose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34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Définition P.87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06294" y="430200"/>
            <a:ext cx="11555895" cy="4799892"/>
          </a:xfrm>
        </p:spPr>
        <p:txBody>
          <a:bodyPr/>
          <a:lstStyle/>
          <a:p>
            <a:pPr marL="119062" indent="0">
              <a:buNone/>
            </a:pPr>
            <a:endParaRPr lang="fr-CA" dirty="0"/>
          </a:p>
          <a:p>
            <a:pPr marL="119062" indent="0">
              <a:buNone/>
            </a:pPr>
            <a:endParaRPr lang="fr-CA" dirty="0"/>
          </a:p>
          <a:p>
            <a:pPr marL="119062" indent="0">
              <a:buNone/>
            </a:pPr>
            <a:endParaRPr lang="fr-CA" dirty="0"/>
          </a:p>
          <a:p>
            <a:pPr marL="119062" indent="0">
              <a:buNone/>
            </a:pPr>
            <a:r>
              <a:rPr lang="fr-CA" dirty="0"/>
              <a:t>L'ostéoporose est une réduction du tissu osseux. Le taux de réabsorption de l’OS EST PLUS ÉLÈVÉ QUE LE TAUX DE FORMATION , CE QUI LE REND PROGRESSIVEMENT PORREUX ET PARTICULIÈREMNT FRAGILE</a:t>
            </a:r>
          </a:p>
          <a:p>
            <a:pPr marL="119062" indent="0">
              <a:buNone/>
            </a:pPr>
            <a:r>
              <a:rPr lang="fr-CA" dirty="0"/>
              <a:t>Cette condition entraîne une plus grande fragilité osseuse et des </a:t>
            </a:r>
            <a:r>
              <a:rPr lang="fr-CA" b="1" dirty="0">
                <a:solidFill>
                  <a:srgbClr val="00B0F0"/>
                </a:solidFill>
              </a:rPr>
              <a:t>risques de fractures</a:t>
            </a:r>
            <a:r>
              <a:rPr lang="fr-CA" dirty="0"/>
              <a:t>, particulièrement de la hanche, de la colonne vertébrale et du poignet.</a:t>
            </a:r>
          </a:p>
        </p:txBody>
      </p:sp>
      <p:pic>
        <p:nvPicPr>
          <p:cNvPr id="1026" name="Picture 2" descr="http://www.amisw.com/fr/uploads/images/Nouveau%20Look/image-page/definition_veil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46260"/>
            <a:ext cx="1368152" cy="12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inda\Desktop\ECOLE\APEScompétence7\Chapitre4 musculo\Images scan\Ostéoporose-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13" y="3865598"/>
            <a:ext cx="1547408" cy="21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Linda\Desktop\ECOLE\APEScompétence7\Chapitre4 musculo\Images scan\Ostéoporose-os sa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9100" y="3982175"/>
            <a:ext cx="1512168" cy="2098187"/>
          </a:xfrm>
          <a:prstGeom prst="rect">
            <a:avLst/>
          </a:prstGeom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 flipH="1">
            <a:off x="3823855" y="6042442"/>
            <a:ext cx="1671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b="1" dirty="0">
                <a:latin typeface="Arial Narrow" pitchFamily="34" charset="0"/>
              </a:rPr>
              <a:t>Os sain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8044873" y="5989325"/>
            <a:ext cx="1579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b="1" dirty="0">
                <a:latin typeface="Arial Narrow" pitchFamily="34" charset="0"/>
              </a:rPr>
              <a:t>Ostéoporose </a:t>
            </a:r>
          </a:p>
        </p:txBody>
      </p:sp>
    </p:spTree>
    <p:extLst>
      <p:ext uri="{BB962C8B-B14F-4D97-AF65-F5344CB8AC3E}">
        <p14:creationId xmlns:p14="http://schemas.microsoft.com/office/powerpoint/2010/main" val="33311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08722"/>
            <a:ext cx="10396882" cy="705678"/>
          </a:xfrm>
        </p:spPr>
        <p:txBody>
          <a:bodyPr>
            <a:noAutofit/>
          </a:bodyPr>
          <a:lstStyle/>
          <a:p>
            <a:pPr algn="ctr"/>
            <a:r>
              <a:rPr lang="fr-CA" sz="4400" dirty="0"/>
              <a:t>Causes p.87 et facteurs de risque </a:t>
            </a:r>
            <a:r>
              <a:rPr lang="fr-CA" sz="4400" dirty="0">
                <a:solidFill>
                  <a:srgbClr val="92D050"/>
                </a:solidFill>
              </a:rPr>
              <a:t>IMP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1219200"/>
            <a:ext cx="10394707" cy="4465983"/>
          </a:xfrm>
        </p:spPr>
        <p:txBody>
          <a:bodyPr>
            <a:normAutofit fontScale="92500" lnSpcReduction="10000"/>
          </a:bodyPr>
          <a:lstStyle/>
          <a:p>
            <a:r>
              <a:rPr lang="fr-CA" b="1" dirty="0"/>
              <a:t>L’âge: Le vieillissement </a:t>
            </a:r>
          </a:p>
          <a:p>
            <a:r>
              <a:rPr lang="fr-CA" dirty="0"/>
              <a:t>Inactivité physique </a:t>
            </a:r>
          </a:p>
          <a:p>
            <a:r>
              <a:rPr lang="fr-CA" dirty="0"/>
              <a:t>Immobilité prolongée </a:t>
            </a:r>
          </a:p>
          <a:p>
            <a:r>
              <a:rPr lang="fr-CA" b="1" dirty="0"/>
              <a:t>Déficience en ca et vit D</a:t>
            </a:r>
          </a:p>
          <a:p>
            <a:r>
              <a:rPr lang="fr-CA" dirty="0"/>
              <a:t>Tabac</a:t>
            </a:r>
          </a:p>
          <a:p>
            <a:r>
              <a:rPr lang="fr-CA" dirty="0"/>
              <a:t>Alcool</a:t>
            </a:r>
          </a:p>
          <a:p>
            <a:r>
              <a:rPr lang="fr-CA" dirty="0"/>
              <a:t>ATCD familiaux d’ostéoporose</a:t>
            </a:r>
          </a:p>
          <a:p>
            <a:r>
              <a:rPr lang="fr-CA" dirty="0"/>
              <a:t>Régime faible en calcium</a:t>
            </a:r>
            <a:endParaRPr lang="fr-CA" b="1" dirty="0"/>
          </a:p>
          <a:p>
            <a:r>
              <a:rPr lang="fr-CA" dirty="0"/>
              <a:t>Maladie intestinale causant une mauvaise absorption du ca et </a:t>
            </a:r>
            <a:r>
              <a:rPr lang="fr-CA" dirty="0" err="1"/>
              <a:t>vit.D</a:t>
            </a:r>
            <a:endParaRPr lang="fr-CA" dirty="0"/>
          </a:p>
          <a:p>
            <a:r>
              <a:rPr lang="fr-CA" dirty="0"/>
              <a:t>Les corticoïdes </a:t>
            </a:r>
          </a:p>
          <a:p>
            <a:r>
              <a:rPr lang="fr-CA" dirty="0"/>
              <a:t>Problèmes thyroïdiens </a:t>
            </a:r>
          </a:p>
          <a:p>
            <a:r>
              <a:rPr lang="fr-CA" dirty="0"/>
              <a:t>Diminution du taux d’</a:t>
            </a:r>
            <a:r>
              <a:rPr lang="fr-CA" dirty="0" err="1"/>
              <a:t>oestrogène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ménopause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986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Statistiques p.88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2 millions de Canadiens sont atteints d'ostéoporose.</a:t>
            </a:r>
          </a:p>
          <a:p>
            <a:r>
              <a:rPr lang="fr-CA" dirty="0"/>
              <a:t>Une femme sur quatre &gt; de 50 ans est atteinte d'ostéoporose. (ossature + petite) </a:t>
            </a:r>
          </a:p>
          <a:p>
            <a:r>
              <a:rPr lang="fr-CA" dirty="0"/>
              <a:t>Un homme sur huit &gt; de 50 ans est aussi atteint de la maladie.</a:t>
            </a:r>
          </a:p>
          <a:p>
            <a:r>
              <a:rPr lang="fr-CA" dirty="0"/>
              <a:t>La maladie peut frapper à tout âge.</a:t>
            </a:r>
          </a:p>
          <a:p>
            <a:r>
              <a:rPr lang="fr-CA" dirty="0"/>
              <a:t> Environ 25,000 fractures de la hanche au Canada chaque année. (80%)</a:t>
            </a:r>
          </a:p>
          <a:p>
            <a:pPr marL="119062" indent="0">
              <a:buNone/>
            </a:pPr>
            <a:endParaRPr lang="fr-CA" dirty="0"/>
          </a:p>
        </p:txBody>
      </p:sp>
      <p:pic>
        <p:nvPicPr>
          <p:cNvPr id="2050" name="Picture 2" descr="http://www.pascalfredette.com/wp-content/uploads/2009/11/logo-statisti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69" y="327433"/>
            <a:ext cx="159566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/>
              <a:t>ExAMEN</a:t>
            </a:r>
            <a:r>
              <a:rPr lang="fr-CA" dirty="0"/>
              <a:t>. </a:t>
            </a:r>
            <a:r>
              <a:rPr lang="fr-CA" dirty="0" err="1"/>
              <a:t>Dx</a:t>
            </a:r>
            <a:r>
              <a:rPr lang="fr-CA" dirty="0"/>
              <a:t> RETOUR p.66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Ostéodensitométrie : </a:t>
            </a:r>
            <a:r>
              <a:rPr lang="fr-CA" dirty="0" err="1"/>
              <a:t>qté</a:t>
            </a:r>
            <a:r>
              <a:rPr lang="fr-CA" dirty="0"/>
              <a:t> de matière osseuse contenue dans l’os</a:t>
            </a:r>
          </a:p>
          <a:p>
            <a:r>
              <a:rPr lang="fr-CA" dirty="0" err="1"/>
              <a:t>Rx</a:t>
            </a:r>
            <a:r>
              <a:rPr lang="fr-CA" dirty="0"/>
              <a:t> : présence de fx</a:t>
            </a:r>
          </a:p>
          <a:p>
            <a:r>
              <a:rPr lang="fr-CA" dirty="0"/>
              <a:t>PV: </a:t>
            </a:r>
            <a:r>
              <a:rPr lang="fr-CA" dirty="0" err="1"/>
              <a:t>ca,p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9912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0114" y="0"/>
            <a:ext cx="10396882" cy="1151965"/>
          </a:xfrm>
        </p:spPr>
        <p:txBody>
          <a:bodyPr/>
          <a:lstStyle/>
          <a:p>
            <a:pPr algn="ctr"/>
            <a:r>
              <a:rPr lang="fr-CA" dirty="0"/>
              <a:t>Manifestations P88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0079841"/>
              </p:ext>
            </p:extLst>
          </p:nvPr>
        </p:nvGraphicFramePr>
        <p:xfrm>
          <a:off x="477078" y="1442281"/>
          <a:ext cx="10989918" cy="484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94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985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Manifestations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623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 </a:t>
                      </a:r>
                      <a:r>
                        <a:rPr lang="fr-CA" sz="2400" b="1" dirty="0"/>
                        <a:t>De la taille (2,5 et 15 cm) </a:t>
                      </a:r>
                    </a:p>
                    <a:p>
                      <a:r>
                        <a:rPr lang="fr-CA" sz="2400" dirty="0"/>
                        <a:t>Accompagnée</a:t>
                      </a:r>
                      <a:r>
                        <a:rPr lang="fr-CA" sz="2400" baseline="0" dirty="0"/>
                        <a:t> d’une cyphose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À cause du tassement des vertèbres, la colonne s’affaisse sur elle-même et peut dévier.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16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b="1" dirty="0"/>
                        <a:t>Fracture par tassement </a:t>
                      </a:r>
                      <a:r>
                        <a:rPr lang="fr-CA" sz="2400" dirty="0"/>
                        <a:t>ou par un choc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Les os se brisent plus facilement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623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Modification de la posture qui entraine une</a:t>
                      </a:r>
                      <a:r>
                        <a:rPr lang="fr-CA" sz="2400" baseline="0" dirty="0"/>
                        <a:t> respiration plus difficile et un manque o2</a:t>
                      </a:r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16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Dlr osseuses et musculaires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Causées par des fractures et déviations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09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Constipation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Immobilité reliée aux fractures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2351584" y="2204864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gagnerdutemps.net/images/faire-des-listes-449x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5929" cy="14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>
            <a:cxnSpLocks/>
          </p:cNvCxnSpPr>
          <p:nvPr/>
        </p:nvCxnSpPr>
        <p:spPr>
          <a:xfrm flipH="1">
            <a:off x="798939" y="1974574"/>
            <a:ext cx="159025" cy="23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92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  <a:latin typeface="Arial Narrow" pitchFamily="34" charset="0"/>
              </a:rPr>
              <a:t>Modification de la taille liées à l’ostéoporose </a:t>
            </a:r>
            <a:endParaRPr lang="fr-C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83971" name="Image 2" descr="http://www.terredisrael.com/Images/Sante/osteoporose-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7" y="2100262"/>
            <a:ext cx="5247860" cy="3238500"/>
          </a:xfrm>
        </p:spPr>
      </p:pic>
    </p:spTree>
    <p:extLst>
      <p:ext uri="{BB962C8B-B14F-4D97-AF65-F5344CB8AC3E}">
        <p14:creationId xmlns:p14="http://schemas.microsoft.com/office/powerpoint/2010/main" val="401992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691" y="-20217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r-CA" sz="3200" dirty="0"/>
              <a:t>Soins d’assistance p.89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731755"/>
              </p:ext>
            </p:extLst>
          </p:nvPr>
        </p:nvGraphicFramePr>
        <p:xfrm>
          <a:off x="377691" y="685799"/>
          <a:ext cx="11396872" cy="62260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98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382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Soins d’assistance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2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dirty="0"/>
                        <a:t>Surveiller la posture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dirty="0"/>
                        <a:t>Alignement</a:t>
                      </a:r>
                      <a:r>
                        <a:rPr lang="fr-CA" baseline="0" dirty="0"/>
                        <a:t> corporelle adéquat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baseline="0" dirty="0"/>
                        <a:t>Supporter les membres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baseline="0" dirty="0"/>
                        <a:t>Massages du dos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b="1" baseline="0" dirty="0"/>
                        <a:t>Alterner les périodes de mouvements et de repos 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CA" dirty="0"/>
                        <a:t>Prévenir les contractures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dirty="0"/>
                        <a:t>Améliorer le confort et diminuer la dlr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dirty="0"/>
                        <a:t>Vérifier si la personne va à</a:t>
                      </a:r>
                      <a:r>
                        <a:rPr lang="fr-CA" baseline="0" dirty="0"/>
                        <a:t> la selle quotidiennement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-Éviter la constipation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30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b="1" dirty="0"/>
                        <a:t>Diète</a:t>
                      </a:r>
                      <a:r>
                        <a:rPr lang="fr-CA" b="1" baseline="0" dirty="0"/>
                        <a:t> riche en fibres et en calcium et vitamine D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-Éviter la constipation et solidifier les os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30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dirty="0"/>
                        <a:t>Exercices physiques si permis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-Maintenir la</a:t>
                      </a:r>
                      <a:r>
                        <a:rPr lang="fr-CA" baseline="0" dirty="0"/>
                        <a:t> masse osseuse et renforcir la musculature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8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dirty="0"/>
                        <a:t>Environnement sécuritaire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-Prévenir les chutes (fractures)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589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CA" dirty="0"/>
                        <a:t>Médicaments: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b="1" dirty="0"/>
                        <a:t>Œstrogène : diminuer la résorption osseuse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b="1" dirty="0"/>
                        <a:t>Supplément calcium et vit 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b="1" dirty="0"/>
                        <a:t>Analgésiques non narcotiques : acétaminophène P.188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8" name="Picture 2" descr="red, symbole, croix, infirmière, dessin animé,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76" y="61819"/>
            <a:ext cx="1168013" cy="12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/>
              <a:t>Prévention p.88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Exercice physique </a:t>
            </a:r>
          </a:p>
          <a:p>
            <a:r>
              <a:rPr lang="fr-CA" dirty="0"/>
              <a:t>Régime équilibré : riche en ca+ Vit D</a:t>
            </a:r>
          </a:p>
          <a:p>
            <a:r>
              <a:rPr lang="fr-CA" dirty="0"/>
              <a:t>Profiter du soleil pour métaboliser la provitamine D</a:t>
            </a:r>
          </a:p>
        </p:txBody>
      </p:sp>
    </p:spTree>
    <p:extLst>
      <p:ext uri="{BB962C8B-B14F-4D97-AF65-F5344CB8AC3E}">
        <p14:creationId xmlns:p14="http://schemas.microsoft.com/office/powerpoint/2010/main" val="24104506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432</Words>
  <Application>Microsoft Office PowerPoint</Application>
  <PresentationFormat>Grand écran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Trebuchet MS</vt:lpstr>
      <vt:lpstr>Wingdings</vt:lpstr>
      <vt:lpstr>Wingdings 3</vt:lpstr>
      <vt:lpstr>Facette</vt:lpstr>
      <vt:lpstr>Ostéoporose</vt:lpstr>
      <vt:lpstr>Définition P.87</vt:lpstr>
      <vt:lpstr>Causes p.87 et facteurs de risque IMP</vt:lpstr>
      <vt:lpstr>Statistiques p.88</vt:lpstr>
      <vt:lpstr>ExAMEN. Dx RETOUR p.66</vt:lpstr>
      <vt:lpstr>Manifestations P88</vt:lpstr>
      <vt:lpstr>Modification de la taille liées à l’ostéoporose </vt:lpstr>
      <vt:lpstr>Soins d’assistance p.89</vt:lpstr>
      <vt:lpstr>Prévention p.88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 Ouimet-Grill</dc:creator>
  <cp:lastModifiedBy>Petit, Anne-Gabrielle</cp:lastModifiedBy>
  <cp:revision>14</cp:revision>
  <dcterms:created xsi:type="dcterms:W3CDTF">2017-03-12T17:11:23Z</dcterms:created>
  <dcterms:modified xsi:type="dcterms:W3CDTF">2022-01-22T21:18:55Z</dcterms:modified>
</cp:coreProperties>
</file>