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61" r:id="rId3"/>
    <p:sldId id="262" r:id="rId4"/>
    <p:sldId id="285" r:id="rId5"/>
    <p:sldId id="263" r:id="rId6"/>
    <p:sldId id="264" r:id="rId7"/>
    <p:sldId id="265" r:id="rId8"/>
    <p:sldId id="268" r:id="rId9"/>
    <p:sldId id="283" r:id="rId10"/>
    <p:sldId id="269" r:id="rId11"/>
    <p:sldId id="270" r:id="rId12"/>
    <p:sldId id="271" r:id="rId13"/>
    <p:sldId id="272" r:id="rId14"/>
    <p:sldId id="273" r:id="rId15"/>
    <p:sldId id="282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5F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563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128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876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566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800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817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67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008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892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55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945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528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747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4/9/2021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826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4/9/2021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886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4/9/2021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964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647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6311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PP5SN4DOWHc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465D4D-BFBE-4D69-AFB2-EE697F65D0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Systèmes cardiovasculaire et respiratoire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0297F3F-CEA2-4A3C-AF0E-DBDB13856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30" y="4777381"/>
            <a:ext cx="8825658" cy="861420"/>
          </a:xfrm>
        </p:spPr>
        <p:txBody>
          <a:bodyPr/>
          <a:lstStyle/>
          <a:p>
            <a:pPr algn="ctr"/>
            <a:r>
              <a:rPr lang="fr-CA" dirty="0" err="1"/>
              <a:t>CéMEQ</a:t>
            </a:r>
            <a:r>
              <a:rPr lang="fr-CA" dirty="0"/>
              <a:t> </a:t>
            </a:r>
            <a:r>
              <a:rPr lang="fr-CA" dirty="0" err="1"/>
              <a:t>pAGE</a:t>
            </a:r>
            <a:r>
              <a:rPr lang="fr-CA" dirty="0"/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val="253434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443777-6840-4E9E-A556-CB66B740A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sz="2400" dirty="0">
                <a:solidFill>
                  <a:srgbClr val="FFFF00"/>
                </a:solidFill>
              </a:rPr>
              <a:t>Faire activité 1.1</a:t>
            </a:r>
          </a:p>
        </p:txBody>
      </p:sp>
    </p:spTree>
    <p:extLst>
      <p:ext uri="{BB962C8B-B14F-4D97-AF65-F5344CB8AC3E}">
        <p14:creationId xmlns:p14="http://schemas.microsoft.com/office/powerpoint/2010/main" val="3711697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17C09A-46EF-4994-89E1-082D9EB83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physiologie cardiaque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5C68A3-EC8C-4DAF-807C-29D950A45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853248"/>
            <a:ext cx="8946541" cy="4195481"/>
          </a:xfrm>
        </p:spPr>
        <p:txBody>
          <a:bodyPr>
            <a:normAutofit/>
          </a:bodyPr>
          <a:lstStyle/>
          <a:p>
            <a:r>
              <a:rPr lang="fr-CA" sz="2400" dirty="0">
                <a:solidFill>
                  <a:srgbClr val="FFFF00"/>
                </a:solidFill>
              </a:rPr>
              <a:t>4 semaines après la conception, le cœur de l’embryon se met à battre, pompant sans relâche le sang dans tout l’organisme.</a:t>
            </a:r>
          </a:p>
          <a:p>
            <a:r>
              <a:rPr lang="fr-CA" sz="2400" dirty="0">
                <a:solidFill>
                  <a:srgbClr val="FFFF00"/>
                </a:solidFill>
              </a:rPr>
              <a:t>À partir de ce moment, ce battement régulier et constant accompagne chaque être humain tout au long de sa vie.</a:t>
            </a:r>
          </a:p>
          <a:p>
            <a:endParaRPr lang="fr-CA" sz="2400" dirty="0">
              <a:solidFill>
                <a:srgbClr val="FFFF00"/>
              </a:solidFill>
            </a:endParaRPr>
          </a:p>
          <a:p>
            <a:r>
              <a:rPr lang="fr-CA" sz="2400" dirty="0"/>
              <a:t>Chacun des battements du cœur, ou révolution cardiaque, se produit en 2 grandes étapes: la systole (contraction) et la diastole (repos).</a:t>
            </a:r>
          </a:p>
        </p:txBody>
      </p:sp>
    </p:spTree>
    <p:extLst>
      <p:ext uri="{BB962C8B-B14F-4D97-AF65-F5344CB8AC3E}">
        <p14:creationId xmlns:p14="http://schemas.microsoft.com/office/powerpoint/2010/main" val="3983740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E6CF2100-6CD8-4087-9571-7E412C932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262" y="629266"/>
            <a:ext cx="5817886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A" dirty="0"/>
              <a:t>Révolution cardiaque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D73E3A8-F488-40A1-B67C-FDC2A847CC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1" y="1838740"/>
            <a:ext cx="5616216" cy="438508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fr-CA" sz="2400" b="1" dirty="0"/>
              <a:t>Diastole (repos)</a:t>
            </a:r>
          </a:p>
          <a:p>
            <a:r>
              <a:rPr lang="fr-CA" sz="2400" dirty="0"/>
              <a:t>Les oreillettes et les ventricules sont relâchés.</a:t>
            </a:r>
          </a:p>
          <a:p>
            <a:r>
              <a:rPr lang="fr-CA" sz="2400" dirty="0"/>
              <a:t>Les oreillettes se remplissent passivement de sang.</a:t>
            </a:r>
          </a:p>
          <a:p>
            <a:r>
              <a:rPr lang="fr-CA" sz="2400" dirty="0">
                <a:solidFill>
                  <a:srgbClr val="FFFF00"/>
                </a:solidFill>
              </a:rPr>
              <a:t>Les valvules auriculoventriculaires sont partiellement ouvertes, ce qui permet au sang de passer dans les ventricules et de les remplir de façon passive.</a:t>
            </a:r>
          </a:p>
        </p:txBody>
      </p:sp>
      <p:sp>
        <p:nvSpPr>
          <p:cNvPr id="25" name="Freeform 31">
            <a:extLst>
              <a:ext uri="{FF2B5EF4-FFF2-40B4-BE49-F238E27FC236}">
                <a16:creationId xmlns:a16="http://schemas.microsoft.com/office/drawing/2014/main" id="{1F7E4252-2F8C-4EA5-8B25-80F4D86EE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AE682A4-5C0C-437A-88CB-93903D449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4139" y="0"/>
            <a:ext cx="4638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BCB0AB8E-3445-441A-B43E-CED27841E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906400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25B6A671-3AA8-4D89-B954-F4D0F05BDD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6874185" y="1455649"/>
            <a:ext cx="5155556" cy="4755998"/>
          </a:xfrm>
          <a:prstGeom prst="rect">
            <a:avLst/>
          </a:prstGeom>
          <a:effectLst/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60202AA6-BAFE-417F-904D-4F7027D36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15391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E6CF2100-6CD8-4087-9571-7E412C932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5899454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A" dirty="0"/>
              <a:t>Révolution cardiaque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D73E3A8-F488-40A1-B67C-FDC2A847CC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2528" y="2108781"/>
            <a:ext cx="5616216" cy="393258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fr-CA" sz="2400" b="1" dirty="0"/>
              <a:t>Systole auriculaire (contraction)</a:t>
            </a:r>
          </a:p>
          <a:p>
            <a:r>
              <a:rPr lang="fr-CA" sz="2400" dirty="0"/>
              <a:t>Les valvules aortique et pulmonaire sont fermés</a:t>
            </a:r>
          </a:p>
          <a:p>
            <a:r>
              <a:rPr lang="fr-CA" sz="2400" dirty="0">
                <a:solidFill>
                  <a:srgbClr val="FFFF00"/>
                </a:solidFill>
              </a:rPr>
              <a:t>Les ventricules sont relâchés.</a:t>
            </a:r>
          </a:p>
          <a:p>
            <a:r>
              <a:rPr lang="fr-CA" sz="2400" dirty="0"/>
              <a:t>Les valvules auriculoventriculaires sont ouvertes.</a:t>
            </a:r>
          </a:p>
          <a:p>
            <a:r>
              <a:rPr lang="fr-CA" sz="2400" dirty="0"/>
              <a:t>Les oreillettes se contractent et envoient le reste du sang qu’elles contiennent dans les ventricules.</a:t>
            </a:r>
          </a:p>
        </p:txBody>
      </p:sp>
      <p:sp>
        <p:nvSpPr>
          <p:cNvPr id="29" name="Freeform 31">
            <a:extLst>
              <a:ext uri="{FF2B5EF4-FFF2-40B4-BE49-F238E27FC236}">
                <a16:creationId xmlns:a16="http://schemas.microsoft.com/office/drawing/2014/main" id="{1F7E4252-2F8C-4EA5-8B25-80F4D86EE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E682A4-5C0C-437A-88CB-93903D449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4139" y="0"/>
            <a:ext cx="4638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BCB0AB8E-3445-441A-B43E-CED27841E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906400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12" name="Espace réservé du contenu 11">
            <a:extLst>
              <a:ext uri="{FF2B5EF4-FFF2-40B4-BE49-F238E27FC236}">
                <a16:creationId xmlns:a16="http://schemas.microsoft.com/office/drawing/2014/main" id="{E4E9C640-273A-4F63-B348-D1C9A75FF9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7"/>
          <a:srcRect l="6390" t="1580" r="11059" b="2560"/>
          <a:stretch/>
        </p:blipFill>
        <p:spPr>
          <a:xfrm>
            <a:off x="7335078" y="1520575"/>
            <a:ext cx="4207992" cy="4703244"/>
          </a:xfrm>
          <a:prstGeom prst="rect">
            <a:avLst/>
          </a:prstGeom>
          <a:effectLst/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60202AA6-BAFE-417F-904D-4F7027D36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73477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5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5" name="Picture 17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7" name="Oval 19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" name="Picture 21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1" name="Picture 23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3" name="Rectangle 25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E6CF2100-6CD8-4087-9571-7E412C932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730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A" dirty="0"/>
              <a:t>Révolution cardiaque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D73E3A8-F488-40A1-B67C-FDC2A847CC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1972" y="1676400"/>
            <a:ext cx="5616216" cy="4633132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fr-CA" sz="2400" b="1" dirty="0"/>
              <a:t>Systole ventriculaire (contraction)</a:t>
            </a:r>
          </a:p>
          <a:p>
            <a:r>
              <a:rPr lang="fr-CA" sz="2400" dirty="0"/>
              <a:t>Les valvules auriculoventriculaires se ferment en raison de la pression élevée dans les ventricules.</a:t>
            </a:r>
          </a:p>
          <a:p>
            <a:r>
              <a:rPr lang="fr-CA" sz="2400" dirty="0"/>
              <a:t>Les valvules aortique et pulmonaire s’ouvrent sous l’effet de la pression.</a:t>
            </a:r>
          </a:p>
          <a:p>
            <a:r>
              <a:rPr lang="fr-CA" sz="2400" dirty="0"/>
              <a:t>Les ventricules se contractent et le sang est expulsé vers l’aorte, l’artère pulmonaire et les artères coronaires (</a:t>
            </a:r>
            <a:r>
              <a:rPr lang="fr-CA" sz="2400" u="sng" dirty="0"/>
              <a:t>éjection ventriculaire</a:t>
            </a:r>
            <a:r>
              <a:rPr lang="fr-CA" sz="2400" dirty="0"/>
              <a:t>).</a:t>
            </a:r>
          </a:p>
        </p:txBody>
      </p:sp>
      <p:sp>
        <p:nvSpPr>
          <p:cNvPr id="25" name="Freeform 31">
            <a:extLst>
              <a:ext uri="{FF2B5EF4-FFF2-40B4-BE49-F238E27FC236}">
                <a16:creationId xmlns:a16="http://schemas.microsoft.com/office/drawing/2014/main" id="{1F7E4252-2F8C-4EA5-8B25-80F4D86EE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1AE682A4-5C0C-437A-88CB-93903D449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4139" y="0"/>
            <a:ext cx="4638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5">
            <a:extLst>
              <a:ext uri="{FF2B5EF4-FFF2-40B4-BE49-F238E27FC236}">
                <a16:creationId xmlns:a16="http://schemas.microsoft.com/office/drawing/2014/main" id="{BCB0AB8E-3445-441A-B43E-CED27841E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906400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6BDB1646-386E-404A-BEFC-2BF463AB57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7"/>
          <a:srcRect l="2561" t="2063" r="4931"/>
          <a:stretch/>
        </p:blipFill>
        <p:spPr>
          <a:xfrm>
            <a:off x="7009315" y="1610897"/>
            <a:ext cx="5011449" cy="4576040"/>
          </a:xfrm>
          <a:prstGeom prst="rect">
            <a:avLst/>
          </a:prstGeom>
          <a:effectLst/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0202AA6-BAFE-417F-904D-4F7027D36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5257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re 25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229600" cy="1143000"/>
          </a:xfrm>
        </p:spPr>
        <p:txBody>
          <a:bodyPr/>
          <a:lstStyle/>
          <a:p>
            <a:pPr algn="ctr"/>
            <a:r>
              <a:rPr lang="fr-CA" dirty="0"/>
              <a:t>Révolution cardiaque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  <a:p>
            <a:pPr>
              <a:lnSpc>
                <a:spcPct val="80000"/>
              </a:lnSpc>
            </a:pPr>
            <a:endParaRPr lang="fr-CA" sz="800" dirty="0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4368801" y="4400550"/>
            <a:ext cx="28786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74C77D12-1339-466F-A1B5-A2BC99943D1C}"/>
              </a:ext>
            </a:extLst>
          </p:cNvPr>
          <p:cNvGrpSpPr/>
          <p:nvPr/>
        </p:nvGrpSpPr>
        <p:grpSpPr>
          <a:xfrm>
            <a:off x="1530627" y="1003852"/>
            <a:ext cx="8946541" cy="5854148"/>
            <a:chOff x="1590261" y="1003852"/>
            <a:chExt cx="8946541" cy="585414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D4B4A-5772-4F87-94DD-372EF1734D8C}"/>
                </a:ext>
              </a:extLst>
            </p:cNvPr>
            <p:cNvSpPr/>
            <p:nvPr/>
          </p:nvSpPr>
          <p:spPr>
            <a:xfrm>
              <a:off x="1590261" y="1003852"/>
              <a:ext cx="8946541" cy="585414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grpSp>
          <p:nvGrpSpPr>
            <p:cNvPr id="2" name="Group 25"/>
            <p:cNvGrpSpPr>
              <a:grpSpLocks/>
            </p:cNvGrpSpPr>
            <p:nvPr/>
          </p:nvGrpSpPr>
          <p:grpSpPr bwMode="auto">
            <a:xfrm>
              <a:off x="3480334" y="1495575"/>
              <a:ext cx="5333596" cy="4901804"/>
              <a:chOff x="177" y="1519"/>
              <a:chExt cx="3736" cy="3810"/>
            </a:xfrm>
            <a:solidFill>
              <a:schemeClr val="tx1"/>
            </a:solidFill>
          </p:grpSpPr>
          <p:pic>
            <p:nvPicPr>
              <p:cNvPr id="5124" name="Picture 4" descr="coeur_pompe1"/>
              <p:cNvPicPr>
                <a:picLocks noChangeAspect="1" noChangeArrowheads="1" noCrop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39" y="1519"/>
                <a:ext cx="3674" cy="3810"/>
              </a:xfrm>
              <a:prstGeom prst="rect">
                <a:avLst/>
              </a:prstGeom>
              <a:grpFill/>
            </p:spPr>
          </p:pic>
          <p:sp>
            <p:nvSpPr>
              <p:cNvPr id="5136" name="Text Box 16"/>
              <p:cNvSpPr txBox="1">
                <a:spLocks noChangeArrowheads="1"/>
              </p:cNvSpPr>
              <p:nvPr/>
            </p:nvSpPr>
            <p:spPr bwMode="auto">
              <a:xfrm>
                <a:off x="177" y="4066"/>
                <a:ext cx="961" cy="50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CA" dirty="0">
                    <a:solidFill>
                      <a:srgbClr val="000000"/>
                    </a:solidFill>
                  </a:rPr>
                  <a:t>Ventricule droit</a:t>
                </a:r>
              </a:p>
            </p:txBody>
          </p:sp>
          <p:sp>
            <p:nvSpPr>
              <p:cNvPr id="5138" name="Line 18"/>
              <p:cNvSpPr>
                <a:spLocks noChangeShapeType="1"/>
              </p:cNvSpPr>
              <p:nvPr/>
            </p:nvSpPr>
            <p:spPr bwMode="auto">
              <a:xfrm>
                <a:off x="1146" y="4174"/>
                <a:ext cx="227" cy="0"/>
              </a:xfrm>
              <a:prstGeom prst="line">
                <a:avLst/>
              </a:prstGeom>
              <a:grpFill/>
              <a:ln w="44450">
                <a:solidFill>
                  <a:schemeClr val="accent2"/>
                </a:solidFill>
                <a:round/>
                <a:headEnd/>
                <a:tailEnd type="triangle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2" name="Line 22"/>
              <p:cNvSpPr>
                <a:spLocks noChangeShapeType="1"/>
              </p:cNvSpPr>
              <p:nvPr/>
            </p:nvSpPr>
            <p:spPr bwMode="auto">
              <a:xfrm>
                <a:off x="874" y="3675"/>
                <a:ext cx="227" cy="0"/>
              </a:xfrm>
              <a:prstGeom prst="line">
                <a:avLst/>
              </a:prstGeom>
              <a:grpFill/>
              <a:ln w="44450">
                <a:solidFill>
                  <a:schemeClr val="accent2"/>
                </a:solidFill>
                <a:round/>
                <a:headEnd/>
                <a:tailEnd type="triangle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" name="ZoneTexte 17"/>
            <p:cNvSpPr txBox="1"/>
            <p:nvPr/>
          </p:nvSpPr>
          <p:spPr>
            <a:xfrm>
              <a:off x="7888253" y="2883286"/>
              <a:ext cx="228600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fr-CA" dirty="0">
                  <a:solidFill>
                    <a:schemeClr val="bg1"/>
                  </a:solidFill>
                </a:rPr>
                <a:t>Artère pulmonaire</a:t>
              </a:r>
              <a:endParaRPr lang="en-US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8001000" y="3252618"/>
              <a:ext cx="2286000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fr-CA" dirty="0">
                  <a:solidFill>
                    <a:schemeClr val="bg1"/>
                  </a:solidFill>
                </a:rPr>
                <a:t>Veines pulmonaires</a:t>
              </a:r>
            </a:p>
            <a:p>
              <a:endParaRPr lang="en-US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2775499" y="2855833"/>
              <a:ext cx="1556223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fr-CA" dirty="0">
                  <a:solidFill>
                    <a:schemeClr val="bg1"/>
                  </a:solidFill>
                </a:rPr>
                <a:t>Artères pulmonaires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4625161" y="5934670"/>
              <a:ext cx="1371600" cy="9233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fr-CA" dirty="0">
                  <a:solidFill>
                    <a:srgbClr val="000000"/>
                  </a:solidFill>
                </a:rPr>
                <a:t>Veine cave inférieure</a:t>
              </a:r>
            </a:p>
          </p:txBody>
        </p:sp>
        <p:sp>
          <p:nvSpPr>
            <p:cNvPr id="24" name="Text Box 16"/>
            <p:cNvSpPr txBox="1">
              <a:spLocks noChangeArrowheads="1"/>
            </p:cNvSpPr>
            <p:nvPr/>
          </p:nvSpPr>
          <p:spPr bwMode="auto">
            <a:xfrm>
              <a:off x="4045476" y="1164903"/>
              <a:ext cx="1371600" cy="9233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fr-CA" dirty="0">
                  <a:solidFill>
                    <a:srgbClr val="000000"/>
                  </a:solidFill>
                </a:rPr>
                <a:t>Veine cave supérieure</a:t>
              </a:r>
            </a:p>
          </p:txBody>
        </p:sp>
        <p:sp>
          <p:nvSpPr>
            <p:cNvPr id="25" name="Text Box 16"/>
            <p:cNvSpPr txBox="1">
              <a:spLocks noChangeArrowheads="1"/>
            </p:cNvSpPr>
            <p:nvPr/>
          </p:nvSpPr>
          <p:spPr bwMode="auto">
            <a:xfrm>
              <a:off x="5461332" y="1095248"/>
              <a:ext cx="1371600" cy="64633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fr-CA" dirty="0">
                  <a:solidFill>
                    <a:srgbClr val="000000"/>
                  </a:solidFill>
                </a:rPr>
                <a:t>Crosse de l’aorte</a:t>
              </a: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2640495" y="3468883"/>
              <a:ext cx="1607903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fr-CA" dirty="0">
                  <a:solidFill>
                    <a:schemeClr val="bg1"/>
                  </a:solidFill>
                </a:rPr>
                <a:t>Veines pulmonaires</a:t>
              </a:r>
            </a:p>
          </p:txBody>
        </p:sp>
        <p:sp>
          <p:nvSpPr>
            <p:cNvPr id="22" name="Text Box 16"/>
            <p:cNvSpPr txBox="1">
              <a:spLocks noChangeArrowheads="1"/>
            </p:cNvSpPr>
            <p:nvPr/>
          </p:nvSpPr>
          <p:spPr bwMode="auto">
            <a:xfrm>
              <a:off x="3102811" y="4070526"/>
              <a:ext cx="1371600" cy="64633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fr-CA" dirty="0">
                  <a:solidFill>
                    <a:srgbClr val="000000"/>
                  </a:solidFill>
                </a:rPr>
                <a:t>Oreillette</a:t>
              </a:r>
            </a:p>
            <a:p>
              <a:pPr algn="ctr"/>
              <a:r>
                <a:rPr lang="fr-CA" dirty="0">
                  <a:solidFill>
                    <a:srgbClr val="000000"/>
                  </a:solidFill>
                </a:rPr>
                <a:t>droite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680DEA7-CFA1-4044-A2D4-55831F41F91B}"/>
              </a:ext>
            </a:extLst>
          </p:cNvPr>
          <p:cNvSpPr/>
          <p:nvPr/>
        </p:nvSpPr>
        <p:spPr>
          <a:xfrm>
            <a:off x="4239870" y="3294772"/>
            <a:ext cx="308105" cy="1480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4C593AF-6B74-4F88-87BF-11166935E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Contrôle nerveux du </a:t>
            </a:r>
            <a:r>
              <a:rPr lang="fr-CA" dirty="0" err="1"/>
              <a:t>coeur</a:t>
            </a:r>
            <a:endParaRPr lang="fr-CA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2E2D49B-FBA2-4A4B-B507-B9B770D78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278" y="1486387"/>
            <a:ext cx="10992611" cy="5003864"/>
          </a:xfrm>
        </p:spPr>
        <p:txBody>
          <a:bodyPr>
            <a:normAutofit/>
          </a:bodyPr>
          <a:lstStyle/>
          <a:p>
            <a:r>
              <a:rPr lang="fr-CA" sz="2400" dirty="0">
                <a:solidFill>
                  <a:srgbClr val="FFFF00"/>
                </a:solidFill>
              </a:rPr>
              <a:t>Une question maintenant: qu’est-ce qui fait battre le cœur?</a:t>
            </a:r>
          </a:p>
          <a:p>
            <a:r>
              <a:rPr lang="fr-CA" sz="2400" dirty="0">
                <a:solidFill>
                  <a:srgbClr val="FFFF00"/>
                </a:solidFill>
              </a:rPr>
              <a:t>En fait, le cœur est contrôlé par 2 systèmes nerveux:</a:t>
            </a:r>
          </a:p>
          <a:p>
            <a:pPr lvl="1"/>
            <a:r>
              <a:rPr lang="fr-CA" sz="2200" b="1" dirty="0">
                <a:solidFill>
                  <a:srgbClr val="FFFF00"/>
                </a:solidFill>
              </a:rPr>
              <a:t>Un système nerveux intrinsèque</a:t>
            </a:r>
            <a:r>
              <a:rPr lang="fr-CA" sz="2200" dirty="0">
                <a:solidFill>
                  <a:srgbClr val="FFFF00"/>
                </a:solidFill>
              </a:rPr>
              <a:t>, qui lui permet de battre même quand il se trouve hors du corps</a:t>
            </a:r>
          </a:p>
          <a:p>
            <a:pPr lvl="1"/>
            <a:r>
              <a:rPr lang="fr-CA" sz="2200" b="1" dirty="0">
                <a:solidFill>
                  <a:srgbClr val="FFFF00"/>
                </a:solidFill>
              </a:rPr>
              <a:t>Un système nerveux extrinsèque</a:t>
            </a:r>
            <a:r>
              <a:rPr lang="fr-CA" sz="2200" dirty="0">
                <a:solidFill>
                  <a:srgbClr val="FFFF00"/>
                </a:solidFill>
              </a:rPr>
              <a:t>, qui accélère ou ralentit la fréquence des battements cardiaques.</a:t>
            </a:r>
          </a:p>
          <a:p>
            <a:pPr lvl="1"/>
            <a:r>
              <a:rPr lang="fr-CA" sz="2200" dirty="0">
                <a:solidFill>
                  <a:srgbClr val="FFFF00"/>
                </a:solidFill>
              </a:rPr>
              <a:t>Le contrôle nerveux intrinsèque se compare à un stimulateur cardiaque naturel (pace maker).</a:t>
            </a:r>
          </a:p>
          <a:p>
            <a:pPr lvl="1"/>
            <a:r>
              <a:rPr lang="fr-CA" sz="2200" dirty="0">
                <a:solidFill>
                  <a:srgbClr val="FFFF00"/>
                </a:solidFill>
              </a:rPr>
              <a:t>Des cellules spécialisées situées dans les parois du cœur produisent de brèves impulsions électriques qui stimulent la contraction des fibres musculaires cardiaques.</a:t>
            </a:r>
          </a:p>
          <a:p>
            <a:pPr lvl="1"/>
            <a:r>
              <a:rPr lang="fr-CA" sz="2200" dirty="0">
                <a:solidFill>
                  <a:srgbClr val="FFFF00"/>
                </a:solidFill>
              </a:rPr>
              <a:t>Ce contrôle nerveux détermine le rythme cardiaque de base.</a:t>
            </a:r>
          </a:p>
        </p:txBody>
      </p:sp>
    </p:spTree>
    <p:extLst>
      <p:ext uri="{BB962C8B-B14F-4D97-AF65-F5344CB8AC3E}">
        <p14:creationId xmlns:p14="http://schemas.microsoft.com/office/powerpoint/2010/main" val="1290149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5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7" name="Picture 17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8" name="Oval 19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9" name="Picture 21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0" name="Picture 23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41" name="Rectangle 25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5EB3C67-C288-4508-BE61-0378E95DE1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419106"/>
            <a:ext cx="5258979" cy="60810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r-CA" sz="2400" dirty="0">
                <a:solidFill>
                  <a:srgbClr val="FFFF00"/>
                </a:solidFill>
              </a:rPr>
              <a:t>Lorsqu’on implante un stimulateur cardiaque, c’est pour aider à rétablir une fréquence et un rythme cardiaque normaux en stimulant les cellules cardiaques spécialisées au moyen d’une brève décharge électrique.</a:t>
            </a:r>
          </a:p>
          <a:p>
            <a:r>
              <a:rPr lang="fr-CA" sz="2400" dirty="0">
                <a:solidFill>
                  <a:srgbClr val="FFFF00"/>
                </a:solidFill>
              </a:rPr>
              <a:t>Le contrôle nerveux extrinsèque est assuré par le système nerveux autonome, qui innerve le cœur et intervient pour accélérer ou diminuer la fréquence cardiaque (sympathique ou parasympathique).</a:t>
            </a:r>
          </a:p>
        </p:txBody>
      </p:sp>
      <p:sp>
        <p:nvSpPr>
          <p:cNvPr id="42" name="Freeform 31">
            <a:extLst>
              <a:ext uri="{FF2B5EF4-FFF2-40B4-BE49-F238E27FC236}">
                <a16:creationId xmlns:a16="http://schemas.microsoft.com/office/drawing/2014/main" id="{D6CEF2A9-EF08-4FB3-AFFB-C5F77AB6E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29">
            <a:extLst>
              <a:ext uri="{FF2B5EF4-FFF2-40B4-BE49-F238E27FC236}">
                <a16:creationId xmlns:a16="http://schemas.microsoft.com/office/drawing/2014/main" id="{4109C3C2-C0A8-4559-8462-8007573DF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5">
            <a:extLst>
              <a:ext uri="{FF2B5EF4-FFF2-40B4-BE49-F238E27FC236}">
                <a16:creationId xmlns:a16="http://schemas.microsoft.com/office/drawing/2014/main" id="{4C535542-B72A-4DE0-BE5A-5EA00508C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EA869B9D-637C-46BF-B45C-9D087B014B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5702213" y="1038848"/>
            <a:ext cx="6455091" cy="5341586"/>
          </a:xfrm>
          <a:prstGeom prst="rect">
            <a:avLst/>
          </a:prstGeom>
          <a:effectLst/>
        </p:spPr>
      </p:pic>
      <p:sp>
        <p:nvSpPr>
          <p:cNvPr id="45" name="Rectangle 33">
            <a:extLst>
              <a:ext uri="{FF2B5EF4-FFF2-40B4-BE49-F238E27FC236}">
                <a16:creationId xmlns:a16="http://schemas.microsoft.com/office/drawing/2014/main" id="{11DF0705-615B-4CF3-A16F-8C14680D8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B0F7615-2007-4CE0-83A9-66D014226519}"/>
              </a:ext>
            </a:extLst>
          </p:cNvPr>
          <p:cNvSpPr/>
          <p:nvPr/>
        </p:nvSpPr>
        <p:spPr>
          <a:xfrm>
            <a:off x="5945271" y="1838739"/>
            <a:ext cx="1147164" cy="2286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3030F92-F391-4EF3-9300-7DD22A878740}"/>
              </a:ext>
            </a:extLst>
          </p:cNvPr>
          <p:cNvSpPr/>
          <p:nvPr/>
        </p:nvSpPr>
        <p:spPr>
          <a:xfrm>
            <a:off x="5952854" y="2097156"/>
            <a:ext cx="2366198" cy="158817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4C579B9-4734-459D-B0B0-76D50A6B21E0}"/>
              </a:ext>
            </a:extLst>
          </p:cNvPr>
          <p:cNvSpPr/>
          <p:nvPr/>
        </p:nvSpPr>
        <p:spPr>
          <a:xfrm>
            <a:off x="5978181" y="2698472"/>
            <a:ext cx="2366198" cy="2286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2453B14-D546-4E3C-B99F-6F2D73EFF754}"/>
              </a:ext>
            </a:extLst>
          </p:cNvPr>
          <p:cNvSpPr/>
          <p:nvPr/>
        </p:nvSpPr>
        <p:spPr>
          <a:xfrm>
            <a:off x="5945271" y="2295939"/>
            <a:ext cx="1934849" cy="229629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89C6EF6-2209-4290-8ED3-F6224EA03236}"/>
              </a:ext>
            </a:extLst>
          </p:cNvPr>
          <p:cNvSpPr/>
          <p:nvPr/>
        </p:nvSpPr>
        <p:spPr>
          <a:xfrm>
            <a:off x="5972563" y="2469872"/>
            <a:ext cx="2442919" cy="2286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77CF17C-22EE-4236-AFA3-82EC96DEE582}"/>
              </a:ext>
            </a:extLst>
          </p:cNvPr>
          <p:cNvSpPr/>
          <p:nvPr/>
        </p:nvSpPr>
        <p:spPr>
          <a:xfrm>
            <a:off x="5952854" y="2887106"/>
            <a:ext cx="1927266" cy="268566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FDC0982-6DDA-4F37-A156-EBAF7E2750AA}"/>
              </a:ext>
            </a:extLst>
          </p:cNvPr>
          <p:cNvSpPr txBox="1"/>
          <p:nvPr/>
        </p:nvSpPr>
        <p:spPr>
          <a:xfrm>
            <a:off x="5945271" y="6096000"/>
            <a:ext cx="243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Vidéo </a:t>
            </a:r>
            <a:r>
              <a:rPr lang="fr-CA" dirty="0" err="1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noeud</a:t>
            </a:r>
            <a:r>
              <a:rPr lang="fr-CA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sinusal</a:t>
            </a:r>
            <a:endParaRPr lang="fr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670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43FACD85-FCC8-4968-B878-39A33D4E1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Fréquence et rythme cardiaque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59069F3-2A9E-40A9-9648-D8C8BCD5D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dirty="0">
                <a:solidFill>
                  <a:srgbClr val="FFFF00"/>
                </a:solidFill>
              </a:rPr>
              <a:t>Quelle est la différence entre la fréquence et le rythme cardiaque?</a:t>
            </a:r>
          </a:p>
          <a:p>
            <a:r>
              <a:rPr lang="fr-CA" sz="2400" dirty="0"/>
              <a:t>La fréquence cardiaque désigne le nombre de battements par minute, tandis que le rythme cardiaque correspond à la régularité des battements.</a:t>
            </a:r>
          </a:p>
          <a:p>
            <a:r>
              <a:rPr lang="fr-CA" sz="2400" dirty="0">
                <a:solidFill>
                  <a:srgbClr val="FFFF00"/>
                </a:solidFill>
              </a:rPr>
              <a:t>Chaque jour, vous aurez à mesurer la fréquence cardiaque en prenant le pouls des personnes sous vos soins.</a:t>
            </a:r>
          </a:p>
          <a:p>
            <a:r>
              <a:rPr lang="fr-CA" sz="2400" dirty="0">
                <a:solidFill>
                  <a:srgbClr val="FFFF00"/>
                </a:solidFill>
              </a:rPr>
              <a:t>De nombreux facteurs influencent les résultats que vous relèverez.</a:t>
            </a:r>
          </a:p>
        </p:txBody>
      </p:sp>
    </p:spTree>
    <p:extLst>
      <p:ext uri="{BB962C8B-B14F-4D97-AF65-F5344CB8AC3E}">
        <p14:creationId xmlns:p14="http://schemas.microsoft.com/office/powerpoint/2010/main" val="247056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CC82925-7E70-4861-80E9-8B5CCEB3F8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476" y="146406"/>
            <a:ext cx="7343431" cy="6565187"/>
          </a:xfrm>
        </p:spPr>
      </p:pic>
    </p:spTree>
    <p:extLst>
      <p:ext uri="{BB962C8B-B14F-4D97-AF65-F5344CB8AC3E}">
        <p14:creationId xmlns:p14="http://schemas.microsoft.com/office/powerpoint/2010/main" val="2212665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2391" y="415577"/>
            <a:ext cx="8533805" cy="759528"/>
          </a:xfrm>
        </p:spPr>
        <p:txBody>
          <a:bodyPr/>
          <a:lstStyle/>
          <a:p>
            <a:pPr eaLnBrk="1" hangingPunct="1">
              <a:defRPr/>
            </a:pPr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Le cœur et ses vaisseaux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1129649"/>
            <a:ext cx="5740400" cy="5312774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Char char="v"/>
              <a:defRPr/>
            </a:pPr>
            <a:endParaRPr lang="fr-CA" b="1" dirty="0">
              <a:solidFill>
                <a:schemeClr val="accent3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fr-CA" sz="2400" dirty="0">
                <a:solidFill>
                  <a:srgbClr val="FFFF00"/>
                </a:solidFill>
                <a:latin typeface="Century Gothic" panose="020B0502020202020204" pitchFamily="34" charset="0"/>
              </a:rPr>
              <a:t>Le cœur joue un rôle primordial dans la circulation sanguine.</a:t>
            </a:r>
          </a:p>
          <a:p>
            <a:pPr>
              <a:defRPr/>
            </a:pPr>
            <a:r>
              <a:rPr lang="fr-CA" sz="2400" dirty="0">
                <a:solidFill>
                  <a:srgbClr val="FFFF00"/>
                </a:solidFill>
                <a:latin typeface="Century Gothic" panose="020B0502020202020204" pitchFamily="34" charset="0"/>
              </a:rPr>
              <a:t>Il agit comme une pompe qui propulse le sang dans les artères pour apporter à toutes les cellules de l’organisme les nutriments et l’oxygène essentiels à leur fonctionnement.</a:t>
            </a:r>
          </a:p>
          <a:p>
            <a:pPr>
              <a:defRPr/>
            </a:pPr>
            <a:r>
              <a:rPr lang="fr-CA" sz="2400" dirty="0">
                <a:solidFill>
                  <a:srgbClr val="FFFF00"/>
                </a:solidFill>
                <a:latin typeface="Century Gothic" panose="020B0502020202020204" pitchFamily="34" charset="0"/>
              </a:rPr>
              <a:t>Le cœur est un organe musculaire creux de la grosseur d’un poing fermé.</a:t>
            </a:r>
          </a:p>
          <a:p>
            <a:pPr>
              <a:defRPr/>
            </a:pPr>
            <a:r>
              <a:rPr lang="fr-CA" sz="2400" dirty="0">
                <a:solidFill>
                  <a:srgbClr val="FFFF00"/>
                </a:solidFill>
                <a:latin typeface="Century Gothic" panose="020B0502020202020204" pitchFamily="34" charset="0"/>
              </a:rPr>
              <a:t>Il est situé entre les 2 poumons, dans un espace appelé médiastin.</a:t>
            </a:r>
          </a:p>
          <a:p>
            <a:pPr marL="0" indent="0" eaLnBrk="1" hangingPunct="1">
              <a:buNone/>
              <a:defRPr/>
            </a:pPr>
            <a:endParaRPr lang="fr-CA" sz="24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9" name="Picture 2" descr="http://proticblog.net/simona/wiki3-32/upload_dir/SystemRespiratoire/image2_20110516082144_20110516082202.jpg">
            <a:extLst>
              <a:ext uri="{FF2B5EF4-FFF2-40B4-BE49-F238E27FC236}">
                <a16:creationId xmlns:a16="http://schemas.microsoft.com/office/drawing/2014/main" id="{6546F4D2-F57E-4F87-9275-ED962259C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4400" y="1322689"/>
            <a:ext cx="5943600" cy="52541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4474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AC708C2-741B-4817-B7C2-D71BA7A19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989" y="628850"/>
            <a:ext cx="11600022" cy="5750996"/>
          </a:xfrm>
        </p:spPr>
      </p:pic>
    </p:spTree>
    <p:extLst>
      <p:ext uri="{BB962C8B-B14F-4D97-AF65-F5344CB8AC3E}">
        <p14:creationId xmlns:p14="http://schemas.microsoft.com/office/powerpoint/2010/main" val="869862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414ED8-21CC-4FFA-82DE-E14CB2A26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Débit cardiaque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4A94E8-0523-4115-BDD8-D1F252502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sz="2400" dirty="0">
                <a:solidFill>
                  <a:srgbClr val="FFFF00"/>
                </a:solidFill>
              </a:rPr>
              <a:t>Le débit cardiaque est le volume de sang expulsé par chaque ventricule en une minute.  Il est déterminé par:</a:t>
            </a:r>
          </a:p>
          <a:p>
            <a:pPr lvl="1"/>
            <a:r>
              <a:rPr lang="fr-CA" sz="2200" dirty="0">
                <a:solidFill>
                  <a:srgbClr val="FFFF00"/>
                </a:solidFill>
              </a:rPr>
              <a:t>Le volume de sang propulsé à chaque battement par un ventricule</a:t>
            </a:r>
          </a:p>
          <a:p>
            <a:pPr lvl="1"/>
            <a:r>
              <a:rPr lang="fr-CA" sz="2200" dirty="0">
                <a:solidFill>
                  <a:srgbClr val="FFFF00"/>
                </a:solidFill>
              </a:rPr>
              <a:t>Le nombre de battements cardiaques par minute</a:t>
            </a:r>
          </a:p>
          <a:p>
            <a:r>
              <a:rPr lang="fr-CA" sz="2400" dirty="0">
                <a:solidFill>
                  <a:srgbClr val="FFFF00"/>
                </a:solidFill>
              </a:rPr>
              <a:t>Le débit cardiaque varie en fonction des divers besoins de l’organisme.</a:t>
            </a:r>
          </a:p>
          <a:p>
            <a:r>
              <a:rPr lang="fr-CA" sz="2400" dirty="0">
                <a:solidFill>
                  <a:srgbClr val="FFFF00"/>
                </a:solidFill>
              </a:rPr>
              <a:t>Plus les besoins sont grands, plus le débit doit augmenter.</a:t>
            </a:r>
          </a:p>
          <a:p>
            <a:r>
              <a:rPr lang="fr-CA" sz="2400" dirty="0">
                <a:solidFill>
                  <a:srgbClr val="FFFF00"/>
                </a:solidFill>
              </a:rPr>
              <a:t>Chez un adulte au repos, le débit cardiaque est d’environ 5,25 l/min.</a:t>
            </a:r>
          </a:p>
        </p:txBody>
      </p:sp>
    </p:spTree>
    <p:extLst>
      <p:ext uri="{BB962C8B-B14F-4D97-AF65-F5344CB8AC3E}">
        <p14:creationId xmlns:p14="http://schemas.microsoft.com/office/powerpoint/2010/main" val="402533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C18CED-615F-47E8-8671-C12BFC384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dirty="0">
                <a:solidFill>
                  <a:srgbClr val="FFFF00"/>
                </a:solidFill>
              </a:rPr>
              <a:t>Faire exercice sur les rôles</a:t>
            </a:r>
          </a:p>
          <a:p>
            <a:endParaRPr lang="fr-CA" sz="2400" dirty="0">
              <a:solidFill>
                <a:srgbClr val="FFFF00"/>
              </a:solidFill>
            </a:endParaRPr>
          </a:p>
          <a:p>
            <a:r>
              <a:rPr lang="fr-CA" sz="2400" dirty="0">
                <a:solidFill>
                  <a:srgbClr val="FFFF00"/>
                </a:solidFill>
              </a:rPr>
              <a:t>Jeu TNI Systole-diastole</a:t>
            </a:r>
          </a:p>
          <a:p>
            <a:endParaRPr lang="fr-CA" sz="2400" dirty="0">
              <a:solidFill>
                <a:srgbClr val="FFFF00"/>
              </a:solidFill>
            </a:endParaRPr>
          </a:p>
          <a:p>
            <a:r>
              <a:rPr lang="fr-CA" sz="2400" dirty="0">
                <a:solidFill>
                  <a:srgbClr val="FFFF00"/>
                </a:solidFill>
              </a:rPr>
              <a:t>Faire l’activité 1.2 et l’activité d’intégration</a:t>
            </a:r>
          </a:p>
        </p:txBody>
      </p:sp>
    </p:spTree>
    <p:extLst>
      <p:ext uri="{BB962C8B-B14F-4D97-AF65-F5344CB8AC3E}">
        <p14:creationId xmlns:p14="http://schemas.microsoft.com/office/powerpoint/2010/main" val="2776635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F14F4CD-9549-4FAD-9DA5-ACB1363E0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74" y="330112"/>
            <a:ext cx="3879315" cy="106948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Structure interne du </a:t>
            </a:r>
            <a:r>
              <a:rPr lang="en-US" sz="3200" dirty="0" err="1"/>
              <a:t>coeur</a:t>
            </a:r>
            <a:endParaRPr lang="en-US" sz="3200" dirty="0"/>
          </a:p>
        </p:txBody>
      </p:sp>
      <p:sp>
        <p:nvSpPr>
          <p:cNvPr id="25" name="Freeform 11">
            <a:extLst>
              <a:ext uri="{FF2B5EF4-FFF2-40B4-BE49-F238E27FC236}">
                <a16:creationId xmlns:a16="http://schemas.microsoft.com/office/drawing/2014/main" id="{2FEA51AE-2D18-46BE-B2CA-B90B13168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E6A537E-C106-45AE-9BBB-3CE559441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F918BA52-E4A7-4EEC-898E-C4902376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140466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D3F3B7-282C-4DDC-AD1B-C497F2942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92D3DB-EF8B-409C-B1BA-95B2123192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345" y="1676400"/>
            <a:ext cx="4126964" cy="4651927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fr-CA" sz="2400" dirty="0">
                <a:solidFill>
                  <a:srgbClr val="FFFF00"/>
                </a:solidFill>
              </a:rPr>
              <a:t>Le cœur est divisé en 2 parties, la droite et la gauche, séparées par une cloison étanche, le septum.</a:t>
            </a:r>
          </a:p>
          <a:p>
            <a:pPr>
              <a:lnSpc>
                <a:spcPct val="90000"/>
              </a:lnSpc>
            </a:pPr>
            <a:r>
              <a:rPr lang="fr-CA" sz="2400" dirty="0">
                <a:solidFill>
                  <a:srgbClr val="FFFF00"/>
                </a:solidFill>
              </a:rPr>
              <a:t>Chacune de ces parties se compose à son tour d’une oreillette et d’un ventricule séparés par des valvules.</a:t>
            </a:r>
          </a:p>
          <a:p>
            <a:pPr>
              <a:lnSpc>
                <a:spcPct val="90000"/>
              </a:lnSpc>
            </a:pPr>
            <a:r>
              <a:rPr lang="fr-CA" sz="2400" dirty="0">
                <a:solidFill>
                  <a:srgbClr val="FFFF00"/>
                </a:solidFill>
              </a:rPr>
              <a:t>Les oreillettes et les ventricules servent de réservoir pour le sang qui arrive au cœur (oreillettes) ou qui en repart (ventricules).</a:t>
            </a:r>
          </a:p>
          <a:p>
            <a:pPr marL="0" indent="0">
              <a:lnSpc>
                <a:spcPct val="90000"/>
              </a:lnSpc>
            </a:pPr>
            <a:endParaRPr lang="en-US" sz="1400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7E14DC58-B233-49F2-9A9F-4E8F78D42EF0}"/>
              </a:ext>
            </a:extLst>
          </p:cNvPr>
          <p:cNvSpPr txBox="1">
            <a:spLocks/>
          </p:cNvSpPr>
          <p:nvPr/>
        </p:nvSpPr>
        <p:spPr>
          <a:xfrm>
            <a:off x="276226" y="4131412"/>
            <a:ext cx="5108492" cy="2370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fr-CA" sz="2400" dirty="0">
              <a:solidFill>
                <a:srgbClr val="FFFF00"/>
              </a:solidFill>
            </a:endParaRPr>
          </a:p>
        </p:txBody>
      </p:sp>
      <p:pic>
        <p:nvPicPr>
          <p:cNvPr id="12" name="Espace réservé du contenu 11">
            <a:extLst>
              <a:ext uri="{FF2B5EF4-FFF2-40B4-BE49-F238E27FC236}">
                <a16:creationId xmlns:a16="http://schemas.microsoft.com/office/drawing/2014/main" id="{0E942EA2-EF78-463B-9F71-D457F0C2E3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4437535" y="1954851"/>
            <a:ext cx="7720120" cy="3616420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016DD68-8D51-44B1-A002-60E4B2AF65E6}"/>
              </a:ext>
            </a:extLst>
          </p:cNvPr>
          <p:cNvSpPr/>
          <p:nvPr/>
        </p:nvSpPr>
        <p:spPr>
          <a:xfrm>
            <a:off x="4507582" y="2380472"/>
            <a:ext cx="2178395" cy="183824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2F1FB72-D223-4AEA-80CF-2F442D384241}"/>
              </a:ext>
            </a:extLst>
          </p:cNvPr>
          <p:cNvSpPr/>
          <p:nvPr/>
        </p:nvSpPr>
        <p:spPr>
          <a:xfrm>
            <a:off x="4565804" y="2710714"/>
            <a:ext cx="1795239" cy="181633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8DB35A4-B8CE-4C1C-8DBE-EAB4D6EF1092}"/>
              </a:ext>
            </a:extLst>
          </p:cNvPr>
          <p:cNvSpPr/>
          <p:nvPr/>
        </p:nvSpPr>
        <p:spPr>
          <a:xfrm>
            <a:off x="4565805" y="3285828"/>
            <a:ext cx="1896906" cy="181633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9EC8AA8-9A5D-431F-A05D-806EB08F99BB}"/>
              </a:ext>
            </a:extLst>
          </p:cNvPr>
          <p:cNvSpPr/>
          <p:nvPr/>
        </p:nvSpPr>
        <p:spPr>
          <a:xfrm>
            <a:off x="4514759" y="4847198"/>
            <a:ext cx="2178395" cy="265814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B160B7F-8DA0-48B3-9E63-8123EA0C7722}"/>
              </a:ext>
            </a:extLst>
          </p:cNvPr>
          <p:cNvSpPr/>
          <p:nvPr/>
        </p:nvSpPr>
        <p:spPr>
          <a:xfrm>
            <a:off x="4557025" y="3549730"/>
            <a:ext cx="727224" cy="225997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67D25E7-E8B5-4FBE-AF14-0272CB23C19E}"/>
              </a:ext>
            </a:extLst>
          </p:cNvPr>
          <p:cNvSpPr/>
          <p:nvPr/>
        </p:nvSpPr>
        <p:spPr>
          <a:xfrm>
            <a:off x="4557025" y="2979131"/>
            <a:ext cx="631201" cy="181633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39C87BB-F56E-4E3D-90E7-A71BC27705BB}"/>
              </a:ext>
            </a:extLst>
          </p:cNvPr>
          <p:cNvSpPr/>
          <p:nvPr/>
        </p:nvSpPr>
        <p:spPr>
          <a:xfrm>
            <a:off x="9691515" y="2035915"/>
            <a:ext cx="645182" cy="210327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AF60EE2-59C7-4547-B56F-A2B81728899D}"/>
              </a:ext>
            </a:extLst>
          </p:cNvPr>
          <p:cNvSpPr/>
          <p:nvPr/>
        </p:nvSpPr>
        <p:spPr>
          <a:xfrm>
            <a:off x="10233932" y="2669685"/>
            <a:ext cx="1779359" cy="210326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9975A30-7A0A-47E9-8DEB-DA02A4C06E89}"/>
              </a:ext>
            </a:extLst>
          </p:cNvPr>
          <p:cNvSpPr/>
          <p:nvPr/>
        </p:nvSpPr>
        <p:spPr>
          <a:xfrm>
            <a:off x="10233932" y="2288560"/>
            <a:ext cx="1796043" cy="210326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54272E3-1B5E-4F0A-B481-CE689D3B3528}"/>
              </a:ext>
            </a:extLst>
          </p:cNvPr>
          <p:cNvSpPr/>
          <p:nvPr/>
        </p:nvSpPr>
        <p:spPr>
          <a:xfrm>
            <a:off x="10233932" y="2953760"/>
            <a:ext cx="745568" cy="204701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3BB322B-E118-4799-9095-365EA982C27C}"/>
              </a:ext>
            </a:extLst>
          </p:cNvPr>
          <p:cNvSpPr/>
          <p:nvPr/>
        </p:nvSpPr>
        <p:spPr>
          <a:xfrm>
            <a:off x="10233932" y="3246650"/>
            <a:ext cx="1834765" cy="190261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6A8521D-E231-4F2A-B8AA-A0D5AF3C8E43}"/>
              </a:ext>
            </a:extLst>
          </p:cNvPr>
          <p:cNvSpPr/>
          <p:nvPr/>
        </p:nvSpPr>
        <p:spPr>
          <a:xfrm>
            <a:off x="10233932" y="4414799"/>
            <a:ext cx="745568" cy="169191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3334474-337C-457A-863A-25DFE4FDE928}"/>
              </a:ext>
            </a:extLst>
          </p:cNvPr>
          <p:cNvSpPr/>
          <p:nvPr/>
        </p:nvSpPr>
        <p:spPr>
          <a:xfrm>
            <a:off x="10233932" y="3525817"/>
            <a:ext cx="851698" cy="24991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C0C778D-A4BF-4839-A8BB-878C2CE085CC}"/>
              </a:ext>
            </a:extLst>
          </p:cNvPr>
          <p:cNvSpPr/>
          <p:nvPr/>
        </p:nvSpPr>
        <p:spPr>
          <a:xfrm>
            <a:off x="8972919" y="5304341"/>
            <a:ext cx="629827" cy="266929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13743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14F4CD-9549-4FAD-9DA5-ACB1363E0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611" y="935664"/>
            <a:ext cx="3108626" cy="63844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fr-CA" sz="3200" dirty="0">
                <a:solidFill>
                  <a:srgbClr val="FFFF00"/>
                </a:solidFill>
              </a:rPr>
              <a:t>En pratique</a:t>
            </a:r>
          </a:p>
        </p:txBody>
      </p:sp>
      <p:sp>
        <p:nvSpPr>
          <p:cNvPr id="29" name="Freeform 11">
            <a:extLst>
              <a:ext uri="{FF2B5EF4-FFF2-40B4-BE49-F238E27FC236}">
                <a16:creationId xmlns:a16="http://schemas.microsoft.com/office/drawing/2014/main" id="{2FEA51AE-2D18-46BE-B2CA-B90B13168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5E6A537E-C106-45AE-9BBB-3CE559441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F918BA52-E4A7-4EEC-898E-C4902376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140466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6D3F3B7-282C-4DDC-AD1B-C497F2942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7E14DC58-B233-49F2-9A9F-4E8F78D42EF0}"/>
              </a:ext>
            </a:extLst>
          </p:cNvPr>
          <p:cNvSpPr txBox="1">
            <a:spLocks/>
          </p:cNvSpPr>
          <p:nvPr/>
        </p:nvSpPr>
        <p:spPr>
          <a:xfrm>
            <a:off x="147971" y="2146020"/>
            <a:ext cx="3881864" cy="29474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fr-CA" sz="2400" dirty="0">
                <a:solidFill>
                  <a:srgbClr val="FFFF00"/>
                </a:solidFill>
              </a:rPr>
              <a:t>L’apex est la région du cœur où vous prendrez entre autres, le pouls des nouveau-nés ou encore celui des personnes ayant des problèmes de rythme cardiaque.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1CB08C2-7480-4B27-ABCA-D568D162D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402" y="2146020"/>
            <a:ext cx="7655627" cy="294741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15956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8B6F1619-8FBC-42B5-B175-F14410DE8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91" y="518090"/>
            <a:ext cx="10714266" cy="5800517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8AEFDD-0FD9-43C8-B07B-E86B7EEA64AF}"/>
              </a:ext>
            </a:extLst>
          </p:cNvPr>
          <p:cNvSpPr/>
          <p:nvPr/>
        </p:nvSpPr>
        <p:spPr>
          <a:xfrm>
            <a:off x="1033670" y="1387848"/>
            <a:ext cx="2524539" cy="218661"/>
          </a:xfrm>
          <a:prstGeom prst="rect">
            <a:avLst/>
          </a:prstGeom>
          <a:solidFill>
            <a:srgbClr val="F5FB0D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AC6AC8-D149-4694-BE5E-A4A2CA1EE001}"/>
              </a:ext>
            </a:extLst>
          </p:cNvPr>
          <p:cNvSpPr/>
          <p:nvPr/>
        </p:nvSpPr>
        <p:spPr>
          <a:xfrm>
            <a:off x="1053546" y="1606509"/>
            <a:ext cx="2524539" cy="218661"/>
          </a:xfrm>
          <a:prstGeom prst="rect">
            <a:avLst/>
          </a:prstGeom>
          <a:solidFill>
            <a:srgbClr val="F5FB0D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FA84E3-4F94-44E7-BFF6-809ECF7C9A31}"/>
              </a:ext>
            </a:extLst>
          </p:cNvPr>
          <p:cNvSpPr/>
          <p:nvPr/>
        </p:nvSpPr>
        <p:spPr>
          <a:xfrm>
            <a:off x="1033670" y="5092464"/>
            <a:ext cx="1749287" cy="218661"/>
          </a:xfrm>
          <a:prstGeom prst="rect">
            <a:avLst/>
          </a:prstGeom>
          <a:solidFill>
            <a:srgbClr val="F5FB0D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4686FF-19F7-41C5-A11B-2857B2232D97}"/>
              </a:ext>
            </a:extLst>
          </p:cNvPr>
          <p:cNvSpPr/>
          <p:nvPr/>
        </p:nvSpPr>
        <p:spPr>
          <a:xfrm>
            <a:off x="993912" y="4873803"/>
            <a:ext cx="2643809" cy="218661"/>
          </a:xfrm>
          <a:prstGeom prst="rect">
            <a:avLst/>
          </a:prstGeom>
          <a:solidFill>
            <a:srgbClr val="F5FB0D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BF69FE-6E96-4160-86D8-709676CCFDBB}"/>
              </a:ext>
            </a:extLst>
          </p:cNvPr>
          <p:cNvSpPr/>
          <p:nvPr/>
        </p:nvSpPr>
        <p:spPr>
          <a:xfrm>
            <a:off x="1053546" y="1133061"/>
            <a:ext cx="1461054" cy="218661"/>
          </a:xfrm>
          <a:prstGeom prst="rect">
            <a:avLst/>
          </a:prstGeom>
          <a:solidFill>
            <a:srgbClr val="F5FB0D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638FD1-5B1C-4BB2-B008-92B529912008}"/>
              </a:ext>
            </a:extLst>
          </p:cNvPr>
          <p:cNvSpPr/>
          <p:nvPr/>
        </p:nvSpPr>
        <p:spPr>
          <a:xfrm>
            <a:off x="1053546" y="1825170"/>
            <a:ext cx="1113182" cy="218661"/>
          </a:xfrm>
          <a:prstGeom prst="rect">
            <a:avLst/>
          </a:prstGeom>
          <a:solidFill>
            <a:srgbClr val="F5FB0D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52A963-1F35-4F68-AB56-20D4A750EE0C}"/>
              </a:ext>
            </a:extLst>
          </p:cNvPr>
          <p:cNvSpPr/>
          <p:nvPr/>
        </p:nvSpPr>
        <p:spPr>
          <a:xfrm>
            <a:off x="1033670" y="4619016"/>
            <a:ext cx="1480930" cy="218661"/>
          </a:xfrm>
          <a:prstGeom prst="rect">
            <a:avLst/>
          </a:prstGeom>
          <a:solidFill>
            <a:srgbClr val="F5FB0D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3EBB66-7062-4365-A89F-B90CADB6AD9E}"/>
              </a:ext>
            </a:extLst>
          </p:cNvPr>
          <p:cNvSpPr/>
          <p:nvPr/>
        </p:nvSpPr>
        <p:spPr>
          <a:xfrm>
            <a:off x="8587409" y="1133061"/>
            <a:ext cx="1659834" cy="254787"/>
          </a:xfrm>
          <a:prstGeom prst="rect">
            <a:avLst/>
          </a:prstGeom>
          <a:solidFill>
            <a:srgbClr val="F5FB0D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371EB4C-ED44-4C04-B411-A934E952820A}"/>
              </a:ext>
            </a:extLst>
          </p:cNvPr>
          <p:cNvSpPr/>
          <p:nvPr/>
        </p:nvSpPr>
        <p:spPr>
          <a:xfrm>
            <a:off x="8587409" y="1606509"/>
            <a:ext cx="2425148" cy="218661"/>
          </a:xfrm>
          <a:prstGeom prst="rect">
            <a:avLst/>
          </a:prstGeom>
          <a:solidFill>
            <a:srgbClr val="F5FB0D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7D0970-0403-4ED2-9D4F-C1C1BDFF4E85}"/>
              </a:ext>
            </a:extLst>
          </p:cNvPr>
          <p:cNvSpPr/>
          <p:nvPr/>
        </p:nvSpPr>
        <p:spPr>
          <a:xfrm>
            <a:off x="8613917" y="1387848"/>
            <a:ext cx="2100466" cy="218661"/>
          </a:xfrm>
          <a:prstGeom prst="rect">
            <a:avLst/>
          </a:prstGeom>
          <a:solidFill>
            <a:srgbClr val="F5FB0D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82B447-A82E-44E6-B4C8-BE5DCCCBAFEF}"/>
              </a:ext>
            </a:extLst>
          </p:cNvPr>
          <p:cNvSpPr/>
          <p:nvPr/>
        </p:nvSpPr>
        <p:spPr>
          <a:xfrm>
            <a:off x="8613917" y="1825170"/>
            <a:ext cx="1245700" cy="218661"/>
          </a:xfrm>
          <a:prstGeom prst="rect">
            <a:avLst/>
          </a:prstGeom>
          <a:solidFill>
            <a:srgbClr val="F5FB0D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1C9194-D25F-4F33-BD9B-702DBF108451}"/>
              </a:ext>
            </a:extLst>
          </p:cNvPr>
          <p:cNvSpPr/>
          <p:nvPr/>
        </p:nvSpPr>
        <p:spPr>
          <a:xfrm>
            <a:off x="8647043" y="5125912"/>
            <a:ext cx="2425148" cy="218660"/>
          </a:xfrm>
          <a:prstGeom prst="rect">
            <a:avLst/>
          </a:prstGeom>
          <a:solidFill>
            <a:srgbClr val="F5FB0D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32FD901-6669-4C22-B2A6-0B12076D2062}"/>
              </a:ext>
            </a:extLst>
          </p:cNvPr>
          <p:cNvSpPr/>
          <p:nvPr/>
        </p:nvSpPr>
        <p:spPr>
          <a:xfrm>
            <a:off x="8613917" y="4900941"/>
            <a:ext cx="2425148" cy="218661"/>
          </a:xfrm>
          <a:prstGeom prst="rect">
            <a:avLst/>
          </a:prstGeom>
          <a:solidFill>
            <a:srgbClr val="F5FB0D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857DFF-7EE0-40FA-BB72-21F7DA3A7870}"/>
              </a:ext>
            </a:extLst>
          </p:cNvPr>
          <p:cNvSpPr/>
          <p:nvPr/>
        </p:nvSpPr>
        <p:spPr>
          <a:xfrm>
            <a:off x="8613917" y="4656092"/>
            <a:ext cx="1732718" cy="218661"/>
          </a:xfrm>
          <a:prstGeom prst="rect">
            <a:avLst/>
          </a:prstGeom>
          <a:solidFill>
            <a:srgbClr val="F5FB0D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1E57B93-80C9-4017-BF9E-52565ACF674F}"/>
              </a:ext>
            </a:extLst>
          </p:cNvPr>
          <p:cNvSpPr/>
          <p:nvPr/>
        </p:nvSpPr>
        <p:spPr>
          <a:xfrm>
            <a:off x="1077530" y="2384354"/>
            <a:ext cx="2739096" cy="218661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4E9427-51F3-4521-AC79-A07A6C728590}"/>
              </a:ext>
            </a:extLst>
          </p:cNvPr>
          <p:cNvSpPr/>
          <p:nvPr/>
        </p:nvSpPr>
        <p:spPr>
          <a:xfrm>
            <a:off x="1033670" y="2649346"/>
            <a:ext cx="2524539" cy="21866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486B68F-ABF1-4738-BE20-9C8DAAA2CB15}"/>
              </a:ext>
            </a:extLst>
          </p:cNvPr>
          <p:cNvSpPr/>
          <p:nvPr/>
        </p:nvSpPr>
        <p:spPr>
          <a:xfrm>
            <a:off x="1077530" y="2868006"/>
            <a:ext cx="2178395" cy="234726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CF3146-A938-480C-8060-7F285BF8A61E}"/>
              </a:ext>
            </a:extLst>
          </p:cNvPr>
          <p:cNvSpPr/>
          <p:nvPr/>
        </p:nvSpPr>
        <p:spPr>
          <a:xfrm>
            <a:off x="1077530" y="3416132"/>
            <a:ext cx="2560191" cy="22972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4B2CFE8-950A-48DC-BA25-C7BC9C50066F}"/>
              </a:ext>
            </a:extLst>
          </p:cNvPr>
          <p:cNvSpPr/>
          <p:nvPr/>
        </p:nvSpPr>
        <p:spPr>
          <a:xfrm>
            <a:off x="1077531" y="3681123"/>
            <a:ext cx="1615974" cy="21866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4D68A14-C541-42AE-86E0-1F3318A797A0}"/>
              </a:ext>
            </a:extLst>
          </p:cNvPr>
          <p:cNvSpPr/>
          <p:nvPr/>
        </p:nvSpPr>
        <p:spPr>
          <a:xfrm>
            <a:off x="1077529" y="3892072"/>
            <a:ext cx="2480680" cy="183824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03549B6-B48C-4CAC-8400-CD922E39297B}"/>
              </a:ext>
            </a:extLst>
          </p:cNvPr>
          <p:cNvSpPr/>
          <p:nvPr/>
        </p:nvSpPr>
        <p:spPr>
          <a:xfrm>
            <a:off x="1033670" y="4110732"/>
            <a:ext cx="2067339" cy="183824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0616121-0816-4AF7-BA1C-F42F42BA2E10}"/>
              </a:ext>
            </a:extLst>
          </p:cNvPr>
          <p:cNvSpPr/>
          <p:nvPr/>
        </p:nvSpPr>
        <p:spPr>
          <a:xfrm>
            <a:off x="8647043" y="2413205"/>
            <a:ext cx="2604053" cy="189809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9DC53EA-A7DA-4316-BEC2-2EF753E812A7}"/>
              </a:ext>
            </a:extLst>
          </p:cNvPr>
          <p:cNvSpPr/>
          <p:nvPr/>
        </p:nvSpPr>
        <p:spPr>
          <a:xfrm>
            <a:off x="8633793" y="2855564"/>
            <a:ext cx="2480677" cy="21866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7965A0-86BB-44C4-B02A-31B9AB65C7E9}"/>
              </a:ext>
            </a:extLst>
          </p:cNvPr>
          <p:cNvSpPr/>
          <p:nvPr/>
        </p:nvSpPr>
        <p:spPr>
          <a:xfrm>
            <a:off x="8613917" y="3096465"/>
            <a:ext cx="2178395" cy="183824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18D4992-2F36-4219-A357-B1D3D8482FE9}"/>
              </a:ext>
            </a:extLst>
          </p:cNvPr>
          <p:cNvSpPr/>
          <p:nvPr/>
        </p:nvSpPr>
        <p:spPr>
          <a:xfrm>
            <a:off x="8633793" y="2631866"/>
            <a:ext cx="1481184" cy="189809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468BA4D-BAF6-4F54-9913-C199C6881070}"/>
              </a:ext>
            </a:extLst>
          </p:cNvPr>
          <p:cNvSpPr/>
          <p:nvPr/>
        </p:nvSpPr>
        <p:spPr>
          <a:xfrm>
            <a:off x="8633790" y="3650822"/>
            <a:ext cx="2480679" cy="183824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A3FC38F-28EE-4284-B6DC-1F48C9DD007D}"/>
              </a:ext>
            </a:extLst>
          </p:cNvPr>
          <p:cNvSpPr/>
          <p:nvPr/>
        </p:nvSpPr>
        <p:spPr>
          <a:xfrm>
            <a:off x="8633790" y="3874309"/>
            <a:ext cx="2438401" cy="224509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41CBA4C-7FDB-4920-8EAF-4B9CACD2BC0D}"/>
              </a:ext>
            </a:extLst>
          </p:cNvPr>
          <p:cNvSpPr/>
          <p:nvPr/>
        </p:nvSpPr>
        <p:spPr>
          <a:xfrm>
            <a:off x="8647043" y="4110731"/>
            <a:ext cx="2242137" cy="218661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95403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14F4CD-9549-4FAD-9DA5-ACB1363E0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1" y="332272"/>
            <a:ext cx="9404723" cy="1400530"/>
          </a:xfrm>
        </p:spPr>
        <p:txBody>
          <a:bodyPr/>
          <a:lstStyle/>
          <a:p>
            <a:r>
              <a:rPr lang="fr-CA" dirty="0"/>
              <a:t>Vaisseaux reliés au </a:t>
            </a:r>
            <a:r>
              <a:rPr lang="fr-CA" dirty="0" err="1"/>
              <a:t>coeur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92D3DB-EF8B-409C-B1BA-95B212319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61" y="1352550"/>
            <a:ext cx="6648449" cy="5372745"/>
          </a:xfrm>
        </p:spPr>
        <p:txBody>
          <a:bodyPr>
            <a:normAutofit fontScale="92500" lnSpcReduction="10000"/>
          </a:bodyPr>
          <a:lstStyle/>
          <a:p>
            <a:r>
              <a:rPr lang="fr-CA" sz="2400" dirty="0">
                <a:solidFill>
                  <a:srgbClr val="FFFF00"/>
                </a:solidFill>
              </a:rPr>
              <a:t>C’est par les oreillettes que le cœur reçoit le sang acheminé par les veines.</a:t>
            </a:r>
          </a:p>
          <a:p>
            <a:r>
              <a:rPr lang="fr-CA" sz="2400" dirty="0">
                <a:solidFill>
                  <a:srgbClr val="FFFF00"/>
                </a:solidFill>
              </a:rPr>
              <a:t>Les ventricules, eux, propulsent le sang par les artères soit dans les poumons, soit dans le reste de l’organisme.</a:t>
            </a:r>
          </a:p>
          <a:p>
            <a:r>
              <a:rPr lang="fr-CA" sz="2400" dirty="0"/>
              <a:t>L’aorte achemine le sang oxygéné dans tout le corps.</a:t>
            </a:r>
          </a:p>
          <a:p>
            <a:r>
              <a:rPr lang="fr-CA" sz="2400" dirty="0"/>
              <a:t>Les artères pulmonaires dirigent le sang désoxygéné vers les poumons.</a:t>
            </a:r>
          </a:p>
          <a:p>
            <a:r>
              <a:rPr lang="fr-CA" sz="2400" dirty="0"/>
              <a:t>Les veines caves acheminent vers l’oreillette droite le sang désoxygéné provenant de la circulation systémique.</a:t>
            </a:r>
          </a:p>
          <a:p>
            <a:r>
              <a:rPr lang="fr-CA" sz="2400" dirty="0"/>
              <a:t>Les veines pulmonaires ramènent à l’oreillette gauche le sang oxygéné issu de la circulation pulmonaire.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EDB9913D-496A-4C0D-8E0A-DE6159F3A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8459" t="7966" r="12479" b="3898"/>
          <a:stretch>
            <a:fillRect/>
          </a:stretch>
        </p:blipFill>
        <p:spPr bwMode="auto">
          <a:xfrm>
            <a:off x="7069139" y="1152982"/>
            <a:ext cx="4876800" cy="537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7370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14F4CD-9549-4FAD-9DA5-ACB1363E0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90" y="232499"/>
            <a:ext cx="5722052" cy="1622321"/>
          </a:xfrm>
        </p:spPr>
        <p:txBody>
          <a:bodyPr>
            <a:normAutofit/>
          </a:bodyPr>
          <a:lstStyle/>
          <a:p>
            <a:r>
              <a:rPr lang="fr-CA" sz="3600" dirty="0"/>
              <a:t>Vaisseaux coronaires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92D3DB-EF8B-409C-B1BA-95B212319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885" y="1067519"/>
            <a:ext cx="5425795" cy="586999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r-CA" sz="2400" dirty="0">
                <a:solidFill>
                  <a:srgbClr val="FFFF00"/>
                </a:solidFill>
              </a:rPr>
              <a:t>Le cœur possède aussi ses propres vaisseaux, appelés vaisseaux coronaires parce qu’ils entourent le cœur comme une couronne.</a:t>
            </a:r>
          </a:p>
          <a:p>
            <a:pPr>
              <a:lnSpc>
                <a:spcPct val="90000"/>
              </a:lnSpc>
            </a:pPr>
            <a:r>
              <a:rPr lang="fr-CA" sz="2400" dirty="0"/>
              <a:t>Les artères coronaires transportent l’oxygène et les nutriments nécessaires au bon fonctionnement du muscle cardiaque.</a:t>
            </a:r>
          </a:p>
          <a:p>
            <a:pPr>
              <a:lnSpc>
                <a:spcPct val="90000"/>
              </a:lnSpc>
            </a:pPr>
            <a:r>
              <a:rPr lang="fr-CA" sz="2400" dirty="0">
                <a:solidFill>
                  <a:srgbClr val="FFFF00"/>
                </a:solidFill>
              </a:rPr>
              <a:t>Les veines coronaires ramènent le sang désoxygéné du cœur vers le sinus coronaire.</a:t>
            </a:r>
          </a:p>
          <a:p>
            <a:pPr>
              <a:lnSpc>
                <a:spcPct val="90000"/>
              </a:lnSpc>
            </a:pPr>
            <a:r>
              <a:rPr lang="fr-CA" sz="2400" dirty="0">
                <a:solidFill>
                  <a:srgbClr val="FFFF00"/>
                </a:solidFill>
              </a:rPr>
              <a:t>Le sinus coronaire ramène dans l’oreillette droite le sang désoxygéné du cœur.</a:t>
            </a:r>
          </a:p>
        </p:txBody>
      </p:sp>
      <p:sp>
        <p:nvSpPr>
          <p:cNvPr id="10" name="Freeform 31">
            <a:extLst>
              <a:ext uri="{FF2B5EF4-FFF2-40B4-BE49-F238E27FC236}">
                <a16:creationId xmlns:a16="http://schemas.microsoft.com/office/drawing/2014/main" id="{D6CEF2A9-EF08-4FB3-AFFB-C5F77AB6E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09C3C2-C0A8-4559-8462-8007573DF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C535542-B72A-4DE0-BE5A-5EA00508C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61254C7-315E-41C1-873C-8D71539899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48"/>
          <a:stretch/>
        </p:blipFill>
        <p:spPr>
          <a:xfrm>
            <a:off x="5537680" y="1962364"/>
            <a:ext cx="6598587" cy="3616503"/>
          </a:xfrm>
          <a:prstGeom prst="rect">
            <a:avLst/>
          </a:prstGeom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1DF0705-615B-4CF3-A16F-8C14680D8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2175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0998D6-49B6-4DCB-AC72-60836C9F9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61" y="458270"/>
            <a:ext cx="4557869" cy="1622321"/>
          </a:xfrm>
        </p:spPr>
        <p:txBody>
          <a:bodyPr>
            <a:normAutofit/>
          </a:bodyPr>
          <a:lstStyle/>
          <a:p>
            <a:r>
              <a:rPr lang="fr-CA" dirty="0"/>
              <a:t>Parois du </a:t>
            </a:r>
            <a:r>
              <a:rPr lang="fr-CA" dirty="0" err="1"/>
              <a:t>coeur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8FD6B3-C936-4D16-A8A1-AE9CA012B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48" y="1663148"/>
            <a:ext cx="5163723" cy="5015618"/>
          </a:xfrm>
        </p:spPr>
        <p:txBody>
          <a:bodyPr>
            <a:normAutofit lnSpcReduction="10000"/>
          </a:bodyPr>
          <a:lstStyle/>
          <a:p>
            <a:r>
              <a:rPr lang="fr-CA" sz="2400" dirty="0"/>
              <a:t>Le cœur est formé de 3 parois superposées: le péricarde, le myocarde et l’endocarde.</a:t>
            </a:r>
          </a:p>
          <a:p>
            <a:pPr marL="0" indent="0">
              <a:buNone/>
            </a:pPr>
            <a:endParaRPr lang="fr-CA" sz="1000" dirty="0">
              <a:solidFill>
                <a:srgbClr val="FFFF00"/>
              </a:solidFill>
            </a:endParaRPr>
          </a:p>
          <a:p>
            <a:r>
              <a:rPr lang="fr-CA" sz="2400" dirty="0">
                <a:solidFill>
                  <a:srgbClr val="FFFF00"/>
                </a:solidFill>
              </a:rPr>
              <a:t>Le rôle du liquide péricardique est de faciliter les battements cardiaques en empêchant la friction des 2 couches de tissu qui composent le péricarde.</a:t>
            </a:r>
          </a:p>
          <a:p>
            <a:pPr marL="0" indent="0">
              <a:buNone/>
            </a:pPr>
            <a:endParaRPr lang="fr-CA" sz="1100" dirty="0">
              <a:solidFill>
                <a:srgbClr val="FFFF00"/>
              </a:solidFill>
            </a:endParaRPr>
          </a:p>
          <a:p>
            <a:r>
              <a:rPr lang="fr-CA" sz="2400" dirty="0">
                <a:solidFill>
                  <a:srgbClr val="FFFF00"/>
                </a:solidFill>
              </a:rPr>
              <a:t>Ce qu’on appelle crise cardiaque désigne la mort (nécrose) d’une partie du muscle cardiaque.</a:t>
            </a:r>
          </a:p>
          <a:p>
            <a:endParaRPr lang="fr-CA" sz="2400" dirty="0">
              <a:solidFill>
                <a:srgbClr val="FFFF00"/>
              </a:solidFill>
            </a:endParaRPr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10" name="Freeform 31">
            <a:extLst>
              <a:ext uri="{FF2B5EF4-FFF2-40B4-BE49-F238E27FC236}">
                <a16:creationId xmlns:a16="http://schemas.microsoft.com/office/drawing/2014/main" id="{D6CEF2A9-EF08-4FB3-AFFB-C5F77AB6E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09C3C2-C0A8-4559-8462-8007573DF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C535542-B72A-4DE0-BE5A-5EA00508C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D08A742-BE29-4021-87FA-10F76ABDD7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91" r="2587"/>
          <a:stretch/>
        </p:blipFill>
        <p:spPr>
          <a:xfrm>
            <a:off x="5445230" y="740516"/>
            <a:ext cx="6725477" cy="5938250"/>
          </a:xfrm>
          <a:prstGeom prst="rect">
            <a:avLst/>
          </a:prstGeom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1DF0705-615B-4CF3-A16F-8C14680D8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AA8B1F-908B-4687-92FF-4ABB55E7FCFD}"/>
              </a:ext>
            </a:extLst>
          </p:cNvPr>
          <p:cNvSpPr/>
          <p:nvPr/>
        </p:nvSpPr>
        <p:spPr>
          <a:xfrm>
            <a:off x="9427216" y="2424819"/>
            <a:ext cx="1953088" cy="189172"/>
          </a:xfrm>
          <a:prstGeom prst="rect">
            <a:avLst/>
          </a:prstGeom>
          <a:solidFill>
            <a:srgbClr val="F5FB0D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BB7C55-5A0A-4D84-A3E1-3FBF0F9C0FDC}"/>
              </a:ext>
            </a:extLst>
          </p:cNvPr>
          <p:cNvSpPr/>
          <p:nvPr/>
        </p:nvSpPr>
        <p:spPr>
          <a:xfrm>
            <a:off x="9451442" y="2613891"/>
            <a:ext cx="2037221" cy="218661"/>
          </a:xfrm>
          <a:prstGeom prst="rect">
            <a:avLst/>
          </a:prstGeom>
          <a:solidFill>
            <a:srgbClr val="F5FB0D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E0C6A7-991E-40BB-8A04-6F992C6899B8}"/>
              </a:ext>
            </a:extLst>
          </p:cNvPr>
          <p:cNvSpPr/>
          <p:nvPr/>
        </p:nvSpPr>
        <p:spPr>
          <a:xfrm>
            <a:off x="9427216" y="2206158"/>
            <a:ext cx="943726" cy="218661"/>
          </a:xfrm>
          <a:prstGeom prst="rect">
            <a:avLst/>
          </a:prstGeom>
          <a:solidFill>
            <a:srgbClr val="F5FB0D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2DD813-49D0-4878-90C3-ABA2B5EFF6FE}"/>
              </a:ext>
            </a:extLst>
          </p:cNvPr>
          <p:cNvSpPr/>
          <p:nvPr/>
        </p:nvSpPr>
        <p:spPr>
          <a:xfrm>
            <a:off x="9233721" y="3646903"/>
            <a:ext cx="2417454" cy="218661"/>
          </a:xfrm>
          <a:prstGeom prst="rect">
            <a:avLst/>
          </a:prstGeom>
          <a:solidFill>
            <a:srgbClr val="F5FB0D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103BA8-FA49-4620-8854-B1C5632149E1}"/>
              </a:ext>
            </a:extLst>
          </p:cNvPr>
          <p:cNvSpPr/>
          <p:nvPr/>
        </p:nvSpPr>
        <p:spPr>
          <a:xfrm>
            <a:off x="9233720" y="3836076"/>
            <a:ext cx="2417453" cy="213312"/>
          </a:xfrm>
          <a:prstGeom prst="rect">
            <a:avLst/>
          </a:prstGeom>
          <a:solidFill>
            <a:srgbClr val="F5FB0D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8F0E12-AAE9-4F30-971E-7B80EBBD7CD3}"/>
              </a:ext>
            </a:extLst>
          </p:cNvPr>
          <p:cNvSpPr/>
          <p:nvPr/>
        </p:nvSpPr>
        <p:spPr>
          <a:xfrm>
            <a:off x="9060527" y="3428342"/>
            <a:ext cx="838847" cy="201835"/>
          </a:xfrm>
          <a:prstGeom prst="rect">
            <a:avLst/>
          </a:prstGeom>
          <a:solidFill>
            <a:srgbClr val="F5FB0D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F453841-8362-422E-B339-B80EC65CA59D}"/>
              </a:ext>
            </a:extLst>
          </p:cNvPr>
          <p:cNvSpPr/>
          <p:nvPr/>
        </p:nvSpPr>
        <p:spPr>
          <a:xfrm>
            <a:off x="5493117" y="5625547"/>
            <a:ext cx="927561" cy="218662"/>
          </a:xfrm>
          <a:prstGeom prst="rect">
            <a:avLst/>
          </a:prstGeom>
          <a:solidFill>
            <a:srgbClr val="F5FB0D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A78228B-BC16-4C3E-90BB-9B842D930580}"/>
              </a:ext>
            </a:extLst>
          </p:cNvPr>
          <p:cNvSpPr/>
          <p:nvPr/>
        </p:nvSpPr>
        <p:spPr>
          <a:xfrm>
            <a:off x="5493117" y="5844209"/>
            <a:ext cx="1461053" cy="198948"/>
          </a:xfrm>
          <a:prstGeom prst="rect">
            <a:avLst/>
          </a:prstGeom>
          <a:solidFill>
            <a:srgbClr val="F5FB0D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F87D60-38FD-4B5E-9412-74AEF9FBFA08}"/>
              </a:ext>
            </a:extLst>
          </p:cNvPr>
          <p:cNvSpPr/>
          <p:nvPr/>
        </p:nvSpPr>
        <p:spPr>
          <a:xfrm>
            <a:off x="5493117" y="6043157"/>
            <a:ext cx="730528" cy="218662"/>
          </a:xfrm>
          <a:prstGeom prst="rect">
            <a:avLst/>
          </a:prstGeom>
          <a:solidFill>
            <a:srgbClr val="F5FB0D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25578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E21FAE-97F5-4894-8AF5-35BC4AABE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827" y="452718"/>
            <a:ext cx="9404723" cy="1400530"/>
          </a:xfrm>
        </p:spPr>
        <p:txBody>
          <a:bodyPr/>
          <a:lstStyle/>
          <a:p>
            <a:pPr algn="ctr"/>
            <a:r>
              <a:rPr lang="fr-CA" dirty="0"/>
              <a:t>Péricarde</a:t>
            </a:r>
          </a:p>
        </p:txBody>
      </p:sp>
      <p:pic>
        <p:nvPicPr>
          <p:cNvPr id="4" name="Espace réservé du contenu 3" descr="péricarde.jpg">
            <a:extLst>
              <a:ext uri="{FF2B5EF4-FFF2-40B4-BE49-F238E27FC236}">
                <a16:creationId xmlns:a16="http://schemas.microsoft.com/office/drawing/2014/main" id="{6A524481-6862-49E2-9266-3714DDE690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0470" t="13201" r="30470" b="19096"/>
          <a:stretch>
            <a:fillRect/>
          </a:stretch>
        </p:blipFill>
        <p:spPr>
          <a:xfrm>
            <a:off x="3667539" y="1437663"/>
            <a:ext cx="3821301" cy="4967619"/>
          </a:xfrm>
        </p:spPr>
      </p:pic>
    </p:spTree>
    <p:extLst>
      <p:ext uri="{BB962C8B-B14F-4D97-AF65-F5344CB8AC3E}">
        <p14:creationId xmlns:p14="http://schemas.microsoft.com/office/powerpoint/2010/main" val="39549451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987</Words>
  <Application>Microsoft Office PowerPoint</Application>
  <PresentationFormat>Grand écran</PresentationFormat>
  <Paragraphs>163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Arial</vt:lpstr>
      <vt:lpstr>Century Gothic</vt:lpstr>
      <vt:lpstr>Wingdings</vt:lpstr>
      <vt:lpstr>Wingdings 3</vt:lpstr>
      <vt:lpstr>Ion</vt:lpstr>
      <vt:lpstr>Systèmes cardiovasculaire et respiratoire</vt:lpstr>
      <vt:lpstr>Le cœur et ses vaisseaux</vt:lpstr>
      <vt:lpstr>Structure interne du coeur</vt:lpstr>
      <vt:lpstr>En pratique</vt:lpstr>
      <vt:lpstr>Présentation PowerPoint</vt:lpstr>
      <vt:lpstr>Vaisseaux reliés au coeur</vt:lpstr>
      <vt:lpstr>Vaisseaux coronaires</vt:lpstr>
      <vt:lpstr>Parois du coeur</vt:lpstr>
      <vt:lpstr>Péricarde</vt:lpstr>
      <vt:lpstr>Présentation PowerPoint</vt:lpstr>
      <vt:lpstr>La physiologie cardiaque</vt:lpstr>
      <vt:lpstr>Révolution cardiaque</vt:lpstr>
      <vt:lpstr>Révolution cardiaque</vt:lpstr>
      <vt:lpstr>Révolution cardiaque</vt:lpstr>
      <vt:lpstr>Révolution cardiaque</vt:lpstr>
      <vt:lpstr>Contrôle nerveux du coeur</vt:lpstr>
      <vt:lpstr>Présentation PowerPoint</vt:lpstr>
      <vt:lpstr>Fréquence et rythme cardiaque</vt:lpstr>
      <vt:lpstr>Présentation PowerPoint</vt:lpstr>
      <vt:lpstr>Présentation PowerPoint</vt:lpstr>
      <vt:lpstr>Débit cardiaque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Systèmes cardiovasculaire et respiratoire</dc:title>
  <dc:creator>Audet, Isabelle</dc:creator>
  <cp:lastModifiedBy>Audet, Isabelle</cp:lastModifiedBy>
  <cp:revision>3</cp:revision>
  <dcterms:created xsi:type="dcterms:W3CDTF">2021-04-10T13:47:35Z</dcterms:created>
  <dcterms:modified xsi:type="dcterms:W3CDTF">2021-04-10T13:57:26Z</dcterms:modified>
</cp:coreProperties>
</file>