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Exo 2"/>
      <p:regular r:id="rId43"/>
      <p:bold r:id="rId44"/>
      <p:italic r:id="rId45"/>
      <p:boldItalic r:id="rId46"/>
    </p:embeddedFont>
    <p:embeddedFont>
      <p:font typeface="Oswald"/>
      <p:regular r:id="rId47"/>
      <p:bold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font" Target="fonts/Exo2-bold.fntdata"/><Relationship Id="rId21" Type="http://schemas.openxmlformats.org/officeDocument/2006/relationships/slide" Target="slides/slide16.xml"/><Relationship Id="rId43" Type="http://schemas.openxmlformats.org/officeDocument/2006/relationships/font" Target="fonts/Exo2-regular.fntdata"/><Relationship Id="rId24" Type="http://schemas.openxmlformats.org/officeDocument/2006/relationships/slide" Target="slides/slide19.xml"/><Relationship Id="rId46" Type="http://schemas.openxmlformats.org/officeDocument/2006/relationships/font" Target="fonts/Exo2-boldItalic.fntdata"/><Relationship Id="rId23" Type="http://schemas.openxmlformats.org/officeDocument/2006/relationships/slide" Target="slides/slide18.xml"/><Relationship Id="rId45" Type="http://schemas.openxmlformats.org/officeDocument/2006/relationships/font" Target="fonts/Exo2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schemas.openxmlformats.org/officeDocument/2006/relationships/font" Target="fonts/Oswald-bold.fntdata"/><Relationship Id="rId25" Type="http://schemas.openxmlformats.org/officeDocument/2006/relationships/slide" Target="slides/slide20.xml"/><Relationship Id="rId47" Type="http://schemas.openxmlformats.org/officeDocument/2006/relationships/font" Target="fonts/Oswald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macktrucks.com/powertrain-and-suspensions/transmissions/mdrive/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volvotrucks.ca/fr-ca/powertrain/i-shift-transmission/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emanddetroit.com/dt12transmission/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Pf4iSpSC4hs&amp;t=2s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emanddetroit.com/dt12transmission/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bJ1i5Bvujbg&amp;list=PL_t8JD78rP4HItbWn8Rft2IFGLLkAbQTp&amp;t=19s&amp;index=5" TargetMode="Externa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bJ1i5Bvujbg&amp;list=PL_t8JD78rP4HItbWn8Rft2IFGLLkAbQTp&amp;t=19s&amp;index=5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allisontransmission.com/fr-fr/why-allison" TargetMode="Externa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eaton.com/Eaton/ProductsServices/Vehicle/Transmissions/heavy-duty-automated/index.htm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/>
              <a:t>Cette présentation a pour but d’expliquer le fonctionnement général des transmissions automatiques et automatisées disponibles sur le marché de travail.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0558633d3d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0558633d3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Un indicateur dans l’ordinateur de bord indique le mode utilisé par le chauffeur.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558633d3d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0558633d3d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Plus difficile d’accès que les contrôles sur des leviers.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558633d3d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0558633d3d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558633d3d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0558633d3d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0558633d3d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0558633d3d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0558633d3d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0558633d3d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Voir site internet pour plus d’infos.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2"/>
              </a:rPr>
              <a:t>https://www.macktrucks.com/powertrain-and-suspensions/transmissions/mdrive/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0558633d3d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0558633d3d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0558633d3d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0558633d3d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0558633d3d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0558633d3d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Voir site internet pour plus d’info.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2"/>
              </a:rPr>
              <a:t>https://www.volvotrucks.ca/fr-ca/powertrain/i-shift-transmission/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0558633d3d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0558633d3d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0558633d3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0558633d3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Ces transmissions demandent habituellement un minimum de compréhension de l’utilisation d’une transmission manuelle.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Elles peuvent d’ailleurs être utilisées en mode manuel, si l’option est disponible lors de l’opération. Certains transporteurs peuvent limiter l’utilisation de ce mode dans certaines situations.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0558633d3d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0558633d3d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0558633d3d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0558633d3d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Voir le site pour plus d’informations.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2"/>
              </a:rPr>
              <a:t>https://demanddetroit.com/dt12transmission/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0558633d3d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0558633d3d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Voir vidéo suivante pour plus d’explications.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2"/>
              </a:rPr>
              <a:t>https://www.youtube.com/watch?v=Pf4iSpSC4hs&amp;t=2s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0558633d3d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0558633d3d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Un indicateur dans l’ordinateur de bord indique le mode utilisé par le chauffeur.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0558633d3d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0558633d3d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LIens vidéos des différentes possibilités...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0558633d3d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0558633d3d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Voir le site pour plus d’informations.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2"/>
              </a:rPr>
              <a:t>https://demanddetroit.com/dt12transmission/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0558633d3d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0558633d3d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0558633d3d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0558633d3d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0558633d3d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0558633d3d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Voir vidéo pour plus d’explications.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2"/>
              </a:rPr>
              <a:t>https://www.youtube.com/watch?v=bJ1i5Bvujbg&amp;list=PL_t8JD78rP4HItbWn8Rft2IFGLLkAbQTp&amp;t=19s&amp;index=5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0558633d3d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0558633d3d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Voir le vidéo suivant pour plus d’explications.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u="sng">
                <a:solidFill>
                  <a:schemeClr val="accent5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https://www.youtube.com/watch?v=bJ1i5Bvujbg&amp;list=PL_t8JD78rP4HItbWn8Rft2IFGLLkAbQTp&amp;t=19s&amp;index=5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558633d3d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0558633d3d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 plus en plus présentes sur les véhicules de classe 8 (Tracteur de semi-remorque).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Ces transmissions sont maintenant installées sur la majorité des véhicules neufs (plus de 90 %)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Attention à l’utilisation de ces transmissions. Certaines ont des spécifications restreintes et peuvent être utilisées avec une masse totale en charge d’un maximum de 50 000 kg. À confirmer avec le transporteur.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0558633d3d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0558633d3d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400">
                <a:solidFill>
                  <a:srgbClr val="FF0000"/>
                </a:solidFill>
              </a:rPr>
              <a:t>Important </a:t>
            </a:r>
            <a:r>
              <a:rPr lang="fr"/>
              <a:t>: Toutes ces technologies doivent être utilisées quand les conditions routières le permettent.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0558633d3d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0558633d3d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0558633d3d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0558633d3d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497a1d802b_1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497a1d802b_1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Elles sont principalement utilisées pour des applications urbaines. (Livraisons multiples, véhicules municipaux, construction, etc.).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Elles sont aussi présentes sur des camions ayant une grande capacité de charge. (Camions miniers).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497a1d802b_1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497a1d802b_1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transmissions automatiques sont peu présentes sur ce genre de véhicule en raison du prix plus </a:t>
            </a:r>
            <a:r>
              <a:rPr lang="fr"/>
              <a:t>élevé</a:t>
            </a:r>
            <a:r>
              <a:rPr lang="fr"/>
              <a:t> qu’une transmission automatisée.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497a1d802b_1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497a1d802b_1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Voir le site internet pour plus d’informations.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</a:t>
            </a:r>
            <a:r>
              <a:rPr lang="fr" u="sng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https://www.allisontransmission.com/fr-fr/why-allison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97a1d802b_1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97a1d802b_1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Indicateurs de rapports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❖"/>
            </a:pPr>
            <a:r>
              <a:rPr lang="fr">
                <a:solidFill>
                  <a:schemeClr val="dk1"/>
                </a:solidFill>
              </a:rPr>
              <a:t>Le chiffre à gauche indique le rapport de la transmission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❖"/>
            </a:pPr>
            <a:r>
              <a:rPr lang="fr">
                <a:solidFill>
                  <a:schemeClr val="dk1"/>
                </a:solidFill>
              </a:rPr>
              <a:t>Le chiffre à droite  indique le rapport à ne pas dépasser en mode manuel lorsque le conducteur veut garder un certain contrôle sur l’utilisation de la compression du moteur. Celui-ci se choisit en utilisant les flèches.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Touches de sélection de mouvement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❖"/>
            </a:pPr>
            <a:r>
              <a:rPr lang="fr">
                <a:solidFill>
                  <a:schemeClr val="dk1"/>
                </a:solidFill>
              </a:rPr>
              <a:t>R pour reverse (reculon)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❖"/>
            </a:pPr>
            <a:r>
              <a:rPr lang="fr">
                <a:solidFill>
                  <a:schemeClr val="dk1"/>
                </a:solidFill>
              </a:rPr>
              <a:t>N pour neutral (neutre)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❖"/>
            </a:pPr>
            <a:r>
              <a:rPr lang="fr">
                <a:solidFill>
                  <a:schemeClr val="dk1"/>
                </a:solidFill>
              </a:rPr>
              <a:t>D pour drive (avant)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Sélection de mode et de changements de rapports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❖"/>
            </a:pPr>
            <a:r>
              <a:rPr lang="fr">
                <a:solidFill>
                  <a:schemeClr val="dk1"/>
                </a:solidFill>
              </a:rPr>
              <a:t>Mode pour automatique ou manuel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❖"/>
            </a:pPr>
            <a:r>
              <a:rPr lang="fr">
                <a:solidFill>
                  <a:schemeClr val="dk1"/>
                </a:solidFill>
              </a:rPr>
              <a:t>Flèches pour monter ou descendre les rapports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49eac1bbe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49eac1bbe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0558633d3d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0558633d3d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0558633d3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0558633d3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transmissions Eaton Fuller sont disponibles avec les moteurs Paccar ainsi qu’avec les moteurs Cummins.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0558633d3d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0558633d3d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0558633d3d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0558633d3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Voir le site internet pour plus d’info.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2"/>
              </a:rPr>
              <a:t>http://www.eaton.com/Eaton/ProductsServices/Vehicle/Transmissions/heavy-duty-automated/index.htm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0558633d3d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0558633d3d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Un indicateur dans l’ordinateur de bord indique le mode utilisé par le chauffeur.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0558633d3d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0558633d3d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Présentation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27933" t="0"/>
          <a:stretch/>
        </p:blipFill>
        <p:spPr>
          <a:xfrm>
            <a:off x="-53150" y="425300"/>
            <a:ext cx="9214800" cy="47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 rot="10800000">
            <a:off x="-58250" y="-106150"/>
            <a:ext cx="9225000" cy="1297575"/>
          </a:xfrm>
          <a:prstGeom prst="flowChartManualInpu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76200" y="76204"/>
            <a:ext cx="2449718" cy="819858"/>
            <a:chOff x="-58250" y="-38001"/>
            <a:chExt cx="3035209" cy="1148421"/>
          </a:xfrm>
        </p:grpSpPr>
        <p:pic>
          <p:nvPicPr>
            <p:cNvPr id="14" name="Google Shape;14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58250" y="-38001"/>
              <a:ext cx="2324650" cy="1020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 txBox="1"/>
            <p:nvPr/>
          </p:nvSpPr>
          <p:spPr>
            <a:xfrm>
              <a:off x="652259" y="596220"/>
              <a:ext cx="23247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1" lang="fr" sz="700" u="none" cap="none" strike="noStrike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CENTRE DE FORMATION </a:t>
              </a:r>
              <a:endParaRPr b="0" i="1" sz="700" u="none" cap="none" strike="noStrike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1" lang="fr" sz="700" u="none" cap="none" strike="noStrike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DU TRANSPORT ROUTIER</a:t>
              </a:r>
              <a:endParaRPr b="0" i="1" sz="700" u="none" cap="none" strike="noStrike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1" lang="fr" sz="700" u="none" cap="none" strike="noStrike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DE SAINT-JÉRÔME</a:t>
              </a:r>
              <a:endParaRPr b="0" i="1" sz="700" u="none" cap="none" strike="noStrike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</p:grpSp>
      <p:sp>
        <p:nvSpPr>
          <p:cNvPr id="16" name="Google Shape;16;p2"/>
          <p:cNvSpPr txBox="1"/>
          <p:nvPr/>
        </p:nvSpPr>
        <p:spPr>
          <a:xfrm>
            <a:off x="7951650" y="543313"/>
            <a:ext cx="1069500" cy="3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17;p2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defRPr b="1" sz="36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23150" y="178788"/>
            <a:ext cx="1697999" cy="72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3" name="Google Shape;23;p3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4" name="Google Shape;24;p3"/>
          <p:cNvPicPr preferRelativeResize="0"/>
          <p:nvPr/>
        </p:nvPicPr>
        <p:blipFill rotWithShape="1">
          <a:blip r:embed="rId2">
            <a:alphaModFix/>
          </a:blip>
          <a:srcRect b="43714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25" name="Google Shape;25;p3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078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1" name="Google Shape;31;p4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b="43714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33" name="Google Shape;33;p4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078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9" name="Google Shape;39;p5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0" name="Google Shape;40;p5"/>
          <p:cNvPicPr preferRelativeResize="0"/>
          <p:nvPr/>
        </p:nvPicPr>
        <p:blipFill rotWithShape="1">
          <a:blip r:embed="rId2">
            <a:alphaModFix/>
          </a:blip>
          <a:srcRect b="43714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41" name="Google Shape;41;p5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078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5925" y="4625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7" name="Google Shape;47;p6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8" name="Google Shape;48;p6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9" name="Google Shape;49;p6"/>
          <p:cNvSpPr txBox="1"/>
          <p:nvPr>
            <p:ph idx="4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50" name="Google Shape;50;p6"/>
          <p:cNvPicPr preferRelativeResize="0"/>
          <p:nvPr/>
        </p:nvPicPr>
        <p:blipFill rotWithShape="1">
          <a:blip r:embed="rId2">
            <a:alphaModFix/>
          </a:blip>
          <a:srcRect b="43714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51" name="Google Shape;51;p6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078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7" name="Google Shape;57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8" name="Google Shape;58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0" name="Google Shape;60;p7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1" name="Google Shape;61;p7"/>
          <p:cNvPicPr preferRelativeResize="0"/>
          <p:nvPr/>
        </p:nvPicPr>
        <p:blipFill rotWithShape="1">
          <a:blip r:embed="rId2">
            <a:alphaModFix/>
          </a:blip>
          <a:srcRect b="43714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2" name="Google Shape;62;p7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078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7" name="Google Shape;67;p8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8" name="Google Shape;68;p8"/>
          <p:cNvPicPr preferRelativeResize="0"/>
          <p:nvPr/>
        </p:nvPicPr>
        <p:blipFill rotWithShape="1">
          <a:blip r:embed="rId2">
            <a:alphaModFix/>
          </a:blip>
          <a:srcRect b="43714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9" name="Google Shape;69;p8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078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525" y="4473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 2">
  <p:cSld name="CUSTOM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26.png"/><Relationship Id="rId5" Type="http://schemas.openxmlformats.org/officeDocument/2006/relationships/image" Target="../media/image3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15.png"/><Relationship Id="rId5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Relationship Id="rId4" Type="http://schemas.openxmlformats.org/officeDocument/2006/relationships/image" Target="../media/image23.png"/><Relationship Id="rId5" Type="http://schemas.openxmlformats.org/officeDocument/2006/relationships/image" Target="../media/image28.png"/><Relationship Id="rId6" Type="http://schemas.openxmlformats.org/officeDocument/2006/relationships/image" Target="../media/image3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gif"/><Relationship Id="rId4" Type="http://schemas.openxmlformats.org/officeDocument/2006/relationships/image" Target="../media/image30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Relationship Id="rId4" Type="http://schemas.openxmlformats.org/officeDocument/2006/relationships/image" Target="../media/image41.png"/><Relationship Id="rId5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Relationship Id="rId5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Relationship Id="rId4" Type="http://schemas.openxmlformats.org/officeDocument/2006/relationships/image" Target="../media/image34.png"/><Relationship Id="rId5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youtube.com/playlist?list=PL9Kt31jhweMk-WNyXpCu_CeXriQO2koF1" TargetMode="External"/><Relationship Id="rId4" Type="http://schemas.openxmlformats.org/officeDocument/2006/relationships/image" Target="../media/image4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png"/><Relationship Id="rId4" Type="http://schemas.openxmlformats.org/officeDocument/2006/relationships/image" Target="../media/image46.jpg"/><Relationship Id="rId5" Type="http://schemas.openxmlformats.org/officeDocument/2006/relationships/image" Target="../media/image3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9.jpg"/><Relationship Id="rId5" Type="http://schemas.openxmlformats.org/officeDocument/2006/relationships/image" Target="../media/image11.jpg"/><Relationship Id="rId6" Type="http://schemas.openxmlformats.org/officeDocument/2006/relationships/image" Target="../media/image10.png"/><Relationship Id="rId7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2.3.3 Transmission du mouvement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(les transmissions a</a:t>
            </a:r>
            <a:r>
              <a:rPr lang="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utomatisées et automatiques)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147" name="Google Shape;147;p19"/>
          <p:cNvSpPr txBox="1"/>
          <p:nvPr>
            <p:ph idx="1" type="body"/>
          </p:nvPr>
        </p:nvSpPr>
        <p:spPr>
          <a:xfrm>
            <a:off x="311700" y="9891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Pour actionner le mode manuel, enfoncez le bouton “M”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:\Photos\Transmissions automatisées\UNADJUSTEDNONRAW_thumb_1fe4.jpg" id="148" name="Google Shape;14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200" y="1598325"/>
            <a:ext cx="4120800" cy="26725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19"/>
          <p:cNvCxnSpPr/>
          <p:nvPr/>
        </p:nvCxnSpPr>
        <p:spPr>
          <a:xfrm flipH="1">
            <a:off x="2577025" y="2438575"/>
            <a:ext cx="4120800" cy="441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0" name="Google Shape;150;p19"/>
          <p:cNvSpPr/>
          <p:nvPr/>
        </p:nvSpPr>
        <p:spPr>
          <a:xfrm>
            <a:off x="1830625" y="2680025"/>
            <a:ext cx="610800" cy="637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156" name="Google Shape;156;p20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Pour changer les rapports, il faut appuyer sur + pour grader et sur - pour rétrograder.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:\Photos\Transmissions automatisées\UNADJUSTEDNONRAW_thumb_1fe4.jpg" id="157" name="Google Shape;15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7" y="2138088"/>
            <a:ext cx="3126319" cy="20275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Google Shape;158;p20"/>
          <p:cNvCxnSpPr>
            <a:endCxn id="159" idx="1"/>
          </p:cNvCxnSpPr>
          <p:nvPr/>
        </p:nvCxnSpPr>
        <p:spPr>
          <a:xfrm flipH="1">
            <a:off x="2105800" y="2327100"/>
            <a:ext cx="3391800" cy="227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9" name="Google Shape;159;p20"/>
          <p:cNvSpPr/>
          <p:nvPr/>
        </p:nvSpPr>
        <p:spPr>
          <a:xfrm>
            <a:off x="1807600" y="2268150"/>
            <a:ext cx="298200" cy="5727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165" name="Google Shape;165;p21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Pour actionner le mode manuel, placez le levier à la position “M”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descr="F:\Photos\Transmissions automatisées\IMG_0522.jpg" id="166" name="Google Shape;16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2046763"/>
            <a:ext cx="3255319" cy="21189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" name="Google Shape;167;p21"/>
          <p:cNvCxnSpPr>
            <a:endCxn id="168" idx="6"/>
          </p:cNvCxnSpPr>
          <p:nvPr/>
        </p:nvCxnSpPr>
        <p:spPr>
          <a:xfrm flipH="1">
            <a:off x="2793725" y="2868400"/>
            <a:ext cx="4220100" cy="939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8" name="Google Shape;168;p21"/>
          <p:cNvSpPr/>
          <p:nvPr/>
        </p:nvSpPr>
        <p:spPr>
          <a:xfrm>
            <a:off x="2405225" y="3604150"/>
            <a:ext cx="388500" cy="407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174" name="Google Shape;174;p22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Pour changer les rapports, il faut utiliser la touche placée sur le côté du levier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:\Photos\Transmissions automatisées\IMG_0522.jpg" id="175" name="Google Shape;17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136574"/>
            <a:ext cx="3117300" cy="20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2"/>
          <p:cNvSpPr txBox="1"/>
          <p:nvPr/>
        </p:nvSpPr>
        <p:spPr>
          <a:xfrm>
            <a:off x="5444300" y="2045950"/>
            <a:ext cx="30018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Grader les rapports</a:t>
            </a:r>
            <a:endParaRPr sz="1800"/>
          </a:p>
        </p:txBody>
      </p:sp>
      <p:sp>
        <p:nvSpPr>
          <p:cNvPr id="177" name="Google Shape;177;p22"/>
          <p:cNvSpPr txBox="1"/>
          <p:nvPr/>
        </p:nvSpPr>
        <p:spPr>
          <a:xfrm>
            <a:off x="5444300" y="3161150"/>
            <a:ext cx="32403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Rétrograder les rapports</a:t>
            </a:r>
            <a:endParaRPr sz="1800"/>
          </a:p>
        </p:txBody>
      </p:sp>
      <p:cxnSp>
        <p:nvCxnSpPr>
          <p:cNvPr id="178" name="Google Shape;178;p22"/>
          <p:cNvCxnSpPr>
            <a:stCxn id="176" idx="1"/>
          </p:cNvCxnSpPr>
          <p:nvPr/>
        </p:nvCxnSpPr>
        <p:spPr>
          <a:xfrm flipH="1">
            <a:off x="2225900" y="2474050"/>
            <a:ext cx="3218400" cy="260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9" name="Google Shape;179;p22"/>
          <p:cNvCxnSpPr>
            <a:stCxn id="177" idx="1"/>
          </p:cNvCxnSpPr>
          <p:nvPr/>
        </p:nvCxnSpPr>
        <p:spPr>
          <a:xfrm rot="10800000">
            <a:off x="2346200" y="2990000"/>
            <a:ext cx="3098100" cy="599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185" name="Google Shape;185;p23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Certains véhicules </a:t>
            </a:r>
            <a:r>
              <a:rPr lang="fr" sz="2400">
                <a:solidFill>
                  <a:schemeClr val="dk1"/>
                </a:solidFill>
              </a:rPr>
              <a:t>ont, en plus, des</a:t>
            </a:r>
            <a:r>
              <a:rPr lang="fr" sz="2400">
                <a:solidFill>
                  <a:schemeClr val="dk1"/>
                </a:solidFill>
              </a:rPr>
              <a:t> commandes sur le volant</a:t>
            </a:r>
            <a:endParaRPr sz="2400"/>
          </a:p>
        </p:txBody>
      </p:sp>
      <p:pic>
        <p:nvPicPr>
          <p:cNvPr id="186" name="Google Shape;186;p23"/>
          <p:cNvPicPr preferRelativeResize="0"/>
          <p:nvPr/>
        </p:nvPicPr>
        <p:blipFill rotWithShape="1">
          <a:blip r:embed="rId3">
            <a:alphaModFix/>
          </a:blip>
          <a:srcRect b="0" l="0" r="42505" t="-2490"/>
          <a:stretch/>
        </p:blipFill>
        <p:spPr>
          <a:xfrm>
            <a:off x="311700" y="1694824"/>
            <a:ext cx="2465049" cy="247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 txBox="1"/>
          <p:nvPr/>
        </p:nvSpPr>
        <p:spPr>
          <a:xfrm>
            <a:off x="4360775" y="1759175"/>
            <a:ext cx="4696200" cy="8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Signe “</a:t>
            </a:r>
            <a:r>
              <a:rPr b="1" lang="fr" sz="1800">
                <a:solidFill>
                  <a:schemeClr val="dk1"/>
                </a:solidFill>
              </a:rPr>
              <a:t>+</a:t>
            </a:r>
            <a:r>
              <a:rPr lang="fr" sz="1800">
                <a:solidFill>
                  <a:schemeClr val="dk1"/>
                </a:solidFill>
              </a:rPr>
              <a:t>” pour gradation de rapports</a:t>
            </a:r>
            <a:endParaRPr sz="1800"/>
          </a:p>
        </p:txBody>
      </p:sp>
      <p:sp>
        <p:nvSpPr>
          <p:cNvPr id="188" name="Google Shape;188;p23"/>
          <p:cNvSpPr txBox="1"/>
          <p:nvPr/>
        </p:nvSpPr>
        <p:spPr>
          <a:xfrm>
            <a:off x="4360775" y="2753000"/>
            <a:ext cx="46962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Sélection du mode manuel ou </a:t>
            </a:r>
            <a:r>
              <a:rPr lang="fr" sz="1800">
                <a:solidFill>
                  <a:schemeClr val="dk1"/>
                </a:solidFill>
              </a:rPr>
              <a:t>automa</a:t>
            </a:r>
            <a:r>
              <a:rPr lang="fr" sz="1800">
                <a:solidFill>
                  <a:schemeClr val="dk1"/>
                </a:solidFill>
              </a:rPr>
              <a:t>tisé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3"/>
          <p:cNvSpPr txBox="1"/>
          <p:nvPr/>
        </p:nvSpPr>
        <p:spPr>
          <a:xfrm>
            <a:off x="4360775" y="3387125"/>
            <a:ext cx="4696200" cy="8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Signe “</a:t>
            </a:r>
            <a:r>
              <a:rPr b="1" lang="fr" sz="1800">
                <a:solidFill>
                  <a:schemeClr val="dk1"/>
                </a:solidFill>
              </a:rPr>
              <a:t>-</a:t>
            </a:r>
            <a:r>
              <a:rPr lang="fr" sz="1800">
                <a:solidFill>
                  <a:schemeClr val="dk1"/>
                </a:solidFill>
              </a:rPr>
              <a:t>” pour rétrogradation de rapports</a:t>
            </a:r>
            <a:endParaRPr sz="1800"/>
          </a:p>
        </p:txBody>
      </p:sp>
      <p:cxnSp>
        <p:nvCxnSpPr>
          <p:cNvPr id="190" name="Google Shape;190;p23"/>
          <p:cNvCxnSpPr>
            <a:stCxn id="187" idx="1"/>
          </p:cNvCxnSpPr>
          <p:nvPr/>
        </p:nvCxnSpPr>
        <p:spPr>
          <a:xfrm flipH="1">
            <a:off x="2567975" y="2188775"/>
            <a:ext cx="1792800" cy="379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1" name="Google Shape;191;p23"/>
          <p:cNvCxnSpPr>
            <a:stCxn id="188" idx="1"/>
          </p:cNvCxnSpPr>
          <p:nvPr/>
        </p:nvCxnSpPr>
        <p:spPr>
          <a:xfrm flipH="1">
            <a:off x="2522675" y="3080900"/>
            <a:ext cx="1838100" cy="94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2" name="Google Shape;192;p23"/>
          <p:cNvCxnSpPr>
            <a:stCxn id="189" idx="1"/>
          </p:cNvCxnSpPr>
          <p:nvPr/>
        </p:nvCxnSpPr>
        <p:spPr>
          <a:xfrm rot="10800000">
            <a:off x="2225975" y="3543425"/>
            <a:ext cx="2134800" cy="273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4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Mack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(Camions Mack)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>
                <a:solidFill>
                  <a:schemeClr val="dk1"/>
                </a:solidFill>
              </a:rPr>
              <a:t>12 à 14 rapports vers l’avant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>
                <a:solidFill>
                  <a:schemeClr val="dk1"/>
                </a:solidFill>
              </a:rPr>
              <a:t> 2 Rapports vers l’arrière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8721" y="1229824"/>
            <a:ext cx="1949525" cy="36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5125" y="1014425"/>
            <a:ext cx="3781575" cy="21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 rotWithShape="1">
          <a:blip r:embed="rId5">
            <a:alphaModFix/>
          </a:blip>
          <a:srcRect b="28654" l="20334" r="10191" t="28951"/>
          <a:stretch/>
        </p:blipFill>
        <p:spPr>
          <a:xfrm>
            <a:off x="3250325" y="2844824"/>
            <a:ext cx="3217350" cy="110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/>
              <a:t>Transmission automatisée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5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rgbClr val="000000"/>
                </a:solidFill>
              </a:rPr>
              <a:t>Pour actionner le mode manuel, enfoncez le bouton “M”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08" name="Google Shape;208;p25"/>
          <p:cNvPicPr preferRelativeResize="0"/>
          <p:nvPr/>
        </p:nvPicPr>
        <p:blipFill rotWithShape="1">
          <a:blip r:embed="rId3">
            <a:alphaModFix/>
          </a:blip>
          <a:srcRect b="28654" l="20334" r="10191" t="28951"/>
          <a:stretch/>
        </p:blipFill>
        <p:spPr>
          <a:xfrm>
            <a:off x="311700" y="2208012"/>
            <a:ext cx="5716325" cy="195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25"/>
          <p:cNvCxnSpPr>
            <a:endCxn id="210" idx="6"/>
          </p:cNvCxnSpPr>
          <p:nvPr/>
        </p:nvCxnSpPr>
        <p:spPr>
          <a:xfrm flipH="1">
            <a:off x="5549175" y="2765950"/>
            <a:ext cx="2435100" cy="288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0" name="Google Shape;210;p25"/>
          <p:cNvSpPr/>
          <p:nvPr/>
        </p:nvSpPr>
        <p:spPr>
          <a:xfrm>
            <a:off x="4911675" y="2734900"/>
            <a:ext cx="637500" cy="638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/>
              <a:t>Transmission automatisée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6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rgbClr val="000000"/>
                </a:solidFill>
              </a:rPr>
              <a:t>Pour changer les rapports, il faut appuyer sur </a:t>
            </a:r>
            <a:r>
              <a:rPr b="1" lang="fr" sz="2400">
                <a:solidFill>
                  <a:srgbClr val="000000"/>
                </a:solidFill>
              </a:rPr>
              <a:t>+</a:t>
            </a:r>
            <a:r>
              <a:rPr lang="fr" sz="2400">
                <a:solidFill>
                  <a:srgbClr val="000000"/>
                </a:solidFill>
              </a:rPr>
              <a:t> pour grader et sur </a:t>
            </a:r>
            <a:r>
              <a:rPr b="1" lang="fr" sz="2400">
                <a:solidFill>
                  <a:srgbClr val="000000"/>
                </a:solidFill>
              </a:rPr>
              <a:t>- </a:t>
            </a:r>
            <a:r>
              <a:rPr lang="fr" sz="2400">
                <a:solidFill>
                  <a:srgbClr val="000000"/>
                </a:solidFill>
              </a:rPr>
              <a:t>pour rétrograder.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17" name="Google Shape;217;p26"/>
          <p:cNvPicPr preferRelativeResize="0"/>
          <p:nvPr/>
        </p:nvPicPr>
        <p:blipFill rotWithShape="1">
          <a:blip r:embed="rId3">
            <a:alphaModFix/>
          </a:blip>
          <a:srcRect b="28654" l="20334" r="10191" t="28951"/>
          <a:stretch/>
        </p:blipFill>
        <p:spPr>
          <a:xfrm>
            <a:off x="311700" y="2208012"/>
            <a:ext cx="5716325" cy="195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6"/>
          <p:cNvSpPr/>
          <p:nvPr/>
        </p:nvSpPr>
        <p:spPr>
          <a:xfrm>
            <a:off x="4783050" y="2748175"/>
            <a:ext cx="298200" cy="1121400"/>
          </a:xfrm>
          <a:prstGeom prst="rightBrace">
            <a:avLst>
              <a:gd fmla="val 8333" name="adj1"/>
              <a:gd fmla="val 52489" name="adj2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9" name="Google Shape;219;p26"/>
          <p:cNvCxnSpPr>
            <a:endCxn id="218" idx="1"/>
          </p:cNvCxnSpPr>
          <p:nvPr/>
        </p:nvCxnSpPr>
        <p:spPr>
          <a:xfrm flipH="1">
            <a:off x="5081250" y="2763187"/>
            <a:ext cx="2679000" cy="573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/>
          <p:nvPr>
            <p:ph type="title"/>
          </p:nvPr>
        </p:nvSpPr>
        <p:spPr>
          <a:xfrm>
            <a:off x="311700" y="251850"/>
            <a:ext cx="8520600" cy="7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225" name="Google Shape;225;p27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(Camions Volvo)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12 ou 14 rapports vers l’avant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2 Rapports vers l’arrière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26" name="Google Shape;2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950" y="790667"/>
            <a:ext cx="2709311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115575"/>
            <a:ext cx="3583336" cy="305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7"/>
          <p:cNvPicPr preferRelativeResize="0"/>
          <p:nvPr/>
        </p:nvPicPr>
        <p:blipFill rotWithShape="1">
          <a:blip r:embed="rId5">
            <a:alphaModFix/>
          </a:blip>
          <a:srcRect b="20183" l="25752" r="12431" t="19022"/>
          <a:stretch/>
        </p:blipFill>
        <p:spPr>
          <a:xfrm>
            <a:off x="806175" y="2694550"/>
            <a:ext cx="3049400" cy="16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8"/>
          <p:cNvPicPr preferRelativeResize="0"/>
          <p:nvPr/>
        </p:nvPicPr>
        <p:blipFill rotWithShape="1">
          <a:blip r:embed="rId3">
            <a:alphaModFix/>
          </a:blip>
          <a:srcRect b="20183" l="25752" r="12431" t="19022"/>
          <a:stretch/>
        </p:blipFill>
        <p:spPr>
          <a:xfrm>
            <a:off x="1055575" y="2341450"/>
            <a:ext cx="3309650" cy="183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235" name="Google Shape;235;p28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Pour actionner le mode manuel, placez le levier ou appuyez sur le bouton à la position “M”</a:t>
            </a:r>
            <a:endParaRPr sz="2400"/>
          </a:p>
        </p:txBody>
      </p:sp>
      <p:pic>
        <p:nvPicPr>
          <p:cNvPr id="236" name="Google Shape;23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4750" y="1713950"/>
            <a:ext cx="2901599" cy="24748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p28"/>
          <p:cNvCxnSpPr/>
          <p:nvPr/>
        </p:nvCxnSpPr>
        <p:spPr>
          <a:xfrm>
            <a:off x="4482975" y="2198175"/>
            <a:ext cx="2627400" cy="1105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8" name="Google Shape;238;p28"/>
          <p:cNvSpPr/>
          <p:nvPr/>
        </p:nvSpPr>
        <p:spPr>
          <a:xfrm>
            <a:off x="7110413" y="3162300"/>
            <a:ext cx="238200" cy="2322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9" name="Google Shape;239;p28"/>
          <p:cNvCxnSpPr/>
          <p:nvPr/>
        </p:nvCxnSpPr>
        <p:spPr>
          <a:xfrm flipH="1">
            <a:off x="3252925" y="2198175"/>
            <a:ext cx="1230000" cy="1237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84" name="Google Shape;84;p11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dk1"/>
                </a:solidFill>
              </a:rPr>
              <a:t>Principales utilisations: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fr" sz="2400">
                <a:solidFill>
                  <a:schemeClr val="dk1"/>
                </a:solidFill>
              </a:rPr>
              <a:t>Tracteurs routiers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fr" sz="2400">
                <a:solidFill>
                  <a:schemeClr val="dk1"/>
                </a:solidFill>
              </a:rPr>
              <a:t>Camions de construction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85" name="Google Shape;8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775" y="1256799"/>
            <a:ext cx="3365950" cy="18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967" y="2571749"/>
            <a:ext cx="2127984" cy="159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9"/>
          <p:cNvPicPr preferRelativeResize="0"/>
          <p:nvPr/>
        </p:nvPicPr>
        <p:blipFill rotWithShape="1">
          <a:blip r:embed="rId3">
            <a:alphaModFix/>
          </a:blip>
          <a:srcRect b="20183" l="25752" r="12431" t="19022"/>
          <a:stretch/>
        </p:blipFill>
        <p:spPr>
          <a:xfrm>
            <a:off x="416698" y="2250367"/>
            <a:ext cx="2893265" cy="16001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246" name="Google Shape;246;p29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Pour changer les rapports, il faut utiliser la touche placée sur le côté du levier ou les boutons sur le tableau de bord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9"/>
          <p:cNvSpPr txBox="1"/>
          <p:nvPr/>
        </p:nvSpPr>
        <p:spPr>
          <a:xfrm>
            <a:off x="4056625" y="2087475"/>
            <a:ext cx="1714500" cy="64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Grader les rapports</a:t>
            </a:r>
            <a:endParaRPr/>
          </a:p>
        </p:txBody>
      </p:sp>
      <p:sp>
        <p:nvSpPr>
          <p:cNvPr id="248" name="Google Shape;248;p29"/>
          <p:cNvSpPr txBox="1"/>
          <p:nvPr/>
        </p:nvSpPr>
        <p:spPr>
          <a:xfrm>
            <a:off x="4056625" y="2532650"/>
            <a:ext cx="1714500" cy="7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Rétrograder les rapports</a:t>
            </a:r>
            <a:endParaRPr/>
          </a:p>
        </p:txBody>
      </p:sp>
      <p:pic>
        <p:nvPicPr>
          <p:cNvPr id="249" name="Google Shape;24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9800" y="1954853"/>
            <a:ext cx="2812500" cy="23988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29"/>
          <p:cNvCxnSpPr/>
          <p:nvPr/>
        </p:nvCxnSpPr>
        <p:spPr>
          <a:xfrm>
            <a:off x="5699425" y="2496150"/>
            <a:ext cx="776100" cy="34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1" name="Google Shape;251;p29"/>
          <p:cNvCxnSpPr/>
          <p:nvPr/>
        </p:nvCxnSpPr>
        <p:spPr>
          <a:xfrm flipH="1" rot="10800000">
            <a:off x="5529550" y="2736850"/>
            <a:ext cx="1092300" cy="136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2" name="Google Shape;252;p29"/>
          <p:cNvSpPr txBox="1"/>
          <p:nvPr/>
        </p:nvSpPr>
        <p:spPr>
          <a:xfrm>
            <a:off x="4057650" y="3190875"/>
            <a:ext cx="15801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Mode Eco/Performance</a:t>
            </a:r>
            <a:endParaRPr/>
          </a:p>
        </p:txBody>
      </p:sp>
      <p:cxnSp>
        <p:nvCxnSpPr>
          <p:cNvPr id="253" name="Google Shape;253;p29"/>
          <p:cNvCxnSpPr/>
          <p:nvPr/>
        </p:nvCxnSpPr>
        <p:spPr>
          <a:xfrm>
            <a:off x="5625959" y="3443325"/>
            <a:ext cx="2280000" cy="175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4" name="Google Shape;254;p29"/>
          <p:cNvCxnSpPr/>
          <p:nvPr/>
        </p:nvCxnSpPr>
        <p:spPr>
          <a:xfrm flipH="1">
            <a:off x="2620535" y="2459775"/>
            <a:ext cx="1436100" cy="832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5" name="Google Shape;255;p29"/>
          <p:cNvCxnSpPr>
            <a:stCxn id="248" idx="1"/>
          </p:cNvCxnSpPr>
          <p:nvPr/>
        </p:nvCxnSpPr>
        <p:spPr>
          <a:xfrm flipH="1">
            <a:off x="2620525" y="2885600"/>
            <a:ext cx="1436100" cy="635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6" name="Google Shape;256;p29"/>
          <p:cNvCxnSpPr/>
          <p:nvPr/>
        </p:nvCxnSpPr>
        <p:spPr>
          <a:xfrm rot="10800000">
            <a:off x="2220425" y="3619000"/>
            <a:ext cx="345900" cy="300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7" name="Google Shape;257;p29"/>
          <p:cNvCxnSpPr>
            <a:stCxn id="252" idx="1"/>
          </p:cNvCxnSpPr>
          <p:nvPr/>
        </p:nvCxnSpPr>
        <p:spPr>
          <a:xfrm flipH="1">
            <a:off x="2543250" y="3443325"/>
            <a:ext cx="1514400" cy="462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263" name="Google Shape;263;p30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12 rapports vers l’avant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 2 rapports vers l’arrière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descr="F:\Photos\Transmissions automatisées\IMG_0523.jpg" id="264" name="Google Shape;2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9650" y="1730842"/>
            <a:ext cx="3242644" cy="243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175" y="2789025"/>
            <a:ext cx="2084800" cy="11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2750" y="2701025"/>
            <a:ext cx="2399063" cy="13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0375" y="1263400"/>
            <a:ext cx="2915122" cy="46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273" name="Google Shape;273;p31"/>
          <p:cNvSpPr txBox="1"/>
          <p:nvPr>
            <p:ph idx="1" type="body"/>
          </p:nvPr>
        </p:nvSpPr>
        <p:spPr>
          <a:xfrm>
            <a:off x="311700" y="1152475"/>
            <a:ext cx="8520600" cy="32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0000"/>
                </a:solidFill>
              </a:rPr>
              <a:t>Quelques exemples de l’utilisation du mode manuel</a:t>
            </a:r>
            <a:endParaRPr sz="2400">
              <a:solidFill>
                <a:srgbClr val="00000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fr" sz="2000">
                <a:solidFill>
                  <a:srgbClr val="000000"/>
                </a:solidFill>
              </a:rPr>
              <a:t>Mise en mouvement sur surface glissante pour éviter que les roues patinent. (Utilisation d’un rapport plus élevé pour la mise en mouvement)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fr" sz="2000">
                <a:solidFill>
                  <a:srgbClr val="000000"/>
                </a:solidFill>
              </a:rPr>
              <a:t>S’assurer de l’utilisation du couple en montant une pente sur une surface glissante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fr" sz="2000">
                <a:solidFill>
                  <a:srgbClr val="000000"/>
                </a:solidFill>
              </a:rPr>
              <a:t>Conduite en situation hivernale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fr" sz="2000">
                <a:solidFill>
                  <a:srgbClr val="000000"/>
                </a:solidFill>
              </a:rPr>
              <a:t>Pour une gestion optimale du régime moteur dans de longues pentes abruptes</a:t>
            </a: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279" name="Google Shape;279;p32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Pour actionner le mode manuel, il faut enfoncer et tenir le sélecteur environ 1 seconde au bout du levier.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3950" y="2159300"/>
            <a:ext cx="3756093" cy="211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286" name="Google Shape;286;p33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Pour changer les rapports, il faut lever le levier pour grader et le baisser pour rétrograder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0400" y="2394653"/>
            <a:ext cx="3265450" cy="183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6850" y="2394650"/>
            <a:ext cx="3265402" cy="183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3"/>
          <p:cNvSpPr txBox="1"/>
          <p:nvPr/>
        </p:nvSpPr>
        <p:spPr>
          <a:xfrm>
            <a:off x="1060450" y="1882450"/>
            <a:ext cx="3265500" cy="3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Gradation</a:t>
            </a:r>
            <a:endParaRPr sz="2400"/>
          </a:p>
        </p:txBody>
      </p:sp>
      <p:sp>
        <p:nvSpPr>
          <p:cNvPr id="290" name="Google Shape;290;p33"/>
          <p:cNvSpPr txBox="1"/>
          <p:nvPr/>
        </p:nvSpPr>
        <p:spPr>
          <a:xfrm>
            <a:off x="4796800" y="1882450"/>
            <a:ext cx="3265500" cy="3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Rétrogradation</a:t>
            </a:r>
            <a:endParaRPr sz="2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296" name="Google Shape;296;p34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000">
                <a:solidFill>
                  <a:schemeClr val="dk1"/>
                </a:solidFill>
              </a:rPr>
              <a:t>Eaton-Cummins</a:t>
            </a:r>
            <a:r>
              <a:rPr b="1" lang="fr" sz="2000">
                <a:solidFill>
                  <a:schemeClr val="dk1"/>
                </a:solidFill>
              </a:rPr>
              <a:t> </a:t>
            </a:r>
            <a:endParaRPr sz="3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200">
                <a:solidFill>
                  <a:schemeClr val="dk1"/>
                </a:solidFill>
              </a:rPr>
              <a:t>11-</a:t>
            </a:r>
            <a:r>
              <a:rPr lang="fr" sz="2200">
                <a:solidFill>
                  <a:schemeClr val="dk1"/>
                </a:solidFill>
              </a:rPr>
              <a:t>12 rapports vers l’avant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200">
                <a:solidFill>
                  <a:schemeClr val="dk1"/>
                </a:solidFill>
              </a:rPr>
              <a:t> 2 rapports vers l’arrière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297" name="Google Shape;29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2476" y="1371600"/>
            <a:ext cx="3912174" cy="186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5887" y="3231725"/>
            <a:ext cx="1591013" cy="69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9574" y="3397200"/>
            <a:ext cx="2115675" cy="39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5"/>
          <p:cNvSpPr txBox="1"/>
          <p:nvPr>
            <p:ph type="title"/>
          </p:nvPr>
        </p:nvSpPr>
        <p:spPr>
          <a:xfrm>
            <a:off x="531775" y="430825"/>
            <a:ext cx="8520600" cy="5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300"/>
              <a:t>Commande spécialisée HSA</a:t>
            </a:r>
            <a:endParaRPr sz="3700"/>
          </a:p>
        </p:txBody>
      </p:sp>
      <p:sp>
        <p:nvSpPr>
          <p:cNvPr id="305" name="Google Shape;305;p35"/>
          <p:cNvSpPr txBox="1"/>
          <p:nvPr>
            <p:ph idx="1" type="body"/>
          </p:nvPr>
        </p:nvSpPr>
        <p:spPr>
          <a:xfrm>
            <a:off x="482750" y="864300"/>
            <a:ext cx="7717200" cy="3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89099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Ces transmissions possèdent généralement un dispositif  d’aide au départ en pentes (</a:t>
            </a:r>
            <a:r>
              <a:rPr b="1" i="1" lang="fr">
                <a:solidFill>
                  <a:schemeClr val="dk1"/>
                </a:solidFill>
              </a:rPr>
              <a:t>hill start aid</a:t>
            </a:r>
            <a:r>
              <a:rPr lang="fr">
                <a:solidFill>
                  <a:schemeClr val="dk1"/>
                </a:solidFill>
              </a:rPr>
              <a:t>).</a:t>
            </a:r>
            <a:endParaRPr>
              <a:solidFill>
                <a:schemeClr val="dk1"/>
              </a:solidFill>
            </a:endParaRPr>
          </a:p>
          <a:p>
            <a:pPr indent="0" lvl="0" marL="0" marR="89099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89099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Lors d’un départ en pente, </a:t>
            </a:r>
            <a:r>
              <a:rPr lang="fr">
                <a:solidFill>
                  <a:schemeClr val="dk1"/>
                </a:solidFill>
                <a:highlight>
                  <a:srgbClr val="FFFF00"/>
                </a:highlight>
              </a:rPr>
              <a:t>l’opérateur dispose par défaut d’un délai d’environ 3 secondes</a:t>
            </a:r>
            <a:r>
              <a:rPr lang="fr">
                <a:solidFill>
                  <a:schemeClr val="dk1"/>
                </a:solidFill>
              </a:rPr>
              <a:t> pour appuyer sur l’accélérateur suite au relâchement des freins de services. </a:t>
            </a:r>
            <a:endParaRPr>
              <a:solidFill>
                <a:schemeClr val="dk1"/>
              </a:solidFill>
            </a:endParaRPr>
          </a:p>
          <a:p>
            <a:pPr indent="0" lvl="0" marL="0" marR="89099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8909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Passé ce délai, les freins seront relâchés et le véhicule se mettra en mouvement selon l’inclinaison de la pente. </a:t>
            </a:r>
            <a:endParaRPr>
              <a:solidFill>
                <a:schemeClr val="dk1"/>
              </a:solidFill>
            </a:endParaRPr>
          </a:p>
          <a:p>
            <a:pPr indent="0" lvl="0" marL="0" marR="8909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Il est cependant possible d'annuler cette retenue en appuyant sur l'interrupteur </a:t>
            </a:r>
            <a:r>
              <a:rPr b="1" lang="fr">
                <a:solidFill>
                  <a:schemeClr val="dk1"/>
                </a:solidFill>
              </a:rPr>
              <a:t>HSA-OFF</a:t>
            </a:r>
            <a:r>
              <a:rPr lang="fr">
                <a:solidFill>
                  <a:schemeClr val="dk1"/>
                </a:solidFill>
              </a:rPr>
              <a:t> ou </a:t>
            </a:r>
            <a:r>
              <a:rPr b="1" lang="fr">
                <a:solidFill>
                  <a:schemeClr val="dk1"/>
                </a:solidFill>
              </a:rPr>
              <a:t>HSA-OVR</a:t>
            </a:r>
            <a:r>
              <a:rPr lang="fr">
                <a:solidFill>
                  <a:schemeClr val="dk1"/>
                </a:solidFill>
              </a:rPr>
              <a:t>.</a:t>
            </a:r>
            <a:endParaRPr sz="2500"/>
          </a:p>
        </p:txBody>
      </p:sp>
      <p:pic>
        <p:nvPicPr>
          <p:cNvPr id="306" name="Google Shape;3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4825" y="2387050"/>
            <a:ext cx="487400" cy="116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6"/>
          <p:cNvSpPr txBox="1"/>
          <p:nvPr/>
        </p:nvSpPr>
        <p:spPr>
          <a:xfrm>
            <a:off x="110000" y="-85475"/>
            <a:ext cx="8907000" cy="11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chemeClr val="dk1"/>
                </a:solidFill>
              </a:rPr>
              <a:t>Utilisation</a:t>
            </a:r>
            <a:r>
              <a:rPr lang="fr" sz="2400">
                <a:solidFill>
                  <a:schemeClr val="dk1"/>
                </a:solidFill>
              </a:rPr>
              <a:t> : </a:t>
            </a:r>
            <a:r>
              <a:rPr lang="fr" sz="2000"/>
              <a:t>Méthodes d’opération préconisées d’une transmission automatisée afin d’éviter la </a:t>
            </a:r>
            <a:r>
              <a:rPr lang="fr" sz="2000"/>
              <a:t>surutilisation</a:t>
            </a:r>
            <a:r>
              <a:rPr lang="fr" sz="2000"/>
              <a:t> ainsi que la surchauffe.</a:t>
            </a:r>
            <a:endParaRPr sz="2000"/>
          </a:p>
        </p:txBody>
      </p:sp>
      <p:sp>
        <p:nvSpPr>
          <p:cNvPr id="312" name="Google Shape;312;p36"/>
          <p:cNvSpPr txBox="1"/>
          <p:nvPr/>
        </p:nvSpPr>
        <p:spPr>
          <a:xfrm>
            <a:off x="110075" y="908576"/>
            <a:ext cx="8907000" cy="3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Lors de la conduite à </a:t>
            </a:r>
            <a:r>
              <a:rPr lang="fr" sz="1500" u="sng">
                <a:solidFill>
                  <a:schemeClr val="dk1"/>
                </a:solidFill>
              </a:rPr>
              <a:t>très basse vitesse</a:t>
            </a:r>
            <a:r>
              <a:rPr lang="fr" sz="1500">
                <a:solidFill>
                  <a:schemeClr val="dk1"/>
                </a:solidFill>
              </a:rPr>
              <a:t>, surtout chargé; évitez d’appuyer et de relâcher  constamment l’accélérateur. Utiliser plutôt le mode programmé de contrôle à basse vitesse ou choisir un bas rapport.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Lors des arrêts prolongés, réduire le temps “débrayé”. Utiliser plutôt le point mort.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Lors d’attente de mise en mouvement, en pente, ne pas utiliser l’accélérateur pour empêcher le véhicule de bouger. Toujours utiliser le frein de service.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Lorsque le véhicule </a:t>
            </a:r>
            <a:r>
              <a:rPr lang="fr" sz="1500" u="sng">
                <a:solidFill>
                  <a:schemeClr val="dk1"/>
                </a:solidFill>
              </a:rPr>
              <a:t>fait marche-arrière</a:t>
            </a:r>
            <a:r>
              <a:rPr lang="fr" sz="1500">
                <a:solidFill>
                  <a:schemeClr val="dk1"/>
                </a:solidFill>
              </a:rPr>
              <a:t> et que vous devez aller de l’avant, utiliser d’abord le frein de service pour arrêter le véhicule, puis reprendre l’accélérateur.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Toujours respecter les limites de masse totale en charge d’utilisation établi par le fabricant. Certaines versions de transmissions, exemple la DT-12 “Direct Drive”, a un maximum de seulement </a:t>
            </a:r>
            <a:r>
              <a:rPr lang="fr" sz="1500" u="sng">
                <a:solidFill>
                  <a:schemeClr val="dk1"/>
                </a:solidFill>
              </a:rPr>
              <a:t>36 300 kg (80 000 lb) de capacité d’utilisation</a:t>
            </a:r>
            <a:r>
              <a:rPr lang="fr" sz="1500">
                <a:solidFill>
                  <a:schemeClr val="dk1"/>
                </a:solidFill>
              </a:rPr>
              <a:t> “GCW” (Gross cargo weight).</a:t>
            </a:r>
            <a:endParaRPr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7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0000"/>
                </a:solidFill>
              </a:rPr>
              <a:t>Attention aux indications de </a:t>
            </a:r>
            <a:r>
              <a:rPr lang="fr" sz="2400">
                <a:solidFill>
                  <a:srgbClr val="000000"/>
                </a:solidFill>
              </a:rPr>
              <a:t>surutilisation</a:t>
            </a:r>
            <a:r>
              <a:rPr lang="fr" sz="2400">
                <a:solidFill>
                  <a:srgbClr val="000000"/>
                </a:solidFill>
              </a:rPr>
              <a:t> de l’embrayage.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0000"/>
                </a:solidFill>
              </a:rPr>
              <a:t>“clutch abuse”; “clutch overheating”</a:t>
            </a:r>
            <a:endParaRPr sz="24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19" name="Google Shape;31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8707" y="1590832"/>
            <a:ext cx="1683600" cy="17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1675" y="2066200"/>
            <a:ext cx="2809875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6" y="2066201"/>
            <a:ext cx="3232820" cy="99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327" name="Google Shape;327;p38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Lorsque ces indicateurs s’allument dans le tableau de bord, cela signifie que l’embrayage </a:t>
            </a:r>
            <a:r>
              <a:rPr b="1" lang="fr" u="sng">
                <a:solidFill>
                  <a:schemeClr val="dk1"/>
                </a:solidFill>
                <a:highlight>
                  <a:srgbClr val="FFFF00"/>
                </a:highlight>
              </a:rPr>
              <a:t>surchauffe</a:t>
            </a:r>
            <a:r>
              <a:rPr lang="fr">
                <a:solidFill>
                  <a:schemeClr val="dk1"/>
                </a:solidFill>
              </a:rPr>
              <a:t> et qu’il est possible que celle-ci </a:t>
            </a:r>
            <a:r>
              <a:rPr b="1" lang="fr" u="sng">
                <a:solidFill>
                  <a:schemeClr val="dk1"/>
                </a:solidFill>
                <a:highlight>
                  <a:srgbClr val="FFFF00"/>
                </a:highlight>
              </a:rPr>
              <a:t>cesse</a:t>
            </a:r>
            <a:r>
              <a:rPr b="1" lang="fr">
                <a:solidFill>
                  <a:schemeClr val="dk1"/>
                </a:solidFill>
                <a:highlight>
                  <a:srgbClr val="FFFF00"/>
                </a:highlight>
              </a:rPr>
              <a:t> de </a:t>
            </a:r>
            <a:r>
              <a:rPr b="1" lang="fr" u="sng">
                <a:solidFill>
                  <a:schemeClr val="dk1"/>
                </a:solidFill>
                <a:highlight>
                  <a:srgbClr val="FFFF00"/>
                </a:highlight>
              </a:rPr>
              <a:t>fonctionner</a:t>
            </a:r>
            <a:r>
              <a:rPr lang="fr">
                <a:solidFill>
                  <a:schemeClr val="dk1"/>
                </a:solidFill>
              </a:rPr>
              <a:t>. Un système de protection peut alors </a:t>
            </a:r>
            <a:r>
              <a:rPr b="1" lang="fr">
                <a:solidFill>
                  <a:schemeClr val="dk1"/>
                </a:solidFill>
              </a:rPr>
              <a:t>débrayer momentanément</a:t>
            </a:r>
            <a:r>
              <a:rPr lang="fr">
                <a:solidFill>
                  <a:schemeClr val="dk1"/>
                </a:solidFill>
              </a:rPr>
              <a:t> l’embrayage, afin de permettre son refroidissement. Il sera donc </a:t>
            </a:r>
            <a:r>
              <a:rPr b="1" lang="fr" u="sng">
                <a:solidFill>
                  <a:schemeClr val="dk1"/>
                </a:solidFill>
                <a:highlight>
                  <a:srgbClr val="FF9900"/>
                </a:highlight>
              </a:rPr>
              <a:t>impossible</a:t>
            </a:r>
            <a:r>
              <a:rPr lang="fr">
                <a:solidFill>
                  <a:schemeClr val="dk1"/>
                </a:solidFill>
              </a:rPr>
              <a:t>, dans ces conditions, de </a:t>
            </a:r>
            <a:r>
              <a:rPr b="1" lang="fr">
                <a:solidFill>
                  <a:schemeClr val="dk1"/>
                </a:solidFill>
              </a:rPr>
              <a:t>déplacer </a:t>
            </a:r>
            <a:r>
              <a:rPr lang="fr">
                <a:solidFill>
                  <a:schemeClr val="dk1"/>
                </a:solidFill>
              </a:rPr>
              <a:t>le camion</a:t>
            </a:r>
            <a:r>
              <a:rPr lang="fr" sz="1100">
                <a:solidFill>
                  <a:schemeClr val="dk1"/>
                </a:solidFill>
              </a:rPr>
              <a:t>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28" name="Google Shape;32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1675" y="2828200"/>
            <a:ext cx="2809875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6" y="2828201"/>
            <a:ext cx="3232820" cy="99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2500" y="2407262"/>
            <a:ext cx="1595250" cy="1659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2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  <a:highlight>
                  <a:schemeClr val="lt1"/>
                </a:highlight>
              </a:rPr>
              <a:t>Ce genre de boîte vitesse combine une boîte de vitesse manuelle à embrayage traditionnel avec un actionneur de changement de rapports et un embrayage commandé par ordinateur.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8500" y="2534925"/>
            <a:ext cx="1971250" cy="16307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2"/>
          <p:cNvSpPr/>
          <p:nvPr/>
        </p:nvSpPr>
        <p:spPr>
          <a:xfrm>
            <a:off x="6304425" y="2534925"/>
            <a:ext cx="983400" cy="654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336" name="Google Shape;336;p39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0000"/>
                </a:solidFill>
              </a:rPr>
              <a:t>Les transmissions automatisées permettent aussi l’utilisation de nouvelles technologies telles que:</a:t>
            </a:r>
            <a:endParaRPr sz="24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Régulateur de vitesse adaptatif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Régulateur de vitesse prédictif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Contrôle du frein moteur pendant l’utilisation du régulateur de vitesse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E-Coast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Multiples programmations d’utilisation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fr">
                <a:solidFill>
                  <a:srgbClr val="000000"/>
                </a:solidFill>
              </a:rPr>
              <a:t>Et beaucoup de possibilités de développement pour rendre les véhicules de plus en plus autonomes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50" y="49350"/>
            <a:ext cx="6329674" cy="42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0"/>
          <p:cNvSpPr txBox="1"/>
          <p:nvPr/>
        </p:nvSpPr>
        <p:spPr>
          <a:xfrm>
            <a:off x="6379025" y="406950"/>
            <a:ext cx="26724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/>
              <a:t> </a:t>
            </a:r>
            <a:r>
              <a:rPr b="1" lang="fr" sz="1600"/>
              <a:t>RÉGULATEUR INTELLIGENT DE VOLVO</a:t>
            </a:r>
            <a:endParaRPr b="1" sz="1600"/>
          </a:p>
        </p:txBody>
      </p:sp>
      <p:sp>
        <p:nvSpPr>
          <p:cNvPr id="343" name="Google Shape;343;p40"/>
          <p:cNvSpPr txBox="1"/>
          <p:nvPr>
            <p:ph idx="1" type="body"/>
          </p:nvPr>
        </p:nvSpPr>
        <p:spPr>
          <a:xfrm>
            <a:off x="49350" y="1152475"/>
            <a:ext cx="87828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349" name="Google Shape;349;p41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rgbClr val="000000"/>
                </a:solidFill>
              </a:rPr>
              <a:t>Vidéos explicatives et enrichissement.</a:t>
            </a:r>
            <a:endParaRPr sz="2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50" name="Google Shape;350;p4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7224" y="2108191"/>
            <a:ext cx="2533550" cy="187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automatique</a:t>
            </a:r>
            <a:endParaRPr sz="3600"/>
          </a:p>
        </p:txBody>
      </p:sp>
      <p:sp>
        <p:nvSpPr>
          <p:cNvPr id="356" name="Google Shape;356;p42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dk1"/>
                </a:solidFill>
              </a:rPr>
              <a:t>Principales utilisations: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">
                <a:solidFill>
                  <a:schemeClr val="dk1"/>
                </a:solidFill>
              </a:rPr>
              <a:t>Camions pour services municipaux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">
                <a:solidFill>
                  <a:schemeClr val="dk1"/>
                </a:solidFill>
              </a:rPr>
              <a:t>Camions de constructions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fr">
                <a:solidFill>
                  <a:schemeClr val="dk1"/>
                </a:solidFill>
              </a:rPr>
              <a:t>Camions porteurs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7" name="Google Shape;35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883" y="3042037"/>
            <a:ext cx="1711069" cy="9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3000" y="1004830"/>
            <a:ext cx="2895600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5543" y="2338025"/>
            <a:ext cx="1581181" cy="118589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2"/>
          <p:cNvSpPr txBox="1"/>
          <p:nvPr/>
        </p:nvSpPr>
        <p:spPr>
          <a:xfrm>
            <a:off x="2743200" y="3505200"/>
            <a:ext cx="5836500" cy="11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89099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A</a:t>
            </a:r>
            <a:r>
              <a:rPr b="1" lang="fr" sz="1200">
                <a:solidFill>
                  <a:schemeClr val="dk1"/>
                </a:solidFill>
              </a:rPr>
              <a:t>vantages :</a:t>
            </a:r>
            <a:r>
              <a:rPr lang="fr" sz="1200">
                <a:solidFill>
                  <a:schemeClr val="dk1"/>
                </a:solidFill>
              </a:rPr>
              <a:t> des opérations à basse vitesse très efficaces - surtout en marche-arrière -, un rendement irréprochable dans des conditions difficiles et une très grande robustesse.</a:t>
            </a:r>
            <a:endParaRPr sz="1200">
              <a:solidFill>
                <a:schemeClr val="dk1"/>
              </a:solidFill>
            </a:endParaRPr>
          </a:p>
          <a:p>
            <a:pPr indent="0" lvl="0" marL="0" marR="89099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marR="89099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automatique</a:t>
            </a:r>
            <a:endParaRPr/>
          </a:p>
        </p:txBody>
      </p:sp>
      <p:sp>
        <p:nvSpPr>
          <p:cNvPr id="366" name="Google Shape;366;p43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Ce type de transmission est aussi utilisée pour des applications sur des tracteurs </a:t>
            </a:r>
            <a:r>
              <a:rPr lang="fr" sz="2400">
                <a:solidFill>
                  <a:schemeClr val="dk1"/>
                </a:solidFill>
              </a:rPr>
              <a:t>routier</a:t>
            </a:r>
            <a:r>
              <a:rPr lang="fr" sz="2400">
                <a:solidFill>
                  <a:schemeClr val="dk1"/>
                </a:solidFill>
              </a:rPr>
              <a:t>s</a:t>
            </a:r>
            <a:endParaRPr sz="2400"/>
          </a:p>
        </p:txBody>
      </p:sp>
      <p:pic>
        <p:nvPicPr>
          <p:cNvPr id="367" name="Google Shape;36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3079" y="1750046"/>
            <a:ext cx="2415625" cy="241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automatique</a:t>
            </a:r>
            <a:endParaRPr/>
          </a:p>
        </p:txBody>
      </p:sp>
      <p:sp>
        <p:nvSpPr>
          <p:cNvPr id="373" name="Google Shape;373;p44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Le principal fabricant est Allison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Sélecteur de commande habituellement utilisé: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Entre 5 et 10 rapports vers l’avant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2 rapports vers l’arrière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4" name="Google Shape;37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3275" y="1809741"/>
            <a:ext cx="1152525" cy="2271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automatique</a:t>
            </a:r>
            <a:endParaRPr/>
          </a:p>
        </p:txBody>
      </p:sp>
      <p:sp>
        <p:nvSpPr>
          <p:cNvPr id="380" name="Google Shape;380;p45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200">
                <a:solidFill>
                  <a:schemeClr val="dk1"/>
                </a:solidFill>
              </a:rPr>
              <a:t>Principales fonctions: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45"/>
          <p:cNvSpPr txBox="1"/>
          <p:nvPr/>
        </p:nvSpPr>
        <p:spPr>
          <a:xfrm>
            <a:off x="864700" y="1928225"/>
            <a:ext cx="3384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Indicateurs de rapports </a:t>
            </a:r>
            <a:endParaRPr/>
          </a:p>
        </p:txBody>
      </p:sp>
      <p:sp>
        <p:nvSpPr>
          <p:cNvPr id="382" name="Google Shape;382;p45"/>
          <p:cNvSpPr txBox="1"/>
          <p:nvPr/>
        </p:nvSpPr>
        <p:spPr>
          <a:xfrm>
            <a:off x="864700" y="2500925"/>
            <a:ext cx="5158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Touches de sélection de mouvement</a:t>
            </a:r>
            <a:endParaRPr/>
          </a:p>
        </p:txBody>
      </p:sp>
      <p:sp>
        <p:nvSpPr>
          <p:cNvPr id="383" name="Google Shape;383;p45"/>
          <p:cNvSpPr txBox="1"/>
          <p:nvPr/>
        </p:nvSpPr>
        <p:spPr>
          <a:xfrm>
            <a:off x="864700" y="3073625"/>
            <a:ext cx="53985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Sélection de mode et de changements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de rapports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4" name="Google Shape;384;p45"/>
          <p:cNvCxnSpPr/>
          <p:nvPr/>
        </p:nvCxnSpPr>
        <p:spPr>
          <a:xfrm flipH="1" rot="10800000">
            <a:off x="3023850" y="3855902"/>
            <a:ext cx="4031700" cy="57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85" name="Google Shape;38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4750" y="914475"/>
            <a:ext cx="1684067" cy="331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6" name="Google Shape;386;p45"/>
          <p:cNvCxnSpPr/>
          <p:nvPr/>
        </p:nvCxnSpPr>
        <p:spPr>
          <a:xfrm flipH="1" rot="10800000">
            <a:off x="4190309" y="1665275"/>
            <a:ext cx="3265500" cy="549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7" name="Google Shape;387;p45"/>
          <p:cNvSpPr/>
          <p:nvPr/>
        </p:nvSpPr>
        <p:spPr>
          <a:xfrm>
            <a:off x="7515146" y="1378929"/>
            <a:ext cx="1193400" cy="572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45"/>
          <p:cNvSpPr/>
          <p:nvPr/>
        </p:nvSpPr>
        <p:spPr>
          <a:xfrm>
            <a:off x="8124100" y="2060377"/>
            <a:ext cx="506400" cy="1474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45"/>
          <p:cNvSpPr/>
          <p:nvPr/>
        </p:nvSpPr>
        <p:spPr>
          <a:xfrm>
            <a:off x="7590700" y="2060377"/>
            <a:ext cx="506400" cy="1474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0" name="Google Shape;390;p45"/>
          <p:cNvCxnSpPr/>
          <p:nvPr/>
        </p:nvCxnSpPr>
        <p:spPr>
          <a:xfrm flipH="1" rot="10800000">
            <a:off x="5946700" y="2727575"/>
            <a:ext cx="1554000" cy="59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1" name="Google Shape;391;p45"/>
          <p:cNvCxnSpPr/>
          <p:nvPr/>
        </p:nvCxnSpPr>
        <p:spPr>
          <a:xfrm flipH="1" rot="10800000">
            <a:off x="7042898" y="3596527"/>
            <a:ext cx="1425300" cy="257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4800"/>
              <a:t>Bonne pratique</a:t>
            </a:r>
            <a:endParaRPr sz="4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/>
          <p:nvPr>
            <p:ph idx="1" type="body"/>
          </p:nvPr>
        </p:nvSpPr>
        <p:spPr>
          <a:xfrm>
            <a:off x="311700" y="504450"/>
            <a:ext cx="8520600" cy="38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167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Ses avantages sont : </a:t>
            </a:r>
            <a:r>
              <a:rPr lang="fr">
                <a:solidFill>
                  <a:schemeClr val="dk1"/>
                </a:solidFill>
              </a:rPr>
              <a:t>Plus de latitude pour l’opérateur, facilite la conduite d’un camion semi-remorque et élimine le stress relié aux changements de rapport. </a:t>
            </a:r>
            <a:endParaRPr>
              <a:solidFill>
                <a:schemeClr val="dk1"/>
              </a:solidFill>
            </a:endParaRPr>
          </a:p>
          <a:p>
            <a:pPr indent="0" lvl="0" marL="0" marR="1167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1167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Ses inconvénients : </a:t>
            </a:r>
            <a:r>
              <a:rPr lang="fr">
                <a:solidFill>
                  <a:schemeClr val="dk1"/>
                </a:solidFill>
              </a:rPr>
              <a:t>L’opération en marche-arrière</a:t>
            </a:r>
            <a:r>
              <a:rPr b="1" lang="fr">
                <a:solidFill>
                  <a:schemeClr val="dk1"/>
                </a:solidFill>
              </a:rPr>
              <a:t> peut être</a:t>
            </a:r>
            <a:r>
              <a:rPr lang="fr">
                <a:solidFill>
                  <a:schemeClr val="dk1"/>
                </a:solidFill>
              </a:rPr>
              <a:t>  plus difficile et les manœuvres prolongées à très basse vitesse peuvent causer la </a:t>
            </a:r>
            <a:r>
              <a:rPr b="1" lang="fr">
                <a:solidFill>
                  <a:schemeClr val="dk1"/>
                </a:solidFill>
              </a:rPr>
              <a:t>surchauffe de l’embrayage</a:t>
            </a:r>
            <a:r>
              <a:rPr lang="fr">
                <a:solidFill>
                  <a:schemeClr val="dk1"/>
                </a:solidFill>
              </a:rPr>
              <a:t>. </a:t>
            </a:r>
            <a:endParaRPr>
              <a:solidFill>
                <a:schemeClr val="dk1"/>
              </a:solidFill>
            </a:endParaRPr>
          </a:p>
          <a:p>
            <a:pPr indent="0" lvl="0" marL="0" marR="1167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1167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De plus, elle </a:t>
            </a:r>
            <a:r>
              <a:rPr b="1" lang="fr">
                <a:solidFill>
                  <a:schemeClr val="dk1"/>
                </a:solidFill>
              </a:rPr>
              <a:t>banalise</a:t>
            </a:r>
            <a:r>
              <a:rPr lang="fr">
                <a:solidFill>
                  <a:schemeClr val="dk1"/>
                </a:solidFill>
              </a:rPr>
              <a:t> </a:t>
            </a:r>
            <a:r>
              <a:rPr b="1" lang="fr">
                <a:solidFill>
                  <a:schemeClr val="dk1"/>
                </a:solidFill>
              </a:rPr>
              <a:t>la conduite</a:t>
            </a:r>
            <a:r>
              <a:rPr lang="fr">
                <a:solidFill>
                  <a:schemeClr val="dk1"/>
                </a:solidFill>
              </a:rPr>
              <a:t> du véhicule lourd. En effet, puisque la conduite s’apparente à celle d’une automobile, la notion </a:t>
            </a:r>
            <a:r>
              <a:rPr b="1" lang="fr">
                <a:solidFill>
                  <a:schemeClr val="dk1"/>
                </a:solidFill>
              </a:rPr>
              <a:t>d’anticipation des manœuvres</a:t>
            </a:r>
            <a:r>
              <a:rPr lang="fr">
                <a:solidFill>
                  <a:schemeClr val="dk1"/>
                </a:solidFill>
              </a:rPr>
              <a:t> peut être rapidement oubliée. Par exemple, puisque le chauffeur n’a pas à exécuter de rétrogradations, cela peut se traduire par des manœuvres de virages à vitesse </a:t>
            </a:r>
            <a:r>
              <a:rPr b="1" lang="fr" u="sng">
                <a:solidFill>
                  <a:schemeClr val="dk1"/>
                </a:solidFill>
              </a:rPr>
              <a:t>trop élevée</a:t>
            </a:r>
            <a:r>
              <a:rPr lang="fr" sz="1300">
                <a:solidFill>
                  <a:schemeClr val="dk1"/>
                </a:solidFill>
              </a:rPr>
              <a:t>. </a:t>
            </a: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105" name="Google Shape;105;p14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Les principaux fabricants sont: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fr" sz="2400">
                <a:solidFill>
                  <a:schemeClr val="dk1"/>
                </a:solidFill>
              </a:rPr>
              <a:t>Eaton (Ultra-shift, Ultrashift plus)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fr" sz="2400">
                <a:solidFill>
                  <a:schemeClr val="dk1"/>
                </a:solidFill>
              </a:rPr>
              <a:t>Mack (M-Drive) Volvo (I-Shift)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fr" sz="2400">
                <a:solidFill>
                  <a:schemeClr val="dk1"/>
                </a:solidFill>
              </a:rPr>
              <a:t>Détroit (DT12)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fr" sz="2400">
                <a:solidFill>
                  <a:schemeClr val="dk1"/>
                </a:solidFill>
              </a:rPr>
              <a:t>Eaton/Cummins (Endurent, Paccar)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111" name="Google Shape;111;p15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0000"/>
                </a:solidFill>
              </a:rPr>
              <a:t>Il est suggéré par les fabricants</a:t>
            </a:r>
            <a:r>
              <a:rPr lang="fr" sz="2400"/>
              <a:t> </a:t>
            </a:r>
            <a:r>
              <a:rPr lang="fr" sz="2400">
                <a:solidFill>
                  <a:srgbClr val="000000"/>
                </a:solidFill>
              </a:rPr>
              <a:t>d’opérer les transmissions automatisées en mode automatique pour une utilisation optimale.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0000"/>
                </a:solidFill>
              </a:rPr>
              <a:t> Les programmations offertes par les fabricants sont en lien avec l'utilisation des spécifications des moteurs.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/>
          </a:p>
        </p:txBody>
      </p:sp>
      <p:sp>
        <p:nvSpPr>
          <p:cNvPr id="117" name="Google Shape;117;p16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fr" sz="2400">
                <a:solidFill>
                  <a:schemeClr val="dk1"/>
                </a:solidFill>
              </a:rPr>
              <a:t>Ultra-Shift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fr" sz="2400">
                <a:solidFill>
                  <a:schemeClr val="dk1"/>
                </a:solidFill>
              </a:rPr>
              <a:t>Ultra-Shift Plus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fr" sz="2400">
                <a:solidFill>
                  <a:schemeClr val="dk1"/>
                </a:solidFill>
              </a:rPr>
              <a:t>Endurant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fr" sz="2100">
                <a:solidFill>
                  <a:schemeClr val="dk1"/>
                </a:solidFill>
              </a:rPr>
              <a:t>10,11,13,16 et 18 rapports vers l’avant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fr" sz="2100">
                <a:solidFill>
                  <a:schemeClr val="dk1"/>
                </a:solidFill>
              </a:rPr>
              <a:t>Jusqu’à 4 rapports vers l’arrière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:\Photos\Transmissions automatisées\UNADJUSTEDNONRAW_thumb_1fe2.jpg" id="118" name="Google Shape;11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52466"/>
            <a:ext cx="1964531" cy="16787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Photos\Transmissions automatisées\UNADJUSTEDNONRAW_thumb_1fe4.jpg" id="119" name="Google Shape;11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0613" y="1152481"/>
            <a:ext cx="1971675" cy="12787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Photos\Transmissions automatisées\IMG_0522.jpg" id="120" name="Google Shape;12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7763" y="2886950"/>
            <a:ext cx="1964531" cy="127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2449" y="1141800"/>
            <a:ext cx="187051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67225" y="3042200"/>
            <a:ext cx="2421710" cy="114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128" name="Google Shape;128;p17"/>
          <p:cNvSpPr txBox="1"/>
          <p:nvPr>
            <p:ph idx="1" type="body"/>
          </p:nvPr>
        </p:nvSpPr>
        <p:spPr>
          <a:xfrm>
            <a:off x="3717725" y="1302850"/>
            <a:ext cx="5114700" cy="286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Pour actionner le mode manuel, glissez le bouton du côté du mode voulu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:\Photos\Transmissions automatisées\UNADJUSTEDNONRAW_thumb_1fe2.jpg" id="129" name="Google Shape;12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700" y="1617425"/>
            <a:ext cx="3054675" cy="2610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17"/>
          <p:cNvCxnSpPr/>
          <p:nvPr/>
        </p:nvCxnSpPr>
        <p:spPr>
          <a:xfrm flipH="1">
            <a:off x="2722125" y="2666100"/>
            <a:ext cx="3530100" cy="300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1" name="Google Shape;131;p17"/>
          <p:cNvSpPr/>
          <p:nvPr/>
        </p:nvSpPr>
        <p:spPr>
          <a:xfrm>
            <a:off x="1975950" y="2666100"/>
            <a:ext cx="814500" cy="676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600"/>
              <a:t>Transmission automatisée</a:t>
            </a:r>
            <a:endParaRPr/>
          </a:p>
        </p:txBody>
      </p:sp>
      <p:sp>
        <p:nvSpPr>
          <p:cNvPr id="137" name="Google Shape;137;p18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Pour changer les rapports, il faut lever le levier pour grader et le baisser pour rétrograder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:\Photos\Transmissions automatisées\UNADJUSTEDNONRAW_thumb_1fe2.jpg" id="138" name="Google Shape;13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400" y="2061225"/>
            <a:ext cx="2804650" cy="2396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Google Shape;139;p18"/>
          <p:cNvCxnSpPr/>
          <p:nvPr/>
        </p:nvCxnSpPr>
        <p:spPr>
          <a:xfrm flipH="1">
            <a:off x="2380875" y="1992775"/>
            <a:ext cx="1881900" cy="1003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0" name="Google Shape;140;p18"/>
          <p:cNvSpPr txBox="1"/>
          <p:nvPr/>
        </p:nvSpPr>
        <p:spPr>
          <a:xfrm>
            <a:off x="3403175" y="2169481"/>
            <a:ext cx="5112000" cy="10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Le mode </a:t>
            </a:r>
            <a:r>
              <a:rPr b="1" lang="fr" sz="2400"/>
              <a:t>“low” </a:t>
            </a:r>
            <a:r>
              <a:rPr lang="fr" sz="2400"/>
              <a:t>permet </a:t>
            </a:r>
            <a:r>
              <a:rPr lang="fr" sz="2400"/>
              <a:t>entre autre</a:t>
            </a:r>
            <a:r>
              <a:rPr lang="fr" sz="2400"/>
              <a:t>s de verrouiller </a:t>
            </a:r>
            <a:r>
              <a:rPr lang="fr" sz="2400">
                <a:solidFill>
                  <a:schemeClr val="dk1"/>
                </a:solidFill>
              </a:rPr>
              <a:t>au besoin </a:t>
            </a:r>
            <a:r>
              <a:rPr lang="fr" sz="2400"/>
              <a:t>un rapport de vitesse. </a:t>
            </a:r>
            <a:endParaRPr sz="2400"/>
          </a:p>
        </p:txBody>
      </p:sp>
      <p:cxnSp>
        <p:nvCxnSpPr>
          <p:cNvPr id="141" name="Google Shape;141;p18"/>
          <p:cNvCxnSpPr/>
          <p:nvPr/>
        </p:nvCxnSpPr>
        <p:spPr>
          <a:xfrm flipH="1">
            <a:off x="2663425" y="3289875"/>
            <a:ext cx="3266400" cy="271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