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xo 2"/>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Exo2-regular.fntdata"/><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Exo2-bold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Exo2-italic.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1.xml"/><Relationship Id="rId23" Type="http://schemas.openxmlformats.org/officeDocument/2006/relationships/font" Target="fonts/Oswald-bold.fnt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Exo2-bold.fntdata"/><Relationship Id="rId22" Type="http://schemas.openxmlformats.org/officeDocument/2006/relationships/font" Target="fonts/Oswald-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f8070a99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f8070a99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f8070a99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f8070a99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ff02145cc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ff02145cc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e91c5da9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e91c5da9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Mentionnez aux élèves que ce GPS est différent dans le but de leur apprendre que tous les GPS ont pratiquement les mêmes informations quels que soient la marque et le modèle. Les informations seront seulement disposées différemment.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ff02145cc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ff02145cc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ff02145cc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ff02145cc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Il est important de mentionner de ne pas recopier intégralement le détail d’un trajet de Google Maps.</a:t>
            </a:r>
            <a:endParaRPr/>
          </a:p>
          <a:p>
            <a:pPr indent="0" lvl="0" marL="0" rtl="0" algn="l">
              <a:spcBef>
                <a:spcPts val="0"/>
              </a:spcBef>
              <a:spcAft>
                <a:spcPts val="0"/>
              </a:spcAft>
              <a:buNone/>
            </a:pPr>
            <a:r>
              <a:rPr lang="fr">
                <a:solidFill>
                  <a:schemeClr val="dk1"/>
                </a:solidFill>
              </a:rPr>
              <a:t>Il est important de mentionner de paramétrer le GPS de façon à voir les indications de signalisations routières pour suivre celles-ci sur la route.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Sinon les gens suivent seulement la flèche et </a:t>
            </a:r>
            <a:r>
              <a:rPr lang="fr" u="sng">
                <a:solidFill>
                  <a:schemeClr val="dk1"/>
                </a:solidFill>
              </a:rPr>
              <a:t>ne lisent plus les panneaux de signalisation routière</a:t>
            </a:r>
            <a:r>
              <a:rPr lang="fr">
                <a:solidFill>
                  <a:schemeClr val="dk1"/>
                </a:solidFill>
              </a:rPr>
              <a:t> et c’est ça qui fait en sorte qu’ils se trompent de route.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8f5a534f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8f5a534f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f8070a9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f8070a9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f8070a99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f8070a99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Exemple de différents messages d’avertissement que vous pourriez retrouver lorsque vous allumez ou ouvrer un GPS ou une application GPS</a:t>
            </a:r>
            <a:endParaRPr/>
          </a:p>
          <a:p>
            <a:pPr indent="0" lvl="0" marL="0" rtl="0" algn="l">
              <a:spcBef>
                <a:spcPts val="0"/>
              </a:spcBef>
              <a:spcAft>
                <a:spcPts val="0"/>
              </a:spcAft>
              <a:buNone/>
            </a:pPr>
            <a:r>
              <a:rPr lang="fr"/>
              <a:t>*Message qui vient renforcer la notion de planifier à l’avance*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f8070a99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f8070a99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8.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720200" y="11"/>
            <a:ext cx="1266624" cy="542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rive.google.com/a/csrdn.qc.ca/file/d/1NG397F_Uqq5Ifk3kSBrjJRX6tATroBkj/view?usp=sharing" TargetMode="External"/><Relationship Id="rId4" Type="http://schemas.openxmlformats.org/officeDocument/2006/relationships/image" Target="../media/image19.jp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rive.google.com/a/csrdn.qc.ca/file/d/1NHeMDiy-LvGyMKdnjgOjbBaJOKbVpPt7/view?usp=sharing" TargetMode="External"/><Relationship Id="rId4" Type="http://schemas.openxmlformats.org/officeDocument/2006/relationships/image" Target="../media/image23.jp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hyperlink" Target="https://drive.google.com/file/d/1MvgBn3RoMbsh22mnW-jGYi6q6uGfpuXO/view?usp=share_li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a/csrdn.qc.ca/file/d/1NIp3IGWcj1P6NwzPd4d27OsL6sVI4Z8G/view?usp=sharing" TargetMode="External"/><Relationship Id="rId4" Type="http://schemas.openxmlformats.org/officeDocument/2006/relationships/image" Target="../media/image10.jp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4.jp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a/csrdn.qc.ca/file/d/1NWu8gx67-96a9RbL4E9IxrAScoBuM8Pt/view?usp=sharing" TargetMode="External"/><Relationship Id="rId4" Type="http://schemas.openxmlformats.org/officeDocument/2006/relationships/image" Target="../media/image23.jp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Possibilités d’un GPS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Visualiser le trajet final</a:t>
            </a:r>
            <a:endParaRPr/>
          </a:p>
        </p:txBody>
      </p:sp>
      <p:sp>
        <p:nvSpPr>
          <p:cNvPr id="170" name="Google Shape;170;p19"/>
          <p:cNvSpPr txBox="1"/>
          <p:nvPr>
            <p:ph idx="1" type="body"/>
          </p:nvPr>
        </p:nvSpPr>
        <p:spPr>
          <a:xfrm>
            <a:off x="1911900" y="1228675"/>
            <a:ext cx="2557800" cy="6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Cliquez sur ce lien</a:t>
            </a:r>
            <a:endParaRPr/>
          </a:p>
        </p:txBody>
      </p:sp>
      <p:pic>
        <p:nvPicPr>
          <p:cNvPr id="171" name="Google Shape;171;p19"/>
          <p:cNvPicPr preferRelativeResize="0"/>
          <p:nvPr/>
        </p:nvPicPr>
        <p:blipFill>
          <a:blip r:embed="rId4">
            <a:alphaModFix/>
          </a:blip>
          <a:stretch>
            <a:fillRect/>
          </a:stretch>
        </p:blipFill>
        <p:spPr>
          <a:xfrm>
            <a:off x="2057400" y="2007775"/>
            <a:ext cx="2962275" cy="1304925"/>
          </a:xfrm>
          <a:prstGeom prst="rect">
            <a:avLst/>
          </a:prstGeom>
          <a:noFill/>
          <a:ln>
            <a:noFill/>
          </a:ln>
        </p:spPr>
      </p:pic>
      <p:pic>
        <p:nvPicPr>
          <p:cNvPr id="172" name="Google Shape;172;p19"/>
          <p:cNvPicPr preferRelativeResize="0"/>
          <p:nvPr/>
        </p:nvPicPr>
        <p:blipFill rotWithShape="1">
          <a:blip r:embed="rId5">
            <a:alphaModFix/>
          </a:blip>
          <a:srcRect b="0" l="19" r="29" t="0"/>
          <a:stretch/>
        </p:blipFill>
        <p:spPr>
          <a:xfrm>
            <a:off x="5314925" y="1885912"/>
            <a:ext cx="2424000" cy="154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Appuyez sur démarrer ou </a:t>
            </a:r>
            <a:r>
              <a:rPr lang="fr"/>
              <a:t>naviguer</a:t>
            </a:r>
            <a:endParaRPr/>
          </a:p>
        </p:txBody>
      </p:sp>
      <p:sp>
        <p:nvSpPr>
          <p:cNvPr id="178" name="Google Shape;178;p20"/>
          <p:cNvSpPr txBox="1"/>
          <p:nvPr>
            <p:ph idx="1" type="body"/>
          </p:nvPr>
        </p:nvSpPr>
        <p:spPr>
          <a:xfrm>
            <a:off x="1607100" y="1228675"/>
            <a:ext cx="2261400" cy="572700"/>
          </a:xfrm>
          <a:prstGeom prst="rect">
            <a:avLst/>
          </a:prstGeom>
        </p:spPr>
        <p:txBody>
          <a:bodyPr anchorCtr="0" anchor="t" bIns="91425" lIns="91425" spcFirstLastPara="1" rIns="91425" wrap="square" tIns="91425">
            <a:noAutofit/>
          </a:bodyPr>
          <a:lstStyle/>
          <a:p>
            <a:pPr indent="0" lvl="0" marL="457200" rtl="0" algn="just">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Cliquer sur ce lien</a:t>
            </a:r>
            <a:endParaRPr/>
          </a:p>
        </p:txBody>
      </p:sp>
      <p:pic>
        <p:nvPicPr>
          <p:cNvPr id="179" name="Google Shape;179;p20"/>
          <p:cNvPicPr preferRelativeResize="0"/>
          <p:nvPr/>
        </p:nvPicPr>
        <p:blipFill rotWithShape="1">
          <a:blip r:embed="rId4">
            <a:alphaModFix/>
          </a:blip>
          <a:srcRect b="3323" l="0" r="0" t="3323"/>
          <a:stretch/>
        </p:blipFill>
        <p:spPr>
          <a:xfrm>
            <a:off x="2165175" y="1916150"/>
            <a:ext cx="2324100" cy="1304925"/>
          </a:xfrm>
          <a:prstGeom prst="rect">
            <a:avLst/>
          </a:prstGeom>
          <a:noFill/>
          <a:ln>
            <a:noFill/>
          </a:ln>
        </p:spPr>
      </p:pic>
      <p:pic>
        <p:nvPicPr>
          <p:cNvPr id="180" name="Google Shape;180;p20"/>
          <p:cNvPicPr preferRelativeResize="0"/>
          <p:nvPr/>
        </p:nvPicPr>
        <p:blipFill>
          <a:blip r:embed="rId5">
            <a:alphaModFix/>
          </a:blip>
          <a:stretch>
            <a:fillRect/>
          </a:stretch>
        </p:blipFill>
        <p:spPr>
          <a:xfrm>
            <a:off x="5222250" y="1782563"/>
            <a:ext cx="2452913" cy="157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Bonne route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Avantages d’un GPS “Global Positioning System”</a:t>
            </a:r>
            <a:endParaRPr/>
          </a:p>
        </p:txBody>
      </p:sp>
      <p:sp>
        <p:nvSpPr>
          <p:cNvPr id="83" name="Google Shape;83;p11"/>
          <p:cNvSpPr txBox="1"/>
          <p:nvPr>
            <p:ph idx="1" type="body"/>
          </p:nvPr>
        </p:nvSpPr>
        <p:spPr>
          <a:xfrm>
            <a:off x="1296000" y="1152475"/>
            <a:ext cx="6552000" cy="251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fr"/>
              <a:t>L’heure d’arrivée en fonction de la circulation</a:t>
            </a:r>
            <a:endParaRPr/>
          </a:p>
          <a:p>
            <a:pPr indent="-342900" lvl="0" marL="457200" rtl="0" algn="l">
              <a:spcBef>
                <a:spcPts val="0"/>
              </a:spcBef>
              <a:spcAft>
                <a:spcPts val="0"/>
              </a:spcAft>
              <a:buSzPts val="1800"/>
              <a:buAutoNum type="arabicPeriod"/>
            </a:pPr>
            <a:r>
              <a:rPr lang="fr"/>
              <a:t>L’heure actuelle selon le fuseau horaire où vous vous trouvez</a:t>
            </a:r>
            <a:endParaRPr/>
          </a:p>
          <a:p>
            <a:pPr indent="-342900" lvl="0" marL="457200" rtl="0" algn="l">
              <a:spcBef>
                <a:spcPts val="0"/>
              </a:spcBef>
              <a:spcAft>
                <a:spcPts val="0"/>
              </a:spcAft>
              <a:buSzPts val="1800"/>
              <a:buAutoNum type="arabicPeriod"/>
            </a:pPr>
            <a:r>
              <a:rPr lang="fr"/>
              <a:t>La distance totale </a:t>
            </a:r>
            <a:endParaRPr/>
          </a:p>
          <a:p>
            <a:pPr indent="-342900" lvl="0" marL="457200" rtl="0" algn="l">
              <a:spcBef>
                <a:spcPts val="0"/>
              </a:spcBef>
              <a:spcAft>
                <a:spcPts val="0"/>
              </a:spcAft>
              <a:buSzPts val="1800"/>
              <a:buAutoNum type="arabicPeriod"/>
            </a:pPr>
            <a:r>
              <a:rPr lang="fr"/>
              <a:t>La distance et l’information de votre prochain changement de direction</a:t>
            </a:r>
            <a:endParaRPr/>
          </a:p>
          <a:p>
            <a:pPr indent="-342900" lvl="0" marL="457200" rtl="0" algn="l">
              <a:spcBef>
                <a:spcPts val="0"/>
              </a:spcBef>
              <a:spcAft>
                <a:spcPts val="0"/>
              </a:spcAft>
              <a:buSzPts val="1800"/>
              <a:buAutoNum type="arabicPeriod"/>
            </a:pPr>
            <a:r>
              <a:rPr lang="fr"/>
              <a:t>Votre vitesse et la limite permise</a:t>
            </a:r>
            <a:endParaRPr/>
          </a:p>
          <a:p>
            <a:pPr indent="-342900" lvl="0" marL="457200" rtl="0" algn="l">
              <a:spcBef>
                <a:spcPts val="0"/>
              </a:spcBef>
              <a:spcAft>
                <a:spcPts val="0"/>
              </a:spcAft>
              <a:buSzPts val="1800"/>
              <a:buAutoNum type="arabicPeriod"/>
            </a:pPr>
            <a:r>
              <a:rPr lang="fr"/>
              <a:t>Un aperçu de la route devant vous</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2"/>
          <p:cNvPicPr preferRelativeResize="0"/>
          <p:nvPr/>
        </p:nvPicPr>
        <p:blipFill rotWithShape="1">
          <a:blip r:embed="rId3">
            <a:alphaModFix/>
          </a:blip>
          <a:srcRect b="2543" l="0" r="0" t="23096"/>
          <a:stretch/>
        </p:blipFill>
        <p:spPr>
          <a:xfrm>
            <a:off x="1009325" y="14525"/>
            <a:ext cx="7275325" cy="4057674"/>
          </a:xfrm>
          <a:prstGeom prst="rect">
            <a:avLst/>
          </a:prstGeom>
          <a:noFill/>
          <a:ln>
            <a:noFill/>
          </a:ln>
        </p:spPr>
      </p:pic>
      <p:grpSp>
        <p:nvGrpSpPr>
          <p:cNvPr id="89" name="Google Shape;89;p12"/>
          <p:cNvGrpSpPr/>
          <p:nvPr/>
        </p:nvGrpSpPr>
        <p:grpSpPr>
          <a:xfrm>
            <a:off x="7285925" y="1768000"/>
            <a:ext cx="1838700" cy="1373400"/>
            <a:chOff x="7285925" y="1920400"/>
            <a:chExt cx="1838700" cy="1373400"/>
          </a:xfrm>
        </p:grpSpPr>
        <p:cxnSp>
          <p:nvCxnSpPr>
            <p:cNvPr id="90" name="Google Shape;90;p12"/>
            <p:cNvCxnSpPr/>
            <p:nvPr/>
          </p:nvCxnSpPr>
          <p:spPr>
            <a:xfrm>
              <a:off x="7526638" y="2386300"/>
              <a:ext cx="118800" cy="907500"/>
            </a:xfrm>
            <a:prstGeom prst="straightConnector1">
              <a:avLst/>
            </a:prstGeom>
            <a:noFill/>
            <a:ln cap="flat" cmpd="sng" w="38100">
              <a:solidFill>
                <a:srgbClr val="FF0000"/>
              </a:solidFill>
              <a:prstDash val="solid"/>
              <a:round/>
              <a:headEnd len="med" w="med" type="none"/>
              <a:tailEnd len="med" w="med" type="triangle"/>
            </a:ln>
          </p:spPr>
        </p:cxnSp>
        <p:sp>
          <p:nvSpPr>
            <p:cNvPr id="91" name="Google Shape;91;p12"/>
            <p:cNvSpPr/>
            <p:nvPr/>
          </p:nvSpPr>
          <p:spPr>
            <a:xfrm>
              <a:off x="7285925" y="1920400"/>
              <a:ext cx="1838700" cy="465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dk1"/>
                  </a:solidFill>
                  <a:highlight>
                    <a:schemeClr val="lt1"/>
                  </a:highlight>
                </a:rPr>
                <a:t>Distance à l’étape </a:t>
              </a:r>
              <a:endParaRPr>
                <a:solidFill>
                  <a:schemeClr val="dk1"/>
                </a:solidFill>
                <a:highlight>
                  <a:schemeClr val="lt1"/>
                </a:highlight>
              </a:endParaRPr>
            </a:p>
            <a:p>
              <a:pPr indent="0" lvl="0" marL="0" rtl="0" algn="ctr">
                <a:spcBef>
                  <a:spcPts val="0"/>
                </a:spcBef>
                <a:spcAft>
                  <a:spcPts val="0"/>
                </a:spcAft>
                <a:buNone/>
              </a:pPr>
              <a:r>
                <a:rPr lang="fr">
                  <a:solidFill>
                    <a:schemeClr val="dk1"/>
                  </a:solidFill>
                  <a:highlight>
                    <a:schemeClr val="lt1"/>
                  </a:highlight>
                </a:rPr>
                <a:t>ou à la destination</a:t>
              </a:r>
              <a:endParaRPr/>
            </a:p>
          </p:txBody>
        </p:sp>
      </p:grpSp>
      <p:grpSp>
        <p:nvGrpSpPr>
          <p:cNvPr id="92" name="Google Shape;92;p12"/>
          <p:cNvGrpSpPr/>
          <p:nvPr/>
        </p:nvGrpSpPr>
        <p:grpSpPr>
          <a:xfrm>
            <a:off x="7694448" y="2466300"/>
            <a:ext cx="1419900" cy="1093850"/>
            <a:chOff x="7724100" y="2618700"/>
            <a:chExt cx="1419900" cy="1093850"/>
          </a:xfrm>
        </p:grpSpPr>
        <p:cxnSp>
          <p:nvCxnSpPr>
            <p:cNvPr id="93" name="Google Shape;93;p12"/>
            <p:cNvCxnSpPr/>
            <p:nvPr/>
          </p:nvCxnSpPr>
          <p:spPr>
            <a:xfrm rot="5400000">
              <a:off x="7926325" y="3082700"/>
              <a:ext cx="884400" cy="375300"/>
            </a:xfrm>
            <a:prstGeom prst="curvedConnector3">
              <a:avLst>
                <a:gd fmla="val 90790" name="adj1"/>
              </a:avLst>
            </a:prstGeom>
            <a:noFill/>
            <a:ln cap="flat" cmpd="sng" w="38100">
              <a:solidFill>
                <a:srgbClr val="FF0000"/>
              </a:solidFill>
              <a:prstDash val="solid"/>
              <a:round/>
              <a:headEnd len="med" w="med" type="none"/>
              <a:tailEnd len="med" w="med" type="triangle"/>
            </a:ln>
          </p:spPr>
        </p:cxnSp>
        <p:sp>
          <p:nvSpPr>
            <p:cNvPr id="94" name="Google Shape;94;p12"/>
            <p:cNvSpPr/>
            <p:nvPr/>
          </p:nvSpPr>
          <p:spPr>
            <a:xfrm>
              <a:off x="7724100" y="2618700"/>
              <a:ext cx="1419900" cy="328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dk1"/>
                  </a:solidFill>
                  <a:highlight>
                    <a:schemeClr val="lt1"/>
                  </a:highlight>
                </a:rPr>
                <a:t>Heure d’arrivée</a:t>
              </a:r>
              <a:endParaRPr/>
            </a:p>
          </p:txBody>
        </p:sp>
      </p:grpSp>
      <p:grpSp>
        <p:nvGrpSpPr>
          <p:cNvPr id="95" name="Google Shape;95;p12"/>
          <p:cNvGrpSpPr/>
          <p:nvPr/>
        </p:nvGrpSpPr>
        <p:grpSpPr>
          <a:xfrm>
            <a:off x="73425" y="1929100"/>
            <a:ext cx="4386222" cy="1933345"/>
            <a:chOff x="73425" y="2081500"/>
            <a:chExt cx="4386222" cy="1933345"/>
          </a:xfrm>
        </p:grpSpPr>
        <p:sp>
          <p:nvSpPr>
            <p:cNvPr id="96" name="Google Shape;96;p12"/>
            <p:cNvSpPr/>
            <p:nvPr/>
          </p:nvSpPr>
          <p:spPr>
            <a:xfrm rot="157855">
              <a:off x="1396498" y="2740406"/>
              <a:ext cx="3037085" cy="1205370"/>
            </a:xfrm>
            <a:custGeom>
              <a:rect b="b" l="l" r="r" t="t"/>
              <a:pathLst>
                <a:path extrusionOk="0" h="48217" w="121489">
                  <a:moveTo>
                    <a:pt x="0" y="0"/>
                  </a:moveTo>
                  <a:cubicBezTo>
                    <a:pt x="0" y="12652"/>
                    <a:pt x="5015" y="27008"/>
                    <a:pt x="14895" y="34910"/>
                  </a:cubicBezTo>
                  <a:cubicBezTo>
                    <a:pt x="24206" y="42357"/>
                    <a:pt x="37307" y="43193"/>
                    <a:pt x="48875" y="46082"/>
                  </a:cubicBezTo>
                  <a:cubicBezTo>
                    <a:pt x="58213" y="48414"/>
                    <a:pt x="68296" y="48897"/>
                    <a:pt x="77734" y="47012"/>
                  </a:cubicBezTo>
                  <a:cubicBezTo>
                    <a:pt x="84470" y="45667"/>
                    <a:pt x="90620" y="42160"/>
                    <a:pt x="97284" y="40496"/>
                  </a:cubicBezTo>
                  <a:cubicBezTo>
                    <a:pt x="105135" y="38535"/>
                    <a:pt x="114250" y="42250"/>
                    <a:pt x="121489" y="38634"/>
                  </a:cubicBezTo>
                </a:path>
              </a:pathLst>
            </a:custGeom>
            <a:noFill/>
            <a:ln cap="flat" cmpd="sng" w="38100">
              <a:solidFill>
                <a:srgbClr val="FF0000"/>
              </a:solidFill>
              <a:prstDash val="solid"/>
              <a:round/>
              <a:headEnd len="med" w="med" type="none"/>
              <a:tailEnd len="med" w="med" type="triangle"/>
            </a:ln>
          </p:spPr>
        </p:sp>
        <p:sp>
          <p:nvSpPr>
            <p:cNvPr id="97" name="Google Shape;97;p12"/>
            <p:cNvSpPr/>
            <p:nvPr/>
          </p:nvSpPr>
          <p:spPr>
            <a:xfrm>
              <a:off x="73425" y="2081500"/>
              <a:ext cx="2300700" cy="65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
                  <a:solidFill>
                    <a:schemeClr val="dk1"/>
                  </a:solidFill>
                  <a:highlight>
                    <a:schemeClr val="lt1"/>
                  </a:highlight>
                </a:rPr>
                <a:t>La distance et l’information de votre prochain changement de direction</a:t>
              </a:r>
              <a:endParaRPr>
                <a:solidFill>
                  <a:schemeClr val="dk1"/>
                </a:solidFill>
              </a:endParaRPr>
            </a:p>
          </p:txBody>
        </p:sp>
        <p:cxnSp>
          <p:nvCxnSpPr>
            <p:cNvPr id="98" name="Google Shape;98;p12"/>
            <p:cNvCxnSpPr/>
            <p:nvPr/>
          </p:nvCxnSpPr>
          <p:spPr>
            <a:xfrm>
              <a:off x="1574050" y="3293800"/>
              <a:ext cx="1172400" cy="186000"/>
            </a:xfrm>
            <a:prstGeom prst="curvedConnector3">
              <a:avLst>
                <a:gd fmla="val 50000" name="adj1"/>
              </a:avLst>
            </a:prstGeom>
            <a:noFill/>
            <a:ln cap="flat" cmpd="sng" w="38100">
              <a:solidFill>
                <a:srgbClr val="FF0000"/>
              </a:solidFill>
              <a:prstDash val="solid"/>
              <a:round/>
              <a:headEnd len="med" w="med" type="none"/>
              <a:tailEnd len="med" w="med" type="triangle"/>
            </a:ln>
          </p:spPr>
        </p:cxnSp>
      </p:grpSp>
      <p:grpSp>
        <p:nvGrpSpPr>
          <p:cNvPr id="99" name="Google Shape;99;p12"/>
          <p:cNvGrpSpPr/>
          <p:nvPr/>
        </p:nvGrpSpPr>
        <p:grpSpPr>
          <a:xfrm>
            <a:off x="7274286" y="564250"/>
            <a:ext cx="1838700" cy="1019100"/>
            <a:chOff x="7315575" y="716650"/>
            <a:chExt cx="1838700" cy="1019100"/>
          </a:xfrm>
        </p:grpSpPr>
        <p:sp>
          <p:nvSpPr>
            <p:cNvPr id="100" name="Google Shape;100;p12"/>
            <p:cNvSpPr/>
            <p:nvPr/>
          </p:nvSpPr>
          <p:spPr>
            <a:xfrm>
              <a:off x="7627525" y="716650"/>
              <a:ext cx="605100" cy="430550"/>
            </a:xfrm>
            <a:custGeom>
              <a:rect b="b" l="l" r="r" t="t"/>
              <a:pathLst>
                <a:path extrusionOk="0" h="17222" w="24204">
                  <a:moveTo>
                    <a:pt x="24204" y="17222"/>
                  </a:moveTo>
                  <a:cubicBezTo>
                    <a:pt x="22264" y="7512"/>
                    <a:pt x="9902" y="0"/>
                    <a:pt x="0" y="0"/>
                  </a:cubicBezTo>
                </a:path>
              </a:pathLst>
            </a:custGeom>
            <a:noFill/>
            <a:ln cap="flat" cmpd="sng" w="38100">
              <a:solidFill>
                <a:srgbClr val="FF0000"/>
              </a:solidFill>
              <a:prstDash val="solid"/>
              <a:round/>
              <a:headEnd len="med" w="med" type="none"/>
              <a:tailEnd len="med" w="med" type="triangle"/>
            </a:ln>
          </p:spPr>
        </p:sp>
        <p:sp>
          <p:nvSpPr>
            <p:cNvPr id="101" name="Google Shape;101;p12"/>
            <p:cNvSpPr/>
            <p:nvPr/>
          </p:nvSpPr>
          <p:spPr>
            <a:xfrm>
              <a:off x="7315575" y="1080250"/>
              <a:ext cx="1838700" cy="65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dk1"/>
                  </a:solidFill>
                  <a:highlight>
                    <a:schemeClr val="lt1"/>
                  </a:highlight>
                </a:rPr>
                <a:t>Indication à suivre sur le panneau d’autoroute</a:t>
              </a:r>
              <a:endParaRPr/>
            </a:p>
          </p:txBody>
        </p:sp>
      </p:grpSp>
      <p:grpSp>
        <p:nvGrpSpPr>
          <p:cNvPr id="102" name="Google Shape;102;p12"/>
          <p:cNvGrpSpPr/>
          <p:nvPr/>
        </p:nvGrpSpPr>
        <p:grpSpPr>
          <a:xfrm>
            <a:off x="5475825" y="1861150"/>
            <a:ext cx="1752075" cy="1086050"/>
            <a:chOff x="5475825" y="2013550"/>
            <a:chExt cx="1752075" cy="1086050"/>
          </a:xfrm>
        </p:grpSpPr>
        <p:sp>
          <p:nvSpPr>
            <p:cNvPr id="103" name="Google Shape;103;p12"/>
            <p:cNvSpPr/>
            <p:nvPr/>
          </p:nvSpPr>
          <p:spPr>
            <a:xfrm>
              <a:off x="5808000" y="2444100"/>
              <a:ext cx="1419900" cy="65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
                  <a:solidFill>
                    <a:schemeClr val="dk1"/>
                  </a:solidFill>
                  <a:highlight>
                    <a:schemeClr val="lt1"/>
                  </a:highlight>
                </a:rPr>
                <a:t>Aperçu de la route devant vous</a:t>
              </a:r>
              <a:endParaRPr>
                <a:solidFill>
                  <a:schemeClr val="dk1"/>
                </a:solidFill>
              </a:endParaRPr>
            </a:p>
          </p:txBody>
        </p:sp>
        <p:sp>
          <p:nvSpPr>
            <p:cNvPr id="104" name="Google Shape;104;p12"/>
            <p:cNvSpPr/>
            <p:nvPr/>
          </p:nvSpPr>
          <p:spPr>
            <a:xfrm>
              <a:off x="5475825" y="2013550"/>
              <a:ext cx="605100" cy="430550"/>
            </a:xfrm>
            <a:custGeom>
              <a:rect b="b" l="l" r="r" t="t"/>
              <a:pathLst>
                <a:path extrusionOk="0" h="17222" w="24204">
                  <a:moveTo>
                    <a:pt x="24204" y="17222"/>
                  </a:moveTo>
                  <a:cubicBezTo>
                    <a:pt x="22264" y="7512"/>
                    <a:pt x="9902" y="0"/>
                    <a:pt x="0" y="0"/>
                  </a:cubicBezTo>
                </a:path>
              </a:pathLst>
            </a:custGeom>
            <a:noFill/>
            <a:ln cap="flat" cmpd="sng" w="38100">
              <a:solidFill>
                <a:srgbClr val="FF0000"/>
              </a:solidFill>
              <a:prstDash val="solid"/>
              <a:round/>
              <a:headEnd len="med" w="med" type="none"/>
              <a:tailEnd len="med" w="med" type="triangle"/>
            </a:ln>
          </p:spPr>
        </p:sp>
      </p:grpSp>
      <p:pic>
        <p:nvPicPr>
          <p:cNvPr id="105" name="Google Shape;105;p12"/>
          <p:cNvPicPr preferRelativeResize="0"/>
          <p:nvPr/>
        </p:nvPicPr>
        <p:blipFill rotWithShape="1">
          <a:blip r:embed="rId4">
            <a:alphaModFix/>
          </a:blip>
          <a:srcRect b="31198" l="50413" r="5178" t="32658"/>
          <a:stretch/>
        </p:blipFill>
        <p:spPr>
          <a:xfrm>
            <a:off x="82950" y="4088763"/>
            <a:ext cx="935900" cy="304662"/>
          </a:xfrm>
          <a:prstGeom prst="rect">
            <a:avLst/>
          </a:prstGeom>
          <a:noFill/>
          <a:ln>
            <a:noFill/>
          </a:ln>
        </p:spPr>
      </p:pic>
      <p:pic>
        <p:nvPicPr>
          <p:cNvPr id="106" name="Google Shape;106;p12"/>
          <p:cNvPicPr preferRelativeResize="0"/>
          <p:nvPr/>
        </p:nvPicPr>
        <p:blipFill rotWithShape="1">
          <a:blip r:embed="rId5">
            <a:alphaModFix/>
          </a:blip>
          <a:srcRect b="35138" l="0" r="0" t="33721"/>
          <a:stretch/>
        </p:blipFill>
        <p:spPr>
          <a:xfrm>
            <a:off x="1075075" y="4120401"/>
            <a:ext cx="1273851" cy="208248"/>
          </a:xfrm>
          <a:prstGeom prst="rect">
            <a:avLst/>
          </a:prstGeom>
          <a:noFill/>
          <a:ln>
            <a:noFill/>
          </a:ln>
        </p:spPr>
      </p:pic>
      <p:pic>
        <p:nvPicPr>
          <p:cNvPr id="107" name="Google Shape;107;p12"/>
          <p:cNvPicPr preferRelativeResize="0"/>
          <p:nvPr/>
        </p:nvPicPr>
        <p:blipFill>
          <a:blip r:embed="rId6">
            <a:alphaModFix/>
          </a:blip>
          <a:stretch>
            <a:fillRect/>
          </a:stretch>
        </p:blipFill>
        <p:spPr>
          <a:xfrm>
            <a:off x="2414675" y="4112575"/>
            <a:ext cx="1597958" cy="223900"/>
          </a:xfrm>
          <a:prstGeom prst="rect">
            <a:avLst/>
          </a:prstGeom>
          <a:noFill/>
          <a:ln>
            <a:noFill/>
          </a:ln>
        </p:spPr>
      </p:pic>
      <p:pic>
        <p:nvPicPr>
          <p:cNvPr id="108" name="Google Shape;108;p12"/>
          <p:cNvPicPr preferRelativeResize="0"/>
          <p:nvPr/>
        </p:nvPicPr>
        <p:blipFill rotWithShape="1">
          <a:blip r:embed="rId7">
            <a:alphaModFix/>
          </a:blip>
          <a:srcRect b="27599" l="6533" r="6923" t="27648"/>
          <a:stretch/>
        </p:blipFill>
        <p:spPr>
          <a:xfrm>
            <a:off x="95300" y="3837000"/>
            <a:ext cx="865899" cy="22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3"/>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Inconvénients</a:t>
            </a:r>
            <a:endParaRPr/>
          </a:p>
        </p:txBody>
      </p:sp>
      <p:sp>
        <p:nvSpPr>
          <p:cNvPr id="114" name="Google Shape;114;p13"/>
          <p:cNvSpPr txBox="1"/>
          <p:nvPr>
            <p:ph idx="1" type="body"/>
          </p:nvPr>
        </p:nvSpPr>
        <p:spPr>
          <a:xfrm>
            <a:off x="1118700" y="1152475"/>
            <a:ext cx="6906600" cy="301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fr"/>
              <a:t>Ces appareils ne sont pas infaillibles</a:t>
            </a:r>
            <a:endParaRPr/>
          </a:p>
          <a:p>
            <a:pPr indent="-342900" lvl="0" marL="457200" rtl="0" algn="l">
              <a:spcBef>
                <a:spcPts val="0"/>
              </a:spcBef>
              <a:spcAft>
                <a:spcPts val="0"/>
              </a:spcAft>
              <a:buSzPts val="1800"/>
              <a:buAutoNum type="arabicPeriod"/>
            </a:pPr>
            <a:r>
              <a:rPr lang="fr"/>
              <a:t>Les bases de données ne sont pas toujours à jour</a:t>
            </a:r>
            <a:endParaRPr/>
          </a:p>
          <a:p>
            <a:pPr indent="-342900" lvl="0" marL="457200" rtl="0" algn="l">
              <a:spcBef>
                <a:spcPts val="0"/>
              </a:spcBef>
              <a:spcAft>
                <a:spcPts val="0"/>
              </a:spcAft>
              <a:buSzPts val="1800"/>
              <a:buAutoNum type="arabicPeriod"/>
            </a:pPr>
            <a:r>
              <a:rPr lang="fr"/>
              <a:t>Un faux sentiment de sécurité</a:t>
            </a:r>
            <a:endParaRPr/>
          </a:p>
          <a:p>
            <a:pPr indent="-342900" lvl="0" marL="457200" rtl="0" algn="l">
              <a:spcBef>
                <a:spcPts val="0"/>
              </a:spcBef>
              <a:spcAft>
                <a:spcPts val="0"/>
              </a:spcAft>
              <a:buSzPts val="1800"/>
              <a:buAutoNum type="arabicPeriod"/>
            </a:pPr>
            <a:r>
              <a:rPr lang="fr"/>
              <a:t>L’assistance vocale peut devenir pénible lors de la conduite</a:t>
            </a:r>
            <a:endParaRPr/>
          </a:p>
          <a:p>
            <a:pPr indent="-342900" lvl="0" marL="457200" rtl="0" algn="l">
              <a:spcBef>
                <a:spcPts val="0"/>
              </a:spcBef>
              <a:spcAft>
                <a:spcPts val="0"/>
              </a:spcAft>
              <a:buSzPts val="1800"/>
              <a:buAutoNum type="arabicPeriod"/>
            </a:pPr>
            <a:r>
              <a:rPr lang="fr"/>
              <a:t>Si l’appareil conçu pour les camions n’est pas bien configuré, selon votre équipement et votre marchandise, cela pourrait vous causer des problèmes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Méthode de travail préconisée</a:t>
            </a:r>
            <a:endParaRPr/>
          </a:p>
        </p:txBody>
      </p:sp>
      <p:sp>
        <p:nvSpPr>
          <p:cNvPr id="120" name="Google Shape;120;p14"/>
          <p:cNvSpPr txBox="1"/>
          <p:nvPr>
            <p:ph idx="1" type="body"/>
          </p:nvPr>
        </p:nvSpPr>
        <p:spPr>
          <a:xfrm>
            <a:off x="3605750" y="1175750"/>
            <a:ext cx="5238300" cy="158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fr"/>
              <a:t>Entrez l’adresse de la destination</a:t>
            </a:r>
            <a:endParaRPr/>
          </a:p>
          <a:p>
            <a:pPr indent="-342900" lvl="0" marL="457200" rtl="0" algn="l">
              <a:spcBef>
                <a:spcPts val="0"/>
              </a:spcBef>
              <a:spcAft>
                <a:spcPts val="0"/>
              </a:spcAft>
              <a:buSzPts val="1800"/>
              <a:buAutoNum type="arabicPeriod"/>
            </a:pPr>
            <a:r>
              <a:rPr b="1" lang="fr"/>
              <a:t>Analysez l’itinéraire proposé</a:t>
            </a:r>
            <a:endParaRPr b="1"/>
          </a:p>
          <a:p>
            <a:pPr indent="-342900" lvl="0" marL="457200" rtl="0" algn="l">
              <a:spcBef>
                <a:spcPts val="0"/>
              </a:spcBef>
              <a:spcAft>
                <a:spcPts val="0"/>
              </a:spcAft>
              <a:buSzPts val="1800"/>
              <a:buAutoNum type="arabicPeriod"/>
            </a:pPr>
            <a:r>
              <a:rPr b="1" lang="fr"/>
              <a:t>Comparez votre trajet avec un autre outil</a:t>
            </a:r>
            <a:endParaRPr b="1"/>
          </a:p>
          <a:p>
            <a:pPr indent="-342900" lvl="0" marL="457200" rtl="0" algn="l">
              <a:spcBef>
                <a:spcPts val="0"/>
              </a:spcBef>
              <a:spcAft>
                <a:spcPts val="0"/>
              </a:spcAft>
              <a:buSzPts val="1800"/>
              <a:buAutoNum type="arabicPeriod"/>
            </a:pPr>
            <a:r>
              <a:rPr b="1" lang="fr"/>
              <a:t>Apportez les correctifs si nécessaire</a:t>
            </a:r>
            <a:endParaRPr b="1"/>
          </a:p>
          <a:p>
            <a:pPr indent="-342900" lvl="0" marL="457200" rtl="0" algn="l">
              <a:spcBef>
                <a:spcPts val="0"/>
              </a:spcBef>
              <a:spcAft>
                <a:spcPts val="0"/>
              </a:spcAft>
              <a:buSzPts val="1800"/>
              <a:buAutoNum type="arabicPeriod"/>
            </a:pPr>
            <a:r>
              <a:rPr lang="fr"/>
              <a:t>Lancez la </a:t>
            </a:r>
            <a:r>
              <a:rPr lang="fr"/>
              <a:t>navigation</a:t>
            </a:r>
            <a:endParaRPr/>
          </a:p>
        </p:txBody>
      </p:sp>
      <p:pic>
        <p:nvPicPr>
          <p:cNvPr id="121" name="Google Shape;121;p14"/>
          <p:cNvPicPr preferRelativeResize="0"/>
          <p:nvPr/>
        </p:nvPicPr>
        <p:blipFill>
          <a:blip r:embed="rId3">
            <a:alphaModFix/>
          </a:blip>
          <a:stretch>
            <a:fillRect/>
          </a:stretch>
        </p:blipFill>
        <p:spPr>
          <a:xfrm>
            <a:off x="533400" y="1328150"/>
            <a:ext cx="3003201" cy="2193605"/>
          </a:xfrm>
          <a:prstGeom prst="rect">
            <a:avLst/>
          </a:prstGeom>
          <a:noFill/>
          <a:ln>
            <a:noFill/>
          </a:ln>
        </p:spPr>
      </p:pic>
      <p:pic>
        <p:nvPicPr>
          <p:cNvPr id="122" name="Google Shape;122;p14"/>
          <p:cNvPicPr preferRelativeResize="0"/>
          <p:nvPr/>
        </p:nvPicPr>
        <p:blipFill>
          <a:blip r:embed="rId4">
            <a:alphaModFix/>
          </a:blip>
          <a:stretch>
            <a:fillRect/>
          </a:stretch>
        </p:blipFill>
        <p:spPr>
          <a:xfrm>
            <a:off x="545037" y="3573951"/>
            <a:ext cx="1363500" cy="766975"/>
          </a:xfrm>
          <a:prstGeom prst="rect">
            <a:avLst/>
          </a:prstGeom>
          <a:noFill/>
          <a:ln>
            <a:noFill/>
          </a:ln>
        </p:spPr>
      </p:pic>
      <p:pic>
        <p:nvPicPr>
          <p:cNvPr id="123" name="Google Shape;123;p14"/>
          <p:cNvPicPr preferRelativeResize="0"/>
          <p:nvPr/>
        </p:nvPicPr>
        <p:blipFill rotWithShape="1">
          <a:blip r:embed="rId5">
            <a:alphaModFix/>
          </a:blip>
          <a:srcRect b="31251" l="0" r="0" t="29373"/>
          <a:stretch/>
        </p:blipFill>
        <p:spPr>
          <a:xfrm>
            <a:off x="6071200" y="2377250"/>
            <a:ext cx="2920392" cy="766975"/>
          </a:xfrm>
          <a:prstGeom prst="rect">
            <a:avLst/>
          </a:prstGeom>
          <a:noFill/>
          <a:ln>
            <a:noFill/>
          </a:ln>
        </p:spPr>
      </p:pic>
      <p:pic>
        <p:nvPicPr>
          <p:cNvPr id="124" name="Google Shape;124;p14"/>
          <p:cNvPicPr preferRelativeResize="0"/>
          <p:nvPr/>
        </p:nvPicPr>
        <p:blipFill>
          <a:blip r:embed="rId6">
            <a:alphaModFix/>
          </a:blip>
          <a:stretch>
            <a:fillRect/>
          </a:stretch>
        </p:blipFill>
        <p:spPr>
          <a:xfrm>
            <a:off x="8025747" y="3042982"/>
            <a:ext cx="687243" cy="572700"/>
          </a:xfrm>
          <a:prstGeom prst="rect">
            <a:avLst/>
          </a:prstGeom>
          <a:noFill/>
          <a:ln>
            <a:noFill/>
          </a:ln>
        </p:spPr>
      </p:pic>
      <p:sp>
        <p:nvSpPr>
          <p:cNvPr id="125" name="Google Shape;125;p14"/>
          <p:cNvSpPr txBox="1"/>
          <p:nvPr>
            <p:ph idx="1" type="body"/>
          </p:nvPr>
        </p:nvSpPr>
        <p:spPr>
          <a:xfrm>
            <a:off x="3653100" y="2988350"/>
            <a:ext cx="5238300" cy="95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a:solidFill>
                  <a:schemeClr val="dk1"/>
                </a:solidFill>
              </a:rPr>
              <a:t>Paramétrez</a:t>
            </a:r>
            <a:r>
              <a:rPr b="1" lang="fr">
                <a:solidFill>
                  <a:schemeClr val="dk1"/>
                </a:solidFill>
              </a:rPr>
              <a:t> votre GPS pour voir les </a:t>
            </a:r>
            <a:endParaRPr b="1">
              <a:solidFill>
                <a:schemeClr val="dk1"/>
              </a:solidFill>
            </a:endParaRPr>
          </a:p>
          <a:p>
            <a:pPr indent="0" lvl="0" marL="0" rtl="0" algn="l">
              <a:lnSpc>
                <a:spcPct val="100000"/>
              </a:lnSpc>
              <a:spcBef>
                <a:spcPts val="0"/>
              </a:spcBef>
              <a:spcAft>
                <a:spcPts val="0"/>
              </a:spcAft>
              <a:buNone/>
            </a:pPr>
            <a:r>
              <a:rPr b="1" lang="fr" u="sng">
                <a:solidFill>
                  <a:schemeClr val="dk1"/>
                </a:solidFill>
              </a:rPr>
              <a:t>panneaux</a:t>
            </a:r>
            <a:r>
              <a:rPr b="1" lang="fr" u="sng">
                <a:solidFill>
                  <a:schemeClr val="dk1"/>
                </a:solidFill>
              </a:rPr>
              <a:t> de signalisation routière</a:t>
            </a:r>
            <a:r>
              <a:rPr b="1" lang="fr">
                <a:solidFill>
                  <a:schemeClr val="dk1"/>
                </a:solidFill>
              </a:rPr>
              <a:t>!</a:t>
            </a:r>
            <a:endParaRPr b="1">
              <a:solidFill>
                <a:schemeClr val="dk1"/>
              </a:solidFill>
            </a:endParaRPr>
          </a:p>
          <a:p>
            <a:pPr indent="0" lvl="0" marL="0" rtl="0" algn="l">
              <a:lnSpc>
                <a:spcPct val="100000"/>
              </a:lnSpc>
              <a:spcBef>
                <a:spcPts val="0"/>
              </a:spcBef>
              <a:spcAft>
                <a:spcPts val="0"/>
              </a:spcAft>
              <a:buNone/>
            </a:pPr>
            <a:r>
              <a:rPr b="1" lang="fr">
                <a:solidFill>
                  <a:schemeClr val="dk1"/>
                </a:solidFill>
              </a:rPr>
              <a:t>NE PAS SUIVRE SEULEMENT LA FLÈCHE!!</a:t>
            </a:r>
            <a:endParaRPr b="1">
              <a:solidFill>
                <a:schemeClr val="dk1"/>
              </a:solidFill>
            </a:endParaRPr>
          </a:p>
        </p:txBody>
      </p:sp>
      <p:sp>
        <p:nvSpPr>
          <p:cNvPr id="126" name="Google Shape;126;p14"/>
          <p:cNvSpPr/>
          <p:nvPr/>
        </p:nvSpPr>
        <p:spPr>
          <a:xfrm>
            <a:off x="3559213" y="2867992"/>
            <a:ext cx="502172" cy="244811"/>
          </a:xfrm>
          <a:custGeom>
            <a:rect b="b" l="l" r="r" t="t"/>
            <a:pathLst>
              <a:path extrusionOk="0" h="17222" w="24204">
                <a:moveTo>
                  <a:pt x="24204" y="17222"/>
                </a:moveTo>
                <a:cubicBezTo>
                  <a:pt x="22264" y="7512"/>
                  <a:pt x="9902" y="0"/>
                  <a:pt x="0" y="0"/>
                </a:cubicBezTo>
              </a:path>
            </a:pathLst>
          </a:custGeom>
          <a:noFill/>
          <a:ln cap="flat" cmpd="sng" w="38100">
            <a:solidFill>
              <a:srgbClr val="FF0000"/>
            </a:solidFill>
            <a:prstDash val="solid"/>
            <a:round/>
            <a:headEnd len="med" w="med" type="none"/>
            <a:tailEnd len="med" w="med" type="triangle"/>
          </a:ln>
        </p:spPr>
      </p:sp>
      <p:cxnSp>
        <p:nvCxnSpPr>
          <p:cNvPr id="127" name="Google Shape;127;p14"/>
          <p:cNvCxnSpPr/>
          <p:nvPr/>
        </p:nvCxnSpPr>
        <p:spPr>
          <a:xfrm rot="10800000">
            <a:off x="1664150" y="2723325"/>
            <a:ext cx="2039400" cy="10362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fr"/>
              <a:t>Profils d’itinéraires par véhicule</a:t>
            </a:r>
            <a:endParaRPr/>
          </a:p>
        </p:txBody>
      </p:sp>
      <p:pic>
        <p:nvPicPr>
          <p:cNvPr id="133" name="Google Shape;133;p15"/>
          <p:cNvPicPr preferRelativeResize="0"/>
          <p:nvPr/>
        </p:nvPicPr>
        <p:blipFill rotWithShape="1">
          <a:blip r:embed="rId3">
            <a:alphaModFix/>
          </a:blip>
          <a:srcRect b="0" l="99" r="99" t="0"/>
          <a:stretch/>
        </p:blipFill>
        <p:spPr>
          <a:xfrm>
            <a:off x="5189475" y="2060614"/>
            <a:ext cx="2466975" cy="1592330"/>
          </a:xfrm>
          <a:prstGeom prst="rect">
            <a:avLst/>
          </a:prstGeom>
          <a:noFill/>
          <a:ln>
            <a:noFill/>
          </a:ln>
        </p:spPr>
      </p:pic>
      <p:pic>
        <p:nvPicPr>
          <p:cNvPr id="134" name="Google Shape;134;p15"/>
          <p:cNvPicPr preferRelativeResize="0"/>
          <p:nvPr/>
        </p:nvPicPr>
        <p:blipFill>
          <a:blip r:embed="rId4">
            <a:alphaModFix/>
          </a:blip>
          <a:stretch>
            <a:fillRect/>
          </a:stretch>
        </p:blipFill>
        <p:spPr>
          <a:xfrm>
            <a:off x="1580625" y="2201736"/>
            <a:ext cx="2725549" cy="1310125"/>
          </a:xfrm>
          <a:prstGeom prst="rect">
            <a:avLst/>
          </a:prstGeom>
          <a:noFill/>
          <a:ln>
            <a:noFill/>
          </a:ln>
        </p:spPr>
      </p:pic>
      <p:sp>
        <p:nvSpPr>
          <p:cNvPr id="135" name="Google Shape;135;p15"/>
          <p:cNvSpPr txBox="1"/>
          <p:nvPr>
            <p:ph idx="1" type="body"/>
          </p:nvPr>
        </p:nvSpPr>
        <p:spPr>
          <a:xfrm>
            <a:off x="1580625" y="1375438"/>
            <a:ext cx="1639500" cy="572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fr" sz="1200" u="sng">
                <a:solidFill>
                  <a:schemeClr val="hlink"/>
                </a:solidFill>
                <a:hlinkClick r:id="rId5"/>
              </a:rPr>
              <a:t>Cliquer sur ce lien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fr"/>
              <a:t>Entrer l’adresse de destination</a:t>
            </a:r>
            <a:endParaRPr/>
          </a:p>
        </p:txBody>
      </p:sp>
      <p:sp>
        <p:nvSpPr>
          <p:cNvPr id="141" name="Google Shape;141;p16"/>
          <p:cNvSpPr txBox="1"/>
          <p:nvPr>
            <p:ph idx="1" type="body"/>
          </p:nvPr>
        </p:nvSpPr>
        <p:spPr>
          <a:xfrm>
            <a:off x="1871425" y="1194063"/>
            <a:ext cx="1639500" cy="572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Cliquer sur ce lien</a:t>
            </a:r>
            <a:endParaRPr/>
          </a:p>
        </p:txBody>
      </p:sp>
      <p:pic>
        <p:nvPicPr>
          <p:cNvPr id="142" name="Google Shape;142;p16"/>
          <p:cNvPicPr preferRelativeResize="0"/>
          <p:nvPr/>
        </p:nvPicPr>
        <p:blipFill rotWithShape="1">
          <a:blip r:embed="rId4">
            <a:alphaModFix/>
          </a:blip>
          <a:srcRect b="0" l="0" r="0" t="-6100"/>
          <a:stretch/>
        </p:blipFill>
        <p:spPr>
          <a:xfrm>
            <a:off x="1775350" y="1864975"/>
            <a:ext cx="2679250" cy="1358375"/>
          </a:xfrm>
          <a:prstGeom prst="rect">
            <a:avLst/>
          </a:prstGeom>
          <a:noFill/>
          <a:ln>
            <a:noFill/>
          </a:ln>
        </p:spPr>
      </p:pic>
      <p:pic>
        <p:nvPicPr>
          <p:cNvPr id="143" name="Google Shape;143;p16"/>
          <p:cNvPicPr preferRelativeResize="0"/>
          <p:nvPr/>
        </p:nvPicPr>
        <p:blipFill rotWithShape="1">
          <a:blip r:embed="rId5">
            <a:alphaModFix/>
          </a:blip>
          <a:srcRect b="0" l="99" r="99" t="0"/>
          <a:stretch/>
        </p:blipFill>
        <p:spPr>
          <a:xfrm>
            <a:off x="5046975" y="1775589"/>
            <a:ext cx="2466975" cy="15923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type="title"/>
          </p:nvPr>
        </p:nvSpPr>
        <p:spPr>
          <a:xfrm>
            <a:off x="1994250" y="445025"/>
            <a:ext cx="5155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Comparer le trajet proposé</a:t>
            </a:r>
            <a:endParaRPr/>
          </a:p>
        </p:txBody>
      </p:sp>
      <p:sp>
        <p:nvSpPr>
          <p:cNvPr id="149" name="Google Shape;149;p17"/>
          <p:cNvSpPr txBox="1"/>
          <p:nvPr>
            <p:ph idx="1" type="body"/>
          </p:nvPr>
        </p:nvSpPr>
        <p:spPr>
          <a:xfrm>
            <a:off x="2592300" y="1017725"/>
            <a:ext cx="3959400" cy="77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avec un autre appareil</a:t>
            </a:r>
            <a:endParaRPr/>
          </a:p>
          <a:p>
            <a:pPr indent="-342900" lvl="0" marL="457200" rtl="0" algn="l">
              <a:spcBef>
                <a:spcPts val="0"/>
              </a:spcBef>
              <a:spcAft>
                <a:spcPts val="0"/>
              </a:spcAft>
              <a:buSzPts val="1800"/>
              <a:buChar char="●"/>
            </a:pPr>
            <a:r>
              <a:rPr lang="fr"/>
              <a:t>avec une carte traditionnelle</a:t>
            </a:r>
            <a:endParaRPr/>
          </a:p>
          <a:p>
            <a:pPr indent="0" lvl="0" marL="0" rtl="0" algn="l">
              <a:lnSpc>
                <a:spcPct val="100000"/>
              </a:lnSpc>
              <a:spcBef>
                <a:spcPts val="1600"/>
              </a:spcBef>
              <a:spcAft>
                <a:spcPts val="600"/>
              </a:spcAft>
              <a:buNone/>
            </a:pPr>
            <a:r>
              <a:t/>
            </a:r>
            <a:endParaRPr b="1">
              <a:solidFill>
                <a:srgbClr val="FF0000"/>
              </a:solidFill>
            </a:endParaRPr>
          </a:p>
        </p:txBody>
      </p:sp>
      <p:grpSp>
        <p:nvGrpSpPr>
          <p:cNvPr id="150" name="Google Shape;150;p17"/>
          <p:cNvGrpSpPr/>
          <p:nvPr/>
        </p:nvGrpSpPr>
        <p:grpSpPr>
          <a:xfrm>
            <a:off x="3453425" y="1716400"/>
            <a:ext cx="5690700" cy="2550900"/>
            <a:chOff x="3453425" y="1716400"/>
            <a:chExt cx="5690700" cy="2550900"/>
          </a:xfrm>
        </p:grpSpPr>
        <p:pic>
          <p:nvPicPr>
            <p:cNvPr id="151" name="Google Shape;151;p17"/>
            <p:cNvPicPr preferRelativeResize="0"/>
            <p:nvPr/>
          </p:nvPicPr>
          <p:blipFill rotWithShape="1">
            <a:blip r:embed="rId3">
              <a:alphaModFix/>
            </a:blip>
            <a:srcRect b="63617" l="0" r="0" t="2760"/>
            <a:stretch/>
          </p:blipFill>
          <p:spPr>
            <a:xfrm>
              <a:off x="3453425" y="1716400"/>
              <a:ext cx="5690700" cy="2550900"/>
            </a:xfrm>
            <a:prstGeom prst="rect">
              <a:avLst/>
            </a:prstGeom>
            <a:noFill/>
            <a:ln>
              <a:noFill/>
            </a:ln>
          </p:spPr>
        </p:pic>
        <p:pic>
          <p:nvPicPr>
            <p:cNvPr id="152" name="Google Shape;152;p17"/>
            <p:cNvPicPr preferRelativeResize="0"/>
            <p:nvPr/>
          </p:nvPicPr>
          <p:blipFill rotWithShape="1">
            <a:blip r:embed="rId4">
              <a:alphaModFix/>
            </a:blip>
            <a:srcRect b="15830" l="0" r="0" t="12669"/>
            <a:stretch/>
          </p:blipFill>
          <p:spPr>
            <a:xfrm>
              <a:off x="5684575" y="3231425"/>
              <a:ext cx="1931648" cy="1035875"/>
            </a:xfrm>
            <a:prstGeom prst="rect">
              <a:avLst/>
            </a:prstGeom>
            <a:noFill/>
            <a:ln>
              <a:noFill/>
            </a:ln>
          </p:spPr>
        </p:pic>
        <p:pic>
          <p:nvPicPr>
            <p:cNvPr id="153" name="Google Shape;153;p17"/>
            <p:cNvPicPr preferRelativeResize="0"/>
            <p:nvPr/>
          </p:nvPicPr>
          <p:blipFill rotWithShape="1">
            <a:blip r:embed="rId5">
              <a:alphaModFix/>
            </a:blip>
            <a:srcRect b="4651" l="15469" r="7453" t="5886"/>
            <a:stretch/>
          </p:blipFill>
          <p:spPr>
            <a:xfrm>
              <a:off x="7726376" y="3497824"/>
              <a:ext cx="881000" cy="684324"/>
            </a:xfrm>
            <a:prstGeom prst="rect">
              <a:avLst/>
            </a:prstGeom>
            <a:noFill/>
            <a:ln>
              <a:noFill/>
            </a:ln>
          </p:spPr>
        </p:pic>
        <p:cxnSp>
          <p:nvCxnSpPr>
            <p:cNvPr id="154" name="Google Shape;154;p17"/>
            <p:cNvCxnSpPr/>
            <p:nvPr/>
          </p:nvCxnSpPr>
          <p:spPr>
            <a:xfrm flipH="1" rot="-5400000">
              <a:off x="3663400" y="3289200"/>
              <a:ext cx="552600" cy="314700"/>
            </a:xfrm>
            <a:prstGeom prst="bentConnector3">
              <a:avLst>
                <a:gd fmla="val 98249" name="adj1"/>
              </a:avLst>
            </a:prstGeom>
            <a:noFill/>
            <a:ln cap="flat" cmpd="sng" w="19050">
              <a:solidFill>
                <a:srgbClr val="FF0000"/>
              </a:solidFill>
              <a:prstDash val="solid"/>
              <a:round/>
              <a:headEnd len="med" w="med" type="none"/>
              <a:tailEnd len="med" w="med" type="triangle"/>
            </a:ln>
          </p:spPr>
        </p:cxnSp>
        <p:cxnSp>
          <p:nvCxnSpPr>
            <p:cNvPr id="155" name="Google Shape;155;p17"/>
            <p:cNvCxnSpPr/>
            <p:nvPr/>
          </p:nvCxnSpPr>
          <p:spPr>
            <a:xfrm>
              <a:off x="7659025" y="3246450"/>
              <a:ext cx="333300" cy="228300"/>
            </a:xfrm>
            <a:prstGeom prst="bentConnector3">
              <a:avLst>
                <a:gd fmla="val 100023" name="adj1"/>
              </a:avLst>
            </a:prstGeom>
            <a:noFill/>
            <a:ln cap="flat" cmpd="sng" w="19050">
              <a:solidFill>
                <a:srgbClr val="FF0000"/>
              </a:solidFill>
              <a:prstDash val="solid"/>
              <a:round/>
              <a:headEnd len="med" w="med" type="none"/>
              <a:tailEnd len="med" w="med" type="triangle"/>
            </a:ln>
          </p:spPr>
        </p:cxnSp>
      </p:grpSp>
      <p:sp>
        <p:nvSpPr>
          <p:cNvPr id="156" name="Google Shape;156;p17"/>
          <p:cNvSpPr txBox="1"/>
          <p:nvPr/>
        </p:nvSpPr>
        <p:spPr>
          <a:xfrm>
            <a:off x="803400" y="1948165"/>
            <a:ext cx="4371600" cy="159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800">
                <a:solidFill>
                  <a:srgbClr val="FF0000"/>
                </a:solidFill>
              </a:rPr>
              <a:t>Avertissement:</a:t>
            </a:r>
            <a:r>
              <a:rPr lang="fr" sz="1800">
                <a:solidFill>
                  <a:schemeClr val="dk2"/>
                </a:solidFill>
              </a:rPr>
              <a:t> </a:t>
            </a:r>
            <a:endParaRPr sz="1800">
              <a:solidFill>
                <a:schemeClr val="dk2"/>
              </a:solidFill>
            </a:endParaRPr>
          </a:p>
          <a:p>
            <a:pPr indent="0" lvl="0" marL="0" rtl="0" algn="l">
              <a:spcBef>
                <a:spcPts val="1600"/>
              </a:spcBef>
              <a:spcAft>
                <a:spcPts val="0"/>
              </a:spcAft>
              <a:buClr>
                <a:schemeClr val="dk1"/>
              </a:buClr>
              <a:buSzPts val="1100"/>
              <a:buFont typeface="Arial"/>
              <a:buNone/>
            </a:pPr>
            <a:r>
              <a:rPr lang="fr" sz="1800">
                <a:solidFill>
                  <a:schemeClr val="dk2"/>
                </a:solidFill>
              </a:rPr>
              <a:t>Ne prenez jamais la route </a:t>
            </a:r>
            <a:endParaRPr sz="1800">
              <a:solidFill>
                <a:schemeClr val="dk2"/>
              </a:solidFill>
            </a:endParaRPr>
          </a:p>
          <a:p>
            <a:pPr indent="0" lvl="0" marL="0" rtl="0" algn="l">
              <a:spcBef>
                <a:spcPts val="600"/>
              </a:spcBef>
              <a:spcAft>
                <a:spcPts val="0"/>
              </a:spcAft>
              <a:buClr>
                <a:schemeClr val="dk1"/>
              </a:buClr>
              <a:buSzPts val="1100"/>
              <a:buFont typeface="Arial"/>
              <a:buNone/>
            </a:pPr>
            <a:r>
              <a:rPr lang="fr" sz="1800">
                <a:solidFill>
                  <a:schemeClr val="dk2"/>
                </a:solidFill>
              </a:rPr>
              <a:t>sans savoir où vous allez!</a:t>
            </a:r>
            <a:endParaRPr sz="1800">
              <a:solidFill>
                <a:schemeClr val="dk2"/>
              </a:solidFill>
            </a:endParaRPr>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1192650" y="445050"/>
            <a:ext cx="6758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Ajuster ou modifier le trajet proposé</a:t>
            </a:r>
            <a:endParaRPr/>
          </a:p>
        </p:txBody>
      </p:sp>
      <p:sp>
        <p:nvSpPr>
          <p:cNvPr id="162" name="Google Shape;162;p18"/>
          <p:cNvSpPr txBox="1"/>
          <p:nvPr/>
        </p:nvSpPr>
        <p:spPr>
          <a:xfrm>
            <a:off x="1956325" y="1181588"/>
            <a:ext cx="1673700" cy="640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200" u="sng">
                <a:solidFill>
                  <a:srgbClr val="1155CC"/>
                </a:solidFill>
                <a:hlinkClick r:id="rId3">
                  <a:extLst>
                    <a:ext uri="{A12FA001-AC4F-418D-AE19-62706E023703}">
                      <ahyp:hlinkClr val="tx"/>
                    </a:ext>
                  </a:extLst>
                </a:hlinkClick>
              </a:rPr>
              <a:t>Cliquer sur ce lien</a:t>
            </a:r>
            <a:endParaRPr/>
          </a:p>
        </p:txBody>
      </p:sp>
      <p:pic>
        <p:nvPicPr>
          <p:cNvPr id="163" name="Google Shape;163;p18"/>
          <p:cNvPicPr preferRelativeResize="0"/>
          <p:nvPr/>
        </p:nvPicPr>
        <p:blipFill rotWithShape="1">
          <a:blip r:embed="rId4">
            <a:alphaModFix/>
          </a:blip>
          <a:srcRect b="3323" l="0" r="0" t="3323"/>
          <a:stretch/>
        </p:blipFill>
        <p:spPr>
          <a:xfrm>
            <a:off x="2032525" y="1986238"/>
            <a:ext cx="2324100" cy="1304925"/>
          </a:xfrm>
          <a:prstGeom prst="rect">
            <a:avLst/>
          </a:prstGeom>
          <a:noFill/>
          <a:ln>
            <a:noFill/>
          </a:ln>
        </p:spPr>
      </p:pic>
      <p:pic>
        <p:nvPicPr>
          <p:cNvPr id="164" name="Google Shape;164;p18"/>
          <p:cNvPicPr preferRelativeResize="0"/>
          <p:nvPr/>
        </p:nvPicPr>
        <p:blipFill rotWithShape="1">
          <a:blip r:embed="rId5">
            <a:alphaModFix/>
          </a:blip>
          <a:srcRect b="119" l="0" r="0" t="129"/>
          <a:stretch/>
        </p:blipFill>
        <p:spPr>
          <a:xfrm>
            <a:off x="5212150" y="1842275"/>
            <a:ext cx="2453375" cy="1572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678C92-8AB7-4126-AF92-0A97A9673767}"/>
</file>

<file path=customXml/itemProps2.xml><?xml version="1.0" encoding="utf-8"?>
<ds:datastoreItem xmlns:ds="http://schemas.openxmlformats.org/officeDocument/2006/customXml" ds:itemID="{B8F1136C-55C3-4305-8A3A-896C5616C23A}"/>
</file>

<file path=customXml/itemProps3.xml><?xml version="1.0" encoding="utf-8"?>
<ds:datastoreItem xmlns:ds="http://schemas.openxmlformats.org/officeDocument/2006/customXml" ds:itemID="{636B4375-5BDC-4B30-845F-32F8C7F91EE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