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Default Extension="png" ContentType="image/png"/>
  <Override PartName="/ppt/slides/slide1.xml" ContentType="application/vnd.openxmlformats-officedocument.presentationml.slide+xml"/>
  <Default Extension="jpg" ContentType="image/jpg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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</p:sldIdLst>
  <p:sldSz cx="9144000" cy="5143500"/>
  <p:notesSz cx="9144000" cy="51435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slide" Target="slides/slide40.xml"/><Relationship Id="rId46" Type="http://schemas.openxmlformats.org/officeDocument/2006/relationships/slide" Target="slides/slide41.xml"/><Relationship Id="rId47" Type="http://schemas.openxmlformats.org/officeDocument/2006/relationships/slide" Target="slides/slide42.xml"/><Relationship Id="rId48" Type="http://schemas.openxmlformats.org/officeDocument/2006/relationships/slide" Target="slides/slide43.xml"/></Relationships>
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1594485"/>
            <a:ext cx="7772400" cy="10801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2880360"/>
            <a:ext cx="6400800" cy="12858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>
              <a:defRPr sz="700" b="0" i="0">
                <a:solidFill>
                  <a:schemeClr val="bg1"/>
                </a:solidFill>
                <a:latin typeface="Times New Roman"/>
                <a:cs typeface="Times New Roman"/>
              </a:defRPr>
            </a:lvl1pPr>
          </a:lstStyle>
          <a:p>
            <a:pPr marL="12700" marR="5080" indent="17780">
              <a:lnSpc>
                <a:spcPts val="830"/>
              </a:lnSpc>
              <a:spcBef>
                <a:spcPts val="60"/>
              </a:spcBef>
            </a:pPr>
            <a:r>
              <a:rPr dirty="0" spc="-5"/>
              <a:t>Commission scolaire  </a:t>
            </a:r>
            <a:r>
              <a:rPr dirty="0"/>
              <a:t>de </a:t>
            </a:r>
            <a:r>
              <a:rPr dirty="0" spc="-5"/>
              <a:t>la</a:t>
            </a:r>
            <a:r>
              <a:rPr dirty="0" spc="-85"/>
              <a:t> </a:t>
            </a:r>
            <a:r>
              <a:rPr dirty="0" spc="-5"/>
              <a:t>Rivière-du-Nord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>
              <a:defRPr sz="600" b="1" i="1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5"/>
              <a:t>ÇA</a:t>
            </a:r>
            <a:r>
              <a:rPr dirty="0" spc="-100"/>
              <a:t> </a:t>
            </a:r>
            <a:r>
              <a:rPr dirty="0" spc="-5"/>
              <a:t>ROULE</a:t>
            </a:r>
            <a:r>
              <a:rPr dirty="0" spc="-85"/>
              <a:t> </a:t>
            </a:r>
            <a:r>
              <a:rPr dirty="0" spc="-50"/>
              <a:t>!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01D1B7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rgbClr val="01D1B7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>
              <a:defRPr sz="700" b="0" i="0">
                <a:solidFill>
                  <a:schemeClr val="bg1"/>
                </a:solidFill>
                <a:latin typeface="Times New Roman"/>
                <a:cs typeface="Times New Roman"/>
              </a:defRPr>
            </a:lvl1pPr>
          </a:lstStyle>
          <a:p>
            <a:pPr marL="12700" marR="5080" indent="17780">
              <a:lnSpc>
                <a:spcPts val="830"/>
              </a:lnSpc>
              <a:spcBef>
                <a:spcPts val="60"/>
              </a:spcBef>
            </a:pPr>
            <a:r>
              <a:rPr dirty="0" spc="-5"/>
              <a:t>Commission scolaire  </a:t>
            </a:r>
            <a:r>
              <a:rPr dirty="0"/>
              <a:t>de </a:t>
            </a:r>
            <a:r>
              <a:rPr dirty="0" spc="-5"/>
              <a:t>la</a:t>
            </a:r>
            <a:r>
              <a:rPr dirty="0" spc="-85"/>
              <a:t> </a:t>
            </a:r>
            <a:r>
              <a:rPr dirty="0" spc="-5"/>
              <a:t>Rivière-du-Nord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>
              <a:defRPr sz="600" b="1" i="1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5"/>
              <a:t>ÇA</a:t>
            </a:r>
            <a:r>
              <a:rPr dirty="0" spc="-100"/>
              <a:t> </a:t>
            </a:r>
            <a:r>
              <a:rPr dirty="0" spc="-5"/>
              <a:t>ROULE</a:t>
            </a:r>
            <a:r>
              <a:rPr dirty="0" spc="-85"/>
              <a:t> </a:t>
            </a:r>
            <a:r>
              <a:rPr dirty="0" spc="-50"/>
              <a:t>!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01D1B7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457200" y="1183005"/>
            <a:ext cx="397764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4709160" y="1183005"/>
            <a:ext cx="397764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>
              <a:defRPr sz="700" b="0" i="0">
                <a:solidFill>
                  <a:schemeClr val="bg1"/>
                </a:solidFill>
                <a:latin typeface="Times New Roman"/>
                <a:cs typeface="Times New Roman"/>
              </a:defRPr>
            </a:lvl1pPr>
          </a:lstStyle>
          <a:p>
            <a:pPr marL="12700" marR="5080" indent="17780">
              <a:lnSpc>
                <a:spcPts val="830"/>
              </a:lnSpc>
              <a:spcBef>
                <a:spcPts val="60"/>
              </a:spcBef>
            </a:pPr>
            <a:r>
              <a:rPr dirty="0" spc="-5"/>
              <a:t>Commission scolaire  </a:t>
            </a:r>
            <a:r>
              <a:rPr dirty="0"/>
              <a:t>de </a:t>
            </a:r>
            <a:r>
              <a:rPr dirty="0" spc="-5"/>
              <a:t>la</a:t>
            </a:r>
            <a:r>
              <a:rPr dirty="0" spc="-85"/>
              <a:t> </a:t>
            </a:r>
            <a:r>
              <a:rPr dirty="0" spc="-5"/>
              <a:t>Rivière-du-Nord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>
              <a:defRPr sz="600" b="1" i="1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5"/>
              <a:t>ÇA</a:t>
            </a:r>
            <a:r>
              <a:rPr dirty="0" spc="-100"/>
              <a:t> </a:t>
            </a:r>
            <a:r>
              <a:rPr dirty="0" spc="-5"/>
              <a:t>ROULE</a:t>
            </a:r>
            <a:r>
              <a:rPr dirty="0" spc="-85"/>
              <a:t> </a:t>
            </a:r>
            <a:r>
              <a:rPr dirty="0" spc="-50"/>
              <a:t>!</a:t>
            </a:r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01D1B7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>
              <a:defRPr sz="700" b="0" i="0">
                <a:solidFill>
                  <a:schemeClr val="bg1"/>
                </a:solidFill>
                <a:latin typeface="Times New Roman"/>
                <a:cs typeface="Times New Roman"/>
              </a:defRPr>
            </a:lvl1pPr>
          </a:lstStyle>
          <a:p>
            <a:pPr marL="12700" marR="5080" indent="17780">
              <a:lnSpc>
                <a:spcPts val="830"/>
              </a:lnSpc>
              <a:spcBef>
                <a:spcPts val="60"/>
              </a:spcBef>
            </a:pPr>
            <a:r>
              <a:rPr dirty="0" spc="-5"/>
              <a:t>Commission scolaire  </a:t>
            </a:r>
            <a:r>
              <a:rPr dirty="0"/>
              <a:t>de </a:t>
            </a:r>
            <a:r>
              <a:rPr dirty="0" spc="-5"/>
              <a:t>la</a:t>
            </a:r>
            <a:r>
              <a:rPr dirty="0" spc="-85"/>
              <a:t> </a:t>
            </a:r>
            <a:r>
              <a:rPr dirty="0" spc="-5"/>
              <a:t>Rivière-du-Nord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>
              <a:defRPr sz="600" b="1" i="1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5"/>
              <a:t>ÇA</a:t>
            </a:r>
            <a:r>
              <a:rPr dirty="0" spc="-100"/>
              <a:t> </a:t>
            </a:r>
            <a:r>
              <a:rPr dirty="0" spc="-5"/>
              <a:t>ROULE</a:t>
            </a:r>
            <a:r>
              <a:rPr dirty="0" spc="-85"/>
              <a:t> </a:t>
            </a:r>
            <a:r>
              <a:rPr dirty="0" spc="-50"/>
              <a:t>!</a:t>
            </a:r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>
              <a:defRPr sz="700" b="0" i="0">
                <a:solidFill>
                  <a:schemeClr val="bg1"/>
                </a:solidFill>
                <a:latin typeface="Times New Roman"/>
                <a:cs typeface="Times New Roman"/>
              </a:defRPr>
            </a:lvl1pPr>
          </a:lstStyle>
          <a:p>
            <a:pPr marL="12700" marR="5080" indent="17780">
              <a:lnSpc>
                <a:spcPts val="830"/>
              </a:lnSpc>
              <a:spcBef>
                <a:spcPts val="60"/>
              </a:spcBef>
            </a:pPr>
            <a:r>
              <a:rPr dirty="0" spc="-5"/>
              <a:t>Commission scolaire  </a:t>
            </a:r>
            <a:r>
              <a:rPr dirty="0"/>
              <a:t>de </a:t>
            </a:r>
            <a:r>
              <a:rPr dirty="0" spc="-5"/>
              <a:t>la</a:t>
            </a:r>
            <a:r>
              <a:rPr dirty="0" spc="-85"/>
              <a:t> </a:t>
            </a:r>
            <a:r>
              <a:rPr dirty="0" spc="-5"/>
              <a:t>Rivière-du-Nord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>
              <a:defRPr sz="600" b="1" i="1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5"/>
              <a:t>ÇA</a:t>
            </a:r>
            <a:r>
              <a:rPr dirty="0" spc="-100"/>
              <a:t> </a:t>
            </a:r>
            <a:r>
              <a:rPr dirty="0" spc="-5"/>
              <a:t>ROULE</a:t>
            </a:r>
            <a:r>
              <a:rPr dirty="0" spc="-85"/>
              <a:t> </a:t>
            </a:r>
            <a:r>
              <a:rPr dirty="0" spc="-50"/>
              <a:t>!</a:t>
            </a:r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1.png"/><Relationship Id="rId8" Type="http://schemas.openxmlformats.org/officeDocument/2006/relationships/image" Target="../media/image2.png"/><Relationship Id="rId9" Type="http://schemas.openxmlformats.org/officeDocument/2006/relationships/image" Target="../media/image3.png"/></Relationships>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4281449"/>
            <a:ext cx="9143974" cy="86204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bk object 17"/>
          <p:cNvSpPr/>
          <p:nvPr/>
        </p:nvSpPr>
        <p:spPr>
          <a:xfrm>
            <a:off x="0" y="4281449"/>
            <a:ext cx="9144000" cy="862330"/>
          </a:xfrm>
          <a:custGeom>
            <a:avLst/>
            <a:gdLst/>
            <a:ahLst/>
            <a:cxnLst/>
            <a:rect l="l" t="t" r="r" b="b"/>
            <a:pathLst>
              <a:path w="9144000" h="862329">
                <a:moveTo>
                  <a:pt x="9143999" y="862049"/>
                </a:moveTo>
                <a:lnTo>
                  <a:pt x="0" y="862049"/>
                </a:lnTo>
                <a:lnTo>
                  <a:pt x="0" y="181460"/>
                </a:lnTo>
                <a:lnTo>
                  <a:pt x="9143999" y="0"/>
                </a:lnTo>
                <a:lnTo>
                  <a:pt x="9143999" y="862049"/>
                </a:lnTo>
                <a:close/>
              </a:path>
            </a:pathLst>
          </a:custGeom>
          <a:solidFill>
            <a:srgbClr val="707372">
              <a:alpha val="61538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bk object 18"/>
          <p:cNvSpPr/>
          <p:nvPr/>
        </p:nvSpPr>
        <p:spPr>
          <a:xfrm>
            <a:off x="0" y="4281449"/>
            <a:ext cx="9144000" cy="181610"/>
          </a:xfrm>
          <a:custGeom>
            <a:avLst/>
            <a:gdLst/>
            <a:ahLst/>
            <a:cxnLst/>
            <a:rect l="l" t="t" r="r" b="b"/>
            <a:pathLst>
              <a:path w="9144000" h="181610">
                <a:moveTo>
                  <a:pt x="0" y="181460"/>
                </a:moveTo>
                <a:lnTo>
                  <a:pt x="9143999" y="0"/>
                </a:lnTo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bk object 19"/>
          <p:cNvSpPr/>
          <p:nvPr/>
        </p:nvSpPr>
        <p:spPr>
          <a:xfrm>
            <a:off x="8275349" y="4487150"/>
            <a:ext cx="548699" cy="30409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bk object 20"/>
          <p:cNvSpPr/>
          <p:nvPr/>
        </p:nvSpPr>
        <p:spPr>
          <a:xfrm>
            <a:off x="215570" y="4583675"/>
            <a:ext cx="896854" cy="39359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84725" y="277257"/>
            <a:ext cx="5143500" cy="3911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rgbClr val="01D1B7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84725" y="1928831"/>
            <a:ext cx="5462270" cy="1392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rgbClr val="01D1B7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8159211" y="4790867"/>
            <a:ext cx="808990" cy="2292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00" b="0" i="0">
                <a:solidFill>
                  <a:schemeClr val="bg1"/>
                </a:solidFill>
                <a:latin typeface="Times New Roman"/>
                <a:cs typeface="Times New Roman"/>
              </a:defRPr>
            </a:lvl1pPr>
          </a:lstStyle>
          <a:p>
            <a:pPr marL="12700" marR="5080" indent="17780">
              <a:lnSpc>
                <a:spcPts val="830"/>
              </a:lnSpc>
              <a:spcBef>
                <a:spcPts val="60"/>
              </a:spcBef>
            </a:pPr>
            <a:r>
              <a:rPr dirty="0" spc="-5"/>
              <a:t>Commission scolaire  </a:t>
            </a:r>
            <a:r>
              <a:rPr dirty="0"/>
              <a:t>de </a:t>
            </a:r>
            <a:r>
              <a:rPr dirty="0" spc="-5"/>
              <a:t>la</a:t>
            </a:r>
            <a:r>
              <a:rPr dirty="0" spc="-85"/>
              <a:t> </a:t>
            </a:r>
            <a:r>
              <a:rPr dirty="0" spc="-5"/>
              <a:t>Rivière-du-Nord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660015" y="4865278"/>
            <a:ext cx="405765" cy="1168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00" b="1" i="1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5"/>
              <a:t>ÇA</a:t>
            </a:r>
            <a:r>
              <a:rPr dirty="0" spc="-100"/>
              <a:t> </a:t>
            </a:r>
            <a:r>
              <a:rPr dirty="0" spc="-5"/>
              <a:t>ROULE</a:t>
            </a:r>
            <a:r>
              <a:rPr dirty="0" spc="-85"/>
              <a:t> </a:t>
            </a:r>
            <a:r>
              <a:rPr dirty="0" spc="-50"/>
              <a:t>!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658368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Relationship Id="rId3" Type="http://schemas.openxmlformats.org/officeDocument/2006/relationships/image" Target="../media/image2.png"/><Relationship Id="rId4" Type="http://schemas.openxmlformats.org/officeDocument/2006/relationships/image" Target="../media/image5.png"/></Relationships>
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g"/><Relationship Id="rId3" Type="http://schemas.openxmlformats.org/officeDocument/2006/relationships/image" Target="../media/image10.jpg"/></Relationships>
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g"/><Relationship Id="rId3" Type="http://schemas.openxmlformats.org/officeDocument/2006/relationships/image" Target="../media/image9.jpg"/><Relationship Id="rId4" Type="http://schemas.openxmlformats.org/officeDocument/2006/relationships/image" Target="../media/image28.jpg"/><Relationship Id="rId5" Type="http://schemas.openxmlformats.org/officeDocument/2006/relationships/image" Target="../media/image30.jpg"/></Relationships>
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g"/><Relationship Id="rId3" Type="http://schemas.openxmlformats.org/officeDocument/2006/relationships/image" Target="../media/image9.jpg"/><Relationship Id="rId4" Type="http://schemas.openxmlformats.org/officeDocument/2006/relationships/image" Target="../media/image32.jpg"/><Relationship Id="rId5" Type="http://schemas.openxmlformats.org/officeDocument/2006/relationships/image" Target="../media/image33.jpg"/></Relationships>
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g"/><Relationship Id="rId3" Type="http://schemas.openxmlformats.org/officeDocument/2006/relationships/image" Target="../media/image10.jpg"/></Relationships>
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g"/><Relationship Id="rId3" Type="http://schemas.openxmlformats.org/officeDocument/2006/relationships/image" Target="../media/image10.jpg"/><Relationship Id="rId4" Type="http://schemas.openxmlformats.org/officeDocument/2006/relationships/image" Target="../media/image9.jpg"/></Relationships>
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g"/><Relationship Id="rId3" Type="http://schemas.openxmlformats.org/officeDocument/2006/relationships/image" Target="../media/image11.jpg"/></Relationships>
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Relationship Id="rId3" Type="http://schemas.openxmlformats.org/officeDocument/2006/relationships/image" Target="../media/image37.jpg"/></Relationships>
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g"/><Relationship Id="rId3" Type="http://schemas.openxmlformats.org/officeDocument/2006/relationships/image" Target="../media/image10.jpg"/></Relationships>
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g"/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9.jpg"/><Relationship Id="rId6" Type="http://schemas.openxmlformats.org/officeDocument/2006/relationships/image" Target="../media/image41.jpg"/></Relationships>
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g"/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6" Type="http://schemas.openxmlformats.org/officeDocument/2006/relationships/image" Target="../media/image9.jpg"/><Relationship Id="rId7" Type="http://schemas.openxmlformats.org/officeDocument/2006/relationships/image" Target="../media/image46.jpg"/></Relationships>
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Relationship Id="rId3" Type="http://schemas.openxmlformats.org/officeDocument/2006/relationships/image" Target="../media/image7.jpg"/><Relationship Id="rId4" Type="http://schemas.openxmlformats.org/officeDocument/2006/relationships/image" Target="../media/image8.jpg"/></Relationships>
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g"/><Relationship Id="rId3" Type="http://schemas.openxmlformats.org/officeDocument/2006/relationships/image" Target="../media/image48.png"/><Relationship Id="rId4" Type="http://schemas.openxmlformats.org/officeDocument/2006/relationships/image" Target="../media/image10.jpg"/><Relationship Id="rId5" Type="http://schemas.openxmlformats.org/officeDocument/2006/relationships/image" Target="../media/image41.jpg"/></Relationships>
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jpg"/><Relationship Id="rId3" Type="http://schemas.openxmlformats.org/officeDocument/2006/relationships/image" Target="../media/image50.png"/><Relationship Id="rId4" Type="http://schemas.openxmlformats.org/officeDocument/2006/relationships/image" Target="../media/image10.jpg"/></Relationships>
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jpg"/><Relationship Id="rId3" Type="http://schemas.openxmlformats.org/officeDocument/2006/relationships/image" Target="../media/image9.jpg"/><Relationship Id="rId4" Type="http://schemas.openxmlformats.org/officeDocument/2006/relationships/image" Target="../media/image10.jpg"/></Relationships>
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jpg"/><Relationship Id="rId3" Type="http://schemas.openxmlformats.org/officeDocument/2006/relationships/image" Target="../media/image9.jpg"/></Relationships>
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jpg"/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5" Type="http://schemas.openxmlformats.org/officeDocument/2006/relationships/image" Target="../media/image10.jpg"/><Relationship Id="rId6" Type="http://schemas.openxmlformats.org/officeDocument/2006/relationships/image" Target="../media/image56.jpg"/></Relationships>
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g"/><Relationship Id="rId3" Type="http://schemas.openxmlformats.org/officeDocument/2006/relationships/image" Target="../media/image57.png"/><Relationship Id="rId4" Type="http://schemas.openxmlformats.org/officeDocument/2006/relationships/image" Target="../media/image9.jpg"/></Relationships>
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jpg"/><Relationship Id="rId3" Type="http://schemas.openxmlformats.org/officeDocument/2006/relationships/image" Target="../media/image9.jpg"/><Relationship Id="rId4" Type="http://schemas.openxmlformats.org/officeDocument/2006/relationships/image" Target="../media/image10.jpg"/></Relationships>
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jpg"/><Relationship Id="rId3" Type="http://schemas.openxmlformats.org/officeDocument/2006/relationships/image" Target="../media/image10.jpg"/><Relationship Id="rId4" Type="http://schemas.openxmlformats.org/officeDocument/2006/relationships/image" Target="../media/image60.png"/><Relationship Id="rId5" Type="http://schemas.openxmlformats.org/officeDocument/2006/relationships/image" Target="../media/image61.png"/><Relationship Id="rId6" Type="http://schemas.openxmlformats.org/officeDocument/2006/relationships/image" Target="../media/image62.png"/><Relationship Id="rId7" Type="http://schemas.openxmlformats.org/officeDocument/2006/relationships/image" Target="../media/image63.png"/></Relationships>
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Relationship Id="rId3" Type="http://schemas.openxmlformats.org/officeDocument/2006/relationships/image" Target="../media/image64.jpg"/><Relationship Id="rId4" Type="http://schemas.openxmlformats.org/officeDocument/2006/relationships/image" Target="../media/image65.jpg"/><Relationship Id="rId5" Type="http://schemas.openxmlformats.org/officeDocument/2006/relationships/image" Target="../media/image66.jpg"/></Relationships>
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jpg"/><Relationship Id="rId3" Type="http://schemas.openxmlformats.org/officeDocument/2006/relationships/image" Target="../media/image68.png"/><Relationship Id="rId4" Type="http://schemas.openxmlformats.org/officeDocument/2006/relationships/image" Target="../media/image10.jpg"/></Relationships>
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Relationship Id="rId3" Type="http://schemas.openxmlformats.org/officeDocument/2006/relationships/image" Target="../media/image10.jpg"/><Relationship Id="rId4" Type="http://schemas.openxmlformats.org/officeDocument/2006/relationships/image" Target="../media/image11.jpg"/></Relationships>
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jpg"/><Relationship Id="rId3" Type="http://schemas.openxmlformats.org/officeDocument/2006/relationships/image" Target="../media/image70.png"/><Relationship Id="rId4" Type="http://schemas.openxmlformats.org/officeDocument/2006/relationships/image" Target="../media/image9.jpg"/><Relationship Id="rId5" Type="http://schemas.openxmlformats.org/officeDocument/2006/relationships/image" Target="../media/image71.png"/><Relationship Id="rId6" Type="http://schemas.openxmlformats.org/officeDocument/2006/relationships/image" Target="../media/image72.jpg"/><Relationship Id="rId7" Type="http://schemas.openxmlformats.org/officeDocument/2006/relationships/image" Target="../media/image73.png"/></Relationships>
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jpg"/><Relationship Id="rId3" Type="http://schemas.openxmlformats.org/officeDocument/2006/relationships/image" Target="../media/image10.jpg"/></Relationships>
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jpg"/><Relationship Id="rId3" Type="http://schemas.openxmlformats.org/officeDocument/2006/relationships/image" Target="../media/image9.jpg"/><Relationship Id="rId4" Type="http://schemas.openxmlformats.org/officeDocument/2006/relationships/image" Target="../media/image10.jpg"/></Relationships>
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jpg"/><Relationship Id="rId3" Type="http://schemas.openxmlformats.org/officeDocument/2006/relationships/image" Target="../media/image9.jpg"/><Relationship Id="rId4" Type="http://schemas.openxmlformats.org/officeDocument/2006/relationships/image" Target="../media/image10.jpg"/></Relationships>
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jpg"/><Relationship Id="rId3" Type="http://schemas.openxmlformats.org/officeDocument/2006/relationships/image" Target="../media/image10.jpg"/><Relationship Id="rId4" Type="http://schemas.openxmlformats.org/officeDocument/2006/relationships/image" Target="../media/image9.jpg"/></Relationships>
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jpg"/><Relationship Id="rId3" Type="http://schemas.openxmlformats.org/officeDocument/2006/relationships/image" Target="../media/image10.jpg"/><Relationship Id="rId4" Type="http://schemas.openxmlformats.org/officeDocument/2006/relationships/image" Target="../media/image79.jpg"/><Relationship Id="rId5" Type="http://schemas.openxmlformats.org/officeDocument/2006/relationships/image" Target="../media/image9.jpg"/></Relationships>
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jpg"/><Relationship Id="rId3" Type="http://schemas.openxmlformats.org/officeDocument/2006/relationships/image" Target="../media/image10.jpg"/><Relationship Id="rId4" Type="http://schemas.openxmlformats.org/officeDocument/2006/relationships/image" Target="../media/image79.jpg"/><Relationship Id="rId5" Type="http://schemas.openxmlformats.org/officeDocument/2006/relationships/image" Target="../media/image9.jpg"/></Relationships>
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jpg"/><Relationship Id="rId3" Type="http://schemas.openxmlformats.org/officeDocument/2006/relationships/image" Target="../media/image9.jpg"/></Relationships>
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jpg"/><Relationship Id="rId3" Type="http://schemas.openxmlformats.org/officeDocument/2006/relationships/image" Target="../media/image10.jpg"/><Relationship Id="rId4" Type="http://schemas.openxmlformats.org/officeDocument/2006/relationships/image" Target="../media/image9.jpg"/></Relationships>
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Relationship Id="rId3" Type="http://schemas.openxmlformats.org/officeDocument/2006/relationships/image" Target="../media/image9.jpg"/><Relationship Id="rId4" Type="http://schemas.openxmlformats.org/officeDocument/2006/relationships/image" Target="../media/image82.jpg"/><Relationship Id="rId5" Type="http://schemas.openxmlformats.org/officeDocument/2006/relationships/image" Target="../media/image83.png"/></Relationships>
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Relationship Id="rId3" Type="http://schemas.openxmlformats.org/officeDocument/2006/relationships/image" Target="../media/image9.jpg"/><Relationship Id="rId4" Type="http://schemas.openxmlformats.org/officeDocument/2006/relationships/image" Target="../media/image13.jpg"/></Relationships>
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jpg"/><Relationship Id="rId3" Type="http://schemas.openxmlformats.org/officeDocument/2006/relationships/image" Target="../media/image85.jpg"/><Relationship Id="rId4" Type="http://schemas.openxmlformats.org/officeDocument/2006/relationships/image" Target="../media/image9.jpg"/><Relationship Id="rId5" Type="http://schemas.openxmlformats.org/officeDocument/2006/relationships/image" Target="../media/image10.jpg"/></Relationships>
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Relationship Id="rId3" Type="http://schemas.openxmlformats.org/officeDocument/2006/relationships/image" Target="../media/image84.jpg"/><Relationship Id="rId4" Type="http://schemas.openxmlformats.org/officeDocument/2006/relationships/image" Target="../media/image9.jpg"/><Relationship Id="rId5" Type="http://schemas.openxmlformats.org/officeDocument/2006/relationships/image" Target="../media/image86.jpg"/><Relationship Id="rId6" Type="http://schemas.openxmlformats.org/officeDocument/2006/relationships/image" Target="../media/image87.png"/><Relationship Id="rId7" Type="http://schemas.openxmlformats.org/officeDocument/2006/relationships/image" Target="../media/image88.png"/></Relationships>
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jpg"/><Relationship Id="rId3" Type="http://schemas.openxmlformats.org/officeDocument/2006/relationships/image" Target="../media/image90.jpg"/><Relationship Id="rId4" Type="http://schemas.openxmlformats.org/officeDocument/2006/relationships/image" Target="../media/image91.jpg"/><Relationship Id="rId5" Type="http://schemas.openxmlformats.org/officeDocument/2006/relationships/image" Target="../media/image92.jpg"/><Relationship Id="rId6" Type="http://schemas.openxmlformats.org/officeDocument/2006/relationships/image" Target="../media/image9.jpg"/></Relationships>
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3.jpg"/><Relationship Id="rId3" Type="http://schemas.openxmlformats.org/officeDocument/2006/relationships/image" Target="../media/image94.jpg"/><Relationship Id="rId4" Type="http://schemas.openxmlformats.org/officeDocument/2006/relationships/image" Target="../media/image9.jpg"/></Relationships>
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Relationship Id="rId3" Type="http://schemas.openxmlformats.org/officeDocument/2006/relationships/image" Target="../media/image14.jpg"/><Relationship Id="rId4" Type="http://schemas.openxmlformats.org/officeDocument/2006/relationships/image" Target="../media/image15.jpg"/></Relationships>
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Relationship Id="rId3" Type="http://schemas.openxmlformats.org/officeDocument/2006/relationships/image" Target="../media/image16.jpg"/><Relationship Id="rId4" Type="http://schemas.openxmlformats.org/officeDocument/2006/relationships/image" Target="../media/image17.jpg"/><Relationship Id="rId5" Type="http://schemas.openxmlformats.org/officeDocument/2006/relationships/image" Target="../media/image18.jpg"/><Relationship Id="rId6" Type="http://schemas.openxmlformats.org/officeDocument/2006/relationships/image" Target="../media/image19.jpg"/></Relationships>
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Relationship Id="rId3" Type="http://schemas.openxmlformats.org/officeDocument/2006/relationships/image" Target="../media/image10.jpg"/><Relationship Id="rId4" Type="http://schemas.openxmlformats.org/officeDocument/2006/relationships/image" Target="../media/image21.jpg"/><Relationship Id="rId5" Type="http://schemas.openxmlformats.org/officeDocument/2006/relationships/image" Target="../media/image22.jpg"/></Relationships>
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g"/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9.jpg"/><Relationship Id="rId6" Type="http://schemas.openxmlformats.org/officeDocument/2006/relationships/image" Target="../media/image26.jpg"/></Relationships>
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g"/><Relationship Id="rId3" Type="http://schemas.openxmlformats.org/officeDocument/2006/relationships/image" Target="../media/image9.jpg"/></Relationships>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26875"/>
            <a:ext cx="9143999" cy="42166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1189990"/>
          </a:xfrm>
          <a:custGeom>
            <a:avLst/>
            <a:gdLst/>
            <a:ahLst/>
            <a:cxnLst/>
            <a:rect l="l" t="t" r="r" b="b"/>
            <a:pathLst>
              <a:path w="9144000" h="1189990">
                <a:moveTo>
                  <a:pt x="0" y="1189786"/>
                </a:moveTo>
                <a:lnTo>
                  <a:pt x="0" y="0"/>
                </a:lnTo>
                <a:lnTo>
                  <a:pt x="9143999" y="0"/>
                </a:lnTo>
                <a:lnTo>
                  <a:pt x="9143999" y="932550"/>
                </a:lnTo>
                <a:lnTo>
                  <a:pt x="0" y="1189786"/>
                </a:lnTo>
                <a:close/>
              </a:path>
            </a:pathLst>
          </a:custGeom>
          <a:solidFill>
            <a:srgbClr val="43434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932549"/>
            <a:ext cx="9144000" cy="257810"/>
          </a:xfrm>
          <a:custGeom>
            <a:avLst/>
            <a:gdLst/>
            <a:ahLst/>
            <a:cxnLst/>
            <a:rect l="l" t="t" r="r" b="b"/>
            <a:pathLst>
              <a:path w="9144000" h="257809">
                <a:moveTo>
                  <a:pt x="9143999" y="0"/>
                </a:moveTo>
                <a:lnTo>
                  <a:pt x="0" y="257236"/>
                </a:lnTo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8099512" y="177475"/>
            <a:ext cx="776799" cy="4685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8081422" y="612781"/>
            <a:ext cx="808990" cy="236854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 marR="5080" indent="17780">
              <a:lnSpc>
                <a:spcPts val="830"/>
              </a:lnSpc>
              <a:spcBef>
                <a:spcPts val="135"/>
              </a:spcBef>
            </a:pPr>
            <a:r>
              <a:rPr dirty="0" sz="700" spc="-5">
                <a:solidFill>
                  <a:srgbClr val="FFFFFF"/>
                </a:solidFill>
                <a:latin typeface="Times New Roman"/>
                <a:cs typeface="Times New Roman"/>
              </a:rPr>
              <a:t>Commission scolaire  </a:t>
            </a:r>
            <a:r>
              <a:rPr dirty="0" sz="700">
                <a:solidFill>
                  <a:srgbClr val="FFFFFF"/>
                </a:solidFill>
                <a:latin typeface="Times New Roman"/>
                <a:cs typeface="Times New Roman"/>
              </a:rPr>
              <a:t>de </a:t>
            </a:r>
            <a:r>
              <a:rPr dirty="0" sz="700" spc="-5">
                <a:solidFill>
                  <a:srgbClr val="FFFFFF"/>
                </a:solidFill>
                <a:latin typeface="Times New Roman"/>
                <a:cs typeface="Times New Roman"/>
              </a:rPr>
              <a:t>la</a:t>
            </a:r>
            <a:r>
              <a:rPr dirty="0" sz="700" spc="-8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700" spc="-5">
                <a:solidFill>
                  <a:srgbClr val="FFFFFF"/>
                </a:solidFill>
                <a:latin typeface="Times New Roman"/>
                <a:cs typeface="Times New Roman"/>
              </a:rPr>
              <a:t>Rivière-du-Nord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57950" y="103087"/>
            <a:ext cx="6947534" cy="5740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-145">
                <a:solidFill>
                  <a:srgbClr val="F6AB20"/>
                </a:solidFill>
              </a:rPr>
              <a:t>FORMATION </a:t>
            </a:r>
            <a:r>
              <a:rPr dirty="0" sz="3600" spc="-155">
                <a:solidFill>
                  <a:srgbClr val="F6AB20"/>
                </a:solidFill>
              </a:rPr>
              <a:t>APPRENTI </a:t>
            </a:r>
            <a:r>
              <a:rPr dirty="0" sz="3600" spc="-290">
                <a:solidFill>
                  <a:srgbClr val="F6AB20"/>
                </a:solidFill>
              </a:rPr>
              <a:t>CLASSE</a:t>
            </a:r>
            <a:r>
              <a:rPr dirty="0" sz="3600" spc="30">
                <a:solidFill>
                  <a:srgbClr val="F6AB20"/>
                </a:solidFill>
              </a:rPr>
              <a:t> </a:t>
            </a:r>
            <a:r>
              <a:rPr dirty="0" sz="3600" spc="-665">
                <a:solidFill>
                  <a:srgbClr val="F6AB20"/>
                </a:solidFill>
              </a:rPr>
              <a:t>1</a:t>
            </a:r>
            <a:endParaRPr sz="3600"/>
          </a:p>
        </p:txBody>
      </p:sp>
      <p:sp>
        <p:nvSpPr>
          <p:cNvPr id="8" name="object 8"/>
          <p:cNvSpPr/>
          <p:nvPr/>
        </p:nvSpPr>
        <p:spPr>
          <a:xfrm>
            <a:off x="6056496" y="1191417"/>
            <a:ext cx="2720758" cy="378033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396675" y="1230084"/>
            <a:ext cx="5302250" cy="1397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000" spc="-165" b="1">
                <a:solidFill>
                  <a:srgbClr val="FFFFFF"/>
                </a:solidFill>
                <a:latin typeface="Arial"/>
                <a:cs typeface="Arial"/>
              </a:rPr>
              <a:t>CHAPITRE</a:t>
            </a:r>
            <a:r>
              <a:rPr dirty="0" sz="3000" spc="-6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000" spc="-235" b="1">
                <a:solidFill>
                  <a:srgbClr val="FFFFFF"/>
                </a:solidFill>
                <a:latin typeface="Arial"/>
                <a:cs typeface="Arial"/>
              </a:rPr>
              <a:t>12</a:t>
            </a:r>
            <a:endParaRPr sz="30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dirty="0" sz="3000" spc="-125" b="1">
                <a:solidFill>
                  <a:srgbClr val="FFFFFF"/>
                </a:solidFill>
                <a:latin typeface="Arial"/>
                <a:cs typeface="Arial"/>
              </a:rPr>
              <a:t>Ronde </a:t>
            </a:r>
            <a:r>
              <a:rPr dirty="0" sz="3000" spc="-75" b="1">
                <a:solidFill>
                  <a:srgbClr val="FFFFFF"/>
                </a:solidFill>
                <a:latin typeface="Arial"/>
                <a:cs typeface="Arial"/>
              </a:rPr>
              <a:t>de </a:t>
            </a:r>
            <a:r>
              <a:rPr dirty="0" sz="3000" spc="-40" b="1">
                <a:solidFill>
                  <a:srgbClr val="FFFFFF"/>
                </a:solidFill>
                <a:latin typeface="Arial"/>
                <a:cs typeface="Arial"/>
              </a:rPr>
              <a:t>sécurité </a:t>
            </a:r>
            <a:r>
              <a:rPr dirty="0" sz="3000" spc="-70" b="1">
                <a:solidFill>
                  <a:srgbClr val="FFFFFF"/>
                </a:solidFill>
                <a:latin typeface="Arial"/>
                <a:cs typeface="Arial"/>
              </a:rPr>
              <a:t>du </a:t>
            </a:r>
            <a:r>
              <a:rPr dirty="0" sz="3000" spc="-50" b="1">
                <a:solidFill>
                  <a:srgbClr val="FFFFFF"/>
                </a:solidFill>
                <a:latin typeface="Arial"/>
                <a:cs typeface="Arial"/>
              </a:rPr>
              <a:t>véhicule  </a:t>
            </a:r>
            <a:r>
              <a:rPr dirty="0" sz="3000" spc="5" b="1">
                <a:solidFill>
                  <a:srgbClr val="FFFFFF"/>
                </a:solidFill>
                <a:latin typeface="Arial"/>
                <a:cs typeface="Arial"/>
              </a:rPr>
              <a:t>Volet</a:t>
            </a:r>
            <a:r>
              <a:rPr dirty="0" sz="3000" spc="-6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000" spc="-50" b="1">
                <a:solidFill>
                  <a:srgbClr val="FFFFFF"/>
                </a:solidFill>
                <a:latin typeface="Arial"/>
                <a:cs typeface="Arial"/>
              </a:rPr>
              <a:t>Mécanique</a:t>
            </a:r>
            <a:endParaRPr sz="3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4725" y="505857"/>
            <a:ext cx="4250055" cy="3911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20"/>
              <a:t>4. </a:t>
            </a:r>
            <a:r>
              <a:rPr dirty="0" spc="-60"/>
              <a:t>Commandes </a:t>
            </a:r>
            <a:r>
              <a:rPr dirty="0" spc="-55"/>
              <a:t>du</a:t>
            </a:r>
            <a:r>
              <a:rPr dirty="0" spc="-150"/>
              <a:t> </a:t>
            </a:r>
            <a:r>
              <a:rPr dirty="0" spc="-45"/>
              <a:t>conducteur</a:t>
            </a:r>
          </a:p>
        </p:txBody>
      </p:sp>
      <p:sp>
        <p:nvSpPr>
          <p:cNvPr id="3" name="object 3"/>
          <p:cNvSpPr/>
          <p:nvPr/>
        </p:nvSpPr>
        <p:spPr>
          <a:xfrm>
            <a:off x="4525775" y="891875"/>
            <a:ext cx="4376699" cy="32825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5820224" y="1426024"/>
            <a:ext cx="1682750" cy="1562100"/>
          </a:xfrm>
          <a:custGeom>
            <a:avLst/>
            <a:gdLst/>
            <a:ahLst/>
            <a:cxnLst/>
            <a:rect l="l" t="t" r="r" b="b"/>
            <a:pathLst>
              <a:path w="1682750" h="1562100">
                <a:moveTo>
                  <a:pt x="0" y="781049"/>
                </a:moveTo>
                <a:lnTo>
                  <a:pt x="1428" y="735157"/>
                </a:lnTo>
                <a:lnTo>
                  <a:pt x="5660" y="689963"/>
                </a:lnTo>
                <a:lnTo>
                  <a:pt x="12617" y="645540"/>
                </a:lnTo>
                <a:lnTo>
                  <a:pt x="22220" y="601962"/>
                </a:lnTo>
                <a:lnTo>
                  <a:pt x="34390" y="559302"/>
                </a:lnTo>
                <a:lnTo>
                  <a:pt x="49049" y="517634"/>
                </a:lnTo>
                <a:lnTo>
                  <a:pt x="66117" y="477030"/>
                </a:lnTo>
                <a:lnTo>
                  <a:pt x="85515" y="437563"/>
                </a:lnTo>
                <a:lnTo>
                  <a:pt x="107165" y="399308"/>
                </a:lnTo>
                <a:lnTo>
                  <a:pt x="130988" y="362338"/>
                </a:lnTo>
                <a:lnTo>
                  <a:pt x="156904" y="326725"/>
                </a:lnTo>
                <a:lnTo>
                  <a:pt x="184835" y="292543"/>
                </a:lnTo>
                <a:lnTo>
                  <a:pt x="214701" y="259864"/>
                </a:lnTo>
                <a:lnTo>
                  <a:pt x="246425" y="228764"/>
                </a:lnTo>
                <a:lnTo>
                  <a:pt x="279927" y="199314"/>
                </a:lnTo>
                <a:lnTo>
                  <a:pt x="315128" y="171587"/>
                </a:lnTo>
                <a:lnTo>
                  <a:pt x="351949" y="145658"/>
                </a:lnTo>
                <a:lnTo>
                  <a:pt x="390312" y="121600"/>
                </a:lnTo>
                <a:lnTo>
                  <a:pt x="430137" y="99485"/>
                </a:lnTo>
                <a:lnTo>
                  <a:pt x="471345" y="79386"/>
                </a:lnTo>
                <a:lnTo>
                  <a:pt x="513858" y="61378"/>
                </a:lnTo>
                <a:lnTo>
                  <a:pt x="557597" y="45534"/>
                </a:lnTo>
                <a:lnTo>
                  <a:pt x="602482" y="31926"/>
                </a:lnTo>
                <a:lnTo>
                  <a:pt x="648436" y="20628"/>
                </a:lnTo>
                <a:lnTo>
                  <a:pt x="695378" y="11713"/>
                </a:lnTo>
                <a:lnTo>
                  <a:pt x="743230" y="5254"/>
                </a:lnTo>
                <a:lnTo>
                  <a:pt x="791914" y="1325"/>
                </a:lnTo>
                <a:lnTo>
                  <a:pt x="841349" y="0"/>
                </a:lnTo>
                <a:lnTo>
                  <a:pt x="890785" y="1325"/>
                </a:lnTo>
                <a:lnTo>
                  <a:pt x="939469" y="5254"/>
                </a:lnTo>
                <a:lnTo>
                  <a:pt x="987321" y="11713"/>
                </a:lnTo>
                <a:lnTo>
                  <a:pt x="1034263" y="20628"/>
                </a:lnTo>
                <a:lnTo>
                  <a:pt x="1080217" y="31926"/>
                </a:lnTo>
                <a:lnTo>
                  <a:pt x="1125102" y="45534"/>
                </a:lnTo>
                <a:lnTo>
                  <a:pt x="1168841" y="61378"/>
                </a:lnTo>
                <a:lnTo>
                  <a:pt x="1211354" y="79386"/>
                </a:lnTo>
                <a:lnTo>
                  <a:pt x="1252562" y="99485"/>
                </a:lnTo>
                <a:lnTo>
                  <a:pt x="1292387" y="121600"/>
                </a:lnTo>
                <a:lnTo>
                  <a:pt x="1330750" y="145658"/>
                </a:lnTo>
                <a:lnTo>
                  <a:pt x="1367571" y="171587"/>
                </a:lnTo>
                <a:lnTo>
                  <a:pt x="1402772" y="199314"/>
                </a:lnTo>
                <a:lnTo>
                  <a:pt x="1436274" y="228764"/>
                </a:lnTo>
                <a:lnTo>
                  <a:pt x="1467998" y="259864"/>
                </a:lnTo>
                <a:lnTo>
                  <a:pt x="1497864" y="292543"/>
                </a:lnTo>
                <a:lnTo>
                  <a:pt x="1525795" y="326725"/>
                </a:lnTo>
                <a:lnTo>
                  <a:pt x="1551711" y="362338"/>
                </a:lnTo>
                <a:lnTo>
                  <a:pt x="1575534" y="399308"/>
                </a:lnTo>
                <a:lnTo>
                  <a:pt x="1597184" y="437563"/>
                </a:lnTo>
                <a:lnTo>
                  <a:pt x="1616582" y="477030"/>
                </a:lnTo>
                <a:lnTo>
                  <a:pt x="1633650" y="517634"/>
                </a:lnTo>
                <a:lnTo>
                  <a:pt x="1648309" y="559302"/>
                </a:lnTo>
                <a:lnTo>
                  <a:pt x="1660479" y="601962"/>
                </a:lnTo>
                <a:lnTo>
                  <a:pt x="1670082" y="645540"/>
                </a:lnTo>
                <a:lnTo>
                  <a:pt x="1677039" y="689963"/>
                </a:lnTo>
                <a:lnTo>
                  <a:pt x="1681271" y="735157"/>
                </a:lnTo>
                <a:lnTo>
                  <a:pt x="1682699" y="781049"/>
                </a:lnTo>
                <a:lnTo>
                  <a:pt x="1681271" y="826942"/>
                </a:lnTo>
                <a:lnTo>
                  <a:pt x="1677039" y="872136"/>
                </a:lnTo>
                <a:lnTo>
                  <a:pt x="1670082" y="916559"/>
                </a:lnTo>
                <a:lnTo>
                  <a:pt x="1660479" y="960137"/>
                </a:lnTo>
                <a:lnTo>
                  <a:pt x="1648309" y="1002797"/>
                </a:lnTo>
                <a:lnTo>
                  <a:pt x="1633650" y="1044465"/>
                </a:lnTo>
                <a:lnTo>
                  <a:pt x="1616582" y="1085069"/>
                </a:lnTo>
                <a:lnTo>
                  <a:pt x="1597184" y="1124536"/>
                </a:lnTo>
                <a:lnTo>
                  <a:pt x="1575534" y="1162791"/>
                </a:lnTo>
                <a:lnTo>
                  <a:pt x="1551711" y="1199761"/>
                </a:lnTo>
                <a:lnTo>
                  <a:pt x="1525795" y="1235374"/>
                </a:lnTo>
                <a:lnTo>
                  <a:pt x="1497864" y="1269556"/>
                </a:lnTo>
                <a:lnTo>
                  <a:pt x="1467998" y="1302235"/>
                </a:lnTo>
                <a:lnTo>
                  <a:pt x="1436274" y="1333335"/>
                </a:lnTo>
                <a:lnTo>
                  <a:pt x="1402772" y="1362785"/>
                </a:lnTo>
                <a:lnTo>
                  <a:pt x="1367571" y="1390512"/>
                </a:lnTo>
                <a:lnTo>
                  <a:pt x="1330750" y="1416441"/>
                </a:lnTo>
                <a:lnTo>
                  <a:pt x="1292387" y="1440499"/>
                </a:lnTo>
                <a:lnTo>
                  <a:pt x="1252562" y="1462614"/>
                </a:lnTo>
                <a:lnTo>
                  <a:pt x="1211354" y="1482713"/>
                </a:lnTo>
                <a:lnTo>
                  <a:pt x="1168841" y="1500721"/>
                </a:lnTo>
                <a:lnTo>
                  <a:pt x="1125102" y="1516565"/>
                </a:lnTo>
                <a:lnTo>
                  <a:pt x="1080217" y="1530173"/>
                </a:lnTo>
                <a:lnTo>
                  <a:pt x="1034263" y="1541471"/>
                </a:lnTo>
                <a:lnTo>
                  <a:pt x="987321" y="1550386"/>
                </a:lnTo>
                <a:lnTo>
                  <a:pt x="939469" y="1556845"/>
                </a:lnTo>
                <a:lnTo>
                  <a:pt x="890785" y="1560774"/>
                </a:lnTo>
                <a:lnTo>
                  <a:pt x="841349" y="1562099"/>
                </a:lnTo>
                <a:lnTo>
                  <a:pt x="791914" y="1560774"/>
                </a:lnTo>
                <a:lnTo>
                  <a:pt x="743230" y="1556845"/>
                </a:lnTo>
                <a:lnTo>
                  <a:pt x="695378" y="1550386"/>
                </a:lnTo>
                <a:lnTo>
                  <a:pt x="648436" y="1541471"/>
                </a:lnTo>
                <a:lnTo>
                  <a:pt x="602482" y="1530173"/>
                </a:lnTo>
                <a:lnTo>
                  <a:pt x="557597" y="1516565"/>
                </a:lnTo>
                <a:lnTo>
                  <a:pt x="513858" y="1500721"/>
                </a:lnTo>
                <a:lnTo>
                  <a:pt x="471345" y="1482713"/>
                </a:lnTo>
                <a:lnTo>
                  <a:pt x="430137" y="1462614"/>
                </a:lnTo>
                <a:lnTo>
                  <a:pt x="390312" y="1440499"/>
                </a:lnTo>
                <a:lnTo>
                  <a:pt x="351949" y="1416441"/>
                </a:lnTo>
                <a:lnTo>
                  <a:pt x="315128" y="1390512"/>
                </a:lnTo>
                <a:lnTo>
                  <a:pt x="279927" y="1362785"/>
                </a:lnTo>
                <a:lnTo>
                  <a:pt x="246425" y="1333335"/>
                </a:lnTo>
                <a:lnTo>
                  <a:pt x="214701" y="1302235"/>
                </a:lnTo>
                <a:lnTo>
                  <a:pt x="184835" y="1269556"/>
                </a:lnTo>
                <a:lnTo>
                  <a:pt x="156904" y="1235374"/>
                </a:lnTo>
                <a:lnTo>
                  <a:pt x="130988" y="1199761"/>
                </a:lnTo>
                <a:lnTo>
                  <a:pt x="107165" y="1162791"/>
                </a:lnTo>
                <a:lnTo>
                  <a:pt x="85515" y="1124536"/>
                </a:lnTo>
                <a:lnTo>
                  <a:pt x="66117" y="1085069"/>
                </a:lnTo>
                <a:lnTo>
                  <a:pt x="49049" y="1044465"/>
                </a:lnTo>
                <a:lnTo>
                  <a:pt x="34390" y="1002797"/>
                </a:lnTo>
                <a:lnTo>
                  <a:pt x="22220" y="960137"/>
                </a:lnTo>
                <a:lnTo>
                  <a:pt x="12617" y="916559"/>
                </a:lnTo>
                <a:lnTo>
                  <a:pt x="5660" y="872136"/>
                </a:lnTo>
                <a:lnTo>
                  <a:pt x="1428" y="826942"/>
                </a:lnTo>
                <a:lnTo>
                  <a:pt x="0" y="781049"/>
                </a:lnTo>
                <a:close/>
              </a:path>
            </a:pathLst>
          </a:custGeom>
          <a:ln w="38099">
            <a:solidFill>
              <a:srgbClr val="FF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384725" y="1138756"/>
            <a:ext cx="255079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25">
                <a:solidFill>
                  <a:srgbClr val="01D1B7"/>
                </a:solidFill>
                <a:latin typeface="Arial"/>
                <a:cs typeface="Arial"/>
              </a:rPr>
              <a:t>Défectuosités</a:t>
            </a:r>
            <a:r>
              <a:rPr dirty="0" sz="1800" spc="-35">
                <a:solidFill>
                  <a:srgbClr val="01D1B7"/>
                </a:solidFill>
                <a:latin typeface="Arial"/>
                <a:cs typeface="Arial"/>
              </a:rPr>
              <a:t> </a:t>
            </a:r>
            <a:r>
              <a:rPr dirty="0" sz="1800" spc="20">
                <a:solidFill>
                  <a:srgbClr val="01D1B7"/>
                </a:solidFill>
                <a:latin typeface="Arial"/>
                <a:cs typeface="Arial"/>
              </a:rPr>
              <a:t>majeures:</a:t>
            </a:r>
            <a:endParaRPr sz="18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41925" y="1694253"/>
            <a:ext cx="3562350" cy="57023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1435"/>
              </a:lnSpc>
              <a:spcBef>
                <a:spcPts val="100"/>
              </a:spcBef>
            </a:pPr>
            <a:r>
              <a:rPr dirty="0" sz="1200" spc="-5" b="1">
                <a:latin typeface="Arial"/>
                <a:cs typeface="Arial"/>
              </a:rPr>
              <a:t>4.A</a:t>
            </a:r>
            <a:endParaRPr sz="1200">
              <a:latin typeface="Arial"/>
              <a:cs typeface="Arial"/>
            </a:endParaRPr>
          </a:p>
          <a:p>
            <a:pPr marL="12700" marR="5080">
              <a:lnSpc>
                <a:spcPts val="1430"/>
              </a:lnSpc>
              <a:spcBef>
                <a:spcPts val="45"/>
              </a:spcBef>
            </a:pPr>
            <a:r>
              <a:rPr dirty="0" sz="1200" spc="-5">
                <a:latin typeface="Arial"/>
                <a:cs typeface="Arial"/>
              </a:rPr>
              <a:t>Le </a:t>
            </a:r>
            <a:r>
              <a:rPr dirty="0" sz="1200">
                <a:latin typeface="Arial"/>
                <a:cs typeface="Arial"/>
              </a:rPr>
              <a:t>moteur </a:t>
            </a:r>
            <a:r>
              <a:rPr dirty="0" sz="1200" spc="-5">
                <a:latin typeface="Arial"/>
                <a:cs typeface="Arial"/>
              </a:rPr>
              <a:t>ne </a:t>
            </a:r>
            <a:r>
              <a:rPr dirty="0" sz="1200">
                <a:latin typeface="Arial"/>
                <a:cs typeface="Arial"/>
              </a:rPr>
              <a:t>revient </a:t>
            </a:r>
            <a:r>
              <a:rPr dirty="0" sz="1200" spc="-5">
                <a:latin typeface="Arial"/>
                <a:cs typeface="Arial"/>
              </a:rPr>
              <a:t>pas au </a:t>
            </a:r>
            <a:r>
              <a:rPr dirty="0" sz="1200">
                <a:latin typeface="Arial"/>
                <a:cs typeface="Arial"/>
              </a:rPr>
              <a:t>ralenti </a:t>
            </a:r>
            <a:r>
              <a:rPr dirty="0" sz="1200" spc="-5">
                <a:latin typeface="Arial"/>
                <a:cs typeface="Arial"/>
              </a:rPr>
              <a:t>après le  </a:t>
            </a:r>
            <a:r>
              <a:rPr dirty="0" sz="1200">
                <a:latin typeface="Arial"/>
                <a:cs typeface="Arial"/>
              </a:rPr>
              <a:t>relâchement </a:t>
            </a:r>
            <a:r>
              <a:rPr dirty="0" sz="1200" spc="-5">
                <a:latin typeface="Arial"/>
                <a:cs typeface="Arial"/>
              </a:rPr>
              <a:t>de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 spc="-10">
                <a:latin typeface="Arial"/>
                <a:cs typeface="Arial"/>
              </a:rPr>
              <a:t>l’accélérateur.</a:t>
            </a:r>
            <a:endParaRPr sz="12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11703" y="1738537"/>
            <a:ext cx="399188" cy="4272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440039" y="2523757"/>
            <a:ext cx="1866264" cy="4445"/>
          </a:xfrm>
          <a:custGeom>
            <a:avLst/>
            <a:gdLst/>
            <a:ahLst/>
            <a:cxnLst/>
            <a:rect l="l" t="t" r="r" b="b"/>
            <a:pathLst>
              <a:path w="1866264" h="4444">
                <a:moveTo>
                  <a:pt x="0" y="0"/>
                </a:moveTo>
                <a:lnTo>
                  <a:pt x="1865700" y="3899"/>
                </a:lnTo>
              </a:path>
            </a:pathLst>
          </a:custGeom>
          <a:ln w="19049">
            <a:solidFill>
              <a:srgbClr val="01D1B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4119499" y="2523076"/>
            <a:ext cx="635" cy="131445"/>
          </a:xfrm>
          <a:custGeom>
            <a:avLst/>
            <a:gdLst/>
            <a:ahLst/>
            <a:cxnLst/>
            <a:rect l="l" t="t" r="r" b="b"/>
            <a:pathLst>
              <a:path w="635" h="131444">
                <a:moveTo>
                  <a:pt x="149" y="-9524"/>
                </a:moveTo>
                <a:lnTo>
                  <a:pt x="149" y="140924"/>
                </a:lnTo>
              </a:path>
            </a:pathLst>
          </a:custGeom>
          <a:ln w="19349">
            <a:solidFill>
              <a:srgbClr val="01D1B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2795241" y="2529607"/>
            <a:ext cx="151955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01D1B7"/>
                </a:solidFill>
                <a:latin typeface="Arial"/>
                <a:cs typeface="Arial"/>
              </a:rPr>
              <a:t>Conduire </a:t>
            </a:r>
            <a:r>
              <a:rPr dirty="0" sz="800" spc="25">
                <a:solidFill>
                  <a:srgbClr val="01D1B7"/>
                </a:solidFill>
                <a:latin typeface="Arial"/>
                <a:cs typeface="Arial"/>
              </a:rPr>
              <a:t>un </a:t>
            </a:r>
            <a:r>
              <a:rPr dirty="0" sz="800" spc="10">
                <a:solidFill>
                  <a:srgbClr val="01D1B7"/>
                </a:solidFill>
                <a:latin typeface="Arial"/>
                <a:cs typeface="Arial"/>
              </a:rPr>
              <a:t>véhicule </a:t>
            </a:r>
            <a:r>
              <a:rPr dirty="0" sz="800" spc="35">
                <a:solidFill>
                  <a:srgbClr val="01D1B7"/>
                </a:solidFill>
                <a:latin typeface="Arial"/>
                <a:cs typeface="Arial"/>
              </a:rPr>
              <a:t>lourd</a:t>
            </a:r>
            <a:r>
              <a:rPr dirty="0" sz="800" spc="50">
                <a:solidFill>
                  <a:srgbClr val="01D1B7"/>
                </a:solidFill>
                <a:latin typeface="Arial"/>
                <a:cs typeface="Arial"/>
              </a:rPr>
              <a:t> </a:t>
            </a:r>
            <a:r>
              <a:rPr dirty="0" sz="800" spc="-25">
                <a:solidFill>
                  <a:srgbClr val="01D1B7"/>
                </a:solidFill>
                <a:latin typeface="Arial"/>
                <a:cs typeface="Arial"/>
              </a:rPr>
              <a:t>381</a:t>
            </a:r>
            <a:endParaRPr sz="800">
              <a:latin typeface="Arial"/>
              <a:cs typeface="Arial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7620" rIns="0" bIns="0" rtlCol="0" vert="horz">
            <a:spAutoFit/>
          </a:bodyPr>
          <a:lstStyle/>
          <a:p>
            <a:pPr marL="12700" marR="5080" indent="17780">
              <a:lnSpc>
                <a:spcPts val="830"/>
              </a:lnSpc>
              <a:spcBef>
                <a:spcPts val="60"/>
              </a:spcBef>
            </a:pPr>
            <a:r>
              <a:rPr dirty="0" spc="-5"/>
              <a:t>Commission scolaire  </a:t>
            </a:r>
            <a:r>
              <a:rPr dirty="0"/>
              <a:t>de </a:t>
            </a:r>
            <a:r>
              <a:rPr dirty="0" spc="-5"/>
              <a:t>la</a:t>
            </a:r>
            <a:r>
              <a:rPr dirty="0" spc="-85"/>
              <a:t> </a:t>
            </a:r>
            <a:r>
              <a:rPr dirty="0" spc="-5"/>
              <a:t>Rivière-du-Nord</a:t>
            </a:r>
          </a:p>
        </p:txBody>
      </p:sp>
      <p:sp>
        <p:nvSpPr>
          <p:cNvPr id="12" name="object 12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5"/>
              <a:t>ÇA</a:t>
            </a:r>
            <a:r>
              <a:rPr dirty="0" spc="-100"/>
              <a:t> </a:t>
            </a:r>
            <a:r>
              <a:rPr dirty="0" spc="-5"/>
              <a:t>ROULE</a:t>
            </a:r>
            <a:r>
              <a:rPr dirty="0" spc="-85"/>
              <a:t> </a:t>
            </a:r>
            <a:r>
              <a:rPr dirty="0" spc="-50"/>
              <a:t>!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4725" y="505857"/>
            <a:ext cx="4250055" cy="3911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20"/>
              <a:t>4. </a:t>
            </a:r>
            <a:r>
              <a:rPr dirty="0" spc="-60"/>
              <a:t>Commandes </a:t>
            </a:r>
            <a:r>
              <a:rPr dirty="0" spc="-55"/>
              <a:t>du</a:t>
            </a:r>
            <a:r>
              <a:rPr dirty="0" spc="-150"/>
              <a:t> </a:t>
            </a:r>
            <a:r>
              <a:rPr dirty="0" spc="-45"/>
              <a:t>conducteur</a:t>
            </a:r>
          </a:p>
        </p:txBody>
      </p:sp>
      <p:sp>
        <p:nvSpPr>
          <p:cNvPr id="3" name="object 3"/>
          <p:cNvSpPr/>
          <p:nvPr/>
        </p:nvSpPr>
        <p:spPr>
          <a:xfrm>
            <a:off x="5607715" y="2547690"/>
            <a:ext cx="2028600" cy="164126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6338863" y="3024059"/>
            <a:ext cx="532765" cy="541655"/>
          </a:xfrm>
          <a:custGeom>
            <a:avLst/>
            <a:gdLst/>
            <a:ahLst/>
            <a:cxnLst/>
            <a:rect l="l" t="t" r="r" b="b"/>
            <a:pathLst>
              <a:path w="532765" h="541654">
                <a:moveTo>
                  <a:pt x="0" y="270749"/>
                </a:moveTo>
                <a:lnTo>
                  <a:pt x="4291" y="222082"/>
                </a:lnTo>
                <a:lnTo>
                  <a:pt x="16663" y="176276"/>
                </a:lnTo>
                <a:lnTo>
                  <a:pt x="36364" y="134097"/>
                </a:lnTo>
                <a:lnTo>
                  <a:pt x="62642" y="96309"/>
                </a:lnTo>
                <a:lnTo>
                  <a:pt x="94744" y="63677"/>
                </a:lnTo>
                <a:lnTo>
                  <a:pt x="131918" y="36965"/>
                </a:lnTo>
                <a:lnTo>
                  <a:pt x="173412" y="16938"/>
                </a:lnTo>
                <a:lnTo>
                  <a:pt x="218473" y="4362"/>
                </a:lnTo>
                <a:lnTo>
                  <a:pt x="266350" y="0"/>
                </a:lnTo>
                <a:lnTo>
                  <a:pt x="318555" y="5250"/>
                </a:lnTo>
                <a:lnTo>
                  <a:pt x="368278" y="20609"/>
                </a:lnTo>
                <a:lnTo>
                  <a:pt x="414121" y="45489"/>
                </a:lnTo>
                <a:lnTo>
                  <a:pt x="454688" y="79300"/>
                </a:lnTo>
                <a:lnTo>
                  <a:pt x="487950" y="120537"/>
                </a:lnTo>
                <a:lnTo>
                  <a:pt x="512425" y="167138"/>
                </a:lnTo>
                <a:lnTo>
                  <a:pt x="527535" y="217682"/>
                </a:lnTo>
                <a:lnTo>
                  <a:pt x="532700" y="270749"/>
                </a:lnTo>
                <a:lnTo>
                  <a:pt x="528408" y="319417"/>
                </a:lnTo>
                <a:lnTo>
                  <a:pt x="516036" y="365223"/>
                </a:lnTo>
                <a:lnTo>
                  <a:pt x="496335" y="407402"/>
                </a:lnTo>
                <a:lnTo>
                  <a:pt x="470058" y="445190"/>
                </a:lnTo>
                <a:lnTo>
                  <a:pt x="437956" y="477823"/>
                </a:lnTo>
                <a:lnTo>
                  <a:pt x="400782" y="504534"/>
                </a:lnTo>
                <a:lnTo>
                  <a:pt x="359288" y="524561"/>
                </a:lnTo>
                <a:lnTo>
                  <a:pt x="314226" y="537137"/>
                </a:lnTo>
                <a:lnTo>
                  <a:pt x="266350" y="541499"/>
                </a:lnTo>
                <a:lnTo>
                  <a:pt x="218473" y="537137"/>
                </a:lnTo>
                <a:lnTo>
                  <a:pt x="173412" y="524561"/>
                </a:lnTo>
                <a:lnTo>
                  <a:pt x="131918" y="504534"/>
                </a:lnTo>
                <a:lnTo>
                  <a:pt x="94744" y="477823"/>
                </a:lnTo>
                <a:lnTo>
                  <a:pt x="62642" y="445190"/>
                </a:lnTo>
                <a:lnTo>
                  <a:pt x="36364" y="407402"/>
                </a:lnTo>
                <a:lnTo>
                  <a:pt x="16663" y="365223"/>
                </a:lnTo>
                <a:lnTo>
                  <a:pt x="4291" y="319417"/>
                </a:lnTo>
                <a:lnTo>
                  <a:pt x="0" y="270749"/>
                </a:lnTo>
                <a:close/>
              </a:path>
            </a:pathLst>
          </a:custGeom>
          <a:ln w="38099">
            <a:solidFill>
              <a:srgbClr val="FF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384725" y="1225081"/>
            <a:ext cx="256095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25">
                <a:solidFill>
                  <a:srgbClr val="01D1B7"/>
                </a:solidFill>
                <a:latin typeface="Arial"/>
                <a:cs typeface="Arial"/>
              </a:rPr>
              <a:t>Défectuosités</a:t>
            </a:r>
            <a:r>
              <a:rPr dirty="0" sz="1800" spc="-45">
                <a:solidFill>
                  <a:srgbClr val="01D1B7"/>
                </a:solidFill>
                <a:latin typeface="Arial"/>
                <a:cs typeface="Arial"/>
              </a:rPr>
              <a:t> </a:t>
            </a:r>
            <a:r>
              <a:rPr dirty="0" sz="1800" spc="30">
                <a:solidFill>
                  <a:srgbClr val="01D1B7"/>
                </a:solidFill>
                <a:latin typeface="Arial"/>
                <a:cs typeface="Arial"/>
              </a:rPr>
              <a:t>mineures:</a:t>
            </a:r>
            <a:endParaRPr sz="18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41925" y="1780579"/>
            <a:ext cx="3410585" cy="7175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1435"/>
              </a:lnSpc>
              <a:spcBef>
                <a:spcPts val="100"/>
              </a:spcBef>
            </a:pPr>
            <a:r>
              <a:rPr dirty="0" sz="1200" spc="-5" b="1">
                <a:latin typeface="Arial"/>
                <a:cs typeface="Arial"/>
              </a:rPr>
              <a:t>4.1</a:t>
            </a:r>
            <a:endParaRPr sz="1200">
              <a:latin typeface="Arial"/>
              <a:cs typeface="Arial"/>
            </a:endParaRPr>
          </a:p>
          <a:p>
            <a:pPr algn="just" marL="12700" marR="5080">
              <a:lnSpc>
                <a:spcPts val="1350"/>
              </a:lnSpc>
              <a:spcBef>
                <a:spcPts val="15"/>
              </a:spcBef>
            </a:pPr>
            <a:r>
              <a:rPr dirty="0" sz="1100" spc="-5">
                <a:latin typeface="Arial"/>
                <a:cs typeface="Arial"/>
              </a:rPr>
              <a:t>Le </a:t>
            </a:r>
            <a:r>
              <a:rPr dirty="0" sz="1100">
                <a:latin typeface="Arial"/>
                <a:cs typeface="Arial"/>
              </a:rPr>
              <a:t>moteur </a:t>
            </a:r>
            <a:r>
              <a:rPr dirty="0" sz="1100" spc="-5">
                <a:latin typeface="Arial"/>
                <a:cs typeface="Arial"/>
              </a:rPr>
              <a:t>n’accélère pas ou ne </a:t>
            </a:r>
            <a:r>
              <a:rPr dirty="0" sz="1100">
                <a:latin typeface="Arial"/>
                <a:cs typeface="Arial"/>
              </a:rPr>
              <a:t>revient </a:t>
            </a:r>
            <a:r>
              <a:rPr dirty="0" sz="1100" spc="-5">
                <a:latin typeface="Arial"/>
                <a:cs typeface="Arial"/>
              </a:rPr>
              <a:t>pas au </a:t>
            </a:r>
            <a:r>
              <a:rPr dirty="0" sz="1100">
                <a:latin typeface="Arial"/>
                <a:cs typeface="Arial"/>
              </a:rPr>
              <a:t>ralenti,  </a:t>
            </a:r>
            <a:r>
              <a:rPr dirty="0" sz="1100" spc="-5">
                <a:latin typeface="Arial"/>
                <a:cs typeface="Arial"/>
              </a:rPr>
              <a:t>de façon normale, après le </a:t>
            </a:r>
            <a:r>
              <a:rPr dirty="0" sz="1100">
                <a:latin typeface="Arial"/>
                <a:cs typeface="Arial"/>
              </a:rPr>
              <a:t>relâchement </a:t>
            </a:r>
            <a:r>
              <a:rPr dirty="0" sz="1100" spc="-5">
                <a:latin typeface="Arial"/>
                <a:cs typeface="Arial"/>
              </a:rPr>
              <a:t>de  </a:t>
            </a:r>
            <a:r>
              <a:rPr dirty="0" sz="1100" spc="-10">
                <a:latin typeface="Arial"/>
                <a:cs typeface="Arial"/>
              </a:rPr>
              <a:t>l’accélérateur.</a:t>
            </a:r>
            <a:endParaRPr sz="11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41925" y="2647862"/>
            <a:ext cx="219710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5" b="1">
                <a:latin typeface="Arial"/>
                <a:cs typeface="Arial"/>
              </a:rPr>
              <a:t>4.1</a:t>
            </a:r>
            <a:endParaRPr sz="11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41925" y="2819312"/>
            <a:ext cx="3411220" cy="364490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 marR="5080">
              <a:lnSpc>
                <a:spcPct val="102299"/>
              </a:lnSpc>
              <a:spcBef>
                <a:spcPts val="70"/>
              </a:spcBef>
              <a:tabLst>
                <a:tab pos="309245" algn="l"/>
                <a:tab pos="1164590" algn="l"/>
                <a:tab pos="1461135" algn="l"/>
                <a:tab pos="2293620" algn="l"/>
                <a:tab pos="3242310" algn="l"/>
              </a:tabLst>
            </a:pPr>
            <a:r>
              <a:rPr dirty="0" sz="1100" spc="-5">
                <a:latin typeface="Arial"/>
                <a:cs typeface="Arial"/>
              </a:rPr>
              <a:t>L</a:t>
            </a:r>
            <a:r>
              <a:rPr dirty="0" sz="1100">
                <a:latin typeface="Arial"/>
                <a:cs typeface="Arial"/>
              </a:rPr>
              <a:t>e	mécanisme	</a:t>
            </a:r>
            <a:r>
              <a:rPr dirty="0" sz="1100" spc="-5">
                <a:latin typeface="Arial"/>
                <a:cs typeface="Arial"/>
              </a:rPr>
              <a:t>d</a:t>
            </a:r>
            <a:r>
              <a:rPr dirty="0" sz="1100">
                <a:latin typeface="Arial"/>
                <a:cs typeface="Arial"/>
              </a:rPr>
              <a:t>e	commande	</a:t>
            </a:r>
            <a:r>
              <a:rPr dirty="0" sz="1100" spc="-5">
                <a:latin typeface="Arial"/>
                <a:cs typeface="Arial"/>
              </a:rPr>
              <a:t>d’embrayag</a:t>
            </a:r>
            <a:r>
              <a:rPr dirty="0" sz="1100">
                <a:latin typeface="Arial"/>
                <a:cs typeface="Arial"/>
              </a:rPr>
              <a:t>e	</a:t>
            </a:r>
            <a:r>
              <a:rPr dirty="0" sz="1100" spc="-5">
                <a:latin typeface="Arial"/>
                <a:cs typeface="Arial"/>
              </a:rPr>
              <a:t>ne  fonctionne pas</a:t>
            </a:r>
            <a:r>
              <a:rPr dirty="0" sz="1100" spc="-10">
                <a:latin typeface="Arial"/>
                <a:cs typeface="Arial"/>
              </a:rPr>
              <a:t> </a:t>
            </a:r>
            <a:r>
              <a:rPr dirty="0" sz="1100">
                <a:latin typeface="Arial"/>
                <a:cs typeface="Arial"/>
              </a:rPr>
              <a:t>correctement.</a:t>
            </a:r>
            <a:endParaRPr sz="11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41925" y="3333662"/>
            <a:ext cx="1801495" cy="3644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Arial"/>
                <a:cs typeface="Arial"/>
              </a:rPr>
              <a:t>4.2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dirty="0" sz="1100" spc="-5">
                <a:latin typeface="Arial"/>
                <a:cs typeface="Arial"/>
              </a:rPr>
              <a:t>Le </a:t>
            </a:r>
            <a:r>
              <a:rPr dirty="0" sz="1100">
                <a:latin typeface="Arial"/>
                <a:cs typeface="Arial"/>
              </a:rPr>
              <a:t>klaxon </a:t>
            </a:r>
            <a:r>
              <a:rPr dirty="0" sz="1100" spc="-5">
                <a:latin typeface="Arial"/>
                <a:cs typeface="Arial"/>
              </a:rPr>
              <a:t>ne fonctionne</a:t>
            </a:r>
            <a:r>
              <a:rPr dirty="0" sz="1100" spc="-85">
                <a:latin typeface="Arial"/>
                <a:cs typeface="Arial"/>
              </a:rPr>
              <a:t> </a:t>
            </a:r>
            <a:r>
              <a:rPr dirty="0" sz="1100" spc="-5">
                <a:latin typeface="Arial"/>
                <a:cs typeface="Arial"/>
              </a:rPr>
              <a:t>pas.</a:t>
            </a:r>
            <a:endParaRPr sz="11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306698" y="2607751"/>
            <a:ext cx="1866264" cy="4445"/>
          </a:xfrm>
          <a:custGeom>
            <a:avLst/>
            <a:gdLst/>
            <a:ahLst/>
            <a:cxnLst/>
            <a:rect l="l" t="t" r="r" b="b"/>
            <a:pathLst>
              <a:path w="1866264" h="4444">
                <a:moveTo>
                  <a:pt x="0" y="0"/>
                </a:moveTo>
                <a:lnTo>
                  <a:pt x="1865699" y="3899"/>
                </a:lnTo>
              </a:path>
            </a:pathLst>
          </a:custGeom>
          <a:ln w="19049">
            <a:solidFill>
              <a:srgbClr val="01D1B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3986158" y="2607069"/>
            <a:ext cx="635" cy="131445"/>
          </a:xfrm>
          <a:custGeom>
            <a:avLst/>
            <a:gdLst/>
            <a:ahLst/>
            <a:cxnLst/>
            <a:rect l="l" t="t" r="r" b="b"/>
            <a:pathLst>
              <a:path w="635" h="131444">
                <a:moveTo>
                  <a:pt x="149" y="-9524"/>
                </a:moveTo>
                <a:lnTo>
                  <a:pt x="149" y="140924"/>
                </a:lnTo>
              </a:path>
            </a:pathLst>
          </a:custGeom>
          <a:ln w="19349">
            <a:solidFill>
              <a:srgbClr val="01D1B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2661900" y="2613600"/>
            <a:ext cx="151955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01D1B7"/>
                </a:solidFill>
                <a:latin typeface="Arial"/>
                <a:cs typeface="Arial"/>
              </a:rPr>
              <a:t>Conduire </a:t>
            </a:r>
            <a:r>
              <a:rPr dirty="0" sz="800" spc="25">
                <a:solidFill>
                  <a:srgbClr val="01D1B7"/>
                </a:solidFill>
                <a:latin typeface="Arial"/>
                <a:cs typeface="Arial"/>
              </a:rPr>
              <a:t>un </a:t>
            </a:r>
            <a:r>
              <a:rPr dirty="0" sz="800" spc="10">
                <a:solidFill>
                  <a:srgbClr val="01D1B7"/>
                </a:solidFill>
                <a:latin typeface="Arial"/>
                <a:cs typeface="Arial"/>
              </a:rPr>
              <a:t>véhicule </a:t>
            </a:r>
            <a:r>
              <a:rPr dirty="0" sz="800" spc="35">
                <a:solidFill>
                  <a:srgbClr val="01D1B7"/>
                </a:solidFill>
                <a:latin typeface="Arial"/>
                <a:cs typeface="Arial"/>
              </a:rPr>
              <a:t>lourd</a:t>
            </a:r>
            <a:r>
              <a:rPr dirty="0" sz="800" spc="50">
                <a:solidFill>
                  <a:srgbClr val="01D1B7"/>
                </a:solidFill>
                <a:latin typeface="Arial"/>
                <a:cs typeface="Arial"/>
              </a:rPr>
              <a:t> </a:t>
            </a:r>
            <a:r>
              <a:rPr dirty="0" sz="800" spc="-25">
                <a:solidFill>
                  <a:srgbClr val="01D1B7"/>
                </a:solidFill>
                <a:latin typeface="Arial"/>
                <a:cs typeface="Arial"/>
              </a:rPr>
              <a:t>381</a:t>
            </a:r>
            <a:endParaRPr sz="80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09550" y="1855425"/>
            <a:ext cx="390924" cy="3574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5355650" y="517825"/>
            <a:ext cx="1615879" cy="104082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5833559" y="687193"/>
            <a:ext cx="621665" cy="495300"/>
          </a:xfrm>
          <a:custGeom>
            <a:avLst/>
            <a:gdLst/>
            <a:ahLst/>
            <a:cxnLst/>
            <a:rect l="l" t="t" r="r" b="b"/>
            <a:pathLst>
              <a:path w="621664" h="495300">
                <a:moveTo>
                  <a:pt x="0" y="247649"/>
                </a:moveTo>
                <a:lnTo>
                  <a:pt x="4065" y="207479"/>
                </a:lnTo>
                <a:lnTo>
                  <a:pt x="15837" y="169373"/>
                </a:lnTo>
                <a:lnTo>
                  <a:pt x="34674" y="133840"/>
                </a:lnTo>
                <a:lnTo>
                  <a:pt x="59937" y="101391"/>
                </a:lnTo>
                <a:lnTo>
                  <a:pt x="90987" y="72534"/>
                </a:lnTo>
                <a:lnTo>
                  <a:pt x="127184" y="47782"/>
                </a:lnTo>
                <a:lnTo>
                  <a:pt x="167888" y="27642"/>
                </a:lnTo>
                <a:lnTo>
                  <a:pt x="212460" y="12625"/>
                </a:lnTo>
                <a:lnTo>
                  <a:pt x="260261" y="3241"/>
                </a:lnTo>
                <a:lnTo>
                  <a:pt x="310649" y="0"/>
                </a:lnTo>
                <a:lnTo>
                  <a:pt x="361039" y="3241"/>
                </a:lnTo>
                <a:lnTo>
                  <a:pt x="408839" y="12625"/>
                </a:lnTo>
                <a:lnTo>
                  <a:pt x="453411" y="27642"/>
                </a:lnTo>
                <a:lnTo>
                  <a:pt x="494115" y="47782"/>
                </a:lnTo>
                <a:lnTo>
                  <a:pt x="530312" y="72534"/>
                </a:lnTo>
                <a:lnTo>
                  <a:pt x="561362" y="101391"/>
                </a:lnTo>
                <a:lnTo>
                  <a:pt x="586625" y="133840"/>
                </a:lnTo>
                <a:lnTo>
                  <a:pt x="605462" y="169373"/>
                </a:lnTo>
                <a:lnTo>
                  <a:pt x="617234" y="207479"/>
                </a:lnTo>
                <a:lnTo>
                  <a:pt x="621299" y="247649"/>
                </a:lnTo>
                <a:lnTo>
                  <a:pt x="617234" y="287820"/>
                </a:lnTo>
                <a:lnTo>
                  <a:pt x="605462" y="325926"/>
                </a:lnTo>
                <a:lnTo>
                  <a:pt x="586625" y="361459"/>
                </a:lnTo>
                <a:lnTo>
                  <a:pt x="561362" y="393908"/>
                </a:lnTo>
                <a:lnTo>
                  <a:pt x="530312" y="422764"/>
                </a:lnTo>
                <a:lnTo>
                  <a:pt x="494115" y="447517"/>
                </a:lnTo>
                <a:lnTo>
                  <a:pt x="453411" y="467657"/>
                </a:lnTo>
                <a:lnTo>
                  <a:pt x="408839" y="482674"/>
                </a:lnTo>
                <a:lnTo>
                  <a:pt x="361039" y="492058"/>
                </a:lnTo>
                <a:lnTo>
                  <a:pt x="310649" y="495299"/>
                </a:lnTo>
                <a:lnTo>
                  <a:pt x="260261" y="492058"/>
                </a:lnTo>
                <a:lnTo>
                  <a:pt x="212460" y="482674"/>
                </a:lnTo>
                <a:lnTo>
                  <a:pt x="167888" y="467657"/>
                </a:lnTo>
                <a:lnTo>
                  <a:pt x="127184" y="447517"/>
                </a:lnTo>
                <a:lnTo>
                  <a:pt x="90987" y="422764"/>
                </a:lnTo>
                <a:lnTo>
                  <a:pt x="59937" y="393908"/>
                </a:lnTo>
                <a:lnTo>
                  <a:pt x="34674" y="361459"/>
                </a:lnTo>
                <a:lnTo>
                  <a:pt x="15837" y="325926"/>
                </a:lnTo>
                <a:lnTo>
                  <a:pt x="4065" y="287820"/>
                </a:lnTo>
                <a:lnTo>
                  <a:pt x="0" y="247649"/>
                </a:lnTo>
                <a:close/>
              </a:path>
            </a:pathLst>
          </a:custGeom>
          <a:ln w="38099">
            <a:solidFill>
              <a:srgbClr val="FF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2306698" y="3293551"/>
            <a:ext cx="1866264" cy="4445"/>
          </a:xfrm>
          <a:custGeom>
            <a:avLst/>
            <a:gdLst/>
            <a:ahLst/>
            <a:cxnLst/>
            <a:rect l="l" t="t" r="r" b="b"/>
            <a:pathLst>
              <a:path w="1866264" h="4445">
                <a:moveTo>
                  <a:pt x="0" y="0"/>
                </a:moveTo>
                <a:lnTo>
                  <a:pt x="1865699" y="3899"/>
                </a:lnTo>
              </a:path>
            </a:pathLst>
          </a:custGeom>
          <a:ln w="19049">
            <a:solidFill>
              <a:srgbClr val="01D1B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3986158" y="3292869"/>
            <a:ext cx="635" cy="131445"/>
          </a:xfrm>
          <a:custGeom>
            <a:avLst/>
            <a:gdLst/>
            <a:ahLst/>
            <a:cxnLst/>
            <a:rect l="l" t="t" r="r" b="b"/>
            <a:pathLst>
              <a:path w="635" h="131445">
                <a:moveTo>
                  <a:pt x="149" y="-9524"/>
                </a:moveTo>
                <a:lnTo>
                  <a:pt x="149" y="140924"/>
                </a:lnTo>
              </a:path>
            </a:pathLst>
          </a:custGeom>
          <a:ln w="19349">
            <a:solidFill>
              <a:srgbClr val="01D1B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 txBox="1"/>
          <p:nvPr/>
        </p:nvSpPr>
        <p:spPr>
          <a:xfrm>
            <a:off x="2661900" y="3299400"/>
            <a:ext cx="154305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01D1B7"/>
                </a:solidFill>
                <a:latin typeface="Arial"/>
                <a:cs typeface="Arial"/>
              </a:rPr>
              <a:t>Conduire </a:t>
            </a:r>
            <a:r>
              <a:rPr dirty="0" sz="800" spc="25">
                <a:solidFill>
                  <a:srgbClr val="01D1B7"/>
                </a:solidFill>
                <a:latin typeface="Arial"/>
                <a:cs typeface="Arial"/>
              </a:rPr>
              <a:t>un </a:t>
            </a:r>
            <a:r>
              <a:rPr dirty="0" sz="800" spc="10">
                <a:solidFill>
                  <a:srgbClr val="01D1B7"/>
                </a:solidFill>
                <a:latin typeface="Arial"/>
                <a:cs typeface="Arial"/>
              </a:rPr>
              <a:t>véhicule </a:t>
            </a:r>
            <a:r>
              <a:rPr dirty="0" sz="800" spc="35">
                <a:solidFill>
                  <a:srgbClr val="01D1B7"/>
                </a:solidFill>
                <a:latin typeface="Arial"/>
                <a:cs typeface="Arial"/>
              </a:rPr>
              <a:t>lourd</a:t>
            </a:r>
            <a:r>
              <a:rPr dirty="0" sz="800" spc="40">
                <a:solidFill>
                  <a:srgbClr val="01D1B7"/>
                </a:solidFill>
                <a:latin typeface="Arial"/>
                <a:cs typeface="Arial"/>
              </a:rPr>
              <a:t> 382</a:t>
            </a:r>
            <a:endParaRPr sz="800"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7125550" y="1161200"/>
            <a:ext cx="1706749" cy="133774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409550" y="2693625"/>
            <a:ext cx="390924" cy="3574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409550" y="3379425"/>
            <a:ext cx="390924" cy="3574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2306698" y="3826951"/>
            <a:ext cx="1866264" cy="4445"/>
          </a:xfrm>
          <a:custGeom>
            <a:avLst/>
            <a:gdLst/>
            <a:ahLst/>
            <a:cxnLst/>
            <a:rect l="l" t="t" r="r" b="b"/>
            <a:pathLst>
              <a:path w="1866264" h="4445">
                <a:moveTo>
                  <a:pt x="0" y="0"/>
                </a:moveTo>
                <a:lnTo>
                  <a:pt x="1865699" y="3899"/>
                </a:lnTo>
              </a:path>
            </a:pathLst>
          </a:custGeom>
          <a:ln w="19049">
            <a:solidFill>
              <a:srgbClr val="01D1B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3986158" y="3826269"/>
            <a:ext cx="635" cy="131445"/>
          </a:xfrm>
          <a:custGeom>
            <a:avLst/>
            <a:gdLst/>
            <a:ahLst/>
            <a:cxnLst/>
            <a:rect l="l" t="t" r="r" b="b"/>
            <a:pathLst>
              <a:path w="635" h="131445">
                <a:moveTo>
                  <a:pt x="149" y="-9524"/>
                </a:moveTo>
                <a:lnTo>
                  <a:pt x="149" y="140924"/>
                </a:lnTo>
              </a:path>
            </a:pathLst>
          </a:custGeom>
          <a:ln w="19349">
            <a:solidFill>
              <a:srgbClr val="01D1B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 txBox="1"/>
          <p:nvPr/>
        </p:nvSpPr>
        <p:spPr>
          <a:xfrm>
            <a:off x="2661900" y="3832800"/>
            <a:ext cx="154241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01D1B7"/>
                </a:solidFill>
                <a:latin typeface="Arial"/>
                <a:cs typeface="Arial"/>
              </a:rPr>
              <a:t>Conduire </a:t>
            </a:r>
            <a:r>
              <a:rPr dirty="0" sz="800" spc="25">
                <a:solidFill>
                  <a:srgbClr val="01D1B7"/>
                </a:solidFill>
                <a:latin typeface="Arial"/>
                <a:cs typeface="Arial"/>
              </a:rPr>
              <a:t>un </a:t>
            </a:r>
            <a:r>
              <a:rPr dirty="0" sz="800" spc="10">
                <a:solidFill>
                  <a:srgbClr val="01D1B7"/>
                </a:solidFill>
                <a:latin typeface="Arial"/>
                <a:cs typeface="Arial"/>
              </a:rPr>
              <a:t>véhicule </a:t>
            </a:r>
            <a:r>
              <a:rPr dirty="0" sz="800" spc="35">
                <a:solidFill>
                  <a:srgbClr val="01D1B7"/>
                </a:solidFill>
                <a:latin typeface="Arial"/>
                <a:cs typeface="Arial"/>
              </a:rPr>
              <a:t>lourd</a:t>
            </a:r>
            <a:r>
              <a:rPr dirty="0" sz="800" spc="50">
                <a:solidFill>
                  <a:srgbClr val="01D1B7"/>
                </a:solidFill>
                <a:latin typeface="Arial"/>
                <a:cs typeface="Arial"/>
              </a:rPr>
              <a:t> </a:t>
            </a:r>
            <a:r>
              <a:rPr dirty="0" sz="800" spc="35">
                <a:solidFill>
                  <a:srgbClr val="01D1B7"/>
                </a:solidFill>
                <a:latin typeface="Arial"/>
                <a:cs typeface="Arial"/>
              </a:rPr>
              <a:t>383</a:t>
            </a:r>
            <a:endParaRPr sz="800">
              <a:latin typeface="Arial"/>
              <a:cs typeface="Arial"/>
            </a:endParaRPr>
          </a:p>
        </p:txBody>
      </p:sp>
      <p:sp>
        <p:nvSpPr>
          <p:cNvPr id="25" name="object 2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7620" rIns="0" bIns="0" rtlCol="0" vert="horz">
            <a:spAutoFit/>
          </a:bodyPr>
          <a:lstStyle/>
          <a:p>
            <a:pPr marL="12700" marR="5080" indent="17780">
              <a:lnSpc>
                <a:spcPts val="830"/>
              </a:lnSpc>
              <a:spcBef>
                <a:spcPts val="60"/>
              </a:spcBef>
            </a:pPr>
            <a:r>
              <a:rPr dirty="0" spc="-5"/>
              <a:t>Commission scolaire  </a:t>
            </a:r>
            <a:r>
              <a:rPr dirty="0"/>
              <a:t>de </a:t>
            </a:r>
            <a:r>
              <a:rPr dirty="0" spc="-5"/>
              <a:t>la</a:t>
            </a:r>
            <a:r>
              <a:rPr dirty="0" spc="-85"/>
              <a:t> </a:t>
            </a:r>
            <a:r>
              <a:rPr dirty="0" spc="-5"/>
              <a:t>Rivière-du-Nord</a:t>
            </a:r>
          </a:p>
        </p:txBody>
      </p:sp>
      <p:sp>
        <p:nvSpPr>
          <p:cNvPr id="26" name="object 26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5"/>
              <a:t>ÇA</a:t>
            </a:r>
            <a:r>
              <a:rPr dirty="0" spc="-100"/>
              <a:t> </a:t>
            </a:r>
            <a:r>
              <a:rPr dirty="0" spc="-5"/>
              <a:t>ROULE</a:t>
            </a:r>
            <a:r>
              <a:rPr dirty="0" spc="-85"/>
              <a:t> </a:t>
            </a:r>
            <a:r>
              <a:rPr dirty="0" spc="-50"/>
              <a:t>!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4725" y="277257"/>
            <a:ext cx="1644650" cy="3911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5"/>
              <a:t>5.</a:t>
            </a:r>
            <a:r>
              <a:rPr dirty="0" spc="-110"/>
              <a:t> </a:t>
            </a:r>
            <a:r>
              <a:rPr dirty="0" spc="-35"/>
              <a:t>Direction</a:t>
            </a:r>
          </a:p>
        </p:txBody>
      </p:sp>
      <p:sp>
        <p:nvSpPr>
          <p:cNvPr id="3" name="object 3"/>
          <p:cNvSpPr/>
          <p:nvPr/>
        </p:nvSpPr>
        <p:spPr>
          <a:xfrm>
            <a:off x="4893818" y="272783"/>
            <a:ext cx="1737905" cy="130145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5540752" y="680735"/>
            <a:ext cx="454025" cy="464184"/>
          </a:xfrm>
          <a:custGeom>
            <a:avLst/>
            <a:gdLst/>
            <a:ahLst/>
            <a:cxnLst/>
            <a:rect l="l" t="t" r="r" b="b"/>
            <a:pathLst>
              <a:path w="454025" h="464184">
                <a:moveTo>
                  <a:pt x="0" y="231960"/>
                </a:moveTo>
                <a:lnTo>
                  <a:pt x="4609" y="185212"/>
                </a:lnTo>
                <a:lnTo>
                  <a:pt x="17830" y="141671"/>
                </a:lnTo>
                <a:lnTo>
                  <a:pt x="38750" y="102269"/>
                </a:lnTo>
                <a:lnTo>
                  <a:pt x="66456" y="67939"/>
                </a:lnTo>
                <a:lnTo>
                  <a:pt x="100035" y="39615"/>
                </a:lnTo>
                <a:lnTo>
                  <a:pt x="138577" y="18228"/>
                </a:lnTo>
                <a:lnTo>
                  <a:pt x="181167" y="4712"/>
                </a:lnTo>
                <a:lnTo>
                  <a:pt x="226894" y="0"/>
                </a:lnTo>
                <a:lnTo>
                  <a:pt x="271366" y="4498"/>
                </a:lnTo>
                <a:lnTo>
                  <a:pt x="313724" y="17656"/>
                </a:lnTo>
                <a:lnTo>
                  <a:pt x="352776" y="38972"/>
                </a:lnTo>
                <a:lnTo>
                  <a:pt x="387333" y="67939"/>
                </a:lnTo>
                <a:lnTo>
                  <a:pt x="415669" y="103268"/>
                </a:lnTo>
                <a:lnTo>
                  <a:pt x="436518" y="143193"/>
                </a:lnTo>
                <a:lnTo>
                  <a:pt x="449390" y="186496"/>
                </a:lnTo>
                <a:lnTo>
                  <a:pt x="453790" y="231960"/>
                </a:lnTo>
                <a:lnTo>
                  <a:pt x="449180" y="278709"/>
                </a:lnTo>
                <a:lnTo>
                  <a:pt x="435959" y="322250"/>
                </a:lnTo>
                <a:lnTo>
                  <a:pt x="415040" y="361652"/>
                </a:lnTo>
                <a:lnTo>
                  <a:pt x="387334" y="395982"/>
                </a:lnTo>
                <a:lnTo>
                  <a:pt x="353754" y="424306"/>
                </a:lnTo>
                <a:lnTo>
                  <a:pt x="315212" y="445693"/>
                </a:lnTo>
                <a:lnTo>
                  <a:pt x="272622" y="459209"/>
                </a:lnTo>
                <a:lnTo>
                  <a:pt x="226894" y="463921"/>
                </a:lnTo>
                <a:lnTo>
                  <a:pt x="181167" y="459209"/>
                </a:lnTo>
                <a:lnTo>
                  <a:pt x="138577" y="445693"/>
                </a:lnTo>
                <a:lnTo>
                  <a:pt x="100035" y="424306"/>
                </a:lnTo>
                <a:lnTo>
                  <a:pt x="66456" y="395982"/>
                </a:lnTo>
                <a:lnTo>
                  <a:pt x="38750" y="361652"/>
                </a:lnTo>
                <a:lnTo>
                  <a:pt x="17830" y="322250"/>
                </a:lnTo>
                <a:lnTo>
                  <a:pt x="4609" y="278709"/>
                </a:lnTo>
                <a:lnTo>
                  <a:pt x="0" y="231960"/>
                </a:lnTo>
                <a:close/>
              </a:path>
            </a:pathLst>
          </a:custGeom>
          <a:ln w="38099">
            <a:solidFill>
              <a:srgbClr val="FF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384725" y="722351"/>
            <a:ext cx="3865245" cy="1228725"/>
          </a:xfrm>
          <a:prstGeom prst="rect">
            <a:avLst/>
          </a:prstGeom>
        </p:spPr>
        <p:txBody>
          <a:bodyPr wrap="square" lIns="0" tIns="13398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5"/>
              </a:spcBef>
            </a:pPr>
            <a:r>
              <a:rPr dirty="0" sz="1800" spc="25">
                <a:solidFill>
                  <a:srgbClr val="01D1B7"/>
                </a:solidFill>
                <a:latin typeface="Arial"/>
                <a:cs typeface="Arial"/>
              </a:rPr>
              <a:t>Défectuosités</a:t>
            </a:r>
            <a:r>
              <a:rPr dirty="0" sz="1800" spc="-20">
                <a:solidFill>
                  <a:srgbClr val="01D1B7"/>
                </a:solidFill>
                <a:latin typeface="Arial"/>
                <a:cs typeface="Arial"/>
              </a:rPr>
              <a:t> </a:t>
            </a:r>
            <a:r>
              <a:rPr dirty="0" sz="1800" spc="30">
                <a:solidFill>
                  <a:srgbClr val="01D1B7"/>
                </a:solidFill>
                <a:latin typeface="Arial"/>
                <a:cs typeface="Arial"/>
              </a:rPr>
              <a:t>mineures:</a:t>
            </a:r>
            <a:endParaRPr sz="1800">
              <a:latin typeface="Arial"/>
              <a:cs typeface="Arial"/>
            </a:endParaRPr>
          </a:p>
          <a:p>
            <a:pPr marL="469900">
              <a:lnSpc>
                <a:spcPts val="1430"/>
              </a:lnSpc>
              <a:spcBef>
                <a:spcPts val="640"/>
              </a:spcBef>
            </a:pPr>
            <a:r>
              <a:rPr dirty="0" sz="1200" spc="-5" b="1">
                <a:latin typeface="Arial"/>
                <a:cs typeface="Arial"/>
              </a:rPr>
              <a:t>5.2</a:t>
            </a:r>
            <a:endParaRPr sz="1200">
              <a:latin typeface="Arial"/>
              <a:cs typeface="Arial"/>
            </a:endParaRPr>
          </a:p>
          <a:p>
            <a:pPr algn="just" marL="469900" marR="5080">
              <a:lnSpc>
                <a:spcPts val="1430"/>
              </a:lnSpc>
              <a:spcBef>
                <a:spcPts val="50"/>
              </a:spcBef>
            </a:pPr>
            <a:r>
              <a:rPr dirty="0" sz="1200" spc="-5">
                <a:latin typeface="Arial"/>
                <a:cs typeface="Arial"/>
              </a:rPr>
              <a:t>Le niveau du liquide dans le </a:t>
            </a:r>
            <a:r>
              <a:rPr dirty="0" sz="1200">
                <a:latin typeface="Arial"/>
                <a:cs typeface="Arial"/>
              </a:rPr>
              <a:t>réservoir </a:t>
            </a:r>
            <a:r>
              <a:rPr dirty="0" sz="1200" spc="-5">
                <a:latin typeface="Arial"/>
                <a:cs typeface="Arial"/>
              </a:rPr>
              <a:t>est inférieur  au niveau </a:t>
            </a:r>
            <a:r>
              <a:rPr dirty="0" sz="1200">
                <a:latin typeface="Arial"/>
                <a:cs typeface="Arial"/>
              </a:rPr>
              <a:t>minimum </a:t>
            </a:r>
            <a:r>
              <a:rPr dirty="0" sz="1200" spc="-5">
                <a:latin typeface="Arial"/>
                <a:cs typeface="Arial"/>
              </a:rPr>
              <a:t>ou </a:t>
            </a:r>
            <a:r>
              <a:rPr dirty="0" sz="1200">
                <a:latin typeface="Arial"/>
                <a:cs typeface="Arial"/>
              </a:rPr>
              <a:t>supérieur </a:t>
            </a:r>
            <a:r>
              <a:rPr dirty="0" sz="1200" spc="-5">
                <a:latin typeface="Arial"/>
                <a:cs typeface="Arial"/>
              </a:rPr>
              <a:t>au niveau  </a:t>
            </a:r>
            <a:r>
              <a:rPr dirty="0" sz="1200">
                <a:latin typeface="Arial"/>
                <a:cs typeface="Arial"/>
              </a:rPr>
              <a:t>maximum </a:t>
            </a:r>
            <a:r>
              <a:rPr dirty="0" sz="1200" spc="-5">
                <a:latin typeface="Arial"/>
                <a:cs typeface="Arial"/>
              </a:rPr>
              <a:t>déterminé par le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 spc="-5">
                <a:latin typeface="Arial"/>
                <a:cs typeface="Arial"/>
              </a:rPr>
              <a:t>fabricant.</a:t>
            </a:r>
            <a:endParaRPr sz="12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41925" y="2094904"/>
            <a:ext cx="3408045" cy="11131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1430"/>
              </a:lnSpc>
              <a:spcBef>
                <a:spcPts val="100"/>
              </a:spcBef>
            </a:pPr>
            <a:r>
              <a:rPr dirty="0" sz="1200" spc="-5" b="1">
                <a:latin typeface="Arial"/>
                <a:cs typeface="Arial"/>
              </a:rPr>
              <a:t>5.3</a:t>
            </a:r>
            <a:endParaRPr sz="1200">
              <a:latin typeface="Arial"/>
              <a:cs typeface="Arial"/>
            </a:endParaRPr>
          </a:p>
          <a:p>
            <a:pPr marL="12700" marR="5080">
              <a:lnSpc>
                <a:spcPts val="1430"/>
              </a:lnSpc>
              <a:spcBef>
                <a:spcPts val="45"/>
              </a:spcBef>
            </a:pPr>
            <a:r>
              <a:rPr dirty="0" sz="1200" spc="-5">
                <a:latin typeface="Arial"/>
                <a:cs typeface="Arial"/>
              </a:rPr>
              <a:t>La </a:t>
            </a:r>
            <a:r>
              <a:rPr dirty="0" sz="1200">
                <a:latin typeface="Arial"/>
                <a:cs typeface="Arial"/>
              </a:rPr>
              <a:t>courroie </a:t>
            </a:r>
            <a:r>
              <a:rPr dirty="0" sz="1200" spc="-5">
                <a:latin typeface="Arial"/>
                <a:cs typeface="Arial"/>
              </a:rPr>
              <a:t>de la pompe de la </a:t>
            </a:r>
            <a:r>
              <a:rPr dirty="0" sz="1200">
                <a:latin typeface="Arial"/>
                <a:cs typeface="Arial"/>
              </a:rPr>
              <a:t>servodirection  </a:t>
            </a:r>
            <a:r>
              <a:rPr dirty="0" sz="1200" spc="-5">
                <a:latin typeface="Arial"/>
                <a:cs typeface="Arial"/>
              </a:rPr>
              <a:t>présente une</a:t>
            </a:r>
            <a:r>
              <a:rPr dirty="0" sz="1200" spc="-1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coupure.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ts val="1365"/>
              </a:lnSpc>
            </a:pPr>
            <a:r>
              <a:rPr dirty="0" sz="1200" spc="-5">
                <a:latin typeface="Arial"/>
                <a:cs typeface="Arial"/>
              </a:rPr>
              <a:t>Note</a:t>
            </a:r>
            <a:r>
              <a:rPr dirty="0" sz="1200" spc="204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:</a:t>
            </a:r>
            <a:r>
              <a:rPr dirty="0" sz="1200" spc="204">
                <a:latin typeface="Arial"/>
                <a:cs typeface="Arial"/>
              </a:rPr>
              <a:t> </a:t>
            </a:r>
            <a:r>
              <a:rPr dirty="0" sz="1200" spc="-5">
                <a:latin typeface="Arial"/>
                <a:cs typeface="Arial"/>
              </a:rPr>
              <a:t>Si</a:t>
            </a:r>
            <a:r>
              <a:rPr dirty="0" sz="1200" spc="204">
                <a:latin typeface="Arial"/>
                <a:cs typeface="Arial"/>
              </a:rPr>
              <a:t> </a:t>
            </a:r>
            <a:r>
              <a:rPr dirty="0" sz="1200" spc="-5">
                <a:latin typeface="Arial"/>
                <a:cs typeface="Arial"/>
              </a:rPr>
              <a:t>la</a:t>
            </a:r>
            <a:r>
              <a:rPr dirty="0" sz="1200" spc="204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coupure</a:t>
            </a:r>
            <a:r>
              <a:rPr dirty="0" sz="1200" spc="204">
                <a:latin typeface="Arial"/>
                <a:cs typeface="Arial"/>
              </a:rPr>
              <a:t> </a:t>
            </a:r>
            <a:r>
              <a:rPr dirty="0" sz="1200" spc="-5">
                <a:latin typeface="Arial"/>
                <a:cs typeface="Arial"/>
              </a:rPr>
              <a:t>de</a:t>
            </a:r>
            <a:r>
              <a:rPr dirty="0" sz="1200" spc="210">
                <a:latin typeface="Arial"/>
                <a:cs typeface="Arial"/>
              </a:rPr>
              <a:t> </a:t>
            </a:r>
            <a:r>
              <a:rPr dirty="0" sz="1200" spc="-5">
                <a:latin typeface="Arial"/>
                <a:cs typeface="Arial"/>
              </a:rPr>
              <a:t>la</a:t>
            </a:r>
            <a:r>
              <a:rPr dirty="0" sz="1200" spc="204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courroie</a:t>
            </a:r>
            <a:r>
              <a:rPr dirty="0" sz="1200" spc="204">
                <a:latin typeface="Arial"/>
                <a:cs typeface="Arial"/>
              </a:rPr>
              <a:t> </a:t>
            </a:r>
            <a:r>
              <a:rPr dirty="0" sz="1200" spc="-5">
                <a:latin typeface="Arial"/>
                <a:cs typeface="Arial"/>
              </a:rPr>
              <a:t>empêche</a:t>
            </a:r>
            <a:r>
              <a:rPr dirty="0" sz="1200" spc="204">
                <a:latin typeface="Arial"/>
                <a:cs typeface="Arial"/>
              </a:rPr>
              <a:t> </a:t>
            </a:r>
            <a:r>
              <a:rPr dirty="0" sz="1200" spc="-5">
                <a:latin typeface="Arial"/>
                <a:cs typeface="Arial"/>
              </a:rPr>
              <a:t>le</a:t>
            </a:r>
            <a:endParaRPr sz="1200">
              <a:latin typeface="Arial"/>
              <a:cs typeface="Arial"/>
            </a:endParaRPr>
          </a:p>
          <a:p>
            <a:pPr marL="12700" marR="6985">
              <a:lnSpc>
                <a:spcPts val="1430"/>
              </a:lnSpc>
              <a:spcBef>
                <a:spcPts val="50"/>
              </a:spcBef>
              <a:tabLst>
                <a:tab pos="1287145" algn="l"/>
                <a:tab pos="1692275" algn="l"/>
                <a:tab pos="2047239" algn="l"/>
                <a:tab pos="3274060" algn="l"/>
              </a:tabLst>
            </a:pPr>
            <a:r>
              <a:rPr dirty="0" sz="1200" spc="-5">
                <a:latin typeface="Arial"/>
                <a:cs typeface="Arial"/>
              </a:rPr>
              <a:t>fonctionnemen</a:t>
            </a:r>
            <a:r>
              <a:rPr dirty="0" sz="1200">
                <a:latin typeface="Arial"/>
                <a:cs typeface="Arial"/>
              </a:rPr>
              <a:t>t	</a:t>
            </a:r>
            <a:r>
              <a:rPr dirty="0" sz="1200" spc="-5">
                <a:latin typeface="Arial"/>
                <a:cs typeface="Arial"/>
              </a:rPr>
              <a:t>d</a:t>
            </a:r>
            <a:r>
              <a:rPr dirty="0" sz="1200">
                <a:latin typeface="Arial"/>
                <a:cs typeface="Arial"/>
              </a:rPr>
              <a:t>e	</a:t>
            </a:r>
            <a:r>
              <a:rPr dirty="0" sz="1200" spc="-5">
                <a:latin typeface="Arial"/>
                <a:cs typeface="Arial"/>
              </a:rPr>
              <a:t>l</a:t>
            </a:r>
            <a:r>
              <a:rPr dirty="0" sz="1200">
                <a:latin typeface="Arial"/>
                <a:cs typeface="Arial"/>
              </a:rPr>
              <a:t>a	servodirection,	</a:t>
            </a:r>
            <a:r>
              <a:rPr dirty="0" sz="1200" spc="-5">
                <a:latin typeface="Arial"/>
                <a:cs typeface="Arial"/>
              </a:rPr>
              <a:t>la  défectuosité devient </a:t>
            </a:r>
            <a:r>
              <a:rPr dirty="0" sz="1200">
                <a:latin typeface="Arial"/>
                <a:cs typeface="Arial"/>
              </a:rPr>
              <a:t>majeure (voir </a:t>
            </a:r>
            <a:r>
              <a:rPr dirty="0" sz="1200" spc="-5">
                <a:latin typeface="Arial"/>
                <a:cs typeface="Arial"/>
              </a:rPr>
              <a:t>le point</a:t>
            </a:r>
            <a:r>
              <a:rPr dirty="0" sz="1200" spc="-60">
                <a:latin typeface="Arial"/>
                <a:cs typeface="Arial"/>
              </a:rPr>
              <a:t> </a:t>
            </a:r>
            <a:r>
              <a:rPr dirty="0" sz="1200" spc="-5">
                <a:latin typeface="Arial"/>
                <a:cs typeface="Arial"/>
              </a:rPr>
              <a:t>5.3).</a:t>
            </a:r>
            <a:endParaRPr sz="12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41925" y="3352203"/>
            <a:ext cx="3407410" cy="57023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1435"/>
              </a:lnSpc>
              <a:spcBef>
                <a:spcPts val="100"/>
              </a:spcBef>
            </a:pPr>
            <a:r>
              <a:rPr dirty="0" sz="1200" spc="-5" b="1">
                <a:latin typeface="Arial"/>
                <a:cs typeface="Arial"/>
              </a:rPr>
              <a:t>5.1</a:t>
            </a:r>
            <a:endParaRPr sz="1200">
              <a:latin typeface="Arial"/>
              <a:cs typeface="Arial"/>
            </a:endParaRPr>
          </a:p>
          <a:p>
            <a:pPr marL="12700" marR="5080">
              <a:lnSpc>
                <a:spcPts val="1430"/>
              </a:lnSpc>
              <a:spcBef>
                <a:spcPts val="45"/>
              </a:spcBef>
            </a:pPr>
            <a:r>
              <a:rPr dirty="0" sz="1200" spc="-5">
                <a:latin typeface="Arial"/>
                <a:cs typeface="Arial"/>
              </a:rPr>
              <a:t>La </a:t>
            </a:r>
            <a:r>
              <a:rPr dirty="0" sz="1200">
                <a:latin typeface="Arial"/>
                <a:cs typeface="Arial"/>
              </a:rPr>
              <a:t>colonne </a:t>
            </a:r>
            <a:r>
              <a:rPr dirty="0" sz="1200" spc="-5">
                <a:latin typeface="Arial"/>
                <a:cs typeface="Arial"/>
              </a:rPr>
              <a:t>de direction </a:t>
            </a:r>
            <a:r>
              <a:rPr dirty="0" sz="1200">
                <a:latin typeface="Arial"/>
                <a:cs typeface="Arial"/>
              </a:rPr>
              <a:t>se </a:t>
            </a:r>
            <a:r>
              <a:rPr dirty="0" sz="1200" spc="-5">
                <a:latin typeface="Arial"/>
                <a:cs typeface="Arial"/>
              </a:rPr>
              <a:t>déplace par </a:t>
            </a:r>
            <a:r>
              <a:rPr dirty="0" sz="1200">
                <a:latin typeface="Arial"/>
                <a:cs typeface="Arial"/>
              </a:rPr>
              <a:t>rapport à  sa </a:t>
            </a:r>
            <a:r>
              <a:rPr dirty="0" sz="1200" spc="-5">
                <a:latin typeface="Arial"/>
                <a:cs typeface="Arial"/>
              </a:rPr>
              <a:t>position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 spc="-5">
                <a:latin typeface="Arial"/>
                <a:cs typeface="Arial"/>
              </a:rPr>
              <a:t>normale.</a:t>
            </a:r>
            <a:endParaRPr sz="12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306698" y="1974771"/>
            <a:ext cx="1866264" cy="4445"/>
          </a:xfrm>
          <a:custGeom>
            <a:avLst/>
            <a:gdLst/>
            <a:ahLst/>
            <a:cxnLst/>
            <a:rect l="l" t="t" r="r" b="b"/>
            <a:pathLst>
              <a:path w="1866264" h="4444">
                <a:moveTo>
                  <a:pt x="0" y="0"/>
                </a:moveTo>
                <a:lnTo>
                  <a:pt x="1865699" y="3899"/>
                </a:lnTo>
              </a:path>
            </a:pathLst>
          </a:custGeom>
          <a:ln w="19049">
            <a:solidFill>
              <a:srgbClr val="01D1B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3986158" y="1974089"/>
            <a:ext cx="635" cy="131445"/>
          </a:xfrm>
          <a:custGeom>
            <a:avLst/>
            <a:gdLst/>
            <a:ahLst/>
            <a:cxnLst/>
            <a:rect l="l" t="t" r="r" b="b"/>
            <a:pathLst>
              <a:path w="635" h="131444">
                <a:moveTo>
                  <a:pt x="149" y="-9524"/>
                </a:moveTo>
                <a:lnTo>
                  <a:pt x="149" y="140924"/>
                </a:lnTo>
              </a:path>
            </a:pathLst>
          </a:custGeom>
          <a:ln w="19349">
            <a:solidFill>
              <a:srgbClr val="01D1B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2661900" y="1980621"/>
            <a:ext cx="154368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01D1B7"/>
                </a:solidFill>
                <a:latin typeface="Arial"/>
                <a:cs typeface="Arial"/>
              </a:rPr>
              <a:t>Conduire </a:t>
            </a:r>
            <a:r>
              <a:rPr dirty="0" sz="800" spc="25">
                <a:solidFill>
                  <a:srgbClr val="01D1B7"/>
                </a:solidFill>
                <a:latin typeface="Arial"/>
                <a:cs typeface="Arial"/>
              </a:rPr>
              <a:t>un </a:t>
            </a:r>
            <a:r>
              <a:rPr dirty="0" sz="800" spc="10">
                <a:solidFill>
                  <a:srgbClr val="01D1B7"/>
                </a:solidFill>
                <a:latin typeface="Arial"/>
                <a:cs typeface="Arial"/>
              </a:rPr>
              <a:t>véhicule </a:t>
            </a:r>
            <a:r>
              <a:rPr dirty="0" sz="800" spc="35">
                <a:solidFill>
                  <a:srgbClr val="01D1B7"/>
                </a:solidFill>
                <a:latin typeface="Arial"/>
                <a:cs typeface="Arial"/>
              </a:rPr>
              <a:t>lourd</a:t>
            </a:r>
            <a:r>
              <a:rPr dirty="0" sz="800" spc="45">
                <a:solidFill>
                  <a:srgbClr val="01D1B7"/>
                </a:solidFill>
                <a:latin typeface="Arial"/>
                <a:cs typeface="Arial"/>
              </a:rPr>
              <a:t> </a:t>
            </a:r>
            <a:r>
              <a:rPr dirty="0" sz="800" spc="40">
                <a:solidFill>
                  <a:srgbClr val="01D1B7"/>
                </a:solidFill>
                <a:latin typeface="Arial"/>
                <a:cs typeface="Arial"/>
              </a:rPr>
              <a:t>384</a:t>
            </a:r>
            <a:endParaRPr sz="8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09550" y="1245825"/>
            <a:ext cx="390924" cy="3574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2306698" y="3254585"/>
            <a:ext cx="1866264" cy="4445"/>
          </a:xfrm>
          <a:custGeom>
            <a:avLst/>
            <a:gdLst/>
            <a:ahLst/>
            <a:cxnLst/>
            <a:rect l="l" t="t" r="r" b="b"/>
            <a:pathLst>
              <a:path w="1866264" h="4445">
                <a:moveTo>
                  <a:pt x="0" y="0"/>
                </a:moveTo>
                <a:lnTo>
                  <a:pt x="1865699" y="3899"/>
                </a:lnTo>
              </a:path>
            </a:pathLst>
          </a:custGeom>
          <a:ln w="19049">
            <a:solidFill>
              <a:srgbClr val="01D1B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3986158" y="3253903"/>
            <a:ext cx="635" cy="131445"/>
          </a:xfrm>
          <a:custGeom>
            <a:avLst/>
            <a:gdLst/>
            <a:ahLst/>
            <a:cxnLst/>
            <a:rect l="l" t="t" r="r" b="b"/>
            <a:pathLst>
              <a:path w="635" h="131445">
                <a:moveTo>
                  <a:pt x="149" y="-9524"/>
                </a:moveTo>
                <a:lnTo>
                  <a:pt x="149" y="140924"/>
                </a:lnTo>
              </a:path>
            </a:pathLst>
          </a:custGeom>
          <a:ln w="19349">
            <a:solidFill>
              <a:srgbClr val="01D1B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 txBox="1"/>
          <p:nvPr/>
        </p:nvSpPr>
        <p:spPr>
          <a:xfrm>
            <a:off x="2661900" y="3260434"/>
            <a:ext cx="154368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01D1B7"/>
                </a:solidFill>
                <a:latin typeface="Arial"/>
                <a:cs typeface="Arial"/>
              </a:rPr>
              <a:t>Conduire </a:t>
            </a:r>
            <a:r>
              <a:rPr dirty="0" sz="800" spc="25">
                <a:solidFill>
                  <a:srgbClr val="01D1B7"/>
                </a:solidFill>
                <a:latin typeface="Arial"/>
                <a:cs typeface="Arial"/>
              </a:rPr>
              <a:t>un </a:t>
            </a:r>
            <a:r>
              <a:rPr dirty="0" sz="800" spc="10">
                <a:solidFill>
                  <a:srgbClr val="01D1B7"/>
                </a:solidFill>
                <a:latin typeface="Arial"/>
                <a:cs typeface="Arial"/>
              </a:rPr>
              <a:t>véhicule </a:t>
            </a:r>
            <a:r>
              <a:rPr dirty="0" sz="800" spc="35">
                <a:solidFill>
                  <a:srgbClr val="01D1B7"/>
                </a:solidFill>
                <a:latin typeface="Arial"/>
                <a:cs typeface="Arial"/>
              </a:rPr>
              <a:t>lourd</a:t>
            </a:r>
            <a:r>
              <a:rPr dirty="0" sz="800" spc="45">
                <a:solidFill>
                  <a:srgbClr val="01D1B7"/>
                </a:solidFill>
                <a:latin typeface="Arial"/>
                <a:cs typeface="Arial"/>
              </a:rPr>
              <a:t> </a:t>
            </a:r>
            <a:r>
              <a:rPr dirty="0" sz="800" spc="40">
                <a:solidFill>
                  <a:srgbClr val="01D1B7"/>
                </a:solidFill>
                <a:latin typeface="Arial"/>
                <a:cs typeface="Arial"/>
              </a:rPr>
              <a:t>384</a:t>
            </a:r>
            <a:endParaRPr sz="800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409550" y="2183604"/>
            <a:ext cx="390924" cy="3574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409550" y="3455625"/>
            <a:ext cx="390924" cy="3574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2306698" y="4055551"/>
            <a:ext cx="1866264" cy="4445"/>
          </a:xfrm>
          <a:custGeom>
            <a:avLst/>
            <a:gdLst/>
            <a:ahLst/>
            <a:cxnLst/>
            <a:rect l="l" t="t" r="r" b="b"/>
            <a:pathLst>
              <a:path w="1866264" h="4445">
                <a:moveTo>
                  <a:pt x="0" y="0"/>
                </a:moveTo>
                <a:lnTo>
                  <a:pt x="1865699" y="3899"/>
                </a:lnTo>
              </a:path>
            </a:pathLst>
          </a:custGeom>
          <a:ln w="19049">
            <a:solidFill>
              <a:srgbClr val="01D1B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3986158" y="4054869"/>
            <a:ext cx="635" cy="131445"/>
          </a:xfrm>
          <a:custGeom>
            <a:avLst/>
            <a:gdLst/>
            <a:ahLst/>
            <a:cxnLst/>
            <a:rect l="l" t="t" r="r" b="b"/>
            <a:pathLst>
              <a:path w="635" h="131445">
                <a:moveTo>
                  <a:pt x="149" y="-9524"/>
                </a:moveTo>
                <a:lnTo>
                  <a:pt x="149" y="140924"/>
                </a:lnTo>
              </a:path>
            </a:pathLst>
          </a:custGeom>
          <a:ln w="19349">
            <a:solidFill>
              <a:srgbClr val="01D1B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 txBox="1"/>
          <p:nvPr/>
        </p:nvSpPr>
        <p:spPr>
          <a:xfrm>
            <a:off x="2661900" y="4061400"/>
            <a:ext cx="154686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01D1B7"/>
                </a:solidFill>
                <a:latin typeface="Arial"/>
                <a:cs typeface="Arial"/>
              </a:rPr>
              <a:t>Conduire </a:t>
            </a:r>
            <a:r>
              <a:rPr dirty="0" sz="800" spc="25">
                <a:solidFill>
                  <a:srgbClr val="01D1B7"/>
                </a:solidFill>
                <a:latin typeface="Arial"/>
                <a:cs typeface="Arial"/>
              </a:rPr>
              <a:t>un </a:t>
            </a:r>
            <a:r>
              <a:rPr dirty="0" sz="800" spc="10">
                <a:solidFill>
                  <a:srgbClr val="01D1B7"/>
                </a:solidFill>
                <a:latin typeface="Arial"/>
                <a:cs typeface="Arial"/>
              </a:rPr>
              <a:t>véhicule </a:t>
            </a:r>
            <a:r>
              <a:rPr dirty="0" sz="800" spc="35">
                <a:solidFill>
                  <a:srgbClr val="01D1B7"/>
                </a:solidFill>
                <a:latin typeface="Arial"/>
                <a:cs typeface="Arial"/>
              </a:rPr>
              <a:t>lourd</a:t>
            </a:r>
            <a:r>
              <a:rPr dirty="0" sz="800" spc="40">
                <a:solidFill>
                  <a:srgbClr val="01D1B7"/>
                </a:solidFill>
                <a:latin typeface="Arial"/>
                <a:cs typeface="Arial"/>
              </a:rPr>
              <a:t> </a:t>
            </a:r>
            <a:r>
              <a:rPr dirty="0" sz="800" spc="50">
                <a:solidFill>
                  <a:srgbClr val="01D1B7"/>
                </a:solidFill>
                <a:latin typeface="Arial"/>
                <a:cs typeface="Arial"/>
              </a:rPr>
              <a:t>385</a:t>
            </a:r>
            <a:endParaRPr sz="800">
              <a:latin typeface="Arial"/>
              <a:cs typeface="Arial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7568550" y="2743199"/>
            <a:ext cx="1147622" cy="150024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6031775" y="1656153"/>
            <a:ext cx="1339949" cy="173076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7620" rIns="0" bIns="0" rtlCol="0" vert="horz">
            <a:spAutoFit/>
          </a:bodyPr>
          <a:lstStyle/>
          <a:p>
            <a:pPr marL="12700" marR="5080" indent="17780">
              <a:lnSpc>
                <a:spcPts val="830"/>
              </a:lnSpc>
              <a:spcBef>
                <a:spcPts val="60"/>
              </a:spcBef>
            </a:pPr>
            <a:r>
              <a:rPr dirty="0" spc="-5"/>
              <a:t>Commission scolaire  </a:t>
            </a:r>
            <a:r>
              <a:rPr dirty="0"/>
              <a:t>de </a:t>
            </a:r>
            <a:r>
              <a:rPr dirty="0" spc="-5"/>
              <a:t>la</a:t>
            </a:r>
            <a:r>
              <a:rPr dirty="0" spc="-85"/>
              <a:t> </a:t>
            </a:r>
            <a:r>
              <a:rPr dirty="0" spc="-5"/>
              <a:t>Rivière-du-Nord</a:t>
            </a:r>
          </a:p>
        </p:txBody>
      </p:sp>
      <p:sp>
        <p:nvSpPr>
          <p:cNvPr id="23" name="object 23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5"/>
              <a:t>ÇA</a:t>
            </a:r>
            <a:r>
              <a:rPr dirty="0" spc="-100"/>
              <a:t> </a:t>
            </a:r>
            <a:r>
              <a:rPr dirty="0" spc="-5"/>
              <a:t>ROULE</a:t>
            </a:r>
            <a:r>
              <a:rPr dirty="0" spc="-85"/>
              <a:t> </a:t>
            </a:r>
            <a:r>
              <a:rPr dirty="0" spc="-50"/>
              <a:t>!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4725" y="353457"/>
            <a:ext cx="1644650" cy="3911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5"/>
              <a:t>5.</a:t>
            </a:r>
            <a:r>
              <a:rPr dirty="0" spc="-110"/>
              <a:t> </a:t>
            </a:r>
            <a:r>
              <a:rPr dirty="0" spc="-35"/>
              <a:t>Direction</a:t>
            </a:r>
          </a:p>
        </p:txBody>
      </p:sp>
      <p:sp>
        <p:nvSpPr>
          <p:cNvPr id="3" name="object 3"/>
          <p:cNvSpPr/>
          <p:nvPr/>
        </p:nvSpPr>
        <p:spPr>
          <a:xfrm>
            <a:off x="4572000" y="778087"/>
            <a:ext cx="4376699" cy="32825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6135849" y="1696449"/>
            <a:ext cx="1518920" cy="1398270"/>
          </a:xfrm>
          <a:custGeom>
            <a:avLst/>
            <a:gdLst/>
            <a:ahLst/>
            <a:cxnLst/>
            <a:rect l="l" t="t" r="r" b="b"/>
            <a:pathLst>
              <a:path w="1518920" h="1398270">
                <a:moveTo>
                  <a:pt x="0" y="698849"/>
                </a:moveTo>
                <a:lnTo>
                  <a:pt x="1615" y="652900"/>
                </a:lnTo>
                <a:lnTo>
                  <a:pt x="6394" y="607744"/>
                </a:lnTo>
                <a:lnTo>
                  <a:pt x="14238" y="563474"/>
                </a:lnTo>
                <a:lnTo>
                  <a:pt x="25045" y="520181"/>
                </a:lnTo>
                <a:lnTo>
                  <a:pt x="38717" y="477959"/>
                </a:lnTo>
                <a:lnTo>
                  <a:pt x="55152" y="436898"/>
                </a:lnTo>
                <a:lnTo>
                  <a:pt x="74251" y="397092"/>
                </a:lnTo>
                <a:lnTo>
                  <a:pt x="95913" y="358632"/>
                </a:lnTo>
                <a:lnTo>
                  <a:pt x="120040" y="321609"/>
                </a:lnTo>
                <a:lnTo>
                  <a:pt x="146529" y="286118"/>
                </a:lnTo>
                <a:lnTo>
                  <a:pt x="175282" y="252248"/>
                </a:lnTo>
                <a:lnTo>
                  <a:pt x="206199" y="220094"/>
                </a:lnTo>
                <a:lnTo>
                  <a:pt x="239179" y="189745"/>
                </a:lnTo>
                <a:lnTo>
                  <a:pt x="274122" y="161296"/>
                </a:lnTo>
                <a:lnTo>
                  <a:pt x="310928" y="134837"/>
                </a:lnTo>
                <a:lnTo>
                  <a:pt x="349498" y="110461"/>
                </a:lnTo>
                <a:lnTo>
                  <a:pt x="389730" y="88260"/>
                </a:lnTo>
                <a:lnTo>
                  <a:pt x="431525" y="68326"/>
                </a:lnTo>
                <a:lnTo>
                  <a:pt x="474783" y="50751"/>
                </a:lnTo>
                <a:lnTo>
                  <a:pt x="519405" y="35627"/>
                </a:lnTo>
                <a:lnTo>
                  <a:pt x="565288" y="23047"/>
                </a:lnTo>
                <a:lnTo>
                  <a:pt x="612335" y="13102"/>
                </a:lnTo>
                <a:lnTo>
                  <a:pt x="660444" y="5884"/>
                </a:lnTo>
                <a:lnTo>
                  <a:pt x="709515" y="1486"/>
                </a:lnTo>
                <a:lnTo>
                  <a:pt x="759449" y="0"/>
                </a:lnTo>
                <a:lnTo>
                  <a:pt x="809384" y="1486"/>
                </a:lnTo>
                <a:lnTo>
                  <a:pt x="858455" y="5884"/>
                </a:lnTo>
                <a:lnTo>
                  <a:pt x="906564" y="13102"/>
                </a:lnTo>
                <a:lnTo>
                  <a:pt x="953611" y="23047"/>
                </a:lnTo>
                <a:lnTo>
                  <a:pt x="999494" y="35627"/>
                </a:lnTo>
                <a:lnTo>
                  <a:pt x="1044115" y="50751"/>
                </a:lnTo>
                <a:lnTo>
                  <a:pt x="1087374" y="68326"/>
                </a:lnTo>
                <a:lnTo>
                  <a:pt x="1129169" y="88260"/>
                </a:lnTo>
                <a:lnTo>
                  <a:pt x="1169401" y="110461"/>
                </a:lnTo>
                <a:lnTo>
                  <a:pt x="1207971" y="134837"/>
                </a:lnTo>
                <a:lnTo>
                  <a:pt x="1244777" y="161296"/>
                </a:lnTo>
                <a:lnTo>
                  <a:pt x="1279720" y="189745"/>
                </a:lnTo>
                <a:lnTo>
                  <a:pt x="1312700" y="220094"/>
                </a:lnTo>
                <a:lnTo>
                  <a:pt x="1343616" y="252248"/>
                </a:lnTo>
                <a:lnTo>
                  <a:pt x="1372370" y="286118"/>
                </a:lnTo>
                <a:lnTo>
                  <a:pt x="1398859" y="321609"/>
                </a:lnTo>
                <a:lnTo>
                  <a:pt x="1422986" y="358632"/>
                </a:lnTo>
                <a:lnTo>
                  <a:pt x="1444648" y="397092"/>
                </a:lnTo>
                <a:lnTo>
                  <a:pt x="1463747" y="436898"/>
                </a:lnTo>
                <a:lnTo>
                  <a:pt x="1480182" y="477959"/>
                </a:lnTo>
                <a:lnTo>
                  <a:pt x="1493854" y="520181"/>
                </a:lnTo>
                <a:lnTo>
                  <a:pt x="1504661" y="563474"/>
                </a:lnTo>
                <a:lnTo>
                  <a:pt x="1512505" y="607744"/>
                </a:lnTo>
                <a:lnTo>
                  <a:pt x="1517284" y="652900"/>
                </a:lnTo>
                <a:lnTo>
                  <a:pt x="1518899" y="698849"/>
                </a:lnTo>
                <a:lnTo>
                  <a:pt x="1517284" y="744799"/>
                </a:lnTo>
                <a:lnTo>
                  <a:pt x="1512505" y="789955"/>
                </a:lnTo>
                <a:lnTo>
                  <a:pt x="1504661" y="834225"/>
                </a:lnTo>
                <a:lnTo>
                  <a:pt x="1493854" y="877518"/>
                </a:lnTo>
                <a:lnTo>
                  <a:pt x="1480182" y="919740"/>
                </a:lnTo>
                <a:lnTo>
                  <a:pt x="1463747" y="960801"/>
                </a:lnTo>
                <a:lnTo>
                  <a:pt x="1444648" y="1000607"/>
                </a:lnTo>
                <a:lnTo>
                  <a:pt x="1422986" y="1039067"/>
                </a:lnTo>
                <a:lnTo>
                  <a:pt x="1398859" y="1076090"/>
                </a:lnTo>
                <a:lnTo>
                  <a:pt x="1372370" y="1111581"/>
                </a:lnTo>
                <a:lnTo>
                  <a:pt x="1343616" y="1145451"/>
                </a:lnTo>
                <a:lnTo>
                  <a:pt x="1312700" y="1177605"/>
                </a:lnTo>
                <a:lnTo>
                  <a:pt x="1279720" y="1207954"/>
                </a:lnTo>
                <a:lnTo>
                  <a:pt x="1244777" y="1236403"/>
                </a:lnTo>
                <a:lnTo>
                  <a:pt x="1207971" y="1262862"/>
                </a:lnTo>
                <a:lnTo>
                  <a:pt x="1169401" y="1287238"/>
                </a:lnTo>
                <a:lnTo>
                  <a:pt x="1129169" y="1309439"/>
                </a:lnTo>
                <a:lnTo>
                  <a:pt x="1087374" y="1329373"/>
                </a:lnTo>
                <a:lnTo>
                  <a:pt x="1044115" y="1346948"/>
                </a:lnTo>
                <a:lnTo>
                  <a:pt x="999494" y="1362072"/>
                </a:lnTo>
                <a:lnTo>
                  <a:pt x="953611" y="1374652"/>
                </a:lnTo>
                <a:lnTo>
                  <a:pt x="906564" y="1384597"/>
                </a:lnTo>
                <a:lnTo>
                  <a:pt x="858455" y="1391815"/>
                </a:lnTo>
                <a:lnTo>
                  <a:pt x="809384" y="1396213"/>
                </a:lnTo>
                <a:lnTo>
                  <a:pt x="759449" y="1397699"/>
                </a:lnTo>
                <a:lnTo>
                  <a:pt x="709515" y="1396213"/>
                </a:lnTo>
                <a:lnTo>
                  <a:pt x="660444" y="1391815"/>
                </a:lnTo>
                <a:lnTo>
                  <a:pt x="612335" y="1384597"/>
                </a:lnTo>
                <a:lnTo>
                  <a:pt x="565288" y="1374652"/>
                </a:lnTo>
                <a:lnTo>
                  <a:pt x="519405" y="1362072"/>
                </a:lnTo>
                <a:lnTo>
                  <a:pt x="474783" y="1346948"/>
                </a:lnTo>
                <a:lnTo>
                  <a:pt x="431525" y="1329373"/>
                </a:lnTo>
                <a:lnTo>
                  <a:pt x="389730" y="1309439"/>
                </a:lnTo>
                <a:lnTo>
                  <a:pt x="349498" y="1287238"/>
                </a:lnTo>
                <a:lnTo>
                  <a:pt x="310928" y="1262862"/>
                </a:lnTo>
                <a:lnTo>
                  <a:pt x="274122" y="1236403"/>
                </a:lnTo>
                <a:lnTo>
                  <a:pt x="239179" y="1207954"/>
                </a:lnTo>
                <a:lnTo>
                  <a:pt x="206199" y="1177605"/>
                </a:lnTo>
                <a:lnTo>
                  <a:pt x="175282" y="1145451"/>
                </a:lnTo>
                <a:lnTo>
                  <a:pt x="146529" y="1111581"/>
                </a:lnTo>
                <a:lnTo>
                  <a:pt x="120040" y="1076090"/>
                </a:lnTo>
                <a:lnTo>
                  <a:pt x="95913" y="1039067"/>
                </a:lnTo>
                <a:lnTo>
                  <a:pt x="74251" y="1000607"/>
                </a:lnTo>
                <a:lnTo>
                  <a:pt x="55152" y="960801"/>
                </a:lnTo>
                <a:lnTo>
                  <a:pt x="38717" y="919740"/>
                </a:lnTo>
                <a:lnTo>
                  <a:pt x="25045" y="877518"/>
                </a:lnTo>
                <a:lnTo>
                  <a:pt x="14238" y="834225"/>
                </a:lnTo>
                <a:lnTo>
                  <a:pt x="6394" y="789955"/>
                </a:lnTo>
                <a:lnTo>
                  <a:pt x="1615" y="744799"/>
                </a:lnTo>
                <a:lnTo>
                  <a:pt x="0" y="698849"/>
                </a:lnTo>
                <a:close/>
              </a:path>
            </a:pathLst>
          </a:custGeom>
          <a:ln w="38099">
            <a:solidFill>
              <a:srgbClr val="FF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384725" y="986356"/>
            <a:ext cx="255079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25">
                <a:solidFill>
                  <a:srgbClr val="01D1B7"/>
                </a:solidFill>
                <a:latin typeface="Arial"/>
                <a:cs typeface="Arial"/>
              </a:rPr>
              <a:t>Défectuosités</a:t>
            </a:r>
            <a:r>
              <a:rPr dirty="0" sz="1800" spc="-35">
                <a:solidFill>
                  <a:srgbClr val="01D1B7"/>
                </a:solidFill>
                <a:latin typeface="Arial"/>
                <a:cs typeface="Arial"/>
              </a:rPr>
              <a:t> </a:t>
            </a:r>
            <a:r>
              <a:rPr dirty="0" sz="1800" spc="20">
                <a:solidFill>
                  <a:srgbClr val="01D1B7"/>
                </a:solidFill>
                <a:latin typeface="Arial"/>
                <a:cs typeface="Arial"/>
              </a:rPr>
              <a:t>majeures:</a:t>
            </a:r>
            <a:endParaRPr sz="18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41925" y="1541853"/>
            <a:ext cx="3561715" cy="18370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1430"/>
              </a:lnSpc>
              <a:spcBef>
                <a:spcPts val="100"/>
              </a:spcBef>
            </a:pPr>
            <a:r>
              <a:rPr dirty="0" sz="1200" spc="-5" b="1">
                <a:latin typeface="Arial"/>
                <a:cs typeface="Arial"/>
              </a:rPr>
              <a:t>5.B</a:t>
            </a:r>
            <a:endParaRPr sz="1200">
              <a:latin typeface="Arial"/>
              <a:cs typeface="Arial"/>
            </a:endParaRPr>
          </a:p>
          <a:p>
            <a:pPr algn="just" marL="12700">
              <a:lnSpc>
                <a:spcPts val="1425"/>
              </a:lnSpc>
            </a:pPr>
            <a:r>
              <a:rPr dirty="0" sz="1200" spc="-5">
                <a:latin typeface="Arial"/>
                <a:cs typeface="Arial"/>
              </a:rPr>
              <a:t>La </a:t>
            </a:r>
            <a:r>
              <a:rPr dirty="0" sz="1200">
                <a:latin typeface="Arial"/>
                <a:cs typeface="Arial"/>
              </a:rPr>
              <a:t>servodirection </a:t>
            </a:r>
            <a:r>
              <a:rPr dirty="0" sz="1200" spc="-5">
                <a:latin typeface="Arial"/>
                <a:cs typeface="Arial"/>
              </a:rPr>
              <a:t>ne fonctionne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 spc="-5">
                <a:latin typeface="Arial"/>
                <a:cs typeface="Arial"/>
              </a:rPr>
              <a:t>pas*.</a:t>
            </a:r>
            <a:endParaRPr sz="1200">
              <a:latin typeface="Arial"/>
              <a:cs typeface="Arial"/>
            </a:endParaRPr>
          </a:p>
          <a:p>
            <a:pPr algn="just" marL="12700" marR="5080">
              <a:lnSpc>
                <a:spcPts val="1430"/>
              </a:lnSpc>
              <a:spcBef>
                <a:spcPts val="45"/>
              </a:spcBef>
            </a:pPr>
            <a:r>
              <a:rPr dirty="0" sz="1200">
                <a:latin typeface="Arial"/>
                <a:cs typeface="Arial"/>
              </a:rPr>
              <a:t>* </a:t>
            </a:r>
            <a:r>
              <a:rPr dirty="0" sz="1200" spc="-5">
                <a:latin typeface="Arial"/>
                <a:cs typeface="Arial"/>
              </a:rPr>
              <a:t>Un </a:t>
            </a:r>
            <a:r>
              <a:rPr dirty="0" sz="1200">
                <a:latin typeface="Arial"/>
                <a:cs typeface="Arial"/>
              </a:rPr>
              <a:t>volant </a:t>
            </a:r>
            <a:r>
              <a:rPr dirty="0" sz="1200" spc="-10">
                <a:latin typeface="Arial"/>
                <a:cs typeface="Arial"/>
              </a:rPr>
              <a:t>difficile </a:t>
            </a:r>
            <a:r>
              <a:rPr dirty="0" sz="1200">
                <a:latin typeface="Arial"/>
                <a:cs typeface="Arial"/>
              </a:rPr>
              <a:t>à </a:t>
            </a:r>
            <a:r>
              <a:rPr dirty="0" sz="1200" spc="-5">
                <a:latin typeface="Arial"/>
                <a:cs typeface="Arial"/>
              </a:rPr>
              <a:t>tourner </a:t>
            </a:r>
            <a:r>
              <a:rPr dirty="0" sz="1200">
                <a:latin typeface="Arial"/>
                <a:cs typeface="Arial"/>
              </a:rPr>
              <a:t>(principalement </a:t>
            </a:r>
            <a:r>
              <a:rPr dirty="0" sz="1200" spc="-5">
                <a:latin typeface="Arial"/>
                <a:cs typeface="Arial"/>
              </a:rPr>
              <a:t>lorsque  le </a:t>
            </a:r>
            <a:r>
              <a:rPr dirty="0" sz="1200">
                <a:latin typeface="Arial"/>
                <a:cs typeface="Arial"/>
              </a:rPr>
              <a:t>véhicule </a:t>
            </a:r>
            <a:r>
              <a:rPr dirty="0" sz="1200" spc="-5">
                <a:latin typeface="Arial"/>
                <a:cs typeface="Arial"/>
              </a:rPr>
              <a:t>est arrêté) peut être un indice que la  </a:t>
            </a:r>
            <a:r>
              <a:rPr dirty="0" sz="1200">
                <a:latin typeface="Arial"/>
                <a:cs typeface="Arial"/>
              </a:rPr>
              <a:t>servodirection </a:t>
            </a:r>
            <a:r>
              <a:rPr dirty="0" sz="1200" spc="-5">
                <a:latin typeface="Arial"/>
                <a:cs typeface="Arial"/>
              </a:rPr>
              <a:t>ne fonctionne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 spc="-5">
                <a:latin typeface="Arial"/>
                <a:cs typeface="Arial"/>
              </a:rPr>
              <a:t>pas.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3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100">
              <a:latin typeface="Arial"/>
              <a:cs typeface="Arial"/>
            </a:endParaRPr>
          </a:p>
          <a:p>
            <a:pPr marL="12700">
              <a:lnSpc>
                <a:spcPts val="1430"/>
              </a:lnSpc>
            </a:pPr>
            <a:r>
              <a:rPr dirty="0" sz="1200" spc="-5" b="1">
                <a:latin typeface="Arial"/>
                <a:cs typeface="Arial"/>
              </a:rPr>
              <a:t>5.A</a:t>
            </a:r>
            <a:endParaRPr sz="1200">
              <a:latin typeface="Arial"/>
              <a:cs typeface="Arial"/>
            </a:endParaRPr>
          </a:p>
          <a:p>
            <a:pPr algn="just" marL="12700" marR="5080">
              <a:lnSpc>
                <a:spcPts val="1430"/>
              </a:lnSpc>
              <a:spcBef>
                <a:spcPts val="50"/>
              </a:spcBef>
            </a:pPr>
            <a:r>
              <a:rPr dirty="0" sz="1200" spc="-5">
                <a:latin typeface="Arial"/>
                <a:cs typeface="Arial"/>
              </a:rPr>
              <a:t>La </a:t>
            </a:r>
            <a:r>
              <a:rPr dirty="0" sz="1200">
                <a:latin typeface="Arial"/>
                <a:cs typeface="Arial"/>
              </a:rPr>
              <a:t>colonne </a:t>
            </a:r>
            <a:r>
              <a:rPr dirty="0" sz="1200" spc="-5">
                <a:latin typeface="Arial"/>
                <a:cs typeface="Arial"/>
              </a:rPr>
              <a:t>de direction </a:t>
            </a:r>
            <a:r>
              <a:rPr dirty="0" sz="1200">
                <a:latin typeface="Arial"/>
                <a:cs typeface="Arial"/>
              </a:rPr>
              <a:t>se </a:t>
            </a:r>
            <a:r>
              <a:rPr dirty="0" sz="1200" spc="-5">
                <a:latin typeface="Arial"/>
                <a:cs typeface="Arial"/>
              </a:rPr>
              <a:t>déplace par </a:t>
            </a:r>
            <a:r>
              <a:rPr dirty="0" sz="1200">
                <a:latin typeface="Arial"/>
                <a:cs typeface="Arial"/>
              </a:rPr>
              <a:t>rapport à sa  </a:t>
            </a:r>
            <a:r>
              <a:rPr dirty="0" sz="1200" spc="-5">
                <a:latin typeface="Arial"/>
                <a:cs typeface="Arial"/>
              </a:rPr>
              <a:t>position normale et il </a:t>
            </a:r>
            <a:r>
              <a:rPr dirty="0" sz="1200">
                <a:latin typeface="Arial"/>
                <a:cs typeface="Arial"/>
              </a:rPr>
              <a:t>y a </a:t>
            </a:r>
            <a:r>
              <a:rPr dirty="0" sz="1200" spc="-5">
                <a:latin typeface="Arial"/>
                <a:cs typeface="Arial"/>
              </a:rPr>
              <a:t>un </a:t>
            </a:r>
            <a:r>
              <a:rPr dirty="0" sz="1200">
                <a:latin typeface="Arial"/>
                <a:cs typeface="Arial"/>
              </a:rPr>
              <a:t>risque </a:t>
            </a:r>
            <a:r>
              <a:rPr dirty="0" sz="1200" spc="-5">
                <a:latin typeface="Arial"/>
                <a:cs typeface="Arial"/>
              </a:rPr>
              <a:t>de</a:t>
            </a:r>
            <a:r>
              <a:rPr dirty="0" sz="1200" spc="-6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séparation.</a:t>
            </a:r>
            <a:endParaRPr sz="12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11703" y="1586137"/>
            <a:ext cx="399188" cy="4272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311703" y="2865951"/>
            <a:ext cx="399188" cy="4272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2440039" y="3590557"/>
            <a:ext cx="1866264" cy="4445"/>
          </a:xfrm>
          <a:custGeom>
            <a:avLst/>
            <a:gdLst/>
            <a:ahLst/>
            <a:cxnLst/>
            <a:rect l="l" t="t" r="r" b="b"/>
            <a:pathLst>
              <a:path w="1866264" h="4445">
                <a:moveTo>
                  <a:pt x="0" y="0"/>
                </a:moveTo>
                <a:lnTo>
                  <a:pt x="1865700" y="3899"/>
                </a:lnTo>
              </a:path>
            </a:pathLst>
          </a:custGeom>
          <a:ln w="19049">
            <a:solidFill>
              <a:srgbClr val="01D1B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4119499" y="3589876"/>
            <a:ext cx="635" cy="131445"/>
          </a:xfrm>
          <a:custGeom>
            <a:avLst/>
            <a:gdLst/>
            <a:ahLst/>
            <a:cxnLst/>
            <a:rect l="l" t="t" r="r" b="b"/>
            <a:pathLst>
              <a:path w="635" h="131445">
                <a:moveTo>
                  <a:pt x="149" y="-9524"/>
                </a:moveTo>
                <a:lnTo>
                  <a:pt x="149" y="140924"/>
                </a:lnTo>
              </a:path>
            </a:pathLst>
          </a:custGeom>
          <a:ln w="19349">
            <a:solidFill>
              <a:srgbClr val="01D1B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2795241" y="3596407"/>
            <a:ext cx="154686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01D1B7"/>
                </a:solidFill>
                <a:latin typeface="Arial"/>
                <a:cs typeface="Arial"/>
              </a:rPr>
              <a:t>Conduire </a:t>
            </a:r>
            <a:r>
              <a:rPr dirty="0" sz="800" spc="25">
                <a:solidFill>
                  <a:srgbClr val="01D1B7"/>
                </a:solidFill>
                <a:latin typeface="Arial"/>
                <a:cs typeface="Arial"/>
              </a:rPr>
              <a:t>un </a:t>
            </a:r>
            <a:r>
              <a:rPr dirty="0" sz="800" spc="10">
                <a:solidFill>
                  <a:srgbClr val="01D1B7"/>
                </a:solidFill>
                <a:latin typeface="Arial"/>
                <a:cs typeface="Arial"/>
              </a:rPr>
              <a:t>véhicule </a:t>
            </a:r>
            <a:r>
              <a:rPr dirty="0" sz="800" spc="35">
                <a:solidFill>
                  <a:srgbClr val="01D1B7"/>
                </a:solidFill>
                <a:latin typeface="Arial"/>
                <a:cs typeface="Arial"/>
              </a:rPr>
              <a:t>lourd</a:t>
            </a:r>
            <a:r>
              <a:rPr dirty="0" sz="800" spc="40">
                <a:solidFill>
                  <a:srgbClr val="01D1B7"/>
                </a:solidFill>
                <a:latin typeface="Arial"/>
                <a:cs typeface="Arial"/>
              </a:rPr>
              <a:t> </a:t>
            </a:r>
            <a:r>
              <a:rPr dirty="0" sz="800" spc="50">
                <a:solidFill>
                  <a:srgbClr val="01D1B7"/>
                </a:solidFill>
                <a:latin typeface="Arial"/>
                <a:cs typeface="Arial"/>
              </a:rPr>
              <a:t>385</a:t>
            </a:r>
            <a:endParaRPr sz="800">
              <a:latin typeface="Arial"/>
              <a:cs typeface="Arial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7620" rIns="0" bIns="0" rtlCol="0" vert="horz">
            <a:spAutoFit/>
          </a:bodyPr>
          <a:lstStyle/>
          <a:p>
            <a:pPr marL="12700" marR="5080" indent="17780">
              <a:lnSpc>
                <a:spcPts val="830"/>
              </a:lnSpc>
              <a:spcBef>
                <a:spcPts val="60"/>
              </a:spcBef>
            </a:pPr>
            <a:r>
              <a:rPr dirty="0" spc="-5"/>
              <a:t>Commission scolaire  </a:t>
            </a:r>
            <a:r>
              <a:rPr dirty="0"/>
              <a:t>de </a:t>
            </a:r>
            <a:r>
              <a:rPr dirty="0" spc="-5"/>
              <a:t>la</a:t>
            </a:r>
            <a:r>
              <a:rPr dirty="0" spc="-85"/>
              <a:t> </a:t>
            </a:r>
            <a:r>
              <a:rPr dirty="0" spc="-5"/>
              <a:t>Rivière-du-Nord</a:t>
            </a:r>
          </a:p>
        </p:txBody>
      </p:sp>
      <p:sp>
        <p:nvSpPr>
          <p:cNvPr id="13" name="object 13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5"/>
              <a:t>ÇA</a:t>
            </a:r>
            <a:r>
              <a:rPr dirty="0" spc="-100"/>
              <a:t> </a:t>
            </a:r>
            <a:r>
              <a:rPr dirty="0" spc="-5"/>
              <a:t>ROULE</a:t>
            </a:r>
            <a:r>
              <a:rPr dirty="0" spc="-85"/>
              <a:t> </a:t>
            </a:r>
            <a:r>
              <a:rPr dirty="0" spc="-50"/>
              <a:t>!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4725" y="353457"/>
            <a:ext cx="4182110" cy="3911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5"/>
              <a:t>6. </a:t>
            </a:r>
            <a:r>
              <a:rPr dirty="0" spc="-65"/>
              <a:t>Essuie-glaces </a:t>
            </a:r>
            <a:r>
              <a:rPr dirty="0" spc="40"/>
              <a:t>et</a:t>
            </a:r>
            <a:r>
              <a:rPr dirty="0" spc="-125"/>
              <a:t> </a:t>
            </a:r>
            <a:r>
              <a:rPr dirty="0" spc="-20"/>
              <a:t>lave-glace</a:t>
            </a:r>
          </a:p>
        </p:txBody>
      </p:sp>
      <p:sp>
        <p:nvSpPr>
          <p:cNvPr id="3" name="object 3"/>
          <p:cNvSpPr/>
          <p:nvPr/>
        </p:nvSpPr>
        <p:spPr>
          <a:xfrm>
            <a:off x="4572000" y="778087"/>
            <a:ext cx="4376699" cy="32825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5292200" y="1484027"/>
            <a:ext cx="3486150" cy="1029969"/>
          </a:xfrm>
          <a:custGeom>
            <a:avLst/>
            <a:gdLst/>
            <a:ahLst/>
            <a:cxnLst/>
            <a:rect l="l" t="t" r="r" b="b"/>
            <a:pathLst>
              <a:path w="3486150" h="1029969">
                <a:moveTo>
                  <a:pt x="203" y="373709"/>
                </a:moveTo>
                <a:lnTo>
                  <a:pt x="3314" y="353423"/>
                </a:lnTo>
                <a:lnTo>
                  <a:pt x="9277" y="333580"/>
                </a:lnTo>
                <a:lnTo>
                  <a:pt x="29534" y="295265"/>
                </a:lnTo>
                <a:lnTo>
                  <a:pt x="60515" y="258857"/>
                </a:lnTo>
                <a:lnTo>
                  <a:pt x="101761" y="224447"/>
                </a:lnTo>
                <a:lnTo>
                  <a:pt x="152812" y="192125"/>
                </a:lnTo>
                <a:lnTo>
                  <a:pt x="213211" y="161983"/>
                </a:lnTo>
                <a:lnTo>
                  <a:pt x="282497" y="134112"/>
                </a:lnTo>
                <a:lnTo>
                  <a:pt x="320330" y="121056"/>
                </a:lnTo>
                <a:lnTo>
                  <a:pt x="360213" y="108602"/>
                </a:lnTo>
                <a:lnTo>
                  <a:pt x="402089" y="96762"/>
                </a:lnTo>
                <a:lnTo>
                  <a:pt x="445900" y="85546"/>
                </a:lnTo>
                <a:lnTo>
                  <a:pt x="491588" y="74966"/>
                </a:lnTo>
                <a:lnTo>
                  <a:pt x="539097" y="65033"/>
                </a:lnTo>
                <a:lnTo>
                  <a:pt x="588370" y="55759"/>
                </a:lnTo>
                <a:lnTo>
                  <a:pt x="639348" y="47156"/>
                </a:lnTo>
                <a:lnTo>
                  <a:pt x="691974" y="39234"/>
                </a:lnTo>
                <a:lnTo>
                  <a:pt x="746192" y="32004"/>
                </a:lnTo>
                <a:lnTo>
                  <a:pt x="801943" y="25479"/>
                </a:lnTo>
                <a:lnTo>
                  <a:pt x="859171" y="19670"/>
                </a:lnTo>
                <a:lnTo>
                  <a:pt x="917817" y="14588"/>
                </a:lnTo>
                <a:lnTo>
                  <a:pt x="977826" y="10244"/>
                </a:lnTo>
                <a:lnTo>
                  <a:pt x="1039138" y="6650"/>
                </a:lnTo>
                <a:lnTo>
                  <a:pt x="1101698" y="3817"/>
                </a:lnTo>
                <a:lnTo>
                  <a:pt x="1165447" y="1757"/>
                </a:lnTo>
                <a:lnTo>
                  <a:pt x="1230328" y="480"/>
                </a:lnTo>
                <a:lnTo>
                  <a:pt x="1296284" y="0"/>
                </a:lnTo>
                <a:lnTo>
                  <a:pt x="1363257" y="325"/>
                </a:lnTo>
                <a:lnTo>
                  <a:pt x="1431191" y="1469"/>
                </a:lnTo>
                <a:lnTo>
                  <a:pt x="1500027" y="3443"/>
                </a:lnTo>
                <a:lnTo>
                  <a:pt x="1569709" y="6257"/>
                </a:lnTo>
                <a:lnTo>
                  <a:pt x="1640178" y="9924"/>
                </a:lnTo>
                <a:lnTo>
                  <a:pt x="1711379" y="14454"/>
                </a:lnTo>
                <a:lnTo>
                  <a:pt x="1783252" y="19859"/>
                </a:lnTo>
                <a:lnTo>
                  <a:pt x="1855059" y="26090"/>
                </a:lnTo>
                <a:lnTo>
                  <a:pt x="1926060" y="33077"/>
                </a:lnTo>
                <a:lnTo>
                  <a:pt x="1996200" y="40798"/>
                </a:lnTo>
                <a:lnTo>
                  <a:pt x="2065426" y="49233"/>
                </a:lnTo>
                <a:lnTo>
                  <a:pt x="2133681" y="58363"/>
                </a:lnTo>
                <a:lnTo>
                  <a:pt x="2200911" y="68165"/>
                </a:lnTo>
                <a:lnTo>
                  <a:pt x="2267062" y="78621"/>
                </a:lnTo>
                <a:lnTo>
                  <a:pt x="2332079" y="89709"/>
                </a:lnTo>
                <a:lnTo>
                  <a:pt x="2395906" y="101409"/>
                </a:lnTo>
                <a:lnTo>
                  <a:pt x="2458489" y="113701"/>
                </a:lnTo>
                <a:lnTo>
                  <a:pt x="2519774" y="126563"/>
                </a:lnTo>
                <a:lnTo>
                  <a:pt x="2579706" y="139977"/>
                </a:lnTo>
                <a:lnTo>
                  <a:pt x="2638229" y="153920"/>
                </a:lnTo>
                <a:lnTo>
                  <a:pt x="2695289" y="168373"/>
                </a:lnTo>
                <a:lnTo>
                  <a:pt x="2750831" y="183316"/>
                </a:lnTo>
                <a:lnTo>
                  <a:pt x="2804801" y="198727"/>
                </a:lnTo>
                <a:lnTo>
                  <a:pt x="2857144" y="214586"/>
                </a:lnTo>
                <a:lnTo>
                  <a:pt x="2907804" y="230874"/>
                </a:lnTo>
                <a:lnTo>
                  <a:pt x="2956728" y="247568"/>
                </a:lnTo>
                <a:lnTo>
                  <a:pt x="3003860" y="264650"/>
                </a:lnTo>
                <a:lnTo>
                  <a:pt x="3049145" y="282097"/>
                </a:lnTo>
                <a:lnTo>
                  <a:pt x="3092529" y="299891"/>
                </a:lnTo>
                <a:lnTo>
                  <a:pt x="3133958" y="318011"/>
                </a:lnTo>
                <a:lnTo>
                  <a:pt x="3173375" y="336435"/>
                </a:lnTo>
                <a:lnTo>
                  <a:pt x="3210728" y="355144"/>
                </a:lnTo>
                <a:lnTo>
                  <a:pt x="3245959" y="374117"/>
                </a:lnTo>
                <a:lnTo>
                  <a:pt x="3279016" y="393334"/>
                </a:lnTo>
                <a:lnTo>
                  <a:pt x="3338386" y="432416"/>
                </a:lnTo>
                <a:lnTo>
                  <a:pt x="3388397" y="472227"/>
                </a:lnTo>
                <a:lnTo>
                  <a:pt x="3428613" y="512604"/>
                </a:lnTo>
                <a:lnTo>
                  <a:pt x="3458596" y="553382"/>
                </a:lnTo>
                <a:lnTo>
                  <a:pt x="3477906" y="594398"/>
                </a:lnTo>
                <a:lnTo>
                  <a:pt x="3486106" y="635488"/>
                </a:lnTo>
                <a:lnTo>
                  <a:pt x="3485902" y="656009"/>
                </a:lnTo>
                <a:lnTo>
                  <a:pt x="3476828" y="696139"/>
                </a:lnTo>
                <a:lnTo>
                  <a:pt x="3456571" y="734453"/>
                </a:lnTo>
                <a:lnTo>
                  <a:pt x="3425590" y="770861"/>
                </a:lnTo>
                <a:lnTo>
                  <a:pt x="3384345" y="805272"/>
                </a:lnTo>
                <a:lnTo>
                  <a:pt x="3333293" y="837593"/>
                </a:lnTo>
                <a:lnTo>
                  <a:pt x="3272895" y="867735"/>
                </a:lnTo>
                <a:lnTo>
                  <a:pt x="3203608" y="895607"/>
                </a:lnTo>
                <a:lnTo>
                  <a:pt x="3165775" y="908662"/>
                </a:lnTo>
                <a:lnTo>
                  <a:pt x="3125892" y="921116"/>
                </a:lnTo>
                <a:lnTo>
                  <a:pt x="3084017" y="932957"/>
                </a:lnTo>
                <a:lnTo>
                  <a:pt x="3040206" y="944173"/>
                </a:lnTo>
                <a:lnTo>
                  <a:pt x="2994517" y="954753"/>
                </a:lnTo>
                <a:lnTo>
                  <a:pt x="2947008" y="964685"/>
                </a:lnTo>
                <a:lnTo>
                  <a:pt x="2897736" y="973959"/>
                </a:lnTo>
                <a:lnTo>
                  <a:pt x="2846758" y="982563"/>
                </a:lnTo>
                <a:lnTo>
                  <a:pt x="2794131" y="990485"/>
                </a:lnTo>
                <a:lnTo>
                  <a:pt x="2739913" y="997714"/>
                </a:lnTo>
                <a:lnTo>
                  <a:pt x="2684162" y="1004239"/>
                </a:lnTo>
                <a:lnTo>
                  <a:pt x="2626935" y="1010049"/>
                </a:lnTo>
                <a:lnTo>
                  <a:pt x="2568288" y="1015131"/>
                </a:lnTo>
                <a:lnTo>
                  <a:pt x="2508280" y="1019475"/>
                </a:lnTo>
                <a:lnTo>
                  <a:pt x="2446967" y="1023069"/>
                </a:lnTo>
                <a:lnTo>
                  <a:pt x="2384408" y="1025902"/>
                </a:lnTo>
                <a:lnTo>
                  <a:pt x="2320659" y="1027962"/>
                </a:lnTo>
                <a:lnTo>
                  <a:pt x="2255777" y="1029238"/>
                </a:lnTo>
                <a:lnTo>
                  <a:pt x="2189821" y="1029719"/>
                </a:lnTo>
                <a:lnTo>
                  <a:pt x="2122848" y="1029393"/>
                </a:lnTo>
                <a:lnTo>
                  <a:pt x="2054914" y="1028249"/>
                </a:lnTo>
                <a:lnTo>
                  <a:pt x="1986078" y="1026276"/>
                </a:lnTo>
                <a:lnTo>
                  <a:pt x="1916396" y="1023462"/>
                </a:lnTo>
                <a:lnTo>
                  <a:pt x="1845926" y="1019795"/>
                </a:lnTo>
                <a:lnTo>
                  <a:pt x="1774726" y="1015265"/>
                </a:lnTo>
                <a:lnTo>
                  <a:pt x="1702852" y="1009859"/>
                </a:lnTo>
                <a:lnTo>
                  <a:pt x="1631046" y="1003628"/>
                </a:lnTo>
                <a:lnTo>
                  <a:pt x="1560045" y="996642"/>
                </a:lnTo>
                <a:lnTo>
                  <a:pt x="1489904" y="988921"/>
                </a:lnTo>
                <a:lnTo>
                  <a:pt x="1420679" y="980485"/>
                </a:lnTo>
                <a:lnTo>
                  <a:pt x="1352424" y="971356"/>
                </a:lnTo>
                <a:lnTo>
                  <a:pt x="1285194" y="961553"/>
                </a:lnTo>
                <a:lnTo>
                  <a:pt x="1219043" y="951098"/>
                </a:lnTo>
                <a:lnTo>
                  <a:pt x="1154027" y="940010"/>
                </a:lnTo>
                <a:lnTo>
                  <a:pt x="1090199" y="928309"/>
                </a:lnTo>
                <a:lnTo>
                  <a:pt x="1027616" y="916018"/>
                </a:lnTo>
                <a:lnTo>
                  <a:pt x="966331" y="903155"/>
                </a:lnTo>
                <a:lnTo>
                  <a:pt x="906400" y="889742"/>
                </a:lnTo>
                <a:lnTo>
                  <a:pt x="847877" y="875798"/>
                </a:lnTo>
                <a:lnTo>
                  <a:pt x="790817" y="861345"/>
                </a:lnTo>
                <a:lnTo>
                  <a:pt x="735274" y="846403"/>
                </a:lnTo>
                <a:lnTo>
                  <a:pt x="681304" y="830992"/>
                </a:lnTo>
                <a:lnTo>
                  <a:pt x="628962" y="815132"/>
                </a:lnTo>
                <a:lnTo>
                  <a:pt x="578301" y="798845"/>
                </a:lnTo>
                <a:lnTo>
                  <a:pt x="529378" y="782151"/>
                </a:lnTo>
                <a:lnTo>
                  <a:pt x="482246" y="765069"/>
                </a:lnTo>
                <a:lnTo>
                  <a:pt x="436960" y="747621"/>
                </a:lnTo>
                <a:lnTo>
                  <a:pt x="393576" y="729827"/>
                </a:lnTo>
                <a:lnTo>
                  <a:pt x="352148" y="711708"/>
                </a:lnTo>
                <a:lnTo>
                  <a:pt x="312730" y="693284"/>
                </a:lnTo>
                <a:lnTo>
                  <a:pt x="275378" y="674575"/>
                </a:lnTo>
                <a:lnTo>
                  <a:pt x="240146" y="655602"/>
                </a:lnTo>
                <a:lnTo>
                  <a:pt x="207089" y="636385"/>
                </a:lnTo>
                <a:lnTo>
                  <a:pt x="147720" y="597303"/>
                </a:lnTo>
                <a:lnTo>
                  <a:pt x="97708" y="557491"/>
                </a:lnTo>
                <a:lnTo>
                  <a:pt x="57492" y="517115"/>
                </a:lnTo>
                <a:lnTo>
                  <a:pt x="27510" y="476337"/>
                </a:lnTo>
                <a:lnTo>
                  <a:pt x="8199" y="435321"/>
                </a:lnTo>
                <a:lnTo>
                  <a:pt x="0" y="394231"/>
                </a:lnTo>
                <a:lnTo>
                  <a:pt x="203" y="373709"/>
                </a:lnTo>
                <a:close/>
              </a:path>
            </a:pathLst>
          </a:custGeom>
          <a:ln w="38099">
            <a:solidFill>
              <a:srgbClr val="FF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384725" y="833956"/>
            <a:ext cx="3082290" cy="6686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25">
                <a:solidFill>
                  <a:srgbClr val="01D1B7"/>
                </a:solidFill>
                <a:latin typeface="Arial"/>
                <a:cs typeface="Arial"/>
              </a:rPr>
              <a:t>Défectuosités</a:t>
            </a:r>
            <a:r>
              <a:rPr dirty="0" sz="1800" spc="-20">
                <a:solidFill>
                  <a:srgbClr val="01D1B7"/>
                </a:solidFill>
                <a:latin typeface="Arial"/>
                <a:cs typeface="Arial"/>
              </a:rPr>
              <a:t> </a:t>
            </a:r>
            <a:r>
              <a:rPr dirty="0" sz="1800" spc="20">
                <a:solidFill>
                  <a:srgbClr val="01D1B7"/>
                </a:solidFill>
                <a:latin typeface="Arial"/>
                <a:cs typeface="Arial"/>
              </a:rPr>
              <a:t>majeures:</a:t>
            </a:r>
            <a:endParaRPr sz="1800">
              <a:latin typeface="Arial"/>
              <a:cs typeface="Arial"/>
            </a:endParaRPr>
          </a:p>
          <a:p>
            <a:pPr marL="469900">
              <a:lnSpc>
                <a:spcPts val="1430"/>
              </a:lnSpc>
              <a:spcBef>
                <a:spcPts val="35"/>
              </a:spcBef>
            </a:pPr>
            <a:r>
              <a:rPr dirty="0" sz="1200" spc="-5" b="1">
                <a:latin typeface="Arial"/>
                <a:cs typeface="Arial"/>
              </a:rPr>
              <a:t>6.A</a:t>
            </a:r>
            <a:endParaRPr sz="1200">
              <a:latin typeface="Arial"/>
              <a:cs typeface="Arial"/>
            </a:endParaRPr>
          </a:p>
          <a:p>
            <a:pPr marL="469900">
              <a:lnSpc>
                <a:spcPts val="1430"/>
              </a:lnSpc>
            </a:pPr>
            <a:r>
              <a:rPr dirty="0" sz="1200" spc="-10">
                <a:latin typeface="Arial"/>
                <a:cs typeface="Arial"/>
              </a:rPr>
              <a:t>L’essuie-glace </a:t>
            </a:r>
            <a:r>
              <a:rPr dirty="0" sz="1200" spc="-5">
                <a:latin typeface="Arial"/>
                <a:cs typeface="Arial"/>
              </a:rPr>
              <a:t>du </a:t>
            </a:r>
            <a:r>
              <a:rPr dirty="0" sz="1200">
                <a:latin typeface="Arial"/>
                <a:cs typeface="Arial"/>
              </a:rPr>
              <a:t>côté </a:t>
            </a:r>
            <a:r>
              <a:rPr dirty="0" sz="1200" spc="-5">
                <a:latin typeface="Arial"/>
                <a:cs typeface="Arial"/>
              </a:rPr>
              <a:t>du </a:t>
            </a:r>
            <a:r>
              <a:rPr dirty="0" sz="1200">
                <a:latin typeface="Arial"/>
                <a:cs typeface="Arial"/>
              </a:rPr>
              <a:t>conducteur</a:t>
            </a:r>
            <a:r>
              <a:rPr dirty="0" sz="1200" spc="-8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:</a:t>
            </a:r>
            <a:endParaRPr sz="12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668523" y="1475178"/>
            <a:ext cx="73342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01345" algn="l"/>
              </a:tabLst>
            </a:pPr>
            <a:r>
              <a:rPr dirty="0" sz="1200" spc="-5">
                <a:latin typeface="Arial"/>
                <a:cs typeface="Arial"/>
              </a:rPr>
              <a:t>essui</a:t>
            </a:r>
            <a:r>
              <a:rPr dirty="0" sz="1200">
                <a:latin typeface="Arial"/>
                <a:cs typeface="Arial"/>
              </a:rPr>
              <a:t>e	</a:t>
            </a:r>
            <a:r>
              <a:rPr dirty="0" sz="1200" spc="-5">
                <a:latin typeface="Arial"/>
                <a:cs typeface="Arial"/>
              </a:rPr>
              <a:t>le</a:t>
            </a:r>
            <a:endParaRPr sz="12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11703" y="1205137"/>
            <a:ext cx="399188" cy="4272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3668523" y="2628304"/>
            <a:ext cx="73342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01345" algn="l"/>
              </a:tabLst>
            </a:pPr>
            <a:r>
              <a:rPr dirty="0" sz="1200" spc="-5">
                <a:latin typeface="Arial"/>
                <a:cs typeface="Arial"/>
              </a:rPr>
              <a:t>essui</a:t>
            </a:r>
            <a:r>
              <a:rPr dirty="0" sz="1200">
                <a:latin typeface="Arial"/>
                <a:cs typeface="Arial"/>
              </a:rPr>
              <a:t>e	</a:t>
            </a:r>
            <a:r>
              <a:rPr dirty="0" sz="1200" spc="-5">
                <a:latin typeface="Arial"/>
                <a:cs typeface="Arial"/>
              </a:rPr>
              <a:t>le</a:t>
            </a:r>
            <a:endParaRPr sz="12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84725" y="1475178"/>
            <a:ext cx="3160395" cy="1723389"/>
          </a:xfrm>
          <a:prstGeom prst="rect">
            <a:avLst/>
          </a:prstGeom>
        </p:spPr>
        <p:txBody>
          <a:bodyPr wrap="square" lIns="0" tIns="19685" rIns="0" bIns="0" rtlCol="0" vert="horz">
            <a:spAutoFit/>
          </a:bodyPr>
          <a:lstStyle/>
          <a:p>
            <a:pPr marL="469900" marR="5080">
              <a:lnSpc>
                <a:spcPts val="1430"/>
              </a:lnSpc>
              <a:spcBef>
                <a:spcPts val="155"/>
              </a:spcBef>
              <a:tabLst>
                <a:tab pos="821690" algn="l"/>
                <a:tab pos="1691005" algn="l"/>
                <a:tab pos="2009139" algn="l"/>
                <a:tab pos="2859405" algn="l"/>
              </a:tabLst>
            </a:pPr>
            <a:r>
              <a:rPr dirty="0" sz="1200" spc="-5">
                <a:latin typeface="Arial"/>
                <a:cs typeface="Arial"/>
              </a:rPr>
              <a:t>es</a:t>
            </a:r>
            <a:r>
              <a:rPr dirty="0" sz="1200">
                <a:latin typeface="Arial"/>
                <a:cs typeface="Arial"/>
              </a:rPr>
              <a:t>t	manquant,	</a:t>
            </a:r>
            <a:r>
              <a:rPr dirty="0" sz="1200" spc="-5">
                <a:latin typeface="Arial"/>
                <a:cs typeface="Arial"/>
              </a:rPr>
              <a:t>n</a:t>
            </a:r>
            <a:r>
              <a:rPr dirty="0" sz="1200">
                <a:latin typeface="Arial"/>
                <a:cs typeface="Arial"/>
              </a:rPr>
              <a:t>e	</a:t>
            </a:r>
            <a:r>
              <a:rPr dirty="0" sz="1200" spc="-5">
                <a:latin typeface="Arial"/>
                <a:cs typeface="Arial"/>
              </a:rPr>
              <a:t>fonctionn</a:t>
            </a:r>
            <a:r>
              <a:rPr dirty="0" sz="1200">
                <a:latin typeface="Arial"/>
                <a:cs typeface="Arial"/>
              </a:rPr>
              <a:t>e	</a:t>
            </a:r>
            <a:r>
              <a:rPr dirty="0" sz="1200" spc="-5">
                <a:latin typeface="Arial"/>
                <a:cs typeface="Arial"/>
              </a:rPr>
              <a:t>pas,  pare-brise de façon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 spc="-10">
                <a:latin typeface="Arial"/>
                <a:cs typeface="Arial"/>
              </a:rPr>
              <a:t>inefficace.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115"/>
              </a:spcBef>
            </a:pPr>
            <a:r>
              <a:rPr dirty="0" sz="1800" spc="25">
                <a:solidFill>
                  <a:srgbClr val="01D1B7"/>
                </a:solidFill>
                <a:latin typeface="Arial"/>
                <a:cs typeface="Arial"/>
              </a:rPr>
              <a:t>Défectuosités</a:t>
            </a:r>
            <a:r>
              <a:rPr dirty="0" sz="1800" spc="-20">
                <a:solidFill>
                  <a:srgbClr val="01D1B7"/>
                </a:solidFill>
                <a:latin typeface="Arial"/>
                <a:cs typeface="Arial"/>
              </a:rPr>
              <a:t> </a:t>
            </a:r>
            <a:r>
              <a:rPr dirty="0" sz="1800" spc="30">
                <a:solidFill>
                  <a:srgbClr val="01D1B7"/>
                </a:solidFill>
                <a:latin typeface="Arial"/>
                <a:cs typeface="Arial"/>
              </a:rPr>
              <a:t>mineures:</a:t>
            </a:r>
            <a:endParaRPr sz="1800">
              <a:latin typeface="Arial"/>
              <a:cs typeface="Arial"/>
            </a:endParaRPr>
          </a:p>
          <a:p>
            <a:pPr marL="469900">
              <a:lnSpc>
                <a:spcPts val="1430"/>
              </a:lnSpc>
              <a:spcBef>
                <a:spcPts val="40"/>
              </a:spcBef>
            </a:pPr>
            <a:r>
              <a:rPr dirty="0" sz="1200" spc="-5" b="1">
                <a:latin typeface="Arial"/>
                <a:cs typeface="Arial"/>
              </a:rPr>
              <a:t>6.1</a:t>
            </a:r>
            <a:endParaRPr sz="1200">
              <a:latin typeface="Arial"/>
              <a:cs typeface="Arial"/>
            </a:endParaRPr>
          </a:p>
          <a:p>
            <a:pPr marL="469900" marR="5080">
              <a:lnSpc>
                <a:spcPts val="1430"/>
              </a:lnSpc>
              <a:spcBef>
                <a:spcPts val="45"/>
              </a:spcBef>
              <a:tabLst>
                <a:tab pos="821690" algn="l"/>
                <a:tab pos="1691005" algn="l"/>
                <a:tab pos="2009139" algn="l"/>
                <a:tab pos="2859405" algn="l"/>
              </a:tabLst>
            </a:pPr>
            <a:r>
              <a:rPr dirty="0" sz="1200" spc="-10">
                <a:latin typeface="Arial"/>
                <a:cs typeface="Arial"/>
              </a:rPr>
              <a:t>L’essuie-glace </a:t>
            </a:r>
            <a:r>
              <a:rPr dirty="0" sz="1200" spc="-5">
                <a:latin typeface="Arial"/>
                <a:cs typeface="Arial"/>
              </a:rPr>
              <a:t>du </a:t>
            </a:r>
            <a:r>
              <a:rPr dirty="0" sz="1200">
                <a:latin typeface="Arial"/>
                <a:cs typeface="Arial"/>
              </a:rPr>
              <a:t>côté </a:t>
            </a:r>
            <a:r>
              <a:rPr dirty="0" sz="1200" spc="-5">
                <a:latin typeface="Arial"/>
                <a:cs typeface="Arial"/>
              </a:rPr>
              <a:t>du passager </a:t>
            </a:r>
            <a:r>
              <a:rPr dirty="0" sz="1200">
                <a:latin typeface="Arial"/>
                <a:cs typeface="Arial"/>
              </a:rPr>
              <a:t>:  </a:t>
            </a:r>
            <a:r>
              <a:rPr dirty="0" sz="1200" spc="-5">
                <a:latin typeface="Arial"/>
                <a:cs typeface="Arial"/>
              </a:rPr>
              <a:t>es</a:t>
            </a:r>
            <a:r>
              <a:rPr dirty="0" sz="1200">
                <a:latin typeface="Arial"/>
                <a:cs typeface="Arial"/>
              </a:rPr>
              <a:t>t	manquant,	</a:t>
            </a:r>
            <a:r>
              <a:rPr dirty="0" sz="1200" spc="-5">
                <a:latin typeface="Arial"/>
                <a:cs typeface="Arial"/>
              </a:rPr>
              <a:t>n</a:t>
            </a:r>
            <a:r>
              <a:rPr dirty="0" sz="1200">
                <a:latin typeface="Arial"/>
                <a:cs typeface="Arial"/>
              </a:rPr>
              <a:t>e	</a:t>
            </a:r>
            <a:r>
              <a:rPr dirty="0" sz="1200" spc="-5">
                <a:latin typeface="Arial"/>
                <a:cs typeface="Arial"/>
              </a:rPr>
              <a:t>fonctionn</a:t>
            </a:r>
            <a:r>
              <a:rPr dirty="0" sz="1200">
                <a:latin typeface="Arial"/>
                <a:cs typeface="Arial"/>
              </a:rPr>
              <a:t>e	</a:t>
            </a:r>
            <a:r>
              <a:rPr dirty="0" sz="1200" spc="-5">
                <a:latin typeface="Arial"/>
                <a:cs typeface="Arial"/>
              </a:rPr>
              <a:t>pas,  pare-brise de façon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 spc="-10">
                <a:latin typeface="Arial"/>
                <a:cs typeface="Arial"/>
              </a:rPr>
              <a:t>inefficace.</a:t>
            </a:r>
            <a:endParaRPr sz="1200">
              <a:latin typeface="Arial"/>
              <a:cs typeface="Arial"/>
            </a:endParaRPr>
          </a:p>
          <a:p>
            <a:pPr marL="469900">
              <a:lnSpc>
                <a:spcPts val="1370"/>
              </a:lnSpc>
            </a:pPr>
            <a:r>
              <a:rPr dirty="0" sz="1200" spc="-5" b="1">
                <a:latin typeface="Arial"/>
                <a:cs typeface="Arial"/>
              </a:rPr>
              <a:t>6.2</a:t>
            </a:r>
            <a:endParaRPr sz="12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41925" y="3171229"/>
            <a:ext cx="3561715" cy="932180"/>
          </a:xfrm>
          <a:prstGeom prst="rect">
            <a:avLst/>
          </a:prstGeom>
        </p:spPr>
        <p:txBody>
          <a:bodyPr wrap="square" lIns="0" tIns="19685" rIns="0" bIns="0" rtlCol="0" vert="horz">
            <a:spAutoFit/>
          </a:bodyPr>
          <a:lstStyle/>
          <a:p>
            <a:pPr marL="12700" marR="5080">
              <a:lnSpc>
                <a:spcPts val="1430"/>
              </a:lnSpc>
              <a:spcBef>
                <a:spcPts val="155"/>
              </a:spcBef>
            </a:pPr>
            <a:r>
              <a:rPr dirty="0" sz="1200" spc="-5">
                <a:latin typeface="Arial"/>
                <a:cs typeface="Arial"/>
              </a:rPr>
              <a:t>Le </a:t>
            </a:r>
            <a:r>
              <a:rPr dirty="0" sz="1200">
                <a:latin typeface="Arial"/>
                <a:cs typeface="Arial"/>
              </a:rPr>
              <a:t>système </a:t>
            </a:r>
            <a:r>
              <a:rPr dirty="0" sz="1200" spc="-5">
                <a:latin typeface="Arial"/>
                <a:cs typeface="Arial"/>
              </a:rPr>
              <a:t>de lave-glace ne permet pas un lavage  </a:t>
            </a:r>
            <a:r>
              <a:rPr dirty="0" sz="1200" spc="-10">
                <a:latin typeface="Arial"/>
                <a:cs typeface="Arial"/>
              </a:rPr>
              <a:t>efficace </a:t>
            </a:r>
            <a:r>
              <a:rPr dirty="0" sz="1200" spc="-5">
                <a:latin typeface="Arial"/>
                <a:cs typeface="Arial"/>
              </a:rPr>
              <a:t>du pare-brise.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ts val="1365"/>
              </a:lnSpc>
            </a:pPr>
            <a:r>
              <a:rPr dirty="0" sz="1200" spc="-5">
                <a:latin typeface="Arial"/>
                <a:cs typeface="Arial"/>
              </a:rPr>
              <a:t>Par exemple, le jet du liquide est </a:t>
            </a:r>
            <a:r>
              <a:rPr dirty="0" sz="1200">
                <a:latin typeface="Arial"/>
                <a:cs typeface="Arial"/>
              </a:rPr>
              <a:t>mal </a:t>
            </a:r>
            <a:r>
              <a:rPr dirty="0" sz="1200" spc="-5">
                <a:latin typeface="Arial"/>
                <a:cs typeface="Arial"/>
              </a:rPr>
              <a:t>ajusté</a:t>
            </a:r>
            <a:r>
              <a:rPr dirty="0" sz="1200" spc="15">
                <a:latin typeface="Arial"/>
                <a:cs typeface="Arial"/>
              </a:rPr>
              <a:t> </a:t>
            </a:r>
            <a:r>
              <a:rPr dirty="0" sz="1200" spc="-5">
                <a:latin typeface="Arial"/>
                <a:cs typeface="Arial"/>
              </a:rPr>
              <a:t>ou</a:t>
            </a:r>
            <a:endParaRPr sz="1200">
              <a:latin typeface="Arial"/>
              <a:cs typeface="Arial"/>
            </a:endParaRPr>
          </a:p>
          <a:p>
            <a:pPr marL="12700" marR="5080">
              <a:lnSpc>
                <a:spcPts val="1430"/>
              </a:lnSpc>
              <a:spcBef>
                <a:spcPts val="50"/>
              </a:spcBef>
            </a:pPr>
            <a:r>
              <a:rPr dirty="0" sz="1200" spc="-5">
                <a:latin typeface="Arial"/>
                <a:cs typeface="Arial"/>
              </a:rPr>
              <a:t>bouché; il </a:t>
            </a:r>
            <a:r>
              <a:rPr dirty="0" sz="1200">
                <a:latin typeface="Arial"/>
                <a:cs typeface="Arial"/>
              </a:rPr>
              <a:t>y a </a:t>
            </a:r>
            <a:r>
              <a:rPr dirty="0" sz="1200" spc="-5">
                <a:latin typeface="Arial"/>
                <a:cs typeface="Arial"/>
              </a:rPr>
              <a:t>peu ou pas de lave-glace lorsqu’on  actionne la</a:t>
            </a:r>
            <a:r>
              <a:rPr dirty="0" sz="1200" spc="-1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commande.</a:t>
            </a:r>
            <a:endParaRPr sz="12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443513" y="4155375"/>
            <a:ext cx="1866264" cy="4445"/>
          </a:xfrm>
          <a:custGeom>
            <a:avLst/>
            <a:gdLst/>
            <a:ahLst/>
            <a:cxnLst/>
            <a:rect l="l" t="t" r="r" b="b"/>
            <a:pathLst>
              <a:path w="1866264" h="4445">
                <a:moveTo>
                  <a:pt x="0" y="0"/>
                </a:moveTo>
                <a:lnTo>
                  <a:pt x="1865699" y="3980"/>
                </a:lnTo>
              </a:path>
            </a:pathLst>
          </a:custGeom>
          <a:ln w="19049">
            <a:solidFill>
              <a:srgbClr val="01D1B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4122973" y="4154679"/>
            <a:ext cx="635" cy="134620"/>
          </a:xfrm>
          <a:custGeom>
            <a:avLst/>
            <a:gdLst/>
            <a:ahLst/>
            <a:cxnLst/>
            <a:rect l="l" t="t" r="r" b="b"/>
            <a:pathLst>
              <a:path w="635" h="134620">
                <a:moveTo>
                  <a:pt x="149" y="-9524"/>
                </a:moveTo>
                <a:lnTo>
                  <a:pt x="149" y="143657"/>
                </a:lnTo>
              </a:path>
            </a:pathLst>
          </a:custGeom>
          <a:ln w="19349">
            <a:solidFill>
              <a:srgbClr val="01D1B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2798714" y="4162983"/>
            <a:ext cx="153797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01D1B7"/>
                </a:solidFill>
                <a:latin typeface="Arial"/>
                <a:cs typeface="Arial"/>
              </a:rPr>
              <a:t>Conduire </a:t>
            </a:r>
            <a:r>
              <a:rPr dirty="0" sz="800" spc="25">
                <a:solidFill>
                  <a:srgbClr val="01D1B7"/>
                </a:solidFill>
                <a:latin typeface="Arial"/>
                <a:cs typeface="Arial"/>
              </a:rPr>
              <a:t>un </a:t>
            </a:r>
            <a:r>
              <a:rPr dirty="0" sz="800" spc="10">
                <a:solidFill>
                  <a:srgbClr val="01D1B7"/>
                </a:solidFill>
                <a:latin typeface="Arial"/>
                <a:cs typeface="Arial"/>
              </a:rPr>
              <a:t>véhicule </a:t>
            </a:r>
            <a:r>
              <a:rPr dirty="0" sz="800" spc="35">
                <a:solidFill>
                  <a:srgbClr val="01D1B7"/>
                </a:solidFill>
                <a:latin typeface="Arial"/>
                <a:cs typeface="Arial"/>
              </a:rPr>
              <a:t>lourd</a:t>
            </a:r>
            <a:r>
              <a:rPr dirty="0" sz="800" spc="45">
                <a:solidFill>
                  <a:srgbClr val="01D1B7"/>
                </a:solidFill>
                <a:latin typeface="Arial"/>
                <a:cs typeface="Arial"/>
              </a:rPr>
              <a:t> </a:t>
            </a:r>
            <a:r>
              <a:rPr dirty="0" sz="800" spc="25">
                <a:solidFill>
                  <a:srgbClr val="01D1B7"/>
                </a:solidFill>
                <a:latin typeface="Arial"/>
                <a:cs typeface="Arial"/>
              </a:rPr>
              <a:t>387</a:t>
            </a:r>
            <a:endParaRPr sz="8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409550" y="2555694"/>
            <a:ext cx="390924" cy="3648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7620" rIns="0" bIns="0" rtlCol="0" vert="horz">
            <a:spAutoFit/>
          </a:bodyPr>
          <a:lstStyle/>
          <a:p>
            <a:pPr marL="12700" marR="5080" indent="17780">
              <a:lnSpc>
                <a:spcPts val="830"/>
              </a:lnSpc>
              <a:spcBef>
                <a:spcPts val="60"/>
              </a:spcBef>
            </a:pPr>
            <a:r>
              <a:rPr dirty="0" spc="-5"/>
              <a:t>Commission scolaire  </a:t>
            </a:r>
            <a:r>
              <a:rPr dirty="0"/>
              <a:t>de </a:t>
            </a:r>
            <a:r>
              <a:rPr dirty="0" spc="-5"/>
              <a:t>la</a:t>
            </a:r>
            <a:r>
              <a:rPr dirty="0" spc="-85"/>
              <a:t> </a:t>
            </a:r>
            <a:r>
              <a:rPr dirty="0" spc="-5"/>
              <a:t>Rivière-du-Nord</a:t>
            </a:r>
          </a:p>
        </p:txBody>
      </p:sp>
      <p:sp>
        <p:nvSpPr>
          <p:cNvPr id="16" name="object 16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5"/>
              <a:t>ÇA</a:t>
            </a:r>
            <a:r>
              <a:rPr dirty="0" spc="-100"/>
              <a:t> </a:t>
            </a:r>
            <a:r>
              <a:rPr dirty="0" spc="-5"/>
              <a:t>ROULE</a:t>
            </a:r>
            <a:r>
              <a:rPr dirty="0" spc="-85"/>
              <a:t> </a:t>
            </a:r>
            <a:r>
              <a:rPr dirty="0" spc="-50"/>
              <a:t>!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4725" y="505857"/>
            <a:ext cx="2971165" cy="3911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170"/>
              <a:t>7. </a:t>
            </a:r>
            <a:r>
              <a:rPr dirty="0" spc="30"/>
              <a:t>Matériel</a:t>
            </a:r>
            <a:r>
              <a:rPr dirty="0" spc="20"/>
              <a:t> </a:t>
            </a:r>
            <a:r>
              <a:rPr dirty="0" spc="-60"/>
              <a:t>d’urgence</a:t>
            </a:r>
          </a:p>
        </p:txBody>
      </p:sp>
      <p:sp>
        <p:nvSpPr>
          <p:cNvPr id="3" name="object 3"/>
          <p:cNvSpPr/>
          <p:nvPr/>
        </p:nvSpPr>
        <p:spPr>
          <a:xfrm>
            <a:off x="4572000" y="891875"/>
            <a:ext cx="4376699" cy="32825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4753424" y="1959424"/>
            <a:ext cx="3527425" cy="2175510"/>
          </a:xfrm>
          <a:custGeom>
            <a:avLst/>
            <a:gdLst/>
            <a:ahLst/>
            <a:cxnLst/>
            <a:rect l="l" t="t" r="r" b="b"/>
            <a:pathLst>
              <a:path w="3527425" h="2175510">
                <a:moveTo>
                  <a:pt x="0" y="1087649"/>
                </a:moveTo>
                <a:lnTo>
                  <a:pt x="981" y="1051018"/>
                </a:lnTo>
                <a:lnTo>
                  <a:pt x="3904" y="1014689"/>
                </a:lnTo>
                <a:lnTo>
                  <a:pt x="15454" y="943018"/>
                </a:lnTo>
                <a:lnTo>
                  <a:pt x="34401" y="872788"/>
                </a:lnTo>
                <a:lnTo>
                  <a:pt x="60500" y="804152"/>
                </a:lnTo>
                <a:lnTo>
                  <a:pt x="93503" y="737262"/>
                </a:lnTo>
                <a:lnTo>
                  <a:pt x="133163" y="672270"/>
                </a:lnTo>
                <a:lnTo>
                  <a:pt x="155412" y="640533"/>
                </a:lnTo>
                <a:lnTo>
                  <a:pt x="179234" y="609329"/>
                </a:lnTo>
                <a:lnTo>
                  <a:pt x="204596" y="578674"/>
                </a:lnTo>
                <a:lnTo>
                  <a:pt x="231468" y="548590"/>
                </a:lnTo>
                <a:lnTo>
                  <a:pt x="259819" y="519094"/>
                </a:lnTo>
                <a:lnTo>
                  <a:pt x="289619" y="490206"/>
                </a:lnTo>
                <a:lnTo>
                  <a:pt x="320836" y="461945"/>
                </a:lnTo>
                <a:lnTo>
                  <a:pt x="353439" y="434330"/>
                </a:lnTo>
                <a:lnTo>
                  <a:pt x="387399" y="407380"/>
                </a:lnTo>
                <a:lnTo>
                  <a:pt x="422683" y="381114"/>
                </a:lnTo>
                <a:lnTo>
                  <a:pt x="459261" y="355550"/>
                </a:lnTo>
                <a:lnTo>
                  <a:pt x="497103" y="330709"/>
                </a:lnTo>
                <a:lnTo>
                  <a:pt x="536176" y="306608"/>
                </a:lnTo>
                <a:lnTo>
                  <a:pt x="576452" y="283268"/>
                </a:lnTo>
                <a:lnTo>
                  <a:pt x="617897" y="260707"/>
                </a:lnTo>
                <a:lnTo>
                  <a:pt x="660483" y="238944"/>
                </a:lnTo>
                <a:lnTo>
                  <a:pt x="704177" y="217998"/>
                </a:lnTo>
                <a:lnTo>
                  <a:pt x="748949" y="197888"/>
                </a:lnTo>
                <a:lnTo>
                  <a:pt x="794769" y="178634"/>
                </a:lnTo>
                <a:lnTo>
                  <a:pt x="841605" y="160254"/>
                </a:lnTo>
                <a:lnTo>
                  <a:pt x="889426" y="142767"/>
                </a:lnTo>
                <a:lnTo>
                  <a:pt x="938202" y="126193"/>
                </a:lnTo>
                <a:lnTo>
                  <a:pt x="987901" y="110549"/>
                </a:lnTo>
                <a:lnTo>
                  <a:pt x="1038493" y="95857"/>
                </a:lnTo>
                <a:lnTo>
                  <a:pt x="1089947" y="82134"/>
                </a:lnTo>
                <a:lnTo>
                  <a:pt x="1142233" y="69399"/>
                </a:lnTo>
                <a:lnTo>
                  <a:pt x="1195318" y="57671"/>
                </a:lnTo>
                <a:lnTo>
                  <a:pt x="1249173" y="46971"/>
                </a:lnTo>
                <a:lnTo>
                  <a:pt x="1303767" y="37316"/>
                </a:lnTo>
                <a:lnTo>
                  <a:pt x="1359068" y="28725"/>
                </a:lnTo>
                <a:lnTo>
                  <a:pt x="1415046" y="21218"/>
                </a:lnTo>
                <a:lnTo>
                  <a:pt x="1471670" y="14814"/>
                </a:lnTo>
                <a:lnTo>
                  <a:pt x="1528909" y="9532"/>
                </a:lnTo>
                <a:lnTo>
                  <a:pt x="1586733" y="5390"/>
                </a:lnTo>
                <a:lnTo>
                  <a:pt x="1645109" y="2408"/>
                </a:lnTo>
                <a:lnTo>
                  <a:pt x="1704009" y="605"/>
                </a:lnTo>
                <a:lnTo>
                  <a:pt x="1763399" y="0"/>
                </a:lnTo>
                <a:lnTo>
                  <a:pt x="1822790" y="605"/>
                </a:lnTo>
                <a:lnTo>
                  <a:pt x="1881690" y="2408"/>
                </a:lnTo>
                <a:lnTo>
                  <a:pt x="1940066" y="5390"/>
                </a:lnTo>
                <a:lnTo>
                  <a:pt x="1997890" y="9532"/>
                </a:lnTo>
                <a:lnTo>
                  <a:pt x="2055129" y="14814"/>
                </a:lnTo>
                <a:lnTo>
                  <a:pt x="2111753" y="21218"/>
                </a:lnTo>
                <a:lnTo>
                  <a:pt x="2167731" y="28725"/>
                </a:lnTo>
                <a:lnTo>
                  <a:pt x="2223032" y="37316"/>
                </a:lnTo>
                <a:lnTo>
                  <a:pt x="2277626" y="46971"/>
                </a:lnTo>
                <a:lnTo>
                  <a:pt x="2331481" y="57671"/>
                </a:lnTo>
                <a:lnTo>
                  <a:pt x="2384566" y="69399"/>
                </a:lnTo>
                <a:lnTo>
                  <a:pt x="2436852" y="82134"/>
                </a:lnTo>
                <a:lnTo>
                  <a:pt x="2488306" y="95857"/>
                </a:lnTo>
                <a:lnTo>
                  <a:pt x="2538898" y="110549"/>
                </a:lnTo>
                <a:lnTo>
                  <a:pt x="2588598" y="126193"/>
                </a:lnTo>
                <a:lnTo>
                  <a:pt x="2637373" y="142767"/>
                </a:lnTo>
                <a:lnTo>
                  <a:pt x="2685195" y="160254"/>
                </a:lnTo>
                <a:lnTo>
                  <a:pt x="2732030" y="178634"/>
                </a:lnTo>
                <a:lnTo>
                  <a:pt x="2777850" y="197888"/>
                </a:lnTo>
                <a:lnTo>
                  <a:pt x="2822622" y="217998"/>
                </a:lnTo>
                <a:lnTo>
                  <a:pt x="2866316" y="238944"/>
                </a:lnTo>
                <a:lnTo>
                  <a:pt x="2908902" y="260707"/>
                </a:lnTo>
                <a:lnTo>
                  <a:pt x="2950348" y="283268"/>
                </a:lnTo>
                <a:lnTo>
                  <a:pt x="2990623" y="306608"/>
                </a:lnTo>
                <a:lnTo>
                  <a:pt x="3029696" y="330709"/>
                </a:lnTo>
                <a:lnTo>
                  <a:pt x="3067538" y="355550"/>
                </a:lnTo>
                <a:lnTo>
                  <a:pt x="3104116" y="381114"/>
                </a:lnTo>
                <a:lnTo>
                  <a:pt x="3139400" y="407380"/>
                </a:lnTo>
                <a:lnTo>
                  <a:pt x="3173360" y="434330"/>
                </a:lnTo>
                <a:lnTo>
                  <a:pt x="3205963" y="461945"/>
                </a:lnTo>
                <a:lnTo>
                  <a:pt x="3237180" y="490206"/>
                </a:lnTo>
                <a:lnTo>
                  <a:pt x="3266980" y="519094"/>
                </a:lnTo>
                <a:lnTo>
                  <a:pt x="3295331" y="548590"/>
                </a:lnTo>
                <a:lnTo>
                  <a:pt x="3322203" y="578674"/>
                </a:lnTo>
                <a:lnTo>
                  <a:pt x="3347566" y="609329"/>
                </a:lnTo>
                <a:lnTo>
                  <a:pt x="3371387" y="640533"/>
                </a:lnTo>
                <a:lnTo>
                  <a:pt x="3393636" y="672270"/>
                </a:lnTo>
                <a:lnTo>
                  <a:pt x="3414283" y="704519"/>
                </a:lnTo>
                <a:lnTo>
                  <a:pt x="3450645" y="770479"/>
                </a:lnTo>
                <a:lnTo>
                  <a:pt x="3480227" y="838261"/>
                </a:lnTo>
                <a:lnTo>
                  <a:pt x="3502781" y="907713"/>
                </a:lnTo>
                <a:lnTo>
                  <a:pt x="3518060" y="978683"/>
                </a:lnTo>
                <a:lnTo>
                  <a:pt x="3525818" y="1051018"/>
                </a:lnTo>
                <a:lnTo>
                  <a:pt x="3526799" y="1087649"/>
                </a:lnTo>
                <a:lnTo>
                  <a:pt x="3522895" y="1160610"/>
                </a:lnTo>
                <a:lnTo>
                  <a:pt x="3511345" y="1232281"/>
                </a:lnTo>
                <a:lnTo>
                  <a:pt x="3492398" y="1302511"/>
                </a:lnTo>
                <a:lnTo>
                  <a:pt x="3466299" y="1371147"/>
                </a:lnTo>
                <a:lnTo>
                  <a:pt x="3433296" y="1438037"/>
                </a:lnTo>
                <a:lnTo>
                  <a:pt x="3393636" y="1503029"/>
                </a:lnTo>
                <a:lnTo>
                  <a:pt x="3371387" y="1534766"/>
                </a:lnTo>
                <a:lnTo>
                  <a:pt x="3347566" y="1565970"/>
                </a:lnTo>
                <a:lnTo>
                  <a:pt x="3322203" y="1596625"/>
                </a:lnTo>
                <a:lnTo>
                  <a:pt x="3295331" y="1626709"/>
                </a:lnTo>
                <a:lnTo>
                  <a:pt x="3266980" y="1656205"/>
                </a:lnTo>
                <a:lnTo>
                  <a:pt x="3237180" y="1685093"/>
                </a:lnTo>
                <a:lnTo>
                  <a:pt x="3205963" y="1713354"/>
                </a:lnTo>
                <a:lnTo>
                  <a:pt x="3173360" y="1740969"/>
                </a:lnTo>
                <a:lnTo>
                  <a:pt x="3139400" y="1767919"/>
                </a:lnTo>
                <a:lnTo>
                  <a:pt x="3104116" y="1794185"/>
                </a:lnTo>
                <a:lnTo>
                  <a:pt x="3067538" y="1819749"/>
                </a:lnTo>
                <a:lnTo>
                  <a:pt x="3029696" y="1844590"/>
                </a:lnTo>
                <a:lnTo>
                  <a:pt x="2990623" y="1868691"/>
                </a:lnTo>
                <a:lnTo>
                  <a:pt x="2950348" y="1892031"/>
                </a:lnTo>
                <a:lnTo>
                  <a:pt x="2908902" y="1914592"/>
                </a:lnTo>
                <a:lnTo>
                  <a:pt x="2866316" y="1936355"/>
                </a:lnTo>
                <a:lnTo>
                  <a:pt x="2822622" y="1957301"/>
                </a:lnTo>
                <a:lnTo>
                  <a:pt x="2777850" y="1977411"/>
                </a:lnTo>
                <a:lnTo>
                  <a:pt x="2732030" y="1996665"/>
                </a:lnTo>
                <a:lnTo>
                  <a:pt x="2685195" y="2015045"/>
                </a:lnTo>
                <a:lnTo>
                  <a:pt x="2637373" y="2032532"/>
                </a:lnTo>
                <a:lnTo>
                  <a:pt x="2588598" y="2049106"/>
                </a:lnTo>
                <a:lnTo>
                  <a:pt x="2538898" y="2064749"/>
                </a:lnTo>
                <a:lnTo>
                  <a:pt x="2488306" y="2079442"/>
                </a:lnTo>
                <a:lnTo>
                  <a:pt x="2436852" y="2093165"/>
                </a:lnTo>
                <a:lnTo>
                  <a:pt x="2384566" y="2105900"/>
                </a:lnTo>
                <a:lnTo>
                  <a:pt x="2331481" y="2117627"/>
                </a:lnTo>
                <a:lnTo>
                  <a:pt x="2277626" y="2128328"/>
                </a:lnTo>
                <a:lnTo>
                  <a:pt x="2223032" y="2137983"/>
                </a:lnTo>
                <a:lnTo>
                  <a:pt x="2167731" y="2146574"/>
                </a:lnTo>
                <a:lnTo>
                  <a:pt x="2111753" y="2154081"/>
                </a:lnTo>
                <a:lnTo>
                  <a:pt x="2055129" y="2160485"/>
                </a:lnTo>
                <a:lnTo>
                  <a:pt x="1997890" y="2165767"/>
                </a:lnTo>
                <a:lnTo>
                  <a:pt x="1940066" y="2169909"/>
                </a:lnTo>
                <a:lnTo>
                  <a:pt x="1881690" y="2172891"/>
                </a:lnTo>
                <a:lnTo>
                  <a:pt x="1822790" y="2174694"/>
                </a:lnTo>
                <a:lnTo>
                  <a:pt x="1763399" y="2175299"/>
                </a:lnTo>
                <a:lnTo>
                  <a:pt x="1704009" y="2174694"/>
                </a:lnTo>
                <a:lnTo>
                  <a:pt x="1645109" y="2172891"/>
                </a:lnTo>
                <a:lnTo>
                  <a:pt x="1586733" y="2169909"/>
                </a:lnTo>
                <a:lnTo>
                  <a:pt x="1528909" y="2165767"/>
                </a:lnTo>
                <a:lnTo>
                  <a:pt x="1471670" y="2160485"/>
                </a:lnTo>
                <a:lnTo>
                  <a:pt x="1415046" y="2154081"/>
                </a:lnTo>
                <a:lnTo>
                  <a:pt x="1359068" y="2146574"/>
                </a:lnTo>
                <a:lnTo>
                  <a:pt x="1303767" y="2137983"/>
                </a:lnTo>
                <a:lnTo>
                  <a:pt x="1249173" y="2128328"/>
                </a:lnTo>
                <a:lnTo>
                  <a:pt x="1195318" y="2117627"/>
                </a:lnTo>
                <a:lnTo>
                  <a:pt x="1142233" y="2105900"/>
                </a:lnTo>
                <a:lnTo>
                  <a:pt x="1089947" y="2093165"/>
                </a:lnTo>
                <a:lnTo>
                  <a:pt x="1038493" y="2079442"/>
                </a:lnTo>
                <a:lnTo>
                  <a:pt x="987901" y="2064749"/>
                </a:lnTo>
                <a:lnTo>
                  <a:pt x="938202" y="2049106"/>
                </a:lnTo>
                <a:lnTo>
                  <a:pt x="889426" y="2032532"/>
                </a:lnTo>
                <a:lnTo>
                  <a:pt x="841605" y="2015045"/>
                </a:lnTo>
                <a:lnTo>
                  <a:pt x="794769" y="1996665"/>
                </a:lnTo>
                <a:lnTo>
                  <a:pt x="748949" y="1977411"/>
                </a:lnTo>
                <a:lnTo>
                  <a:pt x="704177" y="1957301"/>
                </a:lnTo>
                <a:lnTo>
                  <a:pt x="660483" y="1936355"/>
                </a:lnTo>
                <a:lnTo>
                  <a:pt x="617897" y="1914592"/>
                </a:lnTo>
                <a:lnTo>
                  <a:pt x="576452" y="1892031"/>
                </a:lnTo>
                <a:lnTo>
                  <a:pt x="536176" y="1868691"/>
                </a:lnTo>
                <a:lnTo>
                  <a:pt x="497103" y="1844590"/>
                </a:lnTo>
                <a:lnTo>
                  <a:pt x="459261" y="1819749"/>
                </a:lnTo>
                <a:lnTo>
                  <a:pt x="422683" y="1794185"/>
                </a:lnTo>
                <a:lnTo>
                  <a:pt x="387399" y="1767919"/>
                </a:lnTo>
                <a:lnTo>
                  <a:pt x="353439" y="1740969"/>
                </a:lnTo>
                <a:lnTo>
                  <a:pt x="320836" y="1713354"/>
                </a:lnTo>
                <a:lnTo>
                  <a:pt x="289619" y="1685093"/>
                </a:lnTo>
                <a:lnTo>
                  <a:pt x="259819" y="1656205"/>
                </a:lnTo>
                <a:lnTo>
                  <a:pt x="231468" y="1626709"/>
                </a:lnTo>
                <a:lnTo>
                  <a:pt x="204596" y="1596625"/>
                </a:lnTo>
                <a:lnTo>
                  <a:pt x="179234" y="1565970"/>
                </a:lnTo>
                <a:lnTo>
                  <a:pt x="155412" y="1534766"/>
                </a:lnTo>
                <a:lnTo>
                  <a:pt x="133163" y="1503029"/>
                </a:lnTo>
                <a:lnTo>
                  <a:pt x="112516" y="1470780"/>
                </a:lnTo>
                <a:lnTo>
                  <a:pt x="76154" y="1404820"/>
                </a:lnTo>
                <a:lnTo>
                  <a:pt x="46572" y="1337038"/>
                </a:lnTo>
                <a:lnTo>
                  <a:pt x="24018" y="1267586"/>
                </a:lnTo>
                <a:lnTo>
                  <a:pt x="8739" y="1196616"/>
                </a:lnTo>
                <a:lnTo>
                  <a:pt x="981" y="1124281"/>
                </a:lnTo>
                <a:lnTo>
                  <a:pt x="0" y="1087649"/>
                </a:lnTo>
                <a:close/>
              </a:path>
            </a:pathLst>
          </a:custGeom>
          <a:ln w="38099">
            <a:solidFill>
              <a:srgbClr val="FF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347825" y="1199555"/>
            <a:ext cx="117602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35">
                <a:solidFill>
                  <a:srgbClr val="01D1B7"/>
                </a:solidFill>
                <a:latin typeface="Arial"/>
                <a:cs typeface="Arial"/>
              </a:rPr>
              <a:t>Infraction*:</a:t>
            </a:r>
            <a:endParaRPr sz="18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05025" y="1755054"/>
            <a:ext cx="3558540" cy="1113155"/>
          </a:xfrm>
          <a:prstGeom prst="rect">
            <a:avLst/>
          </a:prstGeom>
        </p:spPr>
        <p:txBody>
          <a:bodyPr wrap="square" lIns="0" tIns="19685" rIns="0" bIns="0" rtlCol="0" vert="horz">
            <a:spAutoFit/>
          </a:bodyPr>
          <a:lstStyle/>
          <a:p>
            <a:pPr algn="just" marL="12700" marR="5080">
              <a:lnSpc>
                <a:spcPts val="1430"/>
              </a:lnSpc>
              <a:spcBef>
                <a:spcPts val="155"/>
              </a:spcBef>
            </a:pPr>
            <a:r>
              <a:rPr dirty="0" sz="1200" spc="-5" b="1">
                <a:latin typeface="Arial"/>
                <a:cs typeface="Arial"/>
              </a:rPr>
              <a:t>si le véhicule n’est pas équipé d’au moins </a:t>
            </a:r>
            <a:r>
              <a:rPr dirty="0" sz="1200" b="1">
                <a:latin typeface="Arial"/>
                <a:cs typeface="Arial"/>
              </a:rPr>
              <a:t>trois  fusées </a:t>
            </a:r>
            <a:r>
              <a:rPr dirty="0" sz="1200" spc="-5" b="1">
                <a:latin typeface="Arial"/>
                <a:cs typeface="Arial"/>
              </a:rPr>
              <a:t>éclairantes, </a:t>
            </a:r>
            <a:r>
              <a:rPr dirty="0" sz="1200" b="1">
                <a:latin typeface="Arial"/>
                <a:cs typeface="Arial"/>
              </a:rPr>
              <a:t>trois </a:t>
            </a:r>
            <a:r>
              <a:rPr dirty="0" sz="1200" spc="-5" b="1">
                <a:latin typeface="Arial"/>
                <a:cs typeface="Arial"/>
              </a:rPr>
              <a:t>réflecteurs </a:t>
            </a:r>
            <a:r>
              <a:rPr dirty="0" sz="1200" b="1">
                <a:latin typeface="Arial"/>
                <a:cs typeface="Arial"/>
              </a:rPr>
              <a:t>triangulaires  </a:t>
            </a:r>
            <a:r>
              <a:rPr dirty="0" sz="1200" spc="-5" b="1">
                <a:latin typeface="Arial"/>
                <a:cs typeface="Arial"/>
              </a:rPr>
              <a:t>ou </a:t>
            </a:r>
            <a:r>
              <a:rPr dirty="0" sz="1200" b="1">
                <a:latin typeface="Arial"/>
                <a:cs typeface="Arial"/>
              </a:rPr>
              <a:t>trois</a:t>
            </a:r>
            <a:r>
              <a:rPr dirty="0" sz="1200" spc="-10" b="1">
                <a:latin typeface="Arial"/>
                <a:cs typeface="Arial"/>
              </a:rPr>
              <a:t> </a:t>
            </a:r>
            <a:r>
              <a:rPr dirty="0" sz="1200" spc="-5" b="1">
                <a:latin typeface="Arial"/>
                <a:cs typeface="Arial"/>
              </a:rPr>
              <a:t>lampes.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200">
              <a:latin typeface="Arial"/>
              <a:cs typeface="Arial"/>
            </a:endParaRPr>
          </a:p>
          <a:p>
            <a:pPr algn="just" marL="12700" marR="13335">
              <a:lnSpc>
                <a:spcPts val="1430"/>
              </a:lnSpc>
            </a:pPr>
            <a:r>
              <a:rPr dirty="0" sz="1200" b="1">
                <a:solidFill>
                  <a:srgbClr val="01D1B7"/>
                </a:solidFill>
                <a:latin typeface="Arial"/>
                <a:cs typeface="Arial"/>
              </a:rPr>
              <a:t>* </a:t>
            </a:r>
            <a:r>
              <a:rPr dirty="0" sz="1200" spc="-5" b="1">
                <a:latin typeface="Arial"/>
                <a:cs typeface="Arial"/>
              </a:rPr>
              <a:t>Il s’agit d’une infraction </a:t>
            </a:r>
            <a:r>
              <a:rPr dirty="0" sz="1200" b="1">
                <a:latin typeface="Arial"/>
                <a:cs typeface="Arial"/>
              </a:rPr>
              <a:t>à </a:t>
            </a:r>
            <a:r>
              <a:rPr dirty="0" sz="1200" spc="-5" b="1">
                <a:latin typeface="Arial"/>
                <a:cs typeface="Arial"/>
              </a:rPr>
              <a:t>l’article 225 du Code  de la sécurité</a:t>
            </a:r>
            <a:r>
              <a:rPr dirty="0" sz="1200" spc="-15" b="1">
                <a:latin typeface="Arial"/>
                <a:cs typeface="Arial"/>
              </a:rPr>
              <a:t> </a:t>
            </a:r>
            <a:r>
              <a:rPr dirty="0" sz="1200" spc="-5" b="1">
                <a:latin typeface="Arial"/>
                <a:cs typeface="Arial"/>
              </a:rPr>
              <a:t>routière.</a:t>
            </a:r>
            <a:endParaRPr sz="12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406613" y="2986850"/>
            <a:ext cx="1866264" cy="4445"/>
          </a:xfrm>
          <a:custGeom>
            <a:avLst/>
            <a:gdLst/>
            <a:ahLst/>
            <a:cxnLst/>
            <a:rect l="l" t="t" r="r" b="b"/>
            <a:pathLst>
              <a:path w="1866264" h="4444">
                <a:moveTo>
                  <a:pt x="0" y="0"/>
                </a:moveTo>
                <a:lnTo>
                  <a:pt x="1865699" y="3981"/>
                </a:lnTo>
              </a:path>
            </a:pathLst>
          </a:custGeom>
          <a:ln w="19049">
            <a:solidFill>
              <a:srgbClr val="01D1B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4086073" y="2986154"/>
            <a:ext cx="635" cy="134620"/>
          </a:xfrm>
          <a:custGeom>
            <a:avLst/>
            <a:gdLst/>
            <a:ahLst/>
            <a:cxnLst/>
            <a:rect l="l" t="t" r="r" b="b"/>
            <a:pathLst>
              <a:path w="635" h="134619">
                <a:moveTo>
                  <a:pt x="149" y="-9524"/>
                </a:moveTo>
                <a:lnTo>
                  <a:pt x="149" y="143658"/>
                </a:lnTo>
              </a:path>
            </a:pathLst>
          </a:custGeom>
          <a:ln w="19349">
            <a:solidFill>
              <a:srgbClr val="01D1B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2761814" y="2994458"/>
            <a:ext cx="154813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01D1B7"/>
                </a:solidFill>
                <a:latin typeface="Arial"/>
                <a:cs typeface="Arial"/>
              </a:rPr>
              <a:t>Conduire </a:t>
            </a:r>
            <a:r>
              <a:rPr dirty="0" sz="800" spc="25">
                <a:solidFill>
                  <a:srgbClr val="01D1B7"/>
                </a:solidFill>
                <a:latin typeface="Arial"/>
                <a:cs typeface="Arial"/>
              </a:rPr>
              <a:t>un </a:t>
            </a:r>
            <a:r>
              <a:rPr dirty="0" sz="800" spc="10">
                <a:solidFill>
                  <a:srgbClr val="01D1B7"/>
                </a:solidFill>
                <a:latin typeface="Arial"/>
                <a:cs typeface="Arial"/>
              </a:rPr>
              <a:t>véhicule </a:t>
            </a:r>
            <a:r>
              <a:rPr dirty="0" sz="800" spc="35">
                <a:solidFill>
                  <a:srgbClr val="01D1B7"/>
                </a:solidFill>
                <a:latin typeface="Arial"/>
                <a:cs typeface="Arial"/>
              </a:rPr>
              <a:t>lourd</a:t>
            </a:r>
            <a:r>
              <a:rPr dirty="0" sz="800" spc="50">
                <a:solidFill>
                  <a:srgbClr val="01D1B7"/>
                </a:solidFill>
                <a:latin typeface="Arial"/>
                <a:cs typeface="Arial"/>
              </a:rPr>
              <a:t> 388</a:t>
            </a:r>
            <a:endParaRPr sz="8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01950" y="1760825"/>
            <a:ext cx="509933" cy="50993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7620" rIns="0" bIns="0" rtlCol="0" vert="horz">
            <a:spAutoFit/>
          </a:bodyPr>
          <a:lstStyle/>
          <a:p>
            <a:pPr marL="12700" marR="5080" indent="17780">
              <a:lnSpc>
                <a:spcPts val="830"/>
              </a:lnSpc>
              <a:spcBef>
                <a:spcPts val="60"/>
              </a:spcBef>
            </a:pPr>
            <a:r>
              <a:rPr dirty="0" spc="-5"/>
              <a:t>Commission scolaire  </a:t>
            </a:r>
            <a:r>
              <a:rPr dirty="0"/>
              <a:t>de </a:t>
            </a:r>
            <a:r>
              <a:rPr dirty="0" spc="-5"/>
              <a:t>la</a:t>
            </a:r>
            <a:r>
              <a:rPr dirty="0" spc="-85"/>
              <a:t> </a:t>
            </a:r>
            <a:r>
              <a:rPr dirty="0" spc="-5"/>
              <a:t>Rivière-du-Nord</a:t>
            </a:r>
          </a:p>
        </p:txBody>
      </p:sp>
      <p:sp>
        <p:nvSpPr>
          <p:cNvPr id="12" name="object 12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5"/>
              <a:t>ÇA</a:t>
            </a:r>
            <a:r>
              <a:rPr dirty="0" spc="-100"/>
              <a:t> </a:t>
            </a:r>
            <a:r>
              <a:rPr dirty="0" spc="-5"/>
              <a:t>ROULE</a:t>
            </a:r>
            <a:r>
              <a:rPr dirty="0" spc="-85"/>
              <a:t> </a:t>
            </a:r>
            <a:r>
              <a:rPr dirty="0" spc="-50"/>
              <a:t>!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4725" y="505857"/>
            <a:ext cx="2421255" cy="3911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30"/>
              <a:t>8. </a:t>
            </a:r>
            <a:r>
              <a:rPr dirty="0" spc="-45"/>
              <a:t>Phares </a:t>
            </a:r>
            <a:r>
              <a:rPr dirty="0" spc="40"/>
              <a:t>et</a:t>
            </a:r>
            <a:r>
              <a:rPr dirty="0" spc="-195"/>
              <a:t> </a:t>
            </a:r>
            <a:r>
              <a:rPr dirty="0" spc="5"/>
              <a:t>feux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84725" y="1817817"/>
            <a:ext cx="256095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25">
                <a:solidFill>
                  <a:srgbClr val="01D1B7"/>
                </a:solidFill>
                <a:latin typeface="Arial"/>
                <a:cs typeface="Arial"/>
              </a:rPr>
              <a:t>Défectuosités</a:t>
            </a:r>
            <a:r>
              <a:rPr dirty="0" sz="1800" spc="-45">
                <a:solidFill>
                  <a:srgbClr val="01D1B7"/>
                </a:solidFill>
                <a:latin typeface="Arial"/>
                <a:cs typeface="Arial"/>
              </a:rPr>
              <a:t> </a:t>
            </a:r>
            <a:r>
              <a:rPr dirty="0" sz="1800" spc="30">
                <a:solidFill>
                  <a:srgbClr val="01D1B7"/>
                </a:solidFill>
                <a:latin typeface="Arial"/>
                <a:cs typeface="Arial"/>
              </a:rPr>
              <a:t>mineures:</a:t>
            </a:r>
            <a:endParaRPr sz="18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41925" y="2373315"/>
            <a:ext cx="3561715" cy="9321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1430"/>
              </a:lnSpc>
              <a:spcBef>
                <a:spcPts val="100"/>
              </a:spcBef>
            </a:pPr>
            <a:r>
              <a:rPr dirty="0" sz="1200" spc="-5" b="1">
                <a:latin typeface="Arial"/>
                <a:cs typeface="Arial"/>
              </a:rPr>
              <a:t>8.1</a:t>
            </a:r>
            <a:endParaRPr sz="1200">
              <a:latin typeface="Arial"/>
              <a:cs typeface="Arial"/>
            </a:endParaRPr>
          </a:p>
          <a:p>
            <a:pPr algn="just" marL="12700" marR="5080">
              <a:lnSpc>
                <a:spcPts val="1430"/>
              </a:lnSpc>
              <a:spcBef>
                <a:spcPts val="45"/>
              </a:spcBef>
            </a:pPr>
            <a:r>
              <a:rPr dirty="0" sz="1200" spc="-5">
                <a:latin typeface="Arial"/>
                <a:cs typeface="Arial"/>
              </a:rPr>
              <a:t>Un des phares de </a:t>
            </a:r>
            <a:r>
              <a:rPr dirty="0" sz="1200">
                <a:latin typeface="Arial"/>
                <a:cs typeface="Arial"/>
              </a:rPr>
              <a:t>croisement, </a:t>
            </a:r>
            <a:r>
              <a:rPr dirty="0" sz="1200" spc="-5">
                <a:latin typeface="Arial"/>
                <a:cs typeface="Arial"/>
              </a:rPr>
              <a:t>un des feux de  position, un ou les deux feux de </a:t>
            </a:r>
            <a:r>
              <a:rPr dirty="0" sz="1200">
                <a:latin typeface="Arial"/>
                <a:cs typeface="Arial"/>
              </a:rPr>
              <a:t>changement </a:t>
            </a:r>
            <a:r>
              <a:rPr dirty="0" sz="1200" spc="-5">
                <a:latin typeface="Arial"/>
                <a:cs typeface="Arial"/>
              </a:rPr>
              <a:t>de  direction, un des feux de freinage ou le feu de la  plaque d’immatriculation qui ne </a:t>
            </a:r>
            <a:r>
              <a:rPr dirty="0" sz="1200">
                <a:latin typeface="Arial"/>
                <a:cs typeface="Arial"/>
              </a:rPr>
              <a:t>s’allume</a:t>
            </a:r>
            <a:r>
              <a:rPr dirty="0" sz="1200" spc="-30">
                <a:latin typeface="Arial"/>
                <a:cs typeface="Arial"/>
              </a:rPr>
              <a:t> </a:t>
            </a:r>
            <a:r>
              <a:rPr dirty="0" sz="1200" spc="-5">
                <a:latin typeface="Arial"/>
                <a:cs typeface="Arial"/>
              </a:rPr>
              <a:t>pas.</a:t>
            </a:r>
            <a:endParaRPr sz="12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09550" y="2462630"/>
            <a:ext cx="390924" cy="36488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4653001" y="941524"/>
            <a:ext cx="3995127" cy="24665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2440039" y="3421294"/>
            <a:ext cx="1866264" cy="4445"/>
          </a:xfrm>
          <a:custGeom>
            <a:avLst/>
            <a:gdLst/>
            <a:ahLst/>
            <a:cxnLst/>
            <a:rect l="l" t="t" r="r" b="b"/>
            <a:pathLst>
              <a:path w="1866264" h="4445">
                <a:moveTo>
                  <a:pt x="0" y="0"/>
                </a:moveTo>
                <a:lnTo>
                  <a:pt x="1865700" y="3899"/>
                </a:lnTo>
              </a:path>
            </a:pathLst>
          </a:custGeom>
          <a:ln w="19049">
            <a:solidFill>
              <a:srgbClr val="01D1B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4119499" y="3420612"/>
            <a:ext cx="635" cy="131445"/>
          </a:xfrm>
          <a:custGeom>
            <a:avLst/>
            <a:gdLst/>
            <a:ahLst/>
            <a:cxnLst/>
            <a:rect l="l" t="t" r="r" b="b"/>
            <a:pathLst>
              <a:path w="635" h="131445">
                <a:moveTo>
                  <a:pt x="149" y="-9524"/>
                </a:moveTo>
                <a:lnTo>
                  <a:pt x="149" y="140924"/>
                </a:lnTo>
              </a:path>
            </a:pathLst>
          </a:custGeom>
          <a:ln w="19349">
            <a:solidFill>
              <a:srgbClr val="01D1B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2795241" y="3427143"/>
            <a:ext cx="151765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01D1B7"/>
                </a:solidFill>
                <a:latin typeface="Arial"/>
                <a:cs typeface="Arial"/>
              </a:rPr>
              <a:t>Conduire </a:t>
            </a:r>
            <a:r>
              <a:rPr dirty="0" sz="800" spc="25">
                <a:solidFill>
                  <a:srgbClr val="01D1B7"/>
                </a:solidFill>
                <a:latin typeface="Arial"/>
                <a:cs typeface="Arial"/>
              </a:rPr>
              <a:t>un </a:t>
            </a:r>
            <a:r>
              <a:rPr dirty="0" sz="800" spc="10">
                <a:solidFill>
                  <a:srgbClr val="01D1B7"/>
                </a:solidFill>
                <a:latin typeface="Arial"/>
                <a:cs typeface="Arial"/>
              </a:rPr>
              <a:t>véhicule </a:t>
            </a:r>
            <a:r>
              <a:rPr dirty="0" sz="800" spc="35">
                <a:solidFill>
                  <a:srgbClr val="01D1B7"/>
                </a:solidFill>
                <a:latin typeface="Arial"/>
                <a:cs typeface="Arial"/>
              </a:rPr>
              <a:t>lourd</a:t>
            </a:r>
            <a:r>
              <a:rPr dirty="0" sz="800" spc="50">
                <a:solidFill>
                  <a:srgbClr val="01D1B7"/>
                </a:solidFill>
                <a:latin typeface="Arial"/>
                <a:cs typeface="Arial"/>
              </a:rPr>
              <a:t> </a:t>
            </a:r>
            <a:r>
              <a:rPr dirty="0" sz="800" spc="-30">
                <a:solidFill>
                  <a:srgbClr val="01D1B7"/>
                </a:solidFill>
                <a:latin typeface="Arial"/>
                <a:cs typeface="Arial"/>
              </a:rPr>
              <a:t>391</a:t>
            </a:r>
            <a:endParaRPr sz="800">
              <a:latin typeface="Arial"/>
              <a:cs typeface="Arial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7620" rIns="0" bIns="0" rtlCol="0" vert="horz">
            <a:spAutoFit/>
          </a:bodyPr>
          <a:lstStyle/>
          <a:p>
            <a:pPr marL="12700" marR="5080" indent="17780">
              <a:lnSpc>
                <a:spcPts val="830"/>
              </a:lnSpc>
              <a:spcBef>
                <a:spcPts val="60"/>
              </a:spcBef>
            </a:pPr>
            <a:r>
              <a:rPr dirty="0" spc="-5"/>
              <a:t>Commission scolaire  </a:t>
            </a:r>
            <a:r>
              <a:rPr dirty="0"/>
              <a:t>de </a:t>
            </a:r>
            <a:r>
              <a:rPr dirty="0" spc="-5"/>
              <a:t>la</a:t>
            </a:r>
            <a:r>
              <a:rPr dirty="0" spc="-85"/>
              <a:t> </a:t>
            </a:r>
            <a:r>
              <a:rPr dirty="0" spc="-5"/>
              <a:t>Rivière-du-Nord</a:t>
            </a:r>
          </a:p>
        </p:txBody>
      </p:sp>
      <p:sp>
        <p:nvSpPr>
          <p:cNvPr id="12" name="object 12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5"/>
              <a:t>ÇA</a:t>
            </a:r>
            <a:r>
              <a:rPr dirty="0" spc="-100"/>
              <a:t> </a:t>
            </a:r>
            <a:r>
              <a:rPr dirty="0" spc="-5"/>
              <a:t>ROULE</a:t>
            </a:r>
            <a:r>
              <a:rPr dirty="0" spc="-85"/>
              <a:t> </a:t>
            </a:r>
            <a:r>
              <a:rPr dirty="0" spc="-50"/>
              <a:t>!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384999" y="1059584"/>
            <a:ext cx="3996054" cy="4445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4599"/>
              </a:lnSpc>
              <a:spcBef>
                <a:spcPts val="100"/>
              </a:spcBef>
            </a:pPr>
            <a:r>
              <a:rPr dirty="0" sz="1200" spc="-5">
                <a:latin typeface="Arial"/>
                <a:cs typeface="Arial"/>
              </a:rPr>
              <a:t>** </a:t>
            </a:r>
            <a:r>
              <a:rPr dirty="0" sz="1200" spc="-15">
                <a:latin typeface="Arial"/>
                <a:cs typeface="Arial"/>
              </a:rPr>
              <a:t>ATTENTION, </a:t>
            </a:r>
            <a:r>
              <a:rPr dirty="0" sz="1200" spc="-5">
                <a:latin typeface="Arial"/>
                <a:cs typeface="Arial"/>
              </a:rPr>
              <a:t>les exigences </a:t>
            </a:r>
            <a:r>
              <a:rPr dirty="0" sz="1200">
                <a:latin typeface="Arial"/>
                <a:cs typeface="Arial"/>
              </a:rPr>
              <a:t>relatives </a:t>
            </a:r>
            <a:r>
              <a:rPr dirty="0" sz="1200" spc="-5">
                <a:latin typeface="Arial"/>
                <a:cs typeface="Arial"/>
              </a:rPr>
              <a:t>aux feux doivent  être </a:t>
            </a:r>
            <a:r>
              <a:rPr dirty="0" sz="1200">
                <a:latin typeface="Arial"/>
                <a:cs typeface="Arial"/>
              </a:rPr>
              <a:t>considérés </a:t>
            </a:r>
            <a:r>
              <a:rPr dirty="0" sz="1200" spc="-5">
                <a:latin typeface="Arial"/>
                <a:cs typeface="Arial"/>
              </a:rPr>
              <a:t>en tout temps et non </a:t>
            </a:r>
            <a:r>
              <a:rPr dirty="0" sz="1200">
                <a:latin typeface="Arial"/>
                <a:cs typeface="Arial"/>
              </a:rPr>
              <a:t>seulement </a:t>
            </a:r>
            <a:r>
              <a:rPr dirty="0" sz="1200" spc="-5">
                <a:latin typeface="Arial"/>
                <a:cs typeface="Arial"/>
              </a:rPr>
              <a:t>la</a:t>
            </a:r>
            <a:r>
              <a:rPr dirty="0" sz="1200" spc="-55">
                <a:latin typeface="Arial"/>
                <a:cs typeface="Arial"/>
              </a:rPr>
              <a:t> </a:t>
            </a:r>
            <a:r>
              <a:rPr dirty="0" sz="1200" spc="-5">
                <a:latin typeface="Arial"/>
                <a:cs typeface="Arial"/>
              </a:rPr>
              <a:t>nuit.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4725" y="505857"/>
            <a:ext cx="2421255" cy="3911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30"/>
              <a:t>8. </a:t>
            </a:r>
            <a:r>
              <a:rPr dirty="0" spc="-45"/>
              <a:t>Phares </a:t>
            </a:r>
            <a:r>
              <a:rPr dirty="0" spc="40"/>
              <a:t>et</a:t>
            </a:r>
            <a:r>
              <a:rPr dirty="0" spc="-195"/>
              <a:t> </a:t>
            </a:r>
            <a:r>
              <a:rPr dirty="0" spc="5"/>
              <a:t>feux</a:t>
            </a:r>
          </a:p>
        </p:txBody>
      </p:sp>
      <p:sp>
        <p:nvSpPr>
          <p:cNvPr id="3" name="object 3"/>
          <p:cNvSpPr/>
          <p:nvPr/>
        </p:nvSpPr>
        <p:spPr>
          <a:xfrm>
            <a:off x="4653001" y="941524"/>
            <a:ext cx="3995127" cy="2466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311703" y="2043337"/>
            <a:ext cx="399188" cy="4272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2524359" y="4182981"/>
            <a:ext cx="1866264" cy="4445"/>
          </a:xfrm>
          <a:custGeom>
            <a:avLst/>
            <a:gdLst/>
            <a:ahLst/>
            <a:cxnLst/>
            <a:rect l="l" t="t" r="r" b="b"/>
            <a:pathLst>
              <a:path w="1866264" h="4445">
                <a:moveTo>
                  <a:pt x="0" y="0"/>
                </a:moveTo>
                <a:lnTo>
                  <a:pt x="1865699" y="3899"/>
                </a:lnTo>
              </a:path>
            </a:pathLst>
          </a:custGeom>
          <a:ln w="19049">
            <a:solidFill>
              <a:srgbClr val="01D1B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4203819" y="4182299"/>
            <a:ext cx="635" cy="131445"/>
          </a:xfrm>
          <a:custGeom>
            <a:avLst/>
            <a:gdLst/>
            <a:ahLst/>
            <a:cxnLst/>
            <a:rect l="l" t="t" r="r" b="b"/>
            <a:pathLst>
              <a:path w="635" h="131445">
                <a:moveTo>
                  <a:pt x="149" y="-9524"/>
                </a:moveTo>
                <a:lnTo>
                  <a:pt x="149" y="140924"/>
                </a:lnTo>
              </a:path>
            </a:pathLst>
          </a:custGeom>
          <a:ln w="19349">
            <a:solidFill>
              <a:srgbClr val="01D1B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2879560" y="4188831"/>
            <a:ext cx="151765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01D1B7"/>
                </a:solidFill>
                <a:latin typeface="Arial"/>
                <a:cs typeface="Arial"/>
              </a:rPr>
              <a:t>Conduire </a:t>
            </a:r>
            <a:r>
              <a:rPr dirty="0" sz="800" spc="25">
                <a:solidFill>
                  <a:srgbClr val="01D1B7"/>
                </a:solidFill>
                <a:latin typeface="Arial"/>
                <a:cs typeface="Arial"/>
              </a:rPr>
              <a:t>un </a:t>
            </a:r>
            <a:r>
              <a:rPr dirty="0" sz="800" spc="10">
                <a:solidFill>
                  <a:srgbClr val="01D1B7"/>
                </a:solidFill>
                <a:latin typeface="Arial"/>
                <a:cs typeface="Arial"/>
              </a:rPr>
              <a:t>véhicule </a:t>
            </a:r>
            <a:r>
              <a:rPr dirty="0" sz="800" spc="35">
                <a:solidFill>
                  <a:srgbClr val="01D1B7"/>
                </a:solidFill>
                <a:latin typeface="Arial"/>
                <a:cs typeface="Arial"/>
              </a:rPr>
              <a:t>lourd</a:t>
            </a:r>
            <a:r>
              <a:rPr dirty="0" sz="800" spc="50">
                <a:solidFill>
                  <a:srgbClr val="01D1B7"/>
                </a:solidFill>
                <a:latin typeface="Arial"/>
                <a:cs typeface="Arial"/>
              </a:rPr>
              <a:t> </a:t>
            </a:r>
            <a:r>
              <a:rPr dirty="0" sz="800" spc="-30">
                <a:solidFill>
                  <a:srgbClr val="01D1B7"/>
                </a:solidFill>
                <a:latin typeface="Arial"/>
                <a:cs typeface="Arial"/>
              </a:rPr>
              <a:t>391</a:t>
            </a:r>
            <a:endParaRPr sz="800">
              <a:latin typeface="Arial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7620" rIns="0" bIns="0" rtlCol="0" vert="horz">
            <a:spAutoFit/>
          </a:bodyPr>
          <a:lstStyle/>
          <a:p>
            <a:pPr marL="12700" marR="5080" indent="17780">
              <a:lnSpc>
                <a:spcPts val="830"/>
              </a:lnSpc>
              <a:spcBef>
                <a:spcPts val="60"/>
              </a:spcBef>
            </a:pPr>
            <a:r>
              <a:rPr dirty="0" spc="-5"/>
              <a:t>Commission scolaire  </a:t>
            </a:r>
            <a:r>
              <a:rPr dirty="0"/>
              <a:t>de </a:t>
            </a:r>
            <a:r>
              <a:rPr dirty="0" spc="-5"/>
              <a:t>la</a:t>
            </a:r>
            <a:r>
              <a:rPr dirty="0" spc="-85"/>
              <a:t> </a:t>
            </a:r>
            <a:r>
              <a:rPr dirty="0" spc="-5"/>
              <a:t>Rivière-du-Nord</a:t>
            </a:r>
          </a:p>
        </p:txBody>
      </p:sp>
      <p:sp>
        <p:nvSpPr>
          <p:cNvPr id="10" name="object 10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5"/>
              <a:t>ÇA</a:t>
            </a:r>
            <a:r>
              <a:rPr dirty="0" spc="-100"/>
              <a:t> </a:t>
            </a:r>
            <a:r>
              <a:rPr dirty="0" spc="-5"/>
              <a:t>ROULE</a:t>
            </a:r>
            <a:r>
              <a:rPr dirty="0" spc="-85"/>
              <a:t> </a:t>
            </a:r>
            <a:r>
              <a:rPr dirty="0" spc="-50"/>
              <a:t>!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384725" y="983384"/>
            <a:ext cx="4017010" cy="294830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26034">
              <a:lnSpc>
                <a:spcPct val="114599"/>
              </a:lnSpc>
              <a:spcBef>
                <a:spcPts val="100"/>
              </a:spcBef>
            </a:pPr>
            <a:r>
              <a:rPr dirty="0" sz="1200" spc="-5">
                <a:latin typeface="Arial"/>
                <a:cs typeface="Arial"/>
              </a:rPr>
              <a:t>** </a:t>
            </a:r>
            <a:r>
              <a:rPr dirty="0" sz="1200" spc="-15">
                <a:latin typeface="Arial"/>
                <a:cs typeface="Arial"/>
              </a:rPr>
              <a:t>ATTENTION, </a:t>
            </a:r>
            <a:r>
              <a:rPr dirty="0" sz="1200" spc="-5">
                <a:latin typeface="Arial"/>
                <a:cs typeface="Arial"/>
              </a:rPr>
              <a:t>les exigences </a:t>
            </a:r>
            <a:r>
              <a:rPr dirty="0" sz="1200">
                <a:latin typeface="Arial"/>
                <a:cs typeface="Arial"/>
              </a:rPr>
              <a:t>relatives </a:t>
            </a:r>
            <a:r>
              <a:rPr dirty="0" sz="1200" spc="-5">
                <a:latin typeface="Arial"/>
                <a:cs typeface="Arial"/>
              </a:rPr>
              <a:t>aux feux doivent  être </a:t>
            </a:r>
            <a:r>
              <a:rPr dirty="0" sz="1200">
                <a:latin typeface="Arial"/>
                <a:cs typeface="Arial"/>
              </a:rPr>
              <a:t>considérés </a:t>
            </a:r>
            <a:r>
              <a:rPr dirty="0" sz="1200" spc="-5">
                <a:latin typeface="Arial"/>
                <a:cs typeface="Arial"/>
              </a:rPr>
              <a:t>en tout temps et non </a:t>
            </a:r>
            <a:r>
              <a:rPr dirty="0" sz="1200">
                <a:latin typeface="Arial"/>
                <a:cs typeface="Arial"/>
              </a:rPr>
              <a:t>seulement </a:t>
            </a:r>
            <a:r>
              <a:rPr dirty="0" sz="1200" spc="-5">
                <a:latin typeface="Arial"/>
                <a:cs typeface="Arial"/>
              </a:rPr>
              <a:t>la</a:t>
            </a:r>
            <a:r>
              <a:rPr dirty="0" sz="1200" spc="-55">
                <a:latin typeface="Arial"/>
                <a:cs typeface="Arial"/>
              </a:rPr>
              <a:t> </a:t>
            </a:r>
            <a:r>
              <a:rPr dirty="0" sz="1200" spc="-5">
                <a:latin typeface="Arial"/>
                <a:cs typeface="Arial"/>
              </a:rPr>
              <a:t>nuit.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3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1800" spc="25">
                <a:solidFill>
                  <a:srgbClr val="01D1B7"/>
                </a:solidFill>
                <a:latin typeface="Arial"/>
                <a:cs typeface="Arial"/>
              </a:rPr>
              <a:t>Défectuosités</a:t>
            </a:r>
            <a:r>
              <a:rPr dirty="0" sz="1800" spc="-20">
                <a:solidFill>
                  <a:srgbClr val="01D1B7"/>
                </a:solidFill>
                <a:latin typeface="Arial"/>
                <a:cs typeface="Arial"/>
              </a:rPr>
              <a:t> </a:t>
            </a:r>
            <a:r>
              <a:rPr dirty="0" sz="1800" spc="20">
                <a:solidFill>
                  <a:srgbClr val="01D1B7"/>
                </a:solidFill>
                <a:latin typeface="Arial"/>
                <a:cs typeface="Arial"/>
              </a:rPr>
              <a:t>majeures:</a:t>
            </a:r>
            <a:endParaRPr sz="1800">
              <a:latin typeface="Arial"/>
              <a:cs typeface="Arial"/>
            </a:endParaRPr>
          </a:p>
          <a:p>
            <a:pPr marL="469900">
              <a:lnSpc>
                <a:spcPts val="1430"/>
              </a:lnSpc>
              <a:spcBef>
                <a:spcPts val="415"/>
              </a:spcBef>
            </a:pPr>
            <a:r>
              <a:rPr dirty="0" sz="1200" spc="-5" b="1">
                <a:latin typeface="Arial"/>
                <a:cs typeface="Arial"/>
              </a:rPr>
              <a:t>8.A</a:t>
            </a:r>
            <a:endParaRPr sz="1200">
              <a:latin typeface="Arial"/>
              <a:cs typeface="Arial"/>
            </a:endParaRPr>
          </a:p>
          <a:p>
            <a:pPr marL="469900">
              <a:lnSpc>
                <a:spcPts val="1435"/>
              </a:lnSpc>
            </a:pPr>
            <a:r>
              <a:rPr dirty="0" sz="1200" spc="-5">
                <a:latin typeface="Arial"/>
                <a:cs typeface="Arial"/>
              </a:rPr>
              <a:t>Aucun phare de </a:t>
            </a:r>
            <a:r>
              <a:rPr dirty="0" sz="1200">
                <a:latin typeface="Arial"/>
                <a:cs typeface="Arial"/>
              </a:rPr>
              <a:t>croisement </a:t>
            </a:r>
            <a:r>
              <a:rPr dirty="0" sz="1200" spc="-5">
                <a:latin typeface="Arial"/>
                <a:cs typeface="Arial"/>
              </a:rPr>
              <a:t>ne</a:t>
            </a:r>
            <a:r>
              <a:rPr dirty="0" sz="1200" spc="-3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s’allume.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200">
              <a:latin typeface="Arial"/>
              <a:cs typeface="Arial"/>
            </a:endParaRPr>
          </a:p>
          <a:p>
            <a:pPr marL="469900">
              <a:lnSpc>
                <a:spcPct val="100000"/>
              </a:lnSpc>
            </a:pPr>
            <a:r>
              <a:rPr dirty="0" sz="1200" spc="-5" b="1">
                <a:latin typeface="Arial"/>
                <a:cs typeface="Arial"/>
              </a:rPr>
              <a:t>8.B</a:t>
            </a:r>
            <a:endParaRPr sz="1200">
              <a:latin typeface="Arial"/>
              <a:cs typeface="Arial"/>
            </a:endParaRPr>
          </a:p>
          <a:p>
            <a:pPr marL="469900" marR="417195">
              <a:lnSpc>
                <a:spcPct val="114599"/>
              </a:lnSpc>
            </a:pPr>
            <a:r>
              <a:rPr dirty="0" sz="1200" spc="-5">
                <a:latin typeface="Arial"/>
                <a:cs typeface="Arial"/>
              </a:rPr>
              <a:t>Aucun des feux de position arrière ne </a:t>
            </a:r>
            <a:r>
              <a:rPr dirty="0" sz="1200">
                <a:latin typeface="Arial"/>
                <a:cs typeface="Arial"/>
              </a:rPr>
              <a:t>s’allume  </a:t>
            </a:r>
            <a:r>
              <a:rPr dirty="0" sz="1200" spc="-5">
                <a:latin typeface="Arial"/>
                <a:cs typeface="Arial"/>
              </a:rPr>
              <a:t>Aucun feu de freinage ne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s’allume.</a:t>
            </a:r>
            <a:endParaRPr sz="1200">
              <a:latin typeface="Arial"/>
              <a:cs typeface="Arial"/>
            </a:endParaRPr>
          </a:p>
          <a:p>
            <a:pPr marL="469900" marR="5080">
              <a:lnSpc>
                <a:spcPct val="114599"/>
              </a:lnSpc>
            </a:pPr>
            <a:r>
              <a:rPr dirty="0" sz="1200" spc="-5">
                <a:latin typeface="Arial"/>
                <a:cs typeface="Arial"/>
              </a:rPr>
              <a:t>Aucun feu de </a:t>
            </a:r>
            <a:r>
              <a:rPr dirty="0" sz="1200">
                <a:latin typeface="Arial"/>
                <a:cs typeface="Arial"/>
              </a:rPr>
              <a:t>changement </a:t>
            </a:r>
            <a:r>
              <a:rPr dirty="0" sz="1200" spc="-5">
                <a:latin typeface="Arial"/>
                <a:cs typeface="Arial"/>
              </a:rPr>
              <a:t>de direction, </a:t>
            </a:r>
            <a:r>
              <a:rPr dirty="0" sz="1200">
                <a:latin typeface="Arial"/>
                <a:cs typeface="Arial"/>
              </a:rPr>
              <a:t>situé à  </a:t>
            </a:r>
            <a:r>
              <a:rPr dirty="0" sz="1200" spc="-5">
                <a:latin typeface="Arial"/>
                <a:cs typeface="Arial"/>
              </a:rPr>
              <a:t>l’arrière droit ne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s’allume.</a:t>
            </a:r>
            <a:endParaRPr sz="1200">
              <a:latin typeface="Arial"/>
              <a:cs typeface="Arial"/>
            </a:endParaRPr>
          </a:p>
          <a:p>
            <a:pPr marL="469900" marR="5080">
              <a:lnSpc>
                <a:spcPct val="114599"/>
              </a:lnSpc>
            </a:pPr>
            <a:r>
              <a:rPr dirty="0" sz="1200" spc="-5">
                <a:latin typeface="Arial"/>
                <a:cs typeface="Arial"/>
              </a:rPr>
              <a:t>Aucun feu de </a:t>
            </a:r>
            <a:r>
              <a:rPr dirty="0" sz="1200">
                <a:latin typeface="Arial"/>
                <a:cs typeface="Arial"/>
              </a:rPr>
              <a:t>changement </a:t>
            </a:r>
            <a:r>
              <a:rPr dirty="0" sz="1200" spc="-5">
                <a:latin typeface="Arial"/>
                <a:cs typeface="Arial"/>
              </a:rPr>
              <a:t>de direction, </a:t>
            </a:r>
            <a:r>
              <a:rPr dirty="0" sz="1200">
                <a:latin typeface="Arial"/>
                <a:cs typeface="Arial"/>
              </a:rPr>
              <a:t>situé à  </a:t>
            </a:r>
            <a:r>
              <a:rPr dirty="0" sz="1200" spc="-5">
                <a:latin typeface="Arial"/>
                <a:cs typeface="Arial"/>
              </a:rPr>
              <a:t>l’arrière gauche ne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s’allume.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48418" y="2194124"/>
            <a:ext cx="2626895" cy="201481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6733245" y="3270847"/>
            <a:ext cx="429259" cy="288925"/>
          </a:xfrm>
          <a:custGeom>
            <a:avLst/>
            <a:gdLst/>
            <a:ahLst/>
            <a:cxnLst/>
            <a:rect l="l" t="t" r="r" b="b"/>
            <a:pathLst>
              <a:path w="429259" h="288925">
                <a:moveTo>
                  <a:pt x="0" y="288567"/>
                </a:moveTo>
                <a:lnTo>
                  <a:pt x="429003" y="0"/>
                </a:lnTo>
              </a:path>
            </a:pathLst>
          </a:custGeom>
          <a:ln w="38099">
            <a:solidFill>
              <a:srgbClr val="FF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7108076" y="3155295"/>
            <a:ext cx="216689" cy="18681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8133281" y="3769480"/>
            <a:ext cx="358140" cy="328295"/>
          </a:xfrm>
          <a:custGeom>
            <a:avLst/>
            <a:gdLst/>
            <a:ahLst/>
            <a:cxnLst/>
            <a:rect l="l" t="t" r="r" b="b"/>
            <a:pathLst>
              <a:path w="358140" h="328295">
                <a:moveTo>
                  <a:pt x="357829" y="328129"/>
                </a:moveTo>
                <a:lnTo>
                  <a:pt x="0" y="0"/>
                </a:lnTo>
              </a:path>
            </a:pathLst>
          </a:custGeom>
          <a:ln w="38099">
            <a:solidFill>
              <a:srgbClr val="FF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7986798" y="3633573"/>
            <a:ext cx="208066" cy="2013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84725" y="440973"/>
            <a:ext cx="2560955" cy="779145"/>
          </a:xfrm>
          <a:prstGeom prst="rect"/>
        </p:spPr>
        <p:txBody>
          <a:bodyPr wrap="square" lIns="0" tIns="774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10"/>
              </a:spcBef>
            </a:pPr>
            <a:r>
              <a:rPr dirty="0" spc="5"/>
              <a:t>9.</a:t>
            </a:r>
            <a:r>
              <a:rPr dirty="0" spc="-55"/>
              <a:t> </a:t>
            </a:r>
            <a:r>
              <a:rPr dirty="0" spc="-75"/>
              <a:t>Pneus</a:t>
            </a:r>
          </a:p>
          <a:p>
            <a:pPr marL="12700">
              <a:lnSpc>
                <a:spcPct val="100000"/>
              </a:lnSpc>
              <a:spcBef>
                <a:spcPts val="384"/>
              </a:spcBef>
            </a:pPr>
            <a:r>
              <a:rPr dirty="0" sz="1800" spc="25" b="0">
                <a:latin typeface="Arial"/>
                <a:cs typeface="Arial"/>
              </a:rPr>
              <a:t>Défectuosités</a:t>
            </a:r>
            <a:r>
              <a:rPr dirty="0" sz="1800" spc="-45" b="0">
                <a:latin typeface="Arial"/>
                <a:cs typeface="Arial"/>
              </a:rPr>
              <a:t> </a:t>
            </a:r>
            <a:r>
              <a:rPr dirty="0" sz="1800" spc="30" b="0">
                <a:latin typeface="Arial"/>
                <a:cs typeface="Arial"/>
              </a:rPr>
              <a:t>mineures:</a:t>
            </a:r>
            <a:endParaRPr sz="18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41925" y="1475778"/>
            <a:ext cx="3558540" cy="75120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1430"/>
              </a:lnSpc>
              <a:spcBef>
                <a:spcPts val="100"/>
              </a:spcBef>
            </a:pPr>
            <a:r>
              <a:rPr dirty="0" sz="1200" spc="-5" b="1">
                <a:latin typeface="Arial"/>
                <a:cs typeface="Arial"/>
              </a:rPr>
              <a:t>9.1</a:t>
            </a:r>
            <a:endParaRPr sz="1200">
              <a:latin typeface="Arial"/>
              <a:cs typeface="Arial"/>
            </a:endParaRPr>
          </a:p>
          <a:p>
            <a:pPr marL="12700" marR="5080">
              <a:lnSpc>
                <a:spcPts val="1430"/>
              </a:lnSpc>
              <a:spcBef>
                <a:spcPts val="45"/>
              </a:spcBef>
            </a:pPr>
            <a:r>
              <a:rPr dirty="0" sz="1200" spc="-5">
                <a:latin typeface="Arial"/>
                <a:cs typeface="Arial"/>
              </a:rPr>
              <a:t>Indicateur d’usure d’un pneu touche la </a:t>
            </a:r>
            <a:r>
              <a:rPr dirty="0" sz="1200">
                <a:latin typeface="Arial"/>
                <a:cs typeface="Arial"/>
              </a:rPr>
              <a:t>chaussée </a:t>
            </a:r>
            <a:r>
              <a:rPr dirty="0" sz="1200" spc="-5">
                <a:latin typeface="Arial"/>
                <a:cs typeface="Arial"/>
              </a:rPr>
              <a:t>ou  profondeur d’une </a:t>
            </a:r>
            <a:r>
              <a:rPr dirty="0" sz="1200">
                <a:latin typeface="Arial"/>
                <a:cs typeface="Arial"/>
              </a:rPr>
              <a:t>rainure </a:t>
            </a:r>
            <a:r>
              <a:rPr dirty="0" sz="1200" spc="-5">
                <a:latin typeface="Arial"/>
                <a:cs typeface="Arial"/>
              </a:rPr>
              <a:t>est égale ou inférieure </a:t>
            </a:r>
            <a:r>
              <a:rPr dirty="0" sz="1200">
                <a:latin typeface="Arial"/>
                <a:cs typeface="Arial"/>
              </a:rPr>
              <a:t>à  </a:t>
            </a:r>
            <a:r>
              <a:rPr dirty="0" sz="1200" spc="-5">
                <a:latin typeface="Arial"/>
                <a:cs typeface="Arial"/>
              </a:rPr>
              <a:t>l’indicateur</a:t>
            </a:r>
            <a:r>
              <a:rPr dirty="0" sz="1200" spc="-10">
                <a:latin typeface="Arial"/>
                <a:cs typeface="Arial"/>
              </a:rPr>
              <a:t> </a:t>
            </a:r>
            <a:r>
              <a:rPr dirty="0" sz="1200" spc="-5">
                <a:latin typeface="Arial"/>
                <a:cs typeface="Arial"/>
              </a:rPr>
              <a:t>d’usure.</a:t>
            </a:r>
            <a:endParaRPr sz="12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41925" y="2742604"/>
            <a:ext cx="3561715" cy="9321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1430"/>
              </a:lnSpc>
              <a:spcBef>
                <a:spcPts val="100"/>
              </a:spcBef>
            </a:pPr>
            <a:r>
              <a:rPr dirty="0" sz="1200" spc="-5" b="1">
                <a:latin typeface="Arial"/>
                <a:cs typeface="Arial"/>
              </a:rPr>
              <a:t>9.2</a:t>
            </a:r>
            <a:endParaRPr sz="1200">
              <a:latin typeface="Arial"/>
              <a:cs typeface="Arial"/>
            </a:endParaRPr>
          </a:p>
          <a:p>
            <a:pPr algn="just" marL="12700" marR="5080">
              <a:lnSpc>
                <a:spcPts val="1430"/>
              </a:lnSpc>
              <a:spcBef>
                <a:spcPts val="45"/>
              </a:spcBef>
            </a:pPr>
            <a:r>
              <a:rPr dirty="0" sz="1200" spc="-5">
                <a:latin typeface="Arial"/>
                <a:cs typeface="Arial"/>
              </a:rPr>
              <a:t>Un pneu d’un </a:t>
            </a:r>
            <a:r>
              <a:rPr dirty="0" sz="1200">
                <a:latin typeface="Arial"/>
                <a:cs typeface="Arial"/>
              </a:rPr>
              <a:t>même </a:t>
            </a:r>
            <a:r>
              <a:rPr dirty="0" sz="1200" spc="-5">
                <a:latin typeface="Arial"/>
                <a:cs typeface="Arial"/>
              </a:rPr>
              <a:t>assemblage de </a:t>
            </a:r>
            <a:r>
              <a:rPr dirty="0" sz="1200">
                <a:latin typeface="Arial"/>
                <a:cs typeface="Arial"/>
              </a:rPr>
              <a:t>roues </a:t>
            </a:r>
            <a:r>
              <a:rPr dirty="0" sz="1200" spc="-5">
                <a:latin typeface="Arial"/>
                <a:cs typeface="Arial"/>
              </a:rPr>
              <a:t>présente  une </a:t>
            </a:r>
            <a:r>
              <a:rPr dirty="0" sz="1200">
                <a:latin typeface="Arial"/>
                <a:cs typeface="Arial"/>
              </a:rPr>
              <a:t>matière </a:t>
            </a:r>
            <a:r>
              <a:rPr dirty="0" sz="1200" spc="-5">
                <a:latin typeface="Arial"/>
                <a:cs typeface="Arial"/>
              </a:rPr>
              <a:t>étrangère logée dans la bande de  </a:t>
            </a:r>
            <a:r>
              <a:rPr dirty="0" sz="1200">
                <a:latin typeface="Arial"/>
                <a:cs typeface="Arial"/>
              </a:rPr>
              <a:t>roulement </a:t>
            </a:r>
            <a:r>
              <a:rPr dirty="0" sz="1200" spc="-5">
                <a:latin typeface="Arial"/>
                <a:cs typeface="Arial"/>
              </a:rPr>
              <a:t>ou dans le flanc et qui peut </a:t>
            </a:r>
            <a:r>
              <a:rPr dirty="0" sz="1200">
                <a:latin typeface="Arial"/>
                <a:cs typeface="Arial"/>
              </a:rPr>
              <a:t>causer </a:t>
            </a:r>
            <a:r>
              <a:rPr dirty="0" sz="1200" spc="-5">
                <a:latin typeface="Arial"/>
                <a:cs typeface="Arial"/>
              </a:rPr>
              <a:t>une  </a:t>
            </a:r>
            <a:r>
              <a:rPr dirty="0" sz="1200">
                <a:latin typeface="Arial"/>
                <a:cs typeface="Arial"/>
              </a:rPr>
              <a:t>crevaison.</a:t>
            </a:r>
            <a:endParaRPr sz="12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443513" y="2326575"/>
            <a:ext cx="1866264" cy="4445"/>
          </a:xfrm>
          <a:custGeom>
            <a:avLst/>
            <a:gdLst/>
            <a:ahLst/>
            <a:cxnLst/>
            <a:rect l="l" t="t" r="r" b="b"/>
            <a:pathLst>
              <a:path w="1866264" h="4444">
                <a:moveTo>
                  <a:pt x="0" y="0"/>
                </a:moveTo>
                <a:lnTo>
                  <a:pt x="1865699" y="3981"/>
                </a:lnTo>
              </a:path>
            </a:pathLst>
          </a:custGeom>
          <a:ln w="19049">
            <a:solidFill>
              <a:srgbClr val="01D1B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4122973" y="2325879"/>
            <a:ext cx="635" cy="134620"/>
          </a:xfrm>
          <a:custGeom>
            <a:avLst/>
            <a:gdLst/>
            <a:ahLst/>
            <a:cxnLst/>
            <a:rect l="l" t="t" r="r" b="b"/>
            <a:pathLst>
              <a:path w="635" h="134619">
                <a:moveTo>
                  <a:pt x="149" y="-9524"/>
                </a:moveTo>
                <a:lnTo>
                  <a:pt x="149" y="143658"/>
                </a:lnTo>
              </a:path>
            </a:pathLst>
          </a:custGeom>
          <a:ln w="19349">
            <a:solidFill>
              <a:srgbClr val="01D1B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2798714" y="2334183"/>
            <a:ext cx="154432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01D1B7"/>
                </a:solidFill>
                <a:latin typeface="Arial"/>
                <a:cs typeface="Arial"/>
              </a:rPr>
              <a:t>Conduire </a:t>
            </a:r>
            <a:r>
              <a:rPr dirty="0" sz="800" spc="25">
                <a:solidFill>
                  <a:srgbClr val="01D1B7"/>
                </a:solidFill>
                <a:latin typeface="Arial"/>
                <a:cs typeface="Arial"/>
              </a:rPr>
              <a:t>un </a:t>
            </a:r>
            <a:r>
              <a:rPr dirty="0" sz="800" spc="10">
                <a:solidFill>
                  <a:srgbClr val="01D1B7"/>
                </a:solidFill>
                <a:latin typeface="Arial"/>
                <a:cs typeface="Arial"/>
              </a:rPr>
              <a:t>véhicule </a:t>
            </a:r>
            <a:r>
              <a:rPr dirty="0" sz="800" spc="35">
                <a:solidFill>
                  <a:srgbClr val="01D1B7"/>
                </a:solidFill>
                <a:latin typeface="Arial"/>
                <a:cs typeface="Arial"/>
              </a:rPr>
              <a:t>lourd</a:t>
            </a:r>
            <a:r>
              <a:rPr dirty="0" sz="800" spc="50">
                <a:solidFill>
                  <a:srgbClr val="01D1B7"/>
                </a:solidFill>
                <a:latin typeface="Arial"/>
                <a:cs typeface="Arial"/>
              </a:rPr>
              <a:t> </a:t>
            </a:r>
            <a:r>
              <a:rPr dirty="0" sz="800" spc="40">
                <a:solidFill>
                  <a:srgbClr val="01D1B7"/>
                </a:solidFill>
                <a:latin typeface="Arial"/>
                <a:cs typeface="Arial"/>
              </a:rPr>
              <a:t>396</a:t>
            </a:r>
            <a:endParaRPr sz="80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09550" y="1565094"/>
            <a:ext cx="390924" cy="36488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409550" y="2860494"/>
            <a:ext cx="390924" cy="36488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4823924" y="336156"/>
            <a:ext cx="3715480" cy="178032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2443513" y="3698175"/>
            <a:ext cx="1866264" cy="4445"/>
          </a:xfrm>
          <a:custGeom>
            <a:avLst/>
            <a:gdLst/>
            <a:ahLst/>
            <a:cxnLst/>
            <a:rect l="l" t="t" r="r" b="b"/>
            <a:pathLst>
              <a:path w="1866264" h="4445">
                <a:moveTo>
                  <a:pt x="0" y="0"/>
                </a:moveTo>
                <a:lnTo>
                  <a:pt x="1865699" y="3980"/>
                </a:lnTo>
              </a:path>
            </a:pathLst>
          </a:custGeom>
          <a:ln w="19049">
            <a:solidFill>
              <a:srgbClr val="01D1B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4122973" y="3697479"/>
            <a:ext cx="635" cy="134620"/>
          </a:xfrm>
          <a:custGeom>
            <a:avLst/>
            <a:gdLst/>
            <a:ahLst/>
            <a:cxnLst/>
            <a:rect l="l" t="t" r="r" b="b"/>
            <a:pathLst>
              <a:path w="635" h="134620">
                <a:moveTo>
                  <a:pt x="149" y="-9524"/>
                </a:moveTo>
                <a:lnTo>
                  <a:pt x="149" y="143657"/>
                </a:lnTo>
              </a:path>
            </a:pathLst>
          </a:custGeom>
          <a:ln w="19349">
            <a:solidFill>
              <a:srgbClr val="01D1B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 txBox="1"/>
          <p:nvPr/>
        </p:nvSpPr>
        <p:spPr>
          <a:xfrm>
            <a:off x="2798714" y="3705783"/>
            <a:ext cx="153606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01D1B7"/>
                </a:solidFill>
                <a:latin typeface="Arial"/>
                <a:cs typeface="Arial"/>
              </a:rPr>
              <a:t>Conduire </a:t>
            </a:r>
            <a:r>
              <a:rPr dirty="0" sz="800" spc="25">
                <a:solidFill>
                  <a:srgbClr val="01D1B7"/>
                </a:solidFill>
                <a:latin typeface="Arial"/>
                <a:cs typeface="Arial"/>
              </a:rPr>
              <a:t>un </a:t>
            </a:r>
            <a:r>
              <a:rPr dirty="0" sz="800" spc="10">
                <a:solidFill>
                  <a:srgbClr val="01D1B7"/>
                </a:solidFill>
                <a:latin typeface="Arial"/>
                <a:cs typeface="Arial"/>
              </a:rPr>
              <a:t>véhicule </a:t>
            </a:r>
            <a:r>
              <a:rPr dirty="0" sz="800" spc="35">
                <a:solidFill>
                  <a:srgbClr val="01D1B7"/>
                </a:solidFill>
                <a:latin typeface="Arial"/>
                <a:cs typeface="Arial"/>
              </a:rPr>
              <a:t>lourd</a:t>
            </a:r>
            <a:r>
              <a:rPr dirty="0" sz="800" spc="45">
                <a:solidFill>
                  <a:srgbClr val="01D1B7"/>
                </a:solidFill>
                <a:latin typeface="Arial"/>
                <a:cs typeface="Arial"/>
              </a:rPr>
              <a:t> </a:t>
            </a:r>
            <a:r>
              <a:rPr dirty="0" sz="800" spc="20">
                <a:solidFill>
                  <a:srgbClr val="01D1B7"/>
                </a:solidFill>
                <a:latin typeface="Arial"/>
                <a:cs typeface="Arial"/>
              </a:rPr>
              <a:t>397</a:t>
            </a:r>
            <a:endParaRPr sz="800">
              <a:latin typeface="Arial"/>
              <a:cs typeface="Arial"/>
            </a:endParaRPr>
          </a:p>
        </p:txBody>
      </p:sp>
      <p:sp>
        <p:nvSpPr>
          <p:cNvPr id="19" name="object 19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7620" rIns="0" bIns="0" rtlCol="0" vert="horz">
            <a:spAutoFit/>
          </a:bodyPr>
          <a:lstStyle/>
          <a:p>
            <a:pPr marL="12700" marR="5080" indent="17780">
              <a:lnSpc>
                <a:spcPts val="830"/>
              </a:lnSpc>
              <a:spcBef>
                <a:spcPts val="60"/>
              </a:spcBef>
            </a:pPr>
            <a:r>
              <a:rPr dirty="0" spc="-5"/>
              <a:t>Commission scolaire  </a:t>
            </a:r>
            <a:r>
              <a:rPr dirty="0"/>
              <a:t>de </a:t>
            </a:r>
            <a:r>
              <a:rPr dirty="0" spc="-5"/>
              <a:t>la</a:t>
            </a:r>
            <a:r>
              <a:rPr dirty="0" spc="-85"/>
              <a:t> </a:t>
            </a:r>
            <a:r>
              <a:rPr dirty="0" spc="-5"/>
              <a:t>Rivière-du-Nord</a:t>
            </a:r>
          </a:p>
        </p:txBody>
      </p:sp>
      <p:sp>
        <p:nvSpPr>
          <p:cNvPr id="20" name="object 20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5"/>
              <a:t>ÇA</a:t>
            </a:r>
            <a:r>
              <a:rPr dirty="0" spc="-100"/>
              <a:t> </a:t>
            </a:r>
            <a:r>
              <a:rPr dirty="0" spc="-5"/>
              <a:t>ROULE</a:t>
            </a:r>
            <a:r>
              <a:rPr dirty="0" spc="-85"/>
              <a:t> </a:t>
            </a:r>
            <a:r>
              <a:rPr dirty="0" spc="-50"/>
              <a:t>!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230873" y="445012"/>
            <a:ext cx="3169167" cy="191075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6397434" y="487462"/>
            <a:ext cx="486409" cy="296545"/>
          </a:xfrm>
          <a:custGeom>
            <a:avLst/>
            <a:gdLst/>
            <a:ahLst/>
            <a:cxnLst/>
            <a:rect l="l" t="t" r="r" b="b"/>
            <a:pathLst>
              <a:path w="486409" h="296545">
                <a:moveTo>
                  <a:pt x="0" y="0"/>
                </a:moveTo>
                <a:lnTo>
                  <a:pt x="485884" y="296532"/>
                </a:lnTo>
              </a:path>
            </a:pathLst>
          </a:custGeom>
          <a:ln w="38099">
            <a:solidFill>
              <a:srgbClr val="FF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6831486" y="711226"/>
            <a:ext cx="218470" cy="1818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7625451" y="1369818"/>
            <a:ext cx="447675" cy="654685"/>
          </a:xfrm>
          <a:custGeom>
            <a:avLst/>
            <a:gdLst/>
            <a:ahLst/>
            <a:cxnLst/>
            <a:rect l="l" t="t" r="r" b="b"/>
            <a:pathLst>
              <a:path w="447675" h="654685">
                <a:moveTo>
                  <a:pt x="447640" y="654111"/>
                </a:moveTo>
                <a:lnTo>
                  <a:pt x="0" y="0"/>
                </a:lnTo>
              </a:path>
            </a:pathLst>
          </a:custGeom>
          <a:ln w="38099">
            <a:solidFill>
              <a:srgbClr val="FF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7508753" y="1208080"/>
            <a:ext cx="187681" cy="21632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6554527" y="797910"/>
            <a:ext cx="487680" cy="268605"/>
          </a:xfrm>
          <a:custGeom>
            <a:avLst/>
            <a:gdLst/>
            <a:ahLst/>
            <a:cxnLst/>
            <a:rect l="l" t="t" r="r" b="b"/>
            <a:pathLst>
              <a:path w="487679" h="268605">
                <a:moveTo>
                  <a:pt x="0" y="0"/>
                </a:moveTo>
                <a:lnTo>
                  <a:pt x="487104" y="268438"/>
                </a:lnTo>
              </a:path>
            </a:pathLst>
          </a:custGeom>
          <a:ln w="38099">
            <a:solidFill>
              <a:srgbClr val="FF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6992209" y="992183"/>
            <a:ext cx="219902" cy="17666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384725" y="440973"/>
            <a:ext cx="2560955" cy="779145"/>
          </a:xfrm>
          <a:prstGeom prst="rect"/>
        </p:spPr>
        <p:txBody>
          <a:bodyPr wrap="square" lIns="0" tIns="774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10"/>
              </a:spcBef>
            </a:pPr>
            <a:r>
              <a:rPr dirty="0" spc="5"/>
              <a:t>9.</a:t>
            </a:r>
            <a:r>
              <a:rPr dirty="0" spc="-55"/>
              <a:t> </a:t>
            </a:r>
            <a:r>
              <a:rPr dirty="0" spc="-75"/>
              <a:t>Pneus</a:t>
            </a:r>
          </a:p>
          <a:p>
            <a:pPr marL="12700">
              <a:lnSpc>
                <a:spcPct val="100000"/>
              </a:lnSpc>
              <a:spcBef>
                <a:spcPts val="384"/>
              </a:spcBef>
            </a:pPr>
            <a:r>
              <a:rPr dirty="0" sz="1800" spc="25" b="0">
                <a:latin typeface="Arial"/>
                <a:cs typeface="Arial"/>
              </a:rPr>
              <a:t>Défectuosités</a:t>
            </a:r>
            <a:r>
              <a:rPr dirty="0" sz="1800" spc="-45" b="0">
                <a:latin typeface="Arial"/>
                <a:cs typeface="Arial"/>
              </a:rPr>
              <a:t> </a:t>
            </a:r>
            <a:r>
              <a:rPr dirty="0" sz="1800" spc="30" b="0">
                <a:latin typeface="Arial"/>
                <a:cs typeface="Arial"/>
              </a:rPr>
              <a:t>mineures:</a:t>
            </a:r>
            <a:endParaRPr sz="18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41925" y="1475778"/>
            <a:ext cx="3561079" cy="75120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1430"/>
              </a:lnSpc>
              <a:spcBef>
                <a:spcPts val="100"/>
              </a:spcBef>
            </a:pPr>
            <a:r>
              <a:rPr dirty="0" sz="1200" spc="-5" b="1">
                <a:latin typeface="Arial"/>
                <a:cs typeface="Arial"/>
              </a:rPr>
              <a:t>9.3</a:t>
            </a:r>
            <a:endParaRPr sz="1200">
              <a:latin typeface="Arial"/>
              <a:cs typeface="Arial"/>
            </a:endParaRPr>
          </a:p>
          <a:p>
            <a:pPr algn="just" marL="12700" marR="5080">
              <a:lnSpc>
                <a:spcPts val="1430"/>
              </a:lnSpc>
              <a:spcBef>
                <a:spcPts val="45"/>
              </a:spcBef>
            </a:pPr>
            <a:r>
              <a:rPr dirty="0" sz="1200" spc="-5">
                <a:latin typeface="Arial"/>
                <a:cs typeface="Arial"/>
              </a:rPr>
              <a:t>Une </a:t>
            </a:r>
            <a:r>
              <a:rPr dirty="0" sz="1200">
                <a:latin typeface="Arial"/>
                <a:cs typeface="Arial"/>
              </a:rPr>
              <a:t>coupure, </a:t>
            </a:r>
            <a:r>
              <a:rPr dirty="0" sz="1200" spc="-5">
                <a:latin typeface="Arial"/>
                <a:cs typeface="Arial"/>
              </a:rPr>
              <a:t>de l’usure ou tout autre dommage et  que la toile de </a:t>
            </a:r>
            <a:r>
              <a:rPr dirty="0" sz="1200">
                <a:latin typeface="Arial"/>
                <a:cs typeface="Arial"/>
              </a:rPr>
              <a:t>renforcement </a:t>
            </a:r>
            <a:r>
              <a:rPr dirty="0" sz="1200" spc="-5">
                <a:latin typeface="Arial"/>
                <a:cs typeface="Arial"/>
              </a:rPr>
              <a:t>ou la </a:t>
            </a:r>
            <a:r>
              <a:rPr dirty="0" sz="1200">
                <a:latin typeface="Arial"/>
                <a:cs typeface="Arial"/>
              </a:rPr>
              <a:t>ceinture </a:t>
            </a:r>
            <a:r>
              <a:rPr dirty="0" sz="1200" spc="-5">
                <a:latin typeface="Arial"/>
                <a:cs typeface="Arial"/>
              </a:rPr>
              <a:t>d’acier  est</a:t>
            </a:r>
            <a:r>
              <a:rPr dirty="0" sz="1200" spc="-10">
                <a:latin typeface="Arial"/>
                <a:cs typeface="Arial"/>
              </a:rPr>
              <a:t> </a:t>
            </a:r>
            <a:r>
              <a:rPr dirty="0" sz="1200" spc="-5">
                <a:latin typeface="Arial"/>
                <a:cs typeface="Arial"/>
              </a:rPr>
              <a:t>perceptible.</a:t>
            </a:r>
            <a:endParaRPr sz="12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41925" y="2380654"/>
            <a:ext cx="23749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5" b="1">
                <a:latin typeface="Arial"/>
                <a:cs typeface="Arial"/>
              </a:rPr>
              <a:t>9.4</a:t>
            </a:r>
            <a:endParaRPr sz="12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41925" y="2561629"/>
            <a:ext cx="3560445" cy="389255"/>
          </a:xfrm>
          <a:prstGeom prst="rect">
            <a:avLst/>
          </a:prstGeom>
        </p:spPr>
        <p:txBody>
          <a:bodyPr wrap="square" lIns="0" tIns="19685" rIns="0" bIns="0" rtlCol="0" vert="horz">
            <a:spAutoFit/>
          </a:bodyPr>
          <a:lstStyle/>
          <a:p>
            <a:pPr marL="12700" marR="5080">
              <a:lnSpc>
                <a:spcPts val="1430"/>
              </a:lnSpc>
              <a:spcBef>
                <a:spcPts val="155"/>
              </a:spcBef>
            </a:pPr>
            <a:r>
              <a:rPr dirty="0" sz="1200" spc="-5">
                <a:latin typeface="Arial"/>
                <a:cs typeface="Arial"/>
              </a:rPr>
              <a:t>Pneu déformé, bande de </a:t>
            </a:r>
            <a:r>
              <a:rPr dirty="0" sz="1200">
                <a:latin typeface="Arial"/>
                <a:cs typeface="Arial"/>
              </a:rPr>
              <a:t>roulement </a:t>
            </a:r>
            <a:r>
              <a:rPr dirty="0" sz="1200" spc="-5">
                <a:latin typeface="Arial"/>
                <a:cs typeface="Arial"/>
              </a:rPr>
              <a:t>ou flanc </a:t>
            </a:r>
            <a:r>
              <a:rPr dirty="0" sz="1200">
                <a:latin typeface="Arial"/>
                <a:cs typeface="Arial"/>
              </a:rPr>
              <a:t>séparé  </a:t>
            </a:r>
            <a:r>
              <a:rPr dirty="0" sz="1200" spc="-5">
                <a:latin typeface="Arial"/>
                <a:cs typeface="Arial"/>
              </a:rPr>
              <a:t>de la </a:t>
            </a:r>
            <a:r>
              <a:rPr dirty="0" sz="1200">
                <a:latin typeface="Arial"/>
                <a:cs typeface="Arial"/>
              </a:rPr>
              <a:t>carcasse </a:t>
            </a:r>
            <a:r>
              <a:rPr dirty="0" sz="1200" spc="-5">
                <a:latin typeface="Arial"/>
                <a:cs typeface="Arial"/>
              </a:rPr>
              <a:t>du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 spc="-5">
                <a:latin typeface="Arial"/>
                <a:cs typeface="Arial"/>
              </a:rPr>
              <a:t>pneu.</a:t>
            </a:r>
            <a:endParaRPr sz="12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41925" y="3285528"/>
            <a:ext cx="3291204" cy="3892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1430"/>
              </a:lnSpc>
              <a:spcBef>
                <a:spcPts val="100"/>
              </a:spcBef>
            </a:pPr>
            <a:r>
              <a:rPr dirty="0" sz="1200" spc="-5" b="1">
                <a:latin typeface="Arial"/>
                <a:cs typeface="Arial"/>
              </a:rPr>
              <a:t>9.5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ts val="1435"/>
              </a:lnSpc>
            </a:pPr>
            <a:r>
              <a:rPr dirty="0" sz="1200" spc="-25">
                <a:latin typeface="Arial"/>
                <a:cs typeface="Arial"/>
              </a:rPr>
              <a:t>Valve </a:t>
            </a:r>
            <a:r>
              <a:rPr dirty="0" sz="1200" spc="-5">
                <a:latin typeface="Arial"/>
                <a:cs typeface="Arial"/>
              </a:rPr>
              <a:t>usée, endommagée, écorchée ou</a:t>
            </a:r>
            <a:r>
              <a:rPr dirty="0" sz="1200" spc="-4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coupée.</a:t>
            </a:r>
            <a:endParaRPr sz="12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509763" y="2377113"/>
            <a:ext cx="1866264" cy="4445"/>
          </a:xfrm>
          <a:custGeom>
            <a:avLst/>
            <a:gdLst/>
            <a:ahLst/>
            <a:cxnLst/>
            <a:rect l="l" t="t" r="r" b="b"/>
            <a:pathLst>
              <a:path w="1866264" h="4444">
                <a:moveTo>
                  <a:pt x="0" y="0"/>
                </a:moveTo>
                <a:lnTo>
                  <a:pt x="1865699" y="3981"/>
                </a:lnTo>
              </a:path>
            </a:pathLst>
          </a:custGeom>
          <a:ln w="19049">
            <a:solidFill>
              <a:srgbClr val="01D1B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4189223" y="2376417"/>
            <a:ext cx="635" cy="134620"/>
          </a:xfrm>
          <a:custGeom>
            <a:avLst/>
            <a:gdLst/>
            <a:ahLst/>
            <a:cxnLst/>
            <a:rect l="l" t="t" r="r" b="b"/>
            <a:pathLst>
              <a:path w="635" h="134619">
                <a:moveTo>
                  <a:pt x="149" y="-9524"/>
                </a:moveTo>
                <a:lnTo>
                  <a:pt x="149" y="143658"/>
                </a:lnTo>
              </a:path>
            </a:pathLst>
          </a:custGeom>
          <a:ln w="19349">
            <a:solidFill>
              <a:srgbClr val="01D1B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 txBox="1"/>
          <p:nvPr/>
        </p:nvSpPr>
        <p:spPr>
          <a:xfrm>
            <a:off x="2864964" y="2384721"/>
            <a:ext cx="153606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01D1B7"/>
                </a:solidFill>
                <a:latin typeface="Arial"/>
                <a:cs typeface="Arial"/>
              </a:rPr>
              <a:t>Conduire </a:t>
            </a:r>
            <a:r>
              <a:rPr dirty="0" sz="800" spc="25">
                <a:solidFill>
                  <a:srgbClr val="01D1B7"/>
                </a:solidFill>
                <a:latin typeface="Arial"/>
                <a:cs typeface="Arial"/>
              </a:rPr>
              <a:t>un </a:t>
            </a:r>
            <a:r>
              <a:rPr dirty="0" sz="800" spc="10">
                <a:solidFill>
                  <a:srgbClr val="01D1B7"/>
                </a:solidFill>
                <a:latin typeface="Arial"/>
                <a:cs typeface="Arial"/>
              </a:rPr>
              <a:t>véhicule </a:t>
            </a:r>
            <a:r>
              <a:rPr dirty="0" sz="800" spc="35">
                <a:solidFill>
                  <a:srgbClr val="01D1B7"/>
                </a:solidFill>
                <a:latin typeface="Arial"/>
                <a:cs typeface="Arial"/>
              </a:rPr>
              <a:t>lourd</a:t>
            </a:r>
            <a:r>
              <a:rPr dirty="0" sz="800" spc="45">
                <a:solidFill>
                  <a:srgbClr val="01D1B7"/>
                </a:solidFill>
                <a:latin typeface="Arial"/>
                <a:cs typeface="Arial"/>
              </a:rPr>
              <a:t> </a:t>
            </a:r>
            <a:r>
              <a:rPr dirty="0" sz="800" spc="20">
                <a:solidFill>
                  <a:srgbClr val="01D1B7"/>
                </a:solidFill>
                <a:latin typeface="Arial"/>
                <a:cs typeface="Arial"/>
              </a:rPr>
              <a:t>397</a:t>
            </a:r>
            <a:endParaRPr sz="800"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409550" y="1518411"/>
            <a:ext cx="390924" cy="36488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409550" y="2432811"/>
            <a:ext cx="390924" cy="36488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2519713" y="3118093"/>
            <a:ext cx="1866264" cy="4445"/>
          </a:xfrm>
          <a:custGeom>
            <a:avLst/>
            <a:gdLst/>
            <a:ahLst/>
            <a:cxnLst/>
            <a:rect l="l" t="t" r="r" b="b"/>
            <a:pathLst>
              <a:path w="1866264" h="4444">
                <a:moveTo>
                  <a:pt x="0" y="0"/>
                </a:moveTo>
                <a:lnTo>
                  <a:pt x="1865699" y="3981"/>
                </a:lnTo>
              </a:path>
            </a:pathLst>
          </a:custGeom>
          <a:ln w="19049">
            <a:solidFill>
              <a:srgbClr val="01D1B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4199173" y="3117396"/>
            <a:ext cx="635" cy="134620"/>
          </a:xfrm>
          <a:custGeom>
            <a:avLst/>
            <a:gdLst/>
            <a:ahLst/>
            <a:cxnLst/>
            <a:rect l="l" t="t" r="r" b="b"/>
            <a:pathLst>
              <a:path w="635" h="134620">
                <a:moveTo>
                  <a:pt x="149" y="-9524"/>
                </a:moveTo>
                <a:lnTo>
                  <a:pt x="149" y="143658"/>
                </a:lnTo>
              </a:path>
            </a:pathLst>
          </a:custGeom>
          <a:ln w="19349">
            <a:solidFill>
              <a:srgbClr val="01D1B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 txBox="1"/>
          <p:nvPr/>
        </p:nvSpPr>
        <p:spPr>
          <a:xfrm>
            <a:off x="2874914" y="3125700"/>
            <a:ext cx="153606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01D1B7"/>
                </a:solidFill>
                <a:latin typeface="Arial"/>
                <a:cs typeface="Arial"/>
              </a:rPr>
              <a:t>Conduire </a:t>
            </a:r>
            <a:r>
              <a:rPr dirty="0" sz="800" spc="25">
                <a:solidFill>
                  <a:srgbClr val="01D1B7"/>
                </a:solidFill>
                <a:latin typeface="Arial"/>
                <a:cs typeface="Arial"/>
              </a:rPr>
              <a:t>un </a:t>
            </a:r>
            <a:r>
              <a:rPr dirty="0" sz="800" spc="10">
                <a:solidFill>
                  <a:srgbClr val="01D1B7"/>
                </a:solidFill>
                <a:latin typeface="Arial"/>
                <a:cs typeface="Arial"/>
              </a:rPr>
              <a:t>véhicule </a:t>
            </a:r>
            <a:r>
              <a:rPr dirty="0" sz="800" spc="35">
                <a:solidFill>
                  <a:srgbClr val="01D1B7"/>
                </a:solidFill>
                <a:latin typeface="Arial"/>
                <a:cs typeface="Arial"/>
              </a:rPr>
              <a:t>lourd</a:t>
            </a:r>
            <a:r>
              <a:rPr dirty="0" sz="800" spc="45">
                <a:solidFill>
                  <a:srgbClr val="01D1B7"/>
                </a:solidFill>
                <a:latin typeface="Arial"/>
                <a:cs typeface="Arial"/>
              </a:rPr>
              <a:t> </a:t>
            </a:r>
            <a:r>
              <a:rPr dirty="0" sz="800" spc="20">
                <a:solidFill>
                  <a:srgbClr val="01D1B7"/>
                </a:solidFill>
                <a:latin typeface="Arial"/>
                <a:cs typeface="Arial"/>
              </a:rPr>
              <a:t>397</a:t>
            </a:r>
            <a:endParaRPr sz="800">
              <a:latin typeface="Arial"/>
              <a:cs typeface="Arial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409550" y="3347211"/>
            <a:ext cx="390924" cy="36488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2519713" y="3803893"/>
            <a:ext cx="1866264" cy="4445"/>
          </a:xfrm>
          <a:custGeom>
            <a:avLst/>
            <a:gdLst/>
            <a:ahLst/>
            <a:cxnLst/>
            <a:rect l="l" t="t" r="r" b="b"/>
            <a:pathLst>
              <a:path w="1866264" h="4445">
                <a:moveTo>
                  <a:pt x="0" y="0"/>
                </a:moveTo>
                <a:lnTo>
                  <a:pt x="1865699" y="3980"/>
                </a:lnTo>
              </a:path>
            </a:pathLst>
          </a:custGeom>
          <a:ln w="19049">
            <a:solidFill>
              <a:srgbClr val="01D1B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4199173" y="3803197"/>
            <a:ext cx="635" cy="134620"/>
          </a:xfrm>
          <a:custGeom>
            <a:avLst/>
            <a:gdLst/>
            <a:ahLst/>
            <a:cxnLst/>
            <a:rect l="l" t="t" r="r" b="b"/>
            <a:pathLst>
              <a:path w="635" h="134620">
                <a:moveTo>
                  <a:pt x="149" y="-9524"/>
                </a:moveTo>
                <a:lnTo>
                  <a:pt x="149" y="143657"/>
                </a:lnTo>
              </a:path>
            </a:pathLst>
          </a:custGeom>
          <a:ln w="19349">
            <a:solidFill>
              <a:srgbClr val="01D1B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 txBox="1"/>
          <p:nvPr/>
        </p:nvSpPr>
        <p:spPr>
          <a:xfrm>
            <a:off x="2874914" y="3811501"/>
            <a:ext cx="154622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01D1B7"/>
                </a:solidFill>
                <a:latin typeface="Arial"/>
                <a:cs typeface="Arial"/>
              </a:rPr>
              <a:t>Conduire </a:t>
            </a:r>
            <a:r>
              <a:rPr dirty="0" sz="800" spc="25">
                <a:solidFill>
                  <a:srgbClr val="01D1B7"/>
                </a:solidFill>
                <a:latin typeface="Arial"/>
                <a:cs typeface="Arial"/>
              </a:rPr>
              <a:t>un </a:t>
            </a:r>
            <a:r>
              <a:rPr dirty="0" sz="800" spc="10">
                <a:solidFill>
                  <a:srgbClr val="01D1B7"/>
                </a:solidFill>
                <a:latin typeface="Arial"/>
                <a:cs typeface="Arial"/>
              </a:rPr>
              <a:t>véhicule </a:t>
            </a:r>
            <a:r>
              <a:rPr dirty="0" sz="800" spc="35">
                <a:solidFill>
                  <a:srgbClr val="01D1B7"/>
                </a:solidFill>
                <a:latin typeface="Arial"/>
                <a:cs typeface="Arial"/>
              </a:rPr>
              <a:t>lourd</a:t>
            </a:r>
            <a:r>
              <a:rPr dirty="0" sz="800" spc="50">
                <a:solidFill>
                  <a:srgbClr val="01D1B7"/>
                </a:solidFill>
                <a:latin typeface="Arial"/>
                <a:cs typeface="Arial"/>
              </a:rPr>
              <a:t> </a:t>
            </a:r>
            <a:r>
              <a:rPr dirty="0" sz="800" spc="45">
                <a:solidFill>
                  <a:srgbClr val="01D1B7"/>
                </a:solidFill>
                <a:latin typeface="Arial"/>
                <a:cs typeface="Arial"/>
              </a:rPr>
              <a:t>398</a:t>
            </a:r>
            <a:endParaRPr sz="800">
              <a:latin typeface="Arial"/>
              <a:cs typeface="Arial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5743075" y="2481875"/>
            <a:ext cx="2130756" cy="164012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7620" rIns="0" bIns="0" rtlCol="0" vert="horz">
            <a:spAutoFit/>
          </a:bodyPr>
          <a:lstStyle/>
          <a:p>
            <a:pPr marL="12700" marR="5080" indent="17780">
              <a:lnSpc>
                <a:spcPts val="830"/>
              </a:lnSpc>
              <a:spcBef>
                <a:spcPts val="60"/>
              </a:spcBef>
            </a:pPr>
            <a:r>
              <a:rPr dirty="0" spc="-5"/>
              <a:t>Commission scolaire  </a:t>
            </a:r>
            <a:r>
              <a:rPr dirty="0"/>
              <a:t>de </a:t>
            </a:r>
            <a:r>
              <a:rPr dirty="0" spc="-5"/>
              <a:t>la</a:t>
            </a:r>
            <a:r>
              <a:rPr dirty="0" spc="-85"/>
              <a:t> </a:t>
            </a:r>
            <a:r>
              <a:rPr dirty="0" spc="-5"/>
              <a:t>Rivière-du-Nord</a:t>
            </a:r>
          </a:p>
        </p:txBody>
      </p:sp>
      <p:sp>
        <p:nvSpPr>
          <p:cNvPr id="28" name="object 28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5"/>
              <a:t>ÇA</a:t>
            </a:r>
            <a:r>
              <a:rPr dirty="0" spc="-100"/>
              <a:t> </a:t>
            </a:r>
            <a:r>
              <a:rPr dirty="0" spc="-5"/>
              <a:t>ROULE</a:t>
            </a:r>
            <a:r>
              <a:rPr dirty="0" spc="-85"/>
              <a:t> </a:t>
            </a:r>
            <a:r>
              <a:rPr dirty="0" spc="-50"/>
              <a:t>!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4725" y="124857"/>
            <a:ext cx="3859529" cy="3911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140"/>
              <a:t>LISTES </a:t>
            </a:r>
            <a:r>
              <a:rPr dirty="0" spc="-135"/>
              <a:t>DE</a:t>
            </a:r>
            <a:r>
              <a:rPr dirty="0" spc="10"/>
              <a:t> </a:t>
            </a:r>
            <a:r>
              <a:rPr dirty="0" spc="-145"/>
              <a:t>DÉFECTUOSITÉS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84725" y="646481"/>
            <a:ext cx="6031230" cy="302704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20">
                <a:solidFill>
                  <a:srgbClr val="01D1B7"/>
                </a:solidFill>
                <a:latin typeface="Arial"/>
                <a:cs typeface="Arial"/>
              </a:rPr>
              <a:t>Liste </a:t>
            </a:r>
            <a:r>
              <a:rPr dirty="0" sz="1800" spc="-350">
                <a:solidFill>
                  <a:srgbClr val="01D1B7"/>
                </a:solidFill>
                <a:latin typeface="Arial"/>
                <a:cs typeface="Arial"/>
              </a:rPr>
              <a:t>1 </a:t>
            </a:r>
            <a:r>
              <a:rPr dirty="0" sz="1800" spc="-65">
                <a:solidFill>
                  <a:srgbClr val="01D1B7"/>
                </a:solidFill>
                <a:latin typeface="Arial"/>
                <a:cs typeface="Arial"/>
              </a:rPr>
              <a:t>– </a:t>
            </a:r>
            <a:r>
              <a:rPr dirty="0" sz="1800" spc="15">
                <a:solidFill>
                  <a:srgbClr val="01D1B7"/>
                </a:solidFill>
                <a:latin typeface="Arial"/>
                <a:cs typeface="Arial"/>
              </a:rPr>
              <a:t>Véhicule</a:t>
            </a:r>
            <a:r>
              <a:rPr dirty="0" sz="1800" spc="25">
                <a:solidFill>
                  <a:srgbClr val="01D1B7"/>
                </a:solidFill>
                <a:latin typeface="Arial"/>
                <a:cs typeface="Arial"/>
              </a:rPr>
              <a:t> </a:t>
            </a:r>
            <a:r>
              <a:rPr dirty="0" sz="1800" spc="80">
                <a:solidFill>
                  <a:srgbClr val="01D1B7"/>
                </a:solidFill>
                <a:latin typeface="Arial"/>
                <a:cs typeface="Arial"/>
              </a:rPr>
              <a:t>lourd</a:t>
            </a:r>
            <a:endParaRPr sz="1800">
              <a:latin typeface="Arial"/>
              <a:cs typeface="Arial"/>
            </a:endParaRPr>
          </a:p>
          <a:p>
            <a:pPr marL="12700" marR="74295">
              <a:lnSpc>
                <a:spcPct val="114599"/>
              </a:lnSpc>
              <a:spcBef>
                <a:spcPts val="1400"/>
              </a:spcBef>
            </a:pPr>
            <a:r>
              <a:rPr dirty="0" sz="1200" spc="-5">
                <a:latin typeface="Arial"/>
                <a:cs typeface="Arial"/>
              </a:rPr>
              <a:t>Cette liste </a:t>
            </a:r>
            <a:r>
              <a:rPr dirty="0" sz="1200">
                <a:latin typeface="Arial"/>
                <a:cs typeface="Arial"/>
              </a:rPr>
              <a:t>s’applique </a:t>
            </a:r>
            <a:r>
              <a:rPr dirty="0" sz="1200" spc="-5">
                <a:latin typeface="Arial"/>
                <a:cs typeface="Arial"/>
              </a:rPr>
              <a:t>aux </a:t>
            </a:r>
            <a:r>
              <a:rPr dirty="0" sz="1200">
                <a:latin typeface="Arial"/>
                <a:cs typeface="Arial"/>
              </a:rPr>
              <a:t>véhicules </a:t>
            </a:r>
            <a:r>
              <a:rPr dirty="0" sz="1200" spc="-5">
                <a:latin typeface="Arial"/>
                <a:cs typeface="Arial"/>
              </a:rPr>
              <a:t>lourds, excluant les autobus, les </a:t>
            </a:r>
            <a:r>
              <a:rPr dirty="0" sz="1200">
                <a:latin typeface="Arial"/>
                <a:cs typeface="Arial"/>
              </a:rPr>
              <a:t>minibus </a:t>
            </a:r>
            <a:r>
              <a:rPr dirty="0" sz="1200" spc="-5">
                <a:latin typeface="Arial"/>
                <a:cs typeface="Arial"/>
              </a:rPr>
              <a:t>ou les  autocars.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1800" spc="20">
                <a:solidFill>
                  <a:srgbClr val="01D1B7"/>
                </a:solidFill>
                <a:latin typeface="Arial"/>
                <a:cs typeface="Arial"/>
              </a:rPr>
              <a:t>Liste </a:t>
            </a:r>
            <a:r>
              <a:rPr dirty="0" sz="1800" spc="65">
                <a:solidFill>
                  <a:srgbClr val="01D1B7"/>
                </a:solidFill>
                <a:latin typeface="Arial"/>
                <a:cs typeface="Arial"/>
              </a:rPr>
              <a:t>2 </a:t>
            </a:r>
            <a:r>
              <a:rPr dirty="0" sz="1800" spc="-65">
                <a:solidFill>
                  <a:srgbClr val="01D1B7"/>
                </a:solidFill>
                <a:latin typeface="Arial"/>
                <a:cs typeface="Arial"/>
              </a:rPr>
              <a:t>–</a:t>
            </a:r>
            <a:r>
              <a:rPr dirty="0" sz="1800" spc="-135">
                <a:solidFill>
                  <a:srgbClr val="01D1B7"/>
                </a:solidFill>
                <a:latin typeface="Arial"/>
                <a:cs typeface="Arial"/>
              </a:rPr>
              <a:t> </a:t>
            </a:r>
            <a:r>
              <a:rPr dirty="0" sz="1800" spc="45">
                <a:solidFill>
                  <a:srgbClr val="01D1B7"/>
                </a:solidFill>
                <a:latin typeface="Arial"/>
                <a:cs typeface="Arial"/>
              </a:rPr>
              <a:t>Autobus</a:t>
            </a:r>
            <a:endParaRPr sz="1800">
              <a:latin typeface="Arial"/>
              <a:cs typeface="Arial"/>
            </a:endParaRPr>
          </a:p>
          <a:p>
            <a:pPr algn="just" marL="12700" marR="1682114">
              <a:lnSpc>
                <a:spcPts val="1430"/>
              </a:lnSpc>
              <a:spcBef>
                <a:spcPts val="1670"/>
              </a:spcBef>
            </a:pPr>
            <a:r>
              <a:rPr dirty="0" sz="1200" spc="-5">
                <a:latin typeface="Arial"/>
                <a:cs typeface="Arial"/>
              </a:rPr>
              <a:t>Cette liste </a:t>
            </a:r>
            <a:r>
              <a:rPr dirty="0" sz="1200">
                <a:latin typeface="Arial"/>
                <a:cs typeface="Arial"/>
              </a:rPr>
              <a:t>s’applique </a:t>
            </a:r>
            <a:r>
              <a:rPr dirty="0" sz="1200" spc="-5">
                <a:latin typeface="Arial"/>
                <a:cs typeface="Arial"/>
              </a:rPr>
              <a:t>aux autobus </a:t>
            </a:r>
            <a:r>
              <a:rPr dirty="0" sz="1200">
                <a:latin typeface="Arial"/>
                <a:cs typeface="Arial"/>
              </a:rPr>
              <a:t>(autre </a:t>
            </a:r>
            <a:r>
              <a:rPr dirty="0" sz="1200" spc="-5">
                <a:latin typeface="Arial"/>
                <a:cs typeface="Arial"/>
              </a:rPr>
              <a:t>qu’un autocar), aux  </a:t>
            </a:r>
            <a:r>
              <a:rPr dirty="0" sz="1200">
                <a:latin typeface="Arial"/>
                <a:cs typeface="Arial"/>
              </a:rPr>
              <a:t>minibus </a:t>
            </a:r>
            <a:r>
              <a:rPr dirty="0" sz="1200" spc="-5">
                <a:latin typeface="Arial"/>
                <a:cs typeface="Arial"/>
              </a:rPr>
              <a:t>ainsi qu’à toute </a:t>
            </a:r>
            <a:r>
              <a:rPr dirty="0" sz="1200">
                <a:latin typeface="Arial"/>
                <a:cs typeface="Arial"/>
              </a:rPr>
              <a:t>remorque </a:t>
            </a:r>
            <a:r>
              <a:rPr dirty="0" sz="1200" spc="-5">
                <a:latin typeface="Arial"/>
                <a:cs typeface="Arial"/>
              </a:rPr>
              <a:t>tirée par un autobus, un  </a:t>
            </a:r>
            <a:r>
              <a:rPr dirty="0" sz="1200">
                <a:latin typeface="Arial"/>
                <a:cs typeface="Arial"/>
              </a:rPr>
              <a:t>minibus </a:t>
            </a:r>
            <a:r>
              <a:rPr dirty="0" sz="1200" spc="-5">
                <a:latin typeface="Arial"/>
                <a:cs typeface="Arial"/>
              </a:rPr>
              <a:t>ou un</a:t>
            </a:r>
            <a:r>
              <a:rPr dirty="0" sz="1200" spc="-15">
                <a:latin typeface="Arial"/>
                <a:cs typeface="Arial"/>
              </a:rPr>
              <a:t> autocar.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1800" spc="20">
                <a:solidFill>
                  <a:srgbClr val="01D1B7"/>
                </a:solidFill>
                <a:latin typeface="Arial"/>
                <a:cs typeface="Arial"/>
              </a:rPr>
              <a:t>Liste </a:t>
            </a:r>
            <a:r>
              <a:rPr dirty="0" sz="1800" spc="50">
                <a:solidFill>
                  <a:srgbClr val="01D1B7"/>
                </a:solidFill>
                <a:latin typeface="Arial"/>
                <a:cs typeface="Arial"/>
              </a:rPr>
              <a:t>3 </a:t>
            </a:r>
            <a:r>
              <a:rPr dirty="0" sz="1800" spc="-65">
                <a:solidFill>
                  <a:srgbClr val="01D1B7"/>
                </a:solidFill>
                <a:latin typeface="Arial"/>
                <a:cs typeface="Arial"/>
              </a:rPr>
              <a:t>–</a:t>
            </a:r>
            <a:r>
              <a:rPr dirty="0" sz="1800" spc="-120">
                <a:solidFill>
                  <a:srgbClr val="01D1B7"/>
                </a:solidFill>
                <a:latin typeface="Arial"/>
                <a:cs typeface="Arial"/>
              </a:rPr>
              <a:t> </a:t>
            </a:r>
            <a:r>
              <a:rPr dirty="0" sz="1800" spc="50">
                <a:solidFill>
                  <a:srgbClr val="01D1B7"/>
                </a:solidFill>
                <a:latin typeface="Arial"/>
                <a:cs typeface="Arial"/>
              </a:rPr>
              <a:t>Autocar</a:t>
            </a:r>
            <a:endParaRPr sz="1800">
              <a:latin typeface="Arial"/>
              <a:cs typeface="Arial"/>
            </a:endParaRPr>
          </a:p>
          <a:p>
            <a:pPr marL="12700" marR="5080">
              <a:lnSpc>
                <a:spcPts val="1430"/>
              </a:lnSpc>
              <a:spcBef>
                <a:spcPts val="95"/>
              </a:spcBef>
            </a:pPr>
            <a:r>
              <a:rPr dirty="0" sz="1200" spc="-5">
                <a:latin typeface="Arial"/>
                <a:cs typeface="Arial"/>
              </a:rPr>
              <a:t>Cette liste </a:t>
            </a:r>
            <a:r>
              <a:rPr dirty="0" sz="1200">
                <a:latin typeface="Arial"/>
                <a:cs typeface="Arial"/>
              </a:rPr>
              <a:t>s’applique à </a:t>
            </a:r>
            <a:r>
              <a:rPr dirty="0" sz="1200" spc="-5">
                <a:latin typeface="Arial"/>
                <a:cs typeface="Arial"/>
              </a:rPr>
              <a:t>un </a:t>
            </a:r>
            <a:r>
              <a:rPr dirty="0" sz="1200" spc="-15">
                <a:latin typeface="Arial"/>
                <a:cs typeface="Arial"/>
              </a:rPr>
              <a:t>autocar. </a:t>
            </a:r>
            <a:r>
              <a:rPr dirty="0" sz="1200" spc="-30">
                <a:latin typeface="Arial"/>
                <a:cs typeface="Arial"/>
              </a:rPr>
              <a:t>Toute </a:t>
            </a:r>
            <a:r>
              <a:rPr dirty="0" sz="1200">
                <a:latin typeface="Arial"/>
                <a:cs typeface="Arial"/>
              </a:rPr>
              <a:t>remorque </a:t>
            </a:r>
            <a:r>
              <a:rPr dirty="0" sz="1200" spc="-5">
                <a:latin typeface="Arial"/>
                <a:cs typeface="Arial"/>
              </a:rPr>
              <a:t>que tire l’autocar doit faire l’objet  d’une inspection </a:t>
            </a:r>
            <a:r>
              <a:rPr dirty="0" sz="1200">
                <a:latin typeface="Arial"/>
                <a:cs typeface="Arial"/>
              </a:rPr>
              <a:t>conformément à </a:t>
            </a:r>
            <a:r>
              <a:rPr dirty="0" sz="1200" spc="-5">
                <a:latin typeface="Arial"/>
                <a:cs typeface="Arial"/>
              </a:rPr>
              <a:t>la liste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 spc="-5">
                <a:latin typeface="Arial"/>
                <a:cs typeface="Arial"/>
              </a:rPr>
              <a:t>2.</a:t>
            </a:r>
            <a:endParaRPr sz="12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050795" y="1665112"/>
            <a:ext cx="2314572" cy="114064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6656475" y="487125"/>
            <a:ext cx="2314574" cy="11297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7156649" y="4114798"/>
            <a:ext cx="1866264" cy="4445"/>
          </a:xfrm>
          <a:custGeom>
            <a:avLst/>
            <a:gdLst/>
            <a:ahLst/>
            <a:cxnLst/>
            <a:rect l="l" t="t" r="r" b="b"/>
            <a:pathLst>
              <a:path w="1866265" h="4445">
                <a:moveTo>
                  <a:pt x="0" y="0"/>
                </a:moveTo>
                <a:lnTo>
                  <a:pt x="1865699" y="3899"/>
                </a:lnTo>
              </a:path>
            </a:pathLst>
          </a:custGeom>
          <a:ln w="19049">
            <a:solidFill>
              <a:srgbClr val="01D1B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8836108" y="4114116"/>
            <a:ext cx="635" cy="131445"/>
          </a:xfrm>
          <a:custGeom>
            <a:avLst/>
            <a:gdLst/>
            <a:ahLst/>
            <a:cxnLst/>
            <a:rect l="l" t="t" r="r" b="b"/>
            <a:pathLst>
              <a:path w="634" h="131445">
                <a:moveTo>
                  <a:pt x="149" y="-9524"/>
                </a:moveTo>
                <a:lnTo>
                  <a:pt x="149" y="140924"/>
                </a:lnTo>
              </a:path>
            </a:pathLst>
          </a:custGeom>
          <a:ln w="19349">
            <a:solidFill>
              <a:srgbClr val="01D1B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7511850" y="4120648"/>
            <a:ext cx="154686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01D1B7"/>
                </a:solidFill>
                <a:latin typeface="Arial"/>
                <a:cs typeface="Arial"/>
              </a:rPr>
              <a:t>Conduire </a:t>
            </a:r>
            <a:r>
              <a:rPr dirty="0" sz="800" spc="25">
                <a:solidFill>
                  <a:srgbClr val="01D1B7"/>
                </a:solidFill>
                <a:latin typeface="Arial"/>
                <a:cs typeface="Arial"/>
              </a:rPr>
              <a:t>un </a:t>
            </a:r>
            <a:r>
              <a:rPr dirty="0" sz="800" spc="10">
                <a:solidFill>
                  <a:srgbClr val="01D1B7"/>
                </a:solidFill>
                <a:latin typeface="Arial"/>
                <a:cs typeface="Arial"/>
              </a:rPr>
              <a:t>véhicule </a:t>
            </a:r>
            <a:r>
              <a:rPr dirty="0" sz="800" spc="35">
                <a:solidFill>
                  <a:srgbClr val="01D1B7"/>
                </a:solidFill>
                <a:latin typeface="Arial"/>
                <a:cs typeface="Arial"/>
              </a:rPr>
              <a:t>lourd</a:t>
            </a:r>
            <a:r>
              <a:rPr dirty="0" sz="800" spc="40">
                <a:solidFill>
                  <a:srgbClr val="01D1B7"/>
                </a:solidFill>
                <a:latin typeface="Arial"/>
                <a:cs typeface="Arial"/>
              </a:rPr>
              <a:t> </a:t>
            </a:r>
            <a:r>
              <a:rPr dirty="0" sz="800" spc="50">
                <a:solidFill>
                  <a:srgbClr val="01D1B7"/>
                </a:solidFill>
                <a:latin typeface="Arial"/>
                <a:cs typeface="Arial"/>
              </a:rPr>
              <a:t>358</a:t>
            </a:r>
            <a:endParaRPr sz="8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759825" y="2934099"/>
            <a:ext cx="2211224" cy="105167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7620" rIns="0" bIns="0" rtlCol="0" vert="horz">
            <a:spAutoFit/>
          </a:bodyPr>
          <a:lstStyle/>
          <a:p>
            <a:pPr marL="12700" marR="5080" indent="17780">
              <a:lnSpc>
                <a:spcPts val="830"/>
              </a:lnSpc>
              <a:spcBef>
                <a:spcPts val="60"/>
              </a:spcBef>
            </a:pPr>
            <a:r>
              <a:rPr dirty="0" spc="-5"/>
              <a:t>Commission scolaire  </a:t>
            </a:r>
            <a:r>
              <a:rPr dirty="0"/>
              <a:t>de </a:t>
            </a:r>
            <a:r>
              <a:rPr dirty="0" spc="-5"/>
              <a:t>la</a:t>
            </a:r>
            <a:r>
              <a:rPr dirty="0" spc="-85"/>
              <a:t> </a:t>
            </a:r>
            <a:r>
              <a:rPr dirty="0" spc="-5"/>
              <a:t>Rivière-du-Nord</a:t>
            </a:r>
          </a:p>
        </p:txBody>
      </p:sp>
      <p:sp>
        <p:nvSpPr>
          <p:cNvPr id="11" name="object 11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5"/>
              <a:t>ÇA</a:t>
            </a:r>
            <a:r>
              <a:rPr dirty="0" spc="-100"/>
              <a:t> </a:t>
            </a:r>
            <a:r>
              <a:rPr dirty="0" spc="-5"/>
              <a:t>ROULE</a:t>
            </a:r>
            <a:r>
              <a:rPr dirty="0" spc="-85"/>
              <a:t> </a:t>
            </a:r>
            <a:r>
              <a:rPr dirty="0" spc="-50"/>
              <a:t>!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4725" y="505857"/>
            <a:ext cx="1229995" cy="3911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5"/>
              <a:t>9.</a:t>
            </a:r>
            <a:r>
              <a:rPr dirty="0" spc="-114"/>
              <a:t> </a:t>
            </a:r>
            <a:r>
              <a:rPr dirty="0" spc="-75"/>
              <a:t>Pneus</a:t>
            </a:r>
          </a:p>
        </p:txBody>
      </p:sp>
      <p:sp>
        <p:nvSpPr>
          <p:cNvPr id="3" name="object 3"/>
          <p:cNvSpPr/>
          <p:nvPr/>
        </p:nvSpPr>
        <p:spPr>
          <a:xfrm>
            <a:off x="6136272" y="2245016"/>
            <a:ext cx="2394054" cy="18720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6463720" y="3171156"/>
            <a:ext cx="307975" cy="698500"/>
          </a:xfrm>
          <a:custGeom>
            <a:avLst/>
            <a:gdLst/>
            <a:ahLst/>
            <a:cxnLst/>
            <a:rect l="l" t="t" r="r" b="b"/>
            <a:pathLst>
              <a:path w="307975" h="698500">
                <a:moveTo>
                  <a:pt x="0" y="698095"/>
                </a:moveTo>
                <a:lnTo>
                  <a:pt x="307577" y="0"/>
                </a:lnTo>
              </a:path>
            </a:pathLst>
          </a:custGeom>
          <a:ln w="38099">
            <a:solidFill>
              <a:srgbClr val="FF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6694658" y="2993881"/>
            <a:ext cx="165402" cy="2216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384725" y="986356"/>
            <a:ext cx="4018915" cy="12115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25">
                <a:solidFill>
                  <a:srgbClr val="01D1B7"/>
                </a:solidFill>
                <a:latin typeface="Arial"/>
                <a:cs typeface="Arial"/>
              </a:rPr>
              <a:t>Défectuosités</a:t>
            </a:r>
            <a:r>
              <a:rPr dirty="0" sz="1800" spc="-20">
                <a:solidFill>
                  <a:srgbClr val="01D1B7"/>
                </a:solidFill>
                <a:latin typeface="Arial"/>
                <a:cs typeface="Arial"/>
              </a:rPr>
              <a:t> </a:t>
            </a:r>
            <a:r>
              <a:rPr dirty="0" sz="1800" spc="20">
                <a:solidFill>
                  <a:srgbClr val="01D1B7"/>
                </a:solidFill>
                <a:latin typeface="Arial"/>
                <a:cs typeface="Arial"/>
              </a:rPr>
              <a:t>majeures:</a:t>
            </a:r>
            <a:endParaRPr sz="1800">
              <a:latin typeface="Arial"/>
              <a:cs typeface="Arial"/>
            </a:endParaRPr>
          </a:p>
          <a:p>
            <a:pPr marL="12700" marR="6985">
              <a:lnSpc>
                <a:spcPts val="1430"/>
              </a:lnSpc>
              <a:spcBef>
                <a:spcPts val="95"/>
              </a:spcBef>
            </a:pPr>
            <a:r>
              <a:rPr dirty="0" sz="1200" spc="-5">
                <a:latin typeface="Arial"/>
                <a:cs typeface="Arial"/>
              </a:rPr>
              <a:t>Pour un pneu installé </a:t>
            </a:r>
            <a:r>
              <a:rPr dirty="0" sz="1200">
                <a:latin typeface="Arial"/>
                <a:cs typeface="Arial"/>
              </a:rPr>
              <a:t>sur </a:t>
            </a:r>
            <a:r>
              <a:rPr dirty="0" sz="1200" spc="-5">
                <a:latin typeface="Arial"/>
                <a:cs typeface="Arial"/>
              </a:rPr>
              <a:t>l’essieu </a:t>
            </a:r>
            <a:r>
              <a:rPr dirty="0" sz="1200">
                <a:latin typeface="Arial"/>
                <a:cs typeface="Arial"/>
              </a:rPr>
              <a:t>relié à </a:t>
            </a:r>
            <a:r>
              <a:rPr dirty="0" sz="1200" spc="-5">
                <a:latin typeface="Arial"/>
                <a:cs typeface="Arial"/>
              </a:rPr>
              <a:t>la direction d’un  </a:t>
            </a:r>
            <a:r>
              <a:rPr dirty="0" sz="1200">
                <a:latin typeface="Arial"/>
                <a:cs typeface="Arial"/>
              </a:rPr>
              <a:t>véhicule motorisé </a:t>
            </a:r>
            <a:r>
              <a:rPr dirty="0" sz="1200" spc="-5">
                <a:latin typeface="Arial"/>
                <a:cs typeface="Arial"/>
              </a:rPr>
              <a:t>ayant un PNBV de </a:t>
            </a:r>
            <a:r>
              <a:rPr dirty="0" sz="1200">
                <a:latin typeface="Arial"/>
                <a:cs typeface="Arial"/>
              </a:rPr>
              <a:t>4 </a:t>
            </a:r>
            <a:r>
              <a:rPr dirty="0" sz="1200" spc="-5">
                <a:latin typeface="Arial"/>
                <a:cs typeface="Arial"/>
              </a:rPr>
              <a:t>500 </a:t>
            </a:r>
            <a:r>
              <a:rPr dirty="0" sz="1200">
                <a:latin typeface="Arial"/>
                <a:cs typeface="Arial"/>
              </a:rPr>
              <a:t>kg </a:t>
            </a:r>
            <a:r>
              <a:rPr dirty="0" sz="1200" spc="-5">
                <a:latin typeface="Arial"/>
                <a:cs typeface="Arial"/>
              </a:rPr>
              <a:t>ou</a:t>
            </a:r>
            <a:r>
              <a:rPr dirty="0" sz="1200" spc="-65">
                <a:latin typeface="Arial"/>
                <a:cs typeface="Arial"/>
              </a:rPr>
              <a:t> </a:t>
            </a:r>
            <a:r>
              <a:rPr dirty="0" sz="1200" spc="-5">
                <a:latin typeface="Arial"/>
                <a:cs typeface="Arial"/>
              </a:rPr>
              <a:t>plus,</a:t>
            </a:r>
            <a:endParaRPr sz="1200">
              <a:latin typeface="Arial"/>
              <a:cs typeface="Arial"/>
            </a:endParaRPr>
          </a:p>
          <a:p>
            <a:pPr marL="469900">
              <a:lnSpc>
                <a:spcPts val="1365"/>
              </a:lnSpc>
            </a:pPr>
            <a:r>
              <a:rPr dirty="0" sz="1200" spc="-5" b="1">
                <a:latin typeface="Arial"/>
                <a:cs typeface="Arial"/>
              </a:rPr>
              <a:t>9.A</a:t>
            </a:r>
            <a:endParaRPr sz="1200">
              <a:latin typeface="Arial"/>
              <a:cs typeface="Arial"/>
            </a:endParaRPr>
          </a:p>
          <a:p>
            <a:pPr marL="469900" marR="5080">
              <a:lnSpc>
                <a:spcPts val="1430"/>
              </a:lnSpc>
              <a:spcBef>
                <a:spcPts val="45"/>
              </a:spcBef>
            </a:pPr>
            <a:r>
              <a:rPr dirty="0" sz="1200" spc="-5">
                <a:latin typeface="Arial"/>
                <a:cs typeface="Arial"/>
              </a:rPr>
              <a:t>La profondeur de deux </a:t>
            </a:r>
            <a:r>
              <a:rPr dirty="0" sz="1200">
                <a:latin typeface="Arial"/>
                <a:cs typeface="Arial"/>
              </a:rPr>
              <a:t>rainures </a:t>
            </a:r>
            <a:r>
              <a:rPr dirty="0" sz="1200" spc="-5">
                <a:latin typeface="Arial"/>
                <a:cs typeface="Arial"/>
              </a:rPr>
              <a:t>adjacentes est  égale ou inférieure </a:t>
            </a:r>
            <a:r>
              <a:rPr dirty="0" sz="1200">
                <a:latin typeface="Arial"/>
                <a:cs typeface="Arial"/>
              </a:rPr>
              <a:t>à </a:t>
            </a:r>
            <a:r>
              <a:rPr dirty="0" sz="1200" spc="-5">
                <a:latin typeface="Arial"/>
                <a:cs typeface="Arial"/>
              </a:rPr>
              <a:t>l’indicateur</a:t>
            </a:r>
            <a:r>
              <a:rPr dirty="0" sz="1200" spc="-30">
                <a:latin typeface="Arial"/>
                <a:cs typeface="Arial"/>
              </a:rPr>
              <a:t> </a:t>
            </a:r>
            <a:r>
              <a:rPr dirty="0" sz="1200" spc="-5">
                <a:latin typeface="Arial"/>
                <a:cs typeface="Arial"/>
              </a:rPr>
              <a:t>d’usure.</a:t>
            </a:r>
            <a:endParaRPr sz="12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84725" y="2532454"/>
            <a:ext cx="4019550" cy="1294130"/>
          </a:xfrm>
          <a:prstGeom prst="rect">
            <a:avLst/>
          </a:prstGeom>
        </p:spPr>
        <p:txBody>
          <a:bodyPr wrap="square" lIns="0" tIns="19685" rIns="0" bIns="0" rtlCol="0" vert="horz">
            <a:spAutoFit/>
          </a:bodyPr>
          <a:lstStyle/>
          <a:p>
            <a:pPr marL="12700" marR="8255">
              <a:lnSpc>
                <a:spcPts val="1430"/>
              </a:lnSpc>
              <a:spcBef>
                <a:spcPts val="155"/>
              </a:spcBef>
            </a:pPr>
            <a:r>
              <a:rPr dirty="0" sz="1200" spc="-5">
                <a:latin typeface="Arial"/>
                <a:cs typeface="Arial"/>
              </a:rPr>
              <a:t>S’applique </a:t>
            </a:r>
            <a:r>
              <a:rPr dirty="0" sz="1200">
                <a:latin typeface="Arial"/>
                <a:cs typeface="Arial"/>
              </a:rPr>
              <a:t>à </a:t>
            </a:r>
            <a:r>
              <a:rPr dirty="0" sz="1200" spc="-5">
                <a:latin typeface="Arial"/>
                <a:cs typeface="Arial"/>
              </a:rPr>
              <a:t>un pneu </a:t>
            </a:r>
            <a:r>
              <a:rPr dirty="0" sz="1200">
                <a:latin typeface="Arial"/>
                <a:cs typeface="Arial"/>
              </a:rPr>
              <a:t>simple </a:t>
            </a:r>
            <a:r>
              <a:rPr dirty="0" sz="1200" spc="-5">
                <a:latin typeface="Arial"/>
                <a:cs typeface="Arial"/>
              </a:rPr>
              <a:t>ou lorsque les deux pneus  jumelés du </a:t>
            </a:r>
            <a:r>
              <a:rPr dirty="0" sz="1200">
                <a:latin typeface="Arial"/>
                <a:cs typeface="Arial"/>
              </a:rPr>
              <a:t>même </a:t>
            </a:r>
            <a:r>
              <a:rPr dirty="0" sz="1200" spc="-5">
                <a:latin typeface="Arial"/>
                <a:cs typeface="Arial"/>
              </a:rPr>
              <a:t>assemblage de </a:t>
            </a:r>
            <a:r>
              <a:rPr dirty="0" sz="1200">
                <a:latin typeface="Arial"/>
                <a:cs typeface="Arial"/>
              </a:rPr>
              <a:t>roues </a:t>
            </a:r>
            <a:r>
              <a:rPr dirty="0" sz="1200" spc="-5">
                <a:latin typeface="Arial"/>
                <a:cs typeface="Arial"/>
              </a:rPr>
              <a:t>présentent</a:t>
            </a:r>
            <a:r>
              <a:rPr dirty="0" sz="1200" spc="-4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:</a:t>
            </a:r>
            <a:endParaRPr sz="1200">
              <a:latin typeface="Arial"/>
              <a:cs typeface="Arial"/>
            </a:endParaRPr>
          </a:p>
          <a:p>
            <a:pPr marL="469900">
              <a:lnSpc>
                <a:spcPts val="1365"/>
              </a:lnSpc>
            </a:pPr>
            <a:r>
              <a:rPr dirty="0" sz="1200" spc="-5" b="1">
                <a:latin typeface="Arial"/>
                <a:cs typeface="Arial"/>
              </a:rPr>
              <a:t>9.B</a:t>
            </a:r>
            <a:endParaRPr sz="1200">
              <a:latin typeface="Arial"/>
              <a:cs typeface="Arial"/>
            </a:endParaRPr>
          </a:p>
          <a:p>
            <a:pPr algn="just" marL="469900" marR="5080">
              <a:lnSpc>
                <a:spcPts val="1430"/>
              </a:lnSpc>
              <a:spcBef>
                <a:spcPts val="50"/>
              </a:spcBef>
            </a:pPr>
            <a:r>
              <a:rPr dirty="0" sz="1200" spc="-5">
                <a:latin typeface="Arial"/>
                <a:cs typeface="Arial"/>
              </a:rPr>
              <a:t>Pneu </a:t>
            </a:r>
            <a:r>
              <a:rPr dirty="0" sz="1200">
                <a:latin typeface="Arial"/>
                <a:cs typeface="Arial"/>
              </a:rPr>
              <a:t>simple </a:t>
            </a:r>
            <a:r>
              <a:rPr dirty="0" sz="1200" spc="-5">
                <a:latin typeface="Arial"/>
                <a:cs typeface="Arial"/>
              </a:rPr>
              <a:t>ou les pneus jumelés du </a:t>
            </a:r>
            <a:r>
              <a:rPr dirty="0" sz="1200">
                <a:latin typeface="Arial"/>
                <a:cs typeface="Arial"/>
              </a:rPr>
              <a:t>même  </a:t>
            </a:r>
            <a:r>
              <a:rPr dirty="0" sz="1200" spc="-5">
                <a:latin typeface="Arial"/>
                <a:cs typeface="Arial"/>
              </a:rPr>
              <a:t>assemblage de </a:t>
            </a:r>
            <a:r>
              <a:rPr dirty="0" sz="1200">
                <a:latin typeface="Arial"/>
                <a:cs typeface="Arial"/>
              </a:rPr>
              <a:t>roues </a:t>
            </a:r>
            <a:r>
              <a:rPr dirty="0" sz="1200" spc="-5">
                <a:latin typeface="Arial"/>
                <a:cs typeface="Arial"/>
              </a:rPr>
              <a:t>présentent une </a:t>
            </a:r>
            <a:r>
              <a:rPr dirty="0" sz="1200">
                <a:latin typeface="Arial"/>
                <a:cs typeface="Arial"/>
              </a:rPr>
              <a:t>matière  </a:t>
            </a:r>
            <a:r>
              <a:rPr dirty="0" sz="1200" spc="-5">
                <a:latin typeface="Arial"/>
                <a:cs typeface="Arial"/>
              </a:rPr>
              <a:t>étrangère logée dans la bande de </a:t>
            </a:r>
            <a:r>
              <a:rPr dirty="0" sz="1200">
                <a:latin typeface="Arial"/>
                <a:cs typeface="Arial"/>
              </a:rPr>
              <a:t>roulement </a:t>
            </a:r>
            <a:r>
              <a:rPr dirty="0" sz="1200" spc="-5">
                <a:latin typeface="Arial"/>
                <a:cs typeface="Arial"/>
              </a:rPr>
              <a:t>ou le  flanc et qui peut </a:t>
            </a:r>
            <a:r>
              <a:rPr dirty="0" sz="1200">
                <a:latin typeface="Arial"/>
                <a:cs typeface="Arial"/>
              </a:rPr>
              <a:t>causer </a:t>
            </a:r>
            <a:r>
              <a:rPr dirty="0" sz="1200" spc="-5">
                <a:latin typeface="Arial"/>
                <a:cs typeface="Arial"/>
              </a:rPr>
              <a:t>une</a:t>
            </a:r>
            <a:r>
              <a:rPr dirty="0" sz="1200" spc="-3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crevaison.</a:t>
            </a:r>
            <a:endParaRPr sz="12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11703" y="1662337"/>
            <a:ext cx="399188" cy="42727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2440039" y="2263234"/>
            <a:ext cx="1866264" cy="4445"/>
          </a:xfrm>
          <a:custGeom>
            <a:avLst/>
            <a:gdLst/>
            <a:ahLst/>
            <a:cxnLst/>
            <a:rect l="l" t="t" r="r" b="b"/>
            <a:pathLst>
              <a:path w="1866264" h="4444">
                <a:moveTo>
                  <a:pt x="0" y="0"/>
                </a:moveTo>
                <a:lnTo>
                  <a:pt x="1865700" y="3899"/>
                </a:lnTo>
              </a:path>
            </a:pathLst>
          </a:custGeom>
          <a:ln w="19049">
            <a:solidFill>
              <a:srgbClr val="01D1B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4119499" y="2262552"/>
            <a:ext cx="635" cy="131445"/>
          </a:xfrm>
          <a:custGeom>
            <a:avLst/>
            <a:gdLst/>
            <a:ahLst/>
            <a:cxnLst/>
            <a:rect l="l" t="t" r="r" b="b"/>
            <a:pathLst>
              <a:path w="635" h="131444">
                <a:moveTo>
                  <a:pt x="149" y="-9524"/>
                </a:moveTo>
                <a:lnTo>
                  <a:pt x="149" y="140924"/>
                </a:lnTo>
              </a:path>
            </a:pathLst>
          </a:custGeom>
          <a:ln w="19349">
            <a:solidFill>
              <a:srgbClr val="01D1B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2795241" y="2269084"/>
            <a:ext cx="154432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01D1B7"/>
                </a:solidFill>
                <a:latin typeface="Arial"/>
                <a:cs typeface="Arial"/>
              </a:rPr>
              <a:t>Conduire </a:t>
            </a:r>
            <a:r>
              <a:rPr dirty="0" sz="800" spc="25">
                <a:solidFill>
                  <a:srgbClr val="01D1B7"/>
                </a:solidFill>
                <a:latin typeface="Arial"/>
                <a:cs typeface="Arial"/>
              </a:rPr>
              <a:t>un </a:t>
            </a:r>
            <a:r>
              <a:rPr dirty="0" sz="800" spc="10">
                <a:solidFill>
                  <a:srgbClr val="01D1B7"/>
                </a:solidFill>
                <a:latin typeface="Arial"/>
                <a:cs typeface="Arial"/>
              </a:rPr>
              <a:t>véhicule </a:t>
            </a:r>
            <a:r>
              <a:rPr dirty="0" sz="800" spc="35">
                <a:solidFill>
                  <a:srgbClr val="01D1B7"/>
                </a:solidFill>
                <a:latin typeface="Arial"/>
                <a:cs typeface="Arial"/>
              </a:rPr>
              <a:t>lourd</a:t>
            </a:r>
            <a:r>
              <a:rPr dirty="0" sz="800" spc="50">
                <a:solidFill>
                  <a:srgbClr val="01D1B7"/>
                </a:solidFill>
                <a:latin typeface="Arial"/>
                <a:cs typeface="Arial"/>
              </a:rPr>
              <a:t> </a:t>
            </a:r>
            <a:r>
              <a:rPr dirty="0" sz="800" spc="40">
                <a:solidFill>
                  <a:srgbClr val="01D1B7"/>
                </a:solidFill>
                <a:latin typeface="Arial"/>
                <a:cs typeface="Arial"/>
              </a:rPr>
              <a:t>396</a:t>
            </a:r>
            <a:endParaRPr sz="80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11703" y="2942326"/>
            <a:ext cx="399188" cy="42727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2440039" y="3895357"/>
            <a:ext cx="1866264" cy="4445"/>
          </a:xfrm>
          <a:custGeom>
            <a:avLst/>
            <a:gdLst/>
            <a:ahLst/>
            <a:cxnLst/>
            <a:rect l="l" t="t" r="r" b="b"/>
            <a:pathLst>
              <a:path w="1866264" h="4445">
                <a:moveTo>
                  <a:pt x="0" y="0"/>
                </a:moveTo>
                <a:lnTo>
                  <a:pt x="1865700" y="3899"/>
                </a:lnTo>
              </a:path>
            </a:pathLst>
          </a:custGeom>
          <a:ln w="19049">
            <a:solidFill>
              <a:srgbClr val="01D1B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4119499" y="3894676"/>
            <a:ext cx="635" cy="131445"/>
          </a:xfrm>
          <a:custGeom>
            <a:avLst/>
            <a:gdLst/>
            <a:ahLst/>
            <a:cxnLst/>
            <a:rect l="l" t="t" r="r" b="b"/>
            <a:pathLst>
              <a:path w="635" h="131445">
                <a:moveTo>
                  <a:pt x="149" y="-9524"/>
                </a:moveTo>
                <a:lnTo>
                  <a:pt x="149" y="140924"/>
                </a:lnTo>
              </a:path>
            </a:pathLst>
          </a:custGeom>
          <a:ln w="19349">
            <a:solidFill>
              <a:srgbClr val="01D1B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/>
          <p:nvPr/>
        </p:nvSpPr>
        <p:spPr>
          <a:xfrm>
            <a:off x="2795241" y="3901207"/>
            <a:ext cx="153606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01D1B7"/>
                </a:solidFill>
                <a:latin typeface="Arial"/>
                <a:cs typeface="Arial"/>
              </a:rPr>
              <a:t>Conduire </a:t>
            </a:r>
            <a:r>
              <a:rPr dirty="0" sz="800" spc="25">
                <a:solidFill>
                  <a:srgbClr val="01D1B7"/>
                </a:solidFill>
                <a:latin typeface="Arial"/>
                <a:cs typeface="Arial"/>
              </a:rPr>
              <a:t>un </a:t>
            </a:r>
            <a:r>
              <a:rPr dirty="0" sz="800" spc="10">
                <a:solidFill>
                  <a:srgbClr val="01D1B7"/>
                </a:solidFill>
                <a:latin typeface="Arial"/>
                <a:cs typeface="Arial"/>
              </a:rPr>
              <a:t>véhicule </a:t>
            </a:r>
            <a:r>
              <a:rPr dirty="0" sz="800" spc="35">
                <a:solidFill>
                  <a:srgbClr val="01D1B7"/>
                </a:solidFill>
                <a:latin typeface="Arial"/>
                <a:cs typeface="Arial"/>
              </a:rPr>
              <a:t>lourd</a:t>
            </a:r>
            <a:r>
              <a:rPr dirty="0" sz="800" spc="45">
                <a:solidFill>
                  <a:srgbClr val="01D1B7"/>
                </a:solidFill>
                <a:latin typeface="Arial"/>
                <a:cs typeface="Arial"/>
              </a:rPr>
              <a:t> </a:t>
            </a:r>
            <a:r>
              <a:rPr dirty="0" sz="800" spc="20">
                <a:solidFill>
                  <a:srgbClr val="01D1B7"/>
                </a:solidFill>
                <a:latin typeface="Arial"/>
                <a:cs typeface="Arial"/>
              </a:rPr>
              <a:t>397</a:t>
            </a:r>
            <a:endParaRPr sz="800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4823924" y="336156"/>
            <a:ext cx="3715480" cy="178032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7620" rIns="0" bIns="0" rtlCol="0" vert="horz">
            <a:spAutoFit/>
          </a:bodyPr>
          <a:lstStyle/>
          <a:p>
            <a:pPr marL="12700" marR="5080" indent="17780">
              <a:lnSpc>
                <a:spcPts val="830"/>
              </a:lnSpc>
              <a:spcBef>
                <a:spcPts val="60"/>
              </a:spcBef>
            </a:pPr>
            <a:r>
              <a:rPr dirty="0" spc="-5"/>
              <a:t>Commission scolaire  </a:t>
            </a:r>
            <a:r>
              <a:rPr dirty="0"/>
              <a:t>de </a:t>
            </a:r>
            <a:r>
              <a:rPr dirty="0" spc="-5"/>
              <a:t>la</a:t>
            </a:r>
            <a:r>
              <a:rPr dirty="0" spc="-85"/>
              <a:t> </a:t>
            </a:r>
            <a:r>
              <a:rPr dirty="0" spc="-5"/>
              <a:t>Rivière-du-Nord</a:t>
            </a:r>
          </a:p>
        </p:txBody>
      </p:sp>
      <p:sp>
        <p:nvSpPr>
          <p:cNvPr id="18" name="object 18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5"/>
              <a:t>ÇA</a:t>
            </a:r>
            <a:r>
              <a:rPr dirty="0" spc="-100"/>
              <a:t> </a:t>
            </a:r>
            <a:r>
              <a:rPr dirty="0" spc="-5"/>
              <a:t>ROULE</a:t>
            </a:r>
            <a:r>
              <a:rPr dirty="0" spc="-85"/>
              <a:t> </a:t>
            </a:r>
            <a:r>
              <a:rPr dirty="0" spc="-50"/>
              <a:t>!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4725" y="505857"/>
            <a:ext cx="1229995" cy="3911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5"/>
              <a:t>9.</a:t>
            </a:r>
            <a:r>
              <a:rPr dirty="0" spc="-114"/>
              <a:t> </a:t>
            </a:r>
            <a:r>
              <a:rPr dirty="0" spc="-75"/>
              <a:t>Pneus</a:t>
            </a:r>
          </a:p>
        </p:txBody>
      </p:sp>
      <p:sp>
        <p:nvSpPr>
          <p:cNvPr id="3" name="object 3"/>
          <p:cNvSpPr/>
          <p:nvPr/>
        </p:nvSpPr>
        <p:spPr>
          <a:xfrm>
            <a:off x="4572000" y="691800"/>
            <a:ext cx="4376699" cy="32825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4863250" y="2527780"/>
            <a:ext cx="635635" cy="1383665"/>
          </a:xfrm>
          <a:custGeom>
            <a:avLst/>
            <a:gdLst/>
            <a:ahLst/>
            <a:cxnLst/>
            <a:rect l="l" t="t" r="r" b="b"/>
            <a:pathLst>
              <a:path w="635635" h="1383664">
                <a:moveTo>
                  <a:pt x="0" y="1383168"/>
                </a:moveTo>
                <a:lnTo>
                  <a:pt x="635376" y="0"/>
                </a:lnTo>
              </a:path>
            </a:pathLst>
          </a:custGeom>
          <a:ln w="38099">
            <a:solidFill>
              <a:srgbClr val="FF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422389" y="2351613"/>
            <a:ext cx="167459" cy="22148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384725" y="986356"/>
            <a:ext cx="4019550" cy="26593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25">
                <a:solidFill>
                  <a:srgbClr val="01D1B7"/>
                </a:solidFill>
                <a:latin typeface="Arial"/>
                <a:cs typeface="Arial"/>
              </a:rPr>
              <a:t>Défectuosités</a:t>
            </a:r>
            <a:r>
              <a:rPr dirty="0" sz="1800" spc="-20">
                <a:solidFill>
                  <a:srgbClr val="01D1B7"/>
                </a:solidFill>
                <a:latin typeface="Arial"/>
                <a:cs typeface="Arial"/>
              </a:rPr>
              <a:t> </a:t>
            </a:r>
            <a:r>
              <a:rPr dirty="0" sz="1800" spc="20">
                <a:solidFill>
                  <a:srgbClr val="01D1B7"/>
                </a:solidFill>
                <a:latin typeface="Arial"/>
                <a:cs typeface="Arial"/>
              </a:rPr>
              <a:t>majeures:</a:t>
            </a:r>
            <a:endParaRPr sz="1800">
              <a:latin typeface="Arial"/>
              <a:cs typeface="Arial"/>
            </a:endParaRPr>
          </a:p>
          <a:p>
            <a:pPr marL="12700" marR="8255">
              <a:lnSpc>
                <a:spcPts val="1430"/>
              </a:lnSpc>
              <a:spcBef>
                <a:spcPts val="95"/>
              </a:spcBef>
            </a:pPr>
            <a:r>
              <a:rPr dirty="0" sz="1200" spc="-5">
                <a:latin typeface="Arial"/>
                <a:cs typeface="Arial"/>
              </a:rPr>
              <a:t>S’applique </a:t>
            </a:r>
            <a:r>
              <a:rPr dirty="0" sz="1200">
                <a:latin typeface="Arial"/>
                <a:cs typeface="Arial"/>
              </a:rPr>
              <a:t>à </a:t>
            </a:r>
            <a:r>
              <a:rPr dirty="0" sz="1200" spc="-5">
                <a:latin typeface="Arial"/>
                <a:cs typeface="Arial"/>
              </a:rPr>
              <a:t>un pneu </a:t>
            </a:r>
            <a:r>
              <a:rPr dirty="0" sz="1200">
                <a:latin typeface="Arial"/>
                <a:cs typeface="Arial"/>
              </a:rPr>
              <a:t>simple </a:t>
            </a:r>
            <a:r>
              <a:rPr dirty="0" sz="1200" spc="-5">
                <a:latin typeface="Arial"/>
                <a:cs typeface="Arial"/>
              </a:rPr>
              <a:t>ou lorsque les deux pneus  jumelés du </a:t>
            </a:r>
            <a:r>
              <a:rPr dirty="0" sz="1200">
                <a:latin typeface="Arial"/>
                <a:cs typeface="Arial"/>
              </a:rPr>
              <a:t>même </a:t>
            </a:r>
            <a:r>
              <a:rPr dirty="0" sz="1200" spc="-5">
                <a:latin typeface="Arial"/>
                <a:cs typeface="Arial"/>
              </a:rPr>
              <a:t>assemblage de </a:t>
            </a:r>
            <a:r>
              <a:rPr dirty="0" sz="1200">
                <a:latin typeface="Arial"/>
                <a:cs typeface="Arial"/>
              </a:rPr>
              <a:t>roues </a:t>
            </a:r>
            <a:r>
              <a:rPr dirty="0" sz="1200" spc="-5">
                <a:latin typeface="Arial"/>
                <a:cs typeface="Arial"/>
              </a:rPr>
              <a:t>présentent</a:t>
            </a:r>
            <a:r>
              <a:rPr dirty="0" sz="1200" spc="-4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: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150">
              <a:latin typeface="Arial"/>
              <a:cs typeface="Arial"/>
            </a:endParaRPr>
          </a:p>
          <a:p>
            <a:pPr marL="469900">
              <a:lnSpc>
                <a:spcPts val="1430"/>
              </a:lnSpc>
            </a:pPr>
            <a:r>
              <a:rPr dirty="0" sz="1200" spc="-5" b="1">
                <a:latin typeface="Arial"/>
                <a:cs typeface="Arial"/>
              </a:rPr>
              <a:t>9.C</a:t>
            </a:r>
            <a:endParaRPr sz="1200">
              <a:latin typeface="Arial"/>
              <a:cs typeface="Arial"/>
            </a:endParaRPr>
          </a:p>
          <a:p>
            <a:pPr algn="just" marL="469900" marR="6350">
              <a:lnSpc>
                <a:spcPts val="1430"/>
              </a:lnSpc>
              <a:spcBef>
                <a:spcPts val="50"/>
              </a:spcBef>
            </a:pPr>
            <a:r>
              <a:rPr dirty="0" sz="1200" spc="-5">
                <a:latin typeface="Arial"/>
                <a:cs typeface="Arial"/>
              </a:rPr>
              <a:t>Une </a:t>
            </a:r>
            <a:r>
              <a:rPr dirty="0" sz="1200">
                <a:latin typeface="Arial"/>
                <a:cs typeface="Arial"/>
              </a:rPr>
              <a:t>coupure, </a:t>
            </a:r>
            <a:r>
              <a:rPr dirty="0" sz="1200" spc="-5">
                <a:latin typeface="Arial"/>
                <a:cs typeface="Arial"/>
              </a:rPr>
              <a:t>de l’usure ou tout autre dommage et  que la toile de </a:t>
            </a:r>
            <a:r>
              <a:rPr dirty="0" sz="1200">
                <a:latin typeface="Arial"/>
                <a:cs typeface="Arial"/>
              </a:rPr>
              <a:t>renforcement </a:t>
            </a:r>
            <a:r>
              <a:rPr dirty="0" sz="1200" spc="-5">
                <a:latin typeface="Arial"/>
                <a:cs typeface="Arial"/>
              </a:rPr>
              <a:t>ou la </a:t>
            </a:r>
            <a:r>
              <a:rPr dirty="0" sz="1200">
                <a:latin typeface="Arial"/>
                <a:cs typeface="Arial"/>
              </a:rPr>
              <a:t>ceinture</a:t>
            </a:r>
            <a:r>
              <a:rPr dirty="0" sz="1200" spc="-45">
                <a:latin typeface="Arial"/>
                <a:cs typeface="Arial"/>
              </a:rPr>
              <a:t> </a:t>
            </a:r>
            <a:r>
              <a:rPr dirty="0" sz="1200" spc="-15">
                <a:latin typeface="Arial"/>
                <a:cs typeface="Arial"/>
              </a:rPr>
              <a:t>d’acier.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3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100">
              <a:latin typeface="Arial"/>
              <a:cs typeface="Arial"/>
            </a:endParaRPr>
          </a:p>
          <a:p>
            <a:pPr marL="469900">
              <a:lnSpc>
                <a:spcPts val="1430"/>
              </a:lnSpc>
              <a:spcBef>
                <a:spcPts val="5"/>
              </a:spcBef>
            </a:pPr>
            <a:r>
              <a:rPr dirty="0" sz="1200" spc="-5" b="1">
                <a:latin typeface="Arial"/>
                <a:cs typeface="Arial"/>
              </a:rPr>
              <a:t>9.D</a:t>
            </a:r>
            <a:endParaRPr sz="1200">
              <a:latin typeface="Arial"/>
              <a:cs typeface="Arial"/>
            </a:endParaRPr>
          </a:p>
          <a:p>
            <a:pPr algn="just" marL="469900" marR="5080">
              <a:lnSpc>
                <a:spcPts val="1430"/>
              </a:lnSpc>
              <a:spcBef>
                <a:spcPts val="45"/>
              </a:spcBef>
            </a:pPr>
            <a:r>
              <a:rPr dirty="0" sz="1200" spc="-5">
                <a:latin typeface="Arial"/>
                <a:cs typeface="Arial"/>
              </a:rPr>
              <a:t>Un pneu touche </a:t>
            </a:r>
            <a:r>
              <a:rPr dirty="0" sz="1200">
                <a:latin typeface="Arial"/>
                <a:cs typeface="Arial"/>
              </a:rPr>
              <a:t>à </a:t>
            </a:r>
            <a:r>
              <a:rPr dirty="0" sz="1200" spc="-5">
                <a:latin typeface="Arial"/>
                <a:cs typeface="Arial"/>
              </a:rPr>
              <a:t>une partie fixe du </a:t>
            </a:r>
            <a:r>
              <a:rPr dirty="0" sz="1200">
                <a:latin typeface="Arial"/>
                <a:cs typeface="Arial"/>
              </a:rPr>
              <a:t>véhicule, </a:t>
            </a:r>
            <a:r>
              <a:rPr dirty="0" sz="1200" spc="-5">
                <a:latin typeface="Arial"/>
                <a:cs typeface="Arial"/>
              </a:rPr>
              <a:t>un  pneu présente une fuite d’air ou est </a:t>
            </a:r>
            <a:r>
              <a:rPr dirty="0" sz="1200">
                <a:latin typeface="Arial"/>
                <a:cs typeface="Arial"/>
              </a:rPr>
              <a:t>à </a:t>
            </a:r>
            <a:r>
              <a:rPr dirty="0" sz="1200" spc="-5">
                <a:latin typeface="Arial"/>
                <a:cs typeface="Arial"/>
              </a:rPr>
              <a:t>plat, un pneu  présente un </a:t>
            </a:r>
            <a:r>
              <a:rPr dirty="0" sz="1200">
                <a:latin typeface="Arial"/>
                <a:cs typeface="Arial"/>
              </a:rPr>
              <a:t>renflement relié à </a:t>
            </a:r>
            <a:r>
              <a:rPr dirty="0" sz="1200" spc="-5">
                <a:latin typeface="Arial"/>
                <a:cs typeface="Arial"/>
              </a:rPr>
              <a:t>un défaut de la  </a:t>
            </a:r>
            <a:r>
              <a:rPr dirty="0" sz="1200">
                <a:latin typeface="Arial"/>
                <a:cs typeface="Arial"/>
              </a:rPr>
              <a:t>carcasse.</a:t>
            </a:r>
            <a:endParaRPr sz="12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11703" y="1814737"/>
            <a:ext cx="399188" cy="42727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311703" y="2789926"/>
            <a:ext cx="399188" cy="42727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2440039" y="3742957"/>
            <a:ext cx="1866264" cy="4445"/>
          </a:xfrm>
          <a:custGeom>
            <a:avLst/>
            <a:gdLst/>
            <a:ahLst/>
            <a:cxnLst/>
            <a:rect l="l" t="t" r="r" b="b"/>
            <a:pathLst>
              <a:path w="1866264" h="4445">
                <a:moveTo>
                  <a:pt x="0" y="0"/>
                </a:moveTo>
                <a:lnTo>
                  <a:pt x="1865700" y="3899"/>
                </a:lnTo>
              </a:path>
            </a:pathLst>
          </a:custGeom>
          <a:ln w="19049">
            <a:solidFill>
              <a:srgbClr val="01D1B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4119499" y="3742276"/>
            <a:ext cx="635" cy="131445"/>
          </a:xfrm>
          <a:custGeom>
            <a:avLst/>
            <a:gdLst/>
            <a:ahLst/>
            <a:cxnLst/>
            <a:rect l="l" t="t" r="r" b="b"/>
            <a:pathLst>
              <a:path w="635" h="131445">
                <a:moveTo>
                  <a:pt x="149" y="-9524"/>
                </a:moveTo>
                <a:lnTo>
                  <a:pt x="149" y="140924"/>
                </a:lnTo>
              </a:path>
            </a:pathLst>
          </a:custGeom>
          <a:ln w="19349">
            <a:solidFill>
              <a:srgbClr val="01D1B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2795241" y="3748807"/>
            <a:ext cx="153606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01D1B7"/>
                </a:solidFill>
                <a:latin typeface="Arial"/>
                <a:cs typeface="Arial"/>
              </a:rPr>
              <a:t>Conduire </a:t>
            </a:r>
            <a:r>
              <a:rPr dirty="0" sz="800" spc="25">
                <a:solidFill>
                  <a:srgbClr val="01D1B7"/>
                </a:solidFill>
                <a:latin typeface="Arial"/>
                <a:cs typeface="Arial"/>
              </a:rPr>
              <a:t>un </a:t>
            </a:r>
            <a:r>
              <a:rPr dirty="0" sz="800" spc="10">
                <a:solidFill>
                  <a:srgbClr val="01D1B7"/>
                </a:solidFill>
                <a:latin typeface="Arial"/>
                <a:cs typeface="Arial"/>
              </a:rPr>
              <a:t>véhicule </a:t>
            </a:r>
            <a:r>
              <a:rPr dirty="0" sz="800" spc="35">
                <a:solidFill>
                  <a:srgbClr val="01D1B7"/>
                </a:solidFill>
                <a:latin typeface="Arial"/>
                <a:cs typeface="Arial"/>
              </a:rPr>
              <a:t>lourd</a:t>
            </a:r>
            <a:r>
              <a:rPr dirty="0" sz="800" spc="45">
                <a:solidFill>
                  <a:srgbClr val="01D1B7"/>
                </a:solidFill>
                <a:latin typeface="Arial"/>
                <a:cs typeface="Arial"/>
              </a:rPr>
              <a:t> </a:t>
            </a:r>
            <a:r>
              <a:rPr dirty="0" sz="800" spc="20">
                <a:solidFill>
                  <a:srgbClr val="01D1B7"/>
                </a:solidFill>
                <a:latin typeface="Arial"/>
                <a:cs typeface="Arial"/>
              </a:rPr>
              <a:t>397</a:t>
            </a:r>
            <a:endParaRPr sz="800">
              <a:latin typeface="Arial"/>
              <a:cs typeface="Arial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7620" rIns="0" bIns="0" rtlCol="0" vert="horz">
            <a:spAutoFit/>
          </a:bodyPr>
          <a:lstStyle/>
          <a:p>
            <a:pPr marL="12700" marR="5080" indent="17780">
              <a:lnSpc>
                <a:spcPts val="830"/>
              </a:lnSpc>
              <a:spcBef>
                <a:spcPts val="60"/>
              </a:spcBef>
            </a:pPr>
            <a:r>
              <a:rPr dirty="0" spc="-5"/>
              <a:t>Commission scolaire  </a:t>
            </a:r>
            <a:r>
              <a:rPr dirty="0"/>
              <a:t>de </a:t>
            </a:r>
            <a:r>
              <a:rPr dirty="0" spc="-5"/>
              <a:t>la</a:t>
            </a:r>
            <a:r>
              <a:rPr dirty="0" spc="-85"/>
              <a:t> </a:t>
            </a:r>
            <a:r>
              <a:rPr dirty="0" spc="-5"/>
              <a:t>Rivière-du-Nord</a:t>
            </a:r>
          </a:p>
        </p:txBody>
      </p:sp>
      <p:sp>
        <p:nvSpPr>
          <p:cNvPr id="13" name="object 13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5"/>
              <a:t>ÇA</a:t>
            </a:r>
            <a:r>
              <a:rPr dirty="0" spc="-100"/>
              <a:t> </a:t>
            </a:r>
            <a:r>
              <a:rPr dirty="0" spc="-5"/>
              <a:t>ROULE</a:t>
            </a:r>
            <a:r>
              <a:rPr dirty="0" spc="-85"/>
              <a:t> </a:t>
            </a:r>
            <a:r>
              <a:rPr dirty="0" spc="-50"/>
              <a:t>!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767187" y="900316"/>
            <a:ext cx="3940877" cy="28891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6187496" y="1548499"/>
            <a:ext cx="747395" cy="1205230"/>
          </a:xfrm>
          <a:custGeom>
            <a:avLst/>
            <a:gdLst/>
            <a:ahLst/>
            <a:cxnLst/>
            <a:rect l="l" t="t" r="r" b="b"/>
            <a:pathLst>
              <a:path w="747395" h="1205230">
                <a:moveTo>
                  <a:pt x="0" y="602378"/>
                </a:moveTo>
                <a:lnTo>
                  <a:pt x="1709" y="544365"/>
                </a:lnTo>
                <a:lnTo>
                  <a:pt x="6733" y="487912"/>
                </a:lnTo>
                <a:lnTo>
                  <a:pt x="14916" y="433272"/>
                </a:lnTo>
                <a:lnTo>
                  <a:pt x="26101" y="380697"/>
                </a:lnTo>
                <a:lnTo>
                  <a:pt x="40131" y="330439"/>
                </a:lnTo>
                <a:lnTo>
                  <a:pt x="56849" y="282751"/>
                </a:lnTo>
                <a:lnTo>
                  <a:pt x="76100" y="237886"/>
                </a:lnTo>
                <a:lnTo>
                  <a:pt x="97727" y="196095"/>
                </a:lnTo>
                <a:lnTo>
                  <a:pt x="121573" y="157632"/>
                </a:lnTo>
                <a:lnTo>
                  <a:pt x="147482" y="122749"/>
                </a:lnTo>
                <a:lnTo>
                  <a:pt x="175297" y="91697"/>
                </a:lnTo>
                <a:lnTo>
                  <a:pt x="204862" y="64730"/>
                </a:lnTo>
                <a:lnTo>
                  <a:pt x="236021" y="42100"/>
                </a:lnTo>
                <a:lnTo>
                  <a:pt x="302491" y="10861"/>
                </a:lnTo>
                <a:lnTo>
                  <a:pt x="373457" y="0"/>
                </a:lnTo>
                <a:lnTo>
                  <a:pt x="415596" y="3844"/>
                </a:lnTo>
                <a:lnTo>
                  <a:pt x="456873" y="15216"/>
                </a:lnTo>
                <a:lnTo>
                  <a:pt x="496923" y="33871"/>
                </a:lnTo>
                <a:lnTo>
                  <a:pt x="535378" y="59564"/>
                </a:lnTo>
                <a:lnTo>
                  <a:pt x="571875" y="92051"/>
                </a:lnTo>
                <a:lnTo>
                  <a:pt x="606048" y="131089"/>
                </a:lnTo>
                <a:lnTo>
                  <a:pt x="637531" y="176432"/>
                </a:lnTo>
                <a:lnTo>
                  <a:pt x="659728" y="215532"/>
                </a:lnTo>
                <a:lnTo>
                  <a:pt x="679581" y="257337"/>
                </a:lnTo>
                <a:lnTo>
                  <a:pt x="697017" y="301568"/>
                </a:lnTo>
                <a:lnTo>
                  <a:pt x="711967" y="347948"/>
                </a:lnTo>
                <a:lnTo>
                  <a:pt x="724358" y="396200"/>
                </a:lnTo>
                <a:lnTo>
                  <a:pt x="734119" y="446047"/>
                </a:lnTo>
                <a:lnTo>
                  <a:pt x="741180" y="497210"/>
                </a:lnTo>
                <a:lnTo>
                  <a:pt x="745469" y="549413"/>
                </a:lnTo>
                <a:lnTo>
                  <a:pt x="746914" y="602378"/>
                </a:lnTo>
                <a:lnTo>
                  <a:pt x="745204" y="660391"/>
                </a:lnTo>
                <a:lnTo>
                  <a:pt x="740180" y="716844"/>
                </a:lnTo>
                <a:lnTo>
                  <a:pt x="731997" y="771484"/>
                </a:lnTo>
                <a:lnTo>
                  <a:pt x="720813" y="824059"/>
                </a:lnTo>
                <a:lnTo>
                  <a:pt x="706783" y="874317"/>
                </a:lnTo>
                <a:lnTo>
                  <a:pt x="690064" y="922005"/>
                </a:lnTo>
                <a:lnTo>
                  <a:pt x="670813" y="966870"/>
                </a:lnTo>
                <a:lnTo>
                  <a:pt x="649186" y="1008660"/>
                </a:lnTo>
                <a:lnTo>
                  <a:pt x="625340" y="1047124"/>
                </a:lnTo>
                <a:lnTo>
                  <a:pt x="599431" y="1082007"/>
                </a:lnTo>
                <a:lnTo>
                  <a:pt x="571616" y="1113059"/>
                </a:lnTo>
                <a:lnTo>
                  <a:pt x="542051" y="1140026"/>
                </a:lnTo>
                <a:lnTo>
                  <a:pt x="510893" y="1162655"/>
                </a:lnTo>
                <a:lnTo>
                  <a:pt x="444422" y="1193894"/>
                </a:lnTo>
                <a:lnTo>
                  <a:pt x="373457" y="1204756"/>
                </a:lnTo>
                <a:lnTo>
                  <a:pt x="302491" y="1193894"/>
                </a:lnTo>
                <a:lnTo>
                  <a:pt x="236021" y="1162655"/>
                </a:lnTo>
                <a:lnTo>
                  <a:pt x="204862" y="1140026"/>
                </a:lnTo>
                <a:lnTo>
                  <a:pt x="175297" y="1113059"/>
                </a:lnTo>
                <a:lnTo>
                  <a:pt x="147482" y="1082007"/>
                </a:lnTo>
                <a:lnTo>
                  <a:pt x="121573" y="1047124"/>
                </a:lnTo>
                <a:lnTo>
                  <a:pt x="97727" y="1008660"/>
                </a:lnTo>
                <a:lnTo>
                  <a:pt x="76100" y="966870"/>
                </a:lnTo>
                <a:lnTo>
                  <a:pt x="56849" y="922005"/>
                </a:lnTo>
                <a:lnTo>
                  <a:pt x="40131" y="874317"/>
                </a:lnTo>
                <a:lnTo>
                  <a:pt x="26101" y="824059"/>
                </a:lnTo>
                <a:lnTo>
                  <a:pt x="14916" y="771484"/>
                </a:lnTo>
                <a:lnTo>
                  <a:pt x="6733" y="716844"/>
                </a:lnTo>
                <a:lnTo>
                  <a:pt x="1709" y="660391"/>
                </a:lnTo>
                <a:lnTo>
                  <a:pt x="0" y="602378"/>
                </a:lnTo>
                <a:close/>
              </a:path>
            </a:pathLst>
          </a:custGeom>
          <a:ln w="38099">
            <a:solidFill>
              <a:srgbClr val="FF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84725" y="440973"/>
            <a:ext cx="4107179" cy="779145"/>
          </a:xfrm>
          <a:prstGeom prst="rect"/>
        </p:spPr>
        <p:txBody>
          <a:bodyPr wrap="square" lIns="0" tIns="774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10"/>
              </a:spcBef>
            </a:pPr>
            <a:r>
              <a:rPr dirty="0" spc="-110"/>
              <a:t>10. </a:t>
            </a:r>
            <a:r>
              <a:rPr dirty="0" spc="-20"/>
              <a:t>Portières </a:t>
            </a:r>
            <a:r>
              <a:rPr dirty="0" spc="40"/>
              <a:t>et </a:t>
            </a:r>
            <a:r>
              <a:rPr dirty="0" spc="-5"/>
              <a:t>autres</a:t>
            </a:r>
            <a:r>
              <a:rPr dirty="0" spc="-135"/>
              <a:t> </a:t>
            </a:r>
            <a:r>
              <a:rPr dirty="0" spc="-85"/>
              <a:t>issues</a:t>
            </a:r>
          </a:p>
          <a:p>
            <a:pPr marL="12700">
              <a:lnSpc>
                <a:spcPct val="100000"/>
              </a:lnSpc>
              <a:spcBef>
                <a:spcPts val="384"/>
              </a:spcBef>
            </a:pPr>
            <a:r>
              <a:rPr dirty="0" sz="1800" spc="25" b="0">
                <a:latin typeface="Arial"/>
                <a:cs typeface="Arial"/>
              </a:rPr>
              <a:t>Défectuosités</a:t>
            </a:r>
            <a:r>
              <a:rPr dirty="0" sz="1800" spc="-20" b="0">
                <a:latin typeface="Arial"/>
                <a:cs typeface="Arial"/>
              </a:rPr>
              <a:t> </a:t>
            </a:r>
            <a:r>
              <a:rPr dirty="0" sz="1800" spc="30" b="0">
                <a:latin typeface="Arial"/>
                <a:cs typeface="Arial"/>
              </a:rPr>
              <a:t>mineures:</a:t>
            </a:r>
            <a:endParaRPr sz="18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41925" y="1475778"/>
            <a:ext cx="3561715" cy="57023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1430"/>
              </a:lnSpc>
              <a:spcBef>
                <a:spcPts val="100"/>
              </a:spcBef>
            </a:pPr>
            <a:r>
              <a:rPr dirty="0" sz="1200" spc="-5" b="1">
                <a:latin typeface="Arial"/>
                <a:cs typeface="Arial"/>
              </a:rPr>
              <a:t>10.1</a:t>
            </a:r>
            <a:endParaRPr sz="1200">
              <a:latin typeface="Arial"/>
              <a:cs typeface="Arial"/>
            </a:endParaRPr>
          </a:p>
          <a:p>
            <a:pPr marL="12700" marR="5080">
              <a:lnSpc>
                <a:spcPts val="1430"/>
              </a:lnSpc>
              <a:spcBef>
                <a:spcPts val="45"/>
              </a:spcBef>
            </a:pPr>
            <a:r>
              <a:rPr dirty="0" sz="1200" spc="-5">
                <a:latin typeface="Arial"/>
                <a:cs typeface="Arial"/>
              </a:rPr>
              <a:t>La portière du </a:t>
            </a:r>
            <a:r>
              <a:rPr dirty="0" sz="1200">
                <a:latin typeface="Arial"/>
                <a:cs typeface="Arial"/>
              </a:rPr>
              <a:t>conducteur </a:t>
            </a:r>
            <a:r>
              <a:rPr dirty="0" sz="1200" spc="-5">
                <a:latin typeface="Arial"/>
                <a:cs typeface="Arial"/>
              </a:rPr>
              <a:t>ne </a:t>
            </a:r>
            <a:r>
              <a:rPr dirty="0" sz="1200">
                <a:latin typeface="Arial"/>
                <a:cs typeface="Arial"/>
              </a:rPr>
              <a:t>s’ouvre </a:t>
            </a:r>
            <a:r>
              <a:rPr dirty="0" sz="1200" spc="-5">
                <a:latin typeface="Arial"/>
                <a:cs typeface="Arial"/>
              </a:rPr>
              <a:t>pas ou </a:t>
            </a:r>
            <a:r>
              <a:rPr dirty="0" sz="1200">
                <a:latin typeface="Arial"/>
                <a:cs typeface="Arial"/>
              </a:rPr>
              <a:t>s’ouvre  </a:t>
            </a:r>
            <a:r>
              <a:rPr dirty="0" sz="1200" spc="-10">
                <a:latin typeface="Arial"/>
                <a:cs typeface="Arial"/>
              </a:rPr>
              <a:t>difficilement </a:t>
            </a:r>
            <a:r>
              <a:rPr dirty="0" sz="1200" spc="-5">
                <a:latin typeface="Arial"/>
                <a:cs typeface="Arial"/>
              </a:rPr>
              <a:t>de l’intérieur ou de</a:t>
            </a:r>
            <a:r>
              <a:rPr dirty="0" sz="1200" spc="-10">
                <a:latin typeface="Arial"/>
                <a:cs typeface="Arial"/>
              </a:rPr>
              <a:t> l’extérieur.</a:t>
            </a:r>
            <a:endParaRPr sz="12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09550" y="1565094"/>
            <a:ext cx="390924" cy="36488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384725" y="2510356"/>
            <a:ext cx="255079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25">
                <a:solidFill>
                  <a:srgbClr val="01D1B7"/>
                </a:solidFill>
                <a:latin typeface="Arial"/>
                <a:cs typeface="Arial"/>
              </a:rPr>
              <a:t>Défectuosités</a:t>
            </a:r>
            <a:r>
              <a:rPr dirty="0" sz="1800" spc="-35">
                <a:solidFill>
                  <a:srgbClr val="01D1B7"/>
                </a:solidFill>
                <a:latin typeface="Arial"/>
                <a:cs typeface="Arial"/>
              </a:rPr>
              <a:t> </a:t>
            </a:r>
            <a:r>
              <a:rPr dirty="0" sz="1800" spc="20">
                <a:solidFill>
                  <a:srgbClr val="01D1B7"/>
                </a:solidFill>
                <a:latin typeface="Arial"/>
                <a:cs typeface="Arial"/>
              </a:rPr>
              <a:t>majeures:</a:t>
            </a:r>
            <a:endParaRPr sz="18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41925" y="3065854"/>
            <a:ext cx="3561715" cy="57023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1430"/>
              </a:lnSpc>
              <a:spcBef>
                <a:spcPts val="100"/>
              </a:spcBef>
            </a:pPr>
            <a:r>
              <a:rPr dirty="0" sz="1200" spc="-5" b="1">
                <a:latin typeface="Arial"/>
                <a:cs typeface="Arial"/>
              </a:rPr>
              <a:t>10.A</a:t>
            </a:r>
            <a:endParaRPr sz="1200">
              <a:latin typeface="Arial"/>
              <a:cs typeface="Arial"/>
            </a:endParaRPr>
          </a:p>
          <a:p>
            <a:pPr marL="12700" marR="5080">
              <a:lnSpc>
                <a:spcPts val="1430"/>
              </a:lnSpc>
              <a:spcBef>
                <a:spcPts val="45"/>
              </a:spcBef>
            </a:pPr>
            <a:r>
              <a:rPr dirty="0" sz="1200" spc="-5">
                <a:latin typeface="Arial"/>
                <a:cs typeface="Arial"/>
              </a:rPr>
              <a:t>Une portière de l’habitacle ne </a:t>
            </a:r>
            <a:r>
              <a:rPr dirty="0" sz="1200">
                <a:latin typeface="Arial"/>
                <a:cs typeface="Arial"/>
              </a:rPr>
              <a:t>s’enclenche </a:t>
            </a:r>
            <a:r>
              <a:rPr dirty="0" sz="1200" spc="-5">
                <a:latin typeface="Arial"/>
                <a:cs typeface="Arial"/>
              </a:rPr>
              <a:t>pas  </a:t>
            </a:r>
            <a:r>
              <a:rPr dirty="0" sz="1200">
                <a:latin typeface="Arial"/>
                <a:cs typeface="Arial"/>
              </a:rPr>
              <a:t>complètement à </a:t>
            </a:r>
            <a:r>
              <a:rPr dirty="0" sz="1200" spc="-5">
                <a:latin typeface="Arial"/>
                <a:cs typeface="Arial"/>
              </a:rPr>
              <a:t>la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 spc="-5">
                <a:latin typeface="Arial"/>
                <a:cs typeface="Arial"/>
              </a:rPr>
              <a:t>fermeture.</a:t>
            </a:r>
            <a:endParaRPr sz="12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11703" y="3110137"/>
            <a:ext cx="399188" cy="42727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2440039" y="3742957"/>
            <a:ext cx="1866264" cy="4445"/>
          </a:xfrm>
          <a:custGeom>
            <a:avLst/>
            <a:gdLst/>
            <a:ahLst/>
            <a:cxnLst/>
            <a:rect l="l" t="t" r="r" b="b"/>
            <a:pathLst>
              <a:path w="1866264" h="4445">
                <a:moveTo>
                  <a:pt x="0" y="0"/>
                </a:moveTo>
                <a:lnTo>
                  <a:pt x="1865700" y="3899"/>
                </a:lnTo>
              </a:path>
            </a:pathLst>
          </a:custGeom>
          <a:ln w="19049">
            <a:solidFill>
              <a:srgbClr val="01D1B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4119499" y="3742276"/>
            <a:ext cx="635" cy="131445"/>
          </a:xfrm>
          <a:custGeom>
            <a:avLst/>
            <a:gdLst/>
            <a:ahLst/>
            <a:cxnLst/>
            <a:rect l="l" t="t" r="r" b="b"/>
            <a:pathLst>
              <a:path w="635" h="131445">
                <a:moveTo>
                  <a:pt x="149" y="-9524"/>
                </a:moveTo>
                <a:lnTo>
                  <a:pt x="149" y="140924"/>
                </a:lnTo>
              </a:path>
            </a:pathLst>
          </a:custGeom>
          <a:ln w="19349">
            <a:solidFill>
              <a:srgbClr val="01D1B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2795241" y="3748807"/>
            <a:ext cx="154432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01D1B7"/>
                </a:solidFill>
                <a:latin typeface="Arial"/>
                <a:cs typeface="Arial"/>
              </a:rPr>
              <a:t>Conduire </a:t>
            </a:r>
            <a:r>
              <a:rPr dirty="0" sz="800" spc="25">
                <a:solidFill>
                  <a:srgbClr val="01D1B7"/>
                </a:solidFill>
                <a:latin typeface="Arial"/>
                <a:cs typeface="Arial"/>
              </a:rPr>
              <a:t>un </a:t>
            </a:r>
            <a:r>
              <a:rPr dirty="0" sz="800" spc="10">
                <a:solidFill>
                  <a:srgbClr val="01D1B7"/>
                </a:solidFill>
                <a:latin typeface="Arial"/>
                <a:cs typeface="Arial"/>
              </a:rPr>
              <a:t>véhicule </a:t>
            </a:r>
            <a:r>
              <a:rPr dirty="0" sz="800" spc="35">
                <a:solidFill>
                  <a:srgbClr val="01D1B7"/>
                </a:solidFill>
                <a:latin typeface="Arial"/>
                <a:cs typeface="Arial"/>
              </a:rPr>
              <a:t>lourd</a:t>
            </a:r>
            <a:r>
              <a:rPr dirty="0" sz="800" spc="50">
                <a:solidFill>
                  <a:srgbClr val="01D1B7"/>
                </a:solidFill>
                <a:latin typeface="Arial"/>
                <a:cs typeface="Arial"/>
              </a:rPr>
              <a:t> </a:t>
            </a:r>
            <a:r>
              <a:rPr dirty="0" sz="800" spc="40">
                <a:solidFill>
                  <a:srgbClr val="01D1B7"/>
                </a:solidFill>
                <a:latin typeface="Arial"/>
                <a:cs typeface="Arial"/>
              </a:rPr>
              <a:t>399</a:t>
            </a:r>
            <a:endParaRPr sz="800">
              <a:latin typeface="Arial"/>
              <a:cs typeface="Arial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7620" rIns="0" bIns="0" rtlCol="0" vert="horz">
            <a:spAutoFit/>
          </a:bodyPr>
          <a:lstStyle/>
          <a:p>
            <a:pPr marL="12700" marR="5080" indent="17780">
              <a:lnSpc>
                <a:spcPts val="830"/>
              </a:lnSpc>
              <a:spcBef>
                <a:spcPts val="60"/>
              </a:spcBef>
            </a:pPr>
            <a:r>
              <a:rPr dirty="0" spc="-5"/>
              <a:t>Commission scolaire  </a:t>
            </a:r>
            <a:r>
              <a:rPr dirty="0"/>
              <a:t>de </a:t>
            </a:r>
            <a:r>
              <a:rPr dirty="0" spc="-5"/>
              <a:t>la</a:t>
            </a:r>
            <a:r>
              <a:rPr dirty="0" spc="-85"/>
              <a:t> </a:t>
            </a:r>
            <a:r>
              <a:rPr dirty="0" spc="-5"/>
              <a:t>Rivière-du-Nord</a:t>
            </a:r>
          </a:p>
        </p:txBody>
      </p:sp>
      <p:sp>
        <p:nvSpPr>
          <p:cNvPr id="14" name="object 14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5"/>
              <a:t>ÇA</a:t>
            </a:r>
            <a:r>
              <a:rPr dirty="0" spc="-100"/>
              <a:t> </a:t>
            </a:r>
            <a:r>
              <a:rPr dirty="0" spc="-5"/>
              <a:t>ROULE</a:t>
            </a:r>
            <a:r>
              <a:rPr dirty="0" spc="-85"/>
              <a:t> </a:t>
            </a:r>
            <a:r>
              <a:rPr dirty="0" spc="-50"/>
              <a:t>!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4725" y="505857"/>
            <a:ext cx="3646170" cy="3911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330"/>
              <a:t>11. </a:t>
            </a:r>
            <a:r>
              <a:rPr dirty="0" spc="-45"/>
              <a:t>Rétroviseurs </a:t>
            </a:r>
            <a:r>
              <a:rPr dirty="0" spc="40"/>
              <a:t>et</a:t>
            </a:r>
            <a:r>
              <a:rPr dirty="0" spc="-135"/>
              <a:t> </a:t>
            </a:r>
            <a:r>
              <a:rPr dirty="0"/>
              <a:t>vitrage</a:t>
            </a:r>
          </a:p>
        </p:txBody>
      </p:sp>
      <p:sp>
        <p:nvSpPr>
          <p:cNvPr id="3" name="object 3"/>
          <p:cNvSpPr/>
          <p:nvPr/>
        </p:nvSpPr>
        <p:spPr>
          <a:xfrm>
            <a:off x="4548500" y="930487"/>
            <a:ext cx="4376699" cy="32825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6482524" y="1123612"/>
            <a:ext cx="1339215" cy="1301115"/>
          </a:xfrm>
          <a:custGeom>
            <a:avLst/>
            <a:gdLst/>
            <a:ahLst/>
            <a:cxnLst/>
            <a:rect l="l" t="t" r="r" b="b"/>
            <a:pathLst>
              <a:path w="1339215" h="1301114">
                <a:moveTo>
                  <a:pt x="0" y="650399"/>
                </a:moveTo>
                <a:lnTo>
                  <a:pt x="1680" y="603951"/>
                </a:lnTo>
                <a:lnTo>
                  <a:pt x="6647" y="558383"/>
                </a:lnTo>
                <a:lnTo>
                  <a:pt x="14787" y="513807"/>
                </a:lnTo>
                <a:lnTo>
                  <a:pt x="25987" y="470333"/>
                </a:lnTo>
                <a:lnTo>
                  <a:pt x="40133" y="428070"/>
                </a:lnTo>
                <a:lnTo>
                  <a:pt x="57112" y="387129"/>
                </a:lnTo>
                <a:lnTo>
                  <a:pt x="76811" y="347620"/>
                </a:lnTo>
                <a:lnTo>
                  <a:pt x="99117" y="309652"/>
                </a:lnTo>
                <a:lnTo>
                  <a:pt x="123915" y="273337"/>
                </a:lnTo>
                <a:lnTo>
                  <a:pt x="151094" y="238783"/>
                </a:lnTo>
                <a:lnTo>
                  <a:pt x="180539" y="206102"/>
                </a:lnTo>
                <a:lnTo>
                  <a:pt x="212138" y="175402"/>
                </a:lnTo>
                <a:lnTo>
                  <a:pt x="245777" y="146795"/>
                </a:lnTo>
                <a:lnTo>
                  <a:pt x="281343" y="120389"/>
                </a:lnTo>
                <a:lnTo>
                  <a:pt x="318722" y="96296"/>
                </a:lnTo>
                <a:lnTo>
                  <a:pt x="357801" y="74626"/>
                </a:lnTo>
                <a:lnTo>
                  <a:pt x="398468" y="55487"/>
                </a:lnTo>
                <a:lnTo>
                  <a:pt x="440608" y="38991"/>
                </a:lnTo>
                <a:lnTo>
                  <a:pt x="484109" y="25248"/>
                </a:lnTo>
                <a:lnTo>
                  <a:pt x="528856" y="14367"/>
                </a:lnTo>
                <a:lnTo>
                  <a:pt x="574738" y="6458"/>
                </a:lnTo>
                <a:lnTo>
                  <a:pt x="621640" y="1633"/>
                </a:lnTo>
                <a:lnTo>
                  <a:pt x="669449" y="0"/>
                </a:lnTo>
                <a:lnTo>
                  <a:pt x="717664" y="1687"/>
                </a:lnTo>
                <a:lnTo>
                  <a:pt x="765348" y="6705"/>
                </a:lnTo>
                <a:lnTo>
                  <a:pt x="812335" y="14984"/>
                </a:lnTo>
                <a:lnTo>
                  <a:pt x="858454" y="26458"/>
                </a:lnTo>
                <a:lnTo>
                  <a:pt x="903537" y="41057"/>
                </a:lnTo>
                <a:lnTo>
                  <a:pt x="947415" y="58715"/>
                </a:lnTo>
                <a:lnTo>
                  <a:pt x="989919" y="79363"/>
                </a:lnTo>
                <a:lnTo>
                  <a:pt x="1030881" y="102933"/>
                </a:lnTo>
                <a:lnTo>
                  <a:pt x="1070131" y="129358"/>
                </a:lnTo>
                <a:lnTo>
                  <a:pt x="1107501" y="158568"/>
                </a:lnTo>
                <a:lnTo>
                  <a:pt x="1142822" y="190497"/>
                </a:lnTo>
                <a:lnTo>
                  <a:pt x="1178820" y="228357"/>
                </a:lnTo>
                <a:lnTo>
                  <a:pt x="1211424" y="268605"/>
                </a:lnTo>
                <a:lnTo>
                  <a:pt x="1240541" y="311025"/>
                </a:lnTo>
                <a:lnTo>
                  <a:pt x="1266077" y="355396"/>
                </a:lnTo>
                <a:lnTo>
                  <a:pt x="1287941" y="401502"/>
                </a:lnTo>
                <a:lnTo>
                  <a:pt x="1306038" y="449124"/>
                </a:lnTo>
                <a:lnTo>
                  <a:pt x="1320275" y="498043"/>
                </a:lnTo>
                <a:lnTo>
                  <a:pt x="1330560" y="548040"/>
                </a:lnTo>
                <a:lnTo>
                  <a:pt x="1336799" y="598899"/>
                </a:lnTo>
                <a:lnTo>
                  <a:pt x="1338899" y="650399"/>
                </a:lnTo>
                <a:lnTo>
                  <a:pt x="1337219" y="696848"/>
                </a:lnTo>
                <a:lnTo>
                  <a:pt x="1332252" y="742416"/>
                </a:lnTo>
                <a:lnTo>
                  <a:pt x="1324112" y="786992"/>
                </a:lnTo>
                <a:lnTo>
                  <a:pt x="1312912" y="830466"/>
                </a:lnTo>
                <a:lnTo>
                  <a:pt x="1298766" y="872729"/>
                </a:lnTo>
                <a:lnTo>
                  <a:pt x="1281787" y="913670"/>
                </a:lnTo>
                <a:lnTo>
                  <a:pt x="1262088" y="953179"/>
                </a:lnTo>
                <a:lnTo>
                  <a:pt x="1239782" y="991147"/>
                </a:lnTo>
                <a:lnTo>
                  <a:pt x="1214984" y="1027462"/>
                </a:lnTo>
                <a:lnTo>
                  <a:pt x="1187805" y="1062016"/>
                </a:lnTo>
                <a:lnTo>
                  <a:pt x="1158360" y="1094697"/>
                </a:lnTo>
                <a:lnTo>
                  <a:pt x="1126761" y="1125397"/>
                </a:lnTo>
                <a:lnTo>
                  <a:pt x="1093122" y="1154004"/>
                </a:lnTo>
                <a:lnTo>
                  <a:pt x="1057556" y="1180410"/>
                </a:lnTo>
                <a:lnTo>
                  <a:pt x="1020177" y="1204503"/>
                </a:lnTo>
                <a:lnTo>
                  <a:pt x="981098" y="1226173"/>
                </a:lnTo>
                <a:lnTo>
                  <a:pt x="940431" y="1245312"/>
                </a:lnTo>
                <a:lnTo>
                  <a:pt x="898291" y="1261808"/>
                </a:lnTo>
                <a:lnTo>
                  <a:pt x="854790" y="1275551"/>
                </a:lnTo>
                <a:lnTo>
                  <a:pt x="810043" y="1286432"/>
                </a:lnTo>
                <a:lnTo>
                  <a:pt x="764161" y="1294341"/>
                </a:lnTo>
                <a:lnTo>
                  <a:pt x="717259" y="1299166"/>
                </a:lnTo>
                <a:lnTo>
                  <a:pt x="669449" y="1300799"/>
                </a:lnTo>
                <a:lnTo>
                  <a:pt x="621640" y="1299166"/>
                </a:lnTo>
                <a:lnTo>
                  <a:pt x="574738" y="1294341"/>
                </a:lnTo>
                <a:lnTo>
                  <a:pt x="528856" y="1286432"/>
                </a:lnTo>
                <a:lnTo>
                  <a:pt x="484109" y="1275551"/>
                </a:lnTo>
                <a:lnTo>
                  <a:pt x="440608" y="1261808"/>
                </a:lnTo>
                <a:lnTo>
                  <a:pt x="398468" y="1245312"/>
                </a:lnTo>
                <a:lnTo>
                  <a:pt x="357801" y="1226173"/>
                </a:lnTo>
                <a:lnTo>
                  <a:pt x="318722" y="1204503"/>
                </a:lnTo>
                <a:lnTo>
                  <a:pt x="281343" y="1180410"/>
                </a:lnTo>
                <a:lnTo>
                  <a:pt x="245777" y="1154004"/>
                </a:lnTo>
                <a:lnTo>
                  <a:pt x="212138" y="1125397"/>
                </a:lnTo>
                <a:lnTo>
                  <a:pt x="180539" y="1094697"/>
                </a:lnTo>
                <a:lnTo>
                  <a:pt x="151094" y="1062016"/>
                </a:lnTo>
                <a:lnTo>
                  <a:pt x="123915" y="1027462"/>
                </a:lnTo>
                <a:lnTo>
                  <a:pt x="99117" y="991147"/>
                </a:lnTo>
                <a:lnTo>
                  <a:pt x="76811" y="953179"/>
                </a:lnTo>
                <a:lnTo>
                  <a:pt x="57112" y="913670"/>
                </a:lnTo>
                <a:lnTo>
                  <a:pt x="40133" y="872729"/>
                </a:lnTo>
                <a:lnTo>
                  <a:pt x="25987" y="830466"/>
                </a:lnTo>
                <a:lnTo>
                  <a:pt x="14787" y="786992"/>
                </a:lnTo>
                <a:lnTo>
                  <a:pt x="6647" y="742416"/>
                </a:lnTo>
                <a:lnTo>
                  <a:pt x="1680" y="696848"/>
                </a:lnTo>
                <a:lnTo>
                  <a:pt x="0" y="650399"/>
                </a:lnTo>
                <a:close/>
              </a:path>
            </a:pathLst>
          </a:custGeom>
          <a:ln w="38099">
            <a:solidFill>
              <a:srgbClr val="FF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384725" y="920281"/>
            <a:ext cx="3917950" cy="103060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25">
                <a:solidFill>
                  <a:srgbClr val="01D1B7"/>
                </a:solidFill>
                <a:latin typeface="Arial"/>
                <a:cs typeface="Arial"/>
              </a:rPr>
              <a:t>Défectuosités</a:t>
            </a:r>
            <a:r>
              <a:rPr dirty="0" sz="1800" spc="-20">
                <a:solidFill>
                  <a:srgbClr val="01D1B7"/>
                </a:solidFill>
                <a:latin typeface="Arial"/>
                <a:cs typeface="Arial"/>
              </a:rPr>
              <a:t> </a:t>
            </a:r>
            <a:r>
              <a:rPr dirty="0" sz="1800" spc="30">
                <a:solidFill>
                  <a:srgbClr val="01D1B7"/>
                </a:solidFill>
                <a:latin typeface="Arial"/>
                <a:cs typeface="Arial"/>
              </a:rPr>
              <a:t>mineures:</a:t>
            </a:r>
            <a:endParaRPr sz="1800">
              <a:latin typeface="Arial"/>
              <a:cs typeface="Arial"/>
            </a:endParaRPr>
          </a:p>
          <a:p>
            <a:pPr marL="469900">
              <a:lnSpc>
                <a:spcPts val="1430"/>
              </a:lnSpc>
              <a:spcBef>
                <a:spcPts val="35"/>
              </a:spcBef>
            </a:pPr>
            <a:r>
              <a:rPr dirty="0" sz="1200" spc="-25" b="1">
                <a:latin typeface="Arial"/>
                <a:cs typeface="Arial"/>
              </a:rPr>
              <a:t>11.1</a:t>
            </a:r>
            <a:endParaRPr sz="1200">
              <a:latin typeface="Arial"/>
              <a:cs typeface="Arial"/>
            </a:endParaRPr>
          </a:p>
          <a:p>
            <a:pPr marL="469900" marR="5080">
              <a:lnSpc>
                <a:spcPts val="1430"/>
              </a:lnSpc>
              <a:spcBef>
                <a:spcPts val="50"/>
              </a:spcBef>
            </a:pPr>
            <a:r>
              <a:rPr dirty="0" sz="1200" spc="-5">
                <a:latin typeface="Arial"/>
                <a:cs typeface="Arial"/>
              </a:rPr>
              <a:t>Le pare-brise ou une </a:t>
            </a:r>
            <a:r>
              <a:rPr dirty="0" sz="1200">
                <a:latin typeface="Arial"/>
                <a:cs typeface="Arial"/>
              </a:rPr>
              <a:t>vitre </a:t>
            </a:r>
            <a:r>
              <a:rPr dirty="0" sz="1200" spc="-5">
                <a:latin typeface="Arial"/>
                <a:cs typeface="Arial"/>
              </a:rPr>
              <a:t>latérale est terni, brouillé  ou brisé de façon </a:t>
            </a:r>
            <a:r>
              <a:rPr dirty="0" sz="1200">
                <a:latin typeface="Arial"/>
                <a:cs typeface="Arial"/>
              </a:rPr>
              <a:t>à </a:t>
            </a:r>
            <a:r>
              <a:rPr dirty="0" sz="1200" spc="-5">
                <a:latin typeface="Arial"/>
                <a:cs typeface="Arial"/>
              </a:rPr>
              <a:t>nuire </a:t>
            </a:r>
            <a:r>
              <a:rPr dirty="0" sz="1200">
                <a:latin typeface="Arial"/>
                <a:cs typeface="Arial"/>
              </a:rPr>
              <a:t>à </a:t>
            </a:r>
            <a:r>
              <a:rPr dirty="0" sz="1200" spc="-5">
                <a:latin typeface="Arial"/>
                <a:cs typeface="Arial"/>
              </a:rPr>
              <a:t>la </a:t>
            </a:r>
            <a:r>
              <a:rPr dirty="0" sz="1200">
                <a:latin typeface="Arial"/>
                <a:cs typeface="Arial"/>
              </a:rPr>
              <a:t>visibilité </a:t>
            </a:r>
            <a:r>
              <a:rPr dirty="0" sz="1200" spc="-5">
                <a:latin typeface="Arial"/>
                <a:cs typeface="Arial"/>
              </a:rPr>
              <a:t>qu’a le  </a:t>
            </a:r>
            <a:r>
              <a:rPr dirty="0" sz="1200">
                <a:latin typeface="Arial"/>
                <a:cs typeface="Arial"/>
              </a:rPr>
              <a:t>conducteur </a:t>
            </a:r>
            <a:r>
              <a:rPr dirty="0" sz="1200" spc="-5">
                <a:latin typeface="Arial"/>
                <a:cs typeface="Arial"/>
              </a:rPr>
              <a:t>de la </a:t>
            </a:r>
            <a:r>
              <a:rPr dirty="0" sz="1200">
                <a:latin typeface="Arial"/>
                <a:cs typeface="Arial"/>
              </a:rPr>
              <a:t>route </a:t>
            </a:r>
            <a:r>
              <a:rPr dirty="0" sz="1200" spc="-5">
                <a:latin typeface="Arial"/>
                <a:cs typeface="Arial"/>
              </a:rPr>
              <a:t>ou de la</a:t>
            </a:r>
            <a:r>
              <a:rPr dirty="0" sz="1200" spc="-5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signalisation.</a:t>
            </a:r>
            <a:endParaRPr sz="12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41925" y="3180754"/>
            <a:ext cx="110934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5">
                <a:latin typeface="Arial"/>
                <a:cs typeface="Arial"/>
              </a:rPr>
              <a:t>position</a:t>
            </a:r>
            <a:r>
              <a:rPr dirty="0" sz="1200" spc="-7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choisie.</a:t>
            </a:r>
            <a:endParaRPr sz="12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41925" y="3542703"/>
            <a:ext cx="3275965" cy="555625"/>
          </a:xfrm>
          <a:prstGeom prst="rect">
            <a:avLst/>
          </a:prstGeom>
        </p:spPr>
        <p:txBody>
          <a:bodyPr wrap="square" lIns="0" tIns="19685" rIns="0" bIns="0" rtlCol="0" vert="horz">
            <a:spAutoFit/>
          </a:bodyPr>
          <a:lstStyle/>
          <a:p>
            <a:pPr marL="12700" marR="956944">
              <a:lnSpc>
                <a:spcPts val="1430"/>
              </a:lnSpc>
              <a:spcBef>
                <a:spcPts val="155"/>
              </a:spcBef>
            </a:pPr>
            <a:r>
              <a:rPr dirty="0" sz="1200" spc="-25" b="1">
                <a:latin typeface="Arial"/>
                <a:cs typeface="Arial"/>
              </a:rPr>
              <a:t>Tous </a:t>
            </a:r>
            <a:r>
              <a:rPr dirty="0" sz="1200" spc="-5" b="1">
                <a:latin typeface="Arial"/>
                <a:cs typeface="Arial"/>
              </a:rPr>
              <a:t>les rétroviseurs extérieurs  </a:t>
            </a:r>
            <a:r>
              <a:rPr dirty="0" sz="1200" spc="-25" b="1">
                <a:latin typeface="Arial"/>
                <a:cs typeface="Arial"/>
              </a:rPr>
              <a:t>11.3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ts val="1260"/>
              </a:lnSpc>
            </a:pPr>
            <a:r>
              <a:rPr dirty="0" sz="1100" spc="-5">
                <a:latin typeface="Arial"/>
                <a:cs typeface="Arial"/>
              </a:rPr>
              <a:t>Un </a:t>
            </a:r>
            <a:r>
              <a:rPr dirty="0" sz="1100">
                <a:latin typeface="Arial"/>
                <a:cs typeface="Arial"/>
              </a:rPr>
              <a:t>rétroviseur </a:t>
            </a:r>
            <a:r>
              <a:rPr dirty="0" sz="1100" spc="-5">
                <a:latin typeface="Arial"/>
                <a:cs typeface="Arial"/>
              </a:rPr>
              <a:t>extérieur est </a:t>
            </a:r>
            <a:r>
              <a:rPr dirty="0" sz="1100">
                <a:latin typeface="Arial"/>
                <a:cs typeface="Arial"/>
              </a:rPr>
              <a:t>mal </a:t>
            </a:r>
            <a:r>
              <a:rPr dirty="0" sz="1100" spc="-5">
                <a:latin typeface="Arial"/>
                <a:cs typeface="Arial"/>
              </a:rPr>
              <a:t>fixé ou présente</a:t>
            </a:r>
            <a:r>
              <a:rPr dirty="0" sz="1100" spc="-80">
                <a:latin typeface="Arial"/>
                <a:cs typeface="Arial"/>
              </a:rPr>
              <a:t> </a:t>
            </a:r>
            <a:r>
              <a:rPr dirty="0" sz="1100" spc="-5">
                <a:latin typeface="Arial"/>
                <a:cs typeface="Arial"/>
              </a:rPr>
              <a:t>une</a:t>
            </a:r>
            <a:endParaRPr sz="11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41925" y="4076612"/>
            <a:ext cx="669925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Arial"/>
                <a:cs typeface="Arial"/>
              </a:rPr>
              <a:t>arête</a:t>
            </a:r>
            <a:r>
              <a:rPr dirty="0" sz="1100" spc="-75">
                <a:latin typeface="Arial"/>
                <a:cs typeface="Arial"/>
              </a:rPr>
              <a:t> </a:t>
            </a:r>
            <a:r>
              <a:rPr dirty="0" sz="1100">
                <a:latin typeface="Arial"/>
                <a:cs typeface="Arial"/>
              </a:rPr>
              <a:t>vive.</a:t>
            </a:r>
            <a:endParaRPr sz="11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509763" y="1986329"/>
            <a:ext cx="1866264" cy="4445"/>
          </a:xfrm>
          <a:custGeom>
            <a:avLst/>
            <a:gdLst/>
            <a:ahLst/>
            <a:cxnLst/>
            <a:rect l="l" t="t" r="r" b="b"/>
            <a:pathLst>
              <a:path w="1866264" h="4444">
                <a:moveTo>
                  <a:pt x="0" y="0"/>
                </a:moveTo>
                <a:lnTo>
                  <a:pt x="1865699" y="3981"/>
                </a:lnTo>
              </a:path>
            </a:pathLst>
          </a:custGeom>
          <a:ln w="19049">
            <a:solidFill>
              <a:srgbClr val="01D1B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4189223" y="1985633"/>
            <a:ext cx="635" cy="134620"/>
          </a:xfrm>
          <a:custGeom>
            <a:avLst/>
            <a:gdLst/>
            <a:ahLst/>
            <a:cxnLst/>
            <a:rect l="l" t="t" r="r" b="b"/>
            <a:pathLst>
              <a:path w="635" h="134619">
                <a:moveTo>
                  <a:pt x="149" y="-9524"/>
                </a:moveTo>
                <a:lnTo>
                  <a:pt x="149" y="143657"/>
                </a:lnTo>
              </a:path>
            </a:pathLst>
          </a:custGeom>
          <a:ln w="19349">
            <a:solidFill>
              <a:srgbClr val="01D1B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841925" y="1993936"/>
            <a:ext cx="3562985" cy="12141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035175">
              <a:lnSpc>
                <a:spcPts val="915"/>
              </a:lnSpc>
              <a:spcBef>
                <a:spcPts val="100"/>
              </a:spcBef>
            </a:pPr>
            <a:r>
              <a:rPr dirty="0" sz="800">
                <a:solidFill>
                  <a:srgbClr val="01D1B7"/>
                </a:solidFill>
                <a:latin typeface="Arial"/>
                <a:cs typeface="Arial"/>
              </a:rPr>
              <a:t>Conduire </a:t>
            </a:r>
            <a:r>
              <a:rPr dirty="0" sz="800" spc="25">
                <a:solidFill>
                  <a:srgbClr val="01D1B7"/>
                </a:solidFill>
                <a:latin typeface="Arial"/>
                <a:cs typeface="Arial"/>
              </a:rPr>
              <a:t>un </a:t>
            </a:r>
            <a:r>
              <a:rPr dirty="0" sz="800" spc="10">
                <a:solidFill>
                  <a:srgbClr val="01D1B7"/>
                </a:solidFill>
                <a:latin typeface="Arial"/>
                <a:cs typeface="Arial"/>
              </a:rPr>
              <a:t>véhicule </a:t>
            </a:r>
            <a:r>
              <a:rPr dirty="0" sz="800" spc="35">
                <a:solidFill>
                  <a:srgbClr val="01D1B7"/>
                </a:solidFill>
                <a:latin typeface="Arial"/>
                <a:cs typeface="Arial"/>
              </a:rPr>
              <a:t>lourd</a:t>
            </a:r>
            <a:r>
              <a:rPr dirty="0" sz="800" spc="55">
                <a:solidFill>
                  <a:srgbClr val="01D1B7"/>
                </a:solidFill>
                <a:latin typeface="Arial"/>
                <a:cs typeface="Arial"/>
              </a:rPr>
              <a:t> </a:t>
            </a:r>
            <a:r>
              <a:rPr dirty="0" sz="800" spc="-20">
                <a:solidFill>
                  <a:srgbClr val="01D1B7"/>
                </a:solidFill>
                <a:latin typeface="Arial"/>
                <a:cs typeface="Arial"/>
              </a:rPr>
              <a:t>401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ts val="1275"/>
              </a:lnSpc>
            </a:pPr>
            <a:r>
              <a:rPr dirty="0" sz="1100" spc="-5" b="1">
                <a:latin typeface="Arial"/>
                <a:cs typeface="Arial"/>
              </a:rPr>
              <a:t>Rétroviseurs</a:t>
            </a:r>
            <a:r>
              <a:rPr dirty="0" sz="1100" spc="-10" b="1">
                <a:latin typeface="Arial"/>
                <a:cs typeface="Arial"/>
              </a:rPr>
              <a:t> </a:t>
            </a:r>
            <a:r>
              <a:rPr dirty="0" sz="1100" spc="-5" b="1">
                <a:latin typeface="Arial"/>
                <a:cs typeface="Arial"/>
              </a:rPr>
              <a:t>obligatoires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ts val="1430"/>
              </a:lnSpc>
              <a:spcBef>
                <a:spcPts val="25"/>
              </a:spcBef>
            </a:pPr>
            <a:r>
              <a:rPr dirty="0" sz="1200" spc="-25" b="1">
                <a:latin typeface="Arial"/>
                <a:cs typeface="Arial"/>
              </a:rPr>
              <a:t>11.2</a:t>
            </a:r>
            <a:endParaRPr sz="1200">
              <a:latin typeface="Arial"/>
              <a:cs typeface="Arial"/>
            </a:endParaRPr>
          </a:p>
          <a:p>
            <a:pPr marL="12700" marR="5080">
              <a:lnSpc>
                <a:spcPts val="1430"/>
              </a:lnSpc>
              <a:spcBef>
                <a:spcPts val="50"/>
              </a:spcBef>
            </a:pPr>
            <a:r>
              <a:rPr dirty="0" sz="1200" spc="-5">
                <a:latin typeface="Arial"/>
                <a:cs typeface="Arial"/>
              </a:rPr>
              <a:t>Un </a:t>
            </a:r>
            <a:r>
              <a:rPr dirty="0" sz="1200">
                <a:latin typeface="Arial"/>
                <a:cs typeface="Arial"/>
              </a:rPr>
              <a:t>rétroviseur </a:t>
            </a:r>
            <a:r>
              <a:rPr dirty="0" sz="1200" spc="-5">
                <a:latin typeface="Arial"/>
                <a:cs typeface="Arial"/>
              </a:rPr>
              <a:t>extérieur obligatoire est </a:t>
            </a:r>
            <a:r>
              <a:rPr dirty="0" sz="1200">
                <a:latin typeface="Arial"/>
                <a:cs typeface="Arial"/>
              </a:rPr>
              <a:t>manquant,  cassé, </a:t>
            </a:r>
            <a:r>
              <a:rPr dirty="0" sz="1200" spc="-5">
                <a:latin typeface="Arial"/>
                <a:cs typeface="Arial"/>
              </a:rPr>
              <a:t>fêlé ou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 spc="-5">
                <a:latin typeface="Arial"/>
                <a:cs typeface="Arial"/>
              </a:rPr>
              <a:t>terni;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ts val="1365"/>
              </a:lnSpc>
            </a:pPr>
            <a:r>
              <a:rPr dirty="0" sz="1200" spc="-5">
                <a:latin typeface="Arial"/>
                <a:cs typeface="Arial"/>
              </a:rPr>
              <a:t>Un </a:t>
            </a:r>
            <a:r>
              <a:rPr dirty="0" sz="1200" spc="10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rétroviseur </a:t>
            </a:r>
            <a:r>
              <a:rPr dirty="0" sz="1200" spc="105">
                <a:latin typeface="Arial"/>
                <a:cs typeface="Arial"/>
              </a:rPr>
              <a:t> </a:t>
            </a:r>
            <a:r>
              <a:rPr dirty="0" sz="1200" spc="-5">
                <a:latin typeface="Arial"/>
                <a:cs typeface="Arial"/>
              </a:rPr>
              <a:t>extérieur </a:t>
            </a:r>
            <a:r>
              <a:rPr dirty="0" sz="1200" spc="105">
                <a:latin typeface="Arial"/>
                <a:cs typeface="Arial"/>
              </a:rPr>
              <a:t> </a:t>
            </a:r>
            <a:r>
              <a:rPr dirty="0" sz="1200" spc="-5">
                <a:latin typeface="Arial"/>
                <a:cs typeface="Arial"/>
              </a:rPr>
              <a:t>obligatoire </a:t>
            </a:r>
            <a:r>
              <a:rPr dirty="0" sz="1200" spc="110">
                <a:latin typeface="Arial"/>
                <a:cs typeface="Arial"/>
              </a:rPr>
              <a:t> </a:t>
            </a:r>
            <a:r>
              <a:rPr dirty="0" sz="1200" spc="-5">
                <a:latin typeface="Arial"/>
                <a:cs typeface="Arial"/>
              </a:rPr>
              <a:t>ne </a:t>
            </a:r>
            <a:r>
              <a:rPr dirty="0" sz="1200" spc="105">
                <a:latin typeface="Arial"/>
                <a:cs typeface="Arial"/>
              </a:rPr>
              <a:t> </a:t>
            </a:r>
            <a:r>
              <a:rPr dirty="0" sz="1200" spc="-5">
                <a:latin typeface="Arial"/>
                <a:cs typeface="Arial"/>
              </a:rPr>
              <a:t>peut </a:t>
            </a:r>
            <a:r>
              <a:rPr dirty="0" sz="1200" spc="110">
                <a:latin typeface="Arial"/>
                <a:cs typeface="Arial"/>
              </a:rPr>
              <a:t> </a:t>
            </a:r>
            <a:r>
              <a:rPr dirty="0" sz="1200" spc="-5">
                <a:latin typeface="Arial"/>
                <a:cs typeface="Arial"/>
              </a:rPr>
              <a:t>être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ts val="1435"/>
              </a:lnSpc>
            </a:pPr>
            <a:r>
              <a:rPr dirty="0" sz="1200" spc="-5">
                <a:latin typeface="Arial"/>
                <a:cs typeface="Arial"/>
              </a:rPr>
              <a:t>ajusté</a:t>
            </a:r>
            <a:r>
              <a:rPr dirty="0" sz="1200" spc="5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à</a:t>
            </a:r>
            <a:r>
              <a:rPr dirty="0" sz="1200" spc="60">
                <a:latin typeface="Arial"/>
                <a:cs typeface="Arial"/>
              </a:rPr>
              <a:t> </a:t>
            </a:r>
            <a:r>
              <a:rPr dirty="0" sz="1200" spc="-5">
                <a:latin typeface="Arial"/>
                <a:cs typeface="Arial"/>
              </a:rPr>
              <a:t>la</a:t>
            </a:r>
            <a:r>
              <a:rPr dirty="0" sz="1200" spc="60">
                <a:latin typeface="Arial"/>
                <a:cs typeface="Arial"/>
              </a:rPr>
              <a:t> </a:t>
            </a:r>
            <a:r>
              <a:rPr dirty="0" sz="1200" spc="-5">
                <a:latin typeface="Arial"/>
                <a:cs typeface="Arial"/>
              </a:rPr>
              <a:t>position</a:t>
            </a:r>
            <a:r>
              <a:rPr dirty="0" sz="1200" spc="60">
                <a:latin typeface="Arial"/>
                <a:cs typeface="Arial"/>
              </a:rPr>
              <a:t> </a:t>
            </a:r>
            <a:r>
              <a:rPr dirty="0" sz="1200" spc="-5">
                <a:latin typeface="Arial"/>
                <a:cs typeface="Arial"/>
              </a:rPr>
              <a:t>désirée</a:t>
            </a:r>
            <a:r>
              <a:rPr dirty="0" sz="1200" spc="60">
                <a:latin typeface="Arial"/>
                <a:cs typeface="Arial"/>
              </a:rPr>
              <a:t> </a:t>
            </a:r>
            <a:r>
              <a:rPr dirty="0" sz="1200" spc="-5">
                <a:latin typeface="Arial"/>
                <a:cs typeface="Arial"/>
              </a:rPr>
              <a:t>ou</a:t>
            </a:r>
            <a:r>
              <a:rPr dirty="0" sz="1200" spc="55">
                <a:latin typeface="Arial"/>
                <a:cs typeface="Arial"/>
              </a:rPr>
              <a:t> </a:t>
            </a:r>
            <a:r>
              <a:rPr dirty="0" sz="1200" spc="-5">
                <a:latin typeface="Arial"/>
                <a:cs typeface="Arial"/>
              </a:rPr>
              <a:t>ne</a:t>
            </a:r>
            <a:r>
              <a:rPr dirty="0" sz="1200" spc="60">
                <a:latin typeface="Arial"/>
                <a:cs typeface="Arial"/>
              </a:rPr>
              <a:t> </a:t>
            </a:r>
            <a:r>
              <a:rPr dirty="0" sz="1200" spc="-5">
                <a:latin typeface="Arial"/>
                <a:cs typeface="Arial"/>
              </a:rPr>
              <a:t>demeure</a:t>
            </a:r>
            <a:r>
              <a:rPr dirty="0" sz="1200" spc="60">
                <a:latin typeface="Arial"/>
                <a:cs typeface="Arial"/>
              </a:rPr>
              <a:t> </a:t>
            </a:r>
            <a:r>
              <a:rPr dirty="0" sz="1200" spc="-5">
                <a:latin typeface="Arial"/>
                <a:cs typeface="Arial"/>
              </a:rPr>
              <a:t>pas</a:t>
            </a:r>
            <a:r>
              <a:rPr dirty="0" sz="1200" spc="6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à</a:t>
            </a:r>
            <a:r>
              <a:rPr dirty="0" sz="1200" spc="60">
                <a:latin typeface="Arial"/>
                <a:cs typeface="Arial"/>
              </a:rPr>
              <a:t> </a:t>
            </a:r>
            <a:r>
              <a:rPr dirty="0" sz="1200" spc="-5">
                <a:latin typeface="Arial"/>
                <a:cs typeface="Arial"/>
              </a:rPr>
              <a:t>la</a:t>
            </a:r>
            <a:endParaRPr sz="120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09550" y="1289811"/>
            <a:ext cx="390924" cy="36488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409550" y="2280411"/>
            <a:ext cx="390924" cy="36488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2519713" y="3270493"/>
            <a:ext cx="1866264" cy="4445"/>
          </a:xfrm>
          <a:custGeom>
            <a:avLst/>
            <a:gdLst/>
            <a:ahLst/>
            <a:cxnLst/>
            <a:rect l="l" t="t" r="r" b="b"/>
            <a:pathLst>
              <a:path w="1866264" h="4445">
                <a:moveTo>
                  <a:pt x="0" y="0"/>
                </a:moveTo>
                <a:lnTo>
                  <a:pt x="1865699" y="3981"/>
                </a:lnTo>
              </a:path>
            </a:pathLst>
          </a:custGeom>
          <a:ln w="19049">
            <a:solidFill>
              <a:srgbClr val="01D1B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4199173" y="3269796"/>
            <a:ext cx="635" cy="134620"/>
          </a:xfrm>
          <a:custGeom>
            <a:avLst/>
            <a:gdLst/>
            <a:ahLst/>
            <a:cxnLst/>
            <a:rect l="l" t="t" r="r" b="b"/>
            <a:pathLst>
              <a:path w="635" h="134620">
                <a:moveTo>
                  <a:pt x="149" y="-9524"/>
                </a:moveTo>
                <a:lnTo>
                  <a:pt x="149" y="143657"/>
                </a:lnTo>
              </a:path>
            </a:pathLst>
          </a:custGeom>
          <a:ln w="19349">
            <a:solidFill>
              <a:srgbClr val="01D1B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 txBox="1"/>
          <p:nvPr/>
        </p:nvSpPr>
        <p:spPr>
          <a:xfrm>
            <a:off x="2874914" y="3278100"/>
            <a:ext cx="154432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01D1B7"/>
                </a:solidFill>
                <a:latin typeface="Arial"/>
                <a:cs typeface="Arial"/>
              </a:rPr>
              <a:t>Conduire </a:t>
            </a:r>
            <a:r>
              <a:rPr dirty="0" sz="800" spc="25">
                <a:solidFill>
                  <a:srgbClr val="01D1B7"/>
                </a:solidFill>
                <a:latin typeface="Arial"/>
                <a:cs typeface="Arial"/>
              </a:rPr>
              <a:t>un </a:t>
            </a:r>
            <a:r>
              <a:rPr dirty="0" sz="800" spc="10">
                <a:solidFill>
                  <a:srgbClr val="01D1B7"/>
                </a:solidFill>
                <a:latin typeface="Arial"/>
                <a:cs typeface="Arial"/>
              </a:rPr>
              <a:t>véhicule </a:t>
            </a:r>
            <a:r>
              <a:rPr dirty="0" sz="800" spc="35">
                <a:solidFill>
                  <a:srgbClr val="01D1B7"/>
                </a:solidFill>
                <a:latin typeface="Arial"/>
                <a:cs typeface="Arial"/>
              </a:rPr>
              <a:t>lourd</a:t>
            </a:r>
            <a:r>
              <a:rPr dirty="0" sz="800" spc="50">
                <a:solidFill>
                  <a:srgbClr val="01D1B7"/>
                </a:solidFill>
                <a:latin typeface="Arial"/>
                <a:cs typeface="Arial"/>
              </a:rPr>
              <a:t> </a:t>
            </a:r>
            <a:r>
              <a:rPr dirty="0" sz="800" spc="40">
                <a:solidFill>
                  <a:srgbClr val="01D1B7"/>
                </a:solidFill>
                <a:latin typeface="Arial"/>
                <a:cs typeface="Arial"/>
              </a:rPr>
              <a:t>403</a:t>
            </a:r>
            <a:endParaRPr sz="800"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409550" y="3728211"/>
            <a:ext cx="390924" cy="36488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2519713" y="4184893"/>
            <a:ext cx="1866264" cy="4445"/>
          </a:xfrm>
          <a:custGeom>
            <a:avLst/>
            <a:gdLst/>
            <a:ahLst/>
            <a:cxnLst/>
            <a:rect l="l" t="t" r="r" b="b"/>
            <a:pathLst>
              <a:path w="1866264" h="4445">
                <a:moveTo>
                  <a:pt x="0" y="0"/>
                </a:moveTo>
                <a:lnTo>
                  <a:pt x="1865699" y="3980"/>
                </a:lnTo>
              </a:path>
            </a:pathLst>
          </a:custGeom>
          <a:ln w="19049">
            <a:solidFill>
              <a:srgbClr val="01D1B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4199173" y="4184197"/>
            <a:ext cx="635" cy="134620"/>
          </a:xfrm>
          <a:custGeom>
            <a:avLst/>
            <a:gdLst/>
            <a:ahLst/>
            <a:cxnLst/>
            <a:rect l="l" t="t" r="r" b="b"/>
            <a:pathLst>
              <a:path w="635" h="134620">
                <a:moveTo>
                  <a:pt x="149" y="-9524"/>
                </a:moveTo>
                <a:lnTo>
                  <a:pt x="149" y="143657"/>
                </a:lnTo>
              </a:path>
            </a:pathLst>
          </a:custGeom>
          <a:ln w="19349">
            <a:solidFill>
              <a:srgbClr val="01D1B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 txBox="1"/>
          <p:nvPr/>
        </p:nvSpPr>
        <p:spPr>
          <a:xfrm>
            <a:off x="2874914" y="4192501"/>
            <a:ext cx="154432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01D1B7"/>
                </a:solidFill>
                <a:latin typeface="Arial"/>
                <a:cs typeface="Arial"/>
              </a:rPr>
              <a:t>Conduire </a:t>
            </a:r>
            <a:r>
              <a:rPr dirty="0" sz="800" spc="25">
                <a:solidFill>
                  <a:srgbClr val="01D1B7"/>
                </a:solidFill>
                <a:latin typeface="Arial"/>
                <a:cs typeface="Arial"/>
              </a:rPr>
              <a:t>un </a:t>
            </a:r>
            <a:r>
              <a:rPr dirty="0" sz="800" spc="10">
                <a:solidFill>
                  <a:srgbClr val="01D1B7"/>
                </a:solidFill>
                <a:latin typeface="Arial"/>
                <a:cs typeface="Arial"/>
              </a:rPr>
              <a:t>véhicule </a:t>
            </a:r>
            <a:r>
              <a:rPr dirty="0" sz="800" spc="35">
                <a:solidFill>
                  <a:srgbClr val="01D1B7"/>
                </a:solidFill>
                <a:latin typeface="Arial"/>
                <a:cs typeface="Arial"/>
              </a:rPr>
              <a:t>lourd</a:t>
            </a:r>
            <a:r>
              <a:rPr dirty="0" sz="800" spc="50">
                <a:solidFill>
                  <a:srgbClr val="01D1B7"/>
                </a:solidFill>
                <a:latin typeface="Arial"/>
                <a:cs typeface="Arial"/>
              </a:rPr>
              <a:t> </a:t>
            </a:r>
            <a:r>
              <a:rPr dirty="0" sz="800" spc="40">
                <a:solidFill>
                  <a:srgbClr val="01D1B7"/>
                </a:solidFill>
                <a:latin typeface="Arial"/>
                <a:cs typeface="Arial"/>
              </a:rPr>
              <a:t>403</a:t>
            </a:r>
            <a:endParaRPr sz="800">
              <a:latin typeface="Arial"/>
              <a:cs typeface="Arial"/>
            </a:endParaRPr>
          </a:p>
        </p:txBody>
      </p:sp>
      <p:sp>
        <p:nvSpPr>
          <p:cNvPr id="21" name="object 21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7620" rIns="0" bIns="0" rtlCol="0" vert="horz">
            <a:spAutoFit/>
          </a:bodyPr>
          <a:lstStyle/>
          <a:p>
            <a:pPr marL="12700" marR="5080" indent="17780">
              <a:lnSpc>
                <a:spcPts val="830"/>
              </a:lnSpc>
              <a:spcBef>
                <a:spcPts val="60"/>
              </a:spcBef>
            </a:pPr>
            <a:r>
              <a:rPr dirty="0" spc="-5"/>
              <a:t>Commission scolaire  </a:t>
            </a:r>
            <a:r>
              <a:rPr dirty="0"/>
              <a:t>de </a:t>
            </a:r>
            <a:r>
              <a:rPr dirty="0" spc="-5"/>
              <a:t>la</a:t>
            </a:r>
            <a:r>
              <a:rPr dirty="0" spc="-85"/>
              <a:t> </a:t>
            </a:r>
            <a:r>
              <a:rPr dirty="0" spc="-5"/>
              <a:t>Rivière-du-Nord</a:t>
            </a:r>
          </a:p>
        </p:txBody>
      </p:sp>
      <p:sp>
        <p:nvSpPr>
          <p:cNvPr id="22" name="object 22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5"/>
              <a:t>ÇA</a:t>
            </a:r>
            <a:r>
              <a:rPr dirty="0" spc="-100"/>
              <a:t> </a:t>
            </a:r>
            <a:r>
              <a:rPr dirty="0" spc="-5"/>
              <a:t>ROULE</a:t>
            </a:r>
            <a:r>
              <a:rPr dirty="0" spc="-85"/>
              <a:t> </a:t>
            </a:r>
            <a:r>
              <a:rPr dirty="0" spc="-50"/>
              <a:t>!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8525" y="277257"/>
            <a:ext cx="5528310" cy="3911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160"/>
              <a:t>12. </a:t>
            </a:r>
            <a:r>
              <a:rPr dirty="0" spc="-110"/>
              <a:t>Roues, </a:t>
            </a:r>
            <a:r>
              <a:rPr dirty="0" spc="-25"/>
              <a:t>moyeux </a:t>
            </a:r>
            <a:r>
              <a:rPr dirty="0" spc="40"/>
              <a:t>et </a:t>
            </a:r>
            <a:r>
              <a:rPr dirty="0" spc="-80"/>
              <a:t>pièces </a:t>
            </a:r>
            <a:r>
              <a:rPr dirty="0" spc="-60"/>
              <a:t>de</a:t>
            </a:r>
            <a:r>
              <a:rPr dirty="0"/>
              <a:t> ﬁxation</a:t>
            </a:r>
          </a:p>
        </p:txBody>
      </p:sp>
      <p:sp>
        <p:nvSpPr>
          <p:cNvPr id="3" name="object 3"/>
          <p:cNvSpPr/>
          <p:nvPr/>
        </p:nvSpPr>
        <p:spPr>
          <a:xfrm>
            <a:off x="5150125" y="2176725"/>
            <a:ext cx="2340019" cy="205887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5842289" y="2963552"/>
            <a:ext cx="329565" cy="264795"/>
          </a:xfrm>
          <a:custGeom>
            <a:avLst/>
            <a:gdLst/>
            <a:ahLst/>
            <a:cxnLst/>
            <a:rect l="l" t="t" r="r" b="b"/>
            <a:pathLst>
              <a:path w="329564" h="264794">
                <a:moveTo>
                  <a:pt x="0" y="0"/>
                </a:moveTo>
                <a:lnTo>
                  <a:pt x="329422" y="264784"/>
                </a:lnTo>
              </a:path>
            </a:pathLst>
          </a:custGeom>
          <a:ln w="38099">
            <a:solidFill>
              <a:srgbClr val="FF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6113236" y="3160236"/>
            <a:ext cx="212290" cy="19547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6331177" y="3680468"/>
            <a:ext cx="329565" cy="264795"/>
          </a:xfrm>
          <a:custGeom>
            <a:avLst/>
            <a:gdLst/>
            <a:ahLst/>
            <a:cxnLst/>
            <a:rect l="l" t="t" r="r" b="b"/>
            <a:pathLst>
              <a:path w="329565" h="264795">
                <a:moveTo>
                  <a:pt x="0" y="0"/>
                </a:moveTo>
                <a:lnTo>
                  <a:pt x="329422" y="264783"/>
                </a:lnTo>
              </a:path>
            </a:pathLst>
          </a:custGeom>
          <a:ln w="38099">
            <a:solidFill>
              <a:srgbClr val="FF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6602124" y="3877152"/>
            <a:ext cx="212289" cy="19547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35503" y="1439812"/>
            <a:ext cx="399188" cy="42727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2516239" y="2066557"/>
            <a:ext cx="1866264" cy="4445"/>
          </a:xfrm>
          <a:custGeom>
            <a:avLst/>
            <a:gdLst/>
            <a:ahLst/>
            <a:cxnLst/>
            <a:rect l="l" t="t" r="r" b="b"/>
            <a:pathLst>
              <a:path w="1866264" h="4444">
                <a:moveTo>
                  <a:pt x="0" y="0"/>
                </a:moveTo>
                <a:lnTo>
                  <a:pt x="1865700" y="3899"/>
                </a:lnTo>
              </a:path>
            </a:pathLst>
          </a:custGeom>
          <a:ln w="19049">
            <a:solidFill>
              <a:srgbClr val="01D1B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4195699" y="2065876"/>
            <a:ext cx="635" cy="131445"/>
          </a:xfrm>
          <a:custGeom>
            <a:avLst/>
            <a:gdLst/>
            <a:ahLst/>
            <a:cxnLst/>
            <a:rect l="l" t="t" r="r" b="b"/>
            <a:pathLst>
              <a:path w="635" h="131444">
                <a:moveTo>
                  <a:pt x="149" y="-9524"/>
                </a:moveTo>
                <a:lnTo>
                  <a:pt x="149" y="140924"/>
                </a:lnTo>
              </a:path>
            </a:pathLst>
          </a:custGeom>
          <a:ln w="19349">
            <a:solidFill>
              <a:srgbClr val="01D1B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235503" y="2320605"/>
            <a:ext cx="399188" cy="42727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235503" y="3207378"/>
            <a:ext cx="399188" cy="42727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2516239" y="2900428"/>
            <a:ext cx="1866264" cy="4445"/>
          </a:xfrm>
          <a:custGeom>
            <a:avLst/>
            <a:gdLst/>
            <a:ahLst/>
            <a:cxnLst/>
            <a:rect l="l" t="t" r="r" b="b"/>
            <a:pathLst>
              <a:path w="1866264" h="4444">
                <a:moveTo>
                  <a:pt x="0" y="0"/>
                </a:moveTo>
                <a:lnTo>
                  <a:pt x="1865700" y="3899"/>
                </a:lnTo>
              </a:path>
            </a:pathLst>
          </a:custGeom>
          <a:ln w="19049">
            <a:solidFill>
              <a:srgbClr val="01D1B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4195699" y="2899746"/>
            <a:ext cx="635" cy="131445"/>
          </a:xfrm>
          <a:custGeom>
            <a:avLst/>
            <a:gdLst/>
            <a:ahLst/>
            <a:cxnLst/>
            <a:rect l="l" t="t" r="r" b="b"/>
            <a:pathLst>
              <a:path w="635" h="131444">
                <a:moveTo>
                  <a:pt x="149" y="-9524"/>
                </a:moveTo>
                <a:lnTo>
                  <a:pt x="149" y="140924"/>
                </a:lnTo>
              </a:path>
            </a:pathLst>
          </a:custGeom>
          <a:ln w="19349">
            <a:solidFill>
              <a:srgbClr val="01D1B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2516239" y="3814828"/>
            <a:ext cx="1866264" cy="4445"/>
          </a:xfrm>
          <a:custGeom>
            <a:avLst/>
            <a:gdLst/>
            <a:ahLst/>
            <a:cxnLst/>
            <a:rect l="l" t="t" r="r" b="b"/>
            <a:pathLst>
              <a:path w="1866264" h="4445">
                <a:moveTo>
                  <a:pt x="0" y="0"/>
                </a:moveTo>
                <a:lnTo>
                  <a:pt x="1865700" y="3899"/>
                </a:lnTo>
              </a:path>
            </a:pathLst>
          </a:custGeom>
          <a:ln w="19049">
            <a:solidFill>
              <a:srgbClr val="01D1B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4195699" y="3814146"/>
            <a:ext cx="635" cy="131445"/>
          </a:xfrm>
          <a:custGeom>
            <a:avLst/>
            <a:gdLst/>
            <a:ahLst/>
            <a:cxnLst/>
            <a:rect l="l" t="t" r="r" b="b"/>
            <a:pathLst>
              <a:path w="635" h="131445">
                <a:moveTo>
                  <a:pt x="149" y="-9524"/>
                </a:moveTo>
                <a:lnTo>
                  <a:pt x="149" y="140924"/>
                </a:lnTo>
              </a:path>
            </a:pathLst>
          </a:custGeom>
          <a:ln w="19349">
            <a:solidFill>
              <a:srgbClr val="01D1B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 txBox="1"/>
          <p:nvPr/>
        </p:nvSpPr>
        <p:spPr>
          <a:xfrm>
            <a:off x="308525" y="482576"/>
            <a:ext cx="4114165" cy="3485515"/>
          </a:xfrm>
          <a:prstGeom prst="rect">
            <a:avLst/>
          </a:prstGeom>
        </p:spPr>
        <p:txBody>
          <a:bodyPr wrap="square" lIns="0" tIns="16065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65"/>
              </a:spcBef>
            </a:pPr>
            <a:r>
              <a:rPr dirty="0" sz="1800" spc="25">
                <a:solidFill>
                  <a:srgbClr val="01D1B7"/>
                </a:solidFill>
                <a:latin typeface="Arial"/>
                <a:cs typeface="Arial"/>
              </a:rPr>
              <a:t>Défectuosités</a:t>
            </a:r>
            <a:r>
              <a:rPr dirty="0" sz="1800" spc="-20">
                <a:solidFill>
                  <a:srgbClr val="01D1B7"/>
                </a:solidFill>
                <a:latin typeface="Arial"/>
                <a:cs typeface="Arial"/>
              </a:rPr>
              <a:t> </a:t>
            </a:r>
            <a:r>
              <a:rPr dirty="0" sz="1800" spc="20">
                <a:solidFill>
                  <a:srgbClr val="01D1B7"/>
                </a:solidFill>
                <a:latin typeface="Arial"/>
                <a:cs typeface="Arial"/>
              </a:rPr>
              <a:t>majeures:</a:t>
            </a:r>
            <a:endParaRPr sz="1800">
              <a:latin typeface="Arial"/>
              <a:cs typeface="Arial"/>
            </a:endParaRPr>
          </a:p>
          <a:p>
            <a:pPr marL="12700" marR="12700">
              <a:lnSpc>
                <a:spcPct val="100000"/>
              </a:lnSpc>
              <a:spcBef>
                <a:spcPts val="645"/>
              </a:spcBef>
            </a:pPr>
            <a:r>
              <a:rPr dirty="0" sz="1000" spc="-5" b="1">
                <a:latin typeface="Arial"/>
                <a:cs typeface="Arial"/>
              </a:rPr>
              <a:t>*Pour un meilleur suivi, les défectuosités ont été placées par ordre  de pages et non par ordre alphabétique ou</a:t>
            </a:r>
            <a:r>
              <a:rPr dirty="0" sz="1000" spc="-25" b="1">
                <a:latin typeface="Arial"/>
                <a:cs typeface="Arial"/>
              </a:rPr>
              <a:t> </a:t>
            </a:r>
            <a:r>
              <a:rPr dirty="0" sz="1000" spc="-5" b="1">
                <a:latin typeface="Arial"/>
                <a:cs typeface="Arial"/>
              </a:rPr>
              <a:t>numérique.*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000">
              <a:latin typeface="Arial"/>
              <a:cs typeface="Arial"/>
            </a:endParaRPr>
          </a:p>
          <a:p>
            <a:pPr marL="469900">
              <a:lnSpc>
                <a:spcPts val="1430"/>
              </a:lnSpc>
            </a:pPr>
            <a:r>
              <a:rPr dirty="0" sz="1200" spc="-5" b="1">
                <a:latin typeface="Arial"/>
                <a:cs typeface="Arial"/>
              </a:rPr>
              <a:t>12.C</a:t>
            </a:r>
            <a:endParaRPr sz="1200">
              <a:latin typeface="Arial"/>
              <a:cs typeface="Arial"/>
            </a:endParaRPr>
          </a:p>
          <a:p>
            <a:pPr marL="469900" marR="9525">
              <a:lnSpc>
                <a:spcPts val="1430"/>
              </a:lnSpc>
              <a:spcBef>
                <a:spcPts val="50"/>
              </a:spcBef>
            </a:pPr>
            <a:r>
              <a:rPr dirty="0" sz="1200" spc="-5">
                <a:latin typeface="Arial"/>
                <a:cs typeface="Arial"/>
              </a:rPr>
              <a:t>Une </a:t>
            </a:r>
            <a:r>
              <a:rPr dirty="0" sz="1200">
                <a:latin typeface="Arial"/>
                <a:cs typeface="Arial"/>
              </a:rPr>
              <a:t>roue </a:t>
            </a:r>
            <a:r>
              <a:rPr dirty="0" sz="1200" spc="-5">
                <a:latin typeface="Arial"/>
                <a:cs typeface="Arial"/>
              </a:rPr>
              <a:t>est fissurée, </a:t>
            </a:r>
            <a:r>
              <a:rPr dirty="0" sz="1200">
                <a:latin typeface="Arial"/>
                <a:cs typeface="Arial"/>
              </a:rPr>
              <a:t>cassée </a:t>
            </a:r>
            <a:r>
              <a:rPr dirty="0" sz="1200" spc="-5">
                <a:latin typeface="Arial"/>
                <a:cs typeface="Arial"/>
              </a:rPr>
              <a:t>ou porte une </a:t>
            </a:r>
            <a:r>
              <a:rPr dirty="0" sz="1200">
                <a:latin typeface="Arial"/>
                <a:cs typeface="Arial"/>
              </a:rPr>
              <a:t>marque  </a:t>
            </a:r>
            <a:r>
              <a:rPr dirty="0" sz="1200" spc="-5">
                <a:latin typeface="Arial"/>
                <a:cs typeface="Arial"/>
              </a:rPr>
              <a:t>de </a:t>
            </a:r>
            <a:r>
              <a:rPr dirty="0" sz="1200">
                <a:latin typeface="Arial"/>
                <a:cs typeface="Arial"/>
              </a:rPr>
              <a:t>réparation </a:t>
            </a:r>
            <a:r>
              <a:rPr dirty="0" sz="1200" spc="-5">
                <a:latin typeface="Arial"/>
                <a:cs typeface="Arial"/>
              </a:rPr>
              <a:t>ou de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soudage.</a:t>
            </a:r>
            <a:endParaRPr sz="1200">
              <a:latin typeface="Arial"/>
              <a:cs typeface="Arial"/>
            </a:endParaRPr>
          </a:p>
          <a:p>
            <a:pPr marL="2575560">
              <a:lnSpc>
                <a:spcPct val="100000"/>
              </a:lnSpc>
              <a:spcBef>
                <a:spcPts val="615"/>
              </a:spcBef>
            </a:pPr>
            <a:r>
              <a:rPr dirty="0" sz="800">
                <a:solidFill>
                  <a:srgbClr val="01D1B7"/>
                </a:solidFill>
                <a:latin typeface="Arial"/>
                <a:cs typeface="Arial"/>
              </a:rPr>
              <a:t>Conduire </a:t>
            </a:r>
            <a:r>
              <a:rPr dirty="0" sz="800" spc="25">
                <a:solidFill>
                  <a:srgbClr val="01D1B7"/>
                </a:solidFill>
                <a:latin typeface="Arial"/>
                <a:cs typeface="Arial"/>
              </a:rPr>
              <a:t>un </a:t>
            </a:r>
            <a:r>
              <a:rPr dirty="0" sz="800" spc="10">
                <a:solidFill>
                  <a:srgbClr val="01D1B7"/>
                </a:solidFill>
                <a:latin typeface="Arial"/>
                <a:cs typeface="Arial"/>
              </a:rPr>
              <a:t>véhicule </a:t>
            </a:r>
            <a:r>
              <a:rPr dirty="0" sz="800" spc="35">
                <a:solidFill>
                  <a:srgbClr val="01D1B7"/>
                </a:solidFill>
                <a:latin typeface="Arial"/>
                <a:cs typeface="Arial"/>
              </a:rPr>
              <a:t>lourd</a:t>
            </a:r>
            <a:r>
              <a:rPr dirty="0" sz="800" spc="45">
                <a:solidFill>
                  <a:srgbClr val="01D1B7"/>
                </a:solidFill>
                <a:latin typeface="Arial"/>
                <a:cs typeface="Arial"/>
              </a:rPr>
              <a:t> 404</a:t>
            </a:r>
            <a:endParaRPr sz="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950">
              <a:latin typeface="Arial"/>
              <a:cs typeface="Arial"/>
            </a:endParaRPr>
          </a:p>
          <a:p>
            <a:pPr marL="469900">
              <a:lnSpc>
                <a:spcPts val="1430"/>
              </a:lnSpc>
            </a:pPr>
            <a:r>
              <a:rPr dirty="0" sz="1200" spc="-5" b="1">
                <a:latin typeface="Arial"/>
                <a:cs typeface="Arial"/>
              </a:rPr>
              <a:t>12.B</a:t>
            </a:r>
            <a:endParaRPr sz="1200">
              <a:latin typeface="Arial"/>
              <a:cs typeface="Arial"/>
            </a:endParaRPr>
          </a:p>
          <a:p>
            <a:pPr marL="469900" marR="10795">
              <a:lnSpc>
                <a:spcPts val="1430"/>
              </a:lnSpc>
              <a:spcBef>
                <a:spcPts val="50"/>
              </a:spcBef>
            </a:pPr>
            <a:r>
              <a:rPr dirty="0" sz="1200" spc="-5">
                <a:latin typeface="Arial"/>
                <a:cs typeface="Arial"/>
              </a:rPr>
              <a:t>Une pièce de fixation est </a:t>
            </a:r>
            <a:r>
              <a:rPr dirty="0" sz="1200">
                <a:latin typeface="Arial"/>
                <a:cs typeface="Arial"/>
              </a:rPr>
              <a:t>manquante, </a:t>
            </a:r>
            <a:r>
              <a:rPr dirty="0" sz="1200" spc="-5">
                <a:latin typeface="Arial"/>
                <a:cs typeface="Arial"/>
              </a:rPr>
              <a:t>fissurée,  </a:t>
            </a:r>
            <a:r>
              <a:rPr dirty="0" sz="1200">
                <a:latin typeface="Arial"/>
                <a:cs typeface="Arial"/>
              </a:rPr>
              <a:t>cassée </a:t>
            </a:r>
            <a:r>
              <a:rPr dirty="0" sz="1200" spc="-5">
                <a:latin typeface="Arial"/>
                <a:cs typeface="Arial"/>
              </a:rPr>
              <a:t>ou </a:t>
            </a:r>
            <a:r>
              <a:rPr dirty="0" sz="1200">
                <a:latin typeface="Arial"/>
                <a:cs typeface="Arial"/>
              </a:rPr>
              <a:t>mal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 spc="-5">
                <a:latin typeface="Arial"/>
                <a:cs typeface="Arial"/>
              </a:rPr>
              <a:t>fixée.</a:t>
            </a:r>
            <a:endParaRPr sz="1200">
              <a:latin typeface="Arial"/>
              <a:cs typeface="Arial"/>
            </a:endParaRPr>
          </a:p>
          <a:p>
            <a:pPr marL="2575560">
              <a:lnSpc>
                <a:spcPct val="100000"/>
              </a:lnSpc>
              <a:spcBef>
                <a:spcPts val="130"/>
              </a:spcBef>
            </a:pPr>
            <a:r>
              <a:rPr dirty="0" sz="800">
                <a:solidFill>
                  <a:srgbClr val="01D1B7"/>
                </a:solidFill>
                <a:latin typeface="Arial"/>
                <a:cs typeface="Arial"/>
              </a:rPr>
              <a:t>Conduire </a:t>
            </a:r>
            <a:r>
              <a:rPr dirty="0" sz="800" spc="25">
                <a:solidFill>
                  <a:srgbClr val="01D1B7"/>
                </a:solidFill>
                <a:latin typeface="Arial"/>
                <a:cs typeface="Arial"/>
              </a:rPr>
              <a:t>un </a:t>
            </a:r>
            <a:r>
              <a:rPr dirty="0" sz="800" spc="10">
                <a:solidFill>
                  <a:srgbClr val="01D1B7"/>
                </a:solidFill>
                <a:latin typeface="Arial"/>
                <a:cs typeface="Arial"/>
              </a:rPr>
              <a:t>véhicule </a:t>
            </a:r>
            <a:r>
              <a:rPr dirty="0" sz="800" spc="35">
                <a:solidFill>
                  <a:srgbClr val="01D1B7"/>
                </a:solidFill>
                <a:latin typeface="Arial"/>
                <a:cs typeface="Arial"/>
              </a:rPr>
              <a:t>lourd</a:t>
            </a:r>
            <a:r>
              <a:rPr dirty="0" sz="800" spc="45">
                <a:solidFill>
                  <a:srgbClr val="01D1B7"/>
                </a:solidFill>
                <a:latin typeface="Arial"/>
                <a:cs typeface="Arial"/>
              </a:rPr>
              <a:t> </a:t>
            </a:r>
            <a:r>
              <a:rPr dirty="0" sz="800" spc="55">
                <a:solidFill>
                  <a:srgbClr val="01D1B7"/>
                </a:solidFill>
                <a:latin typeface="Arial"/>
                <a:cs typeface="Arial"/>
              </a:rPr>
              <a:t>405</a:t>
            </a:r>
            <a:endParaRPr sz="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450">
              <a:latin typeface="Arial"/>
              <a:cs typeface="Arial"/>
            </a:endParaRPr>
          </a:p>
          <a:p>
            <a:pPr marL="469900">
              <a:lnSpc>
                <a:spcPct val="100000"/>
              </a:lnSpc>
            </a:pPr>
            <a:r>
              <a:rPr dirty="0" sz="1100" spc="-5" b="1">
                <a:latin typeface="Arial"/>
                <a:cs typeface="Arial"/>
              </a:rPr>
              <a:t>12.A</a:t>
            </a:r>
            <a:endParaRPr sz="1100">
              <a:latin typeface="Arial"/>
              <a:cs typeface="Arial"/>
            </a:endParaRPr>
          </a:p>
          <a:p>
            <a:pPr marL="469900" marR="5080">
              <a:lnSpc>
                <a:spcPct val="102299"/>
              </a:lnSpc>
            </a:pPr>
            <a:r>
              <a:rPr dirty="0" sz="1100" spc="-5">
                <a:latin typeface="Arial"/>
                <a:cs typeface="Arial"/>
              </a:rPr>
              <a:t>Le lubrifiant du </a:t>
            </a:r>
            <a:r>
              <a:rPr dirty="0" sz="1100">
                <a:latin typeface="Arial"/>
                <a:cs typeface="Arial"/>
              </a:rPr>
              <a:t>roulement </a:t>
            </a:r>
            <a:r>
              <a:rPr dirty="0" sz="1100" spc="-5">
                <a:latin typeface="Arial"/>
                <a:cs typeface="Arial"/>
              </a:rPr>
              <a:t>de </a:t>
            </a:r>
            <a:r>
              <a:rPr dirty="0" sz="1100">
                <a:latin typeface="Arial"/>
                <a:cs typeface="Arial"/>
              </a:rPr>
              <a:t>roue </a:t>
            </a:r>
            <a:r>
              <a:rPr dirty="0" sz="1100" spc="-5">
                <a:latin typeface="Arial"/>
                <a:cs typeface="Arial"/>
              </a:rPr>
              <a:t>n’est pas </a:t>
            </a:r>
            <a:r>
              <a:rPr dirty="0" sz="1100">
                <a:latin typeface="Arial"/>
                <a:cs typeface="Arial"/>
              </a:rPr>
              <a:t>visible </a:t>
            </a:r>
            <a:r>
              <a:rPr dirty="0" sz="1100" spc="-5">
                <a:latin typeface="Arial"/>
                <a:cs typeface="Arial"/>
              </a:rPr>
              <a:t>par une  fenêtre</a:t>
            </a:r>
            <a:r>
              <a:rPr dirty="0" sz="1100" spc="-10">
                <a:latin typeface="Arial"/>
                <a:cs typeface="Arial"/>
              </a:rPr>
              <a:t> </a:t>
            </a:r>
            <a:r>
              <a:rPr dirty="0" sz="1100" spc="-5">
                <a:latin typeface="Arial"/>
                <a:cs typeface="Arial"/>
              </a:rPr>
              <a:t>d’inspection.</a:t>
            </a:r>
            <a:endParaRPr sz="1100">
              <a:latin typeface="Arial"/>
              <a:cs typeface="Arial"/>
            </a:endParaRPr>
          </a:p>
          <a:p>
            <a:pPr marL="2575560">
              <a:lnSpc>
                <a:spcPct val="100000"/>
              </a:lnSpc>
              <a:spcBef>
                <a:spcPts val="525"/>
              </a:spcBef>
            </a:pPr>
            <a:r>
              <a:rPr dirty="0" sz="800">
                <a:solidFill>
                  <a:srgbClr val="01D1B7"/>
                </a:solidFill>
                <a:latin typeface="Arial"/>
                <a:cs typeface="Arial"/>
              </a:rPr>
              <a:t>Conduire </a:t>
            </a:r>
            <a:r>
              <a:rPr dirty="0" sz="800" spc="25">
                <a:solidFill>
                  <a:srgbClr val="01D1B7"/>
                </a:solidFill>
                <a:latin typeface="Arial"/>
                <a:cs typeface="Arial"/>
              </a:rPr>
              <a:t>un </a:t>
            </a:r>
            <a:r>
              <a:rPr dirty="0" sz="800" spc="10">
                <a:solidFill>
                  <a:srgbClr val="01D1B7"/>
                </a:solidFill>
                <a:latin typeface="Arial"/>
                <a:cs typeface="Arial"/>
              </a:rPr>
              <a:t>véhicule </a:t>
            </a:r>
            <a:r>
              <a:rPr dirty="0" sz="800" spc="35">
                <a:solidFill>
                  <a:srgbClr val="01D1B7"/>
                </a:solidFill>
                <a:latin typeface="Arial"/>
                <a:cs typeface="Arial"/>
              </a:rPr>
              <a:t>lourd</a:t>
            </a:r>
            <a:r>
              <a:rPr dirty="0" sz="800" spc="45">
                <a:solidFill>
                  <a:srgbClr val="01D1B7"/>
                </a:solidFill>
                <a:latin typeface="Arial"/>
                <a:cs typeface="Arial"/>
              </a:rPr>
              <a:t> </a:t>
            </a:r>
            <a:r>
              <a:rPr dirty="0" sz="800" spc="55">
                <a:solidFill>
                  <a:srgbClr val="01D1B7"/>
                </a:solidFill>
                <a:latin typeface="Arial"/>
                <a:cs typeface="Arial"/>
              </a:rPr>
              <a:t>405</a:t>
            </a:r>
            <a:endParaRPr sz="800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6892025" y="696925"/>
            <a:ext cx="1537955" cy="136895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7620" rIns="0" bIns="0" rtlCol="0" vert="horz">
            <a:spAutoFit/>
          </a:bodyPr>
          <a:lstStyle/>
          <a:p>
            <a:pPr marL="12700" marR="5080" indent="17780">
              <a:lnSpc>
                <a:spcPts val="830"/>
              </a:lnSpc>
              <a:spcBef>
                <a:spcPts val="60"/>
              </a:spcBef>
            </a:pPr>
            <a:r>
              <a:rPr dirty="0" spc="-5"/>
              <a:t>Commission scolaire  </a:t>
            </a:r>
            <a:r>
              <a:rPr dirty="0"/>
              <a:t>de </a:t>
            </a:r>
            <a:r>
              <a:rPr dirty="0" spc="-5"/>
              <a:t>la</a:t>
            </a:r>
            <a:r>
              <a:rPr dirty="0" spc="-85"/>
              <a:t> </a:t>
            </a:r>
            <a:r>
              <a:rPr dirty="0" spc="-5"/>
              <a:t>Rivière-du-Nord</a:t>
            </a:r>
          </a:p>
        </p:txBody>
      </p:sp>
      <p:sp>
        <p:nvSpPr>
          <p:cNvPr id="20" name="object 20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5"/>
              <a:t>ÇA</a:t>
            </a:r>
            <a:r>
              <a:rPr dirty="0" spc="-100"/>
              <a:t> </a:t>
            </a:r>
            <a:r>
              <a:rPr dirty="0" spc="-5"/>
              <a:t>ROULE</a:t>
            </a:r>
            <a:r>
              <a:rPr dirty="0" spc="-85"/>
              <a:t> </a:t>
            </a:r>
            <a:r>
              <a:rPr dirty="0" spc="-50"/>
              <a:t>!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000" y="930487"/>
            <a:ext cx="4376699" cy="32825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242924" y="1491524"/>
            <a:ext cx="1539240" cy="1097280"/>
          </a:xfrm>
          <a:custGeom>
            <a:avLst/>
            <a:gdLst/>
            <a:ahLst/>
            <a:cxnLst/>
            <a:rect l="l" t="t" r="r" b="b"/>
            <a:pathLst>
              <a:path w="1539240" h="1097280">
                <a:moveTo>
                  <a:pt x="0" y="0"/>
                </a:moveTo>
                <a:lnTo>
                  <a:pt x="1539129" y="1096740"/>
                </a:lnTo>
              </a:path>
            </a:pathLst>
          </a:custGeom>
          <a:ln w="38099">
            <a:solidFill>
              <a:srgbClr val="FF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6726484" y="2517964"/>
            <a:ext cx="215429" cy="18968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84725" y="440973"/>
            <a:ext cx="5528310" cy="779145"/>
          </a:xfrm>
          <a:prstGeom prst="rect"/>
        </p:spPr>
        <p:txBody>
          <a:bodyPr wrap="square" lIns="0" tIns="774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10"/>
              </a:spcBef>
            </a:pPr>
            <a:r>
              <a:rPr dirty="0" spc="-160"/>
              <a:t>12. </a:t>
            </a:r>
            <a:r>
              <a:rPr dirty="0" spc="-110"/>
              <a:t>Roues, </a:t>
            </a:r>
            <a:r>
              <a:rPr dirty="0" spc="-25"/>
              <a:t>moyeux </a:t>
            </a:r>
            <a:r>
              <a:rPr dirty="0" spc="40"/>
              <a:t>et </a:t>
            </a:r>
            <a:r>
              <a:rPr dirty="0" spc="-80"/>
              <a:t>pièces </a:t>
            </a:r>
            <a:r>
              <a:rPr dirty="0" spc="-60"/>
              <a:t>de</a:t>
            </a:r>
            <a:r>
              <a:rPr dirty="0"/>
              <a:t> ﬁxation</a:t>
            </a:r>
          </a:p>
          <a:p>
            <a:pPr marL="12700">
              <a:lnSpc>
                <a:spcPct val="100000"/>
              </a:lnSpc>
              <a:spcBef>
                <a:spcPts val="384"/>
              </a:spcBef>
            </a:pPr>
            <a:r>
              <a:rPr dirty="0" sz="1800" spc="25" b="0">
                <a:latin typeface="Arial"/>
                <a:cs typeface="Arial"/>
              </a:rPr>
              <a:t>Défectuosités</a:t>
            </a:r>
            <a:r>
              <a:rPr dirty="0" sz="1800" spc="-20" b="0">
                <a:latin typeface="Arial"/>
                <a:cs typeface="Arial"/>
              </a:rPr>
              <a:t> </a:t>
            </a:r>
            <a:r>
              <a:rPr dirty="0" sz="1800" spc="30" b="0">
                <a:latin typeface="Arial"/>
                <a:cs typeface="Arial"/>
              </a:rPr>
              <a:t>mineures:</a:t>
            </a:r>
            <a:endParaRPr sz="18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41925" y="1475778"/>
            <a:ext cx="3562350" cy="9321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1430"/>
              </a:lnSpc>
              <a:spcBef>
                <a:spcPts val="100"/>
              </a:spcBef>
            </a:pPr>
            <a:r>
              <a:rPr dirty="0" sz="1200" spc="-5" b="1">
                <a:latin typeface="Arial"/>
                <a:cs typeface="Arial"/>
              </a:rPr>
              <a:t>12.1</a:t>
            </a:r>
            <a:endParaRPr sz="1200">
              <a:latin typeface="Arial"/>
              <a:cs typeface="Arial"/>
            </a:endParaRPr>
          </a:p>
          <a:p>
            <a:pPr algn="just" marL="12700" marR="5080">
              <a:lnSpc>
                <a:spcPts val="1430"/>
              </a:lnSpc>
              <a:spcBef>
                <a:spcPts val="45"/>
              </a:spcBef>
            </a:pPr>
            <a:r>
              <a:rPr dirty="0" sz="1200" spc="-5">
                <a:latin typeface="Arial"/>
                <a:cs typeface="Arial"/>
              </a:rPr>
              <a:t>Le lubrifiant </a:t>
            </a:r>
            <a:r>
              <a:rPr dirty="0" sz="1200">
                <a:latin typeface="Arial"/>
                <a:cs typeface="Arial"/>
              </a:rPr>
              <a:t>sous </a:t>
            </a:r>
            <a:r>
              <a:rPr dirty="0" sz="1200" spc="-5">
                <a:latin typeface="Arial"/>
                <a:cs typeface="Arial"/>
              </a:rPr>
              <a:t>le niveau </a:t>
            </a:r>
            <a:r>
              <a:rPr dirty="0" sz="1200">
                <a:latin typeface="Arial"/>
                <a:cs typeface="Arial"/>
              </a:rPr>
              <a:t>minimal </a:t>
            </a:r>
            <a:r>
              <a:rPr dirty="0" sz="1200" spc="-5">
                <a:latin typeface="Arial"/>
                <a:cs typeface="Arial"/>
              </a:rPr>
              <a:t>ou fuite de  lubrifiant du </a:t>
            </a:r>
            <a:r>
              <a:rPr dirty="0" sz="1200">
                <a:latin typeface="Arial"/>
                <a:cs typeface="Arial"/>
              </a:rPr>
              <a:t>roulement </a:t>
            </a:r>
            <a:r>
              <a:rPr dirty="0" sz="1200" spc="-5">
                <a:latin typeface="Arial"/>
                <a:cs typeface="Arial"/>
              </a:rPr>
              <a:t>de </a:t>
            </a:r>
            <a:r>
              <a:rPr dirty="0" sz="1200">
                <a:latin typeface="Arial"/>
                <a:cs typeface="Arial"/>
              </a:rPr>
              <a:t>roue </a:t>
            </a:r>
            <a:r>
              <a:rPr dirty="0" sz="1200" spc="-5">
                <a:latin typeface="Arial"/>
                <a:cs typeface="Arial"/>
              </a:rPr>
              <a:t>autre qu’un  </a:t>
            </a:r>
            <a:r>
              <a:rPr dirty="0" sz="1200">
                <a:latin typeface="Arial"/>
                <a:cs typeface="Arial"/>
              </a:rPr>
              <a:t>suintement. </a:t>
            </a:r>
            <a:r>
              <a:rPr dirty="0" sz="1200" spc="-5">
                <a:latin typeface="Arial"/>
                <a:cs typeface="Arial"/>
              </a:rPr>
              <a:t>Il </a:t>
            </a:r>
            <a:r>
              <a:rPr dirty="0" sz="1200">
                <a:latin typeface="Arial"/>
                <a:cs typeface="Arial"/>
              </a:rPr>
              <a:t>y a </a:t>
            </a:r>
            <a:r>
              <a:rPr dirty="0" sz="1200" spc="-5">
                <a:latin typeface="Arial"/>
                <a:cs typeface="Arial"/>
              </a:rPr>
              <a:t>une fuite de lubrifiant du  </a:t>
            </a:r>
            <a:r>
              <a:rPr dirty="0" sz="1200">
                <a:latin typeface="Arial"/>
                <a:cs typeface="Arial"/>
              </a:rPr>
              <a:t>roulement </a:t>
            </a:r>
            <a:r>
              <a:rPr dirty="0" sz="1200" spc="-5">
                <a:latin typeface="Arial"/>
                <a:cs typeface="Arial"/>
              </a:rPr>
              <a:t>de </a:t>
            </a:r>
            <a:r>
              <a:rPr dirty="0" sz="1200">
                <a:latin typeface="Arial"/>
                <a:cs typeface="Arial"/>
              </a:rPr>
              <a:t>roue </a:t>
            </a:r>
            <a:r>
              <a:rPr dirty="0" sz="1200" spc="-5">
                <a:latin typeface="Arial"/>
                <a:cs typeface="Arial"/>
              </a:rPr>
              <a:t>autre qu’un</a:t>
            </a:r>
            <a:r>
              <a:rPr dirty="0" sz="1200" spc="-4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suintement.</a:t>
            </a:r>
            <a:endParaRPr sz="12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41925" y="2742604"/>
            <a:ext cx="3560445" cy="57023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1430"/>
              </a:lnSpc>
              <a:spcBef>
                <a:spcPts val="100"/>
              </a:spcBef>
            </a:pPr>
            <a:r>
              <a:rPr dirty="0" sz="1200" spc="-5" b="1">
                <a:latin typeface="Arial"/>
                <a:cs typeface="Arial"/>
              </a:rPr>
              <a:t>12.2</a:t>
            </a:r>
            <a:endParaRPr sz="1200">
              <a:latin typeface="Arial"/>
              <a:cs typeface="Arial"/>
            </a:endParaRPr>
          </a:p>
          <a:p>
            <a:pPr marL="12700" marR="5080">
              <a:lnSpc>
                <a:spcPts val="1430"/>
              </a:lnSpc>
              <a:spcBef>
                <a:spcPts val="45"/>
              </a:spcBef>
            </a:pPr>
            <a:r>
              <a:rPr dirty="0" sz="1200" spc="-5">
                <a:latin typeface="Arial"/>
                <a:cs typeface="Arial"/>
              </a:rPr>
              <a:t>Le </a:t>
            </a:r>
            <a:r>
              <a:rPr dirty="0" sz="1200">
                <a:latin typeface="Arial"/>
                <a:cs typeface="Arial"/>
              </a:rPr>
              <a:t>support </a:t>
            </a:r>
            <a:r>
              <a:rPr dirty="0" sz="1200" spc="-5">
                <a:latin typeface="Arial"/>
                <a:cs typeface="Arial"/>
              </a:rPr>
              <a:t>ou le </a:t>
            </a:r>
            <a:r>
              <a:rPr dirty="0" sz="1200">
                <a:latin typeface="Arial"/>
                <a:cs typeface="Arial"/>
              </a:rPr>
              <a:t>montage </a:t>
            </a:r>
            <a:r>
              <a:rPr dirty="0" sz="1200" spc="-5">
                <a:latin typeface="Arial"/>
                <a:cs typeface="Arial"/>
              </a:rPr>
              <a:t>fixant la </a:t>
            </a:r>
            <a:r>
              <a:rPr dirty="0" sz="1200">
                <a:latin typeface="Arial"/>
                <a:cs typeface="Arial"/>
              </a:rPr>
              <a:t>roue </a:t>
            </a:r>
            <a:r>
              <a:rPr dirty="0" sz="1200" spc="-5">
                <a:latin typeface="Arial"/>
                <a:cs typeface="Arial"/>
              </a:rPr>
              <a:t>de </a:t>
            </a:r>
            <a:r>
              <a:rPr dirty="0" sz="1200">
                <a:latin typeface="Arial"/>
                <a:cs typeface="Arial"/>
              </a:rPr>
              <a:t>secours  </a:t>
            </a:r>
            <a:r>
              <a:rPr dirty="0" sz="1200" spc="-5">
                <a:latin typeface="Arial"/>
                <a:cs typeface="Arial"/>
              </a:rPr>
              <a:t>est non </a:t>
            </a:r>
            <a:r>
              <a:rPr dirty="0" sz="1200">
                <a:latin typeface="Arial"/>
                <a:cs typeface="Arial"/>
              </a:rPr>
              <a:t>solidement </a:t>
            </a:r>
            <a:r>
              <a:rPr dirty="0" sz="1200" spc="-5">
                <a:latin typeface="Arial"/>
                <a:cs typeface="Arial"/>
              </a:rPr>
              <a:t>fixé pour la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 spc="-10">
                <a:latin typeface="Arial"/>
                <a:cs typeface="Arial"/>
              </a:rPr>
              <a:t>maintenir.</a:t>
            </a:r>
            <a:endParaRPr sz="12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443513" y="2478975"/>
            <a:ext cx="1866264" cy="4445"/>
          </a:xfrm>
          <a:custGeom>
            <a:avLst/>
            <a:gdLst/>
            <a:ahLst/>
            <a:cxnLst/>
            <a:rect l="l" t="t" r="r" b="b"/>
            <a:pathLst>
              <a:path w="1866264" h="4444">
                <a:moveTo>
                  <a:pt x="0" y="0"/>
                </a:moveTo>
                <a:lnTo>
                  <a:pt x="1865699" y="3981"/>
                </a:lnTo>
              </a:path>
            </a:pathLst>
          </a:custGeom>
          <a:ln w="19049">
            <a:solidFill>
              <a:srgbClr val="01D1B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4122973" y="2478279"/>
            <a:ext cx="635" cy="134620"/>
          </a:xfrm>
          <a:custGeom>
            <a:avLst/>
            <a:gdLst/>
            <a:ahLst/>
            <a:cxnLst/>
            <a:rect l="l" t="t" r="r" b="b"/>
            <a:pathLst>
              <a:path w="635" h="134619">
                <a:moveTo>
                  <a:pt x="149" y="-9524"/>
                </a:moveTo>
                <a:lnTo>
                  <a:pt x="149" y="143658"/>
                </a:lnTo>
              </a:path>
            </a:pathLst>
          </a:custGeom>
          <a:ln w="19349">
            <a:solidFill>
              <a:srgbClr val="01D1B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2798714" y="2486583"/>
            <a:ext cx="154940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01D1B7"/>
                </a:solidFill>
                <a:latin typeface="Arial"/>
                <a:cs typeface="Arial"/>
              </a:rPr>
              <a:t>Conduire </a:t>
            </a:r>
            <a:r>
              <a:rPr dirty="0" sz="800" spc="25">
                <a:solidFill>
                  <a:srgbClr val="01D1B7"/>
                </a:solidFill>
                <a:latin typeface="Arial"/>
                <a:cs typeface="Arial"/>
              </a:rPr>
              <a:t>un </a:t>
            </a:r>
            <a:r>
              <a:rPr dirty="0" sz="800" spc="10">
                <a:solidFill>
                  <a:srgbClr val="01D1B7"/>
                </a:solidFill>
                <a:latin typeface="Arial"/>
                <a:cs typeface="Arial"/>
              </a:rPr>
              <a:t>véhicule </a:t>
            </a:r>
            <a:r>
              <a:rPr dirty="0" sz="800" spc="35">
                <a:solidFill>
                  <a:srgbClr val="01D1B7"/>
                </a:solidFill>
                <a:latin typeface="Arial"/>
                <a:cs typeface="Arial"/>
              </a:rPr>
              <a:t>lourd</a:t>
            </a:r>
            <a:r>
              <a:rPr dirty="0" sz="800" spc="45">
                <a:solidFill>
                  <a:srgbClr val="01D1B7"/>
                </a:solidFill>
                <a:latin typeface="Arial"/>
                <a:cs typeface="Arial"/>
              </a:rPr>
              <a:t> </a:t>
            </a:r>
            <a:r>
              <a:rPr dirty="0" sz="800" spc="55">
                <a:solidFill>
                  <a:srgbClr val="01D1B7"/>
                </a:solidFill>
                <a:latin typeface="Arial"/>
                <a:cs typeface="Arial"/>
              </a:rPr>
              <a:t>405</a:t>
            </a:r>
            <a:endParaRPr sz="8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09550" y="1565094"/>
            <a:ext cx="390924" cy="3648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409550" y="2784294"/>
            <a:ext cx="390924" cy="3648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2443513" y="3393375"/>
            <a:ext cx="1866264" cy="4445"/>
          </a:xfrm>
          <a:custGeom>
            <a:avLst/>
            <a:gdLst/>
            <a:ahLst/>
            <a:cxnLst/>
            <a:rect l="l" t="t" r="r" b="b"/>
            <a:pathLst>
              <a:path w="1866264" h="4445">
                <a:moveTo>
                  <a:pt x="0" y="0"/>
                </a:moveTo>
                <a:lnTo>
                  <a:pt x="1865699" y="3980"/>
                </a:lnTo>
              </a:path>
            </a:pathLst>
          </a:custGeom>
          <a:ln w="19049">
            <a:solidFill>
              <a:srgbClr val="01D1B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4122973" y="3392679"/>
            <a:ext cx="635" cy="134620"/>
          </a:xfrm>
          <a:custGeom>
            <a:avLst/>
            <a:gdLst/>
            <a:ahLst/>
            <a:cxnLst/>
            <a:rect l="l" t="t" r="r" b="b"/>
            <a:pathLst>
              <a:path w="635" h="134620">
                <a:moveTo>
                  <a:pt x="149" y="-9524"/>
                </a:moveTo>
                <a:lnTo>
                  <a:pt x="149" y="143657"/>
                </a:lnTo>
              </a:path>
            </a:pathLst>
          </a:custGeom>
          <a:ln w="19349">
            <a:solidFill>
              <a:srgbClr val="01D1B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/>
          <p:nvPr/>
        </p:nvSpPr>
        <p:spPr>
          <a:xfrm>
            <a:off x="2798714" y="3400983"/>
            <a:ext cx="154876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01D1B7"/>
                </a:solidFill>
                <a:latin typeface="Arial"/>
                <a:cs typeface="Arial"/>
              </a:rPr>
              <a:t>Conduire </a:t>
            </a:r>
            <a:r>
              <a:rPr dirty="0" sz="800" spc="25">
                <a:solidFill>
                  <a:srgbClr val="01D1B7"/>
                </a:solidFill>
                <a:latin typeface="Arial"/>
                <a:cs typeface="Arial"/>
              </a:rPr>
              <a:t>un </a:t>
            </a:r>
            <a:r>
              <a:rPr dirty="0" sz="800" spc="10">
                <a:solidFill>
                  <a:srgbClr val="01D1B7"/>
                </a:solidFill>
                <a:latin typeface="Arial"/>
                <a:cs typeface="Arial"/>
              </a:rPr>
              <a:t>véhicule </a:t>
            </a:r>
            <a:r>
              <a:rPr dirty="0" sz="800" spc="35">
                <a:solidFill>
                  <a:srgbClr val="01D1B7"/>
                </a:solidFill>
                <a:latin typeface="Arial"/>
                <a:cs typeface="Arial"/>
              </a:rPr>
              <a:t>lourd</a:t>
            </a:r>
            <a:r>
              <a:rPr dirty="0" sz="800" spc="50">
                <a:solidFill>
                  <a:srgbClr val="01D1B7"/>
                </a:solidFill>
                <a:latin typeface="Arial"/>
                <a:cs typeface="Arial"/>
              </a:rPr>
              <a:t> 406</a:t>
            </a:r>
            <a:endParaRPr sz="800">
              <a:latin typeface="Arial"/>
              <a:cs typeface="Arial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7620" rIns="0" bIns="0" rtlCol="0" vert="horz">
            <a:spAutoFit/>
          </a:bodyPr>
          <a:lstStyle/>
          <a:p>
            <a:pPr marL="12700" marR="5080" indent="17780">
              <a:lnSpc>
                <a:spcPts val="830"/>
              </a:lnSpc>
              <a:spcBef>
                <a:spcPts val="60"/>
              </a:spcBef>
            </a:pPr>
            <a:r>
              <a:rPr dirty="0" spc="-5"/>
              <a:t>Commission scolaire  </a:t>
            </a:r>
            <a:r>
              <a:rPr dirty="0"/>
              <a:t>de </a:t>
            </a:r>
            <a:r>
              <a:rPr dirty="0" spc="-5"/>
              <a:t>la</a:t>
            </a:r>
            <a:r>
              <a:rPr dirty="0" spc="-85"/>
              <a:t> </a:t>
            </a:r>
            <a:r>
              <a:rPr dirty="0" spc="-5"/>
              <a:t>Rivière-du-Nord</a:t>
            </a:r>
          </a:p>
        </p:txBody>
      </p:sp>
      <p:sp>
        <p:nvSpPr>
          <p:cNvPr id="17" name="object 17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5"/>
              <a:t>ÇA</a:t>
            </a:r>
            <a:r>
              <a:rPr dirty="0" spc="-100"/>
              <a:t> </a:t>
            </a:r>
            <a:r>
              <a:rPr dirty="0" spc="-5"/>
              <a:t>ROULE</a:t>
            </a:r>
            <a:r>
              <a:rPr dirty="0" spc="-85"/>
              <a:t> </a:t>
            </a:r>
            <a:r>
              <a:rPr dirty="0" spc="-50"/>
              <a:t>!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000" y="891875"/>
            <a:ext cx="4376699" cy="32825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84725" y="440973"/>
            <a:ext cx="2560955" cy="779145"/>
          </a:xfrm>
          <a:prstGeom prst="rect"/>
        </p:spPr>
        <p:txBody>
          <a:bodyPr wrap="square" lIns="0" tIns="774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10"/>
              </a:spcBef>
            </a:pPr>
            <a:r>
              <a:rPr dirty="0" spc="-165"/>
              <a:t>13.</a:t>
            </a:r>
            <a:r>
              <a:rPr dirty="0" spc="-55"/>
              <a:t> </a:t>
            </a:r>
            <a:r>
              <a:rPr dirty="0" spc="-80"/>
              <a:t>Siège</a:t>
            </a:r>
          </a:p>
          <a:p>
            <a:pPr marL="12700">
              <a:lnSpc>
                <a:spcPct val="100000"/>
              </a:lnSpc>
              <a:spcBef>
                <a:spcPts val="384"/>
              </a:spcBef>
            </a:pPr>
            <a:r>
              <a:rPr dirty="0" sz="1800" spc="25" b="0">
                <a:latin typeface="Arial"/>
                <a:cs typeface="Arial"/>
              </a:rPr>
              <a:t>Défectuosités</a:t>
            </a:r>
            <a:r>
              <a:rPr dirty="0" sz="1800" spc="-45" b="0">
                <a:latin typeface="Arial"/>
                <a:cs typeface="Arial"/>
              </a:rPr>
              <a:t> </a:t>
            </a:r>
            <a:r>
              <a:rPr dirty="0" sz="1800" spc="30" b="0">
                <a:latin typeface="Arial"/>
                <a:cs typeface="Arial"/>
              </a:rPr>
              <a:t>mineures:</a:t>
            </a:r>
            <a:endParaRPr sz="18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41925" y="1475778"/>
            <a:ext cx="3562350" cy="57023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1430"/>
              </a:lnSpc>
              <a:spcBef>
                <a:spcPts val="100"/>
              </a:spcBef>
            </a:pPr>
            <a:r>
              <a:rPr dirty="0" sz="1200" spc="-5" b="1">
                <a:latin typeface="Arial"/>
                <a:cs typeface="Arial"/>
              </a:rPr>
              <a:t>13.1</a:t>
            </a:r>
            <a:endParaRPr sz="1200">
              <a:latin typeface="Arial"/>
              <a:cs typeface="Arial"/>
            </a:endParaRPr>
          </a:p>
          <a:p>
            <a:pPr marL="12700" marR="5080">
              <a:lnSpc>
                <a:spcPts val="1430"/>
              </a:lnSpc>
              <a:spcBef>
                <a:spcPts val="45"/>
              </a:spcBef>
            </a:pPr>
            <a:r>
              <a:rPr dirty="0" sz="1200" spc="-5">
                <a:latin typeface="Arial"/>
                <a:cs typeface="Arial"/>
              </a:rPr>
              <a:t>Le </a:t>
            </a:r>
            <a:r>
              <a:rPr dirty="0" sz="1200">
                <a:latin typeface="Arial"/>
                <a:cs typeface="Arial"/>
              </a:rPr>
              <a:t>siège </a:t>
            </a:r>
            <a:r>
              <a:rPr dirty="0" sz="1200" spc="-5">
                <a:latin typeface="Arial"/>
                <a:cs typeface="Arial"/>
              </a:rPr>
              <a:t>du </a:t>
            </a:r>
            <a:r>
              <a:rPr dirty="0" sz="1200">
                <a:latin typeface="Arial"/>
                <a:cs typeface="Arial"/>
              </a:rPr>
              <a:t>conducteur </a:t>
            </a:r>
            <a:r>
              <a:rPr dirty="0" sz="1200" spc="-5">
                <a:latin typeface="Arial"/>
                <a:cs typeface="Arial"/>
              </a:rPr>
              <a:t>inadéquat ou ne demeure  pas dans la position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choisie.</a:t>
            </a:r>
            <a:endParaRPr sz="12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09550" y="1565094"/>
            <a:ext cx="390924" cy="36488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311703" y="3110137"/>
            <a:ext cx="399188" cy="42727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2440039" y="3742957"/>
            <a:ext cx="1866264" cy="4445"/>
          </a:xfrm>
          <a:custGeom>
            <a:avLst/>
            <a:gdLst/>
            <a:ahLst/>
            <a:cxnLst/>
            <a:rect l="l" t="t" r="r" b="b"/>
            <a:pathLst>
              <a:path w="1866264" h="4445">
                <a:moveTo>
                  <a:pt x="0" y="0"/>
                </a:moveTo>
                <a:lnTo>
                  <a:pt x="1865700" y="3899"/>
                </a:lnTo>
              </a:path>
            </a:pathLst>
          </a:custGeom>
          <a:ln w="19049">
            <a:solidFill>
              <a:srgbClr val="01D1B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4119499" y="3742276"/>
            <a:ext cx="635" cy="131445"/>
          </a:xfrm>
          <a:custGeom>
            <a:avLst/>
            <a:gdLst/>
            <a:ahLst/>
            <a:cxnLst/>
            <a:rect l="l" t="t" r="r" b="b"/>
            <a:pathLst>
              <a:path w="635" h="131445">
                <a:moveTo>
                  <a:pt x="149" y="-9524"/>
                </a:moveTo>
                <a:lnTo>
                  <a:pt x="149" y="140924"/>
                </a:lnTo>
              </a:path>
            </a:pathLst>
          </a:custGeom>
          <a:ln w="19349">
            <a:solidFill>
              <a:srgbClr val="01D1B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2795241" y="3748807"/>
            <a:ext cx="154051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01D1B7"/>
                </a:solidFill>
                <a:latin typeface="Arial"/>
                <a:cs typeface="Arial"/>
              </a:rPr>
              <a:t>Conduire </a:t>
            </a:r>
            <a:r>
              <a:rPr dirty="0" sz="800" spc="25">
                <a:solidFill>
                  <a:srgbClr val="01D1B7"/>
                </a:solidFill>
                <a:latin typeface="Arial"/>
                <a:cs typeface="Arial"/>
              </a:rPr>
              <a:t>un </a:t>
            </a:r>
            <a:r>
              <a:rPr dirty="0" sz="800" spc="10">
                <a:solidFill>
                  <a:srgbClr val="01D1B7"/>
                </a:solidFill>
                <a:latin typeface="Arial"/>
                <a:cs typeface="Arial"/>
              </a:rPr>
              <a:t>véhicule </a:t>
            </a:r>
            <a:r>
              <a:rPr dirty="0" sz="800" spc="35">
                <a:solidFill>
                  <a:srgbClr val="01D1B7"/>
                </a:solidFill>
                <a:latin typeface="Arial"/>
                <a:cs typeface="Arial"/>
              </a:rPr>
              <a:t>lourd</a:t>
            </a:r>
            <a:r>
              <a:rPr dirty="0" sz="800" spc="50">
                <a:solidFill>
                  <a:srgbClr val="01D1B7"/>
                </a:solidFill>
                <a:latin typeface="Arial"/>
                <a:cs typeface="Arial"/>
              </a:rPr>
              <a:t> </a:t>
            </a:r>
            <a:r>
              <a:rPr dirty="0" sz="800" spc="30">
                <a:solidFill>
                  <a:srgbClr val="01D1B7"/>
                </a:solidFill>
                <a:latin typeface="Arial"/>
                <a:cs typeface="Arial"/>
              </a:rPr>
              <a:t>407</a:t>
            </a:r>
            <a:endParaRPr sz="800">
              <a:latin typeface="Arial"/>
              <a:cs typeface="Arial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7620" rIns="0" bIns="0" rtlCol="0" vert="horz">
            <a:spAutoFit/>
          </a:bodyPr>
          <a:lstStyle/>
          <a:p>
            <a:pPr marL="12700" marR="5080" indent="17780">
              <a:lnSpc>
                <a:spcPts val="830"/>
              </a:lnSpc>
              <a:spcBef>
                <a:spcPts val="60"/>
              </a:spcBef>
            </a:pPr>
            <a:r>
              <a:rPr dirty="0" spc="-5"/>
              <a:t>Commission scolaire  </a:t>
            </a:r>
            <a:r>
              <a:rPr dirty="0"/>
              <a:t>de </a:t>
            </a:r>
            <a:r>
              <a:rPr dirty="0" spc="-5"/>
              <a:t>la</a:t>
            </a:r>
            <a:r>
              <a:rPr dirty="0" spc="-85"/>
              <a:t> </a:t>
            </a:r>
            <a:r>
              <a:rPr dirty="0" spc="-5"/>
              <a:t>Rivière-du-Nord</a:t>
            </a:r>
          </a:p>
        </p:txBody>
      </p:sp>
      <p:sp>
        <p:nvSpPr>
          <p:cNvPr id="13" name="object 13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5"/>
              <a:t>ÇA</a:t>
            </a:r>
            <a:r>
              <a:rPr dirty="0" spc="-100"/>
              <a:t> </a:t>
            </a:r>
            <a:r>
              <a:rPr dirty="0" spc="-5"/>
              <a:t>ROULE</a:t>
            </a:r>
            <a:r>
              <a:rPr dirty="0" spc="-85"/>
              <a:t> </a:t>
            </a:r>
            <a:r>
              <a:rPr dirty="0" spc="-50"/>
              <a:t>!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384725" y="2521280"/>
            <a:ext cx="255079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25">
                <a:solidFill>
                  <a:srgbClr val="01D1B7"/>
                </a:solidFill>
                <a:latin typeface="Arial"/>
                <a:cs typeface="Arial"/>
              </a:rPr>
              <a:t>Défectuosités</a:t>
            </a:r>
            <a:r>
              <a:rPr dirty="0" sz="1800" spc="-35">
                <a:solidFill>
                  <a:srgbClr val="01D1B7"/>
                </a:solidFill>
                <a:latin typeface="Arial"/>
                <a:cs typeface="Arial"/>
              </a:rPr>
              <a:t> </a:t>
            </a:r>
            <a:r>
              <a:rPr dirty="0" sz="1800" spc="20">
                <a:solidFill>
                  <a:srgbClr val="01D1B7"/>
                </a:solidFill>
                <a:latin typeface="Arial"/>
                <a:cs typeface="Arial"/>
              </a:rPr>
              <a:t>majeures:</a:t>
            </a:r>
            <a:endParaRPr sz="18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41925" y="3076779"/>
            <a:ext cx="3562985" cy="57023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1430"/>
              </a:lnSpc>
              <a:spcBef>
                <a:spcPts val="100"/>
              </a:spcBef>
            </a:pPr>
            <a:r>
              <a:rPr dirty="0" sz="1200" spc="-5" b="1">
                <a:latin typeface="Arial"/>
                <a:cs typeface="Arial"/>
              </a:rPr>
              <a:t>13.A</a:t>
            </a:r>
            <a:endParaRPr sz="1200">
              <a:latin typeface="Arial"/>
              <a:cs typeface="Arial"/>
            </a:endParaRPr>
          </a:p>
          <a:p>
            <a:pPr marL="12700" marR="5080">
              <a:lnSpc>
                <a:spcPts val="1430"/>
              </a:lnSpc>
              <a:spcBef>
                <a:spcPts val="45"/>
              </a:spcBef>
            </a:pPr>
            <a:r>
              <a:rPr dirty="0" sz="1200" spc="-5">
                <a:latin typeface="Arial"/>
                <a:cs typeface="Arial"/>
              </a:rPr>
              <a:t>La </a:t>
            </a:r>
            <a:r>
              <a:rPr dirty="0" sz="1200">
                <a:latin typeface="Arial"/>
                <a:cs typeface="Arial"/>
              </a:rPr>
              <a:t>ceinture </a:t>
            </a:r>
            <a:r>
              <a:rPr dirty="0" sz="1200" spc="-5">
                <a:latin typeface="Arial"/>
                <a:cs typeface="Arial"/>
              </a:rPr>
              <a:t>de </a:t>
            </a:r>
            <a:r>
              <a:rPr dirty="0" sz="1200">
                <a:latin typeface="Arial"/>
                <a:cs typeface="Arial"/>
              </a:rPr>
              <a:t>sécurité </a:t>
            </a:r>
            <a:r>
              <a:rPr dirty="0" sz="1200" spc="-5">
                <a:latin typeface="Arial"/>
                <a:cs typeface="Arial"/>
              </a:rPr>
              <a:t>du </a:t>
            </a:r>
            <a:r>
              <a:rPr dirty="0" sz="1200">
                <a:latin typeface="Arial"/>
                <a:cs typeface="Arial"/>
              </a:rPr>
              <a:t>siège </a:t>
            </a:r>
            <a:r>
              <a:rPr dirty="0" sz="1200" spc="-5">
                <a:latin typeface="Arial"/>
                <a:cs typeface="Arial"/>
              </a:rPr>
              <a:t>du </a:t>
            </a:r>
            <a:r>
              <a:rPr dirty="0" sz="1200">
                <a:latin typeface="Arial"/>
                <a:cs typeface="Arial"/>
              </a:rPr>
              <a:t>conducteur  manquante, modifiée </a:t>
            </a:r>
            <a:r>
              <a:rPr dirty="0" sz="1200" spc="-5">
                <a:latin typeface="Arial"/>
                <a:cs typeface="Arial"/>
              </a:rPr>
              <a:t>ou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 spc="-5">
                <a:latin typeface="Arial"/>
                <a:cs typeface="Arial"/>
              </a:rPr>
              <a:t>inadéquate.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681123" y="892698"/>
            <a:ext cx="4260298" cy="28929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08525" y="201057"/>
            <a:ext cx="2106295" cy="3911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135"/>
              <a:t>14.</a:t>
            </a:r>
            <a:r>
              <a:rPr dirty="0" spc="-110"/>
              <a:t> </a:t>
            </a:r>
            <a:r>
              <a:rPr dirty="0" spc="-80"/>
              <a:t>Suspension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308525" y="482576"/>
            <a:ext cx="4106545" cy="2426335"/>
          </a:xfrm>
          <a:prstGeom prst="rect">
            <a:avLst/>
          </a:prstGeom>
        </p:spPr>
        <p:txBody>
          <a:bodyPr wrap="square" lIns="0" tIns="16065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65"/>
              </a:spcBef>
            </a:pPr>
            <a:r>
              <a:rPr dirty="0" sz="1800" spc="25">
                <a:solidFill>
                  <a:srgbClr val="01D1B7"/>
                </a:solidFill>
                <a:latin typeface="Arial"/>
                <a:cs typeface="Arial"/>
              </a:rPr>
              <a:t>Défectuosités</a:t>
            </a:r>
            <a:r>
              <a:rPr dirty="0" sz="1800" spc="-20">
                <a:solidFill>
                  <a:srgbClr val="01D1B7"/>
                </a:solidFill>
                <a:latin typeface="Arial"/>
                <a:cs typeface="Arial"/>
              </a:rPr>
              <a:t> </a:t>
            </a:r>
            <a:r>
              <a:rPr dirty="0" sz="1800" spc="20">
                <a:solidFill>
                  <a:srgbClr val="01D1B7"/>
                </a:solidFill>
                <a:latin typeface="Arial"/>
                <a:cs typeface="Arial"/>
              </a:rPr>
              <a:t>majeures:</a:t>
            </a:r>
            <a:endParaRPr sz="18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645"/>
              </a:spcBef>
            </a:pPr>
            <a:r>
              <a:rPr dirty="0" sz="1000" spc="-5" b="1">
                <a:latin typeface="Arial"/>
                <a:cs typeface="Arial"/>
              </a:rPr>
              <a:t>*Pour un meilleur suivi, les défectuosités ont été placées par ordre  de pages et non par ordre alphabétique ou</a:t>
            </a:r>
            <a:r>
              <a:rPr dirty="0" sz="1000" spc="-25" b="1">
                <a:latin typeface="Arial"/>
                <a:cs typeface="Arial"/>
              </a:rPr>
              <a:t> </a:t>
            </a:r>
            <a:r>
              <a:rPr dirty="0" sz="1000" spc="-5" b="1">
                <a:latin typeface="Arial"/>
                <a:cs typeface="Arial"/>
              </a:rPr>
              <a:t>numérique.*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000">
              <a:latin typeface="Arial"/>
              <a:cs typeface="Arial"/>
            </a:endParaRPr>
          </a:p>
          <a:p>
            <a:pPr marL="469900">
              <a:lnSpc>
                <a:spcPts val="1430"/>
              </a:lnSpc>
            </a:pPr>
            <a:r>
              <a:rPr dirty="0" sz="1200" spc="-5" b="1">
                <a:latin typeface="Arial"/>
                <a:cs typeface="Arial"/>
              </a:rPr>
              <a:t>14.C</a:t>
            </a:r>
            <a:endParaRPr sz="1200">
              <a:latin typeface="Arial"/>
              <a:cs typeface="Arial"/>
            </a:endParaRPr>
          </a:p>
          <a:p>
            <a:pPr marL="469900" marR="548005">
              <a:lnSpc>
                <a:spcPts val="1430"/>
              </a:lnSpc>
              <a:spcBef>
                <a:spcPts val="50"/>
              </a:spcBef>
            </a:pPr>
            <a:r>
              <a:rPr dirty="0" sz="1200" spc="-5">
                <a:latin typeface="Arial"/>
                <a:cs typeface="Arial"/>
              </a:rPr>
              <a:t>Une bride de fixation </a:t>
            </a:r>
            <a:r>
              <a:rPr dirty="0" sz="1200">
                <a:latin typeface="Arial"/>
                <a:cs typeface="Arial"/>
              </a:rPr>
              <a:t>(U-bolt ) </a:t>
            </a:r>
            <a:r>
              <a:rPr dirty="0" sz="1200" spc="-5">
                <a:latin typeface="Arial"/>
                <a:cs typeface="Arial"/>
              </a:rPr>
              <a:t>est </a:t>
            </a:r>
            <a:r>
              <a:rPr dirty="0" sz="1200">
                <a:latin typeface="Arial"/>
                <a:cs typeface="Arial"/>
              </a:rPr>
              <a:t>manquante,  mal </a:t>
            </a:r>
            <a:r>
              <a:rPr dirty="0" sz="1200" spc="-5">
                <a:latin typeface="Arial"/>
                <a:cs typeface="Arial"/>
              </a:rPr>
              <a:t>fixée, fissurée ou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cassée.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100">
              <a:latin typeface="Arial"/>
              <a:cs typeface="Arial"/>
            </a:endParaRPr>
          </a:p>
          <a:p>
            <a:pPr marL="469900">
              <a:lnSpc>
                <a:spcPts val="1430"/>
              </a:lnSpc>
            </a:pPr>
            <a:r>
              <a:rPr dirty="0" sz="1200" spc="-5" b="1">
                <a:latin typeface="Arial"/>
                <a:cs typeface="Arial"/>
              </a:rPr>
              <a:t>14.G</a:t>
            </a:r>
            <a:endParaRPr sz="1200">
              <a:latin typeface="Arial"/>
              <a:cs typeface="Arial"/>
            </a:endParaRPr>
          </a:p>
          <a:p>
            <a:pPr marL="469900">
              <a:lnSpc>
                <a:spcPts val="1425"/>
              </a:lnSpc>
            </a:pPr>
            <a:r>
              <a:rPr dirty="0" sz="1200" spc="-5">
                <a:latin typeface="Arial"/>
                <a:cs typeface="Arial"/>
              </a:rPr>
              <a:t>Les </a:t>
            </a:r>
            <a:r>
              <a:rPr dirty="0" sz="1200">
                <a:latin typeface="Arial"/>
                <a:cs typeface="Arial"/>
              </a:rPr>
              <a:t>roues </a:t>
            </a:r>
            <a:r>
              <a:rPr dirty="0" sz="1200" spc="-5">
                <a:latin typeface="Arial"/>
                <a:cs typeface="Arial"/>
              </a:rPr>
              <a:t>ne </a:t>
            </a:r>
            <a:r>
              <a:rPr dirty="0" sz="1200">
                <a:latin typeface="Arial"/>
                <a:cs typeface="Arial"/>
              </a:rPr>
              <a:t>sont </a:t>
            </a:r>
            <a:r>
              <a:rPr dirty="0" sz="1200" spc="-5">
                <a:latin typeface="Arial"/>
                <a:cs typeface="Arial"/>
              </a:rPr>
              <a:t>pas</a:t>
            </a:r>
            <a:r>
              <a:rPr dirty="0" sz="1200" spc="-30">
                <a:latin typeface="Arial"/>
                <a:cs typeface="Arial"/>
              </a:rPr>
              <a:t> </a:t>
            </a:r>
            <a:r>
              <a:rPr dirty="0" sz="1200" spc="-5">
                <a:latin typeface="Arial"/>
                <a:cs typeface="Arial"/>
              </a:rPr>
              <a:t>parallèles.</a:t>
            </a:r>
            <a:endParaRPr sz="1200">
              <a:latin typeface="Arial"/>
              <a:cs typeface="Arial"/>
            </a:endParaRPr>
          </a:p>
          <a:p>
            <a:pPr marL="469900" marR="123189">
              <a:lnSpc>
                <a:spcPts val="1430"/>
              </a:lnSpc>
              <a:spcBef>
                <a:spcPts val="50"/>
              </a:spcBef>
            </a:pPr>
            <a:r>
              <a:rPr dirty="0" sz="1200" spc="-5">
                <a:latin typeface="Arial"/>
                <a:cs typeface="Arial"/>
              </a:rPr>
              <a:t>Un des essieux ou une </a:t>
            </a:r>
            <a:r>
              <a:rPr dirty="0" sz="1200">
                <a:latin typeface="Arial"/>
                <a:cs typeface="Arial"/>
              </a:rPr>
              <a:t>roue </a:t>
            </a:r>
            <a:r>
              <a:rPr dirty="0" sz="1200" spc="-5">
                <a:latin typeface="Arial"/>
                <a:cs typeface="Arial"/>
              </a:rPr>
              <a:t>est déplacé par </a:t>
            </a:r>
            <a:r>
              <a:rPr dirty="0" sz="1200">
                <a:latin typeface="Arial"/>
                <a:cs typeface="Arial"/>
              </a:rPr>
              <a:t>rapport  à sa </a:t>
            </a:r>
            <a:r>
              <a:rPr dirty="0" sz="1200" spc="-5">
                <a:latin typeface="Arial"/>
                <a:cs typeface="Arial"/>
              </a:rPr>
              <a:t>position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 spc="-5">
                <a:latin typeface="Arial"/>
                <a:cs typeface="Arial"/>
              </a:rPr>
              <a:t>normale.</a:t>
            </a:r>
            <a:endParaRPr sz="12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65725" y="3062404"/>
            <a:ext cx="3653154" cy="75120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1430"/>
              </a:lnSpc>
              <a:spcBef>
                <a:spcPts val="100"/>
              </a:spcBef>
            </a:pPr>
            <a:r>
              <a:rPr dirty="0" sz="1200" spc="-5" b="1">
                <a:latin typeface="Arial"/>
                <a:cs typeface="Arial"/>
              </a:rPr>
              <a:t>14.A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ts val="1425"/>
              </a:lnSpc>
            </a:pPr>
            <a:r>
              <a:rPr dirty="0" sz="1200" spc="-5">
                <a:latin typeface="Arial"/>
                <a:cs typeface="Arial"/>
              </a:rPr>
              <a:t>Une lame </a:t>
            </a:r>
            <a:r>
              <a:rPr dirty="0" sz="1200">
                <a:latin typeface="Arial"/>
                <a:cs typeface="Arial"/>
              </a:rPr>
              <a:t>maîtresse </a:t>
            </a:r>
            <a:r>
              <a:rPr dirty="0" sz="1200" spc="-5">
                <a:latin typeface="Arial"/>
                <a:cs typeface="Arial"/>
              </a:rPr>
              <a:t>est </a:t>
            </a:r>
            <a:r>
              <a:rPr dirty="0" sz="1200">
                <a:latin typeface="Arial"/>
                <a:cs typeface="Arial"/>
              </a:rPr>
              <a:t>manquante </a:t>
            </a:r>
            <a:r>
              <a:rPr dirty="0" sz="1200" spc="-5">
                <a:latin typeface="Arial"/>
                <a:cs typeface="Arial"/>
              </a:rPr>
              <a:t>ou</a:t>
            </a:r>
            <a:r>
              <a:rPr dirty="0" sz="1200" spc="-4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cassée.</a:t>
            </a:r>
            <a:endParaRPr sz="1200">
              <a:latin typeface="Arial"/>
              <a:cs typeface="Arial"/>
            </a:endParaRPr>
          </a:p>
          <a:p>
            <a:pPr marL="12700" marR="5080">
              <a:lnSpc>
                <a:spcPts val="1430"/>
              </a:lnSpc>
              <a:spcBef>
                <a:spcPts val="45"/>
              </a:spcBef>
            </a:pPr>
            <a:r>
              <a:rPr dirty="0" sz="1200" spc="-5">
                <a:latin typeface="Arial"/>
                <a:cs typeface="Arial"/>
              </a:rPr>
              <a:t>25 </a:t>
            </a:r>
            <a:r>
              <a:rPr dirty="0" sz="1200">
                <a:latin typeface="Arial"/>
                <a:cs typeface="Arial"/>
              </a:rPr>
              <a:t>% </a:t>
            </a:r>
            <a:r>
              <a:rPr dirty="0" sz="1200" spc="-5">
                <a:latin typeface="Arial"/>
                <a:cs typeface="Arial"/>
              </a:rPr>
              <a:t>et plus des lames d’un </a:t>
            </a:r>
            <a:r>
              <a:rPr dirty="0" sz="1200">
                <a:latin typeface="Arial"/>
                <a:cs typeface="Arial"/>
              </a:rPr>
              <a:t>ressort </a:t>
            </a:r>
            <a:r>
              <a:rPr dirty="0" sz="1200" spc="-5">
                <a:latin typeface="Arial"/>
                <a:cs typeface="Arial"/>
              </a:rPr>
              <a:t>de l’assemblage  </a:t>
            </a:r>
            <a:r>
              <a:rPr dirty="0" sz="1200">
                <a:latin typeface="Arial"/>
                <a:cs typeface="Arial"/>
              </a:rPr>
              <a:t>sont cassées </a:t>
            </a:r>
            <a:r>
              <a:rPr dirty="0" sz="1200" spc="-5">
                <a:latin typeface="Arial"/>
                <a:cs typeface="Arial"/>
              </a:rPr>
              <a:t>ou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manquantes.</a:t>
            </a:r>
            <a:endParaRPr sz="12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35503" y="1516012"/>
            <a:ext cx="399188" cy="4272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235503" y="2244405"/>
            <a:ext cx="399188" cy="4272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516239" y="2976628"/>
            <a:ext cx="1866264" cy="4445"/>
          </a:xfrm>
          <a:custGeom>
            <a:avLst/>
            <a:gdLst/>
            <a:ahLst/>
            <a:cxnLst/>
            <a:rect l="l" t="t" r="r" b="b"/>
            <a:pathLst>
              <a:path w="1866264" h="4444">
                <a:moveTo>
                  <a:pt x="0" y="0"/>
                </a:moveTo>
                <a:lnTo>
                  <a:pt x="1865700" y="3899"/>
                </a:lnTo>
              </a:path>
            </a:pathLst>
          </a:custGeom>
          <a:ln w="19049">
            <a:solidFill>
              <a:srgbClr val="01D1B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4195699" y="2975946"/>
            <a:ext cx="635" cy="131445"/>
          </a:xfrm>
          <a:custGeom>
            <a:avLst/>
            <a:gdLst/>
            <a:ahLst/>
            <a:cxnLst/>
            <a:rect l="l" t="t" r="r" b="b"/>
            <a:pathLst>
              <a:path w="635" h="131444">
                <a:moveTo>
                  <a:pt x="149" y="-9524"/>
                </a:moveTo>
                <a:lnTo>
                  <a:pt x="149" y="140924"/>
                </a:lnTo>
              </a:path>
            </a:pathLst>
          </a:custGeom>
          <a:ln w="19349">
            <a:solidFill>
              <a:srgbClr val="01D1B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2871441" y="2982478"/>
            <a:ext cx="155067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01D1B7"/>
                </a:solidFill>
                <a:latin typeface="Arial"/>
                <a:cs typeface="Arial"/>
              </a:rPr>
              <a:t>Conduire </a:t>
            </a:r>
            <a:r>
              <a:rPr dirty="0" sz="800" spc="25">
                <a:solidFill>
                  <a:srgbClr val="01D1B7"/>
                </a:solidFill>
                <a:latin typeface="Arial"/>
                <a:cs typeface="Arial"/>
              </a:rPr>
              <a:t>un </a:t>
            </a:r>
            <a:r>
              <a:rPr dirty="0" sz="800" spc="10">
                <a:solidFill>
                  <a:srgbClr val="01D1B7"/>
                </a:solidFill>
                <a:latin typeface="Arial"/>
                <a:cs typeface="Arial"/>
              </a:rPr>
              <a:t>véhicule </a:t>
            </a:r>
            <a:r>
              <a:rPr dirty="0" sz="800" spc="35">
                <a:solidFill>
                  <a:srgbClr val="01D1B7"/>
                </a:solidFill>
                <a:latin typeface="Arial"/>
                <a:cs typeface="Arial"/>
              </a:rPr>
              <a:t>lourd</a:t>
            </a:r>
            <a:r>
              <a:rPr dirty="0" sz="800" spc="55">
                <a:solidFill>
                  <a:srgbClr val="01D1B7"/>
                </a:solidFill>
                <a:latin typeface="Arial"/>
                <a:cs typeface="Arial"/>
              </a:rPr>
              <a:t> 408</a:t>
            </a:r>
            <a:endParaRPr sz="8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722874" y="1945075"/>
            <a:ext cx="1693545" cy="862965"/>
          </a:xfrm>
          <a:custGeom>
            <a:avLst/>
            <a:gdLst/>
            <a:ahLst/>
            <a:cxnLst/>
            <a:rect l="l" t="t" r="r" b="b"/>
            <a:pathLst>
              <a:path w="1693545" h="862964">
                <a:moveTo>
                  <a:pt x="0" y="0"/>
                </a:moveTo>
                <a:lnTo>
                  <a:pt x="1692926" y="862797"/>
                </a:lnTo>
              </a:path>
            </a:pathLst>
          </a:custGeom>
          <a:ln w="38099">
            <a:solidFill>
              <a:srgbClr val="FF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6368175" y="2732753"/>
            <a:ext cx="220724" cy="17267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6493612" y="3354989"/>
            <a:ext cx="339090" cy="127635"/>
          </a:xfrm>
          <a:custGeom>
            <a:avLst/>
            <a:gdLst/>
            <a:ahLst/>
            <a:cxnLst/>
            <a:rect l="l" t="t" r="r" b="b"/>
            <a:pathLst>
              <a:path w="339090" h="127635">
                <a:moveTo>
                  <a:pt x="0" y="0"/>
                </a:moveTo>
                <a:lnTo>
                  <a:pt x="338686" y="127338"/>
                </a:lnTo>
              </a:path>
            </a:pathLst>
          </a:custGeom>
          <a:ln w="38099">
            <a:solidFill>
              <a:srgbClr val="FF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6791102" y="3404372"/>
            <a:ext cx="222087" cy="15785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6578491" y="3386920"/>
            <a:ext cx="324485" cy="117475"/>
          </a:xfrm>
          <a:custGeom>
            <a:avLst/>
            <a:gdLst/>
            <a:ahLst/>
            <a:cxnLst/>
            <a:rect l="l" t="t" r="r" b="b"/>
            <a:pathLst>
              <a:path w="324484" h="117475">
                <a:moveTo>
                  <a:pt x="324088" y="117365"/>
                </a:moveTo>
                <a:lnTo>
                  <a:pt x="0" y="0"/>
                </a:lnTo>
              </a:path>
            </a:pathLst>
          </a:custGeom>
          <a:ln w="38099">
            <a:solidFill>
              <a:srgbClr val="FF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6396871" y="3308699"/>
            <a:ext cx="222097" cy="15644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2516239" y="4043428"/>
            <a:ext cx="1866264" cy="4445"/>
          </a:xfrm>
          <a:custGeom>
            <a:avLst/>
            <a:gdLst/>
            <a:ahLst/>
            <a:cxnLst/>
            <a:rect l="l" t="t" r="r" b="b"/>
            <a:pathLst>
              <a:path w="1866264" h="4445">
                <a:moveTo>
                  <a:pt x="0" y="0"/>
                </a:moveTo>
                <a:lnTo>
                  <a:pt x="1865700" y="3899"/>
                </a:lnTo>
              </a:path>
            </a:pathLst>
          </a:custGeom>
          <a:ln w="19049">
            <a:solidFill>
              <a:srgbClr val="01D1B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4195699" y="4042746"/>
            <a:ext cx="635" cy="131445"/>
          </a:xfrm>
          <a:custGeom>
            <a:avLst/>
            <a:gdLst/>
            <a:ahLst/>
            <a:cxnLst/>
            <a:rect l="l" t="t" r="r" b="b"/>
            <a:pathLst>
              <a:path w="635" h="131445">
                <a:moveTo>
                  <a:pt x="149" y="-9524"/>
                </a:moveTo>
                <a:lnTo>
                  <a:pt x="149" y="140924"/>
                </a:lnTo>
              </a:path>
            </a:pathLst>
          </a:custGeom>
          <a:ln w="19349">
            <a:solidFill>
              <a:srgbClr val="01D1B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 txBox="1"/>
          <p:nvPr/>
        </p:nvSpPr>
        <p:spPr>
          <a:xfrm>
            <a:off x="2871441" y="4049278"/>
            <a:ext cx="154876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01D1B7"/>
                </a:solidFill>
                <a:latin typeface="Arial"/>
                <a:cs typeface="Arial"/>
              </a:rPr>
              <a:t>Conduire </a:t>
            </a:r>
            <a:r>
              <a:rPr dirty="0" sz="800" spc="25">
                <a:solidFill>
                  <a:srgbClr val="01D1B7"/>
                </a:solidFill>
                <a:latin typeface="Arial"/>
                <a:cs typeface="Arial"/>
              </a:rPr>
              <a:t>un </a:t>
            </a:r>
            <a:r>
              <a:rPr dirty="0" sz="800" spc="10">
                <a:solidFill>
                  <a:srgbClr val="01D1B7"/>
                </a:solidFill>
                <a:latin typeface="Arial"/>
                <a:cs typeface="Arial"/>
              </a:rPr>
              <a:t>véhicule </a:t>
            </a:r>
            <a:r>
              <a:rPr dirty="0" sz="800" spc="35">
                <a:solidFill>
                  <a:srgbClr val="01D1B7"/>
                </a:solidFill>
                <a:latin typeface="Arial"/>
                <a:cs typeface="Arial"/>
              </a:rPr>
              <a:t>lourd</a:t>
            </a:r>
            <a:r>
              <a:rPr dirty="0" sz="800" spc="50">
                <a:solidFill>
                  <a:srgbClr val="01D1B7"/>
                </a:solidFill>
                <a:latin typeface="Arial"/>
                <a:cs typeface="Arial"/>
              </a:rPr>
              <a:t> 409</a:t>
            </a:r>
            <a:endParaRPr sz="800">
              <a:latin typeface="Arial"/>
              <a:cs typeface="Arial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235503" y="3082606"/>
            <a:ext cx="399188" cy="4272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4759774" y="3612824"/>
            <a:ext cx="2546350" cy="20320"/>
          </a:xfrm>
          <a:custGeom>
            <a:avLst/>
            <a:gdLst/>
            <a:ahLst/>
            <a:cxnLst/>
            <a:rect l="l" t="t" r="r" b="b"/>
            <a:pathLst>
              <a:path w="2546350" h="20320">
                <a:moveTo>
                  <a:pt x="0" y="0"/>
                </a:moveTo>
                <a:lnTo>
                  <a:pt x="2546106" y="20095"/>
                </a:lnTo>
              </a:path>
            </a:pathLst>
          </a:custGeom>
          <a:ln w="38099">
            <a:solidFill>
              <a:srgbClr val="FF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7286335" y="3550941"/>
            <a:ext cx="211492" cy="16395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7620" rIns="0" bIns="0" rtlCol="0" vert="horz">
            <a:spAutoFit/>
          </a:bodyPr>
          <a:lstStyle/>
          <a:p>
            <a:pPr marL="12700" marR="5080" indent="17780">
              <a:lnSpc>
                <a:spcPts val="830"/>
              </a:lnSpc>
              <a:spcBef>
                <a:spcPts val="60"/>
              </a:spcBef>
            </a:pPr>
            <a:r>
              <a:rPr dirty="0" spc="-5"/>
              <a:t>Commission scolaire  </a:t>
            </a:r>
            <a:r>
              <a:rPr dirty="0"/>
              <a:t>de </a:t>
            </a:r>
            <a:r>
              <a:rPr dirty="0" spc="-5"/>
              <a:t>la</a:t>
            </a:r>
            <a:r>
              <a:rPr dirty="0" spc="-85"/>
              <a:t> </a:t>
            </a:r>
            <a:r>
              <a:rPr dirty="0" spc="-5"/>
              <a:t>Rivière-du-Nord</a:t>
            </a:r>
          </a:p>
        </p:txBody>
      </p:sp>
      <p:sp>
        <p:nvSpPr>
          <p:cNvPr id="24" name="object 24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5"/>
              <a:t>ÇA</a:t>
            </a:r>
            <a:r>
              <a:rPr dirty="0" spc="-100"/>
              <a:t> </a:t>
            </a:r>
            <a:r>
              <a:rPr dirty="0" spc="-5"/>
              <a:t>ROULE</a:t>
            </a:r>
            <a:r>
              <a:rPr dirty="0" spc="-85"/>
              <a:t> </a:t>
            </a:r>
            <a:r>
              <a:rPr dirty="0" spc="-50"/>
              <a:t>!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8525" y="277257"/>
            <a:ext cx="2106295" cy="3911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135"/>
              <a:t>14.</a:t>
            </a:r>
            <a:r>
              <a:rPr dirty="0" spc="-110"/>
              <a:t> </a:t>
            </a:r>
            <a:r>
              <a:rPr dirty="0" spc="-80"/>
              <a:t>Suspension</a:t>
            </a:r>
          </a:p>
        </p:txBody>
      </p:sp>
      <p:sp>
        <p:nvSpPr>
          <p:cNvPr id="3" name="object 3"/>
          <p:cNvSpPr/>
          <p:nvPr/>
        </p:nvSpPr>
        <p:spPr>
          <a:xfrm>
            <a:off x="235503" y="1516012"/>
            <a:ext cx="399188" cy="4272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35503" y="2396805"/>
            <a:ext cx="399188" cy="4272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2516239" y="4004125"/>
            <a:ext cx="1866264" cy="4445"/>
          </a:xfrm>
          <a:custGeom>
            <a:avLst/>
            <a:gdLst/>
            <a:ahLst/>
            <a:cxnLst/>
            <a:rect l="l" t="t" r="r" b="b"/>
            <a:pathLst>
              <a:path w="1866264" h="4445">
                <a:moveTo>
                  <a:pt x="0" y="0"/>
                </a:moveTo>
                <a:lnTo>
                  <a:pt x="1865700" y="3899"/>
                </a:lnTo>
              </a:path>
            </a:pathLst>
          </a:custGeom>
          <a:ln w="19049">
            <a:solidFill>
              <a:srgbClr val="01D1B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4195699" y="4003443"/>
            <a:ext cx="635" cy="131445"/>
          </a:xfrm>
          <a:custGeom>
            <a:avLst/>
            <a:gdLst/>
            <a:ahLst/>
            <a:cxnLst/>
            <a:rect l="l" t="t" r="r" b="b"/>
            <a:pathLst>
              <a:path w="635" h="131445">
                <a:moveTo>
                  <a:pt x="149" y="-9524"/>
                </a:moveTo>
                <a:lnTo>
                  <a:pt x="149" y="140924"/>
                </a:lnTo>
              </a:path>
            </a:pathLst>
          </a:custGeom>
          <a:ln w="19349">
            <a:solidFill>
              <a:srgbClr val="01D1B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308525" y="482576"/>
            <a:ext cx="4113529" cy="3674745"/>
          </a:xfrm>
          <a:prstGeom prst="rect">
            <a:avLst/>
          </a:prstGeom>
        </p:spPr>
        <p:txBody>
          <a:bodyPr wrap="square" lIns="0" tIns="16065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65"/>
              </a:spcBef>
            </a:pPr>
            <a:r>
              <a:rPr dirty="0" sz="1800" spc="25">
                <a:solidFill>
                  <a:srgbClr val="01D1B7"/>
                </a:solidFill>
                <a:latin typeface="Arial"/>
                <a:cs typeface="Arial"/>
              </a:rPr>
              <a:t>Défectuosités</a:t>
            </a:r>
            <a:r>
              <a:rPr dirty="0" sz="1800" spc="-20">
                <a:solidFill>
                  <a:srgbClr val="01D1B7"/>
                </a:solidFill>
                <a:latin typeface="Arial"/>
                <a:cs typeface="Arial"/>
              </a:rPr>
              <a:t> </a:t>
            </a:r>
            <a:r>
              <a:rPr dirty="0" sz="1800" spc="20">
                <a:solidFill>
                  <a:srgbClr val="01D1B7"/>
                </a:solidFill>
                <a:latin typeface="Arial"/>
                <a:cs typeface="Arial"/>
              </a:rPr>
              <a:t>majeures:</a:t>
            </a:r>
            <a:endParaRPr sz="1800">
              <a:latin typeface="Arial"/>
              <a:cs typeface="Arial"/>
            </a:endParaRPr>
          </a:p>
          <a:p>
            <a:pPr marL="12700" marR="12065">
              <a:lnSpc>
                <a:spcPct val="100000"/>
              </a:lnSpc>
              <a:spcBef>
                <a:spcPts val="645"/>
              </a:spcBef>
            </a:pPr>
            <a:r>
              <a:rPr dirty="0" sz="1000" spc="-5" b="1">
                <a:latin typeface="Arial"/>
                <a:cs typeface="Arial"/>
              </a:rPr>
              <a:t>*Pour un meilleur suivi, les défectuosités ont été placées par ordre  de pages et non par ordre alphabétique ou</a:t>
            </a:r>
            <a:r>
              <a:rPr dirty="0" sz="1000" spc="-25" b="1">
                <a:latin typeface="Arial"/>
                <a:cs typeface="Arial"/>
              </a:rPr>
              <a:t> </a:t>
            </a:r>
            <a:r>
              <a:rPr dirty="0" sz="1000" spc="-5" b="1">
                <a:latin typeface="Arial"/>
                <a:cs typeface="Arial"/>
              </a:rPr>
              <a:t>numérique.*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000">
              <a:latin typeface="Arial"/>
              <a:cs typeface="Arial"/>
            </a:endParaRPr>
          </a:p>
          <a:p>
            <a:pPr marL="469900">
              <a:lnSpc>
                <a:spcPts val="1430"/>
              </a:lnSpc>
            </a:pPr>
            <a:r>
              <a:rPr dirty="0" sz="1200" spc="-5" b="1">
                <a:latin typeface="Arial"/>
                <a:cs typeface="Arial"/>
              </a:rPr>
              <a:t>14.D</a:t>
            </a:r>
            <a:endParaRPr sz="1200">
              <a:latin typeface="Arial"/>
              <a:cs typeface="Arial"/>
            </a:endParaRPr>
          </a:p>
          <a:p>
            <a:pPr algn="just" marL="469900" marR="7620">
              <a:lnSpc>
                <a:spcPts val="1430"/>
              </a:lnSpc>
              <a:spcBef>
                <a:spcPts val="50"/>
              </a:spcBef>
            </a:pPr>
            <a:r>
              <a:rPr dirty="0" sz="1200" spc="-5">
                <a:latin typeface="Arial"/>
                <a:cs typeface="Arial"/>
              </a:rPr>
              <a:t>Une lame en </a:t>
            </a:r>
            <a:r>
              <a:rPr dirty="0" sz="1200">
                <a:latin typeface="Arial"/>
                <a:cs typeface="Arial"/>
              </a:rPr>
              <a:t>composite (par </a:t>
            </a:r>
            <a:r>
              <a:rPr dirty="0" sz="1200" spc="-5">
                <a:latin typeface="Arial"/>
                <a:cs typeface="Arial"/>
              </a:rPr>
              <a:t>exemple, fibre de </a:t>
            </a:r>
            <a:r>
              <a:rPr dirty="0" sz="1200">
                <a:latin typeface="Arial"/>
                <a:cs typeface="Arial"/>
              </a:rPr>
              <a:t>verre)  </a:t>
            </a:r>
            <a:r>
              <a:rPr dirty="0" sz="1200" spc="-5">
                <a:latin typeface="Arial"/>
                <a:cs typeface="Arial"/>
              </a:rPr>
              <a:t>est fissurée </a:t>
            </a:r>
            <a:r>
              <a:rPr dirty="0" sz="1200">
                <a:latin typeface="Arial"/>
                <a:cs typeface="Arial"/>
              </a:rPr>
              <a:t>sur </a:t>
            </a:r>
            <a:r>
              <a:rPr dirty="0" sz="1200" spc="-5">
                <a:latin typeface="Arial"/>
                <a:cs typeface="Arial"/>
              </a:rPr>
              <a:t>plus de 75 </a:t>
            </a:r>
            <a:r>
              <a:rPr dirty="0" sz="1200">
                <a:latin typeface="Arial"/>
                <a:cs typeface="Arial"/>
              </a:rPr>
              <a:t>% </a:t>
            </a:r>
            <a:r>
              <a:rPr dirty="0" sz="1200" spc="-5">
                <a:latin typeface="Arial"/>
                <a:cs typeface="Arial"/>
              </a:rPr>
              <a:t>de </a:t>
            </a:r>
            <a:r>
              <a:rPr dirty="0" sz="1200">
                <a:latin typeface="Arial"/>
                <a:cs typeface="Arial"/>
              </a:rPr>
              <a:t>sa </a:t>
            </a:r>
            <a:r>
              <a:rPr dirty="0" sz="1200" spc="-5">
                <a:latin typeface="Arial"/>
                <a:cs typeface="Arial"/>
              </a:rPr>
              <a:t>longueur ou  </a:t>
            </a:r>
            <a:r>
              <a:rPr dirty="0" sz="1200">
                <a:latin typeface="Arial"/>
                <a:cs typeface="Arial"/>
              </a:rPr>
              <a:t>comporte </a:t>
            </a:r>
            <a:r>
              <a:rPr dirty="0" sz="1200" spc="-5">
                <a:latin typeface="Arial"/>
                <a:cs typeface="Arial"/>
              </a:rPr>
              <a:t>une intersection* de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 spc="-5">
                <a:latin typeface="Arial"/>
                <a:cs typeface="Arial"/>
              </a:rPr>
              <a:t>fissures.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150">
              <a:latin typeface="Arial"/>
              <a:cs typeface="Arial"/>
            </a:endParaRPr>
          </a:p>
          <a:p>
            <a:pPr marL="469900">
              <a:lnSpc>
                <a:spcPts val="1430"/>
              </a:lnSpc>
            </a:pPr>
            <a:r>
              <a:rPr dirty="0" sz="1200" spc="-5" b="1">
                <a:latin typeface="Arial"/>
                <a:cs typeface="Arial"/>
              </a:rPr>
              <a:t>14.E</a:t>
            </a:r>
            <a:endParaRPr sz="1200">
              <a:latin typeface="Arial"/>
              <a:cs typeface="Arial"/>
            </a:endParaRPr>
          </a:p>
          <a:p>
            <a:pPr algn="just" marL="469900" marR="6350">
              <a:lnSpc>
                <a:spcPts val="1430"/>
              </a:lnSpc>
              <a:spcBef>
                <a:spcPts val="50"/>
              </a:spcBef>
            </a:pPr>
            <a:r>
              <a:rPr dirty="0" sz="1200" spc="-5">
                <a:latin typeface="Arial"/>
                <a:cs typeface="Arial"/>
              </a:rPr>
              <a:t>Une lame de </a:t>
            </a:r>
            <a:r>
              <a:rPr dirty="0" sz="1200">
                <a:latin typeface="Arial"/>
                <a:cs typeface="Arial"/>
              </a:rPr>
              <a:t>ressort </a:t>
            </a:r>
            <a:r>
              <a:rPr dirty="0" sz="1200" spc="-5">
                <a:latin typeface="Arial"/>
                <a:cs typeface="Arial"/>
              </a:rPr>
              <a:t>ou un </a:t>
            </a:r>
            <a:r>
              <a:rPr dirty="0" sz="1200">
                <a:latin typeface="Arial"/>
                <a:cs typeface="Arial"/>
              </a:rPr>
              <a:t>ressort </a:t>
            </a:r>
            <a:r>
              <a:rPr dirty="0" sz="1200" spc="-5">
                <a:latin typeface="Arial"/>
                <a:cs typeface="Arial"/>
              </a:rPr>
              <a:t>hélicoïdal est  déplacé et </a:t>
            </a:r>
            <a:r>
              <a:rPr dirty="0" sz="1200">
                <a:latin typeface="Arial"/>
                <a:cs typeface="Arial"/>
              </a:rPr>
              <a:t>vient </a:t>
            </a:r>
            <a:r>
              <a:rPr dirty="0" sz="1200" spc="-5">
                <a:latin typeface="Arial"/>
                <a:cs typeface="Arial"/>
              </a:rPr>
              <a:t>en </a:t>
            </a:r>
            <a:r>
              <a:rPr dirty="0" sz="1200">
                <a:latin typeface="Arial"/>
                <a:cs typeface="Arial"/>
              </a:rPr>
              <a:t>contact </a:t>
            </a:r>
            <a:r>
              <a:rPr dirty="0" sz="1200" spc="-5">
                <a:latin typeface="Arial"/>
                <a:cs typeface="Arial"/>
              </a:rPr>
              <a:t>avec une pièce en  </a:t>
            </a:r>
            <a:r>
              <a:rPr dirty="0" sz="1200">
                <a:latin typeface="Arial"/>
                <a:cs typeface="Arial"/>
              </a:rPr>
              <a:t>mouvement.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150">
              <a:latin typeface="Arial"/>
              <a:cs typeface="Arial"/>
            </a:endParaRPr>
          </a:p>
          <a:p>
            <a:pPr marL="469900">
              <a:lnSpc>
                <a:spcPct val="100000"/>
              </a:lnSpc>
            </a:pPr>
            <a:r>
              <a:rPr dirty="0" sz="1100" spc="-5" b="1">
                <a:latin typeface="Arial"/>
                <a:cs typeface="Arial"/>
              </a:rPr>
              <a:t>14.F</a:t>
            </a:r>
            <a:endParaRPr sz="1100">
              <a:latin typeface="Arial"/>
              <a:cs typeface="Arial"/>
            </a:endParaRPr>
          </a:p>
          <a:p>
            <a:pPr marL="469900" marR="5080">
              <a:lnSpc>
                <a:spcPct val="102299"/>
              </a:lnSpc>
            </a:pPr>
            <a:r>
              <a:rPr dirty="0" sz="1100" spc="-5">
                <a:latin typeface="Arial"/>
                <a:cs typeface="Arial"/>
              </a:rPr>
              <a:t>Un </a:t>
            </a:r>
            <a:r>
              <a:rPr dirty="0" sz="1100">
                <a:latin typeface="Arial"/>
                <a:cs typeface="Arial"/>
              </a:rPr>
              <a:t>ressort </a:t>
            </a:r>
            <a:r>
              <a:rPr dirty="0" sz="1100" spc="-5">
                <a:latin typeface="Arial"/>
                <a:cs typeface="Arial"/>
              </a:rPr>
              <a:t>hélicoïdal est </a:t>
            </a:r>
            <a:r>
              <a:rPr dirty="0" sz="1100">
                <a:latin typeface="Arial"/>
                <a:cs typeface="Arial"/>
              </a:rPr>
              <a:t>cassé </a:t>
            </a:r>
            <a:r>
              <a:rPr dirty="0" sz="1100" spc="-5">
                <a:latin typeface="Arial"/>
                <a:cs typeface="Arial"/>
              </a:rPr>
              <a:t>au point que le </a:t>
            </a:r>
            <a:r>
              <a:rPr dirty="0" sz="1100">
                <a:latin typeface="Arial"/>
                <a:cs typeface="Arial"/>
              </a:rPr>
              <a:t>véhicule  </a:t>
            </a:r>
            <a:r>
              <a:rPr dirty="0" sz="1100" spc="-5">
                <a:latin typeface="Arial"/>
                <a:cs typeface="Arial"/>
              </a:rPr>
              <a:t>est </a:t>
            </a:r>
            <a:r>
              <a:rPr dirty="0" sz="1100" spc="-10">
                <a:latin typeface="Arial"/>
                <a:cs typeface="Arial"/>
              </a:rPr>
              <a:t>affaissé </a:t>
            </a:r>
            <a:r>
              <a:rPr dirty="0" sz="1100">
                <a:latin typeface="Arial"/>
                <a:cs typeface="Arial"/>
              </a:rPr>
              <a:t>complètement </a:t>
            </a:r>
            <a:r>
              <a:rPr dirty="0" sz="1100" spc="-5">
                <a:latin typeface="Arial"/>
                <a:cs typeface="Arial"/>
              </a:rPr>
              <a:t>où </a:t>
            </a:r>
            <a:r>
              <a:rPr dirty="0" sz="1100">
                <a:latin typeface="Arial"/>
                <a:cs typeface="Arial"/>
              </a:rPr>
              <a:t>se situe ce</a:t>
            </a:r>
            <a:r>
              <a:rPr dirty="0" sz="1100" spc="-35">
                <a:latin typeface="Arial"/>
                <a:cs typeface="Arial"/>
              </a:rPr>
              <a:t> </a:t>
            </a:r>
            <a:r>
              <a:rPr dirty="0" sz="1100">
                <a:latin typeface="Arial"/>
                <a:cs typeface="Arial"/>
              </a:rPr>
              <a:t>ressort.</a:t>
            </a:r>
            <a:endParaRPr sz="1100">
              <a:latin typeface="Arial"/>
              <a:cs typeface="Arial"/>
            </a:endParaRPr>
          </a:p>
          <a:p>
            <a:pPr marL="469900">
              <a:lnSpc>
                <a:spcPct val="100000"/>
              </a:lnSpc>
              <a:spcBef>
                <a:spcPts val="30"/>
              </a:spcBef>
            </a:pPr>
            <a:r>
              <a:rPr dirty="0" sz="1100" spc="-5">
                <a:latin typeface="Arial"/>
                <a:cs typeface="Arial"/>
              </a:rPr>
              <a:t>Une barre de torsion est</a:t>
            </a:r>
            <a:r>
              <a:rPr dirty="0" sz="1100" spc="-15">
                <a:latin typeface="Arial"/>
                <a:cs typeface="Arial"/>
              </a:rPr>
              <a:t> </a:t>
            </a:r>
            <a:r>
              <a:rPr dirty="0" sz="1100">
                <a:latin typeface="Arial"/>
                <a:cs typeface="Arial"/>
              </a:rPr>
              <a:t>cassée.</a:t>
            </a:r>
            <a:endParaRPr sz="1100">
              <a:latin typeface="Arial"/>
              <a:cs typeface="Arial"/>
            </a:endParaRPr>
          </a:p>
          <a:p>
            <a:pPr marL="2575560">
              <a:lnSpc>
                <a:spcPct val="100000"/>
              </a:lnSpc>
              <a:spcBef>
                <a:spcPts val="590"/>
              </a:spcBef>
            </a:pPr>
            <a:r>
              <a:rPr dirty="0" sz="800">
                <a:solidFill>
                  <a:srgbClr val="01D1B7"/>
                </a:solidFill>
                <a:latin typeface="Arial"/>
                <a:cs typeface="Arial"/>
              </a:rPr>
              <a:t>Conduire </a:t>
            </a:r>
            <a:r>
              <a:rPr dirty="0" sz="800" spc="25">
                <a:solidFill>
                  <a:srgbClr val="01D1B7"/>
                </a:solidFill>
                <a:latin typeface="Arial"/>
                <a:cs typeface="Arial"/>
              </a:rPr>
              <a:t>un </a:t>
            </a:r>
            <a:r>
              <a:rPr dirty="0" sz="800" spc="10">
                <a:solidFill>
                  <a:srgbClr val="01D1B7"/>
                </a:solidFill>
                <a:latin typeface="Arial"/>
                <a:cs typeface="Arial"/>
              </a:rPr>
              <a:t>véhicule </a:t>
            </a:r>
            <a:r>
              <a:rPr dirty="0" sz="800" spc="35">
                <a:solidFill>
                  <a:srgbClr val="01D1B7"/>
                </a:solidFill>
                <a:latin typeface="Arial"/>
                <a:cs typeface="Arial"/>
              </a:rPr>
              <a:t>lourd</a:t>
            </a:r>
            <a:r>
              <a:rPr dirty="0" sz="800" spc="50">
                <a:solidFill>
                  <a:srgbClr val="01D1B7"/>
                </a:solidFill>
                <a:latin typeface="Arial"/>
                <a:cs typeface="Arial"/>
              </a:rPr>
              <a:t> 409</a:t>
            </a:r>
            <a:endParaRPr sz="8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35503" y="3311206"/>
            <a:ext cx="399188" cy="4272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5321564" y="277449"/>
            <a:ext cx="2648235" cy="16658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5191848" y="2172016"/>
            <a:ext cx="1108645" cy="11086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6687698" y="2693399"/>
            <a:ext cx="2215351" cy="138459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7620" rIns="0" bIns="0" rtlCol="0" vert="horz">
            <a:spAutoFit/>
          </a:bodyPr>
          <a:lstStyle/>
          <a:p>
            <a:pPr marL="12700" marR="5080" indent="17780">
              <a:lnSpc>
                <a:spcPts val="830"/>
              </a:lnSpc>
              <a:spcBef>
                <a:spcPts val="60"/>
              </a:spcBef>
            </a:pPr>
            <a:r>
              <a:rPr dirty="0" spc="-5"/>
              <a:t>Commission scolaire  </a:t>
            </a:r>
            <a:r>
              <a:rPr dirty="0"/>
              <a:t>de </a:t>
            </a:r>
            <a:r>
              <a:rPr dirty="0" spc="-5"/>
              <a:t>la</a:t>
            </a:r>
            <a:r>
              <a:rPr dirty="0" spc="-85"/>
              <a:t> </a:t>
            </a:r>
            <a:r>
              <a:rPr dirty="0" spc="-5"/>
              <a:t>Rivière-du-Nord</a:t>
            </a:r>
          </a:p>
        </p:txBody>
      </p:sp>
      <p:sp>
        <p:nvSpPr>
          <p:cNvPr id="13" name="object 13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5"/>
              <a:t>ÇA</a:t>
            </a:r>
            <a:r>
              <a:rPr dirty="0" spc="-100"/>
              <a:t> </a:t>
            </a:r>
            <a:r>
              <a:rPr dirty="0" spc="-5"/>
              <a:t>ROULE</a:t>
            </a:r>
            <a:r>
              <a:rPr dirty="0" spc="-85"/>
              <a:t> </a:t>
            </a:r>
            <a:r>
              <a:rPr dirty="0" spc="-50"/>
              <a:t>!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4725" y="505857"/>
            <a:ext cx="2106295" cy="3911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135"/>
              <a:t>14.</a:t>
            </a:r>
            <a:r>
              <a:rPr dirty="0" spc="-110"/>
              <a:t> </a:t>
            </a:r>
            <a:r>
              <a:rPr dirty="0" spc="-80"/>
              <a:t>Suspension</a:t>
            </a:r>
          </a:p>
        </p:txBody>
      </p:sp>
      <p:sp>
        <p:nvSpPr>
          <p:cNvPr id="3" name="object 3"/>
          <p:cNvSpPr/>
          <p:nvPr/>
        </p:nvSpPr>
        <p:spPr>
          <a:xfrm>
            <a:off x="4572000" y="930474"/>
            <a:ext cx="4376699" cy="32825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4597424" y="1661161"/>
            <a:ext cx="1617345" cy="634365"/>
          </a:xfrm>
          <a:custGeom>
            <a:avLst/>
            <a:gdLst/>
            <a:ahLst/>
            <a:cxnLst/>
            <a:rect l="l" t="t" r="r" b="b"/>
            <a:pathLst>
              <a:path w="1617345" h="634364">
                <a:moveTo>
                  <a:pt x="0" y="633863"/>
                </a:moveTo>
                <a:lnTo>
                  <a:pt x="1616870" y="0"/>
                </a:lnTo>
              </a:path>
            </a:pathLst>
          </a:custGeom>
          <a:ln w="38099">
            <a:solidFill>
              <a:srgbClr val="FF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6172276" y="1579004"/>
            <a:ext cx="222042" cy="1597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35503" y="1897012"/>
            <a:ext cx="399188" cy="42727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2516239" y="2861125"/>
            <a:ext cx="1866264" cy="4445"/>
          </a:xfrm>
          <a:custGeom>
            <a:avLst/>
            <a:gdLst/>
            <a:ahLst/>
            <a:cxnLst/>
            <a:rect l="l" t="t" r="r" b="b"/>
            <a:pathLst>
              <a:path w="1866264" h="4444">
                <a:moveTo>
                  <a:pt x="0" y="0"/>
                </a:moveTo>
                <a:lnTo>
                  <a:pt x="1865700" y="3899"/>
                </a:lnTo>
              </a:path>
            </a:pathLst>
          </a:custGeom>
          <a:ln w="19049">
            <a:solidFill>
              <a:srgbClr val="01D1B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4195699" y="2860444"/>
            <a:ext cx="635" cy="131445"/>
          </a:xfrm>
          <a:custGeom>
            <a:avLst/>
            <a:gdLst/>
            <a:ahLst/>
            <a:cxnLst/>
            <a:rect l="l" t="t" r="r" b="b"/>
            <a:pathLst>
              <a:path w="635" h="131444">
                <a:moveTo>
                  <a:pt x="149" y="-9524"/>
                </a:moveTo>
                <a:lnTo>
                  <a:pt x="149" y="140924"/>
                </a:lnTo>
              </a:path>
            </a:pathLst>
          </a:custGeom>
          <a:ln w="19349">
            <a:solidFill>
              <a:srgbClr val="01D1B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308525" y="863576"/>
            <a:ext cx="4111625" cy="2150745"/>
          </a:xfrm>
          <a:prstGeom prst="rect">
            <a:avLst/>
          </a:prstGeom>
        </p:spPr>
        <p:txBody>
          <a:bodyPr wrap="square" lIns="0" tIns="16065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65"/>
              </a:spcBef>
            </a:pPr>
            <a:r>
              <a:rPr dirty="0" sz="1800" spc="25">
                <a:solidFill>
                  <a:srgbClr val="01D1B7"/>
                </a:solidFill>
                <a:latin typeface="Arial"/>
                <a:cs typeface="Arial"/>
              </a:rPr>
              <a:t>Défectuosités</a:t>
            </a:r>
            <a:r>
              <a:rPr dirty="0" sz="1800" spc="-20">
                <a:solidFill>
                  <a:srgbClr val="01D1B7"/>
                </a:solidFill>
                <a:latin typeface="Arial"/>
                <a:cs typeface="Arial"/>
              </a:rPr>
              <a:t> </a:t>
            </a:r>
            <a:r>
              <a:rPr dirty="0" sz="1800" spc="20">
                <a:solidFill>
                  <a:srgbClr val="01D1B7"/>
                </a:solidFill>
                <a:latin typeface="Arial"/>
                <a:cs typeface="Arial"/>
              </a:rPr>
              <a:t>majeures:</a:t>
            </a:r>
            <a:endParaRPr sz="1800">
              <a:latin typeface="Arial"/>
              <a:cs typeface="Arial"/>
            </a:endParaRPr>
          </a:p>
          <a:p>
            <a:pPr marL="12700" marR="10160">
              <a:lnSpc>
                <a:spcPct val="100000"/>
              </a:lnSpc>
              <a:spcBef>
                <a:spcPts val="645"/>
              </a:spcBef>
            </a:pPr>
            <a:r>
              <a:rPr dirty="0" sz="1000" spc="-5" b="1">
                <a:latin typeface="Arial"/>
                <a:cs typeface="Arial"/>
              </a:rPr>
              <a:t>*Pour un meilleur suivi, les défectuosités ont été placées par ordre  de pages et non par ordre alphabétique ou</a:t>
            </a:r>
            <a:r>
              <a:rPr dirty="0" sz="1000" spc="-25" b="1">
                <a:latin typeface="Arial"/>
                <a:cs typeface="Arial"/>
              </a:rPr>
              <a:t> </a:t>
            </a:r>
            <a:r>
              <a:rPr dirty="0" sz="1000" spc="-5" b="1">
                <a:latin typeface="Arial"/>
                <a:cs typeface="Arial"/>
              </a:rPr>
              <a:t>numérique.*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000">
              <a:latin typeface="Arial"/>
              <a:cs typeface="Arial"/>
            </a:endParaRPr>
          </a:p>
          <a:p>
            <a:pPr marL="469900">
              <a:lnSpc>
                <a:spcPts val="1430"/>
              </a:lnSpc>
            </a:pPr>
            <a:r>
              <a:rPr dirty="0" sz="1200" spc="-5" b="1">
                <a:latin typeface="Arial"/>
                <a:cs typeface="Arial"/>
              </a:rPr>
              <a:t>14.B</a:t>
            </a:r>
            <a:endParaRPr sz="1200">
              <a:latin typeface="Arial"/>
              <a:cs typeface="Arial"/>
            </a:endParaRPr>
          </a:p>
          <a:p>
            <a:pPr algn="just" marL="469900" marR="5080">
              <a:lnSpc>
                <a:spcPts val="1430"/>
              </a:lnSpc>
              <a:spcBef>
                <a:spcPts val="50"/>
              </a:spcBef>
            </a:pPr>
            <a:r>
              <a:rPr dirty="0" sz="1200" spc="-5">
                <a:latin typeface="Arial"/>
                <a:cs typeface="Arial"/>
              </a:rPr>
              <a:t>Une fuite d’air dans le </a:t>
            </a:r>
            <a:r>
              <a:rPr dirty="0" sz="1200">
                <a:latin typeface="Arial"/>
                <a:cs typeface="Arial"/>
              </a:rPr>
              <a:t>système </a:t>
            </a:r>
            <a:r>
              <a:rPr dirty="0" sz="1200" spc="-5">
                <a:latin typeface="Arial"/>
                <a:cs typeface="Arial"/>
              </a:rPr>
              <a:t>d’une </a:t>
            </a:r>
            <a:r>
              <a:rPr dirty="0" sz="1200">
                <a:latin typeface="Arial"/>
                <a:cs typeface="Arial"/>
              </a:rPr>
              <a:t>suspension  </a:t>
            </a:r>
            <a:r>
              <a:rPr dirty="0" sz="1200" spc="-5">
                <a:latin typeface="Arial"/>
                <a:cs typeface="Arial"/>
              </a:rPr>
              <a:t>pneumatique ne peut pas être </a:t>
            </a:r>
            <a:r>
              <a:rPr dirty="0" sz="1200">
                <a:latin typeface="Arial"/>
                <a:cs typeface="Arial"/>
              </a:rPr>
              <a:t>compensée </a:t>
            </a:r>
            <a:r>
              <a:rPr dirty="0" sz="1200" spc="-5">
                <a:latin typeface="Arial"/>
                <a:cs typeface="Arial"/>
              </a:rPr>
              <a:t>par le  </a:t>
            </a:r>
            <a:r>
              <a:rPr dirty="0" sz="1200">
                <a:latin typeface="Arial"/>
                <a:cs typeface="Arial"/>
              </a:rPr>
              <a:t>compresseur </a:t>
            </a:r>
            <a:r>
              <a:rPr dirty="0" sz="1200" spc="-5">
                <a:latin typeface="Arial"/>
                <a:cs typeface="Arial"/>
              </a:rPr>
              <a:t>lorsque le </a:t>
            </a:r>
            <a:r>
              <a:rPr dirty="0" sz="1200">
                <a:latin typeface="Arial"/>
                <a:cs typeface="Arial"/>
              </a:rPr>
              <a:t>moteur </a:t>
            </a:r>
            <a:r>
              <a:rPr dirty="0" sz="1200" spc="-5">
                <a:latin typeface="Arial"/>
                <a:cs typeface="Arial"/>
              </a:rPr>
              <a:t>tourne au</a:t>
            </a:r>
            <a:r>
              <a:rPr dirty="0" sz="1200" spc="-5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ralenti.</a:t>
            </a:r>
            <a:endParaRPr sz="1200">
              <a:latin typeface="Arial"/>
              <a:cs typeface="Arial"/>
            </a:endParaRPr>
          </a:p>
          <a:p>
            <a:pPr algn="just" marL="469900">
              <a:lnSpc>
                <a:spcPts val="1370"/>
              </a:lnSpc>
            </a:pPr>
            <a:r>
              <a:rPr dirty="0" sz="1200" spc="-5">
                <a:latin typeface="Arial"/>
                <a:cs typeface="Arial"/>
              </a:rPr>
              <a:t>Un ballon est absent ou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 spc="-5">
                <a:latin typeface="Arial"/>
                <a:cs typeface="Arial"/>
              </a:rPr>
              <a:t>dégonflé.</a:t>
            </a:r>
            <a:endParaRPr sz="1200">
              <a:latin typeface="Arial"/>
              <a:cs typeface="Arial"/>
            </a:endParaRPr>
          </a:p>
          <a:p>
            <a:pPr marL="2575560">
              <a:lnSpc>
                <a:spcPct val="100000"/>
              </a:lnSpc>
              <a:spcBef>
                <a:spcPts val="1070"/>
              </a:spcBef>
            </a:pPr>
            <a:r>
              <a:rPr dirty="0" sz="800">
                <a:solidFill>
                  <a:srgbClr val="01D1B7"/>
                </a:solidFill>
                <a:latin typeface="Arial"/>
                <a:cs typeface="Arial"/>
              </a:rPr>
              <a:t>Conduire </a:t>
            </a:r>
            <a:r>
              <a:rPr dirty="0" sz="800" spc="25">
                <a:solidFill>
                  <a:srgbClr val="01D1B7"/>
                </a:solidFill>
                <a:latin typeface="Arial"/>
                <a:cs typeface="Arial"/>
              </a:rPr>
              <a:t>un </a:t>
            </a:r>
            <a:r>
              <a:rPr dirty="0" sz="800" spc="10">
                <a:solidFill>
                  <a:srgbClr val="01D1B7"/>
                </a:solidFill>
                <a:latin typeface="Arial"/>
                <a:cs typeface="Arial"/>
              </a:rPr>
              <a:t>véhicule </a:t>
            </a:r>
            <a:r>
              <a:rPr dirty="0" sz="800" spc="35">
                <a:solidFill>
                  <a:srgbClr val="01D1B7"/>
                </a:solidFill>
                <a:latin typeface="Arial"/>
                <a:cs typeface="Arial"/>
              </a:rPr>
              <a:t>lourd</a:t>
            </a:r>
            <a:r>
              <a:rPr dirty="0" sz="800" spc="60">
                <a:solidFill>
                  <a:srgbClr val="01D1B7"/>
                </a:solidFill>
                <a:latin typeface="Arial"/>
                <a:cs typeface="Arial"/>
              </a:rPr>
              <a:t> </a:t>
            </a:r>
            <a:r>
              <a:rPr dirty="0" sz="800" spc="-95">
                <a:solidFill>
                  <a:srgbClr val="01D1B7"/>
                </a:solidFill>
                <a:latin typeface="Arial"/>
                <a:cs typeface="Arial"/>
              </a:rPr>
              <a:t>411</a:t>
            </a:r>
            <a:endParaRPr sz="800">
              <a:latin typeface="Arial"/>
              <a:cs typeface="Arial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7620" rIns="0" bIns="0" rtlCol="0" vert="horz">
            <a:spAutoFit/>
          </a:bodyPr>
          <a:lstStyle/>
          <a:p>
            <a:pPr marL="12700" marR="5080" indent="17780">
              <a:lnSpc>
                <a:spcPts val="830"/>
              </a:lnSpc>
              <a:spcBef>
                <a:spcPts val="60"/>
              </a:spcBef>
            </a:pPr>
            <a:r>
              <a:rPr dirty="0" spc="-5"/>
              <a:t>Commission scolaire  </a:t>
            </a:r>
            <a:r>
              <a:rPr dirty="0"/>
              <a:t>de </a:t>
            </a:r>
            <a:r>
              <a:rPr dirty="0" spc="-5"/>
              <a:t>la</a:t>
            </a:r>
            <a:r>
              <a:rPr dirty="0" spc="-85"/>
              <a:t> </a:t>
            </a:r>
            <a:r>
              <a:rPr dirty="0" spc="-5"/>
              <a:t>Rivière-du-Nord</a:t>
            </a:r>
          </a:p>
        </p:txBody>
      </p:sp>
      <p:sp>
        <p:nvSpPr>
          <p:cNvPr id="11" name="object 11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5"/>
              <a:t>ÇA</a:t>
            </a:r>
            <a:r>
              <a:rPr dirty="0" spc="-100"/>
              <a:t> </a:t>
            </a:r>
            <a:r>
              <a:rPr dirty="0" spc="-5"/>
              <a:t>ROULE</a:t>
            </a:r>
            <a:r>
              <a:rPr dirty="0" spc="-85"/>
              <a:t> </a:t>
            </a:r>
            <a:r>
              <a:rPr dirty="0" spc="-50"/>
              <a:t>!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4725" y="505857"/>
            <a:ext cx="7381240" cy="753110"/>
          </a:xfrm>
          <a:prstGeom prst="rect"/>
        </p:spPr>
        <p:txBody>
          <a:bodyPr wrap="square" lIns="0" tIns="27940" rIns="0" bIns="0" rtlCol="0" vert="horz">
            <a:spAutoFit/>
          </a:bodyPr>
          <a:lstStyle/>
          <a:p>
            <a:pPr marL="12700" marR="5080">
              <a:lnSpc>
                <a:spcPts val="2850"/>
              </a:lnSpc>
              <a:spcBef>
                <a:spcPts val="220"/>
              </a:spcBef>
            </a:pPr>
            <a:r>
              <a:rPr dirty="0" spc="-45"/>
              <a:t>Pour </a:t>
            </a:r>
            <a:r>
              <a:rPr dirty="0" spc="-50"/>
              <a:t>bien </a:t>
            </a:r>
            <a:r>
              <a:rPr dirty="0" spc="-5"/>
              <a:t>différencier </a:t>
            </a:r>
            <a:r>
              <a:rPr dirty="0" spc="-30"/>
              <a:t>les défectuosités </a:t>
            </a:r>
            <a:r>
              <a:rPr dirty="0" spc="-20"/>
              <a:t>mineures</a:t>
            </a:r>
            <a:r>
              <a:rPr dirty="0" spc="-125"/>
              <a:t> </a:t>
            </a:r>
            <a:r>
              <a:rPr dirty="0" spc="40"/>
              <a:t>et  </a:t>
            </a:r>
            <a:r>
              <a:rPr dirty="0" spc="-20"/>
              <a:t>majeures </a:t>
            </a:r>
            <a:r>
              <a:rPr dirty="0" spc="-65"/>
              <a:t>ou </a:t>
            </a:r>
            <a:r>
              <a:rPr dirty="0" spc="-45"/>
              <a:t>une</a:t>
            </a:r>
            <a:r>
              <a:rPr dirty="0" spc="-65"/>
              <a:t> </a:t>
            </a:r>
            <a:r>
              <a:rPr dirty="0" spc="-35"/>
              <a:t>infraction: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84725" y="1370788"/>
            <a:ext cx="6169660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5">
                <a:latin typeface="Arial"/>
                <a:cs typeface="Arial"/>
              </a:rPr>
              <a:t>Le </a:t>
            </a:r>
            <a:r>
              <a:rPr dirty="0" sz="1400">
                <a:latin typeface="Arial"/>
                <a:cs typeface="Arial"/>
              </a:rPr>
              <a:t>code </a:t>
            </a:r>
            <a:r>
              <a:rPr dirty="0" sz="1400" spc="-5">
                <a:latin typeface="Arial"/>
                <a:cs typeface="Arial"/>
              </a:rPr>
              <a:t>numérique </a:t>
            </a:r>
            <a:r>
              <a:rPr dirty="0" sz="1400">
                <a:latin typeface="Arial"/>
                <a:cs typeface="Arial"/>
              </a:rPr>
              <a:t>(par </a:t>
            </a:r>
            <a:r>
              <a:rPr dirty="0" sz="1400" spc="-5">
                <a:latin typeface="Arial"/>
                <a:cs typeface="Arial"/>
              </a:rPr>
              <a:t>exemple 1.1) </a:t>
            </a:r>
            <a:r>
              <a:rPr dirty="0" sz="1400">
                <a:latin typeface="Arial"/>
                <a:cs typeface="Arial"/>
              </a:rPr>
              <a:t>correspond à </a:t>
            </a:r>
            <a:r>
              <a:rPr dirty="0" sz="1400" spc="-5">
                <a:latin typeface="Arial"/>
                <a:cs typeface="Arial"/>
              </a:rPr>
              <a:t>une défectuosité</a:t>
            </a:r>
            <a:r>
              <a:rPr dirty="0" sz="1400" spc="-9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mineure;</a:t>
            </a:r>
            <a:endParaRPr sz="14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84725" y="2266138"/>
            <a:ext cx="6624320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5">
                <a:latin typeface="Arial"/>
                <a:cs typeface="Arial"/>
              </a:rPr>
              <a:t>Le </a:t>
            </a:r>
            <a:r>
              <a:rPr dirty="0" sz="1400">
                <a:latin typeface="Arial"/>
                <a:cs typeface="Arial"/>
              </a:rPr>
              <a:t>code </a:t>
            </a:r>
            <a:r>
              <a:rPr dirty="0" sz="1400" spc="-5">
                <a:latin typeface="Arial"/>
                <a:cs typeface="Arial"/>
              </a:rPr>
              <a:t>alphanumérique </a:t>
            </a:r>
            <a:r>
              <a:rPr dirty="0" sz="1400">
                <a:latin typeface="Arial"/>
                <a:cs typeface="Arial"/>
              </a:rPr>
              <a:t>(par </a:t>
            </a:r>
            <a:r>
              <a:rPr dirty="0" sz="1400" spc="-5">
                <a:latin typeface="Arial"/>
                <a:cs typeface="Arial"/>
              </a:rPr>
              <a:t>exemple 1.A) </a:t>
            </a:r>
            <a:r>
              <a:rPr dirty="0" sz="1400">
                <a:latin typeface="Arial"/>
                <a:cs typeface="Arial"/>
              </a:rPr>
              <a:t>correspond à </a:t>
            </a:r>
            <a:r>
              <a:rPr dirty="0" sz="1400" spc="-5">
                <a:latin typeface="Arial"/>
                <a:cs typeface="Arial"/>
              </a:rPr>
              <a:t>une défectuosité</a:t>
            </a:r>
            <a:r>
              <a:rPr dirty="0" sz="1400" spc="-9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majeure;</a:t>
            </a:r>
            <a:endParaRPr sz="14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84725" y="3161488"/>
            <a:ext cx="1999614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5">
                <a:latin typeface="Arial"/>
                <a:cs typeface="Arial"/>
              </a:rPr>
              <a:t>La notification:</a:t>
            </a:r>
            <a:r>
              <a:rPr dirty="0" sz="1400" spc="-80">
                <a:latin typeface="Arial"/>
                <a:cs typeface="Arial"/>
              </a:rPr>
              <a:t> </a:t>
            </a:r>
            <a:r>
              <a:rPr dirty="0" sz="1400" spc="-5">
                <a:latin typeface="Arial"/>
                <a:cs typeface="Arial"/>
              </a:rPr>
              <a:t>Infraction.</a:t>
            </a:r>
            <a:endParaRPr sz="14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118625" y="1510324"/>
            <a:ext cx="506174" cy="46279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7118625" y="2385900"/>
            <a:ext cx="456270" cy="48834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7118625" y="3134800"/>
            <a:ext cx="462777" cy="46277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7620" rIns="0" bIns="0" rtlCol="0" vert="horz">
            <a:spAutoFit/>
          </a:bodyPr>
          <a:lstStyle/>
          <a:p>
            <a:pPr marL="12700" marR="5080" indent="17780">
              <a:lnSpc>
                <a:spcPts val="830"/>
              </a:lnSpc>
              <a:spcBef>
                <a:spcPts val="60"/>
              </a:spcBef>
            </a:pPr>
            <a:r>
              <a:rPr dirty="0" spc="-5"/>
              <a:t>Commission scolaire  </a:t>
            </a:r>
            <a:r>
              <a:rPr dirty="0"/>
              <a:t>de </a:t>
            </a:r>
            <a:r>
              <a:rPr dirty="0" spc="-5"/>
              <a:t>la</a:t>
            </a:r>
            <a:r>
              <a:rPr dirty="0" spc="-85"/>
              <a:t> </a:t>
            </a:r>
            <a:r>
              <a:rPr dirty="0" spc="-5"/>
              <a:t>Rivière-du-Nord</a:t>
            </a:r>
          </a:p>
        </p:txBody>
      </p:sp>
      <p:sp>
        <p:nvSpPr>
          <p:cNvPr id="10" name="object 10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5"/>
              <a:t>ÇA</a:t>
            </a:r>
            <a:r>
              <a:rPr dirty="0" spc="-100"/>
              <a:t> </a:t>
            </a:r>
            <a:r>
              <a:rPr dirty="0" spc="-5"/>
              <a:t>ROULE</a:t>
            </a:r>
            <a:r>
              <a:rPr dirty="0" spc="-85"/>
              <a:t> </a:t>
            </a:r>
            <a:r>
              <a:rPr dirty="0" spc="-50"/>
              <a:t>!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634325" y="555340"/>
            <a:ext cx="4167599" cy="11981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7235190" y="1800753"/>
            <a:ext cx="255270" cy="154940"/>
          </a:xfrm>
          <a:custGeom>
            <a:avLst/>
            <a:gdLst/>
            <a:ahLst/>
            <a:cxnLst/>
            <a:rect l="l" t="t" r="r" b="b"/>
            <a:pathLst>
              <a:path w="255270" h="154939">
                <a:moveTo>
                  <a:pt x="254934" y="154896"/>
                </a:moveTo>
                <a:lnTo>
                  <a:pt x="0" y="0"/>
                </a:lnTo>
              </a:path>
            </a:pathLst>
          </a:custGeom>
          <a:ln w="38099">
            <a:solidFill>
              <a:srgbClr val="FF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7068375" y="1691921"/>
            <a:ext cx="218542" cy="18166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84725" y="440973"/>
            <a:ext cx="2560955" cy="779145"/>
          </a:xfrm>
          <a:prstGeom prst="rect"/>
        </p:spPr>
        <p:txBody>
          <a:bodyPr wrap="square" lIns="0" tIns="774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10"/>
              </a:spcBef>
            </a:pPr>
            <a:r>
              <a:rPr dirty="0" spc="-135"/>
              <a:t>14.</a:t>
            </a:r>
            <a:r>
              <a:rPr dirty="0" spc="-60"/>
              <a:t> </a:t>
            </a:r>
            <a:r>
              <a:rPr dirty="0" spc="-80"/>
              <a:t>Suspension</a:t>
            </a:r>
          </a:p>
          <a:p>
            <a:pPr marL="12700">
              <a:lnSpc>
                <a:spcPct val="100000"/>
              </a:lnSpc>
              <a:spcBef>
                <a:spcPts val="384"/>
              </a:spcBef>
            </a:pPr>
            <a:r>
              <a:rPr dirty="0" sz="1800" spc="25" b="0">
                <a:latin typeface="Arial"/>
                <a:cs typeface="Arial"/>
              </a:rPr>
              <a:t>Défectuosités</a:t>
            </a:r>
            <a:r>
              <a:rPr dirty="0" sz="1800" spc="-45" b="0">
                <a:latin typeface="Arial"/>
                <a:cs typeface="Arial"/>
              </a:rPr>
              <a:t> </a:t>
            </a:r>
            <a:r>
              <a:rPr dirty="0" sz="1800" spc="30" b="0">
                <a:latin typeface="Arial"/>
                <a:cs typeface="Arial"/>
              </a:rPr>
              <a:t>mineures:</a:t>
            </a:r>
            <a:endParaRPr sz="18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41925" y="1475778"/>
            <a:ext cx="3561715" cy="57023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1430"/>
              </a:lnSpc>
              <a:spcBef>
                <a:spcPts val="100"/>
              </a:spcBef>
            </a:pPr>
            <a:r>
              <a:rPr dirty="0" sz="1200" spc="-5" b="1">
                <a:latin typeface="Arial"/>
                <a:cs typeface="Arial"/>
              </a:rPr>
              <a:t>14.1</a:t>
            </a:r>
            <a:endParaRPr sz="1200">
              <a:latin typeface="Arial"/>
              <a:cs typeface="Arial"/>
            </a:endParaRPr>
          </a:p>
          <a:p>
            <a:pPr marL="12700" marR="5080">
              <a:lnSpc>
                <a:spcPts val="1430"/>
              </a:lnSpc>
              <a:spcBef>
                <a:spcPts val="45"/>
              </a:spcBef>
            </a:pPr>
            <a:r>
              <a:rPr dirty="0" sz="1200" spc="-5">
                <a:latin typeface="Arial"/>
                <a:cs typeface="Arial"/>
              </a:rPr>
              <a:t>Une lame de </a:t>
            </a:r>
            <a:r>
              <a:rPr dirty="0" sz="1200">
                <a:latin typeface="Arial"/>
                <a:cs typeface="Arial"/>
              </a:rPr>
              <a:t>ressort </a:t>
            </a:r>
            <a:r>
              <a:rPr dirty="0" sz="1200" spc="-5">
                <a:latin typeface="Arial"/>
                <a:cs typeface="Arial"/>
              </a:rPr>
              <a:t>autre qu’une lame </a:t>
            </a:r>
            <a:r>
              <a:rPr dirty="0" sz="1200">
                <a:latin typeface="Arial"/>
                <a:cs typeface="Arial"/>
              </a:rPr>
              <a:t>maîtresse  </a:t>
            </a:r>
            <a:r>
              <a:rPr dirty="0" sz="1200" spc="-5">
                <a:latin typeface="Arial"/>
                <a:cs typeface="Arial"/>
              </a:rPr>
              <a:t>ou un </a:t>
            </a:r>
            <a:r>
              <a:rPr dirty="0" sz="1200">
                <a:latin typeface="Arial"/>
                <a:cs typeface="Arial"/>
              </a:rPr>
              <a:t>ressort </a:t>
            </a:r>
            <a:r>
              <a:rPr dirty="0" sz="1200" spc="-5">
                <a:latin typeface="Arial"/>
                <a:cs typeface="Arial"/>
              </a:rPr>
              <a:t>hélicoïdal est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cassée.</a:t>
            </a:r>
            <a:endParaRPr sz="12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41925" y="2380654"/>
            <a:ext cx="3561715" cy="11131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1430"/>
              </a:lnSpc>
              <a:spcBef>
                <a:spcPts val="100"/>
              </a:spcBef>
            </a:pPr>
            <a:r>
              <a:rPr dirty="0" sz="1200" spc="-5" b="1">
                <a:latin typeface="Arial"/>
                <a:cs typeface="Arial"/>
              </a:rPr>
              <a:t>14.2</a:t>
            </a:r>
            <a:endParaRPr sz="1200">
              <a:latin typeface="Arial"/>
              <a:cs typeface="Arial"/>
            </a:endParaRPr>
          </a:p>
          <a:p>
            <a:pPr marL="12700" marR="5080">
              <a:lnSpc>
                <a:spcPts val="1430"/>
              </a:lnSpc>
              <a:spcBef>
                <a:spcPts val="45"/>
              </a:spcBef>
            </a:pPr>
            <a:r>
              <a:rPr dirty="0" sz="1200" spc="-5">
                <a:latin typeface="Arial"/>
                <a:cs typeface="Arial"/>
              </a:rPr>
              <a:t>Une fuite d’air dans le </a:t>
            </a:r>
            <a:r>
              <a:rPr dirty="0" sz="1200">
                <a:latin typeface="Arial"/>
                <a:cs typeface="Arial"/>
              </a:rPr>
              <a:t>système </a:t>
            </a:r>
            <a:r>
              <a:rPr dirty="0" sz="1200" spc="-5">
                <a:latin typeface="Arial"/>
                <a:cs typeface="Arial"/>
              </a:rPr>
              <a:t>de </a:t>
            </a:r>
            <a:r>
              <a:rPr dirty="0" sz="1200">
                <a:latin typeface="Arial"/>
                <a:cs typeface="Arial"/>
              </a:rPr>
              <a:t>suspension  </a:t>
            </a:r>
            <a:r>
              <a:rPr dirty="0" sz="1200" spc="-5">
                <a:latin typeface="Arial"/>
                <a:cs typeface="Arial"/>
              </a:rPr>
              <a:t>pneumatique.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ts val="1365"/>
              </a:lnSpc>
            </a:pPr>
            <a:r>
              <a:rPr dirty="0" sz="1200" spc="-5">
                <a:latin typeface="Arial"/>
                <a:cs typeface="Arial"/>
              </a:rPr>
              <a:t>Un ballon est endommagé au point d’exposer</a:t>
            </a:r>
            <a:r>
              <a:rPr dirty="0" sz="1200" spc="70">
                <a:latin typeface="Arial"/>
                <a:cs typeface="Arial"/>
              </a:rPr>
              <a:t> </a:t>
            </a:r>
            <a:r>
              <a:rPr dirty="0" sz="1200" spc="-5">
                <a:latin typeface="Arial"/>
                <a:cs typeface="Arial"/>
              </a:rPr>
              <a:t>la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ts val="1425"/>
              </a:lnSpc>
            </a:pPr>
            <a:r>
              <a:rPr dirty="0" sz="1200" spc="-5">
                <a:latin typeface="Arial"/>
                <a:cs typeface="Arial"/>
              </a:rPr>
              <a:t>toile.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ts val="1435"/>
              </a:lnSpc>
            </a:pPr>
            <a:r>
              <a:rPr dirty="0" sz="1200" spc="-5">
                <a:latin typeface="Arial"/>
                <a:cs typeface="Arial"/>
              </a:rPr>
              <a:t>Un ballon présente une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réparation.</a:t>
            </a:r>
            <a:endParaRPr sz="12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09550" y="1565094"/>
            <a:ext cx="390924" cy="3648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2516239" y="2175325"/>
            <a:ext cx="1866264" cy="4445"/>
          </a:xfrm>
          <a:custGeom>
            <a:avLst/>
            <a:gdLst/>
            <a:ahLst/>
            <a:cxnLst/>
            <a:rect l="l" t="t" r="r" b="b"/>
            <a:pathLst>
              <a:path w="1866264" h="4444">
                <a:moveTo>
                  <a:pt x="0" y="0"/>
                </a:moveTo>
                <a:lnTo>
                  <a:pt x="1865700" y="3899"/>
                </a:lnTo>
              </a:path>
            </a:pathLst>
          </a:custGeom>
          <a:ln w="19049">
            <a:solidFill>
              <a:srgbClr val="01D1B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4195699" y="2174644"/>
            <a:ext cx="635" cy="131445"/>
          </a:xfrm>
          <a:custGeom>
            <a:avLst/>
            <a:gdLst/>
            <a:ahLst/>
            <a:cxnLst/>
            <a:rect l="l" t="t" r="r" b="b"/>
            <a:pathLst>
              <a:path w="635" h="131444">
                <a:moveTo>
                  <a:pt x="149" y="-9524"/>
                </a:moveTo>
                <a:lnTo>
                  <a:pt x="149" y="140924"/>
                </a:lnTo>
              </a:path>
            </a:pathLst>
          </a:custGeom>
          <a:ln w="19349">
            <a:solidFill>
              <a:srgbClr val="01D1B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2871441" y="2181175"/>
            <a:ext cx="154876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01D1B7"/>
                </a:solidFill>
                <a:latin typeface="Arial"/>
                <a:cs typeface="Arial"/>
              </a:rPr>
              <a:t>Conduire </a:t>
            </a:r>
            <a:r>
              <a:rPr dirty="0" sz="800" spc="25">
                <a:solidFill>
                  <a:srgbClr val="01D1B7"/>
                </a:solidFill>
                <a:latin typeface="Arial"/>
                <a:cs typeface="Arial"/>
              </a:rPr>
              <a:t>un </a:t>
            </a:r>
            <a:r>
              <a:rPr dirty="0" sz="800" spc="10">
                <a:solidFill>
                  <a:srgbClr val="01D1B7"/>
                </a:solidFill>
                <a:latin typeface="Arial"/>
                <a:cs typeface="Arial"/>
              </a:rPr>
              <a:t>véhicule </a:t>
            </a:r>
            <a:r>
              <a:rPr dirty="0" sz="800" spc="35">
                <a:solidFill>
                  <a:srgbClr val="01D1B7"/>
                </a:solidFill>
                <a:latin typeface="Arial"/>
                <a:cs typeface="Arial"/>
              </a:rPr>
              <a:t>lourd</a:t>
            </a:r>
            <a:r>
              <a:rPr dirty="0" sz="800" spc="50">
                <a:solidFill>
                  <a:srgbClr val="01D1B7"/>
                </a:solidFill>
                <a:latin typeface="Arial"/>
                <a:cs typeface="Arial"/>
              </a:rPr>
              <a:t> 409</a:t>
            </a:r>
            <a:endParaRPr sz="80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765424" y="922188"/>
            <a:ext cx="4130040" cy="896619"/>
          </a:xfrm>
          <a:custGeom>
            <a:avLst/>
            <a:gdLst/>
            <a:ahLst/>
            <a:cxnLst/>
            <a:rect l="l" t="t" r="r" b="b"/>
            <a:pathLst>
              <a:path w="4130040" h="896619">
                <a:moveTo>
                  <a:pt x="4129944" y="0"/>
                </a:moveTo>
                <a:lnTo>
                  <a:pt x="4115732" y="24967"/>
                </a:lnTo>
                <a:lnTo>
                  <a:pt x="4099685" y="49851"/>
                </a:lnTo>
                <a:lnTo>
                  <a:pt x="4062213" y="99311"/>
                </a:lnTo>
                <a:lnTo>
                  <a:pt x="4017775" y="148272"/>
                </a:lnTo>
                <a:lnTo>
                  <a:pt x="3966618" y="196628"/>
                </a:lnTo>
                <a:lnTo>
                  <a:pt x="3908991" y="244273"/>
                </a:lnTo>
                <a:lnTo>
                  <a:pt x="3877827" y="267795"/>
                </a:lnTo>
                <a:lnTo>
                  <a:pt x="3845139" y="291100"/>
                </a:lnTo>
                <a:lnTo>
                  <a:pt x="3810956" y="314173"/>
                </a:lnTo>
                <a:lnTo>
                  <a:pt x="3775310" y="337001"/>
                </a:lnTo>
                <a:lnTo>
                  <a:pt x="3738232" y="359571"/>
                </a:lnTo>
                <a:lnTo>
                  <a:pt x="3699752" y="381871"/>
                </a:lnTo>
                <a:lnTo>
                  <a:pt x="3659902" y="403885"/>
                </a:lnTo>
                <a:lnTo>
                  <a:pt x="3618711" y="425602"/>
                </a:lnTo>
                <a:lnTo>
                  <a:pt x="3576212" y="447007"/>
                </a:lnTo>
                <a:lnTo>
                  <a:pt x="3532436" y="468088"/>
                </a:lnTo>
                <a:lnTo>
                  <a:pt x="3487412" y="488831"/>
                </a:lnTo>
                <a:lnTo>
                  <a:pt x="3441172" y="509222"/>
                </a:lnTo>
                <a:lnTo>
                  <a:pt x="3393747" y="529249"/>
                </a:lnTo>
                <a:lnTo>
                  <a:pt x="3345167" y="548898"/>
                </a:lnTo>
                <a:lnTo>
                  <a:pt x="3295464" y="568156"/>
                </a:lnTo>
                <a:lnTo>
                  <a:pt x="3244669" y="587009"/>
                </a:lnTo>
                <a:lnTo>
                  <a:pt x="3192812" y="605444"/>
                </a:lnTo>
                <a:lnTo>
                  <a:pt x="3139925" y="623448"/>
                </a:lnTo>
                <a:lnTo>
                  <a:pt x="3086037" y="641007"/>
                </a:lnTo>
                <a:lnTo>
                  <a:pt x="3031181" y="658108"/>
                </a:lnTo>
                <a:lnTo>
                  <a:pt x="2975387" y="674738"/>
                </a:lnTo>
                <a:lnTo>
                  <a:pt x="2918686" y="690884"/>
                </a:lnTo>
                <a:lnTo>
                  <a:pt x="2861108" y="706531"/>
                </a:lnTo>
                <a:lnTo>
                  <a:pt x="2802686" y="721667"/>
                </a:lnTo>
                <a:lnTo>
                  <a:pt x="2743449" y="736279"/>
                </a:lnTo>
                <a:lnTo>
                  <a:pt x="2683428" y="750352"/>
                </a:lnTo>
                <a:lnTo>
                  <a:pt x="2622655" y="763874"/>
                </a:lnTo>
                <a:lnTo>
                  <a:pt x="2561160" y="776832"/>
                </a:lnTo>
                <a:lnTo>
                  <a:pt x="2498975" y="789212"/>
                </a:lnTo>
                <a:lnTo>
                  <a:pt x="2436130" y="801000"/>
                </a:lnTo>
                <a:lnTo>
                  <a:pt x="2372655" y="812184"/>
                </a:lnTo>
                <a:lnTo>
                  <a:pt x="2308583" y="822749"/>
                </a:lnTo>
                <a:lnTo>
                  <a:pt x="2243944" y="832684"/>
                </a:lnTo>
                <a:lnTo>
                  <a:pt x="2178768" y="841973"/>
                </a:lnTo>
                <a:lnTo>
                  <a:pt x="2114898" y="850376"/>
                </a:lnTo>
                <a:lnTo>
                  <a:pt x="2051268" y="858059"/>
                </a:lnTo>
                <a:lnTo>
                  <a:pt x="1987910" y="865026"/>
                </a:lnTo>
                <a:lnTo>
                  <a:pt x="1924857" y="871282"/>
                </a:lnTo>
                <a:lnTo>
                  <a:pt x="1862140" y="876831"/>
                </a:lnTo>
                <a:lnTo>
                  <a:pt x="1799793" y="881677"/>
                </a:lnTo>
                <a:lnTo>
                  <a:pt x="1737847" y="885823"/>
                </a:lnTo>
                <a:lnTo>
                  <a:pt x="1676335" y="889274"/>
                </a:lnTo>
                <a:lnTo>
                  <a:pt x="1615288" y="892034"/>
                </a:lnTo>
                <a:lnTo>
                  <a:pt x="1554740" y="894108"/>
                </a:lnTo>
                <a:lnTo>
                  <a:pt x="1494722" y="895498"/>
                </a:lnTo>
                <a:lnTo>
                  <a:pt x="1435267" y="896210"/>
                </a:lnTo>
                <a:lnTo>
                  <a:pt x="1376406" y="896247"/>
                </a:lnTo>
                <a:lnTo>
                  <a:pt x="1318173" y="895614"/>
                </a:lnTo>
                <a:lnTo>
                  <a:pt x="1260599" y="894314"/>
                </a:lnTo>
                <a:lnTo>
                  <a:pt x="1203717" y="892352"/>
                </a:lnTo>
                <a:lnTo>
                  <a:pt x="1147558" y="889731"/>
                </a:lnTo>
                <a:lnTo>
                  <a:pt x="1092156" y="886457"/>
                </a:lnTo>
                <a:lnTo>
                  <a:pt x="1037543" y="882532"/>
                </a:lnTo>
                <a:lnTo>
                  <a:pt x="983750" y="877962"/>
                </a:lnTo>
                <a:lnTo>
                  <a:pt x="930810" y="872749"/>
                </a:lnTo>
                <a:lnTo>
                  <a:pt x="878755" y="866899"/>
                </a:lnTo>
                <a:lnTo>
                  <a:pt x="827617" y="860415"/>
                </a:lnTo>
                <a:lnTo>
                  <a:pt x="777430" y="853301"/>
                </a:lnTo>
                <a:lnTo>
                  <a:pt x="728224" y="845562"/>
                </a:lnTo>
                <a:lnTo>
                  <a:pt x="680032" y="837201"/>
                </a:lnTo>
                <a:lnTo>
                  <a:pt x="632887" y="828223"/>
                </a:lnTo>
                <a:lnTo>
                  <a:pt x="586821" y="818632"/>
                </a:lnTo>
                <a:lnTo>
                  <a:pt x="541866" y="808431"/>
                </a:lnTo>
                <a:lnTo>
                  <a:pt x="498054" y="797625"/>
                </a:lnTo>
                <a:lnTo>
                  <a:pt x="455417" y="786219"/>
                </a:lnTo>
                <a:lnTo>
                  <a:pt x="413989" y="774215"/>
                </a:lnTo>
                <a:lnTo>
                  <a:pt x="373800" y="761619"/>
                </a:lnTo>
                <a:lnTo>
                  <a:pt x="334884" y="748434"/>
                </a:lnTo>
                <a:lnTo>
                  <a:pt x="297272" y="734664"/>
                </a:lnTo>
                <a:lnTo>
                  <a:pt x="260997" y="720314"/>
                </a:lnTo>
                <a:lnTo>
                  <a:pt x="192586" y="689888"/>
                </a:lnTo>
                <a:lnTo>
                  <a:pt x="129910" y="657189"/>
                </a:lnTo>
                <a:lnTo>
                  <a:pt x="73225" y="622250"/>
                </a:lnTo>
                <a:lnTo>
                  <a:pt x="22792" y="585103"/>
                </a:lnTo>
                <a:lnTo>
                  <a:pt x="0" y="565712"/>
                </a:lnTo>
                <a:lnTo>
                  <a:pt x="293322" y="494198"/>
                </a:lnTo>
                <a:lnTo>
                  <a:pt x="319966" y="506878"/>
                </a:lnTo>
                <a:lnTo>
                  <a:pt x="348293" y="519030"/>
                </a:lnTo>
                <a:lnTo>
                  <a:pt x="409837" y="541738"/>
                </a:lnTo>
                <a:lnTo>
                  <a:pt x="477636" y="562306"/>
                </a:lnTo>
                <a:lnTo>
                  <a:pt x="551370" y="580719"/>
                </a:lnTo>
                <a:lnTo>
                  <a:pt x="590362" y="589113"/>
                </a:lnTo>
                <a:lnTo>
                  <a:pt x="630719" y="596961"/>
                </a:lnTo>
                <a:lnTo>
                  <a:pt x="672400" y="604263"/>
                </a:lnTo>
                <a:lnTo>
                  <a:pt x="715364" y="611015"/>
                </a:lnTo>
                <a:lnTo>
                  <a:pt x="759573" y="617217"/>
                </a:lnTo>
                <a:lnTo>
                  <a:pt x="804986" y="622866"/>
                </a:lnTo>
                <a:lnTo>
                  <a:pt x="851564" y="627960"/>
                </a:lnTo>
                <a:lnTo>
                  <a:pt x="899266" y="632497"/>
                </a:lnTo>
                <a:lnTo>
                  <a:pt x="948052" y="636475"/>
                </a:lnTo>
                <a:lnTo>
                  <a:pt x="997883" y="639892"/>
                </a:lnTo>
                <a:lnTo>
                  <a:pt x="1048719" y="642746"/>
                </a:lnTo>
                <a:lnTo>
                  <a:pt x="1100519" y="645036"/>
                </a:lnTo>
                <a:lnTo>
                  <a:pt x="1153244" y="646758"/>
                </a:lnTo>
                <a:lnTo>
                  <a:pt x="1206853" y="647912"/>
                </a:lnTo>
                <a:lnTo>
                  <a:pt x="1261308" y="648495"/>
                </a:lnTo>
                <a:lnTo>
                  <a:pt x="1316567" y="648505"/>
                </a:lnTo>
                <a:lnTo>
                  <a:pt x="1372592" y="647940"/>
                </a:lnTo>
                <a:lnTo>
                  <a:pt x="1429341" y="646798"/>
                </a:lnTo>
                <a:lnTo>
                  <a:pt x="1486776" y="645077"/>
                </a:lnTo>
                <a:lnTo>
                  <a:pt x="1544856" y="642775"/>
                </a:lnTo>
                <a:lnTo>
                  <a:pt x="1603541" y="639890"/>
                </a:lnTo>
                <a:lnTo>
                  <a:pt x="1662792" y="636421"/>
                </a:lnTo>
                <a:lnTo>
                  <a:pt x="1722568" y="632364"/>
                </a:lnTo>
                <a:lnTo>
                  <a:pt x="1782829" y="627719"/>
                </a:lnTo>
                <a:lnTo>
                  <a:pt x="1843536" y="622483"/>
                </a:lnTo>
                <a:lnTo>
                  <a:pt x="1904649" y="616654"/>
                </a:lnTo>
                <a:lnTo>
                  <a:pt x="1966127" y="610230"/>
                </a:lnTo>
                <a:lnTo>
                  <a:pt x="2027932" y="603209"/>
                </a:lnTo>
                <a:lnTo>
                  <a:pt x="2090022" y="595589"/>
                </a:lnTo>
                <a:lnTo>
                  <a:pt x="2152357" y="587368"/>
                </a:lnTo>
                <a:lnTo>
                  <a:pt x="2217994" y="578092"/>
                </a:lnTo>
                <a:lnTo>
                  <a:pt x="2283045" y="568264"/>
                </a:lnTo>
                <a:lnTo>
                  <a:pt x="2347468" y="557898"/>
                </a:lnTo>
                <a:lnTo>
                  <a:pt x="2411221" y="547011"/>
                </a:lnTo>
                <a:lnTo>
                  <a:pt x="2474260" y="535615"/>
                </a:lnTo>
                <a:lnTo>
                  <a:pt x="2536543" y="523725"/>
                </a:lnTo>
                <a:lnTo>
                  <a:pt x="2598027" y="511357"/>
                </a:lnTo>
                <a:lnTo>
                  <a:pt x="2658670" y="498525"/>
                </a:lnTo>
                <a:lnTo>
                  <a:pt x="2718429" y="485242"/>
                </a:lnTo>
                <a:lnTo>
                  <a:pt x="2777261" y="471525"/>
                </a:lnTo>
                <a:lnTo>
                  <a:pt x="2835124" y="457387"/>
                </a:lnTo>
                <a:lnTo>
                  <a:pt x="2891975" y="442844"/>
                </a:lnTo>
                <a:lnTo>
                  <a:pt x="2947771" y="427908"/>
                </a:lnTo>
                <a:lnTo>
                  <a:pt x="3002469" y="412597"/>
                </a:lnTo>
                <a:lnTo>
                  <a:pt x="3056028" y="396922"/>
                </a:lnTo>
                <a:lnTo>
                  <a:pt x="3108403" y="380901"/>
                </a:lnTo>
                <a:lnTo>
                  <a:pt x="3159553" y="364546"/>
                </a:lnTo>
                <a:lnTo>
                  <a:pt x="3209435" y="347873"/>
                </a:lnTo>
                <a:lnTo>
                  <a:pt x="3258006" y="330896"/>
                </a:lnTo>
                <a:lnTo>
                  <a:pt x="3305224" y="313630"/>
                </a:lnTo>
                <a:lnTo>
                  <a:pt x="3351045" y="296089"/>
                </a:lnTo>
                <a:lnTo>
                  <a:pt x="3395428" y="278288"/>
                </a:lnTo>
                <a:lnTo>
                  <a:pt x="3438328" y="260242"/>
                </a:lnTo>
                <a:lnTo>
                  <a:pt x="3479705" y="241965"/>
                </a:lnTo>
                <a:lnTo>
                  <a:pt x="3519515" y="223471"/>
                </a:lnTo>
                <a:lnTo>
                  <a:pt x="3557715" y="204776"/>
                </a:lnTo>
                <a:lnTo>
                  <a:pt x="3594263" y="185893"/>
                </a:lnTo>
                <a:lnTo>
                  <a:pt x="3629116" y="166838"/>
                </a:lnTo>
                <a:lnTo>
                  <a:pt x="3662231" y="147625"/>
                </a:lnTo>
                <a:lnTo>
                  <a:pt x="3723079" y="108784"/>
                </a:lnTo>
                <a:lnTo>
                  <a:pt x="3776463" y="69485"/>
                </a:lnTo>
                <a:lnTo>
                  <a:pt x="3822044" y="29847"/>
                </a:lnTo>
                <a:lnTo>
                  <a:pt x="3841801" y="9937"/>
                </a:lnTo>
                <a:lnTo>
                  <a:pt x="4129944" y="0"/>
                </a:lnTo>
                <a:close/>
              </a:path>
            </a:pathLst>
          </a:custGeom>
          <a:ln w="28574">
            <a:solidFill>
              <a:srgbClr val="FF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5173224" y="394963"/>
            <a:ext cx="1299845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5">
                <a:latin typeface="Arial"/>
                <a:cs typeface="Arial"/>
              </a:rPr>
              <a:t>Lame</a:t>
            </a:r>
            <a:r>
              <a:rPr dirty="0" sz="1400" spc="-8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maîtresse</a:t>
            </a:r>
            <a:endParaRPr sz="14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5190520" y="616525"/>
            <a:ext cx="124460" cy="424815"/>
          </a:xfrm>
          <a:custGeom>
            <a:avLst/>
            <a:gdLst/>
            <a:ahLst/>
            <a:cxnLst/>
            <a:rect l="l" t="t" r="r" b="b"/>
            <a:pathLst>
              <a:path w="124460" h="424815">
                <a:moveTo>
                  <a:pt x="124429" y="0"/>
                </a:moveTo>
                <a:lnTo>
                  <a:pt x="0" y="424720"/>
                </a:lnTo>
              </a:path>
            </a:pathLst>
          </a:custGeom>
          <a:ln w="38099">
            <a:solidFill>
              <a:srgbClr val="FF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5111077" y="1004502"/>
            <a:ext cx="158885" cy="22172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 txBox="1"/>
          <p:nvPr/>
        </p:nvSpPr>
        <p:spPr>
          <a:xfrm>
            <a:off x="7383025" y="1918963"/>
            <a:ext cx="1398905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5">
                <a:latin typeface="Arial"/>
                <a:cs typeface="Arial"/>
              </a:rPr>
              <a:t>Lames de</a:t>
            </a:r>
            <a:r>
              <a:rPr dirty="0" sz="1400" spc="-8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ressort</a:t>
            </a:r>
            <a:endParaRPr sz="1400"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5242132" y="2358717"/>
            <a:ext cx="2909392" cy="172661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5314259" y="2861133"/>
            <a:ext cx="706120" cy="200660"/>
          </a:xfrm>
          <a:custGeom>
            <a:avLst/>
            <a:gdLst/>
            <a:ahLst/>
            <a:cxnLst/>
            <a:rect l="l" t="t" r="r" b="b"/>
            <a:pathLst>
              <a:path w="706120" h="200660">
                <a:moveTo>
                  <a:pt x="0" y="200206"/>
                </a:moveTo>
                <a:lnTo>
                  <a:pt x="705860" y="0"/>
                </a:lnTo>
              </a:path>
            </a:pathLst>
          </a:custGeom>
          <a:ln w="38099">
            <a:solidFill>
              <a:srgbClr val="FF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5983897" y="2781541"/>
            <a:ext cx="221611" cy="15918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2516239" y="3623125"/>
            <a:ext cx="1866264" cy="4445"/>
          </a:xfrm>
          <a:custGeom>
            <a:avLst/>
            <a:gdLst/>
            <a:ahLst/>
            <a:cxnLst/>
            <a:rect l="l" t="t" r="r" b="b"/>
            <a:pathLst>
              <a:path w="1866264" h="4445">
                <a:moveTo>
                  <a:pt x="0" y="0"/>
                </a:moveTo>
                <a:lnTo>
                  <a:pt x="1865700" y="3899"/>
                </a:lnTo>
              </a:path>
            </a:pathLst>
          </a:custGeom>
          <a:ln w="19049">
            <a:solidFill>
              <a:srgbClr val="01D1B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4195699" y="3622443"/>
            <a:ext cx="635" cy="131445"/>
          </a:xfrm>
          <a:custGeom>
            <a:avLst/>
            <a:gdLst/>
            <a:ahLst/>
            <a:cxnLst/>
            <a:rect l="l" t="t" r="r" b="b"/>
            <a:pathLst>
              <a:path w="635" h="131445">
                <a:moveTo>
                  <a:pt x="149" y="-9524"/>
                </a:moveTo>
                <a:lnTo>
                  <a:pt x="149" y="140924"/>
                </a:lnTo>
              </a:path>
            </a:pathLst>
          </a:custGeom>
          <a:ln w="19349">
            <a:solidFill>
              <a:srgbClr val="01D1B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 txBox="1"/>
          <p:nvPr/>
        </p:nvSpPr>
        <p:spPr>
          <a:xfrm>
            <a:off x="2871441" y="3628975"/>
            <a:ext cx="149225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01D1B7"/>
                </a:solidFill>
                <a:latin typeface="Arial"/>
                <a:cs typeface="Arial"/>
              </a:rPr>
              <a:t>Conduire </a:t>
            </a:r>
            <a:r>
              <a:rPr dirty="0" sz="800" spc="25">
                <a:solidFill>
                  <a:srgbClr val="01D1B7"/>
                </a:solidFill>
                <a:latin typeface="Arial"/>
                <a:cs typeface="Arial"/>
              </a:rPr>
              <a:t>un </a:t>
            </a:r>
            <a:r>
              <a:rPr dirty="0" sz="800" spc="10">
                <a:solidFill>
                  <a:srgbClr val="01D1B7"/>
                </a:solidFill>
                <a:latin typeface="Arial"/>
                <a:cs typeface="Arial"/>
              </a:rPr>
              <a:t>véhicule </a:t>
            </a:r>
            <a:r>
              <a:rPr dirty="0" sz="800" spc="35">
                <a:solidFill>
                  <a:srgbClr val="01D1B7"/>
                </a:solidFill>
                <a:latin typeface="Arial"/>
                <a:cs typeface="Arial"/>
              </a:rPr>
              <a:t>lourd</a:t>
            </a:r>
            <a:r>
              <a:rPr dirty="0" sz="800" spc="45">
                <a:solidFill>
                  <a:srgbClr val="01D1B7"/>
                </a:solidFill>
                <a:latin typeface="Arial"/>
                <a:cs typeface="Arial"/>
              </a:rPr>
              <a:t> </a:t>
            </a:r>
            <a:r>
              <a:rPr dirty="0" sz="800" spc="-95">
                <a:solidFill>
                  <a:srgbClr val="01D1B7"/>
                </a:solidFill>
                <a:latin typeface="Arial"/>
                <a:cs typeface="Arial"/>
              </a:rPr>
              <a:t>411</a:t>
            </a:r>
            <a:endParaRPr sz="800">
              <a:latin typeface="Arial"/>
              <a:cs typeface="Arial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409550" y="2479494"/>
            <a:ext cx="390924" cy="3648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7620" rIns="0" bIns="0" rtlCol="0" vert="horz">
            <a:spAutoFit/>
          </a:bodyPr>
          <a:lstStyle/>
          <a:p>
            <a:pPr marL="12700" marR="5080" indent="17780">
              <a:lnSpc>
                <a:spcPts val="830"/>
              </a:lnSpc>
              <a:spcBef>
                <a:spcPts val="60"/>
              </a:spcBef>
            </a:pPr>
            <a:r>
              <a:rPr dirty="0" spc="-5"/>
              <a:t>Commission scolaire  </a:t>
            </a:r>
            <a:r>
              <a:rPr dirty="0"/>
              <a:t>de </a:t>
            </a:r>
            <a:r>
              <a:rPr dirty="0" spc="-5"/>
              <a:t>la</a:t>
            </a:r>
            <a:r>
              <a:rPr dirty="0" spc="-85"/>
              <a:t> </a:t>
            </a:r>
            <a:r>
              <a:rPr dirty="0" spc="-5"/>
              <a:t>Rivière-du-Nord</a:t>
            </a:r>
          </a:p>
        </p:txBody>
      </p:sp>
      <p:sp>
        <p:nvSpPr>
          <p:cNvPr id="25" name="object 25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5"/>
              <a:t>ÇA</a:t>
            </a:r>
            <a:r>
              <a:rPr dirty="0" spc="-100"/>
              <a:t> </a:t>
            </a:r>
            <a:r>
              <a:rPr dirty="0" spc="-5"/>
              <a:t>ROULE</a:t>
            </a:r>
            <a:r>
              <a:rPr dirty="0" spc="-85"/>
              <a:t> </a:t>
            </a:r>
            <a:r>
              <a:rPr dirty="0" spc="-50"/>
              <a:t>!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8525" y="353457"/>
            <a:ext cx="5737860" cy="3911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145"/>
              <a:t>15. </a:t>
            </a:r>
            <a:r>
              <a:rPr dirty="0" spc="-25"/>
              <a:t>Système </a:t>
            </a:r>
            <a:r>
              <a:rPr dirty="0" spc="-10"/>
              <a:t>d’alimentation </a:t>
            </a:r>
            <a:r>
              <a:rPr dirty="0" spc="-45"/>
              <a:t>en </a:t>
            </a:r>
            <a:r>
              <a:rPr dirty="0" spc="-10"/>
              <a:t>carburant</a:t>
            </a:r>
          </a:p>
        </p:txBody>
      </p:sp>
      <p:sp>
        <p:nvSpPr>
          <p:cNvPr id="3" name="object 3"/>
          <p:cNvSpPr/>
          <p:nvPr/>
        </p:nvSpPr>
        <p:spPr>
          <a:xfrm>
            <a:off x="4572000" y="930487"/>
            <a:ext cx="4376699" cy="32825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5667824" y="1439899"/>
            <a:ext cx="2957830" cy="2748280"/>
          </a:xfrm>
          <a:custGeom>
            <a:avLst/>
            <a:gdLst/>
            <a:ahLst/>
            <a:cxnLst/>
            <a:rect l="l" t="t" r="r" b="b"/>
            <a:pathLst>
              <a:path w="2957829" h="2748279">
                <a:moveTo>
                  <a:pt x="0" y="1373999"/>
                </a:moveTo>
                <a:lnTo>
                  <a:pt x="822" y="1327723"/>
                </a:lnTo>
                <a:lnTo>
                  <a:pt x="3274" y="1281831"/>
                </a:lnTo>
                <a:lnTo>
                  <a:pt x="7328" y="1236345"/>
                </a:lnTo>
                <a:lnTo>
                  <a:pt x="12959" y="1191290"/>
                </a:lnTo>
                <a:lnTo>
                  <a:pt x="20140" y="1146691"/>
                </a:lnTo>
                <a:lnTo>
                  <a:pt x="28847" y="1102571"/>
                </a:lnTo>
                <a:lnTo>
                  <a:pt x="39053" y="1058954"/>
                </a:lnTo>
                <a:lnTo>
                  <a:pt x="50732" y="1015864"/>
                </a:lnTo>
                <a:lnTo>
                  <a:pt x="63859" y="973326"/>
                </a:lnTo>
                <a:lnTo>
                  <a:pt x="78407" y="931364"/>
                </a:lnTo>
                <a:lnTo>
                  <a:pt x="94350" y="890001"/>
                </a:lnTo>
                <a:lnTo>
                  <a:pt x="111664" y="849261"/>
                </a:lnTo>
                <a:lnTo>
                  <a:pt x="130321" y="809169"/>
                </a:lnTo>
                <a:lnTo>
                  <a:pt x="150296" y="769749"/>
                </a:lnTo>
                <a:lnTo>
                  <a:pt x="171564" y="731024"/>
                </a:lnTo>
                <a:lnTo>
                  <a:pt x="194097" y="693020"/>
                </a:lnTo>
                <a:lnTo>
                  <a:pt x="217871" y="655758"/>
                </a:lnTo>
                <a:lnTo>
                  <a:pt x="242860" y="619265"/>
                </a:lnTo>
                <a:lnTo>
                  <a:pt x="269037" y="583564"/>
                </a:lnTo>
                <a:lnTo>
                  <a:pt x="296377" y="548678"/>
                </a:lnTo>
                <a:lnTo>
                  <a:pt x="324853" y="514633"/>
                </a:lnTo>
                <a:lnTo>
                  <a:pt x="354441" y="481451"/>
                </a:lnTo>
                <a:lnTo>
                  <a:pt x="385114" y="449157"/>
                </a:lnTo>
                <a:lnTo>
                  <a:pt x="416846" y="417776"/>
                </a:lnTo>
                <a:lnTo>
                  <a:pt x="449611" y="387331"/>
                </a:lnTo>
                <a:lnTo>
                  <a:pt x="483384" y="357845"/>
                </a:lnTo>
                <a:lnTo>
                  <a:pt x="518138" y="329345"/>
                </a:lnTo>
                <a:lnTo>
                  <a:pt x="553848" y="301852"/>
                </a:lnTo>
                <a:lnTo>
                  <a:pt x="590488" y="275392"/>
                </a:lnTo>
                <a:lnTo>
                  <a:pt x="628032" y="249988"/>
                </a:lnTo>
                <a:lnTo>
                  <a:pt x="666454" y="225664"/>
                </a:lnTo>
                <a:lnTo>
                  <a:pt x="705728" y="202445"/>
                </a:lnTo>
                <a:lnTo>
                  <a:pt x="745828" y="180354"/>
                </a:lnTo>
                <a:lnTo>
                  <a:pt x="786729" y="159416"/>
                </a:lnTo>
                <a:lnTo>
                  <a:pt x="828405" y="139654"/>
                </a:lnTo>
                <a:lnTo>
                  <a:pt x="870829" y="121094"/>
                </a:lnTo>
                <a:lnTo>
                  <a:pt x="913976" y="103757"/>
                </a:lnTo>
                <a:lnTo>
                  <a:pt x="957820" y="87670"/>
                </a:lnTo>
                <a:lnTo>
                  <a:pt x="1002335" y="72855"/>
                </a:lnTo>
                <a:lnTo>
                  <a:pt x="1047495" y="59337"/>
                </a:lnTo>
                <a:lnTo>
                  <a:pt x="1093274" y="47140"/>
                </a:lnTo>
                <a:lnTo>
                  <a:pt x="1139647" y="36288"/>
                </a:lnTo>
                <a:lnTo>
                  <a:pt x="1186588" y="26805"/>
                </a:lnTo>
                <a:lnTo>
                  <a:pt x="1234070" y="18714"/>
                </a:lnTo>
                <a:lnTo>
                  <a:pt x="1282068" y="12041"/>
                </a:lnTo>
                <a:lnTo>
                  <a:pt x="1330555" y="6809"/>
                </a:lnTo>
                <a:lnTo>
                  <a:pt x="1379507" y="3042"/>
                </a:lnTo>
                <a:lnTo>
                  <a:pt x="1428897" y="764"/>
                </a:lnTo>
                <a:lnTo>
                  <a:pt x="1478699" y="0"/>
                </a:lnTo>
                <a:lnTo>
                  <a:pt x="1528502" y="764"/>
                </a:lnTo>
                <a:lnTo>
                  <a:pt x="1577892" y="3042"/>
                </a:lnTo>
                <a:lnTo>
                  <a:pt x="1626844" y="6809"/>
                </a:lnTo>
                <a:lnTo>
                  <a:pt x="1675331" y="12041"/>
                </a:lnTo>
                <a:lnTo>
                  <a:pt x="1723329" y="18714"/>
                </a:lnTo>
                <a:lnTo>
                  <a:pt x="1770811" y="26805"/>
                </a:lnTo>
                <a:lnTo>
                  <a:pt x="1817752" y="36288"/>
                </a:lnTo>
                <a:lnTo>
                  <a:pt x="1864125" y="47140"/>
                </a:lnTo>
                <a:lnTo>
                  <a:pt x="1909904" y="59337"/>
                </a:lnTo>
                <a:lnTo>
                  <a:pt x="1955064" y="72855"/>
                </a:lnTo>
                <a:lnTo>
                  <a:pt x="1999579" y="87670"/>
                </a:lnTo>
                <a:lnTo>
                  <a:pt x="2043423" y="103757"/>
                </a:lnTo>
                <a:lnTo>
                  <a:pt x="2086570" y="121094"/>
                </a:lnTo>
                <a:lnTo>
                  <a:pt x="2128994" y="139654"/>
                </a:lnTo>
                <a:lnTo>
                  <a:pt x="2170670" y="159416"/>
                </a:lnTo>
                <a:lnTo>
                  <a:pt x="2211571" y="180354"/>
                </a:lnTo>
                <a:lnTo>
                  <a:pt x="2251671" y="202445"/>
                </a:lnTo>
                <a:lnTo>
                  <a:pt x="2290945" y="225664"/>
                </a:lnTo>
                <a:lnTo>
                  <a:pt x="2329367" y="249988"/>
                </a:lnTo>
                <a:lnTo>
                  <a:pt x="2366911" y="275392"/>
                </a:lnTo>
                <a:lnTo>
                  <a:pt x="2403551" y="301852"/>
                </a:lnTo>
                <a:lnTo>
                  <a:pt x="2439261" y="329345"/>
                </a:lnTo>
                <a:lnTo>
                  <a:pt x="2474015" y="357845"/>
                </a:lnTo>
                <a:lnTo>
                  <a:pt x="2507788" y="387331"/>
                </a:lnTo>
                <a:lnTo>
                  <a:pt x="2540553" y="417776"/>
                </a:lnTo>
                <a:lnTo>
                  <a:pt x="2572285" y="449157"/>
                </a:lnTo>
                <a:lnTo>
                  <a:pt x="2602958" y="481451"/>
                </a:lnTo>
                <a:lnTo>
                  <a:pt x="2632546" y="514633"/>
                </a:lnTo>
                <a:lnTo>
                  <a:pt x="2661022" y="548678"/>
                </a:lnTo>
                <a:lnTo>
                  <a:pt x="2688362" y="583564"/>
                </a:lnTo>
                <a:lnTo>
                  <a:pt x="2714539" y="619265"/>
                </a:lnTo>
                <a:lnTo>
                  <a:pt x="2739528" y="655758"/>
                </a:lnTo>
                <a:lnTo>
                  <a:pt x="2763302" y="693020"/>
                </a:lnTo>
                <a:lnTo>
                  <a:pt x="2785835" y="731024"/>
                </a:lnTo>
                <a:lnTo>
                  <a:pt x="2807103" y="769749"/>
                </a:lnTo>
                <a:lnTo>
                  <a:pt x="2827078" y="809169"/>
                </a:lnTo>
                <a:lnTo>
                  <a:pt x="2845735" y="849261"/>
                </a:lnTo>
                <a:lnTo>
                  <a:pt x="2863049" y="890001"/>
                </a:lnTo>
                <a:lnTo>
                  <a:pt x="2878992" y="931364"/>
                </a:lnTo>
                <a:lnTo>
                  <a:pt x="2893540" y="973326"/>
                </a:lnTo>
                <a:lnTo>
                  <a:pt x="2906667" y="1015864"/>
                </a:lnTo>
                <a:lnTo>
                  <a:pt x="2918346" y="1058954"/>
                </a:lnTo>
                <a:lnTo>
                  <a:pt x="2928552" y="1102571"/>
                </a:lnTo>
                <a:lnTo>
                  <a:pt x="2937259" y="1146691"/>
                </a:lnTo>
                <a:lnTo>
                  <a:pt x="2944440" y="1191290"/>
                </a:lnTo>
                <a:lnTo>
                  <a:pt x="2950071" y="1236345"/>
                </a:lnTo>
                <a:lnTo>
                  <a:pt x="2954125" y="1281831"/>
                </a:lnTo>
                <a:lnTo>
                  <a:pt x="2956577" y="1327723"/>
                </a:lnTo>
                <a:lnTo>
                  <a:pt x="2957399" y="1373999"/>
                </a:lnTo>
                <a:lnTo>
                  <a:pt x="2956577" y="1420275"/>
                </a:lnTo>
                <a:lnTo>
                  <a:pt x="2954125" y="1466168"/>
                </a:lnTo>
                <a:lnTo>
                  <a:pt x="2950071" y="1511654"/>
                </a:lnTo>
                <a:lnTo>
                  <a:pt x="2944440" y="1556709"/>
                </a:lnTo>
                <a:lnTo>
                  <a:pt x="2937259" y="1601308"/>
                </a:lnTo>
                <a:lnTo>
                  <a:pt x="2928552" y="1645428"/>
                </a:lnTo>
                <a:lnTo>
                  <a:pt x="2918346" y="1689045"/>
                </a:lnTo>
                <a:lnTo>
                  <a:pt x="2906667" y="1732134"/>
                </a:lnTo>
                <a:lnTo>
                  <a:pt x="2893540" y="1774672"/>
                </a:lnTo>
                <a:lnTo>
                  <a:pt x="2878992" y="1816635"/>
                </a:lnTo>
                <a:lnTo>
                  <a:pt x="2863049" y="1857998"/>
                </a:lnTo>
                <a:lnTo>
                  <a:pt x="2845735" y="1898738"/>
                </a:lnTo>
                <a:lnTo>
                  <a:pt x="2827078" y="1938829"/>
                </a:lnTo>
                <a:lnTo>
                  <a:pt x="2807103" y="1978250"/>
                </a:lnTo>
                <a:lnTo>
                  <a:pt x="2785835" y="2016974"/>
                </a:lnTo>
                <a:lnTo>
                  <a:pt x="2763302" y="2054979"/>
                </a:lnTo>
                <a:lnTo>
                  <a:pt x="2739528" y="2092240"/>
                </a:lnTo>
                <a:lnTo>
                  <a:pt x="2714539" y="2128734"/>
                </a:lnTo>
                <a:lnTo>
                  <a:pt x="2688362" y="2164435"/>
                </a:lnTo>
                <a:lnTo>
                  <a:pt x="2661022" y="2199321"/>
                </a:lnTo>
                <a:lnTo>
                  <a:pt x="2632546" y="2233366"/>
                </a:lnTo>
                <a:lnTo>
                  <a:pt x="2602958" y="2266548"/>
                </a:lnTo>
                <a:lnTo>
                  <a:pt x="2572285" y="2298841"/>
                </a:lnTo>
                <a:lnTo>
                  <a:pt x="2540553" y="2330223"/>
                </a:lnTo>
                <a:lnTo>
                  <a:pt x="2507788" y="2360668"/>
                </a:lnTo>
                <a:lnTo>
                  <a:pt x="2474015" y="2390153"/>
                </a:lnTo>
                <a:lnTo>
                  <a:pt x="2439261" y="2418654"/>
                </a:lnTo>
                <a:lnTo>
                  <a:pt x="2403551" y="2446147"/>
                </a:lnTo>
                <a:lnTo>
                  <a:pt x="2366911" y="2472607"/>
                </a:lnTo>
                <a:lnTo>
                  <a:pt x="2329367" y="2498011"/>
                </a:lnTo>
                <a:lnTo>
                  <a:pt x="2290945" y="2522335"/>
                </a:lnTo>
                <a:lnTo>
                  <a:pt x="2251671" y="2545554"/>
                </a:lnTo>
                <a:lnTo>
                  <a:pt x="2211571" y="2567645"/>
                </a:lnTo>
                <a:lnTo>
                  <a:pt x="2170670" y="2588583"/>
                </a:lnTo>
                <a:lnTo>
                  <a:pt x="2128994" y="2608345"/>
                </a:lnTo>
                <a:lnTo>
                  <a:pt x="2086570" y="2626905"/>
                </a:lnTo>
                <a:lnTo>
                  <a:pt x="2043423" y="2644242"/>
                </a:lnTo>
                <a:lnTo>
                  <a:pt x="1999579" y="2660329"/>
                </a:lnTo>
                <a:lnTo>
                  <a:pt x="1955064" y="2675144"/>
                </a:lnTo>
                <a:lnTo>
                  <a:pt x="1909904" y="2688662"/>
                </a:lnTo>
                <a:lnTo>
                  <a:pt x="1864125" y="2700859"/>
                </a:lnTo>
                <a:lnTo>
                  <a:pt x="1817752" y="2711711"/>
                </a:lnTo>
                <a:lnTo>
                  <a:pt x="1770811" y="2721194"/>
                </a:lnTo>
                <a:lnTo>
                  <a:pt x="1723329" y="2729285"/>
                </a:lnTo>
                <a:lnTo>
                  <a:pt x="1675331" y="2735958"/>
                </a:lnTo>
                <a:lnTo>
                  <a:pt x="1626844" y="2741190"/>
                </a:lnTo>
                <a:lnTo>
                  <a:pt x="1577892" y="2744957"/>
                </a:lnTo>
                <a:lnTo>
                  <a:pt x="1528502" y="2747235"/>
                </a:lnTo>
                <a:lnTo>
                  <a:pt x="1478699" y="2747999"/>
                </a:lnTo>
                <a:lnTo>
                  <a:pt x="1428897" y="2747235"/>
                </a:lnTo>
                <a:lnTo>
                  <a:pt x="1379507" y="2744957"/>
                </a:lnTo>
                <a:lnTo>
                  <a:pt x="1330555" y="2741190"/>
                </a:lnTo>
                <a:lnTo>
                  <a:pt x="1282068" y="2735958"/>
                </a:lnTo>
                <a:lnTo>
                  <a:pt x="1234070" y="2729285"/>
                </a:lnTo>
                <a:lnTo>
                  <a:pt x="1186588" y="2721194"/>
                </a:lnTo>
                <a:lnTo>
                  <a:pt x="1139647" y="2711711"/>
                </a:lnTo>
                <a:lnTo>
                  <a:pt x="1093274" y="2700859"/>
                </a:lnTo>
                <a:lnTo>
                  <a:pt x="1047495" y="2688662"/>
                </a:lnTo>
                <a:lnTo>
                  <a:pt x="1002335" y="2675144"/>
                </a:lnTo>
                <a:lnTo>
                  <a:pt x="957820" y="2660329"/>
                </a:lnTo>
                <a:lnTo>
                  <a:pt x="913976" y="2644242"/>
                </a:lnTo>
                <a:lnTo>
                  <a:pt x="870829" y="2626905"/>
                </a:lnTo>
                <a:lnTo>
                  <a:pt x="828405" y="2608345"/>
                </a:lnTo>
                <a:lnTo>
                  <a:pt x="786729" y="2588583"/>
                </a:lnTo>
                <a:lnTo>
                  <a:pt x="745828" y="2567645"/>
                </a:lnTo>
                <a:lnTo>
                  <a:pt x="705728" y="2545554"/>
                </a:lnTo>
                <a:lnTo>
                  <a:pt x="666454" y="2522335"/>
                </a:lnTo>
                <a:lnTo>
                  <a:pt x="628032" y="2498011"/>
                </a:lnTo>
                <a:lnTo>
                  <a:pt x="590488" y="2472607"/>
                </a:lnTo>
                <a:lnTo>
                  <a:pt x="553848" y="2446147"/>
                </a:lnTo>
                <a:lnTo>
                  <a:pt x="518138" y="2418654"/>
                </a:lnTo>
                <a:lnTo>
                  <a:pt x="483384" y="2390153"/>
                </a:lnTo>
                <a:lnTo>
                  <a:pt x="449611" y="2360668"/>
                </a:lnTo>
                <a:lnTo>
                  <a:pt x="416846" y="2330223"/>
                </a:lnTo>
                <a:lnTo>
                  <a:pt x="385114" y="2298841"/>
                </a:lnTo>
                <a:lnTo>
                  <a:pt x="354441" y="2266548"/>
                </a:lnTo>
                <a:lnTo>
                  <a:pt x="324853" y="2233366"/>
                </a:lnTo>
                <a:lnTo>
                  <a:pt x="296377" y="2199321"/>
                </a:lnTo>
                <a:lnTo>
                  <a:pt x="269037" y="2164435"/>
                </a:lnTo>
                <a:lnTo>
                  <a:pt x="242860" y="2128734"/>
                </a:lnTo>
                <a:lnTo>
                  <a:pt x="217871" y="2092240"/>
                </a:lnTo>
                <a:lnTo>
                  <a:pt x="194097" y="2054979"/>
                </a:lnTo>
                <a:lnTo>
                  <a:pt x="171564" y="2016974"/>
                </a:lnTo>
                <a:lnTo>
                  <a:pt x="150296" y="1978250"/>
                </a:lnTo>
                <a:lnTo>
                  <a:pt x="130321" y="1938829"/>
                </a:lnTo>
                <a:lnTo>
                  <a:pt x="111664" y="1898738"/>
                </a:lnTo>
                <a:lnTo>
                  <a:pt x="94350" y="1857998"/>
                </a:lnTo>
                <a:lnTo>
                  <a:pt x="78407" y="1816635"/>
                </a:lnTo>
                <a:lnTo>
                  <a:pt x="63859" y="1774672"/>
                </a:lnTo>
                <a:lnTo>
                  <a:pt x="50732" y="1732134"/>
                </a:lnTo>
                <a:lnTo>
                  <a:pt x="39053" y="1689045"/>
                </a:lnTo>
                <a:lnTo>
                  <a:pt x="28847" y="1645428"/>
                </a:lnTo>
                <a:lnTo>
                  <a:pt x="20140" y="1601308"/>
                </a:lnTo>
                <a:lnTo>
                  <a:pt x="12959" y="1556709"/>
                </a:lnTo>
                <a:lnTo>
                  <a:pt x="7328" y="1511654"/>
                </a:lnTo>
                <a:lnTo>
                  <a:pt x="3274" y="1466168"/>
                </a:lnTo>
                <a:lnTo>
                  <a:pt x="822" y="1420275"/>
                </a:lnTo>
                <a:lnTo>
                  <a:pt x="0" y="1373999"/>
                </a:lnTo>
                <a:close/>
              </a:path>
            </a:pathLst>
          </a:custGeom>
          <a:ln w="38099">
            <a:solidFill>
              <a:srgbClr val="FF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308525" y="782880"/>
            <a:ext cx="4112260" cy="2844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25">
                <a:solidFill>
                  <a:srgbClr val="01D1B7"/>
                </a:solidFill>
                <a:latin typeface="Arial"/>
                <a:cs typeface="Arial"/>
              </a:rPr>
              <a:t>Défectuosités</a:t>
            </a:r>
            <a:r>
              <a:rPr dirty="0" sz="1800" spc="-20">
                <a:solidFill>
                  <a:srgbClr val="01D1B7"/>
                </a:solidFill>
                <a:latin typeface="Arial"/>
                <a:cs typeface="Arial"/>
              </a:rPr>
              <a:t> </a:t>
            </a:r>
            <a:r>
              <a:rPr dirty="0" sz="1800" spc="20">
                <a:solidFill>
                  <a:srgbClr val="01D1B7"/>
                </a:solidFill>
                <a:latin typeface="Arial"/>
                <a:cs typeface="Arial"/>
              </a:rPr>
              <a:t>majeures:</a:t>
            </a:r>
            <a:endParaRPr sz="1800">
              <a:latin typeface="Arial"/>
              <a:cs typeface="Arial"/>
            </a:endParaRPr>
          </a:p>
          <a:p>
            <a:pPr marL="469900">
              <a:lnSpc>
                <a:spcPts val="1430"/>
              </a:lnSpc>
              <a:spcBef>
                <a:spcPts val="1840"/>
              </a:spcBef>
            </a:pPr>
            <a:r>
              <a:rPr dirty="0" sz="1200" spc="-5" b="1">
                <a:latin typeface="Arial"/>
                <a:cs typeface="Arial"/>
              </a:rPr>
              <a:t>15.A</a:t>
            </a:r>
            <a:endParaRPr sz="1200">
              <a:latin typeface="Arial"/>
              <a:cs typeface="Arial"/>
            </a:endParaRPr>
          </a:p>
          <a:p>
            <a:pPr marL="469900">
              <a:lnSpc>
                <a:spcPts val="1430"/>
              </a:lnSpc>
            </a:pPr>
            <a:r>
              <a:rPr dirty="0" sz="1200" spc="-5">
                <a:latin typeface="Arial"/>
                <a:cs typeface="Arial"/>
              </a:rPr>
              <a:t>Le </a:t>
            </a:r>
            <a:r>
              <a:rPr dirty="0" sz="1200">
                <a:latin typeface="Arial"/>
                <a:cs typeface="Arial"/>
              </a:rPr>
              <a:t>réservoir </a:t>
            </a:r>
            <a:r>
              <a:rPr dirty="0" sz="1200" spc="-5">
                <a:latin typeface="Arial"/>
                <a:cs typeface="Arial"/>
              </a:rPr>
              <a:t>est </a:t>
            </a:r>
            <a:r>
              <a:rPr dirty="0" sz="1200">
                <a:latin typeface="Arial"/>
                <a:cs typeface="Arial"/>
              </a:rPr>
              <a:t>mal </a:t>
            </a:r>
            <a:r>
              <a:rPr dirty="0" sz="1200" spc="-5">
                <a:latin typeface="Arial"/>
                <a:cs typeface="Arial"/>
              </a:rPr>
              <a:t>fixé et il </a:t>
            </a:r>
            <a:r>
              <a:rPr dirty="0" sz="1200">
                <a:latin typeface="Arial"/>
                <a:cs typeface="Arial"/>
              </a:rPr>
              <a:t>y a risque </a:t>
            </a:r>
            <a:r>
              <a:rPr dirty="0" sz="1200" spc="-5">
                <a:latin typeface="Arial"/>
                <a:cs typeface="Arial"/>
              </a:rPr>
              <a:t>de</a:t>
            </a:r>
            <a:r>
              <a:rPr dirty="0" sz="1200" spc="-9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séparation.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3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150">
              <a:latin typeface="Arial"/>
              <a:cs typeface="Arial"/>
            </a:endParaRPr>
          </a:p>
          <a:p>
            <a:pPr marL="469900">
              <a:lnSpc>
                <a:spcPts val="1430"/>
              </a:lnSpc>
            </a:pPr>
            <a:r>
              <a:rPr dirty="0" sz="1200" spc="-5" b="1">
                <a:latin typeface="Arial"/>
                <a:cs typeface="Arial"/>
              </a:rPr>
              <a:t>15.B</a:t>
            </a:r>
            <a:endParaRPr sz="1200">
              <a:latin typeface="Arial"/>
              <a:cs typeface="Arial"/>
            </a:endParaRPr>
          </a:p>
          <a:p>
            <a:pPr marL="469900" marR="290830">
              <a:lnSpc>
                <a:spcPts val="1430"/>
              </a:lnSpc>
              <a:spcBef>
                <a:spcPts val="50"/>
              </a:spcBef>
            </a:pPr>
            <a:r>
              <a:rPr dirty="0" sz="1200" spc="-5">
                <a:latin typeface="Arial"/>
                <a:cs typeface="Arial"/>
              </a:rPr>
              <a:t>Le </a:t>
            </a:r>
            <a:r>
              <a:rPr dirty="0" sz="1200">
                <a:latin typeface="Arial"/>
                <a:cs typeface="Arial"/>
              </a:rPr>
              <a:t>réservoir à </a:t>
            </a:r>
            <a:r>
              <a:rPr dirty="0" sz="1200" spc="-5">
                <a:latin typeface="Arial"/>
                <a:cs typeface="Arial"/>
              </a:rPr>
              <a:t>essence ou </a:t>
            </a:r>
            <a:r>
              <a:rPr dirty="0" sz="1200">
                <a:latin typeface="Arial"/>
                <a:cs typeface="Arial"/>
              </a:rPr>
              <a:t>à </a:t>
            </a:r>
            <a:r>
              <a:rPr dirty="0" sz="1200" spc="-5">
                <a:latin typeface="Arial"/>
                <a:cs typeface="Arial"/>
              </a:rPr>
              <a:t>diesel n’est pas </a:t>
            </a:r>
            <a:r>
              <a:rPr dirty="0" sz="1200">
                <a:latin typeface="Arial"/>
                <a:cs typeface="Arial"/>
              </a:rPr>
              <a:t>muni  </a:t>
            </a:r>
            <a:r>
              <a:rPr dirty="0" sz="1200" spc="-5">
                <a:latin typeface="Arial"/>
                <a:cs typeface="Arial"/>
              </a:rPr>
              <a:t>d’un</a:t>
            </a:r>
            <a:r>
              <a:rPr dirty="0" sz="1200" spc="-10">
                <a:latin typeface="Arial"/>
                <a:cs typeface="Arial"/>
              </a:rPr>
              <a:t> </a:t>
            </a:r>
            <a:r>
              <a:rPr dirty="0" sz="1200" spc="-5">
                <a:latin typeface="Arial"/>
                <a:cs typeface="Arial"/>
              </a:rPr>
              <a:t>bouchon.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3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100">
              <a:latin typeface="Arial"/>
              <a:cs typeface="Arial"/>
            </a:endParaRPr>
          </a:p>
          <a:p>
            <a:pPr marL="469900">
              <a:lnSpc>
                <a:spcPct val="100000"/>
              </a:lnSpc>
            </a:pPr>
            <a:r>
              <a:rPr dirty="0" sz="1100" spc="-5" b="1">
                <a:latin typeface="Arial"/>
                <a:cs typeface="Arial"/>
              </a:rPr>
              <a:t>15.C</a:t>
            </a:r>
            <a:endParaRPr sz="1100">
              <a:latin typeface="Arial"/>
              <a:cs typeface="Arial"/>
            </a:endParaRPr>
          </a:p>
          <a:p>
            <a:pPr marL="469900">
              <a:lnSpc>
                <a:spcPct val="100000"/>
              </a:lnSpc>
              <a:spcBef>
                <a:spcPts val="30"/>
              </a:spcBef>
            </a:pPr>
            <a:r>
              <a:rPr dirty="0" sz="1100" spc="-5">
                <a:latin typeface="Arial"/>
                <a:cs typeface="Arial"/>
              </a:rPr>
              <a:t>Un </a:t>
            </a:r>
            <a:r>
              <a:rPr dirty="0" sz="1100">
                <a:latin typeface="Arial"/>
                <a:cs typeface="Arial"/>
              </a:rPr>
              <a:t>réservoir </a:t>
            </a:r>
            <a:r>
              <a:rPr dirty="0" sz="1100" spc="-5">
                <a:latin typeface="Arial"/>
                <a:cs typeface="Arial"/>
              </a:rPr>
              <a:t>présente une fuite autre qu’un</a:t>
            </a:r>
            <a:r>
              <a:rPr dirty="0" sz="1100" spc="-50">
                <a:latin typeface="Arial"/>
                <a:cs typeface="Arial"/>
              </a:rPr>
              <a:t> </a:t>
            </a:r>
            <a:r>
              <a:rPr dirty="0" sz="1100">
                <a:latin typeface="Arial"/>
                <a:cs typeface="Arial"/>
              </a:rPr>
              <a:t>suintement.</a:t>
            </a:r>
            <a:endParaRPr sz="1100">
              <a:latin typeface="Arial"/>
              <a:cs typeface="Arial"/>
            </a:endParaRPr>
          </a:p>
          <a:p>
            <a:pPr marL="469900" marR="5080">
              <a:lnSpc>
                <a:spcPct val="102299"/>
              </a:lnSpc>
            </a:pPr>
            <a:r>
              <a:rPr dirty="0" sz="1100" spc="-5">
                <a:latin typeface="Arial"/>
                <a:cs typeface="Arial"/>
              </a:rPr>
              <a:t>Il </a:t>
            </a:r>
            <a:r>
              <a:rPr dirty="0" sz="1100">
                <a:latin typeface="Arial"/>
                <a:cs typeface="Arial"/>
              </a:rPr>
              <a:t>y a </a:t>
            </a:r>
            <a:r>
              <a:rPr dirty="0" sz="1100" spc="-5">
                <a:latin typeface="Arial"/>
                <a:cs typeface="Arial"/>
              </a:rPr>
              <a:t>fuite de </a:t>
            </a:r>
            <a:r>
              <a:rPr dirty="0" sz="1100">
                <a:latin typeface="Arial"/>
                <a:cs typeface="Arial"/>
              </a:rPr>
              <a:t>carburant </a:t>
            </a:r>
            <a:r>
              <a:rPr dirty="0" sz="1100" spc="-5">
                <a:latin typeface="Arial"/>
                <a:cs typeface="Arial"/>
              </a:rPr>
              <a:t>autre qu’un </a:t>
            </a:r>
            <a:r>
              <a:rPr dirty="0" sz="1100">
                <a:latin typeface="Arial"/>
                <a:cs typeface="Arial"/>
              </a:rPr>
              <a:t>suintement </a:t>
            </a:r>
            <a:r>
              <a:rPr dirty="0" sz="1100" spc="-5">
                <a:latin typeface="Arial"/>
                <a:cs typeface="Arial"/>
              </a:rPr>
              <a:t>le long du  </a:t>
            </a:r>
            <a:r>
              <a:rPr dirty="0" sz="1100">
                <a:latin typeface="Arial"/>
                <a:cs typeface="Arial"/>
              </a:rPr>
              <a:t>système</a:t>
            </a:r>
            <a:r>
              <a:rPr dirty="0" sz="1100" spc="-10">
                <a:latin typeface="Arial"/>
                <a:cs typeface="Arial"/>
              </a:rPr>
              <a:t> </a:t>
            </a:r>
            <a:r>
              <a:rPr dirty="0" sz="1100" spc="-5">
                <a:latin typeface="Arial"/>
                <a:cs typeface="Arial"/>
              </a:rPr>
              <a:t>d’alimentation.</a:t>
            </a:r>
            <a:endParaRPr sz="11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35503" y="1287412"/>
            <a:ext cx="399188" cy="4272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235503" y="2015805"/>
            <a:ext cx="399188" cy="4272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516239" y="4156525"/>
            <a:ext cx="1866264" cy="4445"/>
          </a:xfrm>
          <a:custGeom>
            <a:avLst/>
            <a:gdLst/>
            <a:ahLst/>
            <a:cxnLst/>
            <a:rect l="l" t="t" r="r" b="b"/>
            <a:pathLst>
              <a:path w="1866264" h="4445">
                <a:moveTo>
                  <a:pt x="0" y="0"/>
                </a:moveTo>
                <a:lnTo>
                  <a:pt x="1865700" y="3899"/>
                </a:lnTo>
              </a:path>
            </a:pathLst>
          </a:custGeom>
          <a:ln w="19049">
            <a:solidFill>
              <a:srgbClr val="01D1B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4195699" y="4155843"/>
            <a:ext cx="635" cy="131445"/>
          </a:xfrm>
          <a:custGeom>
            <a:avLst/>
            <a:gdLst/>
            <a:ahLst/>
            <a:cxnLst/>
            <a:rect l="l" t="t" r="r" b="b"/>
            <a:pathLst>
              <a:path w="635" h="131445">
                <a:moveTo>
                  <a:pt x="149" y="-9524"/>
                </a:moveTo>
                <a:lnTo>
                  <a:pt x="149" y="140924"/>
                </a:lnTo>
              </a:path>
            </a:pathLst>
          </a:custGeom>
          <a:ln w="19349">
            <a:solidFill>
              <a:srgbClr val="01D1B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2871441" y="4162375"/>
            <a:ext cx="151574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01D1B7"/>
                </a:solidFill>
                <a:latin typeface="Arial"/>
                <a:cs typeface="Arial"/>
              </a:rPr>
              <a:t>Conduire </a:t>
            </a:r>
            <a:r>
              <a:rPr dirty="0" sz="800" spc="25">
                <a:solidFill>
                  <a:srgbClr val="01D1B7"/>
                </a:solidFill>
                <a:latin typeface="Arial"/>
                <a:cs typeface="Arial"/>
              </a:rPr>
              <a:t>un </a:t>
            </a:r>
            <a:r>
              <a:rPr dirty="0" sz="800" spc="10">
                <a:solidFill>
                  <a:srgbClr val="01D1B7"/>
                </a:solidFill>
                <a:latin typeface="Arial"/>
                <a:cs typeface="Arial"/>
              </a:rPr>
              <a:t>véhicule </a:t>
            </a:r>
            <a:r>
              <a:rPr dirty="0" sz="800" spc="35">
                <a:solidFill>
                  <a:srgbClr val="01D1B7"/>
                </a:solidFill>
                <a:latin typeface="Arial"/>
                <a:cs typeface="Arial"/>
              </a:rPr>
              <a:t>lourd</a:t>
            </a:r>
            <a:r>
              <a:rPr dirty="0" sz="800" spc="50">
                <a:solidFill>
                  <a:srgbClr val="01D1B7"/>
                </a:solidFill>
                <a:latin typeface="Arial"/>
                <a:cs typeface="Arial"/>
              </a:rPr>
              <a:t> </a:t>
            </a:r>
            <a:r>
              <a:rPr dirty="0" sz="800" spc="-35">
                <a:solidFill>
                  <a:srgbClr val="01D1B7"/>
                </a:solidFill>
                <a:latin typeface="Arial"/>
                <a:cs typeface="Arial"/>
              </a:rPr>
              <a:t>412</a:t>
            </a:r>
            <a:endParaRPr sz="8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35503" y="2930206"/>
            <a:ext cx="399188" cy="4272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7620" rIns="0" bIns="0" rtlCol="0" vert="horz">
            <a:spAutoFit/>
          </a:bodyPr>
          <a:lstStyle/>
          <a:p>
            <a:pPr marL="12700" marR="5080" indent="17780">
              <a:lnSpc>
                <a:spcPts val="830"/>
              </a:lnSpc>
              <a:spcBef>
                <a:spcPts val="60"/>
              </a:spcBef>
            </a:pPr>
            <a:r>
              <a:rPr dirty="0" spc="-5"/>
              <a:t>Commission scolaire  </a:t>
            </a:r>
            <a:r>
              <a:rPr dirty="0"/>
              <a:t>de </a:t>
            </a:r>
            <a:r>
              <a:rPr dirty="0" spc="-5"/>
              <a:t>la</a:t>
            </a:r>
            <a:r>
              <a:rPr dirty="0" spc="-85"/>
              <a:t> </a:t>
            </a:r>
            <a:r>
              <a:rPr dirty="0" spc="-5"/>
              <a:t>Rivière-du-Nord</a:t>
            </a:r>
          </a:p>
        </p:txBody>
      </p:sp>
      <p:sp>
        <p:nvSpPr>
          <p:cNvPr id="13" name="object 13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5"/>
              <a:t>ÇA</a:t>
            </a:r>
            <a:r>
              <a:rPr dirty="0" spc="-100"/>
              <a:t> </a:t>
            </a:r>
            <a:r>
              <a:rPr dirty="0" spc="-5"/>
              <a:t>ROULE</a:t>
            </a:r>
            <a:r>
              <a:rPr dirty="0" spc="-85"/>
              <a:t> </a:t>
            </a:r>
            <a:r>
              <a:rPr dirty="0" spc="-50"/>
              <a:t>!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4725" y="505857"/>
            <a:ext cx="3952875" cy="3911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145"/>
              <a:t>16. </a:t>
            </a:r>
            <a:r>
              <a:rPr dirty="0" spc="-25"/>
              <a:t>Système</a:t>
            </a:r>
            <a:r>
              <a:rPr dirty="0" spc="5"/>
              <a:t> </a:t>
            </a:r>
            <a:r>
              <a:rPr dirty="0" spc="-45"/>
              <a:t>d’échappement</a:t>
            </a:r>
          </a:p>
        </p:txBody>
      </p:sp>
      <p:sp>
        <p:nvSpPr>
          <p:cNvPr id="3" name="object 3"/>
          <p:cNvSpPr/>
          <p:nvPr/>
        </p:nvSpPr>
        <p:spPr>
          <a:xfrm>
            <a:off x="4857750" y="1065074"/>
            <a:ext cx="3974549" cy="31479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6873925" y="1196014"/>
            <a:ext cx="446405" cy="2644140"/>
          </a:xfrm>
          <a:custGeom>
            <a:avLst/>
            <a:gdLst/>
            <a:ahLst/>
            <a:cxnLst/>
            <a:rect l="l" t="t" r="r" b="b"/>
            <a:pathLst>
              <a:path w="446404" h="2644140">
                <a:moveTo>
                  <a:pt x="0" y="0"/>
                </a:moveTo>
                <a:lnTo>
                  <a:pt x="445799" y="0"/>
                </a:lnTo>
                <a:lnTo>
                  <a:pt x="445799" y="2643600"/>
                </a:lnTo>
                <a:lnTo>
                  <a:pt x="0" y="2643600"/>
                </a:lnTo>
                <a:lnTo>
                  <a:pt x="0" y="0"/>
                </a:lnTo>
                <a:close/>
              </a:path>
            </a:pathLst>
          </a:custGeom>
          <a:ln w="28574">
            <a:solidFill>
              <a:srgbClr val="FF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384725" y="2462218"/>
            <a:ext cx="256095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25">
                <a:solidFill>
                  <a:srgbClr val="01D1B7"/>
                </a:solidFill>
                <a:latin typeface="Arial"/>
                <a:cs typeface="Arial"/>
              </a:rPr>
              <a:t>Défectuosités</a:t>
            </a:r>
            <a:r>
              <a:rPr dirty="0" sz="1800" spc="-45">
                <a:solidFill>
                  <a:srgbClr val="01D1B7"/>
                </a:solidFill>
                <a:latin typeface="Arial"/>
                <a:cs typeface="Arial"/>
              </a:rPr>
              <a:t> </a:t>
            </a:r>
            <a:r>
              <a:rPr dirty="0" sz="1800" spc="30">
                <a:solidFill>
                  <a:srgbClr val="01D1B7"/>
                </a:solidFill>
                <a:latin typeface="Arial"/>
                <a:cs typeface="Arial"/>
              </a:rPr>
              <a:t>mineures:</a:t>
            </a:r>
            <a:endParaRPr sz="18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41925" y="3017716"/>
            <a:ext cx="3560445" cy="75120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1430"/>
              </a:lnSpc>
              <a:spcBef>
                <a:spcPts val="100"/>
              </a:spcBef>
            </a:pPr>
            <a:r>
              <a:rPr dirty="0" sz="1200" spc="-5" b="1">
                <a:latin typeface="Arial"/>
                <a:cs typeface="Arial"/>
              </a:rPr>
              <a:t>16.1</a:t>
            </a:r>
            <a:endParaRPr sz="1200">
              <a:latin typeface="Arial"/>
              <a:cs typeface="Arial"/>
            </a:endParaRPr>
          </a:p>
          <a:p>
            <a:pPr algn="just" marL="12700" marR="5080">
              <a:lnSpc>
                <a:spcPts val="1430"/>
              </a:lnSpc>
              <a:spcBef>
                <a:spcPts val="45"/>
              </a:spcBef>
            </a:pPr>
            <a:r>
              <a:rPr dirty="0" sz="1200" spc="-5">
                <a:latin typeface="Arial"/>
                <a:cs typeface="Arial"/>
              </a:rPr>
              <a:t>Une fuite de gaz d’échappement </a:t>
            </a:r>
            <a:r>
              <a:rPr dirty="0" sz="1200">
                <a:latin typeface="Arial"/>
                <a:cs typeface="Arial"/>
              </a:rPr>
              <a:t>s’infiltre </a:t>
            </a:r>
            <a:r>
              <a:rPr dirty="0" sz="1200" spc="-5">
                <a:latin typeface="Arial"/>
                <a:cs typeface="Arial"/>
              </a:rPr>
              <a:t>ailleurs  que par les trous prévus par le fabricant du </a:t>
            </a:r>
            <a:r>
              <a:rPr dirty="0" sz="1200">
                <a:latin typeface="Arial"/>
                <a:cs typeface="Arial"/>
              </a:rPr>
              <a:t>système  </a:t>
            </a:r>
            <a:r>
              <a:rPr dirty="0" sz="1200" spc="-5">
                <a:latin typeface="Arial"/>
                <a:cs typeface="Arial"/>
              </a:rPr>
              <a:t>d’échappement.</a:t>
            </a:r>
            <a:endParaRPr sz="12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09550" y="3139094"/>
            <a:ext cx="390924" cy="36488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384725" y="997280"/>
            <a:ext cx="255079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25">
                <a:solidFill>
                  <a:srgbClr val="01D1B7"/>
                </a:solidFill>
                <a:latin typeface="Arial"/>
                <a:cs typeface="Arial"/>
              </a:rPr>
              <a:t>Défectuosités</a:t>
            </a:r>
            <a:r>
              <a:rPr dirty="0" sz="1800" spc="-35">
                <a:solidFill>
                  <a:srgbClr val="01D1B7"/>
                </a:solidFill>
                <a:latin typeface="Arial"/>
                <a:cs typeface="Arial"/>
              </a:rPr>
              <a:t> </a:t>
            </a:r>
            <a:r>
              <a:rPr dirty="0" sz="1800" spc="20">
                <a:solidFill>
                  <a:srgbClr val="01D1B7"/>
                </a:solidFill>
                <a:latin typeface="Arial"/>
                <a:cs typeface="Arial"/>
              </a:rPr>
              <a:t>majeures:</a:t>
            </a:r>
            <a:endParaRPr sz="18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41925" y="1552778"/>
            <a:ext cx="3561715" cy="75120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1435"/>
              </a:lnSpc>
              <a:spcBef>
                <a:spcPts val="100"/>
              </a:spcBef>
            </a:pPr>
            <a:r>
              <a:rPr dirty="0" sz="1200" spc="-5" b="1">
                <a:latin typeface="Arial"/>
                <a:cs typeface="Arial"/>
              </a:rPr>
              <a:t>16.A</a:t>
            </a:r>
            <a:endParaRPr sz="1200">
              <a:latin typeface="Arial"/>
              <a:cs typeface="Arial"/>
            </a:endParaRPr>
          </a:p>
          <a:p>
            <a:pPr algn="just" marL="12700" marR="5080">
              <a:lnSpc>
                <a:spcPts val="1430"/>
              </a:lnSpc>
              <a:spcBef>
                <a:spcPts val="45"/>
              </a:spcBef>
            </a:pPr>
            <a:r>
              <a:rPr dirty="0" sz="1200" spc="-5">
                <a:latin typeface="Arial"/>
                <a:cs typeface="Arial"/>
              </a:rPr>
              <a:t>Une fuite de gaz d’échappement du </a:t>
            </a:r>
            <a:r>
              <a:rPr dirty="0" sz="1200">
                <a:latin typeface="Arial"/>
                <a:cs typeface="Arial"/>
              </a:rPr>
              <a:t>moteur </a:t>
            </a:r>
            <a:r>
              <a:rPr dirty="0" sz="1200" spc="-5">
                <a:latin typeface="Arial"/>
                <a:cs typeface="Arial"/>
              </a:rPr>
              <a:t>qui  </a:t>
            </a:r>
            <a:r>
              <a:rPr dirty="0" sz="1200">
                <a:latin typeface="Arial"/>
                <a:cs typeface="Arial"/>
              </a:rPr>
              <a:t>s’infiltre </a:t>
            </a:r>
            <a:r>
              <a:rPr dirty="0" sz="1200" spc="-5">
                <a:latin typeface="Arial"/>
                <a:cs typeface="Arial"/>
              </a:rPr>
              <a:t>dans l’habitacle lorsque le plancher est  perforé.</a:t>
            </a:r>
            <a:endParaRPr sz="12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87903" y="1566235"/>
            <a:ext cx="399188" cy="42727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2516239" y="3851725"/>
            <a:ext cx="1866264" cy="4445"/>
          </a:xfrm>
          <a:custGeom>
            <a:avLst/>
            <a:gdLst/>
            <a:ahLst/>
            <a:cxnLst/>
            <a:rect l="l" t="t" r="r" b="b"/>
            <a:pathLst>
              <a:path w="1866264" h="4445">
                <a:moveTo>
                  <a:pt x="0" y="0"/>
                </a:moveTo>
                <a:lnTo>
                  <a:pt x="1865700" y="3899"/>
                </a:lnTo>
              </a:path>
            </a:pathLst>
          </a:custGeom>
          <a:ln w="19049">
            <a:solidFill>
              <a:srgbClr val="01D1B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4195699" y="3851043"/>
            <a:ext cx="635" cy="131445"/>
          </a:xfrm>
          <a:custGeom>
            <a:avLst/>
            <a:gdLst/>
            <a:ahLst/>
            <a:cxnLst/>
            <a:rect l="l" t="t" r="r" b="b"/>
            <a:pathLst>
              <a:path w="635" h="131445">
                <a:moveTo>
                  <a:pt x="149" y="-9524"/>
                </a:moveTo>
                <a:lnTo>
                  <a:pt x="149" y="140924"/>
                </a:lnTo>
              </a:path>
            </a:pathLst>
          </a:custGeom>
          <a:ln w="19349">
            <a:solidFill>
              <a:srgbClr val="01D1B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2871441" y="3857575"/>
            <a:ext cx="151511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01D1B7"/>
                </a:solidFill>
                <a:latin typeface="Arial"/>
                <a:cs typeface="Arial"/>
              </a:rPr>
              <a:t>Conduire </a:t>
            </a:r>
            <a:r>
              <a:rPr dirty="0" sz="800" spc="25">
                <a:solidFill>
                  <a:srgbClr val="01D1B7"/>
                </a:solidFill>
                <a:latin typeface="Arial"/>
                <a:cs typeface="Arial"/>
              </a:rPr>
              <a:t>un </a:t>
            </a:r>
            <a:r>
              <a:rPr dirty="0" sz="800" spc="10">
                <a:solidFill>
                  <a:srgbClr val="01D1B7"/>
                </a:solidFill>
                <a:latin typeface="Arial"/>
                <a:cs typeface="Arial"/>
              </a:rPr>
              <a:t>véhicule </a:t>
            </a:r>
            <a:r>
              <a:rPr dirty="0" sz="800" spc="35">
                <a:solidFill>
                  <a:srgbClr val="01D1B7"/>
                </a:solidFill>
                <a:latin typeface="Arial"/>
                <a:cs typeface="Arial"/>
              </a:rPr>
              <a:t>lourd</a:t>
            </a:r>
            <a:r>
              <a:rPr dirty="0" sz="800" spc="45">
                <a:solidFill>
                  <a:srgbClr val="01D1B7"/>
                </a:solidFill>
                <a:latin typeface="Arial"/>
                <a:cs typeface="Arial"/>
              </a:rPr>
              <a:t> </a:t>
            </a:r>
            <a:r>
              <a:rPr dirty="0" sz="800" spc="-35">
                <a:solidFill>
                  <a:srgbClr val="01D1B7"/>
                </a:solidFill>
                <a:latin typeface="Arial"/>
                <a:cs typeface="Arial"/>
              </a:rPr>
              <a:t>413</a:t>
            </a:r>
            <a:endParaRPr sz="800">
              <a:latin typeface="Arial"/>
              <a:cs typeface="Arial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7620" rIns="0" bIns="0" rtlCol="0" vert="horz">
            <a:spAutoFit/>
          </a:bodyPr>
          <a:lstStyle/>
          <a:p>
            <a:pPr marL="12700" marR="5080" indent="17780">
              <a:lnSpc>
                <a:spcPts val="830"/>
              </a:lnSpc>
              <a:spcBef>
                <a:spcPts val="60"/>
              </a:spcBef>
            </a:pPr>
            <a:r>
              <a:rPr dirty="0" spc="-5"/>
              <a:t>Commission scolaire  </a:t>
            </a:r>
            <a:r>
              <a:rPr dirty="0"/>
              <a:t>de </a:t>
            </a:r>
            <a:r>
              <a:rPr dirty="0" spc="-5"/>
              <a:t>la</a:t>
            </a:r>
            <a:r>
              <a:rPr dirty="0" spc="-85"/>
              <a:t> </a:t>
            </a:r>
            <a:r>
              <a:rPr dirty="0" spc="-5"/>
              <a:t>Rivière-du-Nord</a:t>
            </a:r>
          </a:p>
        </p:txBody>
      </p:sp>
      <p:sp>
        <p:nvSpPr>
          <p:cNvPr id="15" name="object 15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5"/>
              <a:t>ÇA</a:t>
            </a:r>
            <a:r>
              <a:rPr dirty="0" spc="-100"/>
              <a:t> </a:t>
            </a:r>
            <a:r>
              <a:rPr dirty="0" spc="-5"/>
              <a:t>ROULE</a:t>
            </a:r>
            <a:r>
              <a:rPr dirty="0" spc="-85"/>
              <a:t> </a:t>
            </a:r>
            <a:r>
              <a:rPr dirty="0" spc="-50"/>
              <a:t>!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4725" y="505857"/>
            <a:ext cx="4645025" cy="3911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260"/>
              <a:t>17. </a:t>
            </a:r>
            <a:r>
              <a:rPr dirty="0" spc="-25"/>
              <a:t>Système </a:t>
            </a:r>
            <a:r>
              <a:rPr dirty="0" spc="-60"/>
              <a:t>de </a:t>
            </a:r>
            <a:r>
              <a:rPr dirty="0" spc="-5"/>
              <a:t>freins</a:t>
            </a:r>
            <a:r>
              <a:rPr dirty="0" spc="-310"/>
              <a:t> </a:t>
            </a:r>
            <a:r>
              <a:rPr dirty="0" spc="-25"/>
              <a:t>électriques</a:t>
            </a:r>
          </a:p>
        </p:txBody>
      </p:sp>
      <p:sp>
        <p:nvSpPr>
          <p:cNvPr id="3" name="object 3"/>
          <p:cNvSpPr/>
          <p:nvPr/>
        </p:nvSpPr>
        <p:spPr>
          <a:xfrm>
            <a:off x="5334000" y="1281974"/>
            <a:ext cx="3362849" cy="24604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384725" y="1090618"/>
            <a:ext cx="256095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25">
                <a:solidFill>
                  <a:srgbClr val="01D1B7"/>
                </a:solidFill>
                <a:latin typeface="Arial"/>
                <a:cs typeface="Arial"/>
              </a:rPr>
              <a:t>Défectuosités</a:t>
            </a:r>
            <a:r>
              <a:rPr dirty="0" sz="1800" spc="-45">
                <a:solidFill>
                  <a:srgbClr val="01D1B7"/>
                </a:solidFill>
                <a:latin typeface="Arial"/>
                <a:cs typeface="Arial"/>
              </a:rPr>
              <a:t> </a:t>
            </a:r>
            <a:r>
              <a:rPr dirty="0" sz="1800" spc="30">
                <a:solidFill>
                  <a:srgbClr val="01D1B7"/>
                </a:solidFill>
                <a:latin typeface="Arial"/>
                <a:cs typeface="Arial"/>
              </a:rPr>
              <a:t>mineures:</a:t>
            </a:r>
            <a:endParaRPr sz="18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41925" y="1646116"/>
            <a:ext cx="3559810" cy="57023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1430"/>
              </a:lnSpc>
              <a:spcBef>
                <a:spcPts val="100"/>
              </a:spcBef>
            </a:pPr>
            <a:r>
              <a:rPr dirty="0" sz="1200" spc="-5" b="1">
                <a:latin typeface="Arial"/>
                <a:cs typeface="Arial"/>
              </a:rPr>
              <a:t>17.1</a:t>
            </a:r>
            <a:endParaRPr sz="1200">
              <a:latin typeface="Arial"/>
              <a:cs typeface="Arial"/>
            </a:endParaRPr>
          </a:p>
          <a:p>
            <a:pPr marL="12700" marR="5080">
              <a:lnSpc>
                <a:spcPts val="1430"/>
              </a:lnSpc>
              <a:spcBef>
                <a:spcPts val="45"/>
              </a:spcBef>
            </a:pPr>
            <a:r>
              <a:rPr dirty="0" sz="1200" spc="-5">
                <a:latin typeface="Arial"/>
                <a:cs typeface="Arial"/>
              </a:rPr>
              <a:t>Un </a:t>
            </a:r>
            <a:r>
              <a:rPr dirty="0" sz="1200">
                <a:latin typeface="Arial"/>
                <a:cs typeface="Arial"/>
              </a:rPr>
              <a:t>raccord </a:t>
            </a:r>
            <a:r>
              <a:rPr dirty="0" sz="1200" spc="-5">
                <a:latin typeface="Arial"/>
                <a:cs typeface="Arial"/>
              </a:rPr>
              <a:t>ou un </a:t>
            </a:r>
            <a:r>
              <a:rPr dirty="0" sz="1200">
                <a:latin typeface="Arial"/>
                <a:cs typeface="Arial"/>
              </a:rPr>
              <a:t>câble </a:t>
            </a:r>
            <a:r>
              <a:rPr dirty="0" sz="1200" spc="-5">
                <a:latin typeface="Arial"/>
                <a:cs typeface="Arial"/>
              </a:rPr>
              <a:t>électrique est </a:t>
            </a:r>
            <a:r>
              <a:rPr dirty="0" sz="1200">
                <a:latin typeface="Arial"/>
                <a:cs typeface="Arial"/>
              </a:rPr>
              <a:t>mal </a:t>
            </a:r>
            <a:r>
              <a:rPr dirty="0" sz="1200" spc="-5">
                <a:latin typeface="Arial"/>
                <a:cs typeface="Arial"/>
              </a:rPr>
              <a:t>fixé </a:t>
            </a:r>
            <a:r>
              <a:rPr dirty="0" sz="1200">
                <a:latin typeface="Arial"/>
                <a:cs typeface="Arial"/>
              </a:rPr>
              <a:t>à </a:t>
            </a:r>
            <a:r>
              <a:rPr dirty="0" sz="1200" spc="-5">
                <a:latin typeface="Arial"/>
                <a:cs typeface="Arial"/>
              </a:rPr>
              <a:t>un  point d’attache ou de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connexion.</a:t>
            </a:r>
            <a:endParaRPr sz="12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09550" y="1767494"/>
            <a:ext cx="390924" cy="36488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384725" y="2356758"/>
            <a:ext cx="255079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25">
                <a:solidFill>
                  <a:srgbClr val="01D1B7"/>
                </a:solidFill>
                <a:latin typeface="Arial"/>
                <a:cs typeface="Arial"/>
              </a:rPr>
              <a:t>Défectuosités</a:t>
            </a:r>
            <a:r>
              <a:rPr dirty="0" sz="1800" spc="-35">
                <a:solidFill>
                  <a:srgbClr val="01D1B7"/>
                </a:solidFill>
                <a:latin typeface="Arial"/>
                <a:cs typeface="Arial"/>
              </a:rPr>
              <a:t> </a:t>
            </a:r>
            <a:r>
              <a:rPr dirty="0" sz="1800" spc="20">
                <a:solidFill>
                  <a:srgbClr val="01D1B7"/>
                </a:solidFill>
                <a:latin typeface="Arial"/>
                <a:cs typeface="Arial"/>
              </a:rPr>
              <a:t>majeures:</a:t>
            </a:r>
            <a:endParaRPr sz="18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41925" y="2912256"/>
            <a:ext cx="3561079" cy="57023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1430"/>
              </a:lnSpc>
              <a:spcBef>
                <a:spcPts val="100"/>
              </a:spcBef>
            </a:pPr>
            <a:r>
              <a:rPr dirty="0" sz="1200" spc="-5" b="1">
                <a:latin typeface="Arial"/>
                <a:cs typeface="Arial"/>
              </a:rPr>
              <a:t>17.A</a:t>
            </a:r>
            <a:endParaRPr sz="1200">
              <a:latin typeface="Arial"/>
              <a:cs typeface="Arial"/>
            </a:endParaRPr>
          </a:p>
          <a:p>
            <a:pPr marL="12700" marR="5080">
              <a:lnSpc>
                <a:spcPts val="1430"/>
              </a:lnSpc>
              <a:spcBef>
                <a:spcPts val="45"/>
              </a:spcBef>
            </a:pPr>
            <a:r>
              <a:rPr dirty="0" sz="1200" spc="-5">
                <a:latin typeface="Arial"/>
                <a:cs typeface="Arial"/>
              </a:rPr>
              <a:t>Il </a:t>
            </a:r>
            <a:r>
              <a:rPr dirty="0" sz="1200">
                <a:latin typeface="Arial"/>
                <a:cs typeface="Arial"/>
              </a:rPr>
              <a:t>y a </a:t>
            </a:r>
            <a:r>
              <a:rPr dirty="0" sz="1200" spc="-5">
                <a:latin typeface="Arial"/>
                <a:cs typeface="Arial"/>
              </a:rPr>
              <a:t>une </a:t>
            </a:r>
            <a:r>
              <a:rPr dirty="0" sz="1200">
                <a:latin typeface="Arial"/>
                <a:cs typeface="Arial"/>
              </a:rPr>
              <a:t>réduction </a:t>
            </a:r>
            <a:r>
              <a:rPr dirty="0" sz="1200" spc="-5">
                <a:latin typeface="Arial"/>
                <a:cs typeface="Arial"/>
              </a:rPr>
              <a:t>importante de la </a:t>
            </a:r>
            <a:r>
              <a:rPr dirty="0" sz="1200">
                <a:latin typeface="Arial"/>
                <a:cs typeface="Arial"/>
              </a:rPr>
              <a:t>capacité </a:t>
            </a:r>
            <a:r>
              <a:rPr dirty="0" sz="1200" spc="-5">
                <a:latin typeface="Arial"/>
                <a:cs typeface="Arial"/>
              </a:rPr>
              <a:t>de  freinage.</a:t>
            </a:r>
            <a:endParaRPr sz="12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87903" y="2925712"/>
            <a:ext cx="399188" cy="42727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2516239" y="3699325"/>
            <a:ext cx="1866264" cy="4445"/>
          </a:xfrm>
          <a:custGeom>
            <a:avLst/>
            <a:gdLst/>
            <a:ahLst/>
            <a:cxnLst/>
            <a:rect l="l" t="t" r="r" b="b"/>
            <a:pathLst>
              <a:path w="1866264" h="4445">
                <a:moveTo>
                  <a:pt x="0" y="0"/>
                </a:moveTo>
                <a:lnTo>
                  <a:pt x="1865700" y="3899"/>
                </a:lnTo>
              </a:path>
            </a:pathLst>
          </a:custGeom>
          <a:ln w="19049">
            <a:solidFill>
              <a:srgbClr val="01D1B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4195699" y="3698643"/>
            <a:ext cx="635" cy="131445"/>
          </a:xfrm>
          <a:custGeom>
            <a:avLst/>
            <a:gdLst/>
            <a:ahLst/>
            <a:cxnLst/>
            <a:rect l="l" t="t" r="r" b="b"/>
            <a:pathLst>
              <a:path w="635" h="131445">
                <a:moveTo>
                  <a:pt x="149" y="-9524"/>
                </a:moveTo>
                <a:lnTo>
                  <a:pt x="149" y="140924"/>
                </a:lnTo>
              </a:path>
            </a:pathLst>
          </a:custGeom>
          <a:ln w="19349">
            <a:solidFill>
              <a:srgbClr val="01D1B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2871441" y="3705175"/>
            <a:ext cx="151574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01D1B7"/>
                </a:solidFill>
                <a:latin typeface="Arial"/>
                <a:cs typeface="Arial"/>
              </a:rPr>
              <a:t>Conduire </a:t>
            </a:r>
            <a:r>
              <a:rPr dirty="0" sz="800" spc="25">
                <a:solidFill>
                  <a:srgbClr val="01D1B7"/>
                </a:solidFill>
                <a:latin typeface="Arial"/>
                <a:cs typeface="Arial"/>
              </a:rPr>
              <a:t>un </a:t>
            </a:r>
            <a:r>
              <a:rPr dirty="0" sz="800" spc="10">
                <a:solidFill>
                  <a:srgbClr val="01D1B7"/>
                </a:solidFill>
                <a:latin typeface="Arial"/>
                <a:cs typeface="Arial"/>
              </a:rPr>
              <a:t>véhicule </a:t>
            </a:r>
            <a:r>
              <a:rPr dirty="0" sz="800" spc="35">
                <a:solidFill>
                  <a:srgbClr val="01D1B7"/>
                </a:solidFill>
                <a:latin typeface="Arial"/>
                <a:cs typeface="Arial"/>
              </a:rPr>
              <a:t>lourd</a:t>
            </a:r>
            <a:r>
              <a:rPr dirty="0" sz="800" spc="50">
                <a:solidFill>
                  <a:srgbClr val="01D1B7"/>
                </a:solidFill>
                <a:latin typeface="Arial"/>
                <a:cs typeface="Arial"/>
              </a:rPr>
              <a:t> </a:t>
            </a:r>
            <a:r>
              <a:rPr dirty="0" sz="800" spc="-35">
                <a:solidFill>
                  <a:srgbClr val="01D1B7"/>
                </a:solidFill>
                <a:latin typeface="Arial"/>
                <a:cs typeface="Arial"/>
              </a:rPr>
              <a:t>414</a:t>
            </a:r>
            <a:endParaRPr sz="800">
              <a:latin typeface="Arial"/>
              <a:cs typeface="Arial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7620" rIns="0" bIns="0" rtlCol="0" vert="horz">
            <a:spAutoFit/>
          </a:bodyPr>
          <a:lstStyle/>
          <a:p>
            <a:pPr marL="12700" marR="5080" indent="17780">
              <a:lnSpc>
                <a:spcPts val="830"/>
              </a:lnSpc>
              <a:spcBef>
                <a:spcPts val="60"/>
              </a:spcBef>
            </a:pPr>
            <a:r>
              <a:rPr dirty="0" spc="-5"/>
              <a:t>Commission scolaire  </a:t>
            </a:r>
            <a:r>
              <a:rPr dirty="0"/>
              <a:t>de </a:t>
            </a:r>
            <a:r>
              <a:rPr dirty="0" spc="-5"/>
              <a:t>la</a:t>
            </a:r>
            <a:r>
              <a:rPr dirty="0" spc="-85"/>
              <a:t> </a:t>
            </a:r>
            <a:r>
              <a:rPr dirty="0" spc="-5"/>
              <a:t>Rivière-du-Nord</a:t>
            </a:r>
          </a:p>
        </p:txBody>
      </p:sp>
      <p:sp>
        <p:nvSpPr>
          <p:cNvPr id="14" name="object 14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5"/>
              <a:t>ÇA</a:t>
            </a:r>
            <a:r>
              <a:rPr dirty="0" spc="-100"/>
              <a:t> </a:t>
            </a:r>
            <a:r>
              <a:rPr dirty="0" spc="-5"/>
              <a:t>ROULE</a:t>
            </a:r>
            <a:r>
              <a:rPr dirty="0" spc="-85"/>
              <a:t> </a:t>
            </a:r>
            <a:r>
              <a:rPr dirty="0" spc="-50"/>
              <a:t>!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4725" y="353457"/>
            <a:ext cx="4975225" cy="3911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125"/>
              <a:t>18. </a:t>
            </a:r>
            <a:r>
              <a:rPr dirty="0" spc="-25"/>
              <a:t>Système </a:t>
            </a:r>
            <a:r>
              <a:rPr dirty="0" spc="-60"/>
              <a:t>de </a:t>
            </a:r>
            <a:r>
              <a:rPr dirty="0" spc="-5"/>
              <a:t>freins</a:t>
            </a:r>
            <a:r>
              <a:rPr dirty="0" spc="-20"/>
              <a:t> </a:t>
            </a:r>
            <a:r>
              <a:rPr dirty="0" spc="-30"/>
              <a:t>hydrauliques</a:t>
            </a:r>
          </a:p>
        </p:txBody>
      </p:sp>
      <p:sp>
        <p:nvSpPr>
          <p:cNvPr id="3" name="object 3"/>
          <p:cNvSpPr/>
          <p:nvPr/>
        </p:nvSpPr>
        <p:spPr>
          <a:xfrm>
            <a:off x="4572000" y="891875"/>
            <a:ext cx="4376699" cy="32825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5972624" y="2035624"/>
            <a:ext cx="2398395" cy="1996439"/>
          </a:xfrm>
          <a:custGeom>
            <a:avLst/>
            <a:gdLst/>
            <a:ahLst/>
            <a:cxnLst/>
            <a:rect l="l" t="t" r="r" b="b"/>
            <a:pathLst>
              <a:path w="2398395" h="1996439">
                <a:moveTo>
                  <a:pt x="0" y="997949"/>
                </a:moveTo>
                <a:lnTo>
                  <a:pt x="1107" y="954661"/>
                </a:lnTo>
                <a:lnTo>
                  <a:pt x="4400" y="911843"/>
                </a:lnTo>
                <a:lnTo>
                  <a:pt x="9834" y="869533"/>
                </a:lnTo>
                <a:lnTo>
                  <a:pt x="17363" y="827770"/>
                </a:lnTo>
                <a:lnTo>
                  <a:pt x="26943" y="786589"/>
                </a:lnTo>
                <a:lnTo>
                  <a:pt x="38528" y="746030"/>
                </a:lnTo>
                <a:lnTo>
                  <a:pt x="52073" y="706129"/>
                </a:lnTo>
                <a:lnTo>
                  <a:pt x="67534" y="666924"/>
                </a:lnTo>
                <a:lnTo>
                  <a:pt x="84866" y="628452"/>
                </a:lnTo>
                <a:lnTo>
                  <a:pt x="104023" y="590750"/>
                </a:lnTo>
                <a:lnTo>
                  <a:pt x="124961" y="553857"/>
                </a:lnTo>
                <a:lnTo>
                  <a:pt x="147634" y="517809"/>
                </a:lnTo>
                <a:lnTo>
                  <a:pt x="171998" y="482644"/>
                </a:lnTo>
                <a:lnTo>
                  <a:pt x="198007" y="448399"/>
                </a:lnTo>
                <a:lnTo>
                  <a:pt x="225617" y="415112"/>
                </a:lnTo>
                <a:lnTo>
                  <a:pt x="254783" y="382821"/>
                </a:lnTo>
                <a:lnTo>
                  <a:pt x="285459" y="351562"/>
                </a:lnTo>
                <a:lnTo>
                  <a:pt x="317601" y="321373"/>
                </a:lnTo>
                <a:lnTo>
                  <a:pt x="351164" y="292292"/>
                </a:lnTo>
                <a:lnTo>
                  <a:pt x="386102" y="264356"/>
                </a:lnTo>
                <a:lnTo>
                  <a:pt x="422371" y="237603"/>
                </a:lnTo>
                <a:lnTo>
                  <a:pt x="459926" y="212069"/>
                </a:lnTo>
                <a:lnTo>
                  <a:pt x="498721" y="187793"/>
                </a:lnTo>
                <a:lnTo>
                  <a:pt x="538713" y="164812"/>
                </a:lnTo>
                <a:lnTo>
                  <a:pt x="579855" y="143163"/>
                </a:lnTo>
                <a:lnTo>
                  <a:pt x="622102" y="122883"/>
                </a:lnTo>
                <a:lnTo>
                  <a:pt x="665411" y="104011"/>
                </a:lnTo>
                <a:lnTo>
                  <a:pt x="709735" y="86584"/>
                </a:lnTo>
                <a:lnTo>
                  <a:pt x="755030" y="70638"/>
                </a:lnTo>
                <a:lnTo>
                  <a:pt x="801251" y="56212"/>
                </a:lnTo>
                <a:lnTo>
                  <a:pt x="848353" y="43343"/>
                </a:lnTo>
                <a:lnTo>
                  <a:pt x="896290" y="32068"/>
                </a:lnTo>
                <a:lnTo>
                  <a:pt x="945019" y="22426"/>
                </a:lnTo>
                <a:lnTo>
                  <a:pt x="994493" y="14452"/>
                </a:lnTo>
                <a:lnTo>
                  <a:pt x="1044668" y="8185"/>
                </a:lnTo>
                <a:lnTo>
                  <a:pt x="1095500" y="3663"/>
                </a:lnTo>
                <a:lnTo>
                  <a:pt x="1146942" y="922"/>
                </a:lnTo>
                <a:lnTo>
                  <a:pt x="1198949" y="0"/>
                </a:lnTo>
                <a:lnTo>
                  <a:pt x="1250957" y="922"/>
                </a:lnTo>
                <a:lnTo>
                  <a:pt x="1302399" y="3663"/>
                </a:lnTo>
                <a:lnTo>
                  <a:pt x="1353231" y="8185"/>
                </a:lnTo>
                <a:lnTo>
                  <a:pt x="1403406" y="14452"/>
                </a:lnTo>
                <a:lnTo>
                  <a:pt x="1452880" y="22426"/>
                </a:lnTo>
                <a:lnTo>
                  <a:pt x="1501609" y="32068"/>
                </a:lnTo>
                <a:lnTo>
                  <a:pt x="1549546" y="43343"/>
                </a:lnTo>
                <a:lnTo>
                  <a:pt x="1596648" y="56212"/>
                </a:lnTo>
                <a:lnTo>
                  <a:pt x="1642869" y="70638"/>
                </a:lnTo>
                <a:lnTo>
                  <a:pt x="1688164" y="86584"/>
                </a:lnTo>
                <a:lnTo>
                  <a:pt x="1732488" y="104011"/>
                </a:lnTo>
                <a:lnTo>
                  <a:pt x="1775797" y="122883"/>
                </a:lnTo>
                <a:lnTo>
                  <a:pt x="1818044" y="143163"/>
                </a:lnTo>
                <a:lnTo>
                  <a:pt x="1859186" y="164812"/>
                </a:lnTo>
                <a:lnTo>
                  <a:pt x="1899178" y="187793"/>
                </a:lnTo>
                <a:lnTo>
                  <a:pt x="1937973" y="212069"/>
                </a:lnTo>
                <a:lnTo>
                  <a:pt x="1975528" y="237603"/>
                </a:lnTo>
                <a:lnTo>
                  <a:pt x="2011797" y="264356"/>
                </a:lnTo>
                <a:lnTo>
                  <a:pt x="2046735" y="292292"/>
                </a:lnTo>
                <a:lnTo>
                  <a:pt x="2080298" y="321373"/>
                </a:lnTo>
                <a:lnTo>
                  <a:pt x="2112440" y="351562"/>
                </a:lnTo>
                <a:lnTo>
                  <a:pt x="2143116" y="382821"/>
                </a:lnTo>
                <a:lnTo>
                  <a:pt x="2172282" y="415112"/>
                </a:lnTo>
                <a:lnTo>
                  <a:pt x="2199892" y="448399"/>
                </a:lnTo>
                <a:lnTo>
                  <a:pt x="2225901" y="482644"/>
                </a:lnTo>
                <a:lnTo>
                  <a:pt x="2250265" y="517809"/>
                </a:lnTo>
                <a:lnTo>
                  <a:pt x="2272938" y="553857"/>
                </a:lnTo>
                <a:lnTo>
                  <a:pt x="2293876" y="590750"/>
                </a:lnTo>
                <a:lnTo>
                  <a:pt x="2313033" y="628452"/>
                </a:lnTo>
                <a:lnTo>
                  <a:pt x="2330365" y="666924"/>
                </a:lnTo>
                <a:lnTo>
                  <a:pt x="2345826" y="706129"/>
                </a:lnTo>
                <a:lnTo>
                  <a:pt x="2359371" y="746030"/>
                </a:lnTo>
                <a:lnTo>
                  <a:pt x="2370956" y="786589"/>
                </a:lnTo>
                <a:lnTo>
                  <a:pt x="2380536" y="827770"/>
                </a:lnTo>
                <a:lnTo>
                  <a:pt x="2388065" y="869533"/>
                </a:lnTo>
                <a:lnTo>
                  <a:pt x="2393499" y="911843"/>
                </a:lnTo>
                <a:lnTo>
                  <a:pt x="2396792" y="954661"/>
                </a:lnTo>
                <a:lnTo>
                  <a:pt x="2397899" y="997949"/>
                </a:lnTo>
                <a:lnTo>
                  <a:pt x="2396792" y="1041239"/>
                </a:lnTo>
                <a:lnTo>
                  <a:pt x="2393499" y="1084056"/>
                </a:lnTo>
                <a:lnTo>
                  <a:pt x="2388065" y="1126366"/>
                </a:lnTo>
                <a:lnTo>
                  <a:pt x="2380536" y="1168129"/>
                </a:lnTo>
                <a:lnTo>
                  <a:pt x="2370956" y="1209310"/>
                </a:lnTo>
                <a:lnTo>
                  <a:pt x="2359371" y="1249869"/>
                </a:lnTo>
                <a:lnTo>
                  <a:pt x="2345826" y="1289770"/>
                </a:lnTo>
                <a:lnTo>
                  <a:pt x="2330365" y="1328975"/>
                </a:lnTo>
                <a:lnTo>
                  <a:pt x="2313033" y="1367447"/>
                </a:lnTo>
                <a:lnTo>
                  <a:pt x="2293876" y="1405149"/>
                </a:lnTo>
                <a:lnTo>
                  <a:pt x="2272938" y="1442042"/>
                </a:lnTo>
                <a:lnTo>
                  <a:pt x="2250265" y="1478090"/>
                </a:lnTo>
                <a:lnTo>
                  <a:pt x="2225901" y="1513255"/>
                </a:lnTo>
                <a:lnTo>
                  <a:pt x="2199892" y="1547500"/>
                </a:lnTo>
                <a:lnTo>
                  <a:pt x="2172282" y="1580787"/>
                </a:lnTo>
                <a:lnTo>
                  <a:pt x="2143116" y="1613078"/>
                </a:lnTo>
                <a:lnTo>
                  <a:pt x="2112440" y="1644337"/>
                </a:lnTo>
                <a:lnTo>
                  <a:pt x="2080298" y="1674526"/>
                </a:lnTo>
                <a:lnTo>
                  <a:pt x="2046735" y="1703607"/>
                </a:lnTo>
                <a:lnTo>
                  <a:pt x="2011797" y="1731543"/>
                </a:lnTo>
                <a:lnTo>
                  <a:pt x="1975528" y="1758296"/>
                </a:lnTo>
                <a:lnTo>
                  <a:pt x="1937973" y="1783830"/>
                </a:lnTo>
                <a:lnTo>
                  <a:pt x="1899178" y="1808106"/>
                </a:lnTo>
                <a:lnTo>
                  <a:pt x="1859186" y="1831087"/>
                </a:lnTo>
                <a:lnTo>
                  <a:pt x="1818044" y="1852736"/>
                </a:lnTo>
                <a:lnTo>
                  <a:pt x="1775797" y="1873016"/>
                </a:lnTo>
                <a:lnTo>
                  <a:pt x="1732488" y="1891888"/>
                </a:lnTo>
                <a:lnTo>
                  <a:pt x="1688164" y="1909315"/>
                </a:lnTo>
                <a:lnTo>
                  <a:pt x="1642869" y="1925261"/>
                </a:lnTo>
                <a:lnTo>
                  <a:pt x="1596648" y="1939687"/>
                </a:lnTo>
                <a:lnTo>
                  <a:pt x="1549546" y="1952556"/>
                </a:lnTo>
                <a:lnTo>
                  <a:pt x="1501609" y="1963831"/>
                </a:lnTo>
                <a:lnTo>
                  <a:pt x="1452880" y="1973473"/>
                </a:lnTo>
                <a:lnTo>
                  <a:pt x="1403406" y="1981447"/>
                </a:lnTo>
                <a:lnTo>
                  <a:pt x="1353231" y="1987714"/>
                </a:lnTo>
                <a:lnTo>
                  <a:pt x="1302399" y="1992236"/>
                </a:lnTo>
                <a:lnTo>
                  <a:pt x="1250957" y="1994977"/>
                </a:lnTo>
                <a:lnTo>
                  <a:pt x="1198949" y="1995899"/>
                </a:lnTo>
                <a:lnTo>
                  <a:pt x="1146942" y="1994977"/>
                </a:lnTo>
                <a:lnTo>
                  <a:pt x="1095500" y="1992236"/>
                </a:lnTo>
                <a:lnTo>
                  <a:pt x="1044668" y="1987714"/>
                </a:lnTo>
                <a:lnTo>
                  <a:pt x="994493" y="1981447"/>
                </a:lnTo>
                <a:lnTo>
                  <a:pt x="945019" y="1973473"/>
                </a:lnTo>
                <a:lnTo>
                  <a:pt x="896290" y="1963831"/>
                </a:lnTo>
                <a:lnTo>
                  <a:pt x="848353" y="1952556"/>
                </a:lnTo>
                <a:lnTo>
                  <a:pt x="801251" y="1939687"/>
                </a:lnTo>
                <a:lnTo>
                  <a:pt x="755030" y="1925261"/>
                </a:lnTo>
                <a:lnTo>
                  <a:pt x="709735" y="1909315"/>
                </a:lnTo>
                <a:lnTo>
                  <a:pt x="665411" y="1891888"/>
                </a:lnTo>
                <a:lnTo>
                  <a:pt x="622102" y="1873016"/>
                </a:lnTo>
                <a:lnTo>
                  <a:pt x="579855" y="1852736"/>
                </a:lnTo>
                <a:lnTo>
                  <a:pt x="538713" y="1831087"/>
                </a:lnTo>
                <a:lnTo>
                  <a:pt x="498721" y="1808106"/>
                </a:lnTo>
                <a:lnTo>
                  <a:pt x="459926" y="1783830"/>
                </a:lnTo>
                <a:lnTo>
                  <a:pt x="422371" y="1758296"/>
                </a:lnTo>
                <a:lnTo>
                  <a:pt x="386102" y="1731543"/>
                </a:lnTo>
                <a:lnTo>
                  <a:pt x="351164" y="1703607"/>
                </a:lnTo>
                <a:lnTo>
                  <a:pt x="317601" y="1674526"/>
                </a:lnTo>
                <a:lnTo>
                  <a:pt x="285459" y="1644337"/>
                </a:lnTo>
                <a:lnTo>
                  <a:pt x="254783" y="1613078"/>
                </a:lnTo>
                <a:lnTo>
                  <a:pt x="225617" y="1580787"/>
                </a:lnTo>
                <a:lnTo>
                  <a:pt x="198007" y="1547500"/>
                </a:lnTo>
                <a:lnTo>
                  <a:pt x="171998" y="1513255"/>
                </a:lnTo>
                <a:lnTo>
                  <a:pt x="147634" y="1478090"/>
                </a:lnTo>
                <a:lnTo>
                  <a:pt x="124961" y="1442042"/>
                </a:lnTo>
                <a:lnTo>
                  <a:pt x="104023" y="1405149"/>
                </a:lnTo>
                <a:lnTo>
                  <a:pt x="84866" y="1367447"/>
                </a:lnTo>
                <a:lnTo>
                  <a:pt x="67534" y="1328975"/>
                </a:lnTo>
                <a:lnTo>
                  <a:pt x="52073" y="1289770"/>
                </a:lnTo>
                <a:lnTo>
                  <a:pt x="38528" y="1249869"/>
                </a:lnTo>
                <a:lnTo>
                  <a:pt x="26943" y="1209310"/>
                </a:lnTo>
                <a:lnTo>
                  <a:pt x="17363" y="1168129"/>
                </a:lnTo>
                <a:lnTo>
                  <a:pt x="9834" y="1126366"/>
                </a:lnTo>
                <a:lnTo>
                  <a:pt x="4400" y="1084056"/>
                </a:lnTo>
                <a:lnTo>
                  <a:pt x="1107" y="1041239"/>
                </a:lnTo>
                <a:lnTo>
                  <a:pt x="0" y="997949"/>
                </a:lnTo>
                <a:close/>
              </a:path>
            </a:pathLst>
          </a:custGeom>
          <a:ln w="38099">
            <a:solidFill>
              <a:srgbClr val="FF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384725" y="832755"/>
            <a:ext cx="255079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25">
                <a:solidFill>
                  <a:srgbClr val="01D1B7"/>
                </a:solidFill>
                <a:latin typeface="Arial"/>
                <a:cs typeface="Arial"/>
              </a:rPr>
              <a:t>Défectuosités</a:t>
            </a:r>
            <a:r>
              <a:rPr dirty="0" sz="1800" spc="-35">
                <a:solidFill>
                  <a:srgbClr val="01D1B7"/>
                </a:solidFill>
                <a:latin typeface="Arial"/>
                <a:cs typeface="Arial"/>
              </a:rPr>
              <a:t> </a:t>
            </a:r>
            <a:r>
              <a:rPr dirty="0" sz="1800" spc="20">
                <a:solidFill>
                  <a:srgbClr val="01D1B7"/>
                </a:solidFill>
                <a:latin typeface="Arial"/>
                <a:cs typeface="Arial"/>
              </a:rPr>
              <a:t>majeures:</a:t>
            </a:r>
            <a:endParaRPr sz="18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184212" y="1569228"/>
            <a:ext cx="1220470" cy="389255"/>
          </a:xfrm>
          <a:prstGeom prst="rect">
            <a:avLst/>
          </a:prstGeom>
        </p:spPr>
        <p:txBody>
          <a:bodyPr wrap="square" lIns="0" tIns="19685" rIns="0" bIns="0" rtlCol="0" vert="horz">
            <a:spAutoFit/>
          </a:bodyPr>
          <a:lstStyle/>
          <a:p>
            <a:pPr marL="27940" marR="5080" indent="-15875">
              <a:lnSpc>
                <a:spcPts val="1430"/>
              </a:lnSpc>
              <a:spcBef>
                <a:spcPts val="155"/>
              </a:spcBef>
              <a:tabLst>
                <a:tab pos="287655" algn="l"/>
                <a:tab pos="1036955" algn="l"/>
              </a:tabLst>
            </a:pPr>
            <a:r>
              <a:rPr dirty="0" sz="1200" spc="-5">
                <a:latin typeface="Arial"/>
                <a:cs typeface="Arial"/>
              </a:rPr>
              <a:t>l</a:t>
            </a:r>
            <a:r>
              <a:rPr dirty="0" sz="1200">
                <a:latin typeface="Arial"/>
                <a:cs typeface="Arial"/>
              </a:rPr>
              <a:t>e	réservoir	</a:t>
            </a:r>
            <a:r>
              <a:rPr dirty="0" sz="1200" spc="-5">
                <a:latin typeface="Arial"/>
                <a:cs typeface="Arial"/>
              </a:rPr>
              <a:t>du  quart du</a:t>
            </a:r>
            <a:r>
              <a:rPr dirty="0" sz="1200" spc="275">
                <a:latin typeface="Arial"/>
                <a:cs typeface="Arial"/>
              </a:rPr>
              <a:t> </a:t>
            </a:r>
            <a:r>
              <a:rPr dirty="0" sz="1200" spc="-5">
                <a:latin typeface="Arial"/>
                <a:cs typeface="Arial"/>
              </a:rPr>
              <a:t>niveau</a:t>
            </a:r>
            <a:endParaRPr sz="12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41925" y="1388253"/>
            <a:ext cx="2276475" cy="75120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1430"/>
              </a:lnSpc>
              <a:spcBef>
                <a:spcPts val="100"/>
              </a:spcBef>
            </a:pPr>
            <a:r>
              <a:rPr dirty="0" sz="1200" spc="-5" b="1">
                <a:latin typeface="Arial"/>
                <a:cs typeface="Arial"/>
              </a:rPr>
              <a:t>18.A</a:t>
            </a:r>
            <a:endParaRPr sz="1200">
              <a:latin typeface="Arial"/>
              <a:cs typeface="Arial"/>
            </a:endParaRPr>
          </a:p>
          <a:p>
            <a:pPr marL="12700" marR="5080">
              <a:lnSpc>
                <a:spcPts val="1430"/>
              </a:lnSpc>
              <a:spcBef>
                <a:spcPts val="45"/>
              </a:spcBef>
              <a:tabLst>
                <a:tab pos="338455" algn="l"/>
                <a:tab pos="944244" algn="l"/>
                <a:tab pos="1270635" algn="l"/>
                <a:tab pos="1867535" algn="l"/>
              </a:tabLst>
            </a:pPr>
            <a:r>
              <a:rPr dirty="0" sz="1200" spc="-5">
                <a:latin typeface="Arial"/>
                <a:cs typeface="Arial"/>
              </a:rPr>
              <a:t>Le	niveau	du	liquide	dans  </a:t>
            </a:r>
            <a:r>
              <a:rPr dirty="0" sz="1200">
                <a:latin typeface="Arial"/>
                <a:cs typeface="Arial"/>
              </a:rPr>
              <a:t>maître-cylindre </a:t>
            </a:r>
            <a:r>
              <a:rPr dirty="0" sz="1200" spc="-5">
                <a:latin typeface="Arial"/>
                <a:cs typeface="Arial"/>
              </a:rPr>
              <a:t>est inférieur au  </a:t>
            </a:r>
            <a:r>
              <a:rPr dirty="0" sz="1200">
                <a:latin typeface="Arial"/>
                <a:cs typeface="Arial"/>
              </a:rPr>
              <a:t>maximal </a:t>
            </a:r>
            <a:r>
              <a:rPr dirty="0" sz="1200" spc="-5">
                <a:latin typeface="Arial"/>
                <a:cs typeface="Arial"/>
              </a:rPr>
              <a:t>indiqué par le</a:t>
            </a:r>
            <a:r>
              <a:rPr dirty="0" sz="1200" spc="-70">
                <a:latin typeface="Arial"/>
                <a:cs typeface="Arial"/>
              </a:rPr>
              <a:t> </a:t>
            </a:r>
            <a:r>
              <a:rPr dirty="0" sz="1200" spc="-5">
                <a:latin typeface="Arial"/>
                <a:cs typeface="Arial"/>
              </a:rPr>
              <a:t>fabricant.</a:t>
            </a:r>
            <a:endParaRPr sz="12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87903" y="1401712"/>
            <a:ext cx="399188" cy="4272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384725" y="2233618"/>
            <a:ext cx="256095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25">
                <a:solidFill>
                  <a:srgbClr val="01D1B7"/>
                </a:solidFill>
                <a:latin typeface="Arial"/>
                <a:cs typeface="Arial"/>
              </a:rPr>
              <a:t>Défectuosités</a:t>
            </a:r>
            <a:r>
              <a:rPr dirty="0" sz="1800" spc="-45">
                <a:solidFill>
                  <a:srgbClr val="01D1B7"/>
                </a:solidFill>
                <a:latin typeface="Arial"/>
                <a:cs typeface="Arial"/>
              </a:rPr>
              <a:t> </a:t>
            </a:r>
            <a:r>
              <a:rPr dirty="0" sz="1800" spc="30">
                <a:solidFill>
                  <a:srgbClr val="01D1B7"/>
                </a:solidFill>
                <a:latin typeface="Arial"/>
                <a:cs typeface="Arial"/>
              </a:rPr>
              <a:t>mineures:</a:t>
            </a:r>
            <a:endParaRPr sz="18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41925" y="2789116"/>
            <a:ext cx="3562350" cy="11131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1430"/>
              </a:lnSpc>
              <a:spcBef>
                <a:spcPts val="100"/>
              </a:spcBef>
            </a:pPr>
            <a:r>
              <a:rPr dirty="0" sz="1200" spc="-5" b="1">
                <a:latin typeface="Arial"/>
                <a:cs typeface="Arial"/>
              </a:rPr>
              <a:t>18.1</a:t>
            </a:r>
            <a:endParaRPr sz="1200">
              <a:latin typeface="Arial"/>
              <a:cs typeface="Arial"/>
            </a:endParaRPr>
          </a:p>
          <a:p>
            <a:pPr algn="just" marL="12700" marR="5080">
              <a:lnSpc>
                <a:spcPts val="1430"/>
              </a:lnSpc>
              <a:spcBef>
                <a:spcPts val="45"/>
              </a:spcBef>
            </a:pPr>
            <a:r>
              <a:rPr dirty="0" sz="1200" spc="-5">
                <a:latin typeface="Arial"/>
                <a:cs typeface="Arial"/>
              </a:rPr>
              <a:t>Le niveau de liquide dans le </a:t>
            </a:r>
            <a:r>
              <a:rPr dirty="0" sz="1200">
                <a:latin typeface="Arial"/>
                <a:cs typeface="Arial"/>
              </a:rPr>
              <a:t>réservoir </a:t>
            </a:r>
            <a:r>
              <a:rPr dirty="0" sz="1200" spc="-5">
                <a:latin typeface="Arial"/>
                <a:cs typeface="Arial"/>
              </a:rPr>
              <a:t>du  </a:t>
            </a:r>
            <a:r>
              <a:rPr dirty="0" sz="1200">
                <a:latin typeface="Arial"/>
                <a:cs typeface="Arial"/>
              </a:rPr>
              <a:t>maître-cylindre </a:t>
            </a:r>
            <a:r>
              <a:rPr dirty="0" sz="1200" spc="-5">
                <a:latin typeface="Arial"/>
                <a:cs typeface="Arial"/>
              </a:rPr>
              <a:t>est inférieur au niveau </a:t>
            </a:r>
            <a:r>
              <a:rPr dirty="0" sz="1200">
                <a:latin typeface="Arial"/>
                <a:cs typeface="Arial"/>
              </a:rPr>
              <a:t>minimal  </a:t>
            </a:r>
            <a:r>
              <a:rPr dirty="0" sz="1200" spc="-5">
                <a:latin typeface="Arial"/>
                <a:cs typeface="Arial"/>
              </a:rPr>
              <a:t>indiqué par le fabricant ou, </a:t>
            </a:r>
            <a:r>
              <a:rPr dirty="0" sz="1200">
                <a:latin typeface="Arial"/>
                <a:cs typeface="Arial"/>
              </a:rPr>
              <a:t>à </a:t>
            </a:r>
            <a:r>
              <a:rPr dirty="0" sz="1200" spc="-5">
                <a:latin typeface="Arial"/>
                <a:cs typeface="Arial"/>
              </a:rPr>
              <a:t>défaut d’indication, est  </a:t>
            </a:r>
            <a:r>
              <a:rPr dirty="0" sz="1200">
                <a:latin typeface="Arial"/>
                <a:cs typeface="Arial"/>
              </a:rPr>
              <a:t>à </a:t>
            </a:r>
            <a:r>
              <a:rPr dirty="0" sz="1200" spc="-5">
                <a:latin typeface="Arial"/>
                <a:cs typeface="Arial"/>
              </a:rPr>
              <a:t>plus de 12,5 </a:t>
            </a:r>
            <a:r>
              <a:rPr dirty="0" sz="1200">
                <a:latin typeface="Arial"/>
                <a:cs typeface="Arial"/>
              </a:rPr>
              <a:t>mm </a:t>
            </a:r>
            <a:r>
              <a:rPr dirty="0" sz="1200" spc="-5">
                <a:latin typeface="Arial"/>
                <a:cs typeface="Arial"/>
              </a:rPr>
              <a:t>au-dessous du </a:t>
            </a:r>
            <a:r>
              <a:rPr dirty="0" sz="1200">
                <a:latin typeface="Arial"/>
                <a:cs typeface="Arial"/>
              </a:rPr>
              <a:t>col </a:t>
            </a:r>
            <a:r>
              <a:rPr dirty="0" sz="1200" spc="-5">
                <a:latin typeface="Arial"/>
                <a:cs typeface="Arial"/>
              </a:rPr>
              <a:t>de</a:t>
            </a:r>
            <a:r>
              <a:rPr dirty="0" sz="1200" spc="-60">
                <a:latin typeface="Arial"/>
                <a:cs typeface="Arial"/>
              </a:rPr>
              <a:t> </a:t>
            </a:r>
            <a:r>
              <a:rPr dirty="0" sz="1200" spc="-5">
                <a:latin typeface="Arial"/>
                <a:cs typeface="Arial"/>
              </a:rPr>
              <a:t>l’orifice</a:t>
            </a:r>
            <a:endParaRPr sz="1200">
              <a:latin typeface="Arial"/>
              <a:cs typeface="Arial"/>
            </a:endParaRPr>
          </a:p>
          <a:p>
            <a:pPr algn="just" marL="12700">
              <a:lnSpc>
                <a:spcPts val="1365"/>
              </a:lnSpc>
            </a:pPr>
            <a:r>
              <a:rPr dirty="0" sz="1200" spc="-5">
                <a:latin typeface="Arial"/>
                <a:cs typeface="Arial"/>
              </a:rPr>
              <a:t>de</a:t>
            </a:r>
            <a:r>
              <a:rPr dirty="0" sz="1200" spc="-1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remplissage.</a:t>
            </a:r>
            <a:endParaRPr sz="12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09550" y="2910494"/>
            <a:ext cx="390924" cy="3648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2516239" y="3927925"/>
            <a:ext cx="1866264" cy="4445"/>
          </a:xfrm>
          <a:custGeom>
            <a:avLst/>
            <a:gdLst/>
            <a:ahLst/>
            <a:cxnLst/>
            <a:rect l="l" t="t" r="r" b="b"/>
            <a:pathLst>
              <a:path w="1866264" h="4445">
                <a:moveTo>
                  <a:pt x="0" y="0"/>
                </a:moveTo>
                <a:lnTo>
                  <a:pt x="1865700" y="3899"/>
                </a:lnTo>
              </a:path>
            </a:pathLst>
          </a:custGeom>
          <a:ln w="19049">
            <a:solidFill>
              <a:srgbClr val="01D1B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4195699" y="3927243"/>
            <a:ext cx="635" cy="131445"/>
          </a:xfrm>
          <a:custGeom>
            <a:avLst/>
            <a:gdLst/>
            <a:ahLst/>
            <a:cxnLst/>
            <a:rect l="l" t="t" r="r" b="b"/>
            <a:pathLst>
              <a:path w="635" h="131445">
                <a:moveTo>
                  <a:pt x="149" y="-9524"/>
                </a:moveTo>
                <a:lnTo>
                  <a:pt x="149" y="140924"/>
                </a:lnTo>
              </a:path>
            </a:pathLst>
          </a:custGeom>
          <a:ln w="19349">
            <a:solidFill>
              <a:srgbClr val="01D1B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 txBox="1"/>
          <p:nvPr/>
        </p:nvSpPr>
        <p:spPr>
          <a:xfrm>
            <a:off x="2871441" y="3933775"/>
            <a:ext cx="151955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01D1B7"/>
                </a:solidFill>
                <a:latin typeface="Arial"/>
                <a:cs typeface="Arial"/>
              </a:rPr>
              <a:t>Conduire </a:t>
            </a:r>
            <a:r>
              <a:rPr dirty="0" sz="800" spc="25">
                <a:solidFill>
                  <a:srgbClr val="01D1B7"/>
                </a:solidFill>
                <a:latin typeface="Arial"/>
                <a:cs typeface="Arial"/>
              </a:rPr>
              <a:t>un </a:t>
            </a:r>
            <a:r>
              <a:rPr dirty="0" sz="800" spc="10">
                <a:solidFill>
                  <a:srgbClr val="01D1B7"/>
                </a:solidFill>
                <a:latin typeface="Arial"/>
                <a:cs typeface="Arial"/>
              </a:rPr>
              <a:t>véhicule </a:t>
            </a:r>
            <a:r>
              <a:rPr dirty="0" sz="800" spc="35">
                <a:solidFill>
                  <a:srgbClr val="01D1B7"/>
                </a:solidFill>
                <a:latin typeface="Arial"/>
                <a:cs typeface="Arial"/>
              </a:rPr>
              <a:t>lourd</a:t>
            </a:r>
            <a:r>
              <a:rPr dirty="0" sz="800" spc="50">
                <a:solidFill>
                  <a:srgbClr val="01D1B7"/>
                </a:solidFill>
                <a:latin typeface="Arial"/>
                <a:cs typeface="Arial"/>
              </a:rPr>
              <a:t> </a:t>
            </a:r>
            <a:r>
              <a:rPr dirty="0" sz="800" spc="-25">
                <a:solidFill>
                  <a:srgbClr val="01D1B7"/>
                </a:solidFill>
                <a:latin typeface="Arial"/>
                <a:cs typeface="Arial"/>
              </a:rPr>
              <a:t>415</a:t>
            </a:r>
            <a:endParaRPr sz="800">
              <a:latin typeface="Arial"/>
              <a:cs typeface="Arial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7620" rIns="0" bIns="0" rtlCol="0" vert="horz">
            <a:spAutoFit/>
          </a:bodyPr>
          <a:lstStyle/>
          <a:p>
            <a:pPr marL="12700" marR="5080" indent="17780">
              <a:lnSpc>
                <a:spcPts val="830"/>
              </a:lnSpc>
              <a:spcBef>
                <a:spcPts val="60"/>
              </a:spcBef>
            </a:pPr>
            <a:r>
              <a:rPr dirty="0" spc="-5"/>
              <a:t>Commission scolaire  </a:t>
            </a:r>
            <a:r>
              <a:rPr dirty="0"/>
              <a:t>de </a:t>
            </a:r>
            <a:r>
              <a:rPr dirty="0" spc="-5"/>
              <a:t>la</a:t>
            </a:r>
            <a:r>
              <a:rPr dirty="0" spc="-85"/>
              <a:t> </a:t>
            </a:r>
            <a:r>
              <a:rPr dirty="0" spc="-5"/>
              <a:t>Rivière-du-Nord</a:t>
            </a:r>
          </a:p>
        </p:txBody>
      </p:sp>
      <p:sp>
        <p:nvSpPr>
          <p:cNvPr id="16" name="object 16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5"/>
              <a:t>ÇA</a:t>
            </a:r>
            <a:r>
              <a:rPr dirty="0" spc="-100"/>
              <a:t> </a:t>
            </a:r>
            <a:r>
              <a:rPr dirty="0" spc="-5"/>
              <a:t>ROULE</a:t>
            </a:r>
            <a:r>
              <a:rPr dirty="0" spc="-85"/>
              <a:t> </a:t>
            </a:r>
            <a:r>
              <a:rPr dirty="0" spc="-50"/>
              <a:t>!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4725" y="201057"/>
            <a:ext cx="4975225" cy="3911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125"/>
              <a:t>18. </a:t>
            </a:r>
            <a:r>
              <a:rPr dirty="0" spc="-25"/>
              <a:t>Système </a:t>
            </a:r>
            <a:r>
              <a:rPr dirty="0" spc="-60"/>
              <a:t>de </a:t>
            </a:r>
            <a:r>
              <a:rPr dirty="0" spc="-5"/>
              <a:t>freins</a:t>
            </a:r>
            <a:r>
              <a:rPr dirty="0" spc="-20"/>
              <a:t> </a:t>
            </a:r>
            <a:r>
              <a:rPr dirty="0" spc="-30"/>
              <a:t>hydrauliques</a:t>
            </a:r>
          </a:p>
        </p:txBody>
      </p:sp>
      <p:sp>
        <p:nvSpPr>
          <p:cNvPr id="3" name="object 3"/>
          <p:cNvSpPr/>
          <p:nvPr/>
        </p:nvSpPr>
        <p:spPr>
          <a:xfrm>
            <a:off x="6080242" y="2381250"/>
            <a:ext cx="2752058" cy="15411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384725" y="528453"/>
            <a:ext cx="5157470" cy="1593215"/>
          </a:xfrm>
          <a:prstGeom prst="rect">
            <a:avLst/>
          </a:prstGeom>
        </p:spPr>
        <p:txBody>
          <a:bodyPr wrap="square" lIns="0" tIns="14605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50"/>
              </a:spcBef>
            </a:pPr>
            <a:r>
              <a:rPr dirty="0" sz="1800" spc="25">
                <a:solidFill>
                  <a:srgbClr val="01D1B7"/>
                </a:solidFill>
                <a:latin typeface="Arial"/>
                <a:cs typeface="Arial"/>
              </a:rPr>
              <a:t>Défectuosités</a:t>
            </a:r>
            <a:r>
              <a:rPr dirty="0" sz="1800" spc="-20">
                <a:solidFill>
                  <a:srgbClr val="01D1B7"/>
                </a:solidFill>
                <a:latin typeface="Arial"/>
                <a:cs typeface="Arial"/>
              </a:rPr>
              <a:t> </a:t>
            </a:r>
            <a:r>
              <a:rPr dirty="0" sz="1800" spc="20">
                <a:solidFill>
                  <a:srgbClr val="01D1B7"/>
                </a:solidFill>
                <a:latin typeface="Arial"/>
                <a:cs typeface="Arial"/>
              </a:rPr>
              <a:t>majeures:</a:t>
            </a:r>
            <a:endParaRPr sz="1800">
              <a:latin typeface="Arial"/>
              <a:cs typeface="Arial"/>
            </a:endParaRPr>
          </a:p>
          <a:p>
            <a:pPr marL="469900">
              <a:lnSpc>
                <a:spcPct val="100000"/>
              </a:lnSpc>
              <a:spcBef>
                <a:spcPts val="645"/>
              </a:spcBef>
            </a:pPr>
            <a:r>
              <a:rPr dirty="0" sz="1100" spc="-5" b="1">
                <a:latin typeface="Arial"/>
                <a:cs typeface="Arial"/>
              </a:rPr>
              <a:t>Servofrein </a:t>
            </a:r>
            <a:r>
              <a:rPr dirty="0" sz="1100" b="1">
                <a:latin typeface="Arial"/>
                <a:cs typeface="Arial"/>
              </a:rPr>
              <a:t>à</a:t>
            </a:r>
            <a:r>
              <a:rPr dirty="0" sz="1100" spc="-10" b="1">
                <a:latin typeface="Arial"/>
                <a:cs typeface="Arial"/>
              </a:rPr>
              <a:t> </a:t>
            </a:r>
            <a:r>
              <a:rPr dirty="0" sz="1100" spc="-5" b="1">
                <a:latin typeface="Arial"/>
                <a:cs typeface="Arial"/>
              </a:rPr>
              <a:t>dépression</a:t>
            </a:r>
            <a:endParaRPr sz="1100">
              <a:latin typeface="Arial"/>
              <a:cs typeface="Arial"/>
            </a:endParaRPr>
          </a:p>
          <a:p>
            <a:pPr marL="469900">
              <a:lnSpc>
                <a:spcPts val="1430"/>
              </a:lnSpc>
              <a:spcBef>
                <a:spcPts val="25"/>
              </a:spcBef>
            </a:pPr>
            <a:r>
              <a:rPr dirty="0" sz="1200" spc="-5" b="1">
                <a:latin typeface="Arial"/>
                <a:cs typeface="Arial"/>
              </a:rPr>
              <a:t>18.C</a:t>
            </a:r>
            <a:endParaRPr sz="1200">
              <a:latin typeface="Arial"/>
              <a:cs typeface="Arial"/>
            </a:endParaRPr>
          </a:p>
          <a:p>
            <a:pPr marL="469900" marR="5080">
              <a:lnSpc>
                <a:spcPts val="1430"/>
              </a:lnSpc>
              <a:spcBef>
                <a:spcPts val="50"/>
              </a:spcBef>
            </a:pPr>
            <a:r>
              <a:rPr dirty="0" sz="1200" spc="-5">
                <a:latin typeface="Arial"/>
                <a:cs typeface="Arial"/>
              </a:rPr>
              <a:t>La pédale de frein ne descend pas légèrement après avoir  </a:t>
            </a:r>
            <a:r>
              <a:rPr dirty="0" sz="1200">
                <a:latin typeface="Arial"/>
                <a:cs typeface="Arial"/>
              </a:rPr>
              <a:t>redémarré </a:t>
            </a:r>
            <a:r>
              <a:rPr dirty="0" sz="1200" spc="-5">
                <a:latin typeface="Arial"/>
                <a:cs typeface="Arial"/>
              </a:rPr>
              <a:t>le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 spc="-10">
                <a:latin typeface="Arial"/>
                <a:cs typeface="Arial"/>
              </a:rPr>
              <a:t>moteur.</a:t>
            </a:r>
            <a:endParaRPr sz="1200">
              <a:latin typeface="Arial"/>
              <a:cs typeface="Arial"/>
            </a:endParaRPr>
          </a:p>
          <a:p>
            <a:pPr marL="469900">
              <a:lnSpc>
                <a:spcPts val="1365"/>
              </a:lnSpc>
            </a:pPr>
            <a:r>
              <a:rPr dirty="0" sz="1200" spc="-5" b="1">
                <a:latin typeface="Arial"/>
                <a:cs typeface="Arial"/>
              </a:rPr>
              <a:t>Servofrein hydraulique </a:t>
            </a:r>
            <a:r>
              <a:rPr dirty="0" sz="1200" b="1">
                <a:latin typeface="Arial"/>
                <a:cs typeface="Arial"/>
              </a:rPr>
              <a:t>(pompe</a:t>
            </a:r>
            <a:r>
              <a:rPr dirty="0" sz="1200" spc="-15" b="1">
                <a:latin typeface="Arial"/>
                <a:cs typeface="Arial"/>
              </a:rPr>
              <a:t> </a:t>
            </a:r>
            <a:r>
              <a:rPr dirty="0" sz="1200" spc="-5" b="1">
                <a:latin typeface="Arial"/>
                <a:cs typeface="Arial"/>
              </a:rPr>
              <a:t>électrique)</a:t>
            </a:r>
            <a:endParaRPr sz="1200">
              <a:latin typeface="Arial"/>
              <a:cs typeface="Arial"/>
            </a:endParaRPr>
          </a:p>
          <a:p>
            <a:pPr marL="469900">
              <a:lnSpc>
                <a:spcPts val="1435"/>
              </a:lnSpc>
            </a:pPr>
            <a:r>
              <a:rPr dirty="0" sz="1200" spc="-5">
                <a:latin typeface="Arial"/>
                <a:cs typeface="Arial"/>
              </a:rPr>
              <a:t>La pompe électrique ne fonctionne pas lorsque le </a:t>
            </a:r>
            <a:r>
              <a:rPr dirty="0" sz="1200">
                <a:latin typeface="Arial"/>
                <a:cs typeface="Arial"/>
              </a:rPr>
              <a:t>moteur </a:t>
            </a:r>
            <a:r>
              <a:rPr dirty="0" sz="1200" spc="-5">
                <a:latin typeface="Arial"/>
                <a:cs typeface="Arial"/>
              </a:rPr>
              <a:t>est</a:t>
            </a:r>
            <a:r>
              <a:rPr dirty="0" sz="1200" spc="-55">
                <a:latin typeface="Arial"/>
                <a:cs typeface="Arial"/>
              </a:rPr>
              <a:t> </a:t>
            </a:r>
            <a:r>
              <a:rPr dirty="0" sz="1200" spc="-5">
                <a:latin typeface="Arial"/>
                <a:cs typeface="Arial"/>
              </a:rPr>
              <a:t>arrêté.</a:t>
            </a:r>
            <a:endParaRPr sz="12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87903" y="1096912"/>
            <a:ext cx="399188" cy="4272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6247975" y="634749"/>
            <a:ext cx="1425749" cy="143734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3583039" y="2244598"/>
            <a:ext cx="1866264" cy="4445"/>
          </a:xfrm>
          <a:custGeom>
            <a:avLst/>
            <a:gdLst/>
            <a:ahLst/>
            <a:cxnLst/>
            <a:rect l="l" t="t" r="r" b="b"/>
            <a:pathLst>
              <a:path w="1866264" h="4444">
                <a:moveTo>
                  <a:pt x="0" y="0"/>
                </a:moveTo>
                <a:lnTo>
                  <a:pt x="1865699" y="3899"/>
                </a:lnTo>
              </a:path>
            </a:pathLst>
          </a:custGeom>
          <a:ln w="19049">
            <a:solidFill>
              <a:srgbClr val="01D1B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5262499" y="2243916"/>
            <a:ext cx="635" cy="131445"/>
          </a:xfrm>
          <a:custGeom>
            <a:avLst/>
            <a:gdLst/>
            <a:ahLst/>
            <a:cxnLst/>
            <a:rect l="l" t="t" r="r" b="b"/>
            <a:pathLst>
              <a:path w="635" h="131444">
                <a:moveTo>
                  <a:pt x="149" y="-9524"/>
                </a:moveTo>
                <a:lnTo>
                  <a:pt x="149" y="140924"/>
                </a:lnTo>
              </a:path>
            </a:pathLst>
          </a:custGeom>
          <a:ln w="19349">
            <a:solidFill>
              <a:srgbClr val="01D1B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3938241" y="2250448"/>
            <a:ext cx="151892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01D1B7"/>
                </a:solidFill>
                <a:latin typeface="Arial"/>
                <a:cs typeface="Arial"/>
              </a:rPr>
              <a:t>Conduire </a:t>
            </a:r>
            <a:r>
              <a:rPr dirty="0" sz="800" spc="25">
                <a:solidFill>
                  <a:srgbClr val="01D1B7"/>
                </a:solidFill>
                <a:latin typeface="Arial"/>
                <a:cs typeface="Arial"/>
              </a:rPr>
              <a:t>un </a:t>
            </a:r>
            <a:r>
              <a:rPr dirty="0" sz="800" spc="10">
                <a:solidFill>
                  <a:srgbClr val="01D1B7"/>
                </a:solidFill>
                <a:latin typeface="Arial"/>
                <a:cs typeface="Arial"/>
              </a:rPr>
              <a:t>véhicule </a:t>
            </a:r>
            <a:r>
              <a:rPr dirty="0" sz="800" spc="35">
                <a:solidFill>
                  <a:srgbClr val="01D1B7"/>
                </a:solidFill>
                <a:latin typeface="Arial"/>
                <a:cs typeface="Arial"/>
              </a:rPr>
              <a:t>lourd</a:t>
            </a:r>
            <a:r>
              <a:rPr dirty="0" sz="800" spc="45">
                <a:solidFill>
                  <a:srgbClr val="01D1B7"/>
                </a:solidFill>
                <a:latin typeface="Arial"/>
                <a:cs typeface="Arial"/>
              </a:rPr>
              <a:t> </a:t>
            </a:r>
            <a:r>
              <a:rPr dirty="0" sz="800" spc="-25">
                <a:solidFill>
                  <a:srgbClr val="01D1B7"/>
                </a:solidFill>
                <a:latin typeface="Arial"/>
                <a:cs typeface="Arial"/>
              </a:rPr>
              <a:t>416</a:t>
            </a:r>
            <a:endParaRPr sz="8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84725" y="2309831"/>
            <a:ext cx="256095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25">
                <a:solidFill>
                  <a:srgbClr val="01D1B7"/>
                </a:solidFill>
                <a:latin typeface="Arial"/>
                <a:cs typeface="Arial"/>
              </a:rPr>
              <a:t>Défectuosités</a:t>
            </a:r>
            <a:r>
              <a:rPr dirty="0" sz="1800" spc="-45">
                <a:solidFill>
                  <a:srgbClr val="01D1B7"/>
                </a:solidFill>
                <a:latin typeface="Arial"/>
                <a:cs typeface="Arial"/>
              </a:rPr>
              <a:t> </a:t>
            </a:r>
            <a:r>
              <a:rPr dirty="0" sz="1800" spc="30">
                <a:solidFill>
                  <a:srgbClr val="01D1B7"/>
                </a:solidFill>
                <a:latin typeface="Arial"/>
                <a:cs typeface="Arial"/>
              </a:rPr>
              <a:t>mineures:</a:t>
            </a:r>
            <a:endParaRPr sz="18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41925" y="2589103"/>
            <a:ext cx="4699000" cy="75120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1430"/>
              </a:lnSpc>
              <a:spcBef>
                <a:spcPts val="100"/>
              </a:spcBef>
            </a:pPr>
            <a:r>
              <a:rPr dirty="0" sz="1200" spc="-5" b="1">
                <a:latin typeface="Arial"/>
                <a:cs typeface="Arial"/>
              </a:rPr>
              <a:t>18.3</a:t>
            </a:r>
            <a:endParaRPr sz="1200">
              <a:latin typeface="Arial"/>
              <a:cs typeface="Arial"/>
            </a:endParaRPr>
          </a:p>
          <a:p>
            <a:pPr marL="12700" marR="5080">
              <a:lnSpc>
                <a:spcPts val="1430"/>
              </a:lnSpc>
              <a:spcBef>
                <a:spcPts val="45"/>
              </a:spcBef>
            </a:pPr>
            <a:r>
              <a:rPr dirty="0" sz="1200" spc="-5">
                <a:latin typeface="Arial"/>
                <a:cs typeface="Arial"/>
              </a:rPr>
              <a:t>Le témoin lumineux ne </a:t>
            </a:r>
            <a:r>
              <a:rPr dirty="0" sz="1200">
                <a:latin typeface="Arial"/>
                <a:cs typeface="Arial"/>
              </a:rPr>
              <a:t>s’allume </a:t>
            </a:r>
            <a:r>
              <a:rPr dirty="0" sz="1200" spc="-5">
                <a:latin typeface="Arial"/>
                <a:cs typeface="Arial"/>
              </a:rPr>
              <a:t>pas lorsque la </a:t>
            </a:r>
            <a:r>
              <a:rPr dirty="0" sz="1200">
                <a:latin typeface="Arial"/>
                <a:cs typeface="Arial"/>
              </a:rPr>
              <a:t>clé </a:t>
            </a:r>
            <a:r>
              <a:rPr dirty="0" sz="1200" spc="-5">
                <a:latin typeface="Arial"/>
                <a:cs typeface="Arial"/>
              </a:rPr>
              <a:t>de </a:t>
            </a:r>
            <a:r>
              <a:rPr dirty="0" sz="1200">
                <a:latin typeface="Arial"/>
                <a:cs typeface="Arial"/>
              </a:rPr>
              <a:t>contact </a:t>
            </a:r>
            <a:r>
              <a:rPr dirty="0" sz="1200" spc="-5">
                <a:latin typeface="Arial"/>
                <a:cs typeface="Arial"/>
              </a:rPr>
              <a:t>est </a:t>
            </a:r>
            <a:r>
              <a:rPr dirty="0" sz="1200">
                <a:latin typeface="Arial"/>
                <a:cs typeface="Arial"/>
              </a:rPr>
              <a:t>à </a:t>
            </a:r>
            <a:r>
              <a:rPr dirty="0" sz="1200" spc="-5">
                <a:latin typeface="Arial"/>
                <a:cs typeface="Arial"/>
              </a:rPr>
              <a:t>la  position </a:t>
            </a:r>
            <a:r>
              <a:rPr dirty="0" sz="1200">
                <a:latin typeface="Arial"/>
                <a:cs typeface="Arial"/>
              </a:rPr>
              <a:t>« marche » </a:t>
            </a:r>
            <a:r>
              <a:rPr dirty="0" sz="1200" spc="-5">
                <a:latin typeface="Arial"/>
                <a:cs typeface="Arial"/>
              </a:rPr>
              <a:t>ou </a:t>
            </a:r>
            <a:r>
              <a:rPr dirty="0" sz="1200">
                <a:latin typeface="Arial"/>
                <a:cs typeface="Arial"/>
              </a:rPr>
              <a:t>« </a:t>
            </a:r>
            <a:r>
              <a:rPr dirty="0" sz="1200" spc="-5">
                <a:latin typeface="Arial"/>
                <a:cs typeface="Arial"/>
              </a:rPr>
              <a:t>démarrage</a:t>
            </a:r>
            <a:r>
              <a:rPr dirty="0" sz="1200" spc="-40">
                <a:latin typeface="Arial"/>
                <a:cs typeface="Arial"/>
              </a:rPr>
              <a:t> </a:t>
            </a:r>
            <a:r>
              <a:rPr dirty="0" sz="1200" spc="-5">
                <a:latin typeface="Arial"/>
                <a:cs typeface="Arial"/>
              </a:rPr>
              <a:t>».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ts val="1375"/>
              </a:lnSpc>
            </a:pPr>
            <a:r>
              <a:rPr dirty="0" sz="1200" spc="-5">
                <a:latin typeface="Arial"/>
                <a:cs typeface="Arial"/>
              </a:rPr>
              <a:t>Le témoin lumineux est allumé pendant que le </a:t>
            </a:r>
            <a:r>
              <a:rPr dirty="0" sz="1200">
                <a:latin typeface="Arial"/>
                <a:cs typeface="Arial"/>
              </a:rPr>
              <a:t>moteur </a:t>
            </a:r>
            <a:r>
              <a:rPr dirty="0" sz="1200" spc="-5">
                <a:latin typeface="Arial"/>
                <a:cs typeface="Arial"/>
              </a:rPr>
              <a:t>est en</a:t>
            </a:r>
            <a:r>
              <a:rPr dirty="0" sz="1200" spc="-6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marche.</a:t>
            </a:r>
            <a:endParaRPr sz="120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09550" y="2681894"/>
            <a:ext cx="390924" cy="36488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3583039" y="4080325"/>
            <a:ext cx="1866264" cy="4445"/>
          </a:xfrm>
          <a:custGeom>
            <a:avLst/>
            <a:gdLst/>
            <a:ahLst/>
            <a:cxnLst/>
            <a:rect l="l" t="t" r="r" b="b"/>
            <a:pathLst>
              <a:path w="1866264" h="4445">
                <a:moveTo>
                  <a:pt x="0" y="0"/>
                </a:moveTo>
                <a:lnTo>
                  <a:pt x="1865699" y="3899"/>
                </a:lnTo>
              </a:path>
            </a:pathLst>
          </a:custGeom>
          <a:ln w="19049">
            <a:solidFill>
              <a:srgbClr val="01D1B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5262499" y="4079643"/>
            <a:ext cx="635" cy="131445"/>
          </a:xfrm>
          <a:custGeom>
            <a:avLst/>
            <a:gdLst/>
            <a:ahLst/>
            <a:cxnLst/>
            <a:rect l="l" t="t" r="r" b="b"/>
            <a:pathLst>
              <a:path w="635" h="131445">
                <a:moveTo>
                  <a:pt x="149" y="-9524"/>
                </a:moveTo>
                <a:lnTo>
                  <a:pt x="149" y="140924"/>
                </a:lnTo>
              </a:path>
            </a:pathLst>
          </a:custGeom>
          <a:ln w="19349">
            <a:solidFill>
              <a:srgbClr val="01D1B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/>
          <p:nvPr/>
        </p:nvSpPr>
        <p:spPr>
          <a:xfrm>
            <a:off x="3938241" y="4086175"/>
            <a:ext cx="151066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01D1B7"/>
                </a:solidFill>
                <a:latin typeface="Arial"/>
                <a:cs typeface="Arial"/>
              </a:rPr>
              <a:t>Conduire </a:t>
            </a:r>
            <a:r>
              <a:rPr dirty="0" sz="800" spc="25">
                <a:solidFill>
                  <a:srgbClr val="01D1B7"/>
                </a:solidFill>
                <a:latin typeface="Arial"/>
                <a:cs typeface="Arial"/>
              </a:rPr>
              <a:t>un </a:t>
            </a:r>
            <a:r>
              <a:rPr dirty="0" sz="800" spc="10">
                <a:solidFill>
                  <a:srgbClr val="01D1B7"/>
                </a:solidFill>
                <a:latin typeface="Arial"/>
                <a:cs typeface="Arial"/>
              </a:rPr>
              <a:t>véhicule </a:t>
            </a:r>
            <a:r>
              <a:rPr dirty="0" sz="800" spc="35">
                <a:solidFill>
                  <a:srgbClr val="01D1B7"/>
                </a:solidFill>
                <a:latin typeface="Arial"/>
                <a:cs typeface="Arial"/>
              </a:rPr>
              <a:t>lourd</a:t>
            </a:r>
            <a:r>
              <a:rPr dirty="0" sz="800" spc="40">
                <a:solidFill>
                  <a:srgbClr val="01D1B7"/>
                </a:solidFill>
                <a:latin typeface="Arial"/>
                <a:cs typeface="Arial"/>
              </a:rPr>
              <a:t> </a:t>
            </a:r>
            <a:r>
              <a:rPr dirty="0" sz="800" spc="-45">
                <a:solidFill>
                  <a:srgbClr val="01D1B7"/>
                </a:solidFill>
                <a:latin typeface="Arial"/>
                <a:cs typeface="Arial"/>
              </a:rPr>
              <a:t>417</a:t>
            </a:r>
            <a:endParaRPr sz="800">
              <a:latin typeface="Arial"/>
              <a:cs typeface="Arial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7620" rIns="0" bIns="0" rtlCol="0" vert="horz">
            <a:spAutoFit/>
          </a:bodyPr>
          <a:lstStyle/>
          <a:p>
            <a:pPr marL="12700" marR="5080" indent="17780">
              <a:lnSpc>
                <a:spcPts val="830"/>
              </a:lnSpc>
              <a:spcBef>
                <a:spcPts val="60"/>
              </a:spcBef>
            </a:pPr>
            <a:r>
              <a:rPr dirty="0" spc="-5"/>
              <a:t>Commission scolaire  </a:t>
            </a:r>
            <a:r>
              <a:rPr dirty="0"/>
              <a:t>de </a:t>
            </a:r>
            <a:r>
              <a:rPr dirty="0" spc="-5"/>
              <a:t>la</a:t>
            </a:r>
            <a:r>
              <a:rPr dirty="0" spc="-85"/>
              <a:t> </a:t>
            </a:r>
            <a:r>
              <a:rPr dirty="0" spc="-5"/>
              <a:t>Rivière-du-Nord</a:t>
            </a:r>
          </a:p>
        </p:txBody>
      </p:sp>
      <p:sp>
        <p:nvSpPr>
          <p:cNvPr id="17" name="object 17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5"/>
              <a:t>ÇA</a:t>
            </a:r>
            <a:r>
              <a:rPr dirty="0" spc="-100"/>
              <a:t> </a:t>
            </a:r>
            <a:r>
              <a:rPr dirty="0" spc="-5"/>
              <a:t>ROULE</a:t>
            </a:r>
            <a:r>
              <a:rPr dirty="0" spc="-85"/>
              <a:t> </a:t>
            </a:r>
            <a:r>
              <a:rPr dirty="0" spc="-50"/>
              <a:t>!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4725" y="201057"/>
            <a:ext cx="4975225" cy="3911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125"/>
              <a:t>18. </a:t>
            </a:r>
            <a:r>
              <a:rPr dirty="0" spc="-25"/>
              <a:t>Système </a:t>
            </a:r>
            <a:r>
              <a:rPr dirty="0" spc="-60"/>
              <a:t>de </a:t>
            </a:r>
            <a:r>
              <a:rPr dirty="0" spc="-5"/>
              <a:t>freins</a:t>
            </a:r>
            <a:r>
              <a:rPr dirty="0" spc="-20"/>
              <a:t> </a:t>
            </a:r>
            <a:r>
              <a:rPr dirty="0" spc="-30"/>
              <a:t>hydrauliques</a:t>
            </a:r>
          </a:p>
        </p:txBody>
      </p:sp>
      <p:sp>
        <p:nvSpPr>
          <p:cNvPr id="3" name="object 3"/>
          <p:cNvSpPr/>
          <p:nvPr/>
        </p:nvSpPr>
        <p:spPr>
          <a:xfrm>
            <a:off x="6080242" y="2381250"/>
            <a:ext cx="2752058" cy="15411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384725" y="540351"/>
            <a:ext cx="5157470" cy="1409700"/>
          </a:xfrm>
          <a:prstGeom prst="rect">
            <a:avLst/>
          </a:prstGeom>
        </p:spPr>
        <p:txBody>
          <a:bodyPr wrap="square" lIns="0" tIns="13398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5"/>
              </a:spcBef>
            </a:pPr>
            <a:r>
              <a:rPr dirty="0" sz="1800" spc="25">
                <a:solidFill>
                  <a:srgbClr val="01D1B7"/>
                </a:solidFill>
                <a:latin typeface="Arial"/>
                <a:cs typeface="Arial"/>
              </a:rPr>
              <a:t>Défectuosités</a:t>
            </a:r>
            <a:r>
              <a:rPr dirty="0" sz="1800" spc="-20">
                <a:solidFill>
                  <a:srgbClr val="01D1B7"/>
                </a:solidFill>
                <a:latin typeface="Arial"/>
                <a:cs typeface="Arial"/>
              </a:rPr>
              <a:t> </a:t>
            </a:r>
            <a:r>
              <a:rPr dirty="0" sz="1800" spc="20">
                <a:solidFill>
                  <a:srgbClr val="01D1B7"/>
                </a:solidFill>
                <a:latin typeface="Arial"/>
                <a:cs typeface="Arial"/>
              </a:rPr>
              <a:t>majeures:</a:t>
            </a:r>
            <a:endParaRPr sz="1800">
              <a:latin typeface="Arial"/>
              <a:cs typeface="Arial"/>
            </a:endParaRPr>
          </a:p>
          <a:p>
            <a:pPr marL="469900">
              <a:lnSpc>
                <a:spcPts val="1430"/>
              </a:lnSpc>
              <a:spcBef>
                <a:spcPts val="640"/>
              </a:spcBef>
            </a:pPr>
            <a:r>
              <a:rPr dirty="0" sz="1200" spc="-5" b="1">
                <a:latin typeface="Arial"/>
                <a:cs typeface="Arial"/>
              </a:rPr>
              <a:t>18.B</a:t>
            </a:r>
            <a:endParaRPr sz="1200">
              <a:latin typeface="Arial"/>
              <a:cs typeface="Arial"/>
            </a:endParaRPr>
          </a:p>
          <a:p>
            <a:pPr marL="469900" marR="5080">
              <a:lnSpc>
                <a:spcPts val="1430"/>
              </a:lnSpc>
              <a:spcBef>
                <a:spcPts val="50"/>
              </a:spcBef>
            </a:pPr>
            <a:r>
              <a:rPr dirty="0" sz="1200" spc="-5">
                <a:latin typeface="Arial"/>
                <a:cs typeface="Arial"/>
              </a:rPr>
              <a:t>La pédale de frein ne descend pas légèrement après avoir  </a:t>
            </a:r>
            <a:r>
              <a:rPr dirty="0" sz="1200">
                <a:latin typeface="Arial"/>
                <a:cs typeface="Arial"/>
              </a:rPr>
              <a:t>redémarré </a:t>
            </a:r>
            <a:r>
              <a:rPr dirty="0" sz="1200" spc="-5">
                <a:latin typeface="Arial"/>
                <a:cs typeface="Arial"/>
              </a:rPr>
              <a:t>le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 spc="-10">
                <a:latin typeface="Arial"/>
                <a:cs typeface="Arial"/>
              </a:rPr>
              <a:t>moteur.</a:t>
            </a:r>
            <a:endParaRPr sz="1200">
              <a:latin typeface="Arial"/>
              <a:cs typeface="Arial"/>
            </a:endParaRPr>
          </a:p>
          <a:p>
            <a:pPr marL="469900">
              <a:lnSpc>
                <a:spcPts val="1365"/>
              </a:lnSpc>
            </a:pPr>
            <a:r>
              <a:rPr dirty="0" sz="1200" spc="-5">
                <a:latin typeface="Arial"/>
                <a:cs typeface="Arial"/>
              </a:rPr>
              <a:t>Il faut appuyer </a:t>
            </a:r>
            <a:r>
              <a:rPr dirty="0" sz="1200">
                <a:latin typeface="Arial"/>
                <a:cs typeface="Arial"/>
              </a:rPr>
              <a:t>à </a:t>
            </a:r>
            <a:r>
              <a:rPr dirty="0" sz="1200" spc="-5">
                <a:latin typeface="Arial"/>
                <a:cs typeface="Arial"/>
              </a:rPr>
              <a:t>plusieurs </a:t>
            </a:r>
            <a:r>
              <a:rPr dirty="0" sz="1200">
                <a:latin typeface="Arial"/>
                <a:cs typeface="Arial"/>
              </a:rPr>
              <a:t>reprises sur </a:t>
            </a:r>
            <a:r>
              <a:rPr dirty="0" sz="1200" spc="-5">
                <a:latin typeface="Arial"/>
                <a:cs typeface="Arial"/>
              </a:rPr>
              <a:t>la pédale de frein</a:t>
            </a:r>
            <a:r>
              <a:rPr dirty="0" sz="1200" spc="-50">
                <a:latin typeface="Arial"/>
                <a:cs typeface="Arial"/>
              </a:rPr>
              <a:t> </a:t>
            </a:r>
            <a:r>
              <a:rPr dirty="0" sz="1200" spc="-5">
                <a:latin typeface="Arial"/>
                <a:cs typeface="Arial"/>
              </a:rPr>
              <a:t>avant</a:t>
            </a:r>
            <a:endParaRPr sz="1200">
              <a:latin typeface="Arial"/>
              <a:cs typeface="Arial"/>
            </a:endParaRPr>
          </a:p>
          <a:p>
            <a:pPr marL="469900">
              <a:lnSpc>
                <a:spcPts val="1430"/>
              </a:lnSpc>
            </a:pPr>
            <a:r>
              <a:rPr dirty="0" sz="1200" spc="-5">
                <a:latin typeface="Arial"/>
                <a:cs typeface="Arial"/>
              </a:rPr>
              <a:t>d’avoir une pression dans le </a:t>
            </a:r>
            <a:r>
              <a:rPr dirty="0" sz="1200">
                <a:latin typeface="Arial"/>
                <a:cs typeface="Arial"/>
              </a:rPr>
              <a:t>circuit, </a:t>
            </a:r>
            <a:r>
              <a:rPr dirty="0" sz="1200" spc="-5">
                <a:latin typeface="Arial"/>
                <a:cs typeface="Arial"/>
              </a:rPr>
              <a:t>laquelle </a:t>
            </a:r>
            <a:r>
              <a:rPr dirty="0" sz="1200">
                <a:latin typeface="Arial"/>
                <a:cs typeface="Arial"/>
              </a:rPr>
              <a:t>se manifeste </a:t>
            </a:r>
            <a:r>
              <a:rPr dirty="0" sz="1200" spc="-5">
                <a:latin typeface="Arial"/>
                <a:cs typeface="Arial"/>
              </a:rPr>
              <a:t>par</a:t>
            </a:r>
            <a:r>
              <a:rPr dirty="0" sz="1200" spc="-60">
                <a:latin typeface="Arial"/>
                <a:cs typeface="Arial"/>
              </a:rPr>
              <a:t> </a:t>
            </a:r>
            <a:r>
              <a:rPr dirty="0" sz="1200" spc="-5">
                <a:latin typeface="Arial"/>
                <a:cs typeface="Arial"/>
              </a:rPr>
              <a:t>une</a:t>
            </a:r>
            <a:endParaRPr sz="12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41925" y="1922428"/>
            <a:ext cx="1634489" cy="3892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1435"/>
              </a:lnSpc>
              <a:spcBef>
                <a:spcPts val="100"/>
              </a:spcBef>
            </a:pPr>
            <a:r>
              <a:rPr dirty="0" sz="1200">
                <a:latin typeface="Arial"/>
                <a:cs typeface="Arial"/>
              </a:rPr>
              <a:t>résistance </a:t>
            </a:r>
            <a:r>
              <a:rPr dirty="0" sz="1200" spc="-5">
                <a:latin typeface="Arial"/>
                <a:cs typeface="Arial"/>
              </a:rPr>
              <a:t>de la</a:t>
            </a:r>
            <a:r>
              <a:rPr dirty="0" sz="1200" spc="-90">
                <a:latin typeface="Arial"/>
                <a:cs typeface="Arial"/>
              </a:rPr>
              <a:t> </a:t>
            </a:r>
            <a:r>
              <a:rPr dirty="0" sz="1200" spc="-5">
                <a:latin typeface="Arial"/>
                <a:cs typeface="Arial"/>
              </a:rPr>
              <a:t>pédale.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ts val="1435"/>
              </a:lnSpc>
            </a:pPr>
            <a:r>
              <a:rPr dirty="0" sz="1200" spc="-5" b="1">
                <a:latin typeface="Arial"/>
                <a:cs typeface="Arial"/>
              </a:rPr>
              <a:t>18.D</a:t>
            </a:r>
            <a:endParaRPr sz="12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41925" y="2284379"/>
            <a:ext cx="390207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5">
                <a:latin typeface="Arial"/>
                <a:cs typeface="Arial"/>
              </a:rPr>
              <a:t>Il </a:t>
            </a:r>
            <a:r>
              <a:rPr dirty="0" sz="1200">
                <a:latin typeface="Arial"/>
                <a:cs typeface="Arial"/>
              </a:rPr>
              <a:t>y a </a:t>
            </a:r>
            <a:r>
              <a:rPr dirty="0" sz="1200" spc="-5">
                <a:latin typeface="Arial"/>
                <a:cs typeface="Arial"/>
              </a:rPr>
              <a:t>une </a:t>
            </a:r>
            <a:r>
              <a:rPr dirty="0" sz="1200">
                <a:latin typeface="Arial"/>
                <a:cs typeface="Arial"/>
              </a:rPr>
              <a:t>réduction </a:t>
            </a:r>
            <a:r>
              <a:rPr dirty="0" sz="1200" spc="-5">
                <a:latin typeface="Arial"/>
                <a:cs typeface="Arial"/>
              </a:rPr>
              <a:t>importante de la </a:t>
            </a:r>
            <a:r>
              <a:rPr dirty="0" sz="1200">
                <a:latin typeface="Arial"/>
                <a:cs typeface="Arial"/>
              </a:rPr>
              <a:t>capacité </a:t>
            </a:r>
            <a:r>
              <a:rPr dirty="0" sz="1200" spc="-5">
                <a:latin typeface="Arial"/>
                <a:cs typeface="Arial"/>
              </a:rPr>
              <a:t>de</a:t>
            </a:r>
            <a:r>
              <a:rPr dirty="0" sz="1200" spc="-95">
                <a:latin typeface="Arial"/>
                <a:cs typeface="Arial"/>
              </a:rPr>
              <a:t> </a:t>
            </a:r>
            <a:r>
              <a:rPr dirty="0" sz="1200" spc="-5">
                <a:latin typeface="Arial"/>
                <a:cs typeface="Arial"/>
              </a:rPr>
              <a:t>freinage.</a:t>
            </a:r>
            <a:endParaRPr sz="12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87903" y="1096912"/>
            <a:ext cx="399188" cy="4272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6247975" y="634749"/>
            <a:ext cx="1425749" cy="143734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384725" y="2767031"/>
            <a:ext cx="5155565" cy="12115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25">
                <a:solidFill>
                  <a:srgbClr val="01D1B7"/>
                </a:solidFill>
                <a:latin typeface="Arial"/>
                <a:cs typeface="Arial"/>
              </a:rPr>
              <a:t>Défectuosités</a:t>
            </a:r>
            <a:r>
              <a:rPr dirty="0" sz="1800" spc="-20">
                <a:solidFill>
                  <a:srgbClr val="01D1B7"/>
                </a:solidFill>
                <a:latin typeface="Arial"/>
                <a:cs typeface="Arial"/>
              </a:rPr>
              <a:t> </a:t>
            </a:r>
            <a:r>
              <a:rPr dirty="0" sz="1800" spc="30">
                <a:solidFill>
                  <a:srgbClr val="01D1B7"/>
                </a:solidFill>
                <a:latin typeface="Arial"/>
                <a:cs typeface="Arial"/>
              </a:rPr>
              <a:t>mineures:</a:t>
            </a:r>
            <a:endParaRPr sz="1800">
              <a:latin typeface="Arial"/>
              <a:cs typeface="Arial"/>
            </a:endParaRPr>
          </a:p>
          <a:p>
            <a:pPr marL="469900">
              <a:lnSpc>
                <a:spcPts val="1430"/>
              </a:lnSpc>
              <a:spcBef>
                <a:spcPts val="40"/>
              </a:spcBef>
            </a:pPr>
            <a:r>
              <a:rPr dirty="0" sz="1200" spc="-5" b="1">
                <a:latin typeface="Arial"/>
                <a:cs typeface="Arial"/>
              </a:rPr>
              <a:t>18.4</a:t>
            </a:r>
            <a:endParaRPr sz="1200">
              <a:latin typeface="Arial"/>
              <a:cs typeface="Arial"/>
            </a:endParaRPr>
          </a:p>
          <a:p>
            <a:pPr marL="469900" marR="5080">
              <a:lnSpc>
                <a:spcPts val="1430"/>
              </a:lnSpc>
              <a:spcBef>
                <a:spcPts val="45"/>
              </a:spcBef>
            </a:pPr>
            <a:r>
              <a:rPr dirty="0" sz="1200" spc="-5">
                <a:latin typeface="Arial"/>
                <a:cs typeface="Arial"/>
              </a:rPr>
              <a:t>Le témoin lumineux ne </a:t>
            </a:r>
            <a:r>
              <a:rPr dirty="0" sz="1200">
                <a:latin typeface="Arial"/>
                <a:cs typeface="Arial"/>
              </a:rPr>
              <a:t>s’allume </a:t>
            </a:r>
            <a:r>
              <a:rPr dirty="0" sz="1200" spc="-5">
                <a:latin typeface="Arial"/>
                <a:cs typeface="Arial"/>
              </a:rPr>
              <a:t>pas lorsque le frein de </a:t>
            </a:r>
            <a:r>
              <a:rPr dirty="0" sz="1200">
                <a:latin typeface="Arial"/>
                <a:cs typeface="Arial"/>
              </a:rPr>
              <a:t>stationnement  </a:t>
            </a:r>
            <a:r>
              <a:rPr dirty="0" sz="1200" spc="-5">
                <a:latin typeface="Arial"/>
                <a:cs typeface="Arial"/>
              </a:rPr>
              <a:t>est</a:t>
            </a:r>
            <a:r>
              <a:rPr dirty="0" sz="1200" spc="-1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serré.</a:t>
            </a:r>
            <a:endParaRPr sz="1200">
              <a:latin typeface="Arial"/>
              <a:cs typeface="Arial"/>
            </a:endParaRPr>
          </a:p>
          <a:p>
            <a:pPr marL="469900">
              <a:lnSpc>
                <a:spcPts val="1365"/>
              </a:lnSpc>
            </a:pPr>
            <a:r>
              <a:rPr dirty="0" sz="1200" spc="-5">
                <a:latin typeface="Arial"/>
                <a:cs typeface="Arial"/>
              </a:rPr>
              <a:t>Le témoin lumineux ne </a:t>
            </a:r>
            <a:r>
              <a:rPr dirty="0" sz="1200">
                <a:latin typeface="Arial"/>
                <a:cs typeface="Arial"/>
              </a:rPr>
              <a:t>s’éteint </a:t>
            </a:r>
            <a:r>
              <a:rPr dirty="0" sz="1200" spc="-5">
                <a:latin typeface="Arial"/>
                <a:cs typeface="Arial"/>
              </a:rPr>
              <a:t>pas lorsque le frein de</a:t>
            </a:r>
            <a:r>
              <a:rPr dirty="0" sz="1200" spc="-5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stationnement</a:t>
            </a:r>
            <a:endParaRPr sz="1200">
              <a:latin typeface="Arial"/>
              <a:cs typeface="Arial"/>
            </a:endParaRPr>
          </a:p>
          <a:p>
            <a:pPr marL="469900">
              <a:lnSpc>
                <a:spcPts val="1435"/>
              </a:lnSpc>
            </a:pPr>
            <a:r>
              <a:rPr dirty="0" sz="1200" spc="-5">
                <a:latin typeface="Arial"/>
                <a:cs typeface="Arial"/>
              </a:rPr>
              <a:t>est</a:t>
            </a:r>
            <a:r>
              <a:rPr dirty="0" sz="1200" spc="-10">
                <a:latin typeface="Arial"/>
                <a:cs typeface="Arial"/>
              </a:rPr>
              <a:t> </a:t>
            </a:r>
            <a:r>
              <a:rPr dirty="0" sz="1200" spc="-5">
                <a:latin typeface="Arial"/>
                <a:cs typeface="Arial"/>
              </a:rPr>
              <a:t>desserré.</a:t>
            </a:r>
            <a:endParaRPr sz="12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09550" y="3139094"/>
            <a:ext cx="390924" cy="36488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3583039" y="4080325"/>
            <a:ext cx="1866264" cy="4445"/>
          </a:xfrm>
          <a:custGeom>
            <a:avLst/>
            <a:gdLst/>
            <a:ahLst/>
            <a:cxnLst/>
            <a:rect l="l" t="t" r="r" b="b"/>
            <a:pathLst>
              <a:path w="1866264" h="4445">
                <a:moveTo>
                  <a:pt x="0" y="0"/>
                </a:moveTo>
                <a:lnTo>
                  <a:pt x="1865699" y="3899"/>
                </a:lnTo>
              </a:path>
            </a:pathLst>
          </a:custGeom>
          <a:ln w="19049">
            <a:solidFill>
              <a:srgbClr val="01D1B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5262499" y="4079643"/>
            <a:ext cx="635" cy="131445"/>
          </a:xfrm>
          <a:custGeom>
            <a:avLst/>
            <a:gdLst/>
            <a:ahLst/>
            <a:cxnLst/>
            <a:rect l="l" t="t" r="r" b="b"/>
            <a:pathLst>
              <a:path w="635" h="131445">
                <a:moveTo>
                  <a:pt x="149" y="-9524"/>
                </a:moveTo>
                <a:lnTo>
                  <a:pt x="149" y="140924"/>
                </a:lnTo>
              </a:path>
            </a:pathLst>
          </a:custGeom>
          <a:ln w="19349">
            <a:solidFill>
              <a:srgbClr val="01D1B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3938241" y="4086175"/>
            <a:ext cx="152082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01D1B7"/>
                </a:solidFill>
                <a:latin typeface="Arial"/>
                <a:cs typeface="Arial"/>
              </a:rPr>
              <a:t>Conduire </a:t>
            </a:r>
            <a:r>
              <a:rPr dirty="0" sz="800" spc="25">
                <a:solidFill>
                  <a:srgbClr val="01D1B7"/>
                </a:solidFill>
                <a:latin typeface="Arial"/>
                <a:cs typeface="Arial"/>
              </a:rPr>
              <a:t>un </a:t>
            </a:r>
            <a:r>
              <a:rPr dirty="0" sz="800" spc="10">
                <a:solidFill>
                  <a:srgbClr val="01D1B7"/>
                </a:solidFill>
                <a:latin typeface="Arial"/>
                <a:cs typeface="Arial"/>
              </a:rPr>
              <a:t>véhicule </a:t>
            </a:r>
            <a:r>
              <a:rPr dirty="0" sz="800" spc="35">
                <a:solidFill>
                  <a:srgbClr val="01D1B7"/>
                </a:solidFill>
                <a:latin typeface="Arial"/>
                <a:cs typeface="Arial"/>
              </a:rPr>
              <a:t>lourd</a:t>
            </a:r>
            <a:r>
              <a:rPr dirty="0" sz="800" spc="45">
                <a:solidFill>
                  <a:srgbClr val="01D1B7"/>
                </a:solidFill>
                <a:latin typeface="Arial"/>
                <a:cs typeface="Arial"/>
              </a:rPr>
              <a:t> </a:t>
            </a:r>
            <a:r>
              <a:rPr dirty="0" sz="800" spc="-20">
                <a:solidFill>
                  <a:srgbClr val="01D1B7"/>
                </a:solidFill>
                <a:latin typeface="Arial"/>
                <a:cs typeface="Arial"/>
              </a:rPr>
              <a:t>418</a:t>
            </a:r>
            <a:endParaRPr sz="8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3583039" y="2092198"/>
            <a:ext cx="1866264" cy="4445"/>
          </a:xfrm>
          <a:custGeom>
            <a:avLst/>
            <a:gdLst/>
            <a:ahLst/>
            <a:cxnLst/>
            <a:rect l="l" t="t" r="r" b="b"/>
            <a:pathLst>
              <a:path w="1866264" h="4444">
                <a:moveTo>
                  <a:pt x="0" y="0"/>
                </a:moveTo>
                <a:lnTo>
                  <a:pt x="1865699" y="3899"/>
                </a:lnTo>
              </a:path>
            </a:pathLst>
          </a:custGeom>
          <a:ln w="19049">
            <a:solidFill>
              <a:srgbClr val="01D1B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5262499" y="2091516"/>
            <a:ext cx="635" cy="131445"/>
          </a:xfrm>
          <a:custGeom>
            <a:avLst/>
            <a:gdLst/>
            <a:ahLst/>
            <a:cxnLst/>
            <a:rect l="l" t="t" r="r" b="b"/>
            <a:pathLst>
              <a:path w="635" h="131444">
                <a:moveTo>
                  <a:pt x="149" y="-9524"/>
                </a:moveTo>
                <a:lnTo>
                  <a:pt x="149" y="140924"/>
                </a:lnTo>
              </a:path>
            </a:pathLst>
          </a:custGeom>
          <a:ln w="19349">
            <a:solidFill>
              <a:srgbClr val="01D1B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 txBox="1"/>
          <p:nvPr/>
        </p:nvSpPr>
        <p:spPr>
          <a:xfrm>
            <a:off x="3938241" y="2098048"/>
            <a:ext cx="151066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01D1B7"/>
                </a:solidFill>
                <a:latin typeface="Arial"/>
                <a:cs typeface="Arial"/>
              </a:rPr>
              <a:t>Conduire </a:t>
            </a:r>
            <a:r>
              <a:rPr dirty="0" sz="800" spc="25">
                <a:solidFill>
                  <a:srgbClr val="01D1B7"/>
                </a:solidFill>
                <a:latin typeface="Arial"/>
                <a:cs typeface="Arial"/>
              </a:rPr>
              <a:t>un </a:t>
            </a:r>
            <a:r>
              <a:rPr dirty="0" sz="800" spc="10">
                <a:solidFill>
                  <a:srgbClr val="01D1B7"/>
                </a:solidFill>
                <a:latin typeface="Arial"/>
                <a:cs typeface="Arial"/>
              </a:rPr>
              <a:t>véhicule </a:t>
            </a:r>
            <a:r>
              <a:rPr dirty="0" sz="800" spc="35">
                <a:solidFill>
                  <a:srgbClr val="01D1B7"/>
                </a:solidFill>
                <a:latin typeface="Arial"/>
                <a:cs typeface="Arial"/>
              </a:rPr>
              <a:t>lourd</a:t>
            </a:r>
            <a:r>
              <a:rPr dirty="0" sz="800" spc="40">
                <a:solidFill>
                  <a:srgbClr val="01D1B7"/>
                </a:solidFill>
                <a:latin typeface="Arial"/>
                <a:cs typeface="Arial"/>
              </a:rPr>
              <a:t> </a:t>
            </a:r>
            <a:r>
              <a:rPr dirty="0" sz="800" spc="-45">
                <a:solidFill>
                  <a:srgbClr val="01D1B7"/>
                </a:solidFill>
                <a:latin typeface="Arial"/>
                <a:cs typeface="Arial"/>
              </a:rPr>
              <a:t>417</a:t>
            </a:r>
            <a:endParaRPr sz="800"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387903" y="2087512"/>
            <a:ext cx="399188" cy="4272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3583039" y="2549398"/>
            <a:ext cx="1866264" cy="4445"/>
          </a:xfrm>
          <a:custGeom>
            <a:avLst/>
            <a:gdLst/>
            <a:ahLst/>
            <a:cxnLst/>
            <a:rect l="l" t="t" r="r" b="b"/>
            <a:pathLst>
              <a:path w="1866264" h="4444">
                <a:moveTo>
                  <a:pt x="0" y="0"/>
                </a:moveTo>
                <a:lnTo>
                  <a:pt x="1865699" y="3899"/>
                </a:lnTo>
              </a:path>
            </a:pathLst>
          </a:custGeom>
          <a:ln w="19049">
            <a:solidFill>
              <a:srgbClr val="01D1B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5262499" y="2548716"/>
            <a:ext cx="635" cy="131445"/>
          </a:xfrm>
          <a:custGeom>
            <a:avLst/>
            <a:gdLst/>
            <a:ahLst/>
            <a:cxnLst/>
            <a:rect l="l" t="t" r="r" b="b"/>
            <a:pathLst>
              <a:path w="635" h="131444">
                <a:moveTo>
                  <a:pt x="149" y="-9524"/>
                </a:moveTo>
                <a:lnTo>
                  <a:pt x="149" y="140924"/>
                </a:lnTo>
              </a:path>
            </a:pathLst>
          </a:custGeom>
          <a:ln w="19349">
            <a:solidFill>
              <a:srgbClr val="01D1B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 txBox="1"/>
          <p:nvPr/>
        </p:nvSpPr>
        <p:spPr>
          <a:xfrm>
            <a:off x="3938241" y="2555248"/>
            <a:ext cx="152082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01D1B7"/>
                </a:solidFill>
                <a:latin typeface="Arial"/>
                <a:cs typeface="Arial"/>
              </a:rPr>
              <a:t>Conduire </a:t>
            </a:r>
            <a:r>
              <a:rPr dirty="0" sz="800" spc="25">
                <a:solidFill>
                  <a:srgbClr val="01D1B7"/>
                </a:solidFill>
                <a:latin typeface="Arial"/>
                <a:cs typeface="Arial"/>
              </a:rPr>
              <a:t>un </a:t>
            </a:r>
            <a:r>
              <a:rPr dirty="0" sz="800" spc="10">
                <a:solidFill>
                  <a:srgbClr val="01D1B7"/>
                </a:solidFill>
                <a:latin typeface="Arial"/>
                <a:cs typeface="Arial"/>
              </a:rPr>
              <a:t>véhicule </a:t>
            </a:r>
            <a:r>
              <a:rPr dirty="0" sz="800" spc="35">
                <a:solidFill>
                  <a:srgbClr val="01D1B7"/>
                </a:solidFill>
                <a:latin typeface="Arial"/>
                <a:cs typeface="Arial"/>
              </a:rPr>
              <a:t>lourd</a:t>
            </a:r>
            <a:r>
              <a:rPr dirty="0" sz="800" spc="45">
                <a:solidFill>
                  <a:srgbClr val="01D1B7"/>
                </a:solidFill>
                <a:latin typeface="Arial"/>
                <a:cs typeface="Arial"/>
              </a:rPr>
              <a:t> </a:t>
            </a:r>
            <a:r>
              <a:rPr dirty="0" sz="800" spc="-20">
                <a:solidFill>
                  <a:srgbClr val="01D1B7"/>
                </a:solidFill>
                <a:latin typeface="Arial"/>
                <a:cs typeface="Arial"/>
              </a:rPr>
              <a:t>418</a:t>
            </a:r>
            <a:endParaRPr sz="800">
              <a:latin typeface="Arial"/>
              <a:cs typeface="Arial"/>
            </a:endParaRPr>
          </a:p>
        </p:txBody>
      </p:sp>
      <p:sp>
        <p:nvSpPr>
          <p:cNvPr id="21" name="object 21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7620" rIns="0" bIns="0" rtlCol="0" vert="horz">
            <a:spAutoFit/>
          </a:bodyPr>
          <a:lstStyle/>
          <a:p>
            <a:pPr marL="12700" marR="5080" indent="17780">
              <a:lnSpc>
                <a:spcPts val="830"/>
              </a:lnSpc>
              <a:spcBef>
                <a:spcPts val="60"/>
              </a:spcBef>
            </a:pPr>
            <a:r>
              <a:rPr dirty="0" spc="-5"/>
              <a:t>Commission scolaire  </a:t>
            </a:r>
            <a:r>
              <a:rPr dirty="0"/>
              <a:t>de </a:t>
            </a:r>
            <a:r>
              <a:rPr dirty="0" spc="-5"/>
              <a:t>la</a:t>
            </a:r>
            <a:r>
              <a:rPr dirty="0" spc="-85"/>
              <a:t> </a:t>
            </a:r>
            <a:r>
              <a:rPr dirty="0" spc="-5"/>
              <a:t>Rivière-du-Nord</a:t>
            </a:r>
          </a:p>
        </p:txBody>
      </p:sp>
      <p:sp>
        <p:nvSpPr>
          <p:cNvPr id="22" name="object 22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5"/>
              <a:t>ÇA</a:t>
            </a:r>
            <a:r>
              <a:rPr dirty="0" spc="-100"/>
              <a:t> </a:t>
            </a:r>
            <a:r>
              <a:rPr dirty="0" spc="-5"/>
              <a:t>ROULE</a:t>
            </a:r>
            <a:r>
              <a:rPr dirty="0" spc="-85"/>
              <a:t> </a:t>
            </a:r>
            <a:r>
              <a:rPr dirty="0" spc="-50"/>
              <a:t>!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4725" y="353457"/>
            <a:ext cx="4975225" cy="3911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125"/>
              <a:t>18. </a:t>
            </a:r>
            <a:r>
              <a:rPr dirty="0" spc="-25"/>
              <a:t>Système </a:t>
            </a:r>
            <a:r>
              <a:rPr dirty="0" spc="-60"/>
              <a:t>de </a:t>
            </a:r>
            <a:r>
              <a:rPr dirty="0" spc="-5"/>
              <a:t>freins</a:t>
            </a:r>
            <a:r>
              <a:rPr dirty="0" spc="-20"/>
              <a:t> </a:t>
            </a:r>
            <a:r>
              <a:rPr dirty="0" spc="-30"/>
              <a:t>hydrauliques</a:t>
            </a:r>
          </a:p>
        </p:txBody>
      </p:sp>
      <p:sp>
        <p:nvSpPr>
          <p:cNvPr id="3" name="object 3"/>
          <p:cNvSpPr/>
          <p:nvPr/>
        </p:nvSpPr>
        <p:spPr>
          <a:xfrm>
            <a:off x="6901274" y="1466850"/>
            <a:ext cx="1333499" cy="15411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384725" y="1166831"/>
            <a:ext cx="256095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25">
                <a:solidFill>
                  <a:srgbClr val="01D1B7"/>
                </a:solidFill>
                <a:latin typeface="Arial"/>
                <a:cs typeface="Arial"/>
              </a:rPr>
              <a:t>Défectuosités</a:t>
            </a:r>
            <a:r>
              <a:rPr dirty="0" sz="1800" spc="-45">
                <a:solidFill>
                  <a:srgbClr val="01D1B7"/>
                </a:solidFill>
                <a:latin typeface="Arial"/>
                <a:cs typeface="Arial"/>
              </a:rPr>
              <a:t> </a:t>
            </a:r>
            <a:r>
              <a:rPr dirty="0" sz="1800" spc="30">
                <a:solidFill>
                  <a:srgbClr val="01D1B7"/>
                </a:solidFill>
                <a:latin typeface="Arial"/>
                <a:cs typeface="Arial"/>
              </a:rPr>
              <a:t>mineures:</a:t>
            </a:r>
            <a:endParaRPr sz="18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41925" y="1722328"/>
            <a:ext cx="4700905" cy="11131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1430"/>
              </a:lnSpc>
              <a:spcBef>
                <a:spcPts val="100"/>
              </a:spcBef>
            </a:pPr>
            <a:r>
              <a:rPr dirty="0" sz="1200" spc="-5" b="1">
                <a:latin typeface="Arial"/>
                <a:cs typeface="Arial"/>
              </a:rPr>
              <a:t>18.5</a:t>
            </a:r>
            <a:endParaRPr sz="1200">
              <a:latin typeface="Arial"/>
              <a:cs typeface="Arial"/>
            </a:endParaRPr>
          </a:p>
          <a:p>
            <a:pPr marL="12700" marR="5080">
              <a:lnSpc>
                <a:spcPts val="1430"/>
              </a:lnSpc>
              <a:spcBef>
                <a:spcPts val="45"/>
              </a:spcBef>
            </a:pPr>
            <a:r>
              <a:rPr dirty="0" sz="1200" spc="-5">
                <a:latin typeface="Arial"/>
                <a:cs typeface="Arial"/>
              </a:rPr>
              <a:t>Le frein de </a:t>
            </a:r>
            <a:r>
              <a:rPr dirty="0" sz="1200">
                <a:latin typeface="Arial"/>
                <a:cs typeface="Arial"/>
              </a:rPr>
              <a:t>stationnement </a:t>
            </a:r>
            <a:r>
              <a:rPr dirty="0" sz="1200" spc="-5">
                <a:latin typeface="Arial"/>
                <a:cs typeface="Arial"/>
              </a:rPr>
              <a:t>ne </a:t>
            </a:r>
            <a:r>
              <a:rPr dirty="0" sz="1200">
                <a:latin typeface="Arial"/>
                <a:cs typeface="Arial"/>
              </a:rPr>
              <a:t>retient </a:t>
            </a:r>
            <a:r>
              <a:rPr dirty="0" sz="1200" spc="-5">
                <a:latin typeface="Arial"/>
                <a:cs typeface="Arial"/>
              </a:rPr>
              <a:t>pas le </a:t>
            </a:r>
            <a:r>
              <a:rPr dirty="0" sz="1200">
                <a:latin typeface="Arial"/>
                <a:cs typeface="Arial"/>
              </a:rPr>
              <a:t>véhicule </a:t>
            </a:r>
            <a:r>
              <a:rPr dirty="0" sz="1200" spc="-5">
                <a:latin typeface="Arial"/>
                <a:cs typeface="Arial"/>
              </a:rPr>
              <a:t>lorsque le  </a:t>
            </a:r>
            <a:r>
              <a:rPr dirty="0" sz="1200">
                <a:latin typeface="Arial"/>
                <a:cs typeface="Arial"/>
              </a:rPr>
              <a:t>conducteur </a:t>
            </a:r>
            <a:r>
              <a:rPr dirty="0" sz="1200" spc="-5">
                <a:latin typeface="Arial"/>
                <a:cs typeface="Arial"/>
              </a:rPr>
              <a:t>tente de le faire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 spc="-15">
                <a:latin typeface="Arial"/>
                <a:cs typeface="Arial"/>
              </a:rPr>
              <a:t>avancer.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200">
              <a:latin typeface="Arial"/>
              <a:cs typeface="Arial"/>
            </a:endParaRPr>
          </a:p>
          <a:p>
            <a:pPr marL="12700" marR="77470">
              <a:lnSpc>
                <a:spcPts val="1430"/>
              </a:lnSpc>
            </a:pPr>
            <a:r>
              <a:rPr dirty="0" sz="1200" spc="-5">
                <a:latin typeface="Arial"/>
                <a:cs typeface="Arial"/>
              </a:rPr>
              <a:t>Le frein de </a:t>
            </a:r>
            <a:r>
              <a:rPr dirty="0" sz="1200">
                <a:latin typeface="Arial"/>
                <a:cs typeface="Arial"/>
              </a:rPr>
              <a:t>stationnement </a:t>
            </a:r>
            <a:r>
              <a:rPr dirty="0" sz="1200" spc="-5">
                <a:latin typeface="Arial"/>
                <a:cs typeface="Arial"/>
              </a:rPr>
              <a:t>ne libère pas totalement les </a:t>
            </a:r>
            <a:r>
              <a:rPr dirty="0" sz="1200">
                <a:latin typeface="Arial"/>
                <a:cs typeface="Arial"/>
              </a:rPr>
              <a:t>roues </a:t>
            </a:r>
            <a:r>
              <a:rPr dirty="0" sz="1200" spc="-5">
                <a:latin typeface="Arial"/>
                <a:cs typeface="Arial"/>
              </a:rPr>
              <a:t>lorsqu’il  est</a:t>
            </a:r>
            <a:r>
              <a:rPr dirty="0" sz="1200" spc="-10">
                <a:latin typeface="Arial"/>
                <a:cs typeface="Arial"/>
              </a:rPr>
              <a:t> </a:t>
            </a:r>
            <a:r>
              <a:rPr dirty="0" sz="1200" spc="-5">
                <a:latin typeface="Arial"/>
                <a:cs typeface="Arial"/>
              </a:rPr>
              <a:t>desserré.</a:t>
            </a:r>
            <a:endParaRPr sz="12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09550" y="1767494"/>
            <a:ext cx="390924" cy="36488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3583039" y="3242125"/>
            <a:ext cx="1866264" cy="4445"/>
          </a:xfrm>
          <a:custGeom>
            <a:avLst/>
            <a:gdLst/>
            <a:ahLst/>
            <a:cxnLst/>
            <a:rect l="l" t="t" r="r" b="b"/>
            <a:pathLst>
              <a:path w="1866264" h="4444">
                <a:moveTo>
                  <a:pt x="0" y="0"/>
                </a:moveTo>
                <a:lnTo>
                  <a:pt x="1865699" y="3899"/>
                </a:lnTo>
              </a:path>
            </a:pathLst>
          </a:custGeom>
          <a:ln w="19049">
            <a:solidFill>
              <a:srgbClr val="01D1B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5262499" y="3241444"/>
            <a:ext cx="635" cy="131445"/>
          </a:xfrm>
          <a:custGeom>
            <a:avLst/>
            <a:gdLst/>
            <a:ahLst/>
            <a:cxnLst/>
            <a:rect l="l" t="t" r="r" b="b"/>
            <a:pathLst>
              <a:path w="635" h="131445">
                <a:moveTo>
                  <a:pt x="149" y="-9524"/>
                </a:moveTo>
                <a:lnTo>
                  <a:pt x="149" y="140924"/>
                </a:lnTo>
              </a:path>
            </a:pathLst>
          </a:custGeom>
          <a:ln w="19349">
            <a:solidFill>
              <a:srgbClr val="01D1B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3938241" y="3247975"/>
            <a:ext cx="151892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01D1B7"/>
                </a:solidFill>
                <a:latin typeface="Arial"/>
                <a:cs typeface="Arial"/>
              </a:rPr>
              <a:t>Conduire </a:t>
            </a:r>
            <a:r>
              <a:rPr dirty="0" sz="800" spc="25">
                <a:solidFill>
                  <a:srgbClr val="01D1B7"/>
                </a:solidFill>
                <a:latin typeface="Arial"/>
                <a:cs typeface="Arial"/>
              </a:rPr>
              <a:t>un </a:t>
            </a:r>
            <a:r>
              <a:rPr dirty="0" sz="800" spc="10">
                <a:solidFill>
                  <a:srgbClr val="01D1B7"/>
                </a:solidFill>
                <a:latin typeface="Arial"/>
                <a:cs typeface="Arial"/>
              </a:rPr>
              <a:t>véhicule </a:t>
            </a:r>
            <a:r>
              <a:rPr dirty="0" sz="800" spc="35">
                <a:solidFill>
                  <a:srgbClr val="01D1B7"/>
                </a:solidFill>
                <a:latin typeface="Arial"/>
                <a:cs typeface="Arial"/>
              </a:rPr>
              <a:t>lourd</a:t>
            </a:r>
            <a:r>
              <a:rPr dirty="0" sz="800" spc="45">
                <a:solidFill>
                  <a:srgbClr val="01D1B7"/>
                </a:solidFill>
                <a:latin typeface="Arial"/>
                <a:cs typeface="Arial"/>
              </a:rPr>
              <a:t> </a:t>
            </a:r>
            <a:r>
              <a:rPr dirty="0" sz="800" spc="-25">
                <a:solidFill>
                  <a:srgbClr val="01D1B7"/>
                </a:solidFill>
                <a:latin typeface="Arial"/>
                <a:cs typeface="Arial"/>
              </a:rPr>
              <a:t>419</a:t>
            </a:r>
            <a:endParaRPr sz="800">
              <a:latin typeface="Arial"/>
              <a:cs typeface="Arial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7620" rIns="0" bIns="0" rtlCol="0" vert="horz">
            <a:spAutoFit/>
          </a:bodyPr>
          <a:lstStyle/>
          <a:p>
            <a:pPr marL="12700" marR="5080" indent="17780">
              <a:lnSpc>
                <a:spcPts val="830"/>
              </a:lnSpc>
              <a:spcBef>
                <a:spcPts val="60"/>
              </a:spcBef>
            </a:pPr>
            <a:r>
              <a:rPr dirty="0" spc="-5"/>
              <a:t>Commission scolaire  </a:t>
            </a:r>
            <a:r>
              <a:rPr dirty="0"/>
              <a:t>de </a:t>
            </a:r>
            <a:r>
              <a:rPr dirty="0" spc="-5"/>
              <a:t>la</a:t>
            </a:r>
            <a:r>
              <a:rPr dirty="0" spc="-85"/>
              <a:t> </a:t>
            </a:r>
            <a:r>
              <a:rPr dirty="0" spc="-5"/>
              <a:t>Rivière-du-Nord</a:t>
            </a:r>
          </a:p>
        </p:txBody>
      </p:sp>
      <p:sp>
        <p:nvSpPr>
          <p:cNvPr id="11" name="object 11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5"/>
              <a:t>ÇA</a:t>
            </a:r>
            <a:r>
              <a:rPr dirty="0" spc="-100"/>
              <a:t> </a:t>
            </a:r>
            <a:r>
              <a:rPr dirty="0" spc="-5"/>
              <a:t>ROULE</a:t>
            </a:r>
            <a:r>
              <a:rPr dirty="0" spc="-85"/>
              <a:t> </a:t>
            </a:r>
            <a:r>
              <a:rPr dirty="0" spc="-50"/>
              <a:t>!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145"/>
              <a:t>19. </a:t>
            </a:r>
            <a:r>
              <a:rPr dirty="0" spc="-25"/>
              <a:t>Système </a:t>
            </a:r>
            <a:r>
              <a:rPr dirty="0" spc="-60"/>
              <a:t>de </a:t>
            </a:r>
            <a:r>
              <a:rPr dirty="0" spc="-5"/>
              <a:t>freins </a:t>
            </a:r>
            <a:r>
              <a:rPr dirty="0" spc="-25"/>
              <a:t>pneumatiques</a:t>
            </a:r>
          </a:p>
        </p:txBody>
      </p:sp>
      <p:sp>
        <p:nvSpPr>
          <p:cNvPr id="3" name="object 3"/>
          <p:cNvSpPr/>
          <p:nvPr/>
        </p:nvSpPr>
        <p:spPr>
          <a:xfrm>
            <a:off x="5758137" y="1161198"/>
            <a:ext cx="3158664" cy="242545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6902987" y="2006315"/>
            <a:ext cx="589280" cy="596900"/>
          </a:xfrm>
          <a:custGeom>
            <a:avLst/>
            <a:gdLst/>
            <a:ahLst/>
            <a:cxnLst/>
            <a:rect l="l" t="t" r="r" b="b"/>
            <a:pathLst>
              <a:path w="589279" h="596900">
                <a:moveTo>
                  <a:pt x="0" y="298256"/>
                </a:moveTo>
                <a:lnTo>
                  <a:pt x="3855" y="249878"/>
                </a:lnTo>
                <a:lnTo>
                  <a:pt x="15016" y="203984"/>
                </a:lnTo>
                <a:lnTo>
                  <a:pt x="32878" y="161190"/>
                </a:lnTo>
                <a:lnTo>
                  <a:pt x="56833" y="122110"/>
                </a:lnTo>
                <a:lnTo>
                  <a:pt x="86275" y="87357"/>
                </a:lnTo>
                <a:lnTo>
                  <a:pt x="120597" y="57546"/>
                </a:lnTo>
                <a:lnTo>
                  <a:pt x="159193" y="33290"/>
                </a:lnTo>
                <a:lnTo>
                  <a:pt x="201457" y="15205"/>
                </a:lnTo>
                <a:lnTo>
                  <a:pt x="246782" y="3903"/>
                </a:lnTo>
                <a:lnTo>
                  <a:pt x="294561" y="0"/>
                </a:lnTo>
                <a:lnTo>
                  <a:pt x="340919" y="3715"/>
                </a:lnTo>
                <a:lnTo>
                  <a:pt x="385717" y="14640"/>
                </a:lnTo>
                <a:lnTo>
                  <a:pt x="428166" y="32444"/>
                </a:lnTo>
                <a:lnTo>
                  <a:pt x="467473" y="56793"/>
                </a:lnTo>
                <a:lnTo>
                  <a:pt x="502848" y="87357"/>
                </a:lnTo>
                <a:lnTo>
                  <a:pt x="533033" y="123175"/>
                </a:lnTo>
                <a:lnTo>
                  <a:pt x="557081" y="162975"/>
                </a:lnTo>
                <a:lnTo>
                  <a:pt x="574664" y="205956"/>
                </a:lnTo>
                <a:lnTo>
                  <a:pt x="585454" y="251317"/>
                </a:lnTo>
                <a:lnTo>
                  <a:pt x="589123" y="298256"/>
                </a:lnTo>
                <a:lnTo>
                  <a:pt x="585268" y="346635"/>
                </a:lnTo>
                <a:lnTo>
                  <a:pt x="574106" y="392529"/>
                </a:lnTo>
                <a:lnTo>
                  <a:pt x="556245" y="435323"/>
                </a:lnTo>
                <a:lnTo>
                  <a:pt x="532290" y="474403"/>
                </a:lnTo>
                <a:lnTo>
                  <a:pt x="502848" y="509156"/>
                </a:lnTo>
                <a:lnTo>
                  <a:pt x="468526" y="538967"/>
                </a:lnTo>
                <a:lnTo>
                  <a:pt x="429929" y="563222"/>
                </a:lnTo>
                <a:lnTo>
                  <a:pt x="387666" y="581308"/>
                </a:lnTo>
                <a:lnTo>
                  <a:pt x="342341" y="592610"/>
                </a:lnTo>
                <a:lnTo>
                  <a:pt x="294561" y="596513"/>
                </a:lnTo>
                <a:lnTo>
                  <a:pt x="246782" y="592610"/>
                </a:lnTo>
                <a:lnTo>
                  <a:pt x="201457" y="581308"/>
                </a:lnTo>
                <a:lnTo>
                  <a:pt x="159193" y="563222"/>
                </a:lnTo>
                <a:lnTo>
                  <a:pt x="120597" y="538967"/>
                </a:lnTo>
                <a:lnTo>
                  <a:pt x="86275" y="509156"/>
                </a:lnTo>
                <a:lnTo>
                  <a:pt x="56833" y="474403"/>
                </a:lnTo>
                <a:lnTo>
                  <a:pt x="32878" y="435323"/>
                </a:lnTo>
                <a:lnTo>
                  <a:pt x="15016" y="392529"/>
                </a:lnTo>
                <a:lnTo>
                  <a:pt x="3855" y="346635"/>
                </a:lnTo>
                <a:lnTo>
                  <a:pt x="0" y="298256"/>
                </a:lnTo>
                <a:close/>
              </a:path>
            </a:pathLst>
          </a:custGeom>
          <a:ln w="38099">
            <a:solidFill>
              <a:srgbClr val="FF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387903" y="1096912"/>
            <a:ext cx="399188" cy="4272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384725" y="540351"/>
            <a:ext cx="5158105" cy="3143250"/>
          </a:xfrm>
          <a:prstGeom prst="rect">
            <a:avLst/>
          </a:prstGeom>
        </p:spPr>
        <p:txBody>
          <a:bodyPr wrap="square" lIns="0" tIns="13398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5"/>
              </a:spcBef>
            </a:pPr>
            <a:r>
              <a:rPr dirty="0" sz="1800" spc="25">
                <a:solidFill>
                  <a:srgbClr val="01D1B7"/>
                </a:solidFill>
                <a:latin typeface="Arial"/>
                <a:cs typeface="Arial"/>
              </a:rPr>
              <a:t>Défectuosités</a:t>
            </a:r>
            <a:r>
              <a:rPr dirty="0" sz="1800" spc="-20">
                <a:solidFill>
                  <a:srgbClr val="01D1B7"/>
                </a:solidFill>
                <a:latin typeface="Arial"/>
                <a:cs typeface="Arial"/>
              </a:rPr>
              <a:t> </a:t>
            </a:r>
            <a:r>
              <a:rPr dirty="0" sz="1800" spc="20">
                <a:solidFill>
                  <a:srgbClr val="01D1B7"/>
                </a:solidFill>
                <a:latin typeface="Arial"/>
                <a:cs typeface="Arial"/>
              </a:rPr>
              <a:t>majeures:</a:t>
            </a:r>
            <a:endParaRPr sz="1800">
              <a:latin typeface="Arial"/>
              <a:cs typeface="Arial"/>
            </a:endParaRPr>
          </a:p>
          <a:p>
            <a:pPr marL="469900">
              <a:lnSpc>
                <a:spcPts val="1430"/>
              </a:lnSpc>
              <a:spcBef>
                <a:spcPts val="640"/>
              </a:spcBef>
            </a:pPr>
            <a:r>
              <a:rPr dirty="0" sz="1200" spc="-5" b="1">
                <a:latin typeface="Arial"/>
                <a:cs typeface="Arial"/>
              </a:rPr>
              <a:t>19.A</a:t>
            </a:r>
            <a:endParaRPr sz="1200">
              <a:latin typeface="Arial"/>
              <a:cs typeface="Arial"/>
            </a:endParaRPr>
          </a:p>
          <a:p>
            <a:pPr marL="469900" marR="67945">
              <a:lnSpc>
                <a:spcPts val="1430"/>
              </a:lnSpc>
              <a:spcBef>
                <a:spcPts val="50"/>
              </a:spcBef>
            </a:pPr>
            <a:r>
              <a:rPr dirty="0" sz="1200" spc="-5">
                <a:latin typeface="Arial"/>
                <a:cs typeface="Arial"/>
              </a:rPr>
              <a:t>Aucun avertisseur </a:t>
            </a:r>
            <a:r>
              <a:rPr dirty="0" sz="1200">
                <a:latin typeface="Arial"/>
                <a:cs typeface="Arial"/>
              </a:rPr>
              <a:t>(visuel, </a:t>
            </a:r>
            <a:r>
              <a:rPr dirty="0" sz="1200" spc="-5">
                <a:latin typeface="Arial"/>
                <a:cs typeface="Arial"/>
              </a:rPr>
              <a:t>lumineux et </a:t>
            </a:r>
            <a:r>
              <a:rPr dirty="0" sz="1200">
                <a:latin typeface="Arial"/>
                <a:cs typeface="Arial"/>
              </a:rPr>
              <a:t>sonore) </a:t>
            </a:r>
            <a:r>
              <a:rPr dirty="0" sz="1200" spc="-5">
                <a:latin typeface="Arial"/>
                <a:cs typeface="Arial"/>
              </a:rPr>
              <a:t>de basse pression ne  fonctionne lorsque la pression d’air dans le </a:t>
            </a:r>
            <a:r>
              <a:rPr dirty="0" sz="1200">
                <a:latin typeface="Arial"/>
                <a:cs typeface="Arial"/>
              </a:rPr>
              <a:t>système </a:t>
            </a:r>
            <a:r>
              <a:rPr dirty="0" sz="1200" spc="-5">
                <a:latin typeface="Arial"/>
                <a:cs typeface="Arial"/>
              </a:rPr>
              <a:t>est inférieure </a:t>
            </a:r>
            <a:r>
              <a:rPr dirty="0" sz="1200">
                <a:latin typeface="Arial"/>
                <a:cs typeface="Arial"/>
              </a:rPr>
              <a:t>à  </a:t>
            </a:r>
            <a:r>
              <a:rPr dirty="0" sz="1200" spc="-5">
                <a:latin typeface="Arial"/>
                <a:cs typeface="Arial"/>
              </a:rPr>
              <a:t>380 </a:t>
            </a:r>
            <a:r>
              <a:rPr dirty="0" sz="1200">
                <a:latin typeface="Arial"/>
                <a:cs typeface="Arial"/>
              </a:rPr>
              <a:t>kPa (55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 spc="-5">
                <a:latin typeface="Arial"/>
                <a:cs typeface="Arial"/>
              </a:rPr>
              <a:t>lb/po²).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1800" spc="25">
                <a:solidFill>
                  <a:srgbClr val="01D1B7"/>
                </a:solidFill>
                <a:latin typeface="Arial"/>
                <a:cs typeface="Arial"/>
              </a:rPr>
              <a:t>Défectuosités</a:t>
            </a:r>
            <a:r>
              <a:rPr dirty="0" sz="1800" spc="-20">
                <a:solidFill>
                  <a:srgbClr val="01D1B7"/>
                </a:solidFill>
                <a:latin typeface="Arial"/>
                <a:cs typeface="Arial"/>
              </a:rPr>
              <a:t> </a:t>
            </a:r>
            <a:r>
              <a:rPr dirty="0" sz="1800" spc="30">
                <a:solidFill>
                  <a:srgbClr val="01D1B7"/>
                </a:solidFill>
                <a:latin typeface="Arial"/>
                <a:cs typeface="Arial"/>
              </a:rPr>
              <a:t>mineures:</a:t>
            </a:r>
            <a:endParaRPr sz="1800">
              <a:latin typeface="Arial"/>
              <a:cs typeface="Arial"/>
            </a:endParaRPr>
          </a:p>
          <a:p>
            <a:pPr marL="469900">
              <a:lnSpc>
                <a:spcPts val="1430"/>
              </a:lnSpc>
              <a:spcBef>
                <a:spcPts val="40"/>
              </a:spcBef>
            </a:pPr>
            <a:r>
              <a:rPr dirty="0" sz="1200" spc="-5" b="1">
                <a:latin typeface="Arial"/>
                <a:cs typeface="Arial"/>
              </a:rPr>
              <a:t>19.1</a:t>
            </a:r>
            <a:endParaRPr sz="1200">
              <a:latin typeface="Arial"/>
              <a:cs typeface="Arial"/>
            </a:endParaRPr>
          </a:p>
          <a:p>
            <a:pPr algn="just" marL="469900" marR="6985">
              <a:lnSpc>
                <a:spcPts val="1430"/>
              </a:lnSpc>
              <a:spcBef>
                <a:spcPts val="45"/>
              </a:spcBef>
            </a:pPr>
            <a:r>
              <a:rPr dirty="0" sz="1200" spc="-10">
                <a:latin typeface="Arial"/>
                <a:cs typeface="Arial"/>
              </a:rPr>
              <a:t>L’avertisseur </a:t>
            </a:r>
            <a:r>
              <a:rPr dirty="0" sz="1200">
                <a:latin typeface="Arial"/>
                <a:cs typeface="Arial"/>
              </a:rPr>
              <a:t>sonore </a:t>
            </a:r>
            <a:r>
              <a:rPr dirty="0" sz="1200" spc="-5">
                <a:latin typeface="Arial"/>
                <a:cs typeface="Arial"/>
              </a:rPr>
              <a:t>de basse pression dont est </a:t>
            </a:r>
            <a:r>
              <a:rPr dirty="0" sz="1200">
                <a:latin typeface="Arial"/>
                <a:cs typeface="Arial"/>
              </a:rPr>
              <a:t>muni </a:t>
            </a:r>
            <a:r>
              <a:rPr dirty="0" sz="1200" spc="-5">
                <a:latin typeface="Arial"/>
                <a:cs typeface="Arial"/>
              </a:rPr>
              <a:t>le </a:t>
            </a:r>
            <a:r>
              <a:rPr dirty="0" sz="1200">
                <a:latin typeface="Arial"/>
                <a:cs typeface="Arial"/>
              </a:rPr>
              <a:t>véhicule </a:t>
            </a:r>
            <a:r>
              <a:rPr dirty="0" sz="1200" spc="-5">
                <a:latin typeface="Arial"/>
                <a:cs typeface="Arial"/>
              </a:rPr>
              <a:t>ne  fonctionne pas lorsque la pression d’air dans le </a:t>
            </a:r>
            <a:r>
              <a:rPr dirty="0" sz="1200">
                <a:latin typeface="Arial"/>
                <a:cs typeface="Arial"/>
              </a:rPr>
              <a:t>système </a:t>
            </a:r>
            <a:r>
              <a:rPr dirty="0" sz="1200" spc="-5">
                <a:latin typeface="Arial"/>
                <a:cs typeface="Arial"/>
              </a:rPr>
              <a:t>est  inférieure </a:t>
            </a:r>
            <a:r>
              <a:rPr dirty="0" sz="1200">
                <a:latin typeface="Arial"/>
                <a:cs typeface="Arial"/>
              </a:rPr>
              <a:t>à </a:t>
            </a:r>
            <a:r>
              <a:rPr dirty="0" sz="1200" spc="-5">
                <a:latin typeface="Arial"/>
                <a:cs typeface="Arial"/>
              </a:rPr>
              <a:t>380 </a:t>
            </a:r>
            <a:r>
              <a:rPr dirty="0" sz="1200">
                <a:latin typeface="Arial"/>
                <a:cs typeface="Arial"/>
              </a:rPr>
              <a:t>kPa (55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 spc="-5">
                <a:latin typeface="Arial"/>
                <a:cs typeface="Arial"/>
              </a:rPr>
              <a:t>lb/po²).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200">
              <a:latin typeface="Arial"/>
              <a:cs typeface="Arial"/>
            </a:endParaRPr>
          </a:p>
          <a:p>
            <a:pPr algn="just" marL="469900" marR="5080">
              <a:lnSpc>
                <a:spcPts val="1430"/>
              </a:lnSpc>
            </a:pPr>
            <a:r>
              <a:rPr dirty="0" sz="1200" spc="-5">
                <a:latin typeface="Arial"/>
                <a:cs typeface="Arial"/>
              </a:rPr>
              <a:t>Les avertisseurs </a:t>
            </a:r>
            <a:r>
              <a:rPr dirty="0" sz="1200">
                <a:latin typeface="Arial"/>
                <a:cs typeface="Arial"/>
              </a:rPr>
              <a:t>visuel </a:t>
            </a:r>
            <a:r>
              <a:rPr dirty="0" sz="1200" spc="-5">
                <a:latin typeface="Arial"/>
                <a:cs typeface="Arial"/>
              </a:rPr>
              <a:t>et lumineux de basse pression dont est </a:t>
            </a:r>
            <a:r>
              <a:rPr dirty="0" sz="1200">
                <a:latin typeface="Arial"/>
                <a:cs typeface="Arial"/>
              </a:rPr>
              <a:t>muni  </a:t>
            </a:r>
            <a:r>
              <a:rPr dirty="0" sz="1200" spc="-5">
                <a:latin typeface="Arial"/>
                <a:cs typeface="Arial"/>
              </a:rPr>
              <a:t>le </a:t>
            </a:r>
            <a:r>
              <a:rPr dirty="0" sz="1200">
                <a:latin typeface="Arial"/>
                <a:cs typeface="Arial"/>
              </a:rPr>
              <a:t>véhicule </a:t>
            </a:r>
            <a:r>
              <a:rPr dirty="0" sz="1200" spc="-5">
                <a:latin typeface="Arial"/>
                <a:cs typeface="Arial"/>
              </a:rPr>
              <a:t>ne fonctionnent pas lorsque la pression d’air dans le  </a:t>
            </a:r>
            <a:r>
              <a:rPr dirty="0" sz="1200">
                <a:latin typeface="Arial"/>
                <a:cs typeface="Arial"/>
              </a:rPr>
              <a:t>système </a:t>
            </a:r>
            <a:r>
              <a:rPr dirty="0" sz="1200" spc="-5">
                <a:latin typeface="Arial"/>
                <a:cs typeface="Arial"/>
              </a:rPr>
              <a:t>est inférieure </a:t>
            </a:r>
            <a:r>
              <a:rPr dirty="0" sz="1200">
                <a:latin typeface="Arial"/>
                <a:cs typeface="Arial"/>
              </a:rPr>
              <a:t>à </a:t>
            </a:r>
            <a:r>
              <a:rPr dirty="0" sz="1200" spc="-5">
                <a:latin typeface="Arial"/>
                <a:cs typeface="Arial"/>
              </a:rPr>
              <a:t>380 </a:t>
            </a:r>
            <a:r>
              <a:rPr dirty="0" sz="1200">
                <a:latin typeface="Arial"/>
                <a:cs typeface="Arial"/>
              </a:rPr>
              <a:t>kPa (55</a:t>
            </a:r>
            <a:r>
              <a:rPr dirty="0" sz="1200" spc="-35">
                <a:latin typeface="Arial"/>
                <a:cs typeface="Arial"/>
              </a:rPr>
              <a:t> </a:t>
            </a:r>
            <a:r>
              <a:rPr dirty="0" sz="1200" spc="-5">
                <a:latin typeface="Arial"/>
                <a:cs typeface="Arial"/>
              </a:rPr>
              <a:t>lb/po²).</a:t>
            </a:r>
            <a:endParaRPr sz="12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09550" y="2300894"/>
            <a:ext cx="390924" cy="3648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3583039" y="4080325"/>
            <a:ext cx="1866264" cy="4445"/>
          </a:xfrm>
          <a:custGeom>
            <a:avLst/>
            <a:gdLst/>
            <a:ahLst/>
            <a:cxnLst/>
            <a:rect l="l" t="t" r="r" b="b"/>
            <a:pathLst>
              <a:path w="1866264" h="4445">
                <a:moveTo>
                  <a:pt x="0" y="0"/>
                </a:moveTo>
                <a:lnTo>
                  <a:pt x="1865699" y="3899"/>
                </a:lnTo>
              </a:path>
            </a:pathLst>
          </a:custGeom>
          <a:ln w="19049">
            <a:solidFill>
              <a:srgbClr val="01D1B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5262499" y="4079643"/>
            <a:ext cx="635" cy="131445"/>
          </a:xfrm>
          <a:custGeom>
            <a:avLst/>
            <a:gdLst/>
            <a:ahLst/>
            <a:cxnLst/>
            <a:rect l="l" t="t" r="r" b="b"/>
            <a:pathLst>
              <a:path w="635" h="131445">
                <a:moveTo>
                  <a:pt x="149" y="-9524"/>
                </a:moveTo>
                <a:lnTo>
                  <a:pt x="149" y="140924"/>
                </a:lnTo>
              </a:path>
            </a:pathLst>
          </a:custGeom>
          <a:ln w="19349">
            <a:solidFill>
              <a:srgbClr val="01D1B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3938241" y="4086175"/>
            <a:ext cx="154559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01D1B7"/>
                </a:solidFill>
                <a:latin typeface="Arial"/>
                <a:cs typeface="Arial"/>
              </a:rPr>
              <a:t>Conduire </a:t>
            </a:r>
            <a:r>
              <a:rPr dirty="0" sz="800" spc="25">
                <a:solidFill>
                  <a:srgbClr val="01D1B7"/>
                </a:solidFill>
                <a:latin typeface="Arial"/>
                <a:cs typeface="Arial"/>
              </a:rPr>
              <a:t>un </a:t>
            </a:r>
            <a:r>
              <a:rPr dirty="0" sz="800" spc="10">
                <a:solidFill>
                  <a:srgbClr val="01D1B7"/>
                </a:solidFill>
                <a:latin typeface="Arial"/>
                <a:cs typeface="Arial"/>
              </a:rPr>
              <a:t>véhicule </a:t>
            </a:r>
            <a:r>
              <a:rPr dirty="0" sz="800" spc="35">
                <a:solidFill>
                  <a:srgbClr val="01D1B7"/>
                </a:solidFill>
                <a:latin typeface="Arial"/>
                <a:cs typeface="Arial"/>
              </a:rPr>
              <a:t>lourd</a:t>
            </a:r>
            <a:r>
              <a:rPr dirty="0" sz="800" spc="45">
                <a:solidFill>
                  <a:srgbClr val="01D1B7"/>
                </a:solidFill>
                <a:latin typeface="Arial"/>
                <a:cs typeface="Arial"/>
              </a:rPr>
              <a:t> 420</a:t>
            </a:r>
            <a:endParaRPr sz="800">
              <a:latin typeface="Arial"/>
              <a:cs typeface="Arial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7620" rIns="0" bIns="0" rtlCol="0" vert="horz">
            <a:spAutoFit/>
          </a:bodyPr>
          <a:lstStyle/>
          <a:p>
            <a:pPr marL="12700" marR="5080" indent="17780">
              <a:lnSpc>
                <a:spcPts val="830"/>
              </a:lnSpc>
              <a:spcBef>
                <a:spcPts val="60"/>
              </a:spcBef>
            </a:pPr>
            <a:r>
              <a:rPr dirty="0" spc="-5"/>
              <a:t>Commission scolaire  </a:t>
            </a:r>
            <a:r>
              <a:rPr dirty="0"/>
              <a:t>de </a:t>
            </a:r>
            <a:r>
              <a:rPr dirty="0" spc="-5"/>
              <a:t>la</a:t>
            </a:r>
            <a:r>
              <a:rPr dirty="0" spc="-85"/>
              <a:t> </a:t>
            </a:r>
            <a:r>
              <a:rPr dirty="0" spc="-5"/>
              <a:t>Rivière-du-Nord</a:t>
            </a:r>
          </a:p>
        </p:txBody>
      </p:sp>
      <p:sp>
        <p:nvSpPr>
          <p:cNvPr id="12" name="object 12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5"/>
              <a:t>ÇA</a:t>
            </a:r>
            <a:r>
              <a:rPr dirty="0" spc="-100"/>
              <a:t> </a:t>
            </a:r>
            <a:r>
              <a:rPr dirty="0" spc="-5"/>
              <a:t>ROULE</a:t>
            </a:r>
            <a:r>
              <a:rPr dirty="0" spc="-85"/>
              <a:t> </a:t>
            </a:r>
            <a:r>
              <a:rPr dirty="0" spc="-50"/>
              <a:t>!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145"/>
              <a:t>19. </a:t>
            </a:r>
            <a:r>
              <a:rPr dirty="0" spc="-25"/>
              <a:t>Système </a:t>
            </a:r>
            <a:r>
              <a:rPr dirty="0" spc="-60"/>
              <a:t>de </a:t>
            </a:r>
            <a:r>
              <a:rPr dirty="0" spc="-5"/>
              <a:t>freins </a:t>
            </a:r>
            <a:r>
              <a:rPr dirty="0" spc="-25"/>
              <a:t>pneumatiques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84725" y="540351"/>
            <a:ext cx="5062855" cy="1047750"/>
          </a:xfrm>
          <a:prstGeom prst="rect">
            <a:avLst/>
          </a:prstGeom>
        </p:spPr>
        <p:txBody>
          <a:bodyPr wrap="square" lIns="0" tIns="13398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5"/>
              </a:spcBef>
            </a:pPr>
            <a:r>
              <a:rPr dirty="0" sz="1800" spc="25">
                <a:solidFill>
                  <a:srgbClr val="01D1B7"/>
                </a:solidFill>
                <a:latin typeface="Arial"/>
                <a:cs typeface="Arial"/>
              </a:rPr>
              <a:t>Défectuosités</a:t>
            </a:r>
            <a:r>
              <a:rPr dirty="0" sz="1800" spc="-20">
                <a:solidFill>
                  <a:srgbClr val="01D1B7"/>
                </a:solidFill>
                <a:latin typeface="Arial"/>
                <a:cs typeface="Arial"/>
              </a:rPr>
              <a:t> </a:t>
            </a:r>
            <a:r>
              <a:rPr dirty="0" sz="1800" spc="20">
                <a:solidFill>
                  <a:srgbClr val="01D1B7"/>
                </a:solidFill>
                <a:latin typeface="Arial"/>
                <a:cs typeface="Arial"/>
              </a:rPr>
              <a:t>majeures:</a:t>
            </a:r>
            <a:endParaRPr sz="1800">
              <a:latin typeface="Arial"/>
              <a:cs typeface="Arial"/>
            </a:endParaRPr>
          </a:p>
          <a:p>
            <a:pPr marL="469900">
              <a:lnSpc>
                <a:spcPts val="1430"/>
              </a:lnSpc>
              <a:spcBef>
                <a:spcPts val="640"/>
              </a:spcBef>
            </a:pPr>
            <a:r>
              <a:rPr dirty="0" sz="1200" spc="-5" b="1">
                <a:latin typeface="Arial"/>
                <a:cs typeface="Arial"/>
              </a:rPr>
              <a:t>19.B</a:t>
            </a:r>
            <a:endParaRPr sz="1200">
              <a:latin typeface="Arial"/>
              <a:cs typeface="Arial"/>
            </a:endParaRPr>
          </a:p>
          <a:p>
            <a:pPr marL="469900" marR="5080">
              <a:lnSpc>
                <a:spcPts val="1430"/>
              </a:lnSpc>
              <a:spcBef>
                <a:spcPts val="50"/>
              </a:spcBef>
            </a:pPr>
            <a:r>
              <a:rPr dirty="0" sz="1200" spc="-5">
                <a:latin typeface="Arial"/>
                <a:cs typeface="Arial"/>
              </a:rPr>
              <a:t>Le </a:t>
            </a:r>
            <a:r>
              <a:rPr dirty="0" sz="1200">
                <a:latin typeface="Arial"/>
                <a:cs typeface="Arial"/>
              </a:rPr>
              <a:t>compresseur </a:t>
            </a:r>
            <a:r>
              <a:rPr dirty="0" sz="1200" spc="-5">
                <a:latin typeface="Arial"/>
                <a:cs typeface="Arial"/>
              </a:rPr>
              <a:t>d’air ne permet pas d’atteindre ou de </a:t>
            </a:r>
            <a:r>
              <a:rPr dirty="0" sz="1200">
                <a:latin typeface="Arial"/>
                <a:cs typeface="Arial"/>
              </a:rPr>
              <a:t>maintenir </a:t>
            </a:r>
            <a:r>
              <a:rPr dirty="0" sz="1200" spc="-5">
                <a:latin typeface="Arial"/>
                <a:cs typeface="Arial"/>
              </a:rPr>
              <a:t>une  pression d’air d’au </a:t>
            </a:r>
            <a:r>
              <a:rPr dirty="0" sz="1200">
                <a:latin typeface="Arial"/>
                <a:cs typeface="Arial"/>
              </a:rPr>
              <a:t>moins </a:t>
            </a:r>
            <a:r>
              <a:rPr dirty="0" sz="1200" spc="-5">
                <a:latin typeface="Arial"/>
                <a:cs typeface="Arial"/>
              </a:rPr>
              <a:t>620 </a:t>
            </a:r>
            <a:r>
              <a:rPr dirty="0" sz="1200">
                <a:latin typeface="Arial"/>
                <a:cs typeface="Arial"/>
              </a:rPr>
              <a:t>kPa (90</a:t>
            </a:r>
            <a:r>
              <a:rPr dirty="0" sz="1200" spc="-30">
                <a:latin typeface="Arial"/>
                <a:cs typeface="Arial"/>
              </a:rPr>
              <a:t> </a:t>
            </a:r>
            <a:r>
              <a:rPr dirty="0" sz="1200" spc="-5">
                <a:latin typeface="Arial"/>
                <a:cs typeface="Arial"/>
              </a:rPr>
              <a:t>lb/po²).</a:t>
            </a:r>
            <a:endParaRPr sz="12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87903" y="1096912"/>
            <a:ext cx="399188" cy="4272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409550" y="2453294"/>
            <a:ext cx="390924" cy="36488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3583039" y="1641925"/>
            <a:ext cx="1866264" cy="4445"/>
          </a:xfrm>
          <a:custGeom>
            <a:avLst/>
            <a:gdLst/>
            <a:ahLst/>
            <a:cxnLst/>
            <a:rect l="l" t="t" r="r" b="b"/>
            <a:pathLst>
              <a:path w="1866264" h="4444">
                <a:moveTo>
                  <a:pt x="0" y="0"/>
                </a:moveTo>
                <a:lnTo>
                  <a:pt x="1865699" y="3899"/>
                </a:lnTo>
              </a:path>
            </a:pathLst>
          </a:custGeom>
          <a:ln w="19049">
            <a:solidFill>
              <a:srgbClr val="01D1B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262499" y="1641244"/>
            <a:ext cx="635" cy="131445"/>
          </a:xfrm>
          <a:custGeom>
            <a:avLst/>
            <a:gdLst/>
            <a:ahLst/>
            <a:cxnLst/>
            <a:rect l="l" t="t" r="r" b="b"/>
            <a:pathLst>
              <a:path w="635" h="131444">
                <a:moveTo>
                  <a:pt x="149" y="-9524"/>
                </a:moveTo>
                <a:lnTo>
                  <a:pt x="149" y="140924"/>
                </a:lnTo>
              </a:path>
            </a:pathLst>
          </a:custGeom>
          <a:ln w="19349">
            <a:solidFill>
              <a:srgbClr val="01D1B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3938241" y="1647775"/>
            <a:ext cx="151574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01D1B7"/>
                </a:solidFill>
                <a:latin typeface="Arial"/>
                <a:cs typeface="Arial"/>
              </a:rPr>
              <a:t>Conduire </a:t>
            </a:r>
            <a:r>
              <a:rPr dirty="0" sz="800" spc="25">
                <a:solidFill>
                  <a:srgbClr val="01D1B7"/>
                </a:solidFill>
                <a:latin typeface="Arial"/>
                <a:cs typeface="Arial"/>
              </a:rPr>
              <a:t>un </a:t>
            </a:r>
            <a:r>
              <a:rPr dirty="0" sz="800" spc="10">
                <a:solidFill>
                  <a:srgbClr val="01D1B7"/>
                </a:solidFill>
                <a:latin typeface="Arial"/>
                <a:cs typeface="Arial"/>
              </a:rPr>
              <a:t>véhicule </a:t>
            </a:r>
            <a:r>
              <a:rPr dirty="0" sz="800" spc="35">
                <a:solidFill>
                  <a:srgbClr val="01D1B7"/>
                </a:solidFill>
                <a:latin typeface="Arial"/>
                <a:cs typeface="Arial"/>
              </a:rPr>
              <a:t>lourd</a:t>
            </a:r>
            <a:r>
              <a:rPr dirty="0" sz="800" spc="50">
                <a:solidFill>
                  <a:srgbClr val="01D1B7"/>
                </a:solidFill>
                <a:latin typeface="Arial"/>
                <a:cs typeface="Arial"/>
              </a:rPr>
              <a:t> </a:t>
            </a:r>
            <a:r>
              <a:rPr dirty="0" sz="800" spc="-35">
                <a:solidFill>
                  <a:srgbClr val="01D1B7"/>
                </a:solidFill>
                <a:latin typeface="Arial"/>
                <a:cs typeface="Arial"/>
              </a:rPr>
              <a:t>421</a:t>
            </a:r>
            <a:endParaRPr sz="8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720050" y="1140700"/>
            <a:ext cx="3219599" cy="243974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5585124" y="1989554"/>
            <a:ext cx="657225" cy="426720"/>
          </a:xfrm>
          <a:custGeom>
            <a:avLst/>
            <a:gdLst/>
            <a:ahLst/>
            <a:cxnLst/>
            <a:rect l="l" t="t" r="r" b="b"/>
            <a:pathLst>
              <a:path w="657225" h="426719">
                <a:moveTo>
                  <a:pt x="0" y="426320"/>
                </a:moveTo>
                <a:lnTo>
                  <a:pt x="656663" y="0"/>
                </a:lnTo>
              </a:path>
            </a:pathLst>
          </a:custGeom>
          <a:ln w="38099">
            <a:solidFill>
              <a:srgbClr val="FF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6188470" y="1876354"/>
            <a:ext cx="217387" cy="18503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3583039" y="3089725"/>
            <a:ext cx="1866264" cy="4445"/>
          </a:xfrm>
          <a:custGeom>
            <a:avLst/>
            <a:gdLst/>
            <a:ahLst/>
            <a:cxnLst/>
            <a:rect l="l" t="t" r="r" b="b"/>
            <a:pathLst>
              <a:path w="1866264" h="4444">
                <a:moveTo>
                  <a:pt x="0" y="0"/>
                </a:moveTo>
                <a:lnTo>
                  <a:pt x="1865699" y="3899"/>
                </a:lnTo>
              </a:path>
            </a:pathLst>
          </a:custGeom>
          <a:ln w="19049">
            <a:solidFill>
              <a:srgbClr val="01D1B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5262499" y="3089044"/>
            <a:ext cx="635" cy="131445"/>
          </a:xfrm>
          <a:custGeom>
            <a:avLst/>
            <a:gdLst/>
            <a:ahLst/>
            <a:cxnLst/>
            <a:rect l="l" t="t" r="r" b="b"/>
            <a:pathLst>
              <a:path w="635" h="131444">
                <a:moveTo>
                  <a:pt x="149" y="-9524"/>
                </a:moveTo>
                <a:lnTo>
                  <a:pt x="149" y="140924"/>
                </a:lnTo>
              </a:path>
            </a:pathLst>
          </a:custGeom>
          <a:ln w="19349">
            <a:solidFill>
              <a:srgbClr val="01D1B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3583039" y="3775525"/>
            <a:ext cx="1866264" cy="4445"/>
          </a:xfrm>
          <a:custGeom>
            <a:avLst/>
            <a:gdLst/>
            <a:ahLst/>
            <a:cxnLst/>
            <a:rect l="l" t="t" r="r" b="b"/>
            <a:pathLst>
              <a:path w="1866264" h="4445">
                <a:moveTo>
                  <a:pt x="0" y="0"/>
                </a:moveTo>
                <a:lnTo>
                  <a:pt x="1865699" y="3899"/>
                </a:lnTo>
              </a:path>
            </a:pathLst>
          </a:custGeom>
          <a:ln w="19049">
            <a:solidFill>
              <a:srgbClr val="01D1B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5262499" y="3774843"/>
            <a:ext cx="635" cy="131445"/>
          </a:xfrm>
          <a:custGeom>
            <a:avLst/>
            <a:gdLst/>
            <a:ahLst/>
            <a:cxnLst/>
            <a:rect l="l" t="t" r="r" b="b"/>
            <a:pathLst>
              <a:path w="635" h="131445">
                <a:moveTo>
                  <a:pt x="149" y="-9524"/>
                </a:moveTo>
                <a:lnTo>
                  <a:pt x="149" y="140924"/>
                </a:lnTo>
              </a:path>
            </a:pathLst>
          </a:custGeom>
          <a:ln w="19349">
            <a:solidFill>
              <a:srgbClr val="01D1B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 txBox="1"/>
          <p:nvPr/>
        </p:nvSpPr>
        <p:spPr>
          <a:xfrm>
            <a:off x="384725" y="1928831"/>
            <a:ext cx="5158105" cy="20002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25">
                <a:solidFill>
                  <a:srgbClr val="01D1B7"/>
                </a:solidFill>
                <a:latin typeface="Arial"/>
                <a:cs typeface="Arial"/>
              </a:rPr>
              <a:t>Défectuosités</a:t>
            </a:r>
            <a:r>
              <a:rPr dirty="0" sz="1800" spc="-20">
                <a:solidFill>
                  <a:srgbClr val="01D1B7"/>
                </a:solidFill>
                <a:latin typeface="Arial"/>
                <a:cs typeface="Arial"/>
              </a:rPr>
              <a:t> </a:t>
            </a:r>
            <a:r>
              <a:rPr dirty="0" sz="1800" spc="30">
                <a:solidFill>
                  <a:srgbClr val="01D1B7"/>
                </a:solidFill>
                <a:latin typeface="Arial"/>
                <a:cs typeface="Arial"/>
              </a:rPr>
              <a:t>mineures:</a:t>
            </a:r>
            <a:endParaRPr sz="1800">
              <a:latin typeface="Arial"/>
              <a:cs typeface="Arial"/>
            </a:endParaRPr>
          </a:p>
          <a:p>
            <a:pPr marL="469900" marR="2820035">
              <a:lnSpc>
                <a:spcPts val="1430"/>
              </a:lnSpc>
              <a:spcBef>
                <a:spcPts val="95"/>
              </a:spcBef>
            </a:pPr>
            <a:r>
              <a:rPr dirty="0" sz="1200" spc="-5" b="1">
                <a:latin typeface="Arial"/>
                <a:cs typeface="Arial"/>
              </a:rPr>
              <a:t>Le régulateur de pression  19.3</a:t>
            </a:r>
            <a:endParaRPr sz="1200">
              <a:latin typeface="Arial"/>
              <a:cs typeface="Arial"/>
            </a:endParaRPr>
          </a:p>
          <a:p>
            <a:pPr marL="469900">
              <a:lnSpc>
                <a:spcPts val="1365"/>
              </a:lnSpc>
            </a:pPr>
            <a:r>
              <a:rPr dirty="0" sz="1200" spc="-5">
                <a:latin typeface="Arial"/>
                <a:cs typeface="Arial"/>
              </a:rPr>
              <a:t>Le </a:t>
            </a:r>
            <a:r>
              <a:rPr dirty="0" sz="1200">
                <a:latin typeface="Arial"/>
                <a:cs typeface="Arial"/>
              </a:rPr>
              <a:t>compresseur </a:t>
            </a:r>
            <a:r>
              <a:rPr dirty="0" sz="1200" spc="-5">
                <a:latin typeface="Arial"/>
                <a:cs typeface="Arial"/>
              </a:rPr>
              <a:t>n’arrête pas de fonctionner lorsque la pression</a:t>
            </a:r>
            <a:r>
              <a:rPr dirty="0" sz="1200" spc="-60">
                <a:latin typeface="Arial"/>
                <a:cs typeface="Arial"/>
              </a:rPr>
              <a:t> </a:t>
            </a:r>
            <a:r>
              <a:rPr dirty="0" sz="1200" spc="-5">
                <a:latin typeface="Arial"/>
                <a:cs typeface="Arial"/>
              </a:rPr>
              <a:t>d’air</a:t>
            </a:r>
            <a:endParaRPr sz="1200">
              <a:latin typeface="Arial"/>
              <a:cs typeface="Arial"/>
            </a:endParaRPr>
          </a:p>
          <a:p>
            <a:pPr marL="469900">
              <a:lnSpc>
                <a:spcPts val="1435"/>
              </a:lnSpc>
            </a:pPr>
            <a:r>
              <a:rPr dirty="0" sz="1200">
                <a:latin typeface="Arial"/>
                <a:cs typeface="Arial"/>
              </a:rPr>
              <a:t>se situe </a:t>
            </a:r>
            <a:r>
              <a:rPr dirty="0" sz="1200" spc="-5">
                <a:latin typeface="Arial"/>
                <a:cs typeface="Arial"/>
              </a:rPr>
              <a:t>entre 805 </a:t>
            </a:r>
            <a:r>
              <a:rPr dirty="0" sz="1200">
                <a:latin typeface="Arial"/>
                <a:cs typeface="Arial"/>
              </a:rPr>
              <a:t>kPa </a:t>
            </a:r>
            <a:r>
              <a:rPr dirty="0" sz="1200" spc="-25">
                <a:latin typeface="Arial"/>
                <a:cs typeface="Arial"/>
              </a:rPr>
              <a:t>(117 </a:t>
            </a:r>
            <a:r>
              <a:rPr dirty="0" sz="1200" spc="-5">
                <a:latin typeface="Arial"/>
                <a:cs typeface="Arial"/>
              </a:rPr>
              <a:t>lb/po²) et 945 </a:t>
            </a:r>
            <a:r>
              <a:rPr dirty="0" sz="1200">
                <a:latin typeface="Arial"/>
                <a:cs typeface="Arial"/>
              </a:rPr>
              <a:t>kPa (137</a:t>
            </a:r>
            <a:r>
              <a:rPr dirty="0" sz="1200" spc="-35">
                <a:latin typeface="Arial"/>
                <a:cs typeface="Arial"/>
              </a:rPr>
              <a:t> </a:t>
            </a:r>
            <a:r>
              <a:rPr dirty="0" sz="1200" spc="-5">
                <a:latin typeface="Arial"/>
                <a:cs typeface="Arial"/>
              </a:rPr>
              <a:t>lb/po²).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100">
              <a:latin typeface="Arial"/>
              <a:cs typeface="Arial"/>
            </a:endParaRPr>
          </a:p>
          <a:p>
            <a:pPr marL="3566160">
              <a:lnSpc>
                <a:spcPct val="100000"/>
              </a:lnSpc>
            </a:pPr>
            <a:r>
              <a:rPr dirty="0" sz="800">
                <a:solidFill>
                  <a:srgbClr val="01D1B7"/>
                </a:solidFill>
                <a:latin typeface="Arial"/>
                <a:cs typeface="Arial"/>
              </a:rPr>
              <a:t>Conduire </a:t>
            </a:r>
            <a:r>
              <a:rPr dirty="0" sz="800" spc="25">
                <a:solidFill>
                  <a:srgbClr val="01D1B7"/>
                </a:solidFill>
                <a:latin typeface="Arial"/>
                <a:cs typeface="Arial"/>
              </a:rPr>
              <a:t>un </a:t>
            </a:r>
            <a:r>
              <a:rPr dirty="0" sz="800" spc="10">
                <a:solidFill>
                  <a:srgbClr val="01D1B7"/>
                </a:solidFill>
                <a:latin typeface="Arial"/>
                <a:cs typeface="Arial"/>
              </a:rPr>
              <a:t>véhicule </a:t>
            </a:r>
            <a:r>
              <a:rPr dirty="0" sz="800" spc="35">
                <a:solidFill>
                  <a:srgbClr val="01D1B7"/>
                </a:solidFill>
                <a:latin typeface="Arial"/>
                <a:cs typeface="Arial"/>
              </a:rPr>
              <a:t>lourd</a:t>
            </a:r>
            <a:r>
              <a:rPr dirty="0" sz="800" spc="55">
                <a:solidFill>
                  <a:srgbClr val="01D1B7"/>
                </a:solidFill>
                <a:latin typeface="Arial"/>
                <a:cs typeface="Arial"/>
              </a:rPr>
              <a:t> </a:t>
            </a:r>
            <a:r>
              <a:rPr dirty="0" sz="800" spc="30">
                <a:solidFill>
                  <a:srgbClr val="01D1B7"/>
                </a:solidFill>
                <a:latin typeface="Arial"/>
                <a:cs typeface="Arial"/>
              </a:rPr>
              <a:t>422</a:t>
            </a:r>
            <a:endParaRPr sz="800">
              <a:latin typeface="Arial"/>
              <a:cs typeface="Arial"/>
            </a:endParaRPr>
          </a:p>
          <a:p>
            <a:pPr marL="469900" marR="5080">
              <a:lnSpc>
                <a:spcPts val="1430"/>
              </a:lnSpc>
              <a:spcBef>
                <a:spcPts val="660"/>
              </a:spcBef>
            </a:pPr>
            <a:r>
              <a:rPr dirty="0" sz="1200" spc="-5">
                <a:latin typeface="Arial"/>
                <a:cs typeface="Arial"/>
              </a:rPr>
              <a:t>Le </a:t>
            </a:r>
            <a:r>
              <a:rPr dirty="0" sz="1200">
                <a:latin typeface="Arial"/>
                <a:cs typeface="Arial"/>
              </a:rPr>
              <a:t>compresseur se met </a:t>
            </a:r>
            <a:r>
              <a:rPr dirty="0" sz="1200" spc="-5">
                <a:latin typeface="Arial"/>
                <a:cs typeface="Arial"/>
              </a:rPr>
              <a:t>en </a:t>
            </a:r>
            <a:r>
              <a:rPr dirty="0" sz="1200">
                <a:latin typeface="Arial"/>
                <a:cs typeface="Arial"/>
              </a:rPr>
              <a:t>marche à </a:t>
            </a:r>
            <a:r>
              <a:rPr dirty="0" sz="1200" spc="-5">
                <a:latin typeface="Arial"/>
                <a:cs typeface="Arial"/>
              </a:rPr>
              <a:t>une pression inférieure ou  égale </a:t>
            </a:r>
            <a:r>
              <a:rPr dirty="0" sz="1200">
                <a:latin typeface="Arial"/>
                <a:cs typeface="Arial"/>
              </a:rPr>
              <a:t>à </a:t>
            </a:r>
            <a:r>
              <a:rPr dirty="0" sz="1200" spc="-5">
                <a:latin typeface="Arial"/>
                <a:cs typeface="Arial"/>
              </a:rPr>
              <a:t>550 </a:t>
            </a:r>
            <a:r>
              <a:rPr dirty="0" sz="1200">
                <a:latin typeface="Arial"/>
                <a:cs typeface="Arial"/>
              </a:rPr>
              <a:t>kPa (80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 spc="-5">
                <a:latin typeface="Arial"/>
                <a:cs typeface="Arial"/>
              </a:rPr>
              <a:t>lb/po²).</a:t>
            </a:r>
            <a:endParaRPr sz="1200">
              <a:latin typeface="Arial"/>
              <a:cs typeface="Arial"/>
            </a:endParaRPr>
          </a:p>
          <a:p>
            <a:pPr marL="3566160">
              <a:lnSpc>
                <a:spcPct val="100000"/>
              </a:lnSpc>
              <a:spcBef>
                <a:spcPts val="919"/>
              </a:spcBef>
            </a:pPr>
            <a:r>
              <a:rPr dirty="0" sz="800">
                <a:solidFill>
                  <a:srgbClr val="01D1B7"/>
                </a:solidFill>
                <a:latin typeface="Arial"/>
                <a:cs typeface="Arial"/>
              </a:rPr>
              <a:t>Conduire </a:t>
            </a:r>
            <a:r>
              <a:rPr dirty="0" sz="800" spc="25">
                <a:solidFill>
                  <a:srgbClr val="01D1B7"/>
                </a:solidFill>
                <a:latin typeface="Arial"/>
                <a:cs typeface="Arial"/>
              </a:rPr>
              <a:t>un </a:t>
            </a:r>
            <a:r>
              <a:rPr dirty="0" sz="800" spc="10">
                <a:solidFill>
                  <a:srgbClr val="01D1B7"/>
                </a:solidFill>
                <a:latin typeface="Arial"/>
                <a:cs typeface="Arial"/>
              </a:rPr>
              <a:t>véhicule </a:t>
            </a:r>
            <a:r>
              <a:rPr dirty="0" sz="800" spc="35">
                <a:solidFill>
                  <a:srgbClr val="01D1B7"/>
                </a:solidFill>
                <a:latin typeface="Arial"/>
                <a:cs typeface="Arial"/>
              </a:rPr>
              <a:t>lourd</a:t>
            </a:r>
            <a:r>
              <a:rPr dirty="0" sz="800" spc="60">
                <a:solidFill>
                  <a:srgbClr val="01D1B7"/>
                </a:solidFill>
                <a:latin typeface="Arial"/>
                <a:cs typeface="Arial"/>
              </a:rPr>
              <a:t> </a:t>
            </a:r>
            <a:r>
              <a:rPr dirty="0" sz="800" spc="25">
                <a:solidFill>
                  <a:srgbClr val="01D1B7"/>
                </a:solidFill>
                <a:latin typeface="Arial"/>
                <a:cs typeface="Arial"/>
              </a:rPr>
              <a:t>423</a:t>
            </a:r>
            <a:endParaRPr sz="800">
              <a:latin typeface="Arial"/>
              <a:cs typeface="Arial"/>
            </a:endParaRPr>
          </a:p>
        </p:txBody>
      </p:sp>
      <p:sp>
        <p:nvSpPr>
          <p:cNvPr id="17" name="object 17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7620" rIns="0" bIns="0" rtlCol="0" vert="horz">
            <a:spAutoFit/>
          </a:bodyPr>
          <a:lstStyle/>
          <a:p>
            <a:pPr marL="12700" marR="5080" indent="17780">
              <a:lnSpc>
                <a:spcPts val="830"/>
              </a:lnSpc>
              <a:spcBef>
                <a:spcPts val="60"/>
              </a:spcBef>
            </a:pPr>
            <a:r>
              <a:rPr dirty="0" spc="-5"/>
              <a:t>Commission scolaire  </a:t>
            </a:r>
            <a:r>
              <a:rPr dirty="0"/>
              <a:t>de </a:t>
            </a:r>
            <a:r>
              <a:rPr dirty="0" spc="-5"/>
              <a:t>la</a:t>
            </a:r>
            <a:r>
              <a:rPr dirty="0" spc="-85"/>
              <a:t> </a:t>
            </a:r>
            <a:r>
              <a:rPr dirty="0" spc="-5"/>
              <a:t>Rivière-du-Nord</a:t>
            </a:r>
          </a:p>
        </p:txBody>
      </p:sp>
      <p:sp>
        <p:nvSpPr>
          <p:cNvPr id="18" name="object 18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5"/>
              <a:t>ÇA</a:t>
            </a:r>
            <a:r>
              <a:rPr dirty="0" spc="-100"/>
              <a:t> </a:t>
            </a:r>
            <a:r>
              <a:rPr dirty="0" spc="-5"/>
              <a:t>ROULE</a:t>
            </a:r>
            <a:r>
              <a:rPr dirty="0" spc="-85"/>
              <a:t> </a:t>
            </a:r>
            <a:r>
              <a:rPr dirty="0" spc="-50"/>
              <a:t>!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640975" y="1977450"/>
            <a:ext cx="2837819" cy="225912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28615" y="505857"/>
            <a:ext cx="1647189" cy="3911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25450" algn="l"/>
              </a:tabLst>
            </a:pPr>
            <a:r>
              <a:rPr dirty="0" spc="-275"/>
              <a:t>1.	</a:t>
            </a:r>
            <a:r>
              <a:rPr dirty="0"/>
              <a:t>Attelage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384725" y="1225081"/>
            <a:ext cx="256095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25">
                <a:solidFill>
                  <a:srgbClr val="01D1B7"/>
                </a:solidFill>
                <a:latin typeface="Arial"/>
                <a:cs typeface="Arial"/>
              </a:rPr>
              <a:t>Défectuosités</a:t>
            </a:r>
            <a:r>
              <a:rPr dirty="0" sz="1800" spc="-45">
                <a:solidFill>
                  <a:srgbClr val="01D1B7"/>
                </a:solidFill>
                <a:latin typeface="Arial"/>
                <a:cs typeface="Arial"/>
              </a:rPr>
              <a:t> </a:t>
            </a:r>
            <a:r>
              <a:rPr dirty="0" sz="1800" spc="30">
                <a:solidFill>
                  <a:srgbClr val="01D1B7"/>
                </a:solidFill>
                <a:latin typeface="Arial"/>
                <a:cs typeface="Arial"/>
              </a:rPr>
              <a:t>mineures:</a:t>
            </a:r>
            <a:endParaRPr sz="18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41925" y="1780579"/>
            <a:ext cx="3653790" cy="75120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1430"/>
              </a:lnSpc>
              <a:spcBef>
                <a:spcPts val="100"/>
              </a:spcBef>
            </a:pPr>
            <a:r>
              <a:rPr dirty="0" sz="1200" spc="-5" b="1">
                <a:latin typeface="Arial"/>
                <a:cs typeface="Arial"/>
              </a:rPr>
              <a:t>1.1</a:t>
            </a:r>
            <a:endParaRPr sz="1200">
              <a:latin typeface="Arial"/>
              <a:cs typeface="Arial"/>
            </a:endParaRPr>
          </a:p>
          <a:p>
            <a:pPr algn="just" marL="12700" marR="5080">
              <a:lnSpc>
                <a:spcPts val="1430"/>
              </a:lnSpc>
              <a:spcBef>
                <a:spcPts val="45"/>
              </a:spcBef>
            </a:pPr>
            <a:r>
              <a:rPr dirty="0" sz="1200" spc="-5" b="1">
                <a:latin typeface="Arial"/>
                <a:cs typeface="Arial"/>
              </a:rPr>
              <a:t>Lorsque le véhicule n’est pas accouplé, </a:t>
            </a:r>
            <a:r>
              <a:rPr dirty="0" sz="1200" spc="-5">
                <a:latin typeface="Arial"/>
                <a:cs typeface="Arial"/>
              </a:rPr>
              <a:t>un ou des  éléments de fixation de la </a:t>
            </a:r>
            <a:r>
              <a:rPr dirty="0" sz="1200">
                <a:latin typeface="Arial"/>
                <a:cs typeface="Arial"/>
              </a:rPr>
              <a:t>sellette sont manquants,  cassés </a:t>
            </a:r>
            <a:r>
              <a:rPr dirty="0" sz="1200" spc="-5">
                <a:latin typeface="Arial"/>
                <a:cs typeface="Arial"/>
              </a:rPr>
              <a:t>ou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 spc="-5">
                <a:latin typeface="Arial"/>
                <a:cs typeface="Arial"/>
              </a:rPr>
              <a:t>desserrés.</a:t>
            </a:r>
            <a:endParaRPr sz="12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41925" y="2685454"/>
            <a:ext cx="3654425" cy="57023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1430"/>
              </a:lnSpc>
              <a:spcBef>
                <a:spcPts val="100"/>
              </a:spcBef>
            </a:pPr>
            <a:r>
              <a:rPr dirty="0" sz="1200" spc="-5" b="1">
                <a:latin typeface="Arial"/>
                <a:cs typeface="Arial"/>
              </a:rPr>
              <a:t>1.2</a:t>
            </a:r>
            <a:endParaRPr sz="1200">
              <a:latin typeface="Arial"/>
              <a:cs typeface="Arial"/>
            </a:endParaRPr>
          </a:p>
          <a:p>
            <a:pPr marL="12700" marR="5080">
              <a:lnSpc>
                <a:spcPts val="1430"/>
              </a:lnSpc>
              <a:spcBef>
                <a:spcPts val="45"/>
              </a:spcBef>
            </a:pPr>
            <a:r>
              <a:rPr dirty="0" sz="1200" spc="-5">
                <a:latin typeface="Arial"/>
                <a:cs typeface="Arial"/>
              </a:rPr>
              <a:t>Une attache de </a:t>
            </a:r>
            <a:r>
              <a:rPr dirty="0" sz="1200">
                <a:latin typeface="Arial"/>
                <a:cs typeface="Arial"/>
              </a:rPr>
              <a:t>sûreté </a:t>
            </a:r>
            <a:r>
              <a:rPr dirty="0" sz="1200" spc="-5">
                <a:latin typeface="Arial"/>
                <a:cs typeface="Arial"/>
              </a:rPr>
              <a:t>ou un </a:t>
            </a:r>
            <a:r>
              <a:rPr dirty="0" sz="1200">
                <a:latin typeface="Arial"/>
                <a:cs typeface="Arial"/>
              </a:rPr>
              <a:t>raccord </a:t>
            </a:r>
            <a:r>
              <a:rPr dirty="0" sz="1200" spc="-5">
                <a:latin typeface="Arial"/>
                <a:cs typeface="Arial"/>
              </a:rPr>
              <a:t>est </a:t>
            </a:r>
            <a:r>
              <a:rPr dirty="0" sz="1200">
                <a:latin typeface="Arial"/>
                <a:cs typeface="Arial"/>
              </a:rPr>
              <a:t>manquant,  </a:t>
            </a:r>
            <a:r>
              <a:rPr dirty="0" sz="1200" spc="-5">
                <a:latin typeface="Arial"/>
                <a:cs typeface="Arial"/>
              </a:rPr>
              <a:t>détérioré* ou </a:t>
            </a:r>
            <a:r>
              <a:rPr dirty="0" sz="1200">
                <a:latin typeface="Arial"/>
                <a:cs typeface="Arial"/>
              </a:rPr>
              <a:t>mal</a:t>
            </a:r>
            <a:r>
              <a:rPr dirty="0" sz="1200" spc="-10">
                <a:latin typeface="Arial"/>
                <a:cs typeface="Arial"/>
              </a:rPr>
              <a:t> </a:t>
            </a:r>
            <a:r>
              <a:rPr dirty="0" sz="1200" spc="-5">
                <a:latin typeface="Arial"/>
                <a:cs typeface="Arial"/>
              </a:rPr>
              <a:t>fixé.</a:t>
            </a:r>
            <a:endParaRPr sz="12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7020121" y="2524793"/>
            <a:ext cx="624205" cy="655320"/>
          </a:xfrm>
          <a:custGeom>
            <a:avLst/>
            <a:gdLst/>
            <a:ahLst/>
            <a:cxnLst/>
            <a:rect l="l" t="t" r="r" b="b"/>
            <a:pathLst>
              <a:path w="624204" h="655319">
                <a:moveTo>
                  <a:pt x="0" y="327449"/>
                </a:moveTo>
                <a:lnTo>
                  <a:pt x="3381" y="279061"/>
                </a:lnTo>
                <a:lnTo>
                  <a:pt x="13203" y="232878"/>
                </a:lnTo>
                <a:lnTo>
                  <a:pt x="28984" y="189405"/>
                </a:lnTo>
                <a:lnTo>
                  <a:pt x="50241" y="149150"/>
                </a:lnTo>
                <a:lnTo>
                  <a:pt x="76491" y="112618"/>
                </a:lnTo>
                <a:lnTo>
                  <a:pt x="107253" y="80317"/>
                </a:lnTo>
                <a:lnTo>
                  <a:pt x="142044" y="52754"/>
                </a:lnTo>
                <a:lnTo>
                  <a:pt x="180382" y="30434"/>
                </a:lnTo>
                <a:lnTo>
                  <a:pt x="221783" y="13863"/>
                </a:lnTo>
                <a:lnTo>
                  <a:pt x="265767" y="3550"/>
                </a:lnTo>
                <a:lnTo>
                  <a:pt x="311849" y="0"/>
                </a:lnTo>
                <a:lnTo>
                  <a:pt x="360928" y="4079"/>
                </a:lnTo>
                <a:lnTo>
                  <a:pt x="408356" y="16073"/>
                </a:lnTo>
                <a:lnTo>
                  <a:pt x="453296" y="35619"/>
                </a:lnTo>
                <a:lnTo>
                  <a:pt x="494910" y="62352"/>
                </a:lnTo>
                <a:lnTo>
                  <a:pt x="532360" y="95907"/>
                </a:lnTo>
                <a:lnTo>
                  <a:pt x="564317" y="135232"/>
                </a:lnTo>
                <a:lnTo>
                  <a:pt x="589777" y="178928"/>
                </a:lnTo>
                <a:lnTo>
                  <a:pt x="608391" y="226115"/>
                </a:lnTo>
                <a:lnTo>
                  <a:pt x="619815" y="275916"/>
                </a:lnTo>
                <a:lnTo>
                  <a:pt x="623699" y="327449"/>
                </a:lnTo>
                <a:lnTo>
                  <a:pt x="620318" y="375838"/>
                </a:lnTo>
                <a:lnTo>
                  <a:pt x="610496" y="422021"/>
                </a:lnTo>
                <a:lnTo>
                  <a:pt x="594715" y="465494"/>
                </a:lnTo>
                <a:lnTo>
                  <a:pt x="573458" y="505749"/>
                </a:lnTo>
                <a:lnTo>
                  <a:pt x="547208" y="542281"/>
                </a:lnTo>
                <a:lnTo>
                  <a:pt x="516446" y="574582"/>
                </a:lnTo>
                <a:lnTo>
                  <a:pt x="481655" y="602145"/>
                </a:lnTo>
                <a:lnTo>
                  <a:pt x="443317" y="624465"/>
                </a:lnTo>
                <a:lnTo>
                  <a:pt x="401916" y="641036"/>
                </a:lnTo>
                <a:lnTo>
                  <a:pt x="357932" y="651349"/>
                </a:lnTo>
                <a:lnTo>
                  <a:pt x="311849" y="654899"/>
                </a:lnTo>
                <a:lnTo>
                  <a:pt x="265767" y="651349"/>
                </a:lnTo>
                <a:lnTo>
                  <a:pt x="221783" y="641036"/>
                </a:lnTo>
                <a:lnTo>
                  <a:pt x="180382" y="624465"/>
                </a:lnTo>
                <a:lnTo>
                  <a:pt x="142044" y="602145"/>
                </a:lnTo>
                <a:lnTo>
                  <a:pt x="107253" y="574582"/>
                </a:lnTo>
                <a:lnTo>
                  <a:pt x="76491" y="542281"/>
                </a:lnTo>
                <a:lnTo>
                  <a:pt x="50241" y="505749"/>
                </a:lnTo>
                <a:lnTo>
                  <a:pt x="28984" y="465494"/>
                </a:lnTo>
                <a:lnTo>
                  <a:pt x="13203" y="422021"/>
                </a:lnTo>
                <a:lnTo>
                  <a:pt x="3381" y="375838"/>
                </a:lnTo>
                <a:lnTo>
                  <a:pt x="0" y="327449"/>
                </a:lnTo>
                <a:close/>
              </a:path>
            </a:pathLst>
          </a:custGeom>
          <a:ln w="38099">
            <a:solidFill>
              <a:srgbClr val="FF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7926321" y="2885760"/>
            <a:ext cx="624205" cy="655320"/>
          </a:xfrm>
          <a:custGeom>
            <a:avLst/>
            <a:gdLst/>
            <a:ahLst/>
            <a:cxnLst/>
            <a:rect l="l" t="t" r="r" b="b"/>
            <a:pathLst>
              <a:path w="624204" h="655320">
                <a:moveTo>
                  <a:pt x="0" y="327449"/>
                </a:moveTo>
                <a:lnTo>
                  <a:pt x="3381" y="279061"/>
                </a:lnTo>
                <a:lnTo>
                  <a:pt x="13203" y="232878"/>
                </a:lnTo>
                <a:lnTo>
                  <a:pt x="28984" y="189405"/>
                </a:lnTo>
                <a:lnTo>
                  <a:pt x="50240" y="149150"/>
                </a:lnTo>
                <a:lnTo>
                  <a:pt x="76491" y="112618"/>
                </a:lnTo>
                <a:lnTo>
                  <a:pt x="107253" y="80317"/>
                </a:lnTo>
                <a:lnTo>
                  <a:pt x="142044" y="52754"/>
                </a:lnTo>
                <a:lnTo>
                  <a:pt x="180381" y="30434"/>
                </a:lnTo>
                <a:lnTo>
                  <a:pt x="221783" y="13863"/>
                </a:lnTo>
                <a:lnTo>
                  <a:pt x="265766" y="3550"/>
                </a:lnTo>
                <a:lnTo>
                  <a:pt x="311849" y="0"/>
                </a:lnTo>
                <a:lnTo>
                  <a:pt x="360928" y="4079"/>
                </a:lnTo>
                <a:lnTo>
                  <a:pt x="408355" y="16073"/>
                </a:lnTo>
                <a:lnTo>
                  <a:pt x="453295" y="35619"/>
                </a:lnTo>
                <a:lnTo>
                  <a:pt x="494909" y="62352"/>
                </a:lnTo>
                <a:lnTo>
                  <a:pt x="532360" y="95907"/>
                </a:lnTo>
                <a:lnTo>
                  <a:pt x="564317" y="135232"/>
                </a:lnTo>
                <a:lnTo>
                  <a:pt x="589776" y="178927"/>
                </a:lnTo>
                <a:lnTo>
                  <a:pt x="608391" y="226115"/>
                </a:lnTo>
                <a:lnTo>
                  <a:pt x="619815" y="275916"/>
                </a:lnTo>
                <a:lnTo>
                  <a:pt x="623699" y="327449"/>
                </a:lnTo>
                <a:lnTo>
                  <a:pt x="620318" y="375838"/>
                </a:lnTo>
                <a:lnTo>
                  <a:pt x="610496" y="422021"/>
                </a:lnTo>
                <a:lnTo>
                  <a:pt x="594715" y="465494"/>
                </a:lnTo>
                <a:lnTo>
                  <a:pt x="573458" y="505749"/>
                </a:lnTo>
                <a:lnTo>
                  <a:pt x="547208" y="542281"/>
                </a:lnTo>
                <a:lnTo>
                  <a:pt x="516446" y="574582"/>
                </a:lnTo>
                <a:lnTo>
                  <a:pt x="481655" y="602145"/>
                </a:lnTo>
                <a:lnTo>
                  <a:pt x="443317" y="624466"/>
                </a:lnTo>
                <a:lnTo>
                  <a:pt x="401916" y="641036"/>
                </a:lnTo>
                <a:lnTo>
                  <a:pt x="357932" y="651349"/>
                </a:lnTo>
                <a:lnTo>
                  <a:pt x="311849" y="654900"/>
                </a:lnTo>
                <a:lnTo>
                  <a:pt x="265766" y="651349"/>
                </a:lnTo>
                <a:lnTo>
                  <a:pt x="221783" y="641036"/>
                </a:lnTo>
                <a:lnTo>
                  <a:pt x="180381" y="624466"/>
                </a:lnTo>
                <a:lnTo>
                  <a:pt x="142044" y="602145"/>
                </a:lnTo>
                <a:lnTo>
                  <a:pt x="107253" y="574582"/>
                </a:lnTo>
                <a:lnTo>
                  <a:pt x="76491" y="542281"/>
                </a:lnTo>
                <a:lnTo>
                  <a:pt x="50240" y="505749"/>
                </a:lnTo>
                <a:lnTo>
                  <a:pt x="28984" y="465494"/>
                </a:lnTo>
                <a:lnTo>
                  <a:pt x="13203" y="422021"/>
                </a:lnTo>
                <a:lnTo>
                  <a:pt x="3381" y="375838"/>
                </a:lnTo>
                <a:lnTo>
                  <a:pt x="0" y="327449"/>
                </a:lnTo>
                <a:close/>
              </a:path>
            </a:pathLst>
          </a:custGeom>
          <a:ln w="38099">
            <a:solidFill>
              <a:srgbClr val="FF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5982322" y="2678960"/>
            <a:ext cx="624205" cy="655320"/>
          </a:xfrm>
          <a:custGeom>
            <a:avLst/>
            <a:gdLst/>
            <a:ahLst/>
            <a:cxnLst/>
            <a:rect l="l" t="t" r="r" b="b"/>
            <a:pathLst>
              <a:path w="624204" h="655320">
                <a:moveTo>
                  <a:pt x="0" y="327449"/>
                </a:moveTo>
                <a:lnTo>
                  <a:pt x="3381" y="279061"/>
                </a:lnTo>
                <a:lnTo>
                  <a:pt x="13203" y="232878"/>
                </a:lnTo>
                <a:lnTo>
                  <a:pt x="28984" y="189405"/>
                </a:lnTo>
                <a:lnTo>
                  <a:pt x="50240" y="149149"/>
                </a:lnTo>
                <a:lnTo>
                  <a:pt x="76491" y="112618"/>
                </a:lnTo>
                <a:lnTo>
                  <a:pt x="107253" y="80317"/>
                </a:lnTo>
                <a:lnTo>
                  <a:pt x="142044" y="52754"/>
                </a:lnTo>
                <a:lnTo>
                  <a:pt x="180381" y="30434"/>
                </a:lnTo>
                <a:lnTo>
                  <a:pt x="221783" y="13863"/>
                </a:lnTo>
                <a:lnTo>
                  <a:pt x="265767" y="3550"/>
                </a:lnTo>
                <a:lnTo>
                  <a:pt x="311849" y="0"/>
                </a:lnTo>
                <a:lnTo>
                  <a:pt x="360928" y="4079"/>
                </a:lnTo>
                <a:lnTo>
                  <a:pt x="408356" y="16073"/>
                </a:lnTo>
                <a:lnTo>
                  <a:pt x="453296" y="35619"/>
                </a:lnTo>
                <a:lnTo>
                  <a:pt x="494910" y="62352"/>
                </a:lnTo>
                <a:lnTo>
                  <a:pt x="532361" y="95907"/>
                </a:lnTo>
                <a:lnTo>
                  <a:pt x="564317" y="135232"/>
                </a:lnTo>
                <a:lnTo>
                  <a:pt x="589777" y="178927"/>
                </a:lnTo>
                <a:lnTo>
                  <a:pt x="608391" y="226115"/>
                </a:lnTo>
                <a:lnTo>
                  <a:pt x="619814" y="275916"/>
                </a:lnTo>
                <a:lnTo>
                  <a:pt x="623699" y="327449"/>
                </a:lnTo>
                <a:lnTo>
                  <a:pt x="620318" y="375838"/>
                </a:lnTo>
                <a:lnTo>
                  <a:pt x="610496" y="422021"/>
                </a:lnTo>
                <a:lnTo>
                  <a:pt x="594715" y="465494"/>
                </a:lnTo>
                <a:lnTo>
                  <a:pt x="573458" y="505749"/>
                </a:lnTo>
                <a:lnTo>
                  <a:pt x="547208" y="542281"/>
                </a:lnTo>
                <a:lnTo>
                  <a:pt x="516446" y="574581"/>
                </a:lnTo>
                <a:lnTo>
                  <a:pt x="481655" y="602145"/>
                </a:lnTo>
                <a:lnTo>
                  <a:pt x="443318" y="624465"/>
                </a:lnTo>
                <a:lnTo>
                  <a:pt x="401916" y="641036"/>
                </a:lnTo>
                <a:lnTo>
                  <a:pt x="357932" y="651349"/>
                </a:lnTo>
                <a:lnTo>
                  <a:pt x="311849" y="654899"/>
                </a:lnTo>
                <a:lnTo>
                  <a:pt x="265767" y="651349"/>
                </a:lnTo>
                <a:lnTo>
                  <a:pt x="221783" y="641036"/>
                </a:lnTo>
                <a:lnTo>
                  <a:pt x="180381" y="624465"/>
                </a:lnTo>
                <a:lnTo>
                  <a:pt x="142044" y="602145"/>
                </a:lnTo>
                <a:lnTo>
                  <a:pt x="107253" y="574581"/>
                </a:lnTo>
                <a:lnTo>
                  <a:pt x="76491" y="542281"/>
                </a:lnTo>
                <a:lnTo>
                  <a:pt x="50240" y="505749"/>
                </a:lnTo>
                <a:lnTo>
                  <a:pt x="28984" y="465494"/>
                </a:lnTo>
                <a:lnTo>
                  <a:pt x="13203" y="422021"/>
                </a:lnTo>
                <a:lnTo>
                  <a:pt x="3381" y="375838"/>
                </a:lnTo>
                <a:lnTo>
                  <a:pt x="0" y="327449"/>
                </a:lnTo>
                <a:close/>
              </a:path>
            </a:pathLst>
          </a:custGeom>
          <a:ln w="38099">
            <a:solidFill>
              <a:srgbClr val="FF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2611498" y="2531551"/>
            <a:ext cx="1866264" cy="4445"/>
          </a:xfrm>
          <a:custGeom>
            <a:avLst/>
            <a:gdLst/>
            <a:ahLst/>
            <a:cxnLst/>
            <a:rect l="l" t="t" r="r" b="b"/>
            <a:pathLst>
              <a:path w="1866264" h="4444">
                <a:moveTo>
                  <a:pt x="0" y="0"/>
                </a:moveTo>
                <a:lnTo>
                  <a:pt x="1865699" y="3899"/>
                </a:lnTo>
              </a:path>
            </a:pathLst>
          </a:custGeom>
          <a:ln w="19049">
            <a:solidFill>
              <a:srgbClr val="01D1B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4290958" y="2530869"/>
            <a:ext cx="635" cy="131445"/>
          </a:xfrm>
          <a:custGeom>
            <a:avLst/>
            <a:gdLst/>
            <a:ahLst/>
            <a:cxnLst/>
            <a:rect l="l" t="t" r="r" b="b"/>
            <a:pathLst>
              <a:path w="635" h="131444">
                <a:moveTo>
                  <a:pt x="149" y="-9524"/>
                </a:moveTo>
                <a:lnTo>
                  <a:pt x="149" y="140924"/>
                </a:lnTo>
              </a:path>
            </a:pathLst>
          </a:custGeom>
          <a:ln w="19349">
            <a:solidFill>
              <a:srgbClr val="01D1B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2966700" y="2537400"/>
            <a:ext cx="154432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01D1B7"/>
                </a:solidFill>
                <a:latin typeface="Arial"/>
                <a:cs typeface="Arial"/>
              </a:rPr>
              <a:t>Conduire </a:t>
            </a:r>
            <a:r>
              <a:rPr dirty="0" sz="800" spc="25">
                <a:solidFill>
                  <a:srgbClr val="01D1B7"/>
                </a:solidFill>
                <a:latin typeface="Arial"/>
                <a:cs typeface="Arial"/>
              </a:rPr>
              <a:t>un </a:t>
            </a:r>
            <a:r>
              <a:rPr dirty="0" sz="800" spc="10">
                <a:solidFill>
                  <a:srgbClr val="01D1B7"/>
                </a:solidFill>
                <a:latin typeface="Arial"/>
                <a:cs typeface="Arial"/>
              </a:rPr>
              <a:t>véhicule </a:t>
            </a:r>
            <a:r>
              <a:rPr dirty="0" sz="800" spc="35">
                <a:solidFill>
                  <a:srgbClr val="01D1B7"/>
                </a:solidFill>
                <a:latin typeface="Arial"/>
                <a:cs typeface="Arial"/>
              </a:rPr>
              <a:t>lourd</a:t>
            </a:r>
            <a:r>
              <a:rPr dirty="0" sz="800" spc="50">
                <a:solidFill>
                  <a:srgbClr val="01D1B7"/>
                </a:solidFill>
                <a:latin typeface="Arial"/>
                <a:cs typeface="Arial"/>
              </a:rPr>
              <a:t> </a:t>
            </a:r>
            <a:r>
              <a:rPr dirty="0" sz="800" spc="40">
                <a:solidFill>
                  <a:srgbClr val="01D1B7"/>
                </a:solidFill>
                <a:latin typeface="Arial"/>
                <a:cs typeface="Arial"/>
              </a:rPr>
              <a:t>369</a:t>
            </a:r>
            <a:endParaRPr sz="80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09550" y="1878804"/>
            <a:ext cx="390924" cy="3574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409550" y="2869404"/>
            <a:ext cx="390924" cy="3574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2611498" y="3293551"/>
            <a:ext cx="1866264" cy="4445"/>
          </a:xfrm>
          <a:custGeom>
            <a:avLst/>
            <a:gdLst/>
            <a:ahLst/>
            <a:cxnLst/>
            <a:rect l="l" t="t" r="r" b="b"/>
            <a:pathLst>
              <a:path w="1866264" h="4445">
                <a:moveTo>
                  <a:pt x="0" y="0"/>
                </a:moveTo>
                <a:lnTo>
                  <a:pt x="1865699" y="3899"/>
                </a:lnTo>
              </a:path>
            </a:pathLst>
          </a:custGeom>
          <a:ln w="19049">
            <a:solidFill>
              <a:srgbClr val="01D1B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4290958" y="3292869"/>
            <a:ext cx="635" cy="131445"/>
          </a:xfrm>
          <a:custGeom>
            <a:avLst/>
            <a:gdLst/>
            <a:ahLst/>
            <a:cxnLst/>
            <a:rect l="l" t="t" r="r" b="b"/>
            <a:pathLst>
              <a:path w="635" h="131445">
                <a:moveTo>
                  <a:pt x="149" y="-9524"/>
                </a:moveTo>
                <a:lnTo>
                  <a:pt x="149" y="140924"/>
                </a:lnTo>
              </a:path>
            </a:pathLst>
          </a:custGeom>
          <a:ln w="19349">
            <a:solidFill>
              <a:srgbClr val="01D1B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 txBox="1"/>
          <p:nvPr/>
        </p:nvSpPr>
        <p:spPr>
          <a:xfrm>
            <a:off x="2966700" y="3299400"/>
            <a:ext cx="153606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01D1B7"/>
                </a:solidFill>
                <a:latin typeface="Arial"/>
                <a:cs typeface="Arial"/>
              </a:rPr>
              <a:t>Conduire </a:t>
            </a:r>
            <a:r>
              <a:rPr dirty="0" sz="800" spc="25">
                <a:solidFill>
                  <a:srgbClr val="01D1B7"/>
                </a:solidFill>
                <a:latin typeface="Arial"/>
                <a:cs typeface="Arial"/>
              </a:rPr>
              <a:t>un </a:t>
            </a:r>
            <a:r>
              <a:rPr dirty="0" sz="800" spc="10">
                <a:solidFill>
                  <a:srgbClr val="01D1B7"/>
                </a:solidFill>
                <a:latin typeface="Arial"/>
                <a:cs typeface="Arial"/>
              </a:rPr>
              <a:t>véhicule </a:t>
            </a:r>
            <a:r>
              <a:rPr dirty="0" sz="800" spc="35">
                <a:solidFill>
                  <a:srgbClr val="01D1B7"/>
                </a:solidFill>
                <a:latin typeface="Arial"/>
                <a:cs typeface="Arial"/>
              </a:rPr>
              <a:t>lourd</a:t>
            </a:r>
            <a:r>
              <a:rPr dirty="0" sz="800" spc="45">
                <a:solidFill>
                  <a:srgbClr val="01D1B7"/>
                </a:solidFill>
                <a:latin typeface="Arial"/>
                <a:cs typeface="Arial"/>
              </a:rPr>
              <a:t> </a:t>
            </a:r>
            <a:r>
              <a:rPr dirty="0" sz="800" spc="20">
                <a:solidFill>
                  <a:srgbClr val="01D1B7"/>
                </a:solidFill>
                <a:latin typeface="Arial"/>
                <a:cs typeface="Arial"/>
              </a:rPr>
              <a:t>376</a:t>
            </a:r>
            <a:endParaRPr sz="800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5640975" y="91425"/>
            <a:ext cx="2837825" cy="207966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7620" rIns="0" bIns="0" rtlCol="0" vert="horz">
            <a:spAutoFit/>
          </a:bodyPr>
          <a:lstStyle/>
          <a:p>
            <a:pPr marL="12700" marR="5080" indent="17780">
              <a:lnSpc>
                <a:spcPts val="830"/>
              </a:lnSpc>
              <a:spcBef>
                <a:spcPts val="60"/>
              </a:spcBef>
            </a:pPr>
            <a:r>
              <a:rPr dirty="0" spc="-5"/>
              <a:t>Commission scolaire  </a:t>
            </a:r>
            <a:r>
              <a:rPr dirty="0"/>
              <a:t>de </a:t>
            </a:r>
            <a:r>
              <a:rPr dirty="0" spc="-5"/>
              <a:t>la</a:t>
            </a:r>
            <a:r>
              <a:rPr dirty="0" spc="-85"/>
              <a:t> </a:t>
            </a:r>
            <a:r>
              <a:rPr dirty="0" spc="-5"/>
              <a:t>Rivière-du-Nord</a:t>
            </a:r>
          </a:p>
        </p:txBody>
      </p:sp>
      <p:sp>
        <p:nvSpPr>
          <p:cNvPr id="20" name="object 20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5"/>
              <a:t>ÇA</a:t>
            </a:r>
            <a:r>
              <a:rPr dirty="0" spc="-100"/>
              <a:t> </a:t>
            </a:r>
            <a:r>
              <a:rPr dirty="0" spc="-5"/>
              <a:t>ROULE</a:t>
            </a:r>
            <a:r>
              <a:rPr dirty="0" spc="-85"/>
              <a:t> </a:t>
            </a:r>
            <a:r>
              <a:rPr dirty="0" spc="-50"/>
              <a:t>!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4725" y="277257"/>
            <a:ext cx="5143500" cy="3911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145"/>
              <a:t>19. </a:t>
            </a:r>
            <a:r>
              <a:rPr dirty="0" spc="-25"/>
              <a:t>Système </a:t>
            </a:r>
            <a:r>
              <a:rPr dirty="0" spc="-60"/>
              <a:t>de </a:t>
            </a:r>
            <a:r>
              <a:rPr dirty="0" spc="-5"/>
              <a:t>freins </a:t>
            </a:r>
            <a:r>
              <a:rPr dirty="0" spc="-25"/>
              <a:t>pneumatiques</a:t>
            </a:r>
          </a:p>
        </p:txBody>
      </p:sp>
      <p:sp>
        <p:nvSpPr>
          <p:cNvPr id="3" name="object 3"/>
          <p:cNvSpPr/>
          <p:nvPr/>
        </p:nvSpPr>
        <p:spPr>
          <a:xfrm>
            <a:off x="6078535" y="545415"/>
            <a:ext cx="2796710" cy="180112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6946120" y="1089368"/>
            <a:ext cx="1104265" cy="936625"/>
          </a:xfrm>
          <a:custGeom>
            <a:avLst/>
            <a:gdLst/>
            <a:ahLst/>
            <a:cxnLst/>
            <a:rect l="l" t="t" r="r" b="b"/>
            <a:pathLst>
              <a:path w="1104265" h="936625">
                <a:moveTo>
                  <a:pt x="0" y="468233"/>
                </a:moveTo>
                <a:lnTo>
                  <a:pt x="2526" y="423139"/>
                </a:lnTo>
                <a:lnTo>
                  <a:pt x="9953" y="379257"/>
                </a:lnTo>
                <a:lnTo>
                  <a:pt x="22048" y="336785"/>
                </a:lnTo>
                <a:lnTo>
                  <a:pt x="38579" y="295918"/>
                </a:lnTo>
                <a:lnTo>
                  <a:pt x="59317" y="256853"/>
                </a:lnTo>
                <a:lnTo>
                  <a:pt x="84028" y="219785"/>
                </a:lnTo>
                <a:lnTo>
                  <a:pt x="112483" y="184910"/>
                </a:lnTo>
                <a:lnTo>
                  <a:pt x="144449" y="152426"/>
                </a:lnTo>
                <a:lnTo>
                  <a:pt x="179696" y="122529"/>
                </a:lnTo>
                <a:lnTo>
                  <a:pt x="217991" y="95413"/>
                </a:lnTo>
                <a:lnTo>
                  <a:pt x="259104" y="71277"/>
                </a:lnTo>
                <a:lnTo>
                  <a:pt x="302804" y="50315"/>
                </a:lnTo>
                <a:lnTo>
                  <a:pt x="348858" y="32725"/>
                </a:lnTo>
                <a:lnTo>
                  <a:pt x="397037" y="18702"/>
                </a:lnTo>
                <a:lnTo>
                  <a:pt x="447107" y="8442"/>
                </a:lnTo>
                <a:lnTo>
                  <a:pt x="498839" y="2143"/>
                </a:lnTo>
                <a:lnTo>
                  <a:pt x="552000" y="0"/>
                </a:lnTo>
                <a:lnTo>
                  <a:pt x="605162" y="2143"/>
                </a:lnTo>
                <a:lnTo>
                  <a:pt x="656893" y="8442"/>
                </a:lnTo>
                <a:lnTo>
                  <a:pt x="706964" y="18702"/>
                </a:lnTo>
                <a:lnTo>
                  <a:pt x="755142" y="32725"/>
                </a:lnTo>
                <a:lnTo>
                  <a:pt x="801196" y="50315"/>
                </a:lnTo>
                <a:lnTo>
                  <a:pt x="844896" y="71277"/>
                </a:lnTo>
                <a:lnTo>
                  <a:pt x="886009" y="95413"/>
                </a:lnTo>
                <a:lnTo>
                  <a:pt x="924304" y="122529"/>
                </a:lnTo>
                <a:lnTo>
                  <a:pt x="959551" y="152426"/>
                </a:lnTo>
                <a:lnTo>
                  <a:pt x="991517" y="184910"/>
                </a:lnTo>
                <a:lnTo>
                  <a:pt x="1019972" y="219785"/>
                </a:lnTo>
                <a:lnTo>
                  <a:pt x="1044683" y="256853"/>
                </a:lnTo>
                <a:lnTo>
                  <a:pt x="1065421" y="295918"/>
                </a:lnTo>
                <a:lnTo>
                  <a:pt x="1081952" y="336785"/>
                </a:lnTo>
                <a:lnTo>
                  <a:pt x="1094047" y="379257"/>
                </a:lnTo>
                <a:lnTo>
                  <a:pt x="1101474" y="423139"/>
                </a:lnTo>
                <a:lnTo>
                  <a:pt x="1104000" y="468233"/>
                </a:lnTo>
                <a:lnTo>
                  <a:pt x="1101474" y="513327"/>
                </a:lnTo>
                <a:lnTo>
                  <a:pt x="1094047" y="557208"/>
                </a:lnTo>
                <a:lnTo>
                  <a:pt x="1081952" y="599680"/>
                </a:lnTo>
                <a:lnTo>
                  <a:pt x="1065421" y="640547"/>
                </a:lnTo>
                <a:lnTo>
                  <a:pt x="1044683" y="679613"/>
                </a:lnTo>
                <a:lnTo>
                  <a:pt x="1019972" y="716681"/>
                </a:lnTo>
                <a:lnTo>
                  <a:pt x="991517" y="751555"/>
                </a:lnTo>
                <a:lnTo>
                  <a:pt x="959551" y="784039"/>
                </a:lnTo>
                <a:lnTo>
                  <a:pt x="924304" y="813937"/>
                </a:lnTo>
                <a:lnTo>
                  <a:pt x="886009" y="841052"/>
                </a:lnTo>
                <a:lnTo>
                  <a:pt x="844896" y="865189"/>
                </a:lnTo>
                <a:lnTo>
                  <a:pt x="801196" y="886150"/>
                </a:lnTo>
                <a:lnTo>
                  <a:pt x="755142" y="903741"/>
                </a:lnTo>
                <a:lnTo>
                  <a:pt x="706964" y="917764"/>
                </a:lnTo>
                <a:lnTo>
                  <a:pt x="656893" y="928023"/>
                </a:lnTo>
                <a:lnTo>
                  <a:pt x="605162" y="934322"/>
                </a:lnTo>
                <a:lnTo>
                  <a:pt x="552000" y="936466"/>
                </a:lnTo>
                <a:lnTo>
                  <a:pt x="498839" y="934322"/>
                </a:lnTo>
                <a:lnTo>
                  <a:pt x="447107" y="928023"/>
                </a:lnTo>
                <a:lnTo>
                  <a:pt x="397037" y="917764"/>
                </a:lnTo>
                <a:lnTo>
                  <a:pt x="348858" y="903741"/>
                </a:lnTo>
                <a:lnTo>
                  <a:pt x="302804" y="886150"/>
                </a:lnTo>
                <a:lnTo>
                  <a:pt x="259104" y="865189"/>
                </a:lnTo>
                <a:lnTo>
                  <a:pt x="217991" y="841052"/>
                </a:lnTo>
                <a:lnTo>
                  <a:pt x="179696" y="813937"/>
                </a:lnTo>
                <a:lnTo>
                  <a:pt x="144449" y="784039"/>
                </a:lnTo>
                <a:lnTo>
                  <a:pt x="112483" y="751555"/>
                </a:lnTo>
                <a:lnTo>
                  <a:pt x="84028" y="716681"/>
                </a:lnTo>
                <a:lnTo>
                  <a:pt x="59317" y="679613"/>
                </a:lnTo>
                <a:lnTo>
                  <a:pt x="38579" y="640547"/>
                </a:lnTo>
                <a:lnTo>
                  <a:pt x="22048" y="599680"/>
                </a:lnTo>
                <a:lnTo>
                  <a:pt x="9953" y="557208"/>
                </a:lnTo>
                <a:lnTo>
                  <a:pt x="2526" y="513327"/>
                </a:lnTo>
                <a:lnTo>
                  <a:pt x="0" y="468233"/>
                </a:lnTo>
                <a:close/>
              </a:path>
            </a:pathLst>
          </a:custGeom>
          <a:ln w="38099">
            <a:solidFill>
              <a:srgbClr val="FF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7704849" y="2393225"/>
            <a:ext cx="685799" cy="17525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841925" y="788878"/>
            <a:ext cx="4925060" cy="219900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1430"/>
              </a:lnSpc>
              <a:spcBef>
                <a:spcPts val="100"/>
              </a:spcBef>
            </a:pPr>
            <a:r>
              <a:rPr dirty="0" sz="1200" spc="-5" b="1">
                <a:latin typeface="Arial"/>
                <a:cs typeface="Arial"/>
              </a:rPr>
              <a:t>19.4 Fuite d’air</a:t>
            </a:r>
            <a:r>
              <a:rPr dirty="0" sz="1200" spc="-10" b="1">
                <a:latin typeface="Arial"/>
                <a:cs typeface="Arial"/>
              </a:rPr>
              <a:t> </a:t>
            </a:r>
            <a:r>
              <a:rPr dirty="0" sz="1200" spc="-5" b="1">
                <a:latin typeface="Arial"/>
                <a:cs typeface="Arial"/>
              </a:rPr>
              <a:t>audible</a:t>
            </a:r>
            <a:endParaRPr sz="1200">
              <a:latin typeface="Arial"/>
              <a:cs typeface="Arial"/>
            </a:endParaRPr>
          </a:p>
          <a:p>
            <a:pPr marL="12700" marR="5080">
              <a:lnSpc>
                <a:spcPts val="1430"/>
              </a:lnSpc>
              <a:spcBef>
                <a:spcPts val="45"/>
              </a:spcBef>
            </a:pPr>
            <a:r>
              <a:rPr dirty="0" sz="1200" spc="-5">
                <a:latin typeface="Arial"/>
                <a:cs typeface="Arial"/>
              </a:rPr>
              <a:t>Défectuosité </a:t>
            </a:r>
            <a:r>
              <a:rPr dirty="0" sz="1200">
                <a:latin typeface="Arial"/>
                <a:cs typeface="Arial"/>
              </a:rPr>
              <a:t>mineure (a) </a:t>
            </a:r>
            <a:r>
              <a:rPr dirty="0" sz="1200" spc="-5">
                <a:latin typeface="Arial"/>
                <a:cs typeface="Arial"/>
              </a:rPr>
              <a:t>ou </a:t>
            </a:r>
            <a:r>
              <a:rPr dirty="0" sz="1200">
                <a:latin typeface="Arial"/>
                <a:cs typeface="Arial"/>
              </a:rPr>
              <a:t>majeure (b) si </a:t>
            </a:r>
            <a:r>
              <a:rPr dirty="0" sz="1200" spc="-5">
                <a:latin typeface="Arial"/>
                <a:cs typeface="Arial"/>
              </a:rPr>
              <a:t>la perte de pression en une  </a:t>
            </a:r>
            <a:r>
              <a:rPr dirty="0" sz="1200">
                <a:latin typeface="Arial"/>
                <a:cs typeface="Arial"/>
              </a:rPr>
              <a:t>minute </a:t>
            </a:r>
            <a:r>
              <a:rPr dirty="0" sz="1200" spc="-5">
                <a:latin typeface="Arial"/>
                <a:cs typeface="Arial"/>
              </a:rPr>
              <a:t>dépasse, pour un </a:t>
            </a:r>
            <a:r>
              <a:rPr dirty="0" sz="1200">
                <a:latin typeface="Arial"/>
                <a:cs typeface="Arial"/>
              </a:rPr>
              <a:t>véhicule </a:t>
            </a:r>
            <a:r>
              <a:rPr dirty="0" sz="1200" spc="-5">
                <a:latin typeface="Arial"/>
                <a:cs typeface="Arial"/>
              </a:rPr>
              <a:t>de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: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ts val="1365"/>
              </a:lnSpc>
            </a:pPr>
            <a:r>
              <a:rPr dirty="0" sz="1200" spc="-5" b="1">
                <a:latin typeface="Arial"/>
                <a:cs typeface="Arial"/>
              </a:rPr>
              <a:t>Une seule</a:t>
            </a:r>
            <a:r>
              <a:rPr dirty="0" sz="1200" spc="-10" b="1">
                <a:latin typeface="Arial"/>
                <a:cs typeface="Arial"/>
              </a:rPr>
              <a:t> </a:t>
            </a:r>
            <a:r>
              <a:rPr dirty="0" sz="1200" spc="-5" b="1">
                <a:latin typeface="Arial"/>
                <a:cs typeface="Arial"/>
              </a:rPr>
              <a:t>unité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ts val="1425"/>
              </a:lnSpc>
            </a:pPr>
            <a:r>
              <a:rPr dirty="0" sz="1200">
                <a:latin typeface="Arial"/>
                <a:cs typeface="Arial"/>
              </a:rPr>
              <a:t>(par </a:t>
            </a:r>
            <a:r>
              <a:rPr dirty="0" sz="1200" spc="-5">
                <a:latin typeface="Arial"/>
                <a:cs typeface="Arial"/>
              </a:rPr>
              <a:t>exemple, autobus, </a:t>
            </a:r>
            <a:r>
              <a:rPr dirty="0" sz="1200">
                <a:latin typeface="Arial"/>
                <a:cs typeface="Arial"/>
              </a:rPr>
              <a:t>camion </a:t>
            </a:r>
            <a:r>
              <a:rPr dirty="0" sz="1200" spc="-15">
                <a:latin typeface="Arial"/>
                <a:cs typeface="Arial"/>
              </a:rPr>
              <a:t>porteur, </a:t>
            </a:r>
            <a:r>
              <a:rPr dirty="0" sz="1200" spc="-5">
                <a:latin typeface="Arial"/>
                <a:cs typeface="Arial"/>
              </a:rPr>
              <a:t>tracteur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routier)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ts val="1425"/>
              </a:lnSpc>
            </a:pPr>
            <a:r>
              <a:rPr dirty="0" sz="1200" spc="-5" b="1">
                <a:latin typeface="Arial"/>
                <a:cs typeface="Arial"/>
              </a:rPr>
              <a:t>19.4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ts val="1435"/>
              </a:lnSpc>
              <a:tabLst>
                <a:tab pos="2078989" algn="l"/>
              </a:tabLst>
            </a:pPr>
            <a:r>
              <a:rPr dirty="0" sz="1200" spc="-5">
                <a:latin typeface="Arial"/>
                <a:cs typeface="Arial"/>
              </a:rPr>
              <a:t>a) 20 </a:t>
            </a:r>
            <a:r>
              <a:rPr dirty="0" sz="1200">
                <a:latin typeface="Arial"/>
                <a:cs typeface="Arial"/>
              </a:rPr>
              <a:t>kPa (3</a:t>
            </a:r>
            <a:r>
              <a:rPr dirty="0" sz="1200" spc="-5">
                <a:latin typeface="Arial"/>
                <a:cs typeface="Arial"/>
              </a:rPr>
              <a:t> lb/po²)	</a:t>
            </a:r>
            <a:r>
              <a:rPr dirty="0" sz="1200" spc="-5" b="1">
                <a:latin typeface="Arial"/>
                <a:cs typeface="Arial"/>
              </a:rPr>
              <a:t>19.C </a:t>
            </a:r>
            <a:r>
              <a:rPr dirty="0" sz="1200" spc="-5">
                <a:latin typeface="Arial"/>
                <a:cs typeface="Arial"/>
              </a:rPr>
              <a:t>b) 40 </a:t>
            </a:r>
            <a:r>
              <a:rPr dirty="0" sz="1200">
                <a:latin typeface="Arial"/>
                <a:cs typeface="Arial"/>
              </a:rPr>
              <a:t>kPa (6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 spc="-5">
                <a:latin typeface="Arial"/>
                <a:cs typeface="Arial"/>
              </a:rPr>
              <a:t>lb/po²)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200">
              <a:latin typeface="Arial"/>
              <a:cs typeface="Arial"/>
            </a:endParaRPr>
          </a:p>
          <a:p>
            <a:pPr marL="12700">
              <a:lnSpc>
                <a:spcPts val="1430"/>
              </a:lnSpc>
            </a:pPr>
            <a:r>
              <a:rPr dirty="0" sz="1200" spc="-5" b="1">
                <a:latin typeface="Arial"/>
                <a:cs typeface="Arial"/>
              </a:rPr>
              <a:t>Deux</a:t>
            </a:r>
            <a:r>
              <a:rPr dirty="0" sz="1200" spc="-10" b="1">
                <a:latin typeface="Arial"/>
                <a:cs typeface="Arial"/>
              </a:rPr>
              <a:t> </a:t>
            </a:r>
            <a:r>
              <a:rPr dirty="0" sz="1200" spc="-5" b="1">
                <a:latin typeface="Arial"/>
                <a:cs typeface="Arial"/>
              </a:rPr>
              <a:t>unités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ts val="1425"/>
              </a:lnSpc>
            </a:pPr>
            <a:r>
              <a:rPr dirty="0" sz="1200">
                <a:latin typeface="Arial"/>
                <a:cs typeface="Arial"/>
              </a:rPr>
              <a:t>(par </a:t>
            </a:r>
            <a:r>
              <a:rPr dirty="0" sz="1200" spc="-5">
                <a:latin typeface="Arial"/>
                <a:cs typeface="Arial"/>
              </a:rPr>
              <a:t>exemple, </a:t>
            </a:r>
            <a:r>
              <a:rPr dirty="0" sz="1200">
                <a:latin typeface="Arial"/>
                <a:cs typeface="Arial"/>
              </a:rPr>
              <a:t>camion </a:t>
            </a:r>
            <a:r>
              <a:rPr dirty="0" sz="1200" spc="-5">
                <a:latin typeface="Arial"/>
                <a:cs typeface="Arial"/>
              </a:rPr>
              <a:t>porteur avec </a:t>
            </a:r>
            <a:r>
              <a:rPr dirty="0" sz="1200">
                <a:latin typeface="Arial"/>
                <a:cs typeface="Arial"/>
              </a:rPr>
              <a:t>remorque, </a:t>
            </a:r>
            <a:r>
              <a:rPr dirty="0" sz="1200" spc="-5">
                <a:latin typeface="Arial"/>
                <a:cs typeface="Arial"/>
              </a:rPr>
              <a:t>tracteur</a:t>
            </a:r>
            <a:r>
              <a:rPr dirty="0" sz="1200" spc="-7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semi-remorque)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ts val="1425"/>
              </a:lnSpc>
            </a:pPr>
            <a:r>
              <a:rPr dirty="0" sz="1200" spc="-5" b="1">
                <a:latin typeface="Arial"/>
                <a:cs typeface="Arial"/>
              </a:rPr>
              <a:t>19.4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ts val="1435"/>
              </a:lnSpc>
              <a:tabLst>
                <a:tab pos="2121535" algn="l"/>
              </a:tabLst>
            </a:pPr>
            <a:r>
              <a:rPr dirty="0" sz="1200" spc="-5">
                <a:latin typeface="Arial"/>
                <a:cs typeface="Arial"/>
              </a:rPr>
              <a:t>a) 28 </a:t>
            </a:r>
            <a:r>
              <a:rPr dirty="0" sz="1200">
                <a:latin typeface="Arial"/>
                <a:cs typeface="Arial"/>
              </a:rPr>
              <a:t>kPa (4</a:t>
            </a:r>
            <a:r>
              <a:rPr dirty="0" sz="1200" spc="-5">
                <a:latin typeface="Arial"/>
                <a:cs typeface="Arial"/>
              </a:rPr>
              <a:t> lb/po²)	</a:t>
            </a:r>
            <a:r>
              <a:rPr dirty="0" sz="1200" spc="-5" b="1">
                <a:latin typeface="Arial"/>
                <a:cs typeface="Arial"/>
              </a:rPr>
              <a:t>19.C </a:t>
            </a:r>
            <a:r>
              <a:rPr dirty="0" sz="1200" spc="-5">
                <a:latin typeface="Arial"/>
                <a:cs typeface="Arial"/>
              </a:rPr>
              <a:t>b) 48 </a:t>
            </a:r>
            <a:r>
              <a:rPr dirty="0" sz="1200">
                <a:latin typeface="Arial"/>
                <a:cs typeface="Arial"/>
              </a:rPr>
              <a:t>kPa (7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 spc="-5">
                <a:latin typeface="Arial"/>
                <a:cs typeface="Arial"/>
              </a:rPr>
              <a:t>lb/po²)</a:t>
            </a:r>
            <a:endParaRPr sz="12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41925" y="3141553"/>
            <a:ext cx="1844675" cy="75120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1430"/>
              </a:lnSpc>
              <a:spcBef>
                <a:spcPts val="100"/>
              </a:spcBef>
            </a:pPr>
            <a:r>
              <a:rPr dirty="0" sz="1200" spc="-20" b="1">
                <a:latin typeface="Arial"/>
                <a:cs typeface="Arial"/>
              </a:rPr>
              <a:t>Trois</a:t>
            </a:r>
            <a:r>
              <a:rPr dirty="0" sz="1200" spc="-10" b="1">
                <a:latin typeface="Arial"/>
                <a:cs typeface="Arial"/>
              </a:rPr>
              <a:t> </a:t>
            </a:r>
            <a:r>
              <a:rPr dirty="0" sz="1200" spc="-5" b="1">
                <a:latin typeface="Arial"/>
                <a:cs typeface="Arial"/>
              </a:rPr>
              <a:t>unités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ts val="1425"/>
              </a:lnSpc>
            </a:pPr>
            <a:r>
              <a:rPr dirty="0" sz="1200">
                <a:latin typeface="Arial"/>
                <a:cs typeface="Arial"/>
              </a:rPr>
              <a:t>(par </a:t>
            </a:r>
            <a:r>
              <a:rPr dirty="0" sz="1200" spc="-5">
                <a:latin typeface="Arial"/>
                <a:cs typeface="Arial"/>
              </a:rPr>
              <a:t>exemple, train</a:t>
            </a:r>
            <a:r>
              <a:rPr dirty="0" sz="1200" spc="-90">
                <a:latin typeface="Arial"/>
                <a:cs typeface="Arial"/>
              </a:rPr>
              <a:t> </a:t>
            </a:r>
            <a:r>
              <a:rPr dirty="0" sz="1200" spc="-5">
                <a:latin typeface="Arial"/>
                <a:cs typeface="Arial"/>
              </a:rPr>
              <a:t>double)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ts val="1425"/>
              </a:lnSpc>
            </a:pPr>
            <a:r>
              <a:rPr dirty="0" sz="1200" spc="-5" b="1">
                <a:latin typeface="Arial"/>
                <a:cs typeface="Arial"/>
              </a:rPr>
              <a:t>19.4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ts val="1435"/>
              </a:lnSpc>
            </a:pPr>
            <a:r>
              <a:rPr dirty="0" sz="1200" spc="-5">
                <a:latin typeface="Arial"/>
                <a:cs typeface="Arial"/>
              </a:rPr>
              <a:t>a) 35 </a:t>
            </a:r>
            <a:r>
              <a:rPr dirty="0" sz="1200">
                <a:latin typeface="Arial"/>
                <a:cs typeface="Arial"/>
              </a:rPr>
              <a:t>kPa (5</a:t>
            </a:r>
            <a:r>
              <a:rPr dirty="0" sz="1200" spc="-35">
                <a:latin typeface="Arial"/>
                <a:cs typeface="Arial"/>
              </a:rPr>
              <a:t> </a:t>
            </a:r>
            <a:r>
              <a:rPr dirty="0" sz="1200" spc="-5">
                <a:latin typeface="Arial"/>
                <a:cs typeface="Arial"/>
              </a:rPr>
              <a:t>lb/po²)</a:t>
            </a:r>
            <a:endParaRPr sz="12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950894" y="3684478"/>
            <a:ext cx="1736089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5" b="1">
                <a:latin typeface="Arial"/>
                <a:cs typeface="Arial"/>
              </a:rPr>
              <a:t>19.C </a:t>
            </a:r>
            <a:r>
              <a:rPr dirty="0" sz="1200" spc="-5">
                <a:latin typeface="Arial"/>
                <a:cs typeface="Arial"/>
              </a:rPr>
              <a:t>b) 62 </a:t>
            </a:r>
            <a:r>
              <a:rPr dirty="0" sz="1200">
                <a:latin typeface="Arial"/>
                <a:cs typeface="Arial"/>
              </a:rPr>
              <a:t>kPa (9</a:t>
            </a:r>
            <a:r>
              <a:rPr dirty="0" sz="1200" spc="-80">
                <a:latin typeface="Arial"/>
                <a:cs typeface="Arial"/>
              </a:rPr>
              <a:t> </a:t>
            </a:r>
            <a:r>
              <a:rPr dirty="0" sz="1200" spc="-5">
                <a:latin typeface="Arial"/>
                <a:cs typeface="Arial"/>
              </a:rPr>
              <a:t>lb/po²)</a:t>
            </a:r>
            <a:endParaRPr sz="12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18654" y="1827306"/>
            <a:ext cx="284149" cy="26524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2609711" y="1815609"/>
            <a:ext cx="256135" cy="27414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3894764" y="4063000"/>
            <a:ext cx="1866264" cy="4445"/>
          </a:xfrm>
          <a:custGeom>
            <a:avLst/>
            <a:gdLst/>
            <a:ahLst/>
            <a:cxnLst/>
            <a:rect l="l" t="t" r="r" b="b"/>
            <a:pathLst>
              <a:path w="1866264" h="4445">
                <a:moveTo>
                  <a:pt x="0" y="0"/>
                </a:moveTo>
                <a:lnTo>
                  <a:pt x="1865699" y="3899"/>
                </a:lnTo>
              </a:path>
            </a:pathLst>
          </a:custGeom>
          <a:ln w="19049">
            <a:solidFill>
              <a:srgbClr val="01D1B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5574224" y="4062318"/>
            <a:ext cx="635" cy="131445"/>
          </a:xfrm>
          <a:custGeom>
            <a:avLst/>
            <a:gdLst/>
            <a:ahLst/>
            <a:cxnLst/>
            <a:rect l="l" t="t" r="r" b="b"/>
            <a:pathLst>
              <a:path w="635" h="131445">
                <a:moveTo>
                  <a:pt x="149" y="-9524"/>
                </a:moveTo>
                <a:lnTo>
                  <a:pt x="149" y="140924"/>
                </a:lnTo>
              </a:path>
            </a:pathLst>
          </a:custGeom>
          <a:ln w="19349">
            <a:solidFill>
              <a:srgbClr val="01D1B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4249966" y="4068850"/>
            <a:ext cx="153924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01D1B7"/>
                </a:solidFill>
                <a:latin typeface="Arial"/>
                <a:cs typeface="Arial"/>
              </a:rPr>
              <a:t>Conduire </a:t>
            </a:r>
            <a:r>
              <a:rPr dirty="0" sz="800" spc="25">
                <a:solidFill>
                  <a:srgbClr val="01D1B7"/>
                </a:solidFill>
                <a:latin typeface="Arial"/>
                <a:cs typeface="Arial"/>
              </a:rPr>
              <a:t>un </a:t>
            </a:r>
            <a:r>
              <a:rPr dirty="0" sz="800" spc="10">
                <a:solidFill>
                  <a:srgbClr val="01D1B7"/>
                </a:solidFill>
                <a:latin typeface="Arial"/>
                <a:cs typeface="Arial"/>
              </a:rPr>
              <a:t>véhicule </a:t>
            </a:r>
            <a:r>
              <a:rPr dirty="0" sz="800" spc="35">
                <a:solidFill>
                  <a:srgbClr val="01D1B7"/>
                </a:solidFill>
                <a:latin typeface="Arial"/>
                <a:cs typeface="Arial"/>
              </a:rPr>
              <a:t>lourd</a:t>
            </a:r>
            <a:r>
              <a:rPr dirty="0" sz="800" spc="40">
                <a:solidFill>
                  <a:srgbClr val="01D1B7"/>
                </a:solidFill>
                <a:latin typeface="Arial"/>
                <a:cs typeface="Arial"/>
              </a:rPr>
              <a:t> </a:t>
            </a:r>
            <a:r>
              <a:rPr dirty="0" sz="800" spc="30">
                <a:solidFill>
                  <a:srgbClr val="01D1B7"/>
                </a:solidFill>
                <a:latin typeface="Arial"/>
                <a:cs typeface="Arial"/>
              </a:rPr>
              <a:t>424</a:t>
            </a:r>
            <a:endParaRPr sz="8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518654" y="2752556"/>
            <a:ext cx="284149" cy="26524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2609711" y="2740859"/>
            <a:ext cx="256135" cy="27414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518654" y="3666956"/>
            <a:ext cx="284149" cy="26524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2609711" y="3655259"/>
            <a:ext cx="256135" cy="27414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7620" rIns="0" bIns="0" rtlCol="0" vert="horz">
            <a:spAutoFit/>
          </a:bodyPr>
          <a:lstStyle/>
          <a:p>
            <a:pPr marL="12700" marR="5080" indent="17780">
              <a:lnSpc>
                <a:spcPts val="830"/>
              </a:lnSpc>
              <a:spcBef>
                <a:spcPts val="60"/>
              </a:spcBef>
            </a:pPr>
            <a:r>
              <a:rPr dirty="0" spc="-5"/>
              <a:t>Commission scolaire  </a:t>
            </a:r>
            <a:r>
              <a:rPr dirty="0"/>
              <a:t>de </a:t>
            </a:r>
            <a:r>
              <a:rPr dirty="0" spc="-5"/>
              <a:t>la</a:t>
            </a:r>
            <a:r>
              <a:rPr dirty="0" spc="-85"/>
              <a:t> </a:t>
            </a:r>
            <a:r>
              <a:rPr dirty="0" spc="-5"/>
              <a:t>Rivière-du-Nord</a:t>
            </a:r>
          </a:p>
        </p:txBody>
      </p:sp>
      <p:sp>
        <p:nvSpPr>
          <p:cNvPr id="19" name="object 19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5"/>
              <a:t>ÇA</a:t>
            </a:r>
            <a:r>
              <a:rPr dirty="0" spc="-100"/>
              <a:t> </a:t>
            </a:r>
            <a:r>
              <a:rPr dirty="0" spc="-5"/>
              <a:t>ROULE</a:t>
            </a:r>
            <a:r>
              <a:rPr dirty="0" spc="-85"/>
              <a:t> </a:t>
            </a:r>
            <a:r>
              <a:rPr dirty="0" spc="-50"/>
              <a:t>!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4725" y="505857"/>
            <a:ext cx="5143500" cy="3911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145"/>
              <a:t>19. </a:t>
            </a:r>
            <a:r>
              <a:rPr dirty="0" spc="-25"/>
              <a:t>Système </a:t>
            </a:r>
            <a:r>
              <a:rPr dirty="0" spc="-60"/>
              <a:t>de </a:t>
            </a:r>
            <a:r>
              <a:rPr dirty="0" spc="-5"/>
              <a:t>freins </a:t>
            </a:r>
            <a:r>
              <a:rPr dirty="0" spc="-25"/>
              <a:t>pneumatiques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84725" y="845151"/>
            <a:ext cx="4359275" cy="866775"/>
          </a:xfrm>
          <a:prstGeom prst="rect">
            <a:avLst/>
          </a:prstGeom>
        </p:spPr>
        <p:txBody>
          <a:bodyPr wrap="square" lIns="0" tIns="13398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5"/>
              </a:spcBef>
            </a:pPr>
            <a:r>
              <a:rPr dirty="0" sz="1800" spc="25">
                <a:solidFill>
                  <a:srgbClr val="01D1B7"/>
                </a:solidFill>
                <a:latin typeface="Arial"/>
                <a:cs typeface="Arial"/>
              </a:rPr>
              <a:t>Défectuosités</a:t>
            </a:r>
            <a:r>
              <a:rPr dirty="0" sz="1800" spc="-20">
                <a:solidFill>
                  <a:srgbClr val="01D1B7"/>
                </a:solidFill>
                <a:latin typeface="Arial"/>
                <a:cs typeface="Arial"/>
              </a:rPr>
              <a:t> </a:t>
            </a:r>
            <a:r>
              <a:rPr dirty="0" sz="1800" spc="20">
                <a:solidFill>
                  <a:srgbClr val="01D1B7"/>
                </a:solidFill>
                <a:latin typeface="Arial"/>
                <a:cs typeface="Arial"/>
              </a:rPr>
              <a:t>majeures:</a:t>
            </a:r>
            <a:endParaRPr sz="1800">
              <a:latin typeface="Arial"/>
              <a:cs typeface="Arial"/>
            </a:endParaRPr>
          </a:p>
          <a:p>
            <a:pPr marL="469900">
              <a:lnSpc>
                <a:spcPts val="1430"/>
              </a:lnSpc>
              <a:spcBef>
                <a:spcPts val="640"/>
              </a:spcBef>
            </a:pPr>
            <a:r>
              <a:rPr dirty="0" sz="1200" spc="-5" b="1">
                <a:latin typeface="Arial"/>
                <a:cs typeface="Arial"/>
              </a:rPr>
              <a:t>19.D</a:t>
            </a:r>
            <a:endParaRPr sz="1200">
              <a:latin typeface="Arial"/>
              <a:cs typeface="Arial"/>
            </a:endParaRPr>
          </a:p>
          <a:p>
            <a:pPr marL="469900">
              <a:lnSpc>
                <a:spcPts val="1430"/>
              </a:lnSpc>
            </a:pPr>
            <a:r>
              <a:rPr dirty="0" sz="1200" spc="-5">
                <a:latin typeface="Arial"/>
                <a:cs typeface="Arial"/>
              </a:rPr>
              <a:t>Il </a:t>
            </a:r>
            <a:r>
              <a:rPr dirty="0" sz="1200">
                <a:latin typeface="Arial"/>
                <a:cs typeface="Arial"/>
              </a:rPr>
              <a:t>y a </a:t>
            </a:r>
            <a:r>
              <a:rPr dirty="0" sz="1200" spc="-5">
                <a:latin typeface="Arial"/>
                <a:cs typeface="Arial"/>
              </a:rPr>
              <a:t>une </a:t>
            </a:r>
            <a:r>
              <a:rPr dirty="0" sz="1200">
                <a:latin typeface="Arial"/>
                <a:cs typeface="Arial"/>
              </a:rPr>
              <a:t>réduction </a:t>
            </a:r>
            <a:r>
              <a:rPr dirty="0" sz="1200" spc="-5">
                <a:latin typeface="Arial"/>
                <a:cs typeface="Arial"/>
              </a:rPr>
              <a:t>importante de la </a:t>
            </a:r>
            <a:r>
              <a:rPr dirty="0" sz="1200">
                <a:latin typeface="Arial"/>
                <a:cs typeface="Arial"/>
              </a:rPr>
              <a:t>capacité </a:t>
            </a:r>
            <a:r>
              <a:rPr dirty="0" sz="1200" spc="-5">
                <a:latin typeface="Arial"/>
                <a:cs typeface="Arial"/>
              </a:rPr>
              <a:t>de</a:t>
            </a:r>
            <a:r>
              <a:rPr dirty="0" sz="1200" spc="-95">
                <a:latin typeface="Arial"/>
                <a:cs typeface="Arial"/>
              </a:rPr>
              <a:t> </a:t>
            </a:r>
            <a:r>
              <a:rPr dirty="0" sz="1200" spc="-5">
                <a:latin typeface="Arial"/>
                <a:cs typeface="Arial"/>
              </a:rPr>
              <a:t>freinage.</a:t>
            </a:r>
            <a:endParaRPr sz="12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87903" y="1401712"/>
            <a:ext cx="399188" cy="4272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6946120" y="1089368"/>
            <a:ext cx="1104265" cy="936625"/>
          </a:xfrm>
          <a:custGeom>
            <a:avLst/>
            <a:gdLst/>
            <a:ahLst/>
            <a:cxnLst/>
            <a:rect l="l" t="t" r="r" b="b"/>
            <a:pathLst>
              <a:path w="1104265" h="936625">
                <a:moveTo>
                  <a:pt x="0" y="468299"/>
                </a:moveTo>
                <a:lnTo>
                  <a:pt x="2526" y="423199"/>
                </a:lnTo>
                <a:lnTo>
                  <a:pt x="9953" y="379312"/>
                </a:lnTo>
                <a:lnTo>
                  <a:pt x="22048" y="336833"/>
                </a:lnTo>
                <a:lnTo>
                  <a:pt x="38579" y="295960"/>
                </a:lnTo>
                <a:lnTo>
                  <a:pt x="59317" y="256889"/>
                </a:lnTo>
                <a:lnTo>
                  <a:pt x="84028" y="219816"/>
                </a:lnTo>
                <a:lnTo>
                  <a:pt x="112483" y="184937"/>
                </a:lnTo>
                <a:lnTo>
                  <a:pt x="144449" y="152448"/>
                </a:lnTo>
                <a:lnTo>
                  <a:pt x="179695" y="122546"/>
                </a:lnTo>
                <a:lnTo>
                  <a:pt x="217991" y="95427"/>
                </a:lnTo>
                <a:lnTo>
                  <a:pt x="259104" y="71287"/>
                </a:lnTo>
                <a:lnTo>
                  <a:pt x="302804" y="50322"/>
                </a:lnTo>
                <a:lnTo>
                  <a:pt x="348858" y="32729"/>
                </a:lnTo>
                <a:lnTo>
                  <a:pt x="397036" y="18704"/>
                </a:lnTo>
                <a:lnTo>
                  <a:pt x="447107" y="8444"/>
                </a:lnTo>
                <a:lnTo>
                  <a:pt x="498838" y="2143"/>
                </a:lnTo>
                <a:lnTo>
                  <a:pt x="551999" y="0"/>
                </a:lnTo>
                <a:lnTo>
                  <a:pt x="605161" y="2143"/>
                </a:lnTo>
                <a:lnTo>
                  <a:pt x="656892" y="8444"/>
                </a:lnTo>
                <a:lnTo>
                  <a:pt x="706963" y="18704"/>
                </a:lnTo>
                <a:lnTo>
                  <a:pt x="755141" y="32729"/>
                </a:lnTo>
                <a:lnTo>
                  <a:pt x="801196" y="50322"/>
                </a:lnTo>
                <a:lnTo>
                  <a:pt x="844895" y="71287"/>
                </a:lnTo>
                <a:lnTo>
                  <a:pt x="886008" y="95427"/>
                </a:lnTo>
                <a:lnTo>
                  <a:pt x="924304" y="122546"/>
                </a:lnTo>
                <a:lnTo>
                  <a:pt x="959550" y="152448"/>
                </a:lnTo>
                <a:lnTo>
                  <a:pt x="991516" y="184937"/>
                </a:lnTo>
                <a:lnTo>
                  <a:pt x="1019971" y="219816"/>
                </a:lnTo>
                <a:lnTo>
                  <a:pt x="1044682" y="256889"/>
                </a:lnTo>
                <a:lnTo>
                  <a:pt x="1065420" y="295960"/>
                </a:lnTo>
                <a:lnTo>
                  <a:pt x="1081951" y="336833"/>
                </a:lnTo>
                <a:lnTo>
                  <a:pt x="1094046" y="379312"/>
                </a:lnTo>
                <a:lnTo>
                  <a:pt x="1101473" y="423199"/>
                </a:lnTo>
                <a:lnTo>
                  <a:pt x="1103999" y="468299"/>
                </a:lnTo>
                <a:lnTo>
                  <a:pt x="1101473" y="513400"/>
                </a:lnTo>
                <a:lnTo>
                  <a:pt x="1094046" y="557287"/>
                </a:lnTo>
                <a:lnTo>
                  <a:pt x="1081951" y="599766"/>
                </a:lnTo>
                <a:lnTo>
                  <a:pt x="1065420" y="640639"/>
                </a:lnTo>
                <a:lnTo>
                  <a:pt x="1044682" y="679710"/>
                </a:lnTo>
                <a:lnTo>
                  <a:pt x="1019971" y="716783"/>
                </a:lnTo>
                <a:lnTo>
                  <a:pt x="991516" y="751662"/>
                </a:lnTo>
                <a:lnTo>
                  <a:pt x="959550" y="784151"/>
                </a:lnTo>
                <a:lnTo>
                  <a:pt x="924304" y="814053"/>
                </a:lnTo>
                <a:lnTo>
                  <a:pt x="886008" y="841172"/>
                </a:lnTo>
                <a:lnTo>
                  <a:pt x="844895" y="865312"/>
                </a:lnTo>
                <a:lnTo>
                  <a:pt x="801196" y="886277"/>
                </a:lnTo>
                <a:lnTo>
                  <a:pt x="755141" y="903870"/>
                </a:lnTo>
                <a:lnTo>
                  <a:pt x="706963" y="917895"/>
                </a:lnTo>
                <a:lnTo>
                  <a:pt x="656892" y="928155"/>
                </a:lnTo>
                <a:lnTo>
                  <a:pt x="605161" y="934456"/>
                </a:lnTo>
                <a:lnTo>
                  <a:pt x="551999" y="936599"/>
                </a:lnTo>
                <a:lnTo>
                  <a:pt x="498838" y="934456"/>
                </a:lnTo>
                <a:lnTo>
                  <a:pt x="447107" y="928155"/>
                </a:lnTo>
                <a:lnTo>
                  <a:pt x="397036" y="917895"/>
                </a:lnTo>
                <a:lnTo>
                  <a:pt x="348858" y="903870"/>
                </a:lnTo>
                <a:lnTo>
                  <a:pt x="302804" y="886277"/>
                </a:lnTo>
                <a:lnTo>
                  <a:pt x="259104" y="865312"/>
                </a:lnTo>
                <a:lnTo>
                  <a:pt x="217991" y="841172"/>
                </a:lnTo>
                <a:lnTo>
                  <a:pt x="179695" y="814053"/>
                </a:lnTo>
                <a:lnTo>
                  <a:pt x="144449" y="784151"/>
                </a:lnTo>
                <a:lnTo>
                  <a:pt x="112483" y="751662"/>
                </a:lnTo>
                <a:lnTo>
                  <a:pt x="84028" y="716783"/>
                </a:lnTo>
                <a:lnTo>
                  <a:pt x="59317" y="679710"/>
                </a:lnTo>
                <a:lnTo>
                  <a:pt x="38579" y="640639"/>
                </a:lnTo>
                <a:lnTo>
                  <a:pt x="22048" y="599766"/>
                </a:lnTo>
                <a:lnTo>
                  <a:pt x="9953" y="557287"/>
                </a:lnTo>
                <a:lnTo>
                  <a:pt x="2526" y="513400"/>
                </a:lnTo>
                <a:lnTo>
                  <a:pt x="0" y="468299"/>
                </a:lnTo>
                <a:close/>
              </a:path>
            </a:pathLst>
          </a:custGeom>
          <a:ln w="38099">
            <a:solidFill>
              <a:srgbClr val="FF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6078535" y="545415"/>
            <a:ext cx="2796710" cy="180112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6946120" y="1089368"/>
            <a:ext cx="1104265" cy="936625"/>
          </a:xfrm>
          <a:custGeom>
            <a:avLst/>
            <a:gdLst/>
            <a:ahLst/>
            <a:cxnLst/>
            <a:rect l="l" t="t" r="r" b="b"/>
            <a:pathLst>
              <a:path w="1104265" h="936625">
                <a:moveTo>
                  <a:pt x="0" y="468233"/>
                </a:moveTo>
                <a:lnTo>
                  <a:pt x="2526" y="423139"/>
                </a:lnTo>
                <a:lnTo>
                  <a:pt x="9953" y="379257"/>
                </a:lnTo>
                <a:lnTo>
                  <a:pt x="22048" y="336785"/>
                </a:lnTo>
                <a:lnTo>
                  <a:pt x="38579" y="295918"/>
                </a:lnTo>
                <a:lnTo>
                  <a:pt x="59317" y="256853"/>
                </a:lnTo>
                <a:lnTo>
                  <a:pt x="84028" y="219785"/>
                </a:lnTo>
                <a:lnTo>
                  <a:pt x="112483" y="184910"/>
                </a:lnTo>
                <a:lnTo>
                  <a:pt x="144449" y="152426"/>
                </a:lnTo>
                <a:lnTo>
                  <a:pt x="179696" y="122529"/>
                </a:lnTo>
                <a:lnTo>
                  <a:pt x="217991" y="95413"/>
                </a:lnTo>
                <a:lnTo>
                  <a:pt x="259104" y="71277"/>
                </a:lnTo>
                <a:lnTo>
                  <a:pt x="302804" y="50315"/>
                </a:lnTo>
                <a:lnTo>
                  <a:pt x="348858" y="32725"/>
                </a:lnTo>
                <a:lnTo>
                  <a:pt x="397037" y="18702"/>
                </a:lnTo>
                <a:lnTo>
                  <a:pt x="447107" y="8442"/>
                </a:lnTo>
                <a:lnTo>
                  <a:pt x="498839" y="2143"/>
                </a:lnTo>
                <a:lnTo>
                  <a:pt x="552000" y="0"/>
                </a:lnTo>
                <a:lnTo>
                  <a:pt x="605162" y="2143"/>
                </a:lnTo>
                <a:lnTo>
                  <a:pt x="656893" y="8442"/>
                </a:lnTo>
                <a:lnTo>
                  <a:pt x="706964" y="18702"/>
                </a:lnTo>
                <a:lnTo>
                  <a:pt x="755142" y="32725"/>
                </a:lnTo>
                <a:lnTo>
                  <a:pt x="801196" y="50315"/>
                </a:lnTo>
                <a:lnTo>
                  <a:pt x="844896" y="71277"/>
                </a:lnTo>
                <a:lnTo>
                  <a:pt x="886009" y="95413"/>
                </a:lnTo>
                <a:lnTo>
                  <a:pt x="924304" y="122529"/>
                </a:lnTo>
                <a:lnTo>
                  <a:pt x="959551" y="152426"/>
                </a:lnTo>
                <a:lnTo>
                  <a:pt x="991517" y="184910"/>
                </a:lnTo>
                <a:lnTo>
                  <a:pt x="1019972" y="219785"/>
                </a:lnTo>
                <a:lnTo>
                  <a:pt x="1044683" y="256853"/>
                </a:lnTo>
                <a:lnTo>
                  <a:pt x="1065421" y="295918"/>
                </a:lnTo>
                <a:lnTo>
                  <a:pt x="1081952" y="336785"/>
                </a:lnTo>
                <a:lnTo>
                  <a:pt x="1094047" y="379257"/>
                </a:lnTo>
                <a:lnTo>
                  <a:pt x="1101474" y="423139"/>
                </a:lnTo>
                <a:lnTo>
                  <a:pt x="1104000" y="468233"/>
                </a:lnTo>
                <a:lnTo>
                  <a:pt x="1101474" y="513327"/>
                </a:lnTo>
                <a:lnTo>
                  <a:pt x="1094047" y="557208"/>
                </a:lnTo>
                <a:lnTo>
                  <a:pt x="1081952" y="599680"/>
                </a:lnTo>
                <a:lnTo>
                  <a:pt x="1065421" y="640547"/>
                </a:lnTo>
                <a:lnTo>
                  <a:pt x="1044683" y="679613"/>
                </a:lnTo>
                <a:lnTo>
                  <a:pt x="1019972" y="716681"/>
                </a:lnTo>
                <a:lnTo>
                  <a:pt x="991517" y="751555"/>
                </a:lnTo>
                <a:lnTo>
                  <a:pt x="959551" y="784039"/>
                </a:lnTo>
                <a:lnTo>
                  <a:pt x="924304" y="813937"/>
                </a:lnTo>
                <a:lnTo>
                  <a:pt x="886009" y="841052"/>
                </a:lnTo>
                <a:lnTo>
                  <a:pt x="844896" y="865189"/>
                </a:lnTo>
                <a:lnTo>
                  <a:pt x="801196" y="886150"/>
                </a:lnTo>
                <a:lnTo>
                  <a:pt x="755142" y="903741"/>
                </a:lnTo>
                <a:lnTo>
                  <a:pt x="706964" y="917764"/>
                </a:lnTo>
                <a:lnTo>
                  <a:pt x="656893" y="928023"/>
                </a:lnTo>
                <a:lnTo>
                  <a:pt x="605162" y="934322"/>
                </a:lnTo>
                <a:lnTo>
                  <a:pt x="552000" y="936466"/>
                </a:lnTo>
                <a:lnTo>
                  <a:pt x="498839" y="934322"/>
                </a:lnTo>
                <a:lnTo>
                  <a:pt x="447107" y="928023"/>
                </a:lnTo>
                <a:lnTo>
                  <a:pt x="397037" y="917764"/>
                </a:lnTo>
                <a:lnTo>
                  <a:pt x="348858" y="903741"/>
                </a:lnTo>
                <a:lnTo>
                  <a:pt x="302804" y="886150"/>
                </a:lnTo>
                <a:lnTo>
                  <a:pt x="259104" y="865189"/>
                </a:lnTo>
                <a:lnTo>
                  <a:pt x="217991" y="841052"/>
                </a:lnTo>
                <a:lnTo>
                  <a:pt x="179696" y="813937"/>
                </a:lnTo>
                <a:lnTo>
                  <a:pt x="144449" y="784039"/>
                </a:lnTo>
                <a:lnTo>
                  <a:pt x="112483" y="751555"/>
                </a:lnTo>
                <a:lnTo>
                  <a:pt x="84028" y="716681"/>
                </a:lnTo>
                <a:lnTo>
                  <a:pt x="59317" y="679613"/>
                </a:lnTo>
                <a:lnTo>
                  <a:pt x="38579" y="640547"/>
                </a:lnTo>
                <a:lnTo>
                  <a:pt x="22048" y="599680"/>
                </a:lnTo>
                <a:lnTo>
                  <a:pt x="9953" y="557208"/>
                </a:lnTo>
                <a:lnTo>
                  <a:pt x="2526" y="513327"/>
                </a:lnTo>
                <a:lnTo>
                  <a:pt x="0" y="468233"/>
                </a:lnTo>
                <a:close/>
              </a:path>
            </a:pathLst>
          </a:custGeom>
          <a:ln w="38099">
            <a:solidFill>
              <a:srgbClr val="FF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3894764" y="1853200"/>
            <a:ext cx="1866264" cy="4445"/>
          </a:xfrm>
          <a:custGeom>
            <a:avLst/>
            <a:gdLst/>
            <a:ahLst/>
            <a:cxnLst/>
            <a:rect l="l" t="t" r="r" b="b"/>
            <a:pathLst>
              <a:path w="1866264" h="4444">
                <a:moveTo>
                  <a:pt x="0" y="0"/>
                </a:moveTo>
                <a:lnTo>
                  <a:pt x="1865699" y="3899"/>
                </a:lnTo>
              </a:path>
            </a:pathLst>
          </a:custGeom>
          <a:ln w="19049">
            <a:solidFill>
              <a:srgbClr val="01D1B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5574224" y="1852518"/>
            <a:ext cx="635" cy="131445"/>
          </a:xfrm>
          <a:custGeom>
            <a:avLst/>
            <a:gdLst/>
            <a:ahLst/>
            <a:cxnLst/>
            <a:rect l="l" t="t" r="r" b="b"/>
            <a:pathLst>
              <a:path w="635" h="131444">
                <a:moveTo>
                  <a:pt x="149" y="-9524"/>
                </a:moveTo>
                <a:lnTo>
                  <a:pt x="149" y="140924"/>
                </a:lnTo>
              </a:path>
            </a:pathLst>
          </a:custGeom>
          <a:ln w="19349">
            <a:solidFill>
              <a:srgbClr val="01D1B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4249966" y="1859050"/>
            <a:ext cx="154305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01D1B7"/>
                </a:solidFill>
                <a:latin typeface="Arial"/>
                <a:cs typeface="Arial"/>
              </a:rPr>
              <a:t>Conduire </a:t>
            </a:r>
            <a:r>
              <a:rPr dirty="0" sz="800" spc="25">
                <a:solidFill>
                  <a:srgbClr val="01D1B7"/>
                </a:solidFill>
                <a:latin typeface="Arial"/>
                <a:cs typeface="Arial"/>
              </a:rPr>
              <a:t>un </a:t>
            </a:r>
            <a:r>
              <a:rPr dirty="0" sz="800" spc="10">
                <a:solidFill>
                  <a:srgbClr val="01D1B7"/>
                </a:solidFill>
                <a:latin typeface="Arial"/>
                <a:cs typeface="Arial"/>
              </a:rPr>
              <a:t>véhicule </a:t>
            </a:r>
            <a:r>
              <a:rPr dirty="0" sz="800" spc="35">
                <a:solidFill>
                  <a:srgbClr val="01D1B7"/>
                </a:solidFill>
                <a:latin typeface="Arial"/>
                <a:cs typeface="Arial"/>
              </a:rPr>
              <a:t>lourd</a:t>
            </a:r>
            <a:r>
              <a:rPr dirty="0" sz="800" spc="55">
                <a:solidFill>
                  <a:srgbClr val="01D1B7"/>
                </a:solidFill>
                <a:latin typeface="Arial"/>
                <a:cs typeface="Arial"/>
              </a:rPr>
              <a:t> </a:t>
            </a:r>
            <a:r>
              <a:rPr dirty="0" sz="800" spc="35">
                <a:solidFill>
                  <a:srgbClr val="01D1B7"/>
                </a:solidFill>
                <a:latin typeface="Arial"/>
                <a:cs typeface="Arial"/>
              </a:rPr>
              <a:t>425</a:t>
            </a:r>
            <a:endParaRPr sz="800">
              <a:latin typeface="Arial"/>
              <a:cs typeface="Arial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body" idx="1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25"/>
              <a:t>Défectuosités</a:t>
            </a:r>
            <a:r>
              <a:rPr dirty="0" spc="-20"/>
              <a:t> </a:t>
            </a:r>
            <a:r>
              <a:rPr dirty="0" spc="30"/>
              <a:t>mineures:</a:t>
            </a:r>
          </a:p>
          <a:p>
            <a:pPr marL="469900">
              <a:lnSpc>
                <a:spcPts val="1430"/>
              </a:lnSpc>
              <a:spcBef>
                <a:spcPts val="1460"/>
              </a:spcBef>
            </a:pPr>
            <a:r>
              <a:rPr dirty="0" sz="1200" spc="-5" b="1">
                <a:solidFill>
                  <a:srgbClr val="000000"/>
                </a:solidFill>
                <a:latin typeface="Arial"/>
                <a:cs typeface="Arial"/>
              </a:rPr>
              <a:t>19.5</a:t>
            </a:r>
            <a:endParaRPr sz="1200">
              <a:latin typeface="Arial"/>
              <a:cs typeface="Arial"/>
            </a:endParaRPr>
          </a:p>
          <a:p>
            <a:pPr marL="469900" marR="5080">
              <a:lnSpc>
                <a:spcPts val="1430"/>
              </a:lnSpc>
              <a:spcBef>
                <a:spcPts val="50"/>
              </a:spcBef>
            </a:pPr>
            <a:r>
              <a:rPr dirty="0" sz="1200" spc="-5">
                <a:solidFill>
                  <a:srgbClr val="000000"/>
                </a:solidFill>
              </a:rPr>
              <a:t>Le frein de </a:t>
            </a:r>
            <a:r>
              <a:rPr dirty="0" sz="1200">
                <a:solidFill>
                  <a:srgbClr val="000000"/>
                </a:solidFill>
              </a:rPr>
              <a:t>stationnement </a:t>
            </a:r>
            <a:r>
              <a:rPr dirty="0" sz="1200" spc="-5">
                <a:solidFill>
                  <a:srgbClr val="000000"/>
                </a:solidFill>
              </a:rPr>
              <a:t>ne </a:t>
            </a:r>
            <a:r>
              <a:rPr dirty="0" sz="1200">
                <a:solidFill>
                  <a:srgbClr val="000000"/>
                </a:solidFill>
              </a:rPr>
              <a:t>retient </a:t>
            </a:r>
            <a:r>
              <a:rPr dirty="0" sz="1200" spc="-5">
                <a:solidFill>
                  <a:srgbClr val="000000"/>
                </a:solidFill>
              </a:rPr>
              <a:t>pas le </a:t>
            </a:r>
            <a:r>
              <a:rPr dirty="0" sz="1200">
                <a:solidFill>
                  <a:srgbClr val="000000"/>
                </a:solidFill>
              </a:rPr>
              <a:t>véhicule </a:t>
            </a:r>
            <a:r>
              <a:rPr dirty="0" sz="1200" spc="-5">
                <a:solidFill>
                  <a:srgbClr val="000000"/>
                </a:solidFill>
              </a:rPr>
              <a:t>lorsque le </a:t>
            </a:r>
            <a:r>
              <a:rPr dirty="0" sz="1200">
                <a:solidFill>
                  <a:srgbClr val="000000"/>
                </a:solidFill>
              </a:rPr>
              <a:t>conducteur  </a:t>
            </a:r>
            <a:r>
              <a:rPr dirty="0" sz="1200" spc="-5">
                <a:solidFill>
                  <a:srgbClr val="000000"/>
                </a:solidFill>
              </a:rPr>
              <a:t>tente de le faire</a:t>
            </a:r>
            <a:r>
              <a:rPr dirty="0" sz="1200" spc="-10">
                <a:solidFill>
                  <a:srgbClr val="000000"/>
                </a:solidFill>
              </a:rPr>
              <a:t> </a:t>
            </a:r>
            <a:r>
              <a:rPr dirty="0" sz="1200" spc="-15">
                <a:solidFill>
                  <a:srgbClr val="000000"/>
                </a:solidFill>
              </a:rPr>
              <a:t>avancer.</a:t>
            </a:r>
            <a:endParaRPr sz="1200"/>
          </a:p>
          <a:p>
            <a:pPr marL="469900">
              <a:lnSpc>
                <a:spcPts val="1365"/>
              </a:lnSpc>
            </a:pPr>
            <a:r>
              <a:rPr dirty="0" sz="1200" spc="-5">
                <a:solidFill>
                  <a:srgbClr val="000000"/>
                </a:solidFill>
              </a:rPr>
              <a:t>Le</a:t>
            </a:r>
            <a:r>
              <a:rPr dirty="0" sz="1200" spc="80">
                <a:solidFill>
                  <a:srgbClr val="000000"/>
                </a:solidFill>
              </a:rPr>
              <a:t> </a:t>
            </a:r>
            <a:r>
              <a:rPr dirty="0" sz="1200" spc="-5">
                <a:solidFill>
                  <a:srgbClr val="000000"/>
                </a:solidFill>
              </a:rPr>
              <a:t>frein</a:t>
            </a:r>
            <a:r>
              <a:rPr dirty="0" sz="1200" spc="80">
                <a:solidFill>
                  <a:srgbClr val="000000"/>
                </a:solidFill>
              </a:rPr>
              <a:t> </a:t>
            </a:r>
            <a:r>
              <a:rPr dirty="0" sz="1200" spc="-5">
                <a:solidFill>
                  <a:srgbClr val="000000"/>
                </a:solidFill>
              </a:rPr>
              <a:t>de</a:t>
            </a:r>
            <a:r>
              <a:rPr dirty="0" sz="1200" spc="80">
                <a:solidFill>
                  <a:srgbClr val="000000"/>
                </a:solidFill>
              </a:rPr>
              <a:t> </a:t>
            </a:r>
            <a:r>
              <a:rPr dirty="0" sz="1200">
                <a:solidFill>
                  <a:srgbClr val="000000"/>
                </a:solidFill>
              </a:rPr>
              <a:t>stationnement</a:t>
            </a:r>
            <a:r>
              <a:rPr dirty="0" sz="1200" spc="85">
                <a:solidFill>
                  <a:srgbClr val="000000"/>
                </a:solidFill>
              </a:rPr>
              <a:t> </a:t>
            </a:r>
            <a:r>
              <a:rPr dirty="0" sz="1200" spc="-5">
                <a:solidFill>
                  <a:srgbClr val="000000"/>
                </a:solidFill>
              </a:rPr>
              <a:t>ne</a:t>
            </a:r>
            <a:r>
              <a:rPr dirty="0" sz="1200" spc="80">
                <a:solidFill>
                  <a:srgbClr val="000000"/>
                </a:solidFill>
              </a:rPr>
              <a:t> </a:t>
            </a:r>
            <a:r>
              <a:rPr dirty="0" sz="1200" spc="-5">
                <a:solidFill>
                  <a:srgbClr val="000000"/>
                </a:solidFill>
              </a:rPr>
              <a:t>libère</a:t>
            </a:r>
            <a:r>
              <a:rPr dirty="0" sz="1200" spc="80">
                <a:solidFill>
                  <a:srgbClr val="000000"/>
                </a:solidFill>
              </a:rPr>
              <a:t> </a:t>
            </a:r>
            <a:r>
              <a:rPr dirty="0" sz="1200" spc="-5">
                <a:solidFill>
                  <a:srgbClr val="000000"/>
                </a:solidFill>
              </a:rPr>
              <a:t>pas</a:t>
            </a:r>
            <a:r>
              <a:rPr dirty="0" sz="1200" spc="80">
                <a:solidFill>
                  <a:srgbClr val="000000"/>
                </a:solidFill>
              </a:rPr>
              <a:t> </a:t>
            </a:r>
            <a:r>
              <a:rPr dirty="0" sz="1200" spc="-5">
                <a:solidFill>
                  <a:srgbClr val="000000"/>
                </a:solidFill>
              </a:rPr>
              <a:t>totalement</a:t>
            </a:r>
            <a:r>
              <a:rPr dirty="0" sz="1200" spc="80">
                <a:solidFill>
                  <a:srgbClr val="000000"/>
                </a:solidFill>
              </a:rPr>
              <a:t> </a:t>
            </a:r>
            <a:r>
              <a:rPr dirty="0" sz="1200" spc="-5">
                <a:solidFill>
                  <a:srgbClr val="000000"/>
                </a:solidFill>
              </a:rPr>
              <a:t>les</a:t>
            </a:r>
            <a:r>
              <a:rPr dirty="0" sz="1200" spc="80">
                <a:solidFill>
                  <a:srgbClr val="000000"/>
                </a:solidFill>
              </a:rPr>
              <a:t> </a:t>
            </a:r>
            <a:r>
              <a:rPr dirty="0" sz="1200">
                <a:solidFill>
                  <a:srgbClr val="000000"/>
                </a:solidFill>
              </a:rPr>
              <a:t>roues</a:t>
            </a:r>
            <a:r>
              <a:rPr dirty="0" sz="1200" spc="85">
                <a:solidFill>
                  <a:srgbClr val="000000"/>
                </a:solidFill>
              </a:rPr>
              <a:t> </a:t>
            </a:r>
            <a:r>
              <a:rPr dirty="0" sz="1200" spc="-5">
                <a:solidFill>
                  <a:srgbClr val="000000"/>
                </a:solidFill>
              </a:rPr>
              <a:t>lorsqu’il</a:t>
            </a:r>
            <a:r>
              <a:rPr dirty="0" sz="1200" spc="80">
                <a:solidFill>
                  <a:srgbClr val="000000"/>
                </a:solidFill>
              </a:rPr>
              <a:t> </a:t>
            </a:r>
            <a:r>
              <a:rPr dirty="0" sz="1200" spc="-5">
                <a:solidFill>
                  <a:srgbClr val="000000"/>
                </a:solidFill>
              </a:rPr>
              <a:t>est</a:t>
            </a:r>
            <a:endParaRPr sz="1200"/>
          </a:p>
          <a:p>
            <a:pPr marL="469900">
              <a:lnSpc>
                <a:spcPts val="1435"/>
              </a:lnSpc>
            </a:pPr>
            <a:r>
              <a:rPr dirty="0" sz="1200" spc="-5">
                <a:solidFill>
                  <a:srgbClr val="000000"/>
                </a:solidFill>
              </a:rPr>
              <a:t>desserré.</a:t>
            </a:r>
            <a:endParaRPr sz="1200"/>
          </a:p>
        </p:txBody>
      </p:sp>
      <p:sp>
        <p:nvSpPr>
          <p:cNvPr id="12" name="object 12"/>
          <p:cNvSpPr/>
          <p:nvPr/>
        </p:nvSpPr>
        <p:spPr>
          <a:xfrm>
            <a:off x="409550" y="2453294"/>
            <a:ext cx="390924" cy="3648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3887839" y="3394525"/>
            <a:ext cx="1866264" cy="4445"/>
          </a:xfrm>
          <a:custGeom>
            <a:avLst/>
            <a:gdLst/>
            <a:ahLst/>
            <a:cxnLst/>
            <a:rect l="l" t="t" r="r" b="b"/>
            <a:pathLst>
              <a:path w="1866264" h="4445">
                <a:moveTo>
                  <a:pt x="0" y="0"/>
                </a:moveTo>
                <a:lnTo>
                  <a:pt x="1865699" y="3899"/>
                </a:lnTo>
              </a:path>
            </a:pathLst>
          </a:custGeom>
          <a:ln w="19049">
            <a:solidFill>
              <a:srgbClr val="01D1B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5567299" y="3393843"/>
            <a:ext cx="635" cy="131445"/>
          </a:xfrm>
          <a:custGeom>
            <a:avLst/>
            <a:gdLst/>
            <a:ahLst/>
            <a:cxnLst/>
            <a:rect l="l" t="t" r="r" b="b"/>
            <a:pathLst>
              <a:path w="635" h="131445">
                <a:moveTo>
                  <a:pt x="149" y="-9524"/>
                </a:moveTo>
                <a:lnTo>
                  <a:pt x="149" y="140924"/>
                </a:lnTo>
              </a:path>
            </a:pathLst>
          </a:custGeom>
          <a:ln w="19349">
            <a:solidFill>
              <a:srgbClr val="01D1B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/>
          <p:nvPr/>
        </p:nvSpPr>
        <p:spPr>
          <a:xfrm>
            <a:off x="4243041" y="3400375"/>
            <a:ext cx="154241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01D1B7"/>
                </a:solidFill>
                <a:latin typeface="Arial"/>
                <a:cs typeface="Arial"/>
              </a:rPr>
              <a:t>Conduire </a:t>
            </a:r>
            <a:r>
              <a:rPr dirty="0" sz="800" spc="25">
                <a:solidFill>
                  <a:srgbClr val="01D1B7"/>
                </a:solidFill>
                <a:latin typeface="Arial"/>
                <a:cs typeface="Arial"/>
              </a:rPr>
              <a:t>un </a:t>
            </a:r>
            <a:r>
              <a:rPr dirty="0" sz="800" spc="10">
                <a:solidFill>
                  <a:srgbClr val="01D1B7"/>
                </a:solidFill>
                <a:latin typeface="Arial"/>
                <a:cs typeface="Arial"/>
              </a:rPr>
              <a:t>véhicule </a:t>
            </a:r>
            <a:r>
              <a:rPr dirty="0" sz="800" spc="35">
                <a:solidFill>
                  <a:srgbClr val="01D1B7"/>
                </a:solidFill>
                <a:latin typeface="Arial"/>
                <a:cs typeface="Arial"/>
              </a:rPr>
              <a:t>lourd</a:t>
            </a:r>
            <a:r>
              <a:rPr dirty="0" sz="800" spc="50">
                <a:solidFill>
                  <a:srgbClr val="01D1B7"/>
                </a:solidFill>
                <a:latin typeface="Arial"/>
                <a:cs typeface="Arial"/>
              </a:rPr>
              <a:t> </a:t>
            </a:r>
            <a:r>
              <a:rPr dirty="0" sz="800" spc="35">
                <a:solidFill>
                  <a:srgbClr val="01D1B7"/>
                </a:solidFill>
                <a:latin typeface="Arial"/>
                <a:cs typeface="Arial"/>
              </a:rPr>
              <a:t>426</a:t>
            </a:r>
            <a:endParaRPr sz="800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6303825" y="2528450"/>
            <a:ext cx="2263869" cy="168457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8106005" y="2552781"/>
            <a:ext cx="328295" cy="690245"/>
          </a:xfrm>
          <a:custGeom>
            <a:avLst/>
            <a:gdLst/>
            <a:ahLst/>
            <a:cxnLst/>
            <a:rect l="l" t="t" r="r" b="b"/>
            <a:pathLst>
              <a:path w="328295" h="690244">
                <a:moveTo>
                  <a:pt x="328095" y="0"/>
                </a:moveTo>
                <a:lnTo>
                  <a:pt x="0" y="689669"/>
                </a:lnTo>
              </a:path>
            </a:pathLst>
          </a:custGeom>
          <a:ln w="38099">
            <a:solidFill>
              <a:srgbClr val="FF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8012679" y="3196366"/>
            <a:ext cx="169205" cy="22126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7160049" y="2552781"/>
            <a:ext cx="328295" cy="690245"/>
          </a:xfrm>
          <a:custGeom>
            <a:avLst/>
            <a:gdLst/>
            <a:ahLst/>
            <a:cxnLst/>
            <a:rect l="l" t="t" r="r" b="b"/>
            <a:pathLst>
              <a:path w="328295" h="690244">
                <a:moveTo>
                  <a:pt x="328094" y="0"/>
                </a:moveTo>
                <a:lnTo>
                  <a:pt x="0" y="689669"/>
                </a:lnTo>
              </a:path>
            </a:pathLst>
          </a:custGeom>
          <a:ln w="38099">
            <a:solidFill>
              <a:srgbClr val="FF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7066722" y="3196366"/>
            <a:ext cx="169205" cy="22126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7620" rIns="0" bIns="0" rtlCol="0" vert="horz">
            <a:spAutoFit/>
          </a:bodyPr>
          <a:lstStyle/>
          <a:p>
            <a:pPr marL="12700" marR="5080" indent="17780">
              <a:lnSpc>
                <a:spcPts val="830"/>
              </a:lnSpc>
              <a:spcBef>
                <a:spcPts val="60"/>
              </a:spcBef>
            </a:pPr>
            <a:r>
              <a:rPr dirty="0" spc="-5"/>
              <a:t>Commission scolaire  </a:t>
            </a:r>
            <a:r>
              <a:rPr dirty="0"/>
              <a:t>de </a:t>
            </a:r>
            <a:r>
              <a:rPr dirty="0" spc="-5"/>
              <a:t>la</a:t>
            </a:r>
            <a:r>
              <a:rPr dirty="0" spc="-85"/>
              <a:t> </a:t>
            </a:r>
            <a:r>
              <a:rPr dirty="0" spc="-5"/>
              <a:t>Rivière-du-Nord</a:t>
            </a:r>
          </a:p>
        </p:txBody>
      </p:sp>
      <p:sp>
        <p:nvSpPr>
          <p:cNvPr id="22" name="object 22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5"/>
              <a:t>ÇA</a:t>
            </a:r>
            <a:r>
              <a:rPr dirty="0" spc="-100"/>
              <a:t> </a:t>
            </a:r>
            <a:r>
              <a:rPr dirty="0" spc="-5"/>
              <a:t>ROULE</a:t>
            </a:r>
            <a:r>
              <a:rPr dirty="0" spc="-85"/>
              <a:t> </a:t>
            </a:r>
            <a:r>
              <a:rPr dirty="0" spc="-50"/>
              <a:t>!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4725" y="277257"/>
            <a:ext cx="3898900" cy="3911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60"/>
              <a:t>20. </a:t>
            </a:r>
            <a:r>
              <a:rPr dirty="0" spc="-20"/>
              <a:t>Transport </a:t>
            </a:r>
            <a:r>
              <a:rPr dirty="0" spc="-60"/>
              <a:t>de</a:t>
            </a:r>
            <a:r>
              <a:rPr dirty="0" spc="-260"/>
              <a:t> </a:t>
            </a:r>
            <a:r>
              <a:rPr dirty="0" spc="-55"/>
              <a:t>passagers</a:t>
            </a:r>
          </a:p>
        </p:txBody>
      </p:sp>
      <p:sp>
        <p:nvSpPr>
          <p:cNvPr id="3" name="object 3"/>
          <p:cNvSpPr/>
          <p:nvPr/>
        </p:nvSpPr>
        <p:spPr>
          <a:xfrm>
            <a:off x="4724400" y="2622400"/>
            <a:ext cx="2161676" cy="14411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6054150" y="664675"/>
            <a:ext cx="1715449" cy="17944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6985569" y="2613500"/>
            <a:ext cx="1943405" cy="14411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384725" y="615481"/>
            <a:ext cx="4019550" cy="12877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25">
                <a:solidFill>
                  <a:srgbClr val="01D1B7"/>
                </a:solidFill>
                <a:latin typeface="Arial"/>
                <a:cs typeface="Arial"/>
              </a:rPr>
              <a:t>Défectuosités</a:t>
            </a:r>
            <a:r>
              <a:rPr dirty="0" sz="1800" spc="-20">
                <a:solidFill>
                  <a:srgbClr val="01D1B7"/>
                </a:solidFill>
                <a:latin typeface="Arial"/>
                <a:cs typeface="Arial"/>
              </a:rPr>
              <a:t> </a:t>
            </a:r>
            <a:r>
              <a:rPr dirty="0" sz="1800" spc="30">
                <a:solidFill>
                  <a:srgbClr val="01D1B7"/>
                </a:solidFill>
                <a:latin typeface="Arial"/>
                <a:cs typeface="Arial"/>
              </a:rPr>
              <a:t>mineures:</a:t>
            </a:r>
            <a:endParaRPr sz="1800">
              <a:latin typeface="Arial"/>
              <a:cs typeface="Arial"/>
            </a:endParaRPr>
          </a:p>
          <a:p>
            <a:pPr marL="469900">
              <a:lnSpc>
                <a:spcPts val="1430"/>
              </a:lnSpc>
              <a:spcBef>
                <a:spcPts val="35"/>
              </a:spcBef>
            </a:pPr>
            <a:r>
              <a:rPr dirty="0" sz="1200" spc="-5" b="1">
                <a:latin typeface="Arial"/>
                <a:cs typeface="Arial"/>
              </a:rPr>
              <a:t>20.1</a:t>
            </a:r>
            <a:endParaRPr sz="1200">
              <a:latin typeface="Arial"/>
              <a:cs typeface="Arial"/>
            </a:endParaRPr>
          </a:p>
          <a:p>
            <a:pPr marL="469900" marR="10795">
              <a:lnSpc>
                <a:spcPts val="1430"/>
              </a:lnSpc>
              <a:spcBef>
                <a:spcPts val="50"/>
              </a:spcBef>
            </a:pPr>
            <a:r>
              <a:rPr dirty="0" sz="1200" spc="-15">
                <a:latin typeface="Arial"/>
                <a:cs typeface="Arial"/>
              </a:rPr>
              <a:t>Tige </a:t>
            </a:r>
            <a:r>
              <a:rPr dirty="0" sz="1200">
                <a:latin typeface="Arial"/>
                <a:cs typeface="Arial"/>
              </a:rPr>
              <a:t>verticale, </a:t>
            </a:r>
            <a:r>
              <a:rPr dirty="0" sz="1200" spc="-5">
                <a:latin typeface="Arial"/>
                <a:cs typeface="Arial"/>
              </a:rPr>
              <a:t>barre horizontale, poignée d’appui ou  panneau protecteur </a:t>
            </a:r>
            <a:r>
              <a:rPr dirty="0" sz="1200">
                <a:latin typeface="Arial"/>
                <a:cs typeface="Arial"/>
              </a:rPr>
              <a:t>mal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 spc="-5">
                <a:latin typeface="Arial"/>
                <a:cs typeface="Arial"/>
              </a:rPr>
              <a:t>fixé.</a:t>
            </a:r>
            <a:endParaRPr sz="1200">
              <a:latin typeface="Arial"/>
              <a:cs typeface="Arial"/>
            </a:endParaRPr>
          </a:p>
          <a:p>
            <a:pPr marL="469900">
              <a:lnSpc>
                <a:spcPts val="1430"/>
              </a:lnSpc>
              <a:spcBef>
                <a:spcPts val="535"/>
              </a:spcBef>
            </a:pPr>
            <a:r>
              <a:rPr dirty="0" sz="1200" spc="-5" b="1">
                <a:latin typeface="Arial"/>
                <a:cs typeface="Arial"/>
              </a:rPr>
              <a:t>20.2</a:t>
            </a:r>
            <a:endParaRPr sz="1200">
              <a:latin typeface="Arial"/>
              <a:cs typeface="Arial"/>
            </a:endParaRPr>
          </a:p>
          <a:p>
            <a:pPr marL="469900">
              <a:lnSpc>
                <a:spcPts val="1430"/>
              </a:lnSpc>
              <a:tabLst>
                <a:tab pos="1200150" algn="l"/>
                <a:tab pos="2167890" algn="l"/>
                <a:tab pos="2475230" algn="l"/>
                <a:tab pos="3010535" algn="l"/>
                <a:tab pos="3529329" algn="l"/>
                <a:tab pos="3887470" algn="l"/>
              </a:tabLst>
            </a:pPr>
            <a:r>
              <a:rPr dirty="0" sz="1200">
                <a:latin typeface="Arial"/>
                <a:cs typeface="Arial"/>
              </a:rPr>
              <a:t>Matériau	</a:t>
            </a:r>
            <a:r>
              <a:rPr dirty="0" sz="1200" spc="-5">
                <a:latin typeface="Arial"/>
                <a:cs typeface="Arial"/>
              </a:rPr>
              <a:t>d’absorptio</a:t>
            </a:r>
            <a:r>
              <a:rPr dirty="0" sz="1200">
                <a:latin typeface="Arial"/>
                <a:cs typeface="Arial"/>
              </a:rPr>
              <a:t>n	</a:t>
            </a:r>
            <a:r>
              <a:rPr dirty="0" sz="1200" spc="-5">
                <a:latin typeface="Arial"/>
                <a:cs typeface="Arial"/>
              </a:rPr>
              <a:t>d</a:t>
            </a:r>
            <a:r>
              <a:rPr dirty="0" sz="1200">
                <a:latin typeface="Arial"/>
                <a:cs typeface="Arial"/>
              </a:rPr>
              <a:t>e	chocs	</a:t>
            </a:r>
            <a:r>
              <a:rPr dirty="0" sz="1200" spc="-5">
                <a:latin typeface="Arial"/>
                <a:cs typeface="Arial"/>
              </a:rPr>
              <a:t>prév</a:t>
            </a:r>
            <a:r>
              <a:rPr dirty="0" sz="1200">
                <a:latin typeface="Arial"/>
                <a:cs typeface="Arial"/>
              </a:rPr>
              <a:t>u	</a:t>
            </a:r>
            <a:r>
              <a:rPr dirty="0" sz="1200" spc="-5">
                <a:latin typeface="Arial"/>
                <a:cs typeface="Arial"/>
              </a:rPr>
              <a:t>pa</a:t>
            </a:r>
            <a:r>
              <a:rPr dirty="0" sz="1200">
                <a:latin typeface="Arial"/>
                <a:cs typeface="Arial"/>
              </a:rPr>
              <a:t>r	</a:t>
            </a:r>
            <a:r>
              <a:rPr dirty="0" sz="1200" spc="-5">
                <a:latin typeface="Arial"/>
                <a:cs typeface="Arial"/>
              </a:rPr>
              <a:t>le</a:t>
            </a:r>
            <a:endParaRPr sz="12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583118" y="1875829"/>
            <a:ext cx="281813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82905" algn="l"/>
                <a:tab pos="736600" algn="l"/>
                <a:tab pos="1216025" algn="l"/>
                <a:tab pos="2018664" algn="l"/>
                <a:tab pos="2635250" algn="l"/>
              </a:tabLst>
            </a:pPr>
            <a:r>
              <a:rPr dirty="0" sz="1200">
                <a:latin typeface="Arial"/>
                <a:cs typeface="Arial"/>
              </a:rPr>
              <a:t>sur	</a:t>
            </a:r>
            <a:r>
              <a:rPr dirty="0" sz="1200" spc="-5">
                <a:latin typeface="Arial"/>
                <a:cs typeface="Arial"/>
              </a:rPr>
              <a:t>le</a:t>
            </a:r>
            <a:r>
              <a:rPr dirty="0" sz="1200">
                <a:latin typeface="Arial"/>
                <a:cs typeface="Arial"/>
              </a:rPr>
              <a:t>s	</a:t>
            </a:r>
            <a:r>
              <a:rPr dirty="0" sz="1200" spc="-5">
                <a:latin typeface="Arial"/>
                <a:cs typeface="Arial"/>
              </a:rPr>
              <a:t>tige</a:t>
            </a:r>
            <a:r>
              <a:rPr dirty="0" sz="1200">
                <a:latin typeface="Arial"/>
                <a:cs typeface="Arial"/>
              </a:rPr>
              <a:t>s	verticales	</a:t>
            </a:r>
            <a:r>
              <a:rPr dirty="0" sz="1200" spc="-5">
                <a:latin typeface="Arial"/>
                <a:cs typeface="Arial"/>
              </a:rPr>
              <a:t>absen</a:t>
            </a:r>
            <a:r>
              <a:rPr dirty="0" sz="1200">
                <a:latin typeface="Arial"/>
                <a:cs typeface="Arial"/>
              </a:rPr>
              <a:t>t	</a:t>
            </a:r>
            <a:r>
              <a:rPr dirty="0" sz="1200" spc="-5">
                <a:latin typeface="Arial"/>
                <a:cs typeface="Arial"/>
              </a:rPr>
              <a:t>ou</a:t>
            </a:r>
            <a:endParaRPr sz="12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41925" y="1875829"/>
            <a:ext cx="737235" cy="646430"/>
          </a:xfrm>
          <a:prstGeom prst="rect">
            <a:avLst/>
          </a:prstGeom>
        </p:spPr>
        <p:txBody>
          <a:bodyPr wrap="square" lIns="0" tIns="19685" rIns="0" bIns="0" rtlCol="0" vert="horz">
            <a:spAutoFit/>
          </a:bodyPr>
          <a:lstStyle/>
          <a:p>
            <a:pPr marL="12700" marR="5080">
              <a:lnSpc>
                <a:spcPts val="1430"/>
              </a:lnSpc>
              <a:spcBef>
                <a:spcPts val="155"/>
              </a:spcBef>
            </a:pPr>
            <a:r>
              <a:rPr dirty="0" sz="1200" spc="-5">
                <a:latin typeface="Arial"/>
                <a:cs typeface="Arial"/>
              </a:rPr>
              <a:t>fabricant  inadéquat.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35"/>
              </a:spcBef>
            </a:pPr>
            <a:r>
              <a:rPr dirty="0" sz="1200" spc="-5" b="1">
                <a:latin typeface="Arial"/>
                <a:cs typeface="Arial"/>
              </a:rPr>
              <a:t>20.3</a:t>
            </a:r>
            <a:endParaRPr sz="12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41925" y="2420659"/>
            <a:ext cx="3559175" cy="720725"/>
          </a:xfrm>
          <a:prstGeom prst="rect">
            <a:avLst/>
          </a:prstGeom>
        </p:spPr>
        <p:txBody>
          <a:bodyPr wrap="square" lIns="0" tIns="8699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85"/>
              </a:spcBef>
            </a:pPr>
            <a:r>
              <a:rPr dirty="0" sz="1200" spc="-5">
                <a:latin typeface="Arial"/>
                <a:cs typeface="Arial"/>
              </a:rPr>
              <a:t>Plancher ou </a:t>
            </a:r>
            <a:r>
              <a:rPr dirty="0" sz="1200">
                <a:latin typeface="Arial"/>
                <a:cs typeface="Arial"/>
              </a:rPr>
              <a:t>marche </a:t>
            </a:r>
            <a:r>
              <a:rPr dirty="0" sz="1200" spc="-5">
                <a:latin typeface="Arial"/>
                <a:cs typeface="Arial"/>
              </a:rPr>
              <a:t>de l’habitacle</a:t>
            </a:r>
            <a:r>
              <a:rPr dirty="0" sz="1200" spc="-45">
                <a:latin typeface="Arial"/>
                <a:cs typeface="Arial"/>
              </a:rPr>
              <a:t> </a:t>
            </a:r>
            <a:r>
              <a:rPr dirty="0" sz="1200" spc="-5">
                <a:latin typeface="Arial"/>
                <a:cs typeface="Arial"/>
              </a:rPr>
              <a:t>endommagé.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ts val="1430"/>
              </a:lnSpc>
              <a:spcBef>
                <a:spcPts val="585"/>
              </a:spcBef>
            </a:pPr>
            <a:r>
              <a:rPr dirty="0" sz="1200" spc="-5" b="1">
                <a:latin typeface="Arial"/>
                <a:cs typeface="Arial"/>
              </a:rPr>
              <a:t>20.4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ts val="1435"/>
              </a:lnSpc>
            </a:pPr>
            <a:r>
              <a:rPr dirty="0" sz="1200" spc="-5">
                <a:latin typeface="Arial"/>
                <a:cs typeface="Arial"/>
              </a:rPr>
              <a:t>Éclairage d’accès des passagers ou de l’allée</a:t>
            </a:r>
            <a:r>
              <a:rPr dirty="0" sz="1200" spc="-125">
                <a:latin typeface="Arial"/>
                <a:cs typeface="Arial"/>
              </a:rPr>
              <a:t> </a:t>
            </a:r>
            <a:r>
              <a:rPr dirty="0" sz="1200" spc="-5">
                <a:latin typeface="Arial"/>
                <a:cs typeface="Arial"/>
              </a:rPr>
              <a:t>ne</a:t>
            </a:r>
            <a:endParaRPr sz="12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41925" y="3039784"/>
            <a:ext cx="1056640" cy="720725"/>
          </a:xfrm>
          <a:prstGeom prst="rect">
            <a:avLst/>
          </a:prstGeom>
        </p:spPr>
        <p:txBody>
          <a:bodyPr wrap="square" lIns="0" tIns="8699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85"/>
              </a:spcBef>
            </a:pPr>
            <a:r>
              <a:rPr dirty="0" sz="1200" spc="-5">
                <a:latin typeface="Arial"/>
                <a:cs typeface="Arial"/>
              </a:rPr>
              <a:t>fonctionne</a:t>
            </a:r>
            <a:r>
              <a:rPr dirty="0" sz="1200" spc="-75">
                <a:latin typeface="Arial"/>
                <a:cs typeface="Arial"/>
              </a:rPr>
              <a:t> </a:t>
            </a:r>
            <a:r>
              <a:rPr dirty="0" sz="1200" spc="-5">
                <a:latin typeface="Arial"/>
                <a:cs typeface="Arial"/>
              </a:rPr>
              <a:t>pas.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ts val="1435"/>
              </a:lnSpc>
              <a:spcBef>
                <a:spcPts val="585"/>
              </a:spcBef>
            </a:pPr>
            <a:r>
              <a:rPr dirty="0" sz="1200" spc="-5" b="1">
                <a:latin typeface="Arial"/>
                <a:cs typeface="Arial"/>
              </a:rPr>
              <a:t>20.5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ts val="1435"/>
              </a:lnSpc>
            </a:pPr>
            <a:r>
              <a:rPr dirty="0" sz="1200" spc="-5">
                <a:latin typeface="Arial"/>
                <a:cs typeface="Arial"/>
              </a:rPr>
              <a:t>Porte-bagages</a:t>
            </a:r>
            <a:endParaRPr sz="12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019102" y="3552228"/>
            <a:ext cx="238252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829310" algn="l"/>
                <a:tab pos="1179830" algn="l"/>
                <a:tab pos="2284095" algn="l"/>
              </a:tabLst>
            </a:pPr>
            <a:r>
              <a:rPr dirty="0" sz="1200">
                <a:latin typeface="Arial"/>
                <a:cs typeface="Arial"/>
              </a:rPr>
              <a:t>supérieur	</a:t>
            </a:r>
            <a:r>
              <a:rPr dirty="0" sz="1200" spc="-5">
                <a:latin typeface="Arial"/>
                <a:cs typeface="Arial"/>
              </a:rPr>
              <a:t>o</a:t>
            </a:r>
            <a:r>
              <a:rPr dirty="0" sz="1200">
                <a:latin typeface="Arial"/>
                <a:cs typeface="Arial"/>
              </a:rPr>
              <a:t>u	compartiment	à</a:t>
            </a:r>
            <a:endParaRPr sz="12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41925" y="3733203"/>
            <a:ext cx="3561079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5">
                <a:latin typeface="Arial"/>
                <a:cs typeface="Arial"/>
              </a:rPr>
              <a:t>bagages</a:t>
            </a:r>
            <a:r>
              <a:rPr dirty="0" sz="1200" spc="2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supérieur</a:t>
            </a:r>
            <a:r>
              <a:rPr dirty="0" sz="1200" spc="2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mal</a:t>
            </a:r>
            <a:r>
              <a:rPr dirty="0" sz="1200" spc="220">
                <a:latin typeface="Arial"/>
                <a:cs typeface="Arial"/>
              </a:rPr>
              <a:t> </a:t>
            </a:r>
            <a:r>
              <a:rPr dirty="0" sz="1200" spc="-5">
                <a:latin typeface="Arial"/>
                <a:cs typeface="Arial"/>
              </a:rPr>
              <a:t>fixé</a:t>
            </a:r>
            <a:r>
              <a:rPr dirty="0" sz="1200" spc="215">
                <a:latin typeface="Arial"/>
                <a:cs typeface="Arial"/>
              </a:rPr>
              <a:t> </a:t>
            </a:r>
            <a:r>
              <a:rPr dirty="0" sz="1200" spc="-5">
                <a:latin typeface="Arial"/>
                <a:cs typeface="Arial"/>
              </a:rPr>
              <a:t>ou</a:t>
            </a:r>
            <a:r>
              <a:rPr dirty="0" sz="1200" spc="220">
                <a:latin typeface="Arial"/>
                <a:cs typeface="Arial"/>
              </a:rPr>
              <a:t> </a:t>
            </a:r>
            <a:r>
              <a:rPr dirty="0" sz="1200" spc="-5">
                <a:latin typeface="Arial"/>
                <a:cs typeface="Arial"/>
              </a:rPr>
              <a:t>ne</a:t>
            </a:r>
            <a:r>
              <a:rPr dirty="0" sz="1200" spc="220">
                <a:latin typeface="Arial"/>
                <a:cs typeface="Arial"/>
              </a:rPr>
              <a:t> </a:t>
            </a:r>
            <a:r>
              <a:rPr dirty="0" sz="1200" spc="-5">
                <a:latin typeface="Arial"/>
                <a:cs typeface="Arial"/>
              </a:rPr>
              <a:t>peut</a:t>
            </a:r>
            <a:r>
              <a:rPr dirty="0" sz="1200" spc="2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retenir</a:t>
            </a:r>
            <a:r>
              <a:rPr dirty="0" sz="1200" spc="220">
                <a:latin typeface="Arial"/>
                <a:cs typeface="Arial"/>
              </a:rPr>
              <a:t> </a:t>
            </a:r>
            <a:r>
              <a:rPr dirty="0" sz="1200" spc="-5">
                <a:latin typeface="Arial"/>
                <a:cs typeface="Arial"/>
              </a:rPr>
              <a:t>les</a:t>
            </a:r>
            <a:endParaRPr sz="12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41925" y="3914178"/>
            <a:ext cx="65278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5">
                <a:latin typeface="Arial"/>
                <a:cs typeface="Arial"/>
              </a:rPr>
              <a:t>bagages.</a:t>
            </a:r>
            <a:endParaRPr sz="12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409550" y="927201"/>
            <a:ext cx="390924" cy="43615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2516239" y="4004125"/>
            <a:ext cx="1866264" cy="4445"/>
          </a:xfrm>
          <a:custGeom>
            <a:avLst/>
            <a:gdLst/>
            <a:ahLst/>
            <a:cxnLst/>
            <a:rect l="l" t="t" r="r" b="b"/>
            <a:pathLst>
              <a:path w="1866264" h="4445">
                <a:moveTo>
                  <a:pt x="0" y="0"/>
                </a:moveTo>
                <a:lnTo>
                  <a:pt x="1865700" y="3899"/>
                </a:lnTo>
              </a:path>
            </a:pathLst>
          </a:custGeom>
          <a:ln w="19049">
            <a:solidFill>
              <a:srgbClr val="01D1B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4195699" y="4003443"/>
            <a:ext cx="635" cy="131445"/>
          </a:xfrm>
          <a:custGeom>
            <a:avLst/>
            <a:gdLst/>
            <a:ahLst/>
            <a:cxnLst/>
            <a:rect l="l" t="t" r="r" b="b"/>
            <a:pathLst>
              <a:path w="635" h="131445">
                <a:moveTo>
                  <a:pt x="149" y="-9524"/>
                </a:moveTo>
                <a:lnTo>
                  <a:pt x="149" y="140924"/>
                </a:lnTo>
              </a:path>
            </a:pathLst>
          </a:custGeom>
          <a:ln w="19349">
            <a:solidFill>
              <a:srgbClr val="01D1B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 txBox="1"/>
          <p:nvPr/>
        </p:nvSpPr>
        <p:spPr>
          <a:xfrm>
            <a:off x="2871441" y="4009975"/>
            <a:ext cx="154241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01D1B7"/>
                </a:solidFill>
                <a:latin typeface="Arial"/>
                <a:cs typeface="Arial"/>
              </a:rPr>
              <a:t>Conduire </a:t>
            </a:r>
            <a:r>
              <a:rPr dirty="0" sz="800" spc="25">
                <a:solidFill>
                  <a:srgbClr val="01D1B7"/>
                </a:solidFill>
                <a:latin typeface="Arial"/>
                <a:cs typeface="Arial"/>
              </a:rPr>
              <a:t>un </a:t>
            </a:r>
            <a:r>
              <a:rPr dirty="0" sz="800" spc="10">
                <a:solidFill>
                  <a:srgbClr val="01D1B7"/>
                </a:solidFill>
                <a:latin typeface="Arial"/>
                <a:cs typeface="Arial"/>
              </a:rPr>
              <a:t>véhicule </a:t>
            </a:r>
            <a:r>
              <a:rPr dirty="0" sz="800" spc="35">
                <a:solidFill>
                  <a:srgbClr val="01D1B7"/>
                </a:solidFill>
                <a:latin typeface="Arial"/>
                <a:cs typeface="Arial"/>
              </a:rPr>
              <a:t>lourd</a:t>
            </a:r>
            <a:r>
              <a:rPr dirty="0" sz="800" spc="50">
                <a:solidFill>
                  <a:srgbClr val="01D1B7"/>
                </a:solidFill>
                <a:latin typeface="Arial"/>
                <a:cs typeface="Arial"/>
              </a:rPr>
              <a:t> </a:t>
            </a:r>
            <a:r>
              <a:rPr dirty="0" sz="800" spc="35">
                <a:solidFill>
                  <a:srgbClr val="01D1B7"/>
                </a:solidFill>
                <a:latin typeface="Arial"/>
                <a:cs typeface="Arial"/>
              </a:rPr>
              <a:t>429</a:t>
            </a:r>
            <a:endParaRPr sz="800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409550" y="1641294"/>
            <a:ext cx="390924" cy="36488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2516239" y="2251525"/>
            <a:ext cx="1866264" cy="4445"/>
          </a:xfrm>
          <a:custGeom>
            <a:avLst/>
            <a:gdLst/>
            <a:ahLst/>
            <a:cxnLst/>
            <a:rect l="l" t="t" r="r" b="b"/>
            <a:pathLst>
              <a:path w="1866264" h="4444">
                <a:moveTo>
                  <a:pt x="0" y="0"/>
                </a:moveTo>
                <a:lnTo>
                  <a:pt x="1865700" y="3899"/>
                </a:lnTo>
              </a:path>
            </a:pathLst>
          </a:custGeom>
          <a:ln w="19049">
            <a:solidFill>
              <a:srgbClr val="01D1B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4195699" y="2250844"/>
            <a:ext cx="635" cy="131445"/>
          </a:xfrm>
          <a:custGeom>
            <a:avLst/>
            <a:gdLst/>
            <a:ahLst/>
            <a:cxnLst/>
            <a:rect l="l" t="t" r="r" b="b"/>
            <a:pathLst>
              <a:path w="635" h="131444">
                <a:moveTo>
                  <a:pt x="149" y="-9524"/>
                </a:moveTo>
                <a:lnTo>
                  <a:pt x="149" y="140924"/>
                </a:lnTo>
              </a:path>
            </a:pathLst>
          </a:custGeom>
          <a:ln w="19349">
            <a:solidFill>
              <a:srgbClr val="01D1B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 txBox="1"/>
          <p:nvPr/>
        </p:nvSpPr>
        <p:spPr>
          <a:xfrm>
            <a:off x="2871441" y="2257375"/>
            <a:ext cx="153416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01D1B7"/>
                </a:solidFill>
                <a:latin typeface="Arial"/>
                <a:cs typeface="Arial"/>
              </a:rPr>
              <a:t>Conduire </a:t>
            </a:r>
            <a:r>
              <a:rPr dirty="0" sz="800" spc="25">
                <a:solidFill>
                  <a:srgbClr val="01D1B7"/>
                </a:solidFill>
                <a:latin typeface="Arial"/>
                <a:cs typeface="Arial"/>
              </a:rPr>
              <a:t>un </a:t>
            </a:r>
            <a:r>
              <a:rPr dirty="0" sz="800" spc="10">
                <a:solidFill>
                  <a:srgbClr val="01D1B7"/>
                </a:solidFill>
                <a:latin typeface="Arial"/>
                <a:cs typeface="Arial"/>
              </a:rPr>
              <a:t>véhicule </a:t>
            </a:r>
            <a:r>
              <a:rPr dirty="0" sz="800" spc="35">
                <a:solidFill>
                  <a:srgbClr val="01D1B7"/>
                </a:solidFill>
                <a:latin typeface="Arial"/>
                <a:cs typeface="Arial"/>
              </a:rPr>
              <a:t>lourd</a:t>
            </a:r>
            <a:r>
              <a:rPr dirty="0" sz="800" spc="45">
                <a:solidFill>
                  <a:srgbClr val="01D1B7"/>
                </a:solidFill>
                <a:latin typeface="Arial"/>
                <a:cs typeface="Arial"/>
              </a:rPr>
              <a:t> </a:t>
            </a:r>
            <a:r>
              <a:rPr dirty="0" sz="800" spc="15">
                <a:solidFill>
                  <a:srgbClr val="01D1B7"/>
                </a:solidFill>
                <a:latin typeface="Arial"/>
                <a:cs typeface="Arial"/>
              </a:rPr>
              <a:t>427</a:t>
            </a:r>
            <a:endParaRPr sz="800">
              <a:latin typeface="Arial"/>
              <a:cs typeface="Arial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2516239" y="3318325"/>
            <a:ext cx="1866264" cy="4445"/>
          </a:xfrm>
          <a:custGeom>
            <a:avLst/>
            <a:gdLst/>
            <a:ahLst/>
            <a:cxnLst/>
            <a:rect l="l" t="t" r="r" b="b"/>
            <a:pathLst>
              <a:path w="1866264" h="4445">
                <a:moveTo>
                  <a:pt x="0" y="0"/>
                </a:moveTo>
                <a:lnTo>
                  <a:pt x="1865700" y="3899"/>
                </a:lnTo>
              </a:path>
            </a:pathLst>
          </a:custGeom>
          <a:ln w="19049">
            <a:solidFill>
              <a:srgbClr val="01D1B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4195699" y="3317643"/>
            <a:ext cx="635" cy="131445"/>
          </a:xfrm>
          <a:custGeom>
            <a:avLst/>
            <a:gdLst/>
            <a:ahLst/>
            <a:cxnLst/>
            <a:rect l="l" t="t" r="r" b="b"/>
            <a:pathLst>
              <a:path w="635" h="131445">
                <a:moveTo>
                  <a:pt x="149" y="-9524"/>
                </a:moveTo>
                <a:lnTo>
                  <a:pt x="149" y="140924"/>
                </a:lnTo>
              </a:path>
            </a:pathLst>
          </a:custGeom>
          <a:ln w="19349">
            <a:solidFill>
              <a:srgbClr val="01D1B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 txBox="1"/>
          <p:nvPr/>
        </p:nvSpPr>
        <p:spPr>
          <a:xfrm>
            <a:off x="2871441" y="3324175"/>
            <a:ext cx="154432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01D1B7"/>
                </a:solidFill>
                <a:latin typeface="Arial"/>
                <a:cs typeface="Arial"/>
              </a:rPr>
              <a:t>Conduire </a:t>
            </a:r>
            <a:r>
              <a:rPr dirty="0" sz="800" spc="25">
                <a:solidFill>
                  <a:srgbClr val="01D1B7"/>
                </a:solidFill>
                <a:latin typeface="Arial"/>
                <a:cs typeface="Arial"/>
              </a:rPr>
              <a:t>un </a:t>
            </a:r>
            <a:r>
              <a:rPr dirty="0" sz="800" spc="10">
                <a:solidFill>
                  <a:srgbClr val="01D1B7"/>
                </a:solidFill>
                <a:latin typeface="Arial"/>
                <a:cs typeface="Arial"/>
              </a:rPr>
              <a:t>véhicule </a:t>
            </a:r>
            <a:r>
              <a:rPr dirty="0" sz="800" spc="35">
                <a:solidFill>
                  <a:srgbClr val="01D1B7"/>
                </a:solidFill>
                <a:latin typeface="Arial"/>
                <a:cs typeface="Arial"/>
              </a:rPr>
              <a:t>lourd</a:t>
            </a:r>
            <a:r>
              <a:rPr dirty="0" sz="800" spc="50">
                <a:solidFill>
                  <a:srgbClr val="01D1B7"/>
                </a:solidFill>
                <a:latin typeface="Arial"/>
                <a:cs typeface="Arial"/>
              </a:rPr>
              <a:t> </a:t>
            </a:r>
            <a:r>
              <a:rPr dirty="0" sz="800" spc="40">
                <a:solidFill>
                  <a:srgbClr val="01D1B7"/>
                </a:solidFill>
                <a:latin typeface="Arial"/>
                <a:cs typeface="Arial"/>
              </a:rPr>
              <a:t>428</a:t>
            </a:r>
            <a:endParaRPr sz="800">
              <a:latin typeface="Arial"/>
              <a:cs typeface="Arial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409550" y="2327094"/>
            <a:ext cx="390924" cy="36488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409550" y="2860494"/>
            <a:ext cx="390924" cy="36488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409550" y="3470094"/>
            <a:ext cx="390924" cy="36488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7620" rIns="0" bIns="0" rtlCol="0" vert="horz">
            <a:spAutoFit/>
          </a:bodyPr>
          <a:lstStyle/>
          <a:p>
            <a:pPr marL="12700" marR="5080" indent="17780">
              <a:lnSpc>
                <a:spcPts val="830"/>
              </a:lnSpc>
              <a:spcBef>
                <a:spcPts val="60"/>
              </a:spcBef>
            </a:pPr>
            <a:r>
              <a:rPr dirty="0" spc="-5"/>
              <a:t>Commission scolaire  </a:t>
            </a:r>
            <a:r>
              <a:rPr dirty="0"/>
              <a:t>de </a:t>
            </a:r>
            <a:r>
              <a:rPr dirty="0" spc="-5"/>
              <a:t>la</a:t>
            </a:r>
            <a:r>
              <a:rPr dirty="0" spc="-85"/>
              <a:t> </a:t>
            </a:r>
            <a:r>
              <a:rPr dirty="0" spc="-5"/>
              <a:t>Rivière-du-Nord</a:t>
            </a:r>
          </a:p>
        </p:txBody>
      </p:sp>
      <p:sp>
        <p:nvSpPr>
          <p:cNvPr id="29" name="object 29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5"/>
              <a:t>ÇA</a:t>
            </a:r>
            <a:r>
              <a:rPr dirty="0" spc="-100"/>
              <a:t> </a:t>
            </a:r>
            <a:r>
              <a:rPr dirty="0" spc="-5"/>
              <a:t>ROULE</a:t>
            </a:r>
            <a:r>
              <a:rPr dirty="0" spc="-85"/>
              <a:t> </a:t>
            </a:r>
            <a:r>
              <a:rPr dirty="0" spc="-50"/>
              <a:t>!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85950" y="2040950"/>
            <a:ext cx="3386824" cy="223658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4990225" y="287475"/>
            <a:ext cx="1677274" cy="16772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84725" y="440973"/>
            <a:ext cx="3898900" cy="779145"/>
          </a:xfrm>
          <a:prstGeom prst="rect"/>
        </p:spPr>
        <p:txBody>
          <a:bodyPr wrap="square" lIns="0" tIns="774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10"/>
              </a:spcBef>
            </a:pPr>
            <a:r>
              <a:rPr dirty="0" spc="60"/>
              <a:t>20. </a:t>
            </a:r>
            <a:r>
              <a:rPr dirty="0" spc="-20"/>
              <a:t>Transport </a:t>
            </a:r>
            <a:r>
              <a:rPr dirty="0" spc="-60"/>
              <a:t>de</a:t>
            </a:r>
            <a:r>
              <a:rPr dirty="0" spc="-260"/>
              <a:t> </a:t>
            </a:r>
            <a:r>
              <a:rPr dirty="0" spc="-55"/>
              <a:t>passagers</a:t>
            </a:r>
          </a:p>
          <a:p>
            <a:pPr marL="12700">
              <a:lnSpc>
                <a:spcPct val="100000"/>
              </a:lnSpc>
              <a:spcBef>
                <a:spcPts val="384"/>
              </a:spcBef>
            </a:pPr>
            <a:r>
              <a:rPr dirty="0" sz="1800" spc="25" b="0">
                <a:latin typeface="Arial"/>
                <a:cs typeface="Arial"/>
              </a:rPr>
              <a:t>Défectuosités</a:t>
            </a:r>
            <a:r>
              <a:rPr dirty="0" sz="1800" spc="-20" b="0">
                <a:latin typeface="Arial"/>
                <a:cs typeface="Arial"/>
              </a:rPr>
              <a:t> </a:t>
            </a:r>
            <a:r>
              <a:rPr dirty="0" sz="1800" spc="30" b="0">
                <a:latin typeface="Arial"/>
                <a:cs typeface="Arial"/>
              </a:rPr>
              <a:t>mineures:</a:t>
            </a:r>
            <a:endParaRPr sz="18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41925" y="1475778"/>
            <a:ext cx="2811780" cy="3892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1430"/>
              </a:lnSpc>
              <a:spcBef>
                <a:spcPts val="100"/>
              </a:spcBef>
            </a:pPr>
            <a:r>
              <a:rPr dirty="0" sz="1200" spc="-5" b="1">
                <a:latin typeface="Arial"/>
                <a:cs typeface="Arial"/>
              </a:rPr>
              <a:t>20.6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ts val="1430"/>
              </a:lnSpc>
            </a:pPr>
            <a:r>
              <a:rPr dirty="0" sz="1200" spc="-5">
                <a:latin typeface="Arial"/>
                <a:cs typeface="Arial"/>
              </a:rPr>
              <a:t>Un </a:t>
            </a:r>
            <a:r>
              <a:rPr dirty="0" sz="1200">
                <a:latin typeface="Arial"/>
                <a:cs typeface="Arial"/>
              </a:rPr>
              <a:t>siège </a:t>
            </a:r>
            <a:r>
              <a:rPr dirty="0" sz="1200" spc="-5">
                <a:latin typeface="Arial"/>
                <a:cs typeface="Arial"/>
              </a:rPr>
              <a:t>ou une banquette est</a:t>
            </a:r>
            <a:r>
              <a:rPr dirty="0" sz="1200" spc="-80">
                <a:latin typeface="Arial"/>
                <a:cs typeface="Arial"/>
              </a:rPr>
              <a:t> </a:t>
            </a:r>
            <a:r>
              <a:rPr dirty="0" sz="1200" spc="-5">
                <a:latin typeface="Arial"/>
                <a:cs typeface="Arial"/>
              </a:rPr>
              <a:t>inadéquat</a:t>
            </a:r>
            <a:endParaRPr sz="12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41925" y="1913929"/>
            <a:ext cx="3562350" cy="3892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1430"/>
              </a:lnSpc>
              <a:spcBef>
                <a:spcPts val="100"/>
              </a:spcBef>
            </a:pPr>
            <a:r>
              <a:rPr dirty="0" sz="1200" spc="-5" b="1">
                <a:latin typeface="Arial"/>
                <a:cs typeface="Arial"/>
              </a:rPr>
              <a:t>20.7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ts val="1435"/>
              </a:lnSpc>
              <a:tabLst>
                <a:tab pos="415290" algn="l"/>
                <a:tab pos="1242060" algn="l"/>
                <a:tab pos="1907539" algn="l"/>
                <a:tab pos="2310765" algn="l"/>
                <a:tab pos="2705735" algn="l"/>
                <a:tab pos="3303270" algn="l"/>
              </a:tabLst>
            </a:pPr>
            <a:r>
              <a:rPr dirty="0" sz="1200" spc="-5">
                <a:latin typeface="Arial"/>
                <a:cs typeface="Arial"/>
              </a:rPr>
              <a:t>L</a:t>
            </a:r>
            <a:r>
              <a:rPr dirty="0" sz="1200">
                <a:latin typeface="Arial"/>
                <a:cs typeface="Arial"/>
              </a:rPr>
              <a:t>e	</a:t>
            </a:r>
            <a:r>
              <a:rPr dirty="0" sz="1200" spc="-5">
                <a:latin typeface="Arial"/>
                <a:cs typeface="Arial"/>
              </a:rPr>
              <a:t>pannea</a:t>
            </a:r>
            <a:r>
              <a:rPr dirty="0" sz="1200">
                <a:latin typeface="Arial"/>
                <a:cs typeface="Arial"/>
              </a:rPr>
              <a:t>u	</a:t>
            </a:r>
            <a:r>
              <a:rPr dirty="0" sz="1200" spc="-5">
                <a:latin typeface="Arial"/>
                <a:cs typeface="Arial"/>
              </a:rPr>
              <a:t>d’arrê</a:t>
            </a:r>
            <a:r>
              <a:rPr dirty="0" sz="1200">
                <a:latin typeface="Arial"/>
                <a:cs typeface="Arial"/>
              </a:rPr>
              <a:t>t	</a:t>
            </a:r>
            <a:r>
              <a:rPr dirty="0" sz="1200" spc="-5">
                <a:latin typeface="Arial"/>
                <a:cs typeface="Arial"/>
              </a:rPr>
              <a:t>n</a:t>
            </a:r>
            <a:r>
              <a:rPr dirty="0" sz="1200">
                <a:latin typeface="Arial"/>
                <a:cs typeface="Arial"/>
              </a:rPr>
              <a:t>e	se	</a:t>
            </a:r>
            <a:r>
              <a:rPr dirty="0" sz="1200" spc="-5">
                <a:latin typeface="Arial"/>
                <a:cs typeface="Arial"/>
              </a:rPr>
              <a:t>plac</a:t>
            </a:r>
            <a:r>
              <a:rPr dirty="0" sz="1200">
                <a:latin typeface="Arial"/>
                <a:cs typeface="Arial"/>
              </a:rPr>
              <a:t>e	</a:t>
            </a:r>
            <a:r>
              <a:rPr dirty="0" sz="1200" spc="-5">
                <a:latin typeface="Arial"/>
                <a:cs typeface="Arial"/>
              </a:rPr>
              <a:t>pas</a:t>
            </a:r>
            <a:endParaRPr sz="12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41925" y="2275879"/>
            <a:ext cx="3562350" cy="751205"/>
          </a:xfrm>
          <a:prstGeom prst="rect">
            <a:avLst/>
          </a:prstGeom>
        </p:spPr>
        <p:txBody>
          <a:bodyPr wrap="square" lIns="0" tIns="19685" rIns="0" bIns="0" rtlCol="0" vert="horz">
            <a:spAutoFit/>
          </a:bodyPr>
          <a:lstStyle/>
          <a:p>
            <a:pPr algn="just" marL="12700" marR="5080">
              <a:lnSpc>
                <a:spcPts val="1430"/>
              </a:lnSpc>
              <a:spcBef>
                <a:spcPts val="155"/>
              </a:spcBef>
            </a:pPr>
            <a:r>
              <a:rPr dirty="0" sz="1200" spc="-5">
                <a:latin typeface="Arial"/>
                <a:cs typeface="Arial"/>
              </a:rPr>
              <a:t>perpendiculairement au </a:t>
            </a:r>
            <a:r>
              <a:rPr dirty="0" sz="1200">
                <a:latin typeface="Arial"/>
                <a:cs typeface="Arial"/>
              </a:rPr>
              <a:t>côté </a:t>
            </a:r>
            <a:r>
              <a:rPr dirty="0" sz="1200" spc="-5">
                <a:latin typeface="Arial"/>
                <a:cs typeface="Arial"/>
              </a:rPr>
              <a:t>de l’autobus. Un ou  plusieurs des feux </a:t>
            </a:r>
            <a:r>
              <a:rPr dirty="0" sz="1200">
                <a:latin typeface="Arial"/>
                <a:cs typeface="Arial"/>
              </a:rPr>
              <a:t>clignotants </a:t>
            </a:r>
            <a:r>
              <a:rPr dirty="0" sz="1200" spc="-5">
                <a:latin typeface="Arial"/>
                <a:cs typeface="Arial"/>
              </a:rPr>
              <a:t>alternatifs ne  </a:t>
            </a:r>
            <a:r>
              <a:rPr dirty="0" sz="1200">
                <a:latin typeface="Arial"/>
                <a:cs typeface="Arial"/>
              </a:rPr>
              <a:t>s’allument </a:t>
            </a:r>
            <a:r>
              <a:rPr dirty="0" sz="1200" spc="-5">
                <a:latin typeface="Arial"/>
                <a:cs typeface="Arial"/>
              </a:rPr>
              <a:t>pas lorsque le panneau d’arrêt est  perpendiculaire au</a:t>
            </a:r>
            <a:r>
              <a:rPr dirty="0" sz="1200" spc="-1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véhicule.</a:t>
            </a:r>
            <a:endParaRPr sz="12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41925" y="3075979"/>
            <a:ext cx="32194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5" b="1">
                <a:latin typeface="Arial"/>
                <a:cs typeface="Arial"/>
              </a:rPr>
              <a:t>20.8</a:t>
            </a:r>
            <a:endParaRPr sz="12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41925" y="3256953"/>
            <a:ext cx="3560445" cy="389255"/>
          </a:xfrm>
          <a:prstGeom prst="rect">
            <a:avLst/>
          </a:prstGeom>
        </p:spPr>
        <p:txBody>
          <a:bodyPr wrap="square" lIns="0" tIns="19685" rIns="0" bIns="0" rtlCol="0" vert="horz">
            <a:spAutoFit/>
          </a:bodyPr>
          <a:lstStyle/>
          <a:p>
            <a:pPr marL="12700" marR="5080">
              <a:lnSpc>
                <a:spcPts val="1430"/>
              </a:lnSpc>
              <a:spcBef>
                <a:spcPts val="155"/>
              </a:spcBef>
            </a:pPr>
            <a:r>
              <a:rPr dirty="0" sz="1200" spc="-5">
                <a:latin typeface="Arial"/>
                <a:cs typeface="Arial"/>
              </a:rPr>
              <a:t>Un ou des feux intermittents avant ou arrière ne  </a:t>
            </a:r>
            <a:r>
              <a:rPr dirty="0" sz="1200">
                <a:latin typeface="Arial"/>
                <a:cs typeface="Arial"/>
              </a:rPr>
              <a:t>s’allument </a:t>
            </a:r>
            <a:r>
              <a:rPr dirty="0" sz="1200" spc="-5">
                <a:latin typeface="Arial"/>
                <a:cs typeface="Arial"/>
              </a:rPr>
              <a:t>pas lorsque l’interrupteur est</a:t>
            </a:r>
            <a:r>
              <a:rPr dirty="0" sz="1200" spc="-50">
                <a:latin typeface="Arial"/>
                <a:cs typeface="Arial"/>
              </a:rPr>
              <a:t> </a:t>
            </a:r>
            <a:r>
              <a:rPr dirty="0" sz="1200" spc="-5">
                <a:latin typeface="Arial"/>
                <a:cs typeface="Arial"/>
              </a:rPr>
              <a:t>actionné.</a:t>
            </a:r>
            <a:endParaRPr sz="12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09550" y="1506212"/>
            <a:ext cx="390924" cy="3648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409550" y="2010369"/>
            <a:ext cx="390924" cy="3648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2516239" y="1913821"/>
            <a:ext cx="1866264" cy="4445"/>
          </a:xfrm>
          <a:custGeom>
            <a:avLst/>
            <a:gdLst/>
            <a:ahLst/>
            <a:cxnLst/>
            <a:rect l="l" t="t" r="r" b="b"/>
            <a:pathLst>
              <a:path w="1866264" h="4444">
                <a:moveTo>
                  <a:pt x="0" y="0"/>
                </a:moveTo>
                <a:lnTo>
                  <a:pt x="1865700" y="3899"/>
                </a:lnTo>
              </a:path>
            </a:pathLst>
          </a:custGeom>
          <a:ln w="19049">
            <a:solidFill>
              <a:srgbClr val="01D1B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4195699" y="1913139"/>
            <a:ext cx="635" cy="131445"/>
          </a:xfrm>
          <a:custGeom>
            <a:avLst/>
            <a:gdLst/>
            <a:ahLst/>
            <a:cxnLst/>
            <a:rect l="l" t="t" r="r" b="b"/>
            <a:pathLst>
              <a:path w="635" h="131444">
                <a:moveTo>
                  <a:pt x="149" y="-9524"/>
                </a:moveTo>
                <a:lnTo>
                  <a:pt x="149" y="140924"/>
                </a:lnTo>
              </a:path>
            </a:pathLst>
          </a:custGeom>
          <a:ln w="19349">
            <a:solidFill>
              <a:srgbClr val="01D1B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 txBox="1"/>
          <p:nvPr/>
        </p:nvSpPr>
        <p:spPr>
          <a:xfrm>
            <a:off x="2871441" y="1919671"/>
            <a:ext cx="154241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01D1B7"/>
                </a:solidFill>
                <a:latin typeface="Arial"/>
                <a:cs typeface="Arial"/>
              </a:rPr>
              <a:t>Conduire </a:t>
            </a:r>
            <a:r>
              <a:rPr dirty="0" sz="800" spc="25">
                <a:solidFill>
                  <a:srgbClr val="01D1B7"/>
                </a:solidFill>
                <a:latin typeface="Arial"/>
                <a:cs typeface="Arial"/>
              </a:rPr>
              <a:t>un </a:t>
            </a:r>
            <a:r>
              <a:rPr dirty="0" sz="800" spc="10">
                <a:solidFill>
                  <a:srgbClr val="01D1B7"/>
                </a:solidFill>
                <a:latin typeface="Arial"/>
                <a:cs typeface="Arial"/>
              </a:rPr>
              <a:t>véhicule </a:t>
            </a:r>
            <a:r>
              <a:rPr dirty="0" sz="800" spc="35">
                <a:solidFill>
                  <a:srgbClr val="01D1B7"/>
                </a:solidFill>
                <a:latin typeface="Arial"/>
                <a:cs typeface="Arial"/>
              </a:rPr>
              <a:t>lourd</a:t>
            </a:r>
            <a:r>
              <a:rPr dirty="0" sz="800" spc="50">
                <a:solidFill>
                  <a:srgbClr val="01D1B7"/>
                </a:solidFill>
                <a:latin typeface="Arial"/>
                <a:cs typeface="Arial"/>
              </a:rPr>
              <a:t> </a:t>
            </a:r>
            <a:r>
              <a:rPr dirty="0" sz="800" spc="35">
                <a:solidFill>
                  <a:srgbClr val="01D1B7"/>
                </a:solidFill>
                <a:latin typeface="Arial"/>
                <a:cs typeface="Arial"/>
              </a:rPr>
              <a:t>429</a:t>
            </a:r>
            <a:endParaRPr sz="800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2516239" y="3851725"/>
            <a:ext cx="1866264" cy="4445"/>
          </a:xfrm>
          <a:custGeom>
            <a:avLst/>
            <a:gdLst/>
            <a:ahLst/>
            <a:cxnLst/>
            <a:rect l="l" t="t" r="r" b="b"/>
            <a:pathLst>
              <a:path w="1866264" h="4445">
                <a:moveTo>
                  <a:pt x="0" y="0"/>
                </a:moveTo>
                <a:lnTo>
                  <a:pt x="1865700" y="3899"/>
                </a:lnTo>
              </a:path>
            </a:pathLst>
          </a:custGeom>
          <a:ln w="19049">
            <a:solidFill>
              <a:srgbClr val="01D1B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4195699" y="3851043"/>
            <a:ext cx="635" cy="131445"/>
          </a:xfrm>
          <a:custGeom>
            <a:avLst/>
            <a:gdLst/>
            <a:ahLst/>
            <a:cxnLst/>
            <a:rect l="l" t="t" r="r" b="b"/>
            <a:pathLst>
              <a:path w="635" h="131445">
                <a:moveTo>
                  <a:pt x="149" y="-9524"/>
                </a:moveTo>
                <a:lnTo>
                  <a:pt x="149" y="140924"/>
                </a:lnTo>
              </a:path>
            </a:pathLst>
          </a:custGeom>
          <a:ln w="19349">
            <a:solidFill>
              <a:srgbClr val="01D1B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 txBox="1"/>
          <p:nvPr/>
        </p:nvSpPr>
        <p:spPr>
          <a:xfrm>
            <a:off x="2871441" y="3857575"/>
            <a:ext cx="151511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01D1B7"/>
                </a:solidFill>
                <a:latin typeface="Arial"/>
                <a:cs typeface="Arial"/>
              </a:rPr>
              <a:t>Conduire </a:t>
            </a:r>
            <a:r>
              <a:rPr dirty="0" sz="800" spc="25">
                <a:solidFill>
                  <a:srgbClr val="01D1B7"/>
                </a:solidFill>
                <a:latin typeface="Arial"/>
                <a:cs typeface="Arial"/>
              </a:rPr>
              <a:t>un </a:t>
            </a:r>
            <a:r>
              <a:rPr dirty="0" sz="800" spc="10">
                <a:solidFill>
                  <a:srgbClr val="01D1B7"/>
                </a:solidFill>
                <a:latin typeface="Arial"/>
                <a:cs typeface="Arial"/>
              </a:rPr>
              <a:t>véhicule </a:t>
            </a:r>
            <a:r>
              <a:rPr dirty="0" sz="800" spc="35">
                <a:solidFill>
                  <a:srgbClr val="01D1B7"/>
                </a:solidFill>
                <a:latin typeface="Arial"/>
                <a:cs typeface="Arial"/>
              </a:rPr>
              <a:t>lourd</a:t>
            </a:r>
            <a:r>
              <a:rPr dirty="0" sz="800" spc="45">
                <a:solidFill>
                  <a:srgbClr val="01D1B7"/>
                </a:solidFill>
                <a:latin typeface="Arial"/>
                <a:cs typeface="Arial"/>
              </a:rPr>
              <a:t> </a:t>
            </a:r>
            <a:r>
              <a:rPr dirty="0" sz="800" spc="-35">
                <a:solidFill>
                  <a:srgbClr val="01D1B7"/>
                </a:solidFill>
                <a:latin typeface="Arial"/>
                <a:cs typeface="Arial"/>
              </a:rPr>
              <a:t>431</a:t>
            </a:r>
            <a:endParaRPr sz="800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409550" y="3177419"/>
            <a:ext cx="390924" cy="3648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2516239" y="3081066"/>
            <a:ext cx="1866264" cy="4445"/>
          </a:xfrm>
          <a:custGeom>
            <a:avLst/>
            <a:gdLst/>
            <a:ahLst/>
            <a:cxnLst/>
            <a:rect l="l" t="t" r="r" b="b"/>
            <a:pathLst>
              <a:path w="1866264" h="4444">
                <a:moveTo>
                  <a:pt x="0" y="0"/>
                </a:moveTo>
                <a:lnTo>
                  <a:pt x="1865700" y="3899"/>
                </a:lnTo>
              </a:path>
            </a:pathLst>
          </a:custGeom>
          <a:ln w="19049">
            <a:solidFill>
              <a:srgbClr val="01D1B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4195699" y="3080384"/>
            <a:ext cx="635" cy="131445"/>
          </a:xfrm>
          <a:custGeom>
            <a:avLst/>
            <a:gdLst/>
            <a:ahLst/>
            <a:cxnLst/>
            <a:rect l="l" t="t" r="r" b="b"/>
            <a:pathLst>
              <a:path w="635" h="131444">
                <a:moveTo>
                  <a:pt x="149" y="-9524"/>
                </a:moveTo>
                <a:lnTo>
                  <a:pt x="149" y="140924"/>
                </a:lnTo>
              </a:path>
            </a:pathLst>
          </a:custGeom>
          <a:ln w="19349">
            <a:solidFill>
              <a:srgbClr val="01D1B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 txBox="1"/>
          <p:nvPr/>
        </p:nvSpPr>
        <p:spPr>
          <a:xfrm>
            <a:off x="2871441" y="3086916"/>
            <a:ext cx="154432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01D1B7"/>
                </a:solidFill>
                <a:latin typeface="Arial"/>
                <a:cs typeface="Arial"/>
              </a:rPr>
              <a:t>Conduire </a:t>
            </a:r>
            <a:r>
              <a:rPr dirty="0" sz="800" spc="25">
                <a:solidFill>
                  <a:srgbClr val="01D1B7"/>
                </a:solidFill>
                <a:latin typeface="Arial"/>
                <a:cs typeface="Arial"/>
              </a:rPr>
              <a:t>un </a:t>
            </a:r>
            <a:r>
              <a:rPr dirty="0" sz="800" spc="10">
                <a:solidFill>
                  <a:srgbClr val="01D1B7"/>
                </a:solidFill>
                <a:latin typeface="Arial"/>
                <a:cs typeface="Arial"/>
              </a:rPr>
              <a:t>véhicule </a:t>
            </a:r>
            <a:r>
              <a:rPr dirty="0" sz="800" spc="35">
                <a:solidFill>
                  <a:srgbClr val="01D1B7"/>
                </a:solidFill>
                <a:latin typeface="Arial"/>
                <a:cs typeface="Arial"/>
              </a:rPr>
              <a:t>lourd</a:t>
            </a:r>
            <a:r>
              <a:rPr dirty="0" sz="800" spc="50">
                <a:solidFill>
                  <a:srgbClr val="01D1B7"/>
                </a:solidFill>
                <a:latin typeface="Arial"/>
                <a:cs typeface="Arial"/>
              </a:rPr>
              <a:t> </a:t>
            </a:r>
            <a:r>
              <a:rPr dirty="0" sz="800" spc="40">
                <a:solidFill>
                  <a:srgbClr val="01D1B7"/>
                </a:solidFill>
                <a:latin typeface="Arial"/>
                <a:cs typeface="Arial"/>
              </a:rPr>
              <a:t>430</a:t>
            </a:r>
            <a:endParaRPr sz="800">
              <a:latin typeface="Arial"/>
              <a:cs typeface="Arial"/>
            </a:endParaRPr>
          </a:p>
        </p:txBody>
      </p:sp>
      <p:sp>
        <p:nvSpPr>
          <p:cNvPr id="22" name="object 22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7620" rIns="0" bIns="0" rtlCol="0" vert="horz">
            <a:spAutoFit/>
          </a:bodyPr>
          <a:lstStyle/>
          <a:p>
            <a:pPr marL="12700" marR="5080" indent="17780">
              <a:lnSpc>
                <a:spcPts val="830"/>
              </a:lnSpc>
              <a:spcBef>
                <a:spcPts val="60"/>
              </a:spcBef>
            </a:pPr>
            <a:r>
              <a:rPr dirty="0" spc="-5"/>
              <a:t>Commission scolaire  </a:t>
            </a:r>
            <a:r>
              <a:rPr dirty="0"/>
              <a:t>de </a:t>
            </a:r>
            <a:r>
              <a:rPr dirty="0" spc="-5"/>
              <a:t>la</a:t>
            </a:r>
            <a:r>
              <a:rPr dirty="0" spc="-85"/>
              <a:t> </a:t>
            </a:r>
            <a:r>
              <a:rPr dirty="0" spc="-5"/>
              <a:t>Rivière-du-Nord</a:t>
            </a:r>
          </a:p>
        </p:txBody>
      </p:sp>
      <p:sp>
        <p:nvSpPr>
          <p:cNvPr id="23" name="object 23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5"/>
              <a:t>ÇA</a:t>
            </a:r>
            <a:r>
              <a:rPr dirty="0" spc="-100"/>
              <a:t> </a:t>
            </a:r>
            <a:r>
              <a:rPr dirty="0" spc="-5"/>
              <a:t>ROULE</a:t>
            </a:r>
            <a:r>
              <a:rPr dirty="0" spc="-85"/>
              <a:t> </a:t>
            </a:r>
            <a:r>
              <a:rPr dirty="0" spc="-50"/>
              <a:t>!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52415" y="201057"/>
            <a:ext cx="1647189" cy="3911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25450" algn="l"/>
              </a:tabLst>
            </a:pPr>
            <a:r>
              <a:rPr dirty="0" spc="-275"/>
              <a:t>1.	</a:t>
            </a:r>
            <a:r>
              <a:rPr dirty="0"/>
              <a:t>Attelage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08525" y="691681"/>
            <a:ext cx="5201920" cy="115443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25">
                <a:solidFill>
                  <a:srgbClr val="01D1B7"/>
                </a:solidFill>
                <a:latin typeface="Arial"/>
                <a:cs typeface="Arial"/>
              </a:rPr>
              <a:t>Défectuosités</a:t>
            </a:r>
            <a:r>
              <a:rPr dirty="0" sz="1800" spc="-20">
                <a:solidFill>
                  <a:srgbClr val="01D1B7"/>
                </a:solidFill>
                <a:latin typeface="Arial"/>
                <a:cs typeface="Arial"/>
              </a:rPr>
              <a:t> </a:t>
            </a:r>
            <a:r>
              <a:rPr dirty="0" sz="1800" spc="20">
                <a:solidFill>
                  <a:srgbClr val="01D1B7"/>
                </a:solidFill>
                <a:latin typeface="Arial"/>
                <a:cs typeface="Arial"/>
              </a:rPr>
              <a:t>majeures:</a:t>
            </a:r>
            <a:endParaRPr sz="1800">
              <a:latin typeface="Arial"/>
              <a:cs typeface="Arial"/>
            </a:endParaRPr>
          </a:p>
          <a:p>
            <a:pPr marL="12700" marR="12065">
              <a:lnSpc>
                <a:spcPct val="100000"/>
              </a:lnSpc>
              <a:spcBef>
                <a:spcPts val="45"/>
              </a:spcBef>
            </a:pPr>
            <a:r>
              <a:rPr dirty="0" sz="1000" spc="-5" b="1">
                <a:latin typeface="Arial"/>
                <a:cs typeface="Arial"/>
              </a:rPr>
              <a:t>*Pour un meilleur suivi, les défectuosités ont été placées par ordre de pages et non  par ordre alphabétique ou</a:t>
            </a:r>
            <a:r>
              <a:rPr dirty="0" sz="1000" spc="-10" b="1">
                <a:latin typeface="Arial"/>
                <a:cs typeface="Arial"/>
              </a:rPr>
              <a:t> </a:t>
            </a:r>
            <a:r>
              <a:rPr dirty="0" sz="1000" spc="-5" b="1">
                <a:latin typeface="Arial"/>
                <a:cs typeface="Arial"/>
              </a:rPr>
              <a:t>numérique.*</a:t>
            </a:r>
            <a:endParaRPr sz="1000">
              <a:latin typeface="Arial"/>
              <a:cs typeface="Arial"/>
            </a:endParaRPr>
          </a:p>
          <a:p>
            <a:pPr marL="469900">
              <a:lnSpc>
                <a:spcPts val="1425"/>
              </a:lnSpc>
            </a:pPr>
            <a:r>
              <a:rPr dirty="0" sz="1200" spc="-5" b="1">
                <a:latin typeface="Arial"/>
                <a:cs typeface="Arial"/>
              </a:rPr>
              <a:t>1.B</a:t>
            </a:r>
            <a:endParaRPr sz="1200">
              <a:latin typeface="Arial"/>
              <a:cs typeface="Arial"/>
            </a:endParaRPr>
          </a:p>
          <a:p>
            <a:pPr marL="469900" marR="5080">
              <a:lnSpc>
                <a:spcPts val="1430"/>
              </a:lnSpc>
              <a:spcBef>
                <a:spcPts val="50"/>
              </a:spcBef>
            </a:pPr>
            <a:r>
              <a:rPr dirty="0" sz="1200" spc="-5" b="1">
                <a:latin typeface="Arial"/>
                <a:cs typeface="Arial"/>
              </a:rPr>
              <a:t>Lorsque le véhicule est accouplé, </a:t>
            </a:r>
            <a:r>
              <a:rPr dirty="0" sz="1200" spc="-5">
                <a:latin typeface="Arial"/>
                <a:cs typeface="Arial"/>
              </a:rPr>
              <a:t>il </a:t>
            </a:r>
            <a:r>
              <a:rPr dirty="0" sz="1200">
                <a:latin typeface="Arial"/>
                <a:cs typeface="Arial"/>
              </a:rPr>
              <a:t>y a </a:t>
            </a:r>
            <a:r>
              <a:rPr dirty="0" sz="1200" spc="-5">
                <a:latin typeface="Arial"/>
                <a:cs typeface="Arial"/>
              </a:rPr>
              <a:t>un déplacement entre un  élément d’assemblage de la </a:t>
            </a:r>
            <a:r>
              <a:rPr dirty="0" sz="1200">
                <a:latin typeface="Arial"/>
                <a:cs typeface="Arial"/>
              </a:rPr>
              <a:t>sellette </a:t>
            </a:r>
            <a:r>
              <a:rPr dirty="0" sz="1200" spc="-5">
                <a:latin typeface="Arial"/>
                <a:cs typeface="Arial"/>
              </a:rPr>
              <a:t>d’attelage </a:t>
            </a:r>
            <a:r>
              <a:rPr dirty="0" sz="1200">
                <a:latin typeface="Arial"/>
                <a:cs typeface="Arial"/>
              </a:rPr>
              <a:t>(cornière) </a:t>
            </a:r>
            <a:r>
              <a:rPr dirty="0" sz="1200" spc="-5">
                <a:latin typeface="Arial"/>
                <a:cs typeface="Arial"/>
              </a:rPr>
              <a:t>et le</a:t>
            </a:r>
            <a:r>
              <a:rPr dirty="0" sz="1200" spc="10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châssis</a:t>
            </a:r>
            <a:endParaRPr sz="12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65725" y="1818679"/>
            <a:ext cx="83883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5">
                <a:latin typeface="Arial"/>
                <a:cs typeface="Arial"/>
              </a:rPr>
              <a:t>du</a:t>
            </a:r>
            <a:r>
              <a:rPr dirty="0" sz="1200" spc="-8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véhicule.</a:t>
            </a:r>
            <a:endParaRPr sz="12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65725" y="2180629"/>
            <a:ext cx="4745355" cy="75120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1430"/>
              </a:lnSpc>
              <a:spcBef>
                <a:spcPts val="100"/>
              </a:spcBef>
            </a:pPr>
            <a:r>
              <a:rPr dirty="0" sz="1200" spc="-5" b="1">
                <a:latin typeface="Arial"/>
                <a:cs typeface="Arial"/>
              </a:rPr>
              <a:t>1.C</a:t>
            </a:r>
            <a:endParaRPr sz="1200">
              <a:latin typeface="Arial"/>
              <a:cs typeface="Arial"/>
            </a:endParaRPr>
          </a:p>
          <a:p>
            <a:pPr algn="just" marL="12700" marR="5080">
              <a:lnSpc>
                <a:spcPts val="1430"/>
              </a:lnSpc>
              <a:spcBef>
                <a:spcPts val="45"/>
              </a:spcBef>
            </a:pPr>
            <a:r>
              <a:rPr dirty="0" sz="1200" spc="-5">
                <a:latin typeface="Arial"/>
                <a:cs typeface="Arial"/>
              </a:rPr>
              <a:t>Lorsque le </a:t>
            </a:r>
            <a:r>
              <a:rPr dirty="0" sz="1200">
                <a:latin typeface="Arial"/>
                <a:cs typeface="Arial"/>
              </a:rPr>
              <a:t>véhicule </a:t>
            </a:r>
            <a:r>
              <a:rPr dirty="0" sz="1200" spc="-5">
                <a:latin typeface="Arial"/>
                <a:cs typeface="Arial"/>
              </a:rPr>
              <a:t>est accouplé, plus de 20 </a:t>
            </a:r>
            <a:r>
              <a:rPr dirty="0" sz="1200">
                <a:latin typeface="Arial"/>
                <a:cs typeface="Arial"/>
              </a:rPr>
              <a:t>% </a:t>
            </a:r>
            <a:r>
              <a:rPr dirty="0" sz="1200" spc="-5">
                <a:latin typeface="Arial"/>
                <a:cs typeface="Arial"/>
              </a:rPr>
              <a:t>des éléments de  fixation de la </a:t>
            </a:r>
            <a:r>
              <a:rPr dirty="0" sz="1200">
                <a:latin typeface="Arial"/>
                <a:cs typeface="Arial"/>
              </a:rPr>
              <a:t>sellette </a:t>
            </a:r>
            <a:r>
              <a:rPr dirty="0" sz="1200" spc="-5">
                <a:latin typeface="Arial"/>
                <a:cs typeface="Arial"/>
              </a:rPr>
              <a:t>au </a:t>
            </a:r>
            <a:r>
              <a:rPr dirty="0" sz="1200">
                <a:latin typeface="Arial"/>
                <a:cs typeface="Arial"/>
              </a:rPr>
              <a:t>cadre </a:t>
            </a:r>
            <a:r>
              <a:rPr dirty="0" sz="1200" spc="-5">
                <a:latin typeface="Arial"/>
                <a:cs typeface="Arial"/>
              </a:rPr>
              <a:t>de </a:t>
            </a:r>
            <a:r>
              <a:rPr dirty="0" sz="1200">
                <a:latin typeface="Arial"/>
                <a:cs typeface="Arial"/>
              </a:rPr>
              <a:t>châssis </a:t>
            </a:r>
            <a:r>
              <a:rPr dirty="0" sz="1200" spc="-5">
                <a:latin typeface="Arial"/>
                <a:cs typeface="Arial"/>
              </a:rPr>
              <a:t>du tracteur </a:t>
            </a:r>
            <a:r>
              <a:rPr dirty="0" sz="1200">
                <a:latin typeface="Arial"/>
                <a:cs typeface="Arial"/>
              </a:rPr>
              <a:t>sont manquants,  cassés </a:t>
            </a:r>
            <a:r>
              <a:rPr dirty="0" sz="1200" spc="-5">
                <a:latin typeface="Arial"/>
                <a:cs typeface="Arial"/>
              </a:rPr>
              <a:t>ou desserrés </a:t>
            </a:r>
            <a:r>
              <a:rPr dirty="0" sz="1200">
                <a:latin typeface="Arial"/>
                <a:cs typeface="Arial"/>
              </a:rPr>
              <a:t>sur </a:t>
            </a:r>
            <a:r>
              <a:rPr dirty="0" sz="1200" spc="-5">
                <a:latin typeface="Arial"/>
                <a:cs typeface="Arial"/>
              </a:rPr>
              <a:t>un élément</a:t>
            </a:r>
            <a:r>
              <a:rPr dirty="0" sz="1200" spc="-30">
                <a:latin typeface="Arial"/>
                <a:cs typeface="Arial"/>
              </a:rPr>
              <a:t> </a:t>
            </a:r>
            <a:r>
              <a:rPr dirty="0" sz="1200" spc="-5">
                <a:latin typeface="Arial"/>
                <a:cs typeface="Arial"/>
              </a:rPr>
              <a:t>d’ancrage.</a:t>
            </a:r>
            <a:endParaRPr sz="12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65725" y="3085504"/>
            <a:ext cx="4745990" cy="75120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1430"/>
              </a:lnSpc>
              <a:spcBef>
                <a:spcPts val="100"/>
              </a:spcBef>
            </a:pPr>
            <a:r>
              <a:rPr dirty="0" sz="1200" spc="-5" b="1">
                <a:latin typeface="Arial"/>
                <a:cs typeface="Arial"/>
              </a:rPr>
              <a:t>1.D</a:t>
            </a:r>
            <a:endParaRPr sz="1200">
              <a:latin typeface="Arial"/>
              <a:cs typeface="Arial"/>
            </a:endParaRPr>
          </a:p>
          <a:p>
            <a:pPr algn="just" marL="12700" marR="5080">
              <a:lnSpc>
                <a:spcPts val="1430"/>
              </a:lnSpc>
              <a:spcBef>
                <a:spcPts val="45"/>
              </a:spcBef>
            </a:pPr>
            <a:r>
              <a:rPr dirty="0" sz="1200" spc="-5" b="1">
                <a:latin typeface="Arial"/>
                <a:cs typeface="Arial"/>
              </a:rPr>
              <a:t>Lorsque le véhicule est accouplé, </a:t>
            </a:r>
            <a:r>
              <a:rPr dirty="0" sz="1200" spc="-5">
                <a:latin typeface="Arial"/>
                <a:cs typeface="Arial"/>
              </a:rPr>
              <a:t>25 </a:t>
            </a:r>
            <a:r>
              <a:rPr dirty="0" sz="1200">
                <a:latin typeface="Arial"/>
                <a:cs typeface="Arial"/>
              </a:rPr>
              <a:t>% </a:t>
            </a:r>
            <a:r>
              <a:rPr dirty="0" sz="1200" spc="-5">
                <a:latin typeface="Arial"/>
                <a:cs typeface="Arial"/>
              </a:rPr>
              <a:t>ou plus des goupilles de  blocage d’une </a:t>
            </a:r>
            <a:r>
              <a:rPr dirty="0" sz="1200">
                <a:latin typeface="Arial"/>
                <a:cs typeface="Arial"/>
              </a:rPr>
              <a:t>sellette </a:t>
            </a:r>
            <a:r>
              <a:rPr dirty="0" sz="1200" spc="-5">
                <a:latin typeface="Arial"/>
                <a:cs typeface="Arial"/>
              </a:rPr>
              <a:t>d’attelage </a:t>
            </a:r>
            <a:r>
              <a:rPr dirty="0" sz="1200">
                <a:latin typeface="Arial"/>
                <a:cs typeface="Arial"/>
              </a:rPr>
              <a:t>coulissante sont manquantes </a:t>
            </a:r>
            <a:r>
              <a:rPr dirty="0" sz="1200" spc="-5">
                <a:latin typeface="Arial"/>
                <a:cs typeface="Arial"/>
              </a:rPr>
              <a:t>ou  inopérante.</a:t>
            </a:r>
            <a:endParaRPr sz="12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07166" y="1352862"/>
            <a:ext cx="399188" cy="4272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307166" y="2270280"/>
            <a:ext cx="399188" cy="4272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3602098" y="1921951"/>
            <a:ext cx="1866264" cy="4445"/>
          </a:xfrm>
          <a:custGeom>
            <a:avLst/>
            <a:gdLst/>
            <a:ahLst/>
            <a:cxnLst/>
            <a:rect l="l" t="t" r="r" b="b"/>
            <a:pathLst>
              <a:path w="1866264" h="4444">
                <a:moveTo>
                  <a:pt x="0" y="0"/>
                </a:moveTo>
                <a:lnTo>
                  <a:pt x="1865699" y="3899"/>
                </a:lnTo>
              </a:path>
            </a:pathLst>
          </a:custGeom>
          <a:ln w="19049">
            <a:solidFill>
              <a:srgbClr val="01D1B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5281558" y="1921269"/>
            <a:ext cx="635" cy="131445"/>
          </a:xfrm>
          <a:custGeom>
            <a:avLst/>
            <a:gdLst/>
            <a:ahLst/>
            <a:cxnLst/>
            <a:rect l="l" t="t" r="r" b="b"/>
            <a:pathLst>
              <a:path w="635" h="131444">
                <a:moveTo>
                  <a:pt x="149" y="-9524"/>
                </a:moveTo>
                <a:lnTo>
                  <a:pt x="149" y="140924"/>
                </a:lnTo>
              </a:path>
            </a:pathLst>
          </a:custGeom>
          <a:ln w="19349">
            <a:solidFill>
              <a:srgbClr val="01D1B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3957300" y="1927800"/>
            <a:ext cx="154432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01D1B7"/>
                </a:solidFill>
                <a:latin typeface="Arial"/>
                <a:cs typeface="Arial"/>
              </a:rPr>
              <a:t>Conduire </a:t>
            </a:r>
            <a:r>
              <a:rPr dirty="0" sz="800" spc="25">
                <a:solidFill>
                  <a:srgbClr val="01D1B7"/>
                </a:solidFill>
                <a:latin typeface="Arial"/>
                <a:cs typeface="Arial"/>
              </a:rPr>
              <a:t>un </a:t>
            </a:r>
            <a:r>
              <a:rPr dirty="0" sz="800" spc="10">
                <a:solidFill>
                  <a:srgbClr val="01D1B7"/>
                </a:solidFill>
                <a:latin typeface="Arial"/>
                <a:cs typeface="Arial"/>
              </a:rPr>
              <a:t>véhicule </a:t>
            </a:r>
            <a:r>
              <a:rPr dirty="0" sz="800" spc="35">
                <a:solidFill>
                  <a:srgbClr val="01D1B7"/>
                </a:solidFill>
                <a:latin typeface="Arial"/>
                <a:cs typeface="Arial"/>
              </a:rPr>
              <a:t>lourd</a:t>
            </a:r>
            <a:r>
              <a:rPr dirty="0" sz="800" spc="50">
                <a:solidFill>
                  <a:srgbClr val="01D1B7"/>
                </a:solidFill>
                <a:latin typeface="Arial"/>
                <a:cs typeface="Arial"/>
              </a:rPr>
              <a:t> </a:t>
            </a:r>
            <a:r>
              <a:rPr dirty="0" sz="800" spc="40">
                <a:solidFill>
                  <a:srgbClr val="01D1B7"/>
                </a:solidFill>
                <a:latin typeface="Arial"/>
                <a:cs typeface="Arial"/>
              </a:rPr>
              <a:t>369</a:t>
            </a:r>
            <a:endParaRPr sz="80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5797433" y="251649"/>
            <a:ext cx="2815457" cy="212595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3602098" y="2988751"/>
            <a:ext cx="1866264" cy="4445"/>
          </a:xfrm>
          <a:custGeom>
            <a:avLst/>
            <a:gdLst/>
            <a:ahLst/>
            <a:cxnLst/>
            <a:rect l="l" t="t" r="r" b="b"/>
            <a:pathLst>
              <a:path w="1866264" h="4444">
                <a:moveTo>
                  <a:pt x="0" y="0"/>
                </a:moveTo>
                <a:lnTo>
                  <a:pt x="1865699" y="3899"/>
                </a:lnTo>
              </a:path>
            </a:pathLst>
          </a:custGeom>
          <a:ln w="19049">
            <a:solidFill>
              <a:srgbClr val="01D1B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5281558" y="2988069"/>
            <a:ext cx="635" cy="131445"/>
          </a:xfrm>
          <a:custGeom>
            <a:avLst/>
            <a:gdLst/>
            <a:ahLst/>
            <a:cxnLst/>
            <a:rect l="l" t="t" r="r" b="b"/>
            <a:pathLst>
              <a:path w="635" h="131444">
                <a:moveTo>
                  <a:pt x="149" y="-9524"/>
                </a:moveTo>
                <a:lnTo>
                  <a:pt x="149" y="140924"/>
                </a:lnTo>
              </a:path>
            </a:pathLst>
          </a:custGeom>
          <a:ln w="19349">
            <a:solidFill>
              <a:srgbClr val="01D1B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/>
          <p:nvPr/>
        </p:nvSpPr>
        <p:spPr>
          <a:xfrm>
            <a:off x="3957300" y="2994600"/>
            <a:ext cx="154432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01D1B7"/>
                </a:solidFill>
                <a:latin typeface="Arial"/>
                <a:cs typeface="Arial"/>
              </a:rPr>
              <a:t>Conduire </a:t>
            </a:r>
            <a:r>
              <a:rPr dirty="0" sz="800" spc="25">
                <a:solidFill>
                  <a:srgbClr val="01D1B7"/>
                </a:solidFill>
                <a:latin typeface="Arial"/>
                <a:cs typeface="Arial"/>
              </a:rPr>
              <a:t>un </a:t>
            </a:r>
            <a:r>
              <a:rPr dirty="0" sz="800" spc="10">
                <a:solidFill>
                  <a:srgbClr val="01D1B7"/>
                </a:solidFill>
                <a:latin typeface="Arial"/>
                <a:cs typeface="Arial"/>
              </a:rPr>
              <a:t>véhicule </a:t>
            </a:r>
            <a:r>
              <a:rPr dirty="0" sz="800" spc="35">
                <a:solidFill>
                  <a:srgbClr val="01D1B7"/>
                </a:solidFill>
                <a:latin typeface="Arial"/>
                <a:cs typeface="Arial"/>
              </a:rPr>
              <a:t>lourd</a:t>
            </a:r>
            <a:r>
              <a:rPr dirty="0" sz="800" spc="50">
                <a:solidFill>
                  <a:srgbClr val="01D1B7"/>
                </a:solidFill>
                <a:latin typeface="Arial"/>
                <a:cs typeface="Arial"/>
              </a:rPr>
              <a:t> </a:t>
            </a:r>
            <a:r>
              <a:rPr dirty="0" sz="800" spc="40">
                <a:solidFill>
                  <a:srgbClr val="01D1B7"/>
                </a:solidFill>
                <a:latin typeface="Arial"/>
                <a:cs typeface="Arial"/>
              </a:rPr>
              <a:t>369</a:t>
            </a:r>
            <a:endParaRPr sz="800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6111663" y="2642208"/>
            <a:ext cx="2272633" cy="149294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6517949" y="3285163"/>
            <a:ext cx="864869" cy="577850"/>
          </a:xfrm>
          <a:custGeom>
            <a:avLst/>
            <a:gdLst/>
            <a:ahLst/>
            <a:cxnLst/>
            <a:rect l="l" t="t" r="r" b="b"/>
            <a:pathLst>
              <a:path w="864870" h="577850">
                <a:moveTo>
                  <a:pt x="0" y="288804"/>
                </a:moveTo>
                <a:lnTo>
                  <a:pt x="3945" y="249615"/>
                </a:lnTo>
                <a:lnTo>
                  <a:pt x="15437" y="212028"/>
                </a:lnTo>
                <a:lnTo>
                  <a:pt x="33962" y="176388"/>
                </a:lnTo>
                <a:lnTo>
                  <a:pt x="59004" y="143039"/>
                </a:lnTo>
                <a:lnTo>
                  <a:pt x="90048" y="112324"/>
                </a:lnTo>
                <a:lnTo>
                  <a:pt x="126580" y="84588"/>
                </a:lnTo>
                <a:lnTo>
                  <a:pt x="168085" y="60176"/>
                </a:lnTo>
                <a:lnTo>
                  <a:pt x="214047" y="39430"/>
                </a:lnTo>
                <a:lnTo>
                  <a:pt x="263951" y="22695"/>
                </a:lnTo>
                <a:lnTo>
                  <a:pt x="317284" y="10316"/>
                </a:lnTo>
                <a:lnTo>
                  <a:pt x="373529" y="2636"/>
                </a:lnTo>
                <a:lnTo>
                  <a:pt x="432173" y="0"/>
                </a:lnTo>
                <a:lnTo>
                  <a:pt x="490816" y="2636"/>
                </a:lnTo>
                <a:lnTo>
                  <a:pt x="547061" y="10316"/>
                </a:lnTo>
                <a:lnTo>
                  <a:pt x="600394" y="22695"/>
                </a:lnTo>
                <a:lnTo>
                  <a:pt x="650299" y="39430"/>
                </a:lnTo>
                <a:lnTo>
                  <a:pt x="696261" y="60176"/>
                </a:lnTo>
                <a:lnTo>
                  <a:pt x="737765" y="84588"/>
                </a:lnTo>
                <a:lnTo>
                  <a:pt x="774297" y="112324"/>
                </a:lnTo>
                <a:lnTo>
                  <a:pt x="805341" y="143039"/>
                </a:lnTo>
                <a:lnTo>
                  <a:pt x="830383" y="176388"/>
                </a:lnTo>
                <a:lnTo>
                  <a:pt x="848908" y="212028"/>
                </a:lnTo>
                <a:lnTo>
                  <a:pt x="860400" y="249615"/>
                </a:lnTo>
                <a:lnTo>
                  <a:pt x="864345" y="288804"/>
                </a:lnTo>
                <a:lnTo>
                  <a:pt x="860400" y="327993"/>
                </a:lnTo>
                <a:lnTo>
                  <a:pt x="848908" y="365579"/>
                </a:lnTo>
                <a:lnTo>
                  <a:pt x="830383" y="401219"/>
                </a:lnTo>
                <a:lnTo>
                  <a:pt x="805341" y="434569"/>
                </a:lnTo>
                <a:lnTo>
                  <a:pt x="774297" y="465283"/>
                </a:lnTo>
                <a:lnTo>
                  <a:pt x="737765" y="493019"/>
                </a:lnTo>
                <a:lnTo>
                  <a:pt x="696261" y="517432"/>
                </a:lnTo>
                <a:lnTo>
                  <a:pt x="650299" y="538178"/>
                </a:lnTo>
                <a:lnTo>
                  <a:pt x="600394" y="554912"/>
                </a:lnTo>
                <a:lnTo>
                  <a:pt x="547061" y="567292"/>
                </a:lnTo>
                <a:lnTo>
                  <a:pt x="490816" y="574972"/>
                </a:lnTo>
                <a:lnTo>
                  <a:pt x="432173" y="577608"/>
                </a:lnTo>
                <a:lnTo>
                  <a:pt x="373529" y="574972"/>
                </a:lnTo>
                <a:lnTo>
                  <a:pt x="317284" y="567292"/>
                </a:lnTo>
                <a:lnTo>
                  <a:pt x="263951" y="554912"/>
                </a:lnTo>
                <a:lnTo>
                  <a:pt x="214047" y="538178"/>
                </a:lnTo>
                <a:lnTo>
                  <a:pt x="168085" y="517432"/>
                </a:lnTo>
                <a:lnTo>
                  <a:pt x="126580" y="493019"/>
                </a:lnTo>
                <a:lnTo>
                  <a:pt x="90048" y="465283"/>
                </a:lnTo>
                <a:lnTo>
                  <a:pt x="59004" y="434569"/>
                </a:lnTo>
                <a:lnTo>
                  <a:pt x="33962" y="401219"/>
                </a:lnTo>
                <a:lnTo>
                  <a:pt x="15437" y="365579"/>
                </a:lnTo>
                <a:lnTo>
                  <a:pt x="3945" y="327993"/>
                </a:lnTo>
                <a:lnTo>
                  <a:pt x="0" y="288804"/>
                </a:lnTo>
                <a:close/>
              </a:path>
            </a:pathLst>
          </a:custGeom>
          <a:ln w="38099">
            <a:solidFill>
              <a:srgbClr val="FF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307166" y="3160868"/>
            <a:ext cx="399188" cy="4272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3602098" y="3750751"/>
            <a:ext cx="1866264" cy="4445"/>
          </a:xfrm>
          <a:custGeom>
            <a:avLst/>
            <a:gdLst/>
            <a:ahLst/>
            <a:cxnLst/>
            <a:rect l="l" t="t" r="r" b="b"/>
            <a:pathLst>
              <a:path w="1866264" h="4445">
                <a:moveTo>
                  <a:pt x="0" y="0"/>
                </a:moveTo>
                <a:lnTo>
                  <a:pt x="1865699" y="3899"/>
                </a:lnTo>
              </a:path>
            </a:pathLst>
          </a:custGeom>
          <a:ln w="19049">
            <a:solidFill>
              <a:srgbClr val="01D1B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5281558" y="3750069"/>
            <a:ext cx="635" cy="131445"/>
          </a:xfrm>
          <a:custGeom>
            <a:avLst/>
            <a:gdLst/>
            <a:ahLst/>
            <a:cxnLst/>
            <a:rect l="l" t="t" r="r" b="b"/>
            <a:pathLst>
              <a:path w="635" h="131445">
                <a:moveTo>
                  <a:pt x="149" y="-9524"/>
                </a:moveTo>
                <a:lnTo>
                  <a:pt x="149" y="140924"/>
                </a:lnTo>
              </a:path>
            </a:pathLst>
          </a:custGeom>
          <a:ln w="19349">
            <a:solidFill>
              <a:srgbClr val="01D1B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 txBox="1"/>
          <p:nvPr/>
        </p:nvSpPr>
        <p:spPr>
          <a:xfrm>
            <a:off x="3957300" y="3756600"/>
            <a:ext cx="153924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01D1B7"/>
                </a:solidFill>
                <a:latin typeface="Arial"/>
                <a:cs typeface="Arial"/>
              </a:rPr>
              <a:t>Conduire </a:t>
            </a:r>
            <a:r>
              <a:rPr dirty="0" sz="800" spc="25">
                <a:solidFill>
                  <a:srgbClr val="01D1B7"/>
                </a:solidFill>
                <a:latin typeface="Arial"/>
                <a:cs typeface="Arial"/>
              </a:rPr>
              <a:t>un </a:t>
            </a:r>
            <a:r>
              <a:rPr dirty="0" sz="800" spc="10">
                <a:solidFill>
                  <a:srgbClr val="01D1B7"/>
                </a:solidFill>
                <a:latin typeface="Arial"/>
                <a:cs typeface="Arial"/>
              </a:rPr>
              <a:t>véhicule </a:t>
            </a:r>
            <a:r>
              <a:rPr dirty="0" sz="800" spc="35">
                <a:solidFill>
                  <a:srgbClr val="01D1B7"/>
                </a:solidFill>
                <a:latin typeface="Arial"/>
                <a:cs typeface="Arial"/>
              </a:rPr>
              <a:t>lourd</a:t>
            </a:r>
            <a:r>
              <a:rPr dirty="0" sz="800" spc="40">
                <a:solidFill>
                  <a:srgbClr val="01D1B7"/>
                </a:solidFill>
                <a:latin typeface="Arial"/>
                <a:cs typeface="Arial"/>
              </a:rPr>
              <a:t> </a:t>
            </a:r>
            <a:r>
              <a:rPr dirty="0" sz="800" spc="30">
                <a:solidFill>
                  <a:srgbClr val="01D1B7"/>
                </a:solidFill>
                <a:latin typeface="Arial"/>
                <a:cs typeface="Arial"/>
              </a:rPr>
              <a:t>370</a:t>
            </a:r>
            <a:endParaRPr sz="800">
              <a:latin typeface="Arial"/>
              <a:cs typeface="Arial"/>
            </a:endParaRPr>
          </a:p>
        </p:txBody>
      </p:sp>
      <p:sp>
        <p:nvSpPr>
          <p:cNvPr id="22" name="object 22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7620" rIns="0" bIns="0" rtlCol="0" vert="horz">
            <a:spAutoFit/>
          </a:bodyPr>
          <a:lstStyle/>
          <a:p>
            <a:pPr marL="12700" marR="5080" indent="17780">
              <a:lnSpc>
                <a:spcPts val="830"/>
              </a:lnSpc>
              <a:spcBef>
                <a:spcPts val="60"/>
              </a:spcBef>
            </a:pPr>
            <a:r>
              <a:rPr dirty="0" spc="-5"/>
              <a:t>Commission scolaire  </a:t>
            </a:r>
            <a:r>
              <a:rPr dirty="0"/>
              <a:t>de </a:t>
            </a:r>
            <a:r>
              <a:rPr dirty="0" spc="-5"/>
              <a:t>la</a:t>
            </a:r>
            <a:r>
              <a:rPr dirty="0" spc="-85"/>
              <a:t> </a:t>
            </a:r>
            <a:r>
              <a:rPr dirty="0" spc="-5"/>
              <a:t>Rivière-du-Nord</a:t>
            </a:r>
          </a:p>
        </p:txBody>
      </p:sp>
      <p:sp>
        <p:nvSpPr>
          <p:cNvPr id="23" name="object 23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5"/>
              <a:t>ÇA</a:t>
            </a:r>
            <a:r>
              <a:rPr dirty="0" spc="-100"/>
              <a:t> </a:t>
            </a:r>
            <a:r>
              <a:rPr dirty="0" spc="-5"/>
              <a:t>ROULE</a:t>
            </a:r>
            <a:r>
              <a:rPr dirty="0" spc="-85"/>
              <a:t> </a:t>
            </a:r>
            <a:r>
              <a:rPr dirty="0" spc="-50"/>
              <a:t>!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0190" y="112557"/>
            <a:ext cx="1647189" cy="3911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25450" algn="l"/>
              </a:tabLst>
            </a:pPr>
            <a:r>
              <a:rPr dirty="0" spc="-275"/>
              <a:t>1.	</a:t>
            </a:r>
            <a:r>
              <a:rPr dirty="0"/>
              <a:t>Attelage</a:t>
            </a:r>
          </a:p>
        </p:txBody>
      </p:sp>
      <p:sp>
        <p:nvSpPr>
          <p:cNvPr id="3" name="object 3"/>
          <p:cNvSpPr/>
          <p:nvPr/>
        </p:nvSpPr>
        <p:spPr>
          <a:xfrm>
            <a:off x="2516239" y="2326330"/>
            <a:ext cx="1866264" cy="4445"/>
          </a:xfrm>
          <a:custGeom>
            <a:avLst/>
            <a:gdLst/>
            <a:ahLst/>
            <a:cxnLst/>
            <a:rect l="l" t="t" r="r" b="b"/>
            <a:pathLst>
              <a:path w="1866264" h="4444">
                <a:moveTo>
                  <a:pt x="0" y="0"/>
                </a:moveTo>
                <a:lnTo>
                  <a:pt x="1865700" y="3899"/>
                </a:lnTo>
              </a:path>
            </a:pathLst>
          </a:custGeom>
          <a:ln w="19049">
            <a:solidFill>
              <a:srgbClr val="01D1B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4195699" y="2325648"/>
            <a:ext cx="635" cy="131445"/>
          </a:xfrm>
          <a:custGeom>
            <a:avLst/>
            <a:gdLst/>
            <a:ahLst/>
            <a:cxnLst/>
            <a:rect l="l" t="t" r="r" b="b"/>
            <a:pathLst>
              <a:path w="635" h="131444">
                <a:moveTo>
                  <a:pt x="149" y="-9524"/>
                </a:moveTo>
                <a:lnTo>
                  <a:pt x="149" y="140924"/>
                </a:lnTo>
              </a:path>
            </a:pathLst>
          </a:custGeom>
          <a:ln w="19349">
            <a:solidFill>
              <a:srgbClr val="01D1B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235503" y="1287412"/>
            <a:ext cx="399188" cy="4272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5628875" y="725087"/>
            <a:ext cx="1991950" cy="11422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2516239" y="3209557"/>
            <a:ext cx="1866264" cy="4445"/>
          </a:xfrm>
          <a:custGeom>
            <a:avLst/>
            <a:gdLst/>
            <a:ahLst/>
            <a:cxnLst/>
            <a:rect l="l" t="t" r="r" b="b"/>
            <a:pathLst>
              <a:path w="1866264" h="4444">
                <a:moveTo>
                  <a:pt x="0" y="0"/>
                </a:moveTo>
                <a:lnTo>
                  <a:pt x="1865700" y="3899"/>
                </a:lnTo>
              </a:path>
            </a:pathLst>
          </a:custGeom>
          <a:ln w="19049">
            <a:solidFill>
              <a:srgbClr val="01D1B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4195699" y="3208876"/>
            <a:ext cx="635" cy="131445"/>
          </a:xfrm>
          <a:custGeom>
            <a:avLst/>
            <a:gdLst/>
            <a:ahLst/>
            <a:cxnLst/>
            <a:rect l="l" t="t" r="r" b="b"/>
            <a:pathLst>
              <a:path w="635" h="131445">
                <a:moveTo>
                  <a:pt x="149" y="-9524"/>
                </a:moveTo>
                <a:lnTo>
                  <a:pt x="149" y="140925"/>
                </a:lnTo>
              </a:path>
            </a:pathLst>
          </a:custGeom>
          <a:ln w="19349">
            <a:solidFill>
              <a:srgbClr val="01D1B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235503" y="2473005"/>
            <a:ext cx="399188" cy="4272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235503" y="3359778"/>
            <a:ext cx="399188" cy="4272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2516239" y="4043428"/>
            <a:ext cx="1866264" cy="4445"/>
          </a:xfrm>
          <a:custGeom>
            <a:avLst/>
            <a:gdLst/>
            <a:ahLst/>
            <a:cxnLst/>
            <a:rect l="l" t="t" r="r" b="b"/>
            <a:pathLst>
              <a:path w="1866264" h="4445">
                <a:moveTo>
                  <a:pt x="0" y="0"/>
                </a:moveTo>
                <a:lnTo>
                  <a:pt x="1865700" y="3899"/>
                </a:lnTo>
              </a:path>
            </a:pathLst>
          </a:custGeom>
          <a:ln w="19049">
            <a:solidFill>
              <a:srgbClr val="01D1B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4195699" y="4042746"/>
            <a:ext cx="635" cy="131445"/>
          </a:xfrm>
          <a:custGeom>
            <a:avLst/>
            <a:gdLst/>
            <a:ahLst/>
            <a:cxnLst/>
            <a:rect l="l" t="t" r="r" b="b"/>
            <a:pathLst>
              <a:path w="635" h="131445">
                <a:moveTo>
                  <a:pt x="149" y="-9524"/>
                </a:moveTo>
                <a:lnTo>
                  <a:pt x="149" y="140924"/>
                </a:lnTo>
              </a:path>
            </a:pathLst>
          </a:custGeom>
          <a:ln w="19349">
            <a:solidFill>
              <a:srgbClr val="01D1B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308525" y="630480"/>
            <a:ext cx="4114165" cy="3566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25">
                <a:solidFill>
                  <a:srgbClr val="01D1B7"/>
                </a:solidFill>
                <a:latin typeface="Arial"/>
                <a:cs typeface="Arial"/>
              </a:rPr>
              <a:t>Défectuosités</a:t>
            </a:r>
            <a:r>
              <a:rPr dirty="0" sz="1800" spc="-20">
                <a:solidFill>
                  <a:srgbClr val="01D1B7"/>
                </a:solidFill>
                <a:latin typeface="Arial"/>
                <a:cs typeface="Arial"/>
              </a:rPr>
              <a:t> </a:t>
            </a:r>
            <a:r>
              <a:rPr dirty="0" sz="1800" spc="20">
                <a:solidFill>
                  <a:srgbClr val="01D1B7"/>
                </a:solidFill>
                <a:latin typeface="Arial"/>
                <a:cs typeface="Arial"/>
              </a:rPr>
              <a:t>majeures:</a:t>
            </a:r>
            <a:endParaRPr sz="1800">
              <a:latin typeface="Arial"/>
              <a:cs typeface="Arial"/>
            </a:endParaRPr>
          </a:p>
          <a:p>
            <a:pPr marL="12700" marR="12700">
              <a:lnSpc>
                <a:spcPct val="100000"/>
              </a:lnSpc>
              <a:spcBef>
                <a:spcPts val="45"/>
              </a:spcBef>
            </a:pPr>
            <a:r>
              <a:rPr dirty="0" sz="1000" spc="-5" b="1">
                <a:latin typeface="Arial"/>
                <a:cs typeface="Arial"/>
              </a:rPr>
              <a:t>*Pour un meilleur suivi, les défectuosités ont été placées par ordre  de pages et non par ordre alphabétique ou</a:t>
            </a:r>
            <a:r>
              <a:rPr dirty="0" sz="1000" spc="-25" b="1">
                <a:latin typeface="Arial"/>
                <a:cs typeface="Arial"/>
              </a:rPr>
              <a:t> </a:t>
            </a:r>
            <a:r>
              <a:rPr dirty="0" sz="1000" spc="-5" b="1">
                <a:latin typeface="Arial"/>
                <a:cs typeface="Arial"/>
              </a:rPr>
              <a:t>numérique.*</a:t>
            </a:r>
            <a:endParaRPr sz="1000">
              <a:latin typeface="Arial"/>
              <a:cs typeface="Arial"/>
            </a:endParaRPr>
          </a:p>
          <a:p>
            <a:pPr marL="469900">
              <a:lnSpc>
                <a:spcPts val="1425"/>
              </a:lnSpc>
            </a:pPr>
            <a:r>
              <a:rPr dirty="0" sz="1200" spc="-5" b="1">
                <a:latin typeface="Arial"/>
                <a:cs typeface="Arial"/>
              </a:rPr>
              <a:t>1.F</a:t>
            </a:r>
            <a:endParaRPr sz="1200">
              <a:latin typeface="Arial"/>
              <a:cs typeface="Arial"/>
            </a:endParaRPr>
          </a:p>
          <a:p>
            <a:pPr algn="just" marL="469900" marR="6985">
              <a:lnSpc>
                <a:spcPts val="1430"/>
              </a:lnSpc>
              <a:spcBef>
                <a:spcPts val="50"/>
              </a:spcBef>
            </a:pPr>
            <a:r>
              <a:rPr dirty="0" sz="1200" spc="-5" b="1">
                <a:latin typeface="Arial"/>
                <a:cs typeface="Arial"/>
              </a:rPr>
              <a:t>Lorsque le véhicule est accouplé, </a:t>
            </a:r>
            <a:r>
              <a:rPr dirty="0" sz="1200" spc="-5">
                <a:latin typeface="Arial"/>
                <a:cs typeface="Arial"/>
              </a:rPr>
              <a:t>un élément de la  </a:t>
            </a:r>
            <a:r>
              <a:rPr dirty="0" sz="1200">
                <a:latin typeface="Arial"/>
                <a:cs typeface="Arial"/>
              </a:rPr>
              <a:t>sellette </a:t>
            </a:r>
            <a:r>
              <a:rPr dirty="0" sz="1200" spc="-5">
                <a:latin typeface="Arial"/>
                <a:cs typeface="Arial"/>
              </a:rPr>
              <a:t>d’attelage est fissuré, déformé ou détérioré</a:t>
            </a:r>
            <a:r>
              <a:rPr dirty="0" sz="1200" spc="-5" b="1">
                <a:latin typeface="Arial"/>
                <a:cs typeface="Arial"/>
              </a:rPr>
              <a:t>*  </a:t>
            </a:r>
            <a:r>
              <a:rPr dirty="0" sz="1200" spc="-5">
                <a:latin typeface="Arial"/>
                <a:cs typeface="Arial"/>
              </a:rPr>
              <a:t>au point qu’il </a:t>
            </a:r>
            <a:r>
              <a:rPr dirty="0" sz="1200">
                <a:latin typeface="Arial"/>
                <a:cs typeface="Arial"/>
              </a:rPr>
              <a:t>y a risque </a:t>
            </a:r>
            <a:r>
              <a:rPr dirty="0" sz="1200" spc="-5">
                <a:latin typeface="Arial"/>
                <a:cs typeface="Arial"/>
              </a:rPr>
              <a:t>de </a:t>
            </a:r>
            <a:r>
              <a:rPr dirty="0" sz="1200">
                <a:latin typeface="Arial"/>
                <a:cs typeface="Arial"/>
              </a:rPr>
              <a:t>rupture </a:t>
            </a:r>
            <a:r>
              <a:rPr dirty="0" sz="1200" spc="-5">
                <a:latin typeface="Arial"/>
                <a:cs typeface="Arial"/>
              </a:rPr>
              <a:t>ou de </a:t>
            </a:r>
            <a:r>
              <a:rPr dirty="0" sz="1200">
                <a:latin typeface="Arial"/>
                <a:cs typeface="Arial"/>
              </a:rPr>
              <a:t>séparation  </a:t>
            </a:r>
            <a:r>
              <a:rPr dirty="0" sz="1200" spc="-5">
                <a:latin typeface="Arial"/>
                <a:cs typeface="Arial"/>
              </a:rPr>
              <a:t>de l’ensemble de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véhicules.</a:t>
            </a:r>
            <a:endParaRPr sz="1200">
              <a:latin typeface="Arial"/>
              <a:cs typeface="Arial"/>
            </a:endParaRPr>
          </a:p>
          <a:p>
            <a:pPr algn="just" marL="469900">
              <a:lnSpc>
                <a:spcPts val="1365"/>
              </a:lnSpc>
            </a:pPr>
            <a:r>
              <a:rPr dirty="0" sz="1200" b="1">
                <a:latin typeface="Arial"/>
                <a:cs typeface="Arial"/>
              </a:rPr>
              <a:t>* </a:t>
            </a:r>
            <a:r>
              <a:rPr dirty="0" sz="1200" spc="-5">
                <a:latin typeface="Arial"/>
                <a:cs typeface="Arial"/>
              </a:rPr>
              <a:t>Par exemple, </a:t>
            </a:r>
            <a:r>
              <a:rPr dirty="0" sz="1200">
                <a:latin typeface="Arial"/>
                <a:cs typeface="Arial"/>
              </a:rPr>
              <a:t>cassé </a:t>
            </a:r>
            <a:r>
              <a:rPr dirty="0" sz="1200" spc="-5">
                <a:latin typeface="Arial"/>
                <a:cs typeface="Arial"/>
              </a:rPr>
              <a:t>ou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 spc="-5">
                <a:latin typeface="Arial"/>
                <a:cs typeface="Arial"/>
              </a:rPr>
              <a:t>usé.</a:t>
            </a:r>
            <a:endParaRPr sz="1200">
              <a:latin typeface="Arial"/>
              <a:cs typeface="Arial"/>
            </a:endParaRPr>
          </a:p>
          <a:p>
            <a:pPr marL="2575560">
              <a:lnSpc>
                <a:spcPct val="100000"/>
              </a:lnSpc>
              <a:spcBef>
                <a:spcPts val="235"/>
              </a:spcBef>
            </a:pPr>
            <a:r>
              <a:rPr dirty="0" sz="800">
                <a:solidFill>
                  <a:srgbClr val="01D1B7"/>
                </a:solidFill>
                <a:latin typeface="Arial"/>
                <a:cs typeface="Arial"/>
              </a:rPr>
              <a:t>Conduire </a:t>
            </a:r>
            <a:r>
              <a:rPr dirty="0" sz="800" spc="25">
                <a:solidFill>
                  <a:srgbClr val="01D1B7"/>
                </a:solidFill>
                <a:latin typeface="Arial"/>
                <a:cs typeface="Arial"/>
              </a:rPr>
              <a:t>un </a:t>
            </a:r>
            <a:r>
              <a:rPr dirty="0" sz="800" spc="10">
                <a:solidFill>
                  <a:srgbClr val="01D1B7"/>
                </a:solidFill>
                <a:latin typeface="Arial"/>
                <a:cs typeface="Arial"/>
              </a:rPr>
              <a:t>véhicule </a:t>
            </a:r>
            <a:r>
              <a:rPr dirty="0" sz="800" spc="35">
                <a:solidFill>
                  <a:srgbClr val="01D1B7"/>
                </a:solidFill>
                <a:latin typeface="Arial"/>
                <a:cs typeface="Arial"/>
              </a:rPr>
              <a:t>lourd</a:t>
            </a:r>
            <a:r>
              <a:rPr dirty="0" sz="800" spc="45">
                <a:solidFill>
                  <a:srgbClr val="01D1B7"/>
                </a:solidFill>
                <a:latin typeface="Arial"/>
                <a:cs typeface="Arial"/>
              </a:rPr>
              <a:t> </a:t>
            </a:r>
            <a:r>
              <a:rPr dirty="0" sz="800" spc="30">
                <a:solidFill>
                  <a:srgbClr val="01D1B7"/>
                </a:solidFill>
                <a:latin typeface="Arial"/>
                <a:cs typeface="Arial"/>
              </a:rPr>
              <a:t>370</a:t>
            </a:r>
            <a:endParaRPr sz="800">
              <a:latin typeface="Arial"/>
              <a:cs typeface="Arial"/>
            </a:endParaRPr>
          </a:p>
          <a:p>
            <a:pPr marL="469900">
              <a:lnSpc>
                <a:spcPts val="1430"/>
              </a:lnSpc>
              <a:spcBef>
                <a:spcPts val="140"/>
              </a:spcBef>
            </a:pPr>
            <a:r>
              <a:rPr dirty="0" sz="1200" spc="-5" b="1">
                <a:latin typeface="Arial"/>
                <a:cs typeface="Arial"/>
              </a:rPr>
              <a:t>1.A</a:t>
            </a:r>
            <a:endParaRPr sz="1200">
              <a:latin typeface="Arial"/>
              <a:cs typeface="Arial"/>
            </a:endParaRPr>
          </a:p>
          <a:p>
            <a:pPr algn="just" marL="469900" marR="8255">
              <a:lnSpc>
                <a:spcPts val="1430"/>
              </a:lnSpc>
              <a:spcBef>
                <a:spcPts val="50"/>
              </a:spcBef>
            </a:pPr>
            <a:r>
              <a:rPr dirty="0" sz="1200" spc="-5">
                <a:latin typeface="Arial"/>
                <a:cs typeface="Arial"/>
              </a:rPr>
              <a:t>La plaque d’attelage ou le pivot d’attelage est  déformé de façon </a:t>
            </a:r>
            <a:r>
              <a:rPr dirty="0" sz="1200">
                <a:latin typeface="Arial"/>
                <a:cs typeface="Arial"/>
              </a:rPr>
              <a:t>à </a:t>
            </a:r>
            <a:r>
              <a:rPr dirty="0" sz="1200" spc="-5">
                <a:latin typeface="Arial"/>
                <a:cs typeface="Arial"/>
              </a:rPr>
              <a:t>nuire </a:t>
            </a:r>
            <a:r>
              <a:rPr dirty="0" sz="1200">
                <a:latin typeface="Arial"/>
                <a:cs typeface="Arial"/>
              </a:rPr>
              <a:t>à </a:t>
            </a:r>
            <a:r>
              <a:rPr dirty="0" sz="1200" spc="-5">
                <a:latin typeface="Arial"/>
                <a:cs typeface="Arial"/>
              </a:rPr>
              <a:t>l’attelage, fissuré ou </a:t>
            </a:r>
            <a:r>
              <a:rPr dirty="0" sz="1200">
                <a:latin typeface="Arial"/>
                <a:cs typeface="Arial"/>
              </a:rPr>
              <a:t>mal  </a:t>
            </a:r>
            <a:r>
              <a:rPr dirty="0" sz="1200" spc="-5">
                <a:latin typeface="Arial"/>
                <a:cs typeface="Arial"/>
              </a:rPr>
              <a:t>fixé.</a:t>
            </a:r>
            <a:endParaRPr sz="1200">
              <a:latin typeface="Arial"/>
              <a:cs typeface="Arial"/>
            </a:endParaRPr>
          </a:p>
          <a:p>
            <a:pPr marL="2575560">
              <a:lnSpc>
                <a:spcPct val="100000"/>
              </a:lnSpc>
              <a:spcBef>
                <a:spcPts val="80"/>
              </a:spcBef>
            </a:pPr>
            <a:r>
              <a:rPr dirty="0" sz="800">
                <a:solidFill>
                  <a:srgbClr val="01D1B7"/>
                </a:solidFill>
                <a:latin typeface="Arial"/>
                <a:cs typeface="Arial"/>
              </a:rPr>
              <a:t>Conduire </a:t>
            </a:r>
            <a:r>
              <a:rPr dirty="0" sz="800" spc="25">
                <a:solidFill>
                  <a:srgbClr val="01D1B7"/>
                </a:solidFill>
                <a:latin typeface="Arial"/>
                <a:cs typeface="Arial"/>
              </a:rPr>
              <a:t>un </a:t>
            </a:r>
            <a:r>
              <a:rPr dirty="0" sz="800" spc="10">
                <a:solidFill>
                  <a:srgbClr val="01D1B7"/>
                </a:solidFill>
                <a:latin typeface="Arial"/>
                <a:cs typeface="Arial"/>
              </a:rPr>
              <a:t>véhicule </a:t>
            </a:r>
            <a:r>
              <a:rPr dirty="0" sz="800" spc="35">
                <a:solidFill>
                  <a:srgbClr val="01D1B7"/>
                </a:solidFill>
                <a:latin typeface="Arial"/>
                <a:cs typeface="Arial"/>
              </a:rPr>
              <a:t>lourd</a:t>
            </a:r>
            <a:r>
              <a:rPr dirty="0" sz="800" spc="55">
                <a:solidFill>
                  <a:srgbClr val="01D1B7"/>
                </a:solidFill>
                <a:latin typeface="Arial"/>
                <a:cs typeface="Arial"/>
              </a:rPr>
              <a:t> </a:t>
            </a:r>
            <a:r>
              <a:rPr dirty="0" sz="800" spc="-50">
                <a:solidFill>
                  <a:srgbClr val="01D1B7"/>
                </a:solidFill>
                <a:latin typeface="Arial"/>
                <a:cs typeface="Arial"/>
              </a:rPr>
              <a:t>371</a:t>
            </a:r>
            <a:endParaRPr sz="800">
              <a:latin typeface="Arial"/>
              <a:cs typeface="Arial"/>
            </a:endParaRPr>
          </a:p>
          <a:p>
            <a:pPr marL="469900">
              <a:lnSpc>
                <a:spcPct val="100000"/>
              </a:lnSpc>
              <a:spcBef>
                <a:spcPts val="315"/>
              </a:spcBef>
            </a:pPr>
            <a:r>
              <a:rPr dirty="0" sz="1100" spc="-5" b="1">
                <a:latin typeface="Arial"/>
                <a:cs typeface="Arial"/>
              </a:rPr>
              <a:t>1.E</a:t>
            </a:r>
            <a:endParaRPr sz="1100">
              <a:latin typeface="Arial"/>
              <a:cs typeface="Arial"/>
            </a:endParaRPr>
          </a:p>
          <a:p>
            <a:pPr algn="just" marL="469900" marR="5080">
              <a:lnSpc>
                <a:spcPct val="102299"/>
              </a:lnSpc>
            </a:pPr>
            <a:r>
              <a:rPr dirty="0" sz="1100" spc="-5" b="1">
                <a:latin typeface="Arial"/>
                <a:cs typeface="Arial"/>
              </a:rPr>
              <a:t>Lorsque le véhicule est accouplé, </a:t>
            </a:r>
            <a:r>
              <a:rPr dirty="0" sz="1100" spc="-5">
                <a:latin typeface="Arial"/>
                <a:cs typeface="Arial"/>
              </a:rPr>
              <a:t>les </a:t>
            </a:r>
            <a:r>
              <a:rPr dirty="0" sz="1100">
                <a:latin typeface="Arial"/>
                <a:cs typeface="Arial"/>
              </a:rPr>
              <a:t>mâchoires </a:t>
            </a:r>
            <a:r>
              <a:rPr dirty="0" sz="1100" spc="-5">
                <a:latin typeface="Arial"/>
                <a:cs typeface="Arial"/>
              </a:rPr>
              <a:t>ne </a:t>
            </a:r>
            <a:r>
              <a:rPr dirty="0" sz="1100">
                <a:latin typeface="Arial"/>
                <a:cs typeface="Arial"/>
              </a:rPr>
              <a:t>sont  </a:t>
            </a:r>
            <a:r>
              <a:rPr dirty="0" sz="1100" spc="-5">
                <a:latin typeface="Arial"/>
                <a:cs typeface="Arial"/>
              </a:rPr>
              <a:t>pas </a:t>
            </a:r>
            <a:r>
              <a:rPr dirty="0" sz="1100">
                <a:latin typeface="Arial"/>
                <a:cs typeface="Arial"/>
              </a:rPr>
              <a:t>complètement </a:t>
            </a:r>
            <a:r>
              <a:rPr dirty="0" sz="1100" spc="-5">
                <a:latin typeface="Arial"/>
                <a:cs typeface="Arial"/>
              </a:rPr>
              <a:t>fermées derrière le pivot</a:t>
            </a:r>
            <a:r>
              <a:rPr dirty="0" sz="1100" spc="-45">
                <a:latin typeface="Arial"/>
                <a:cs typeface="Arial"/>
              </a:rPr>
              <a:t> </a:t>
            </a:r>
            <a:r>
              <a:rPr dirty="0" sz="1100" spc="-5">
                <a:latin typeface="Arial"/>
                <a:cs typeface="Arial"/>
              </a:rPr>
              <a:t>d’attelage.</a:t>
            </a: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100">
              <a:latin typeface="Arial"/>
              <a:cs typeface="Arial"/>
            </a:endParaRPr>
          </a:p>
          <a:p>
            <a:pPr marL="2575560">
              <a:lnSpc>
                <a:spcPct val="100000"/>
              </a:lnSpc>
            </a:pPr>
            <a:r>
              <a:rPr dirty="0" sz="800">
                <a:solidFill>
                  <a:srgbClr val="01D1B7"/>
                </a:solidFill>
                <a:latin typeface="Arial"/>
                <a:cs typeface="Arial"/>
              </a:rPr>
              <a:t>Conduire </a:t>
            </a:r>
            <a:r>
              <a:rPr dirty="0" sz="800" spc="25">
                <a:solidFill>
                  <a:srgbClr val="01D1B7"/>
                </a:solidFill>
                <a:latin typeface="Arial"/>
                <a:cs typeface="Arial"/>
              </a:rPr>
              <a:t>un </a:t>
            </a:r>
            <a:r>
              <a:rPr dirty="0" sz="800" spc="10">
                <a:solidFill>
                  <a:srgbClr val="01D1B7"/>
                </a:solidFill>
                <a:latin typeface="Arial"/>
                <a:cs typeface="Arial"/>
              </a:rPr>
              <a:t>véhicule </a:t>
            </a:r>
            <a:r>
              <a:rPr dirty="0" sz="800" spc="35">
                <a:solidFill>
                  <a:srgbClr val="01D1B7"/>
                </a:solidFill>
                <a:latin typeface="Arial"/>
                <a:cs typeface="Arial"/>
              </a:rPr>
              <a:t>lourd</a:t>
            </a:r>
            <a:r>
              <a:rPr dirty="0" sz="800" spc="55">
                <a:solidFill>
                  <a:srgbClr val="01D1B7"/>
                </a:solidFill>
                <a:latin typeface="Arial"/>
                <a:cs typeface="Arial"/>
              </a:rPr>
              <a:t> </a:t>
            </a:r>
            <a:r>
              <a:rPr dirty="0" sz="800" spc="10">
                <a:solidFill>
                  <a:srgbClr val="01D1B7"/>
                </a:solidFill>
                <a:latin typeface="Arial"/>
                <a:cs typeface="Arial"/>
              </a:rPr>
              <a:t>372</a:t>
            </a:r>
            <a:endParaRPr sz="8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5008950" y="1944642"/>
            <a:ext cx="1517100" cy="115135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6652900" y="1968010"/>
            <a:ext cx="1517099" cy="1101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5889806" y="3170404"/>
            <a:ext cx="1470097" cy="11009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7620" rIns="0" bIns="0" rtlCol="0" vert="horz">
            <a:spAutoFit/>
          </a:bodyPr>
          <a:lstStyle/>
          <a:p>
            <a:pPr marL="12700" marR="5080" indent="17780">
              <a:lnSpc>
                <a:spcPts val="830"/>
              </a:lnSpc>
              <a:spcBef>
                <a:spcPts val="60"/>
              </a:spcBef>
            </a:pPr>
            <a:r>
              <a:rPr dirty="0" spc="-5"/>
              <a:t>Commission scolaire  </a:t>
            </a:r>
            <a:r>
              <a:rPr dirty="0"/>
              <a:t>de </a:t>
            </a:r>
            <a:r>
              <a:rPr dirty="0" spc="-5"/>
              <a:t>la</a:t>
            </a:r>
            <a:r>
              <a:rPr dirty="0" spc="-85"/>
              <a:t> </a:t>
            </a:r>
            <a:r>
              <a:rPr dirty="0" spc="-5"/>
              <a:t>Rivière-du-Nord</a:t>
            </a:r>
          </a:p>
        </p:txBody>
      </p:sp>
      <p:sp>
        <p:nvSpPr>
          <p:cNvPr id="18" name="object 18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5"/>
              <a:t>ÇA</a:t>
            </a:r>
            <a:r>
              <a:rPr dirty="0" spc="-100"/>
              <a:t> </a:t>
            </a:r>
            <a:r>
              <a:rPr dirty="0" spc="-5"/>
              <a:t>ROULE</a:t>
            </a:r>
            <a:r>
              <a:rPr dirty="0" spc="-85"/>
              <a:t> </a:t>
            </a:r>
            <a:r>
              <a:rPr dirty="0" spc="-50"/>
              <a:t>!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728189" y="2540574"/>
            <a:ext cx="2384502" cy="16677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6240781" y="2975954"/>
            <a:ext cx="599440" cy="541655"/>
          </a:xfrm>
          <a:custGeom>
            <a:avLst/>
            <a:gdLst/>
            <a:ahLst/>
            <a:cxnLst/>
            <a:rect l="l" t="t" r="r" b="b"/>
            <a:pathLst>
              <a:path w="599440" h="541654">
                <a:moveTo>
                  <a:pt x="0" y="270619"/>
                </a:moveTo>
                <a:lnTo>
                  <a:pt x="3922" y="226723"/>
                </a:lnTo>
                <a:lnTo>
                  <a:pt x="15278" y="185082"/>
                </a:lnTo>
                <a:lnTo>
                  <a:pt x="33450" y="146254"/>
                </a:lnTo>
                <a:lnTo>
                  <a:pt x="57821" y="110795"/>
                </a:lnTo>
                <a:lnTo>
                  <a:pt x="87775" y="79262"/>
                </a:lnTo>
                <a:lnTo>
                  <a:pt x="122695" y="52213"/>
                </a:lnTo>
                <a:lnTo>
                  <a:pt x="161962" y="30206"/>
                </a:lnTo>
                <a:lnTo>
                  <a:pt x="204961" y="13796"/>
                </a:lnTo>
                <a:lnTo>
                  <a:pt x="251075" y="3541"/>
                </a:lnTo>
                <a:lnTo>
                  <a:pt x="299685" y="0"/>
                </a:lnTo>
                <a:lnTo>
                  <a:pt x="348296" y="3541"/>
                </a:lnTo>
                <a:lnTo>
                  <a:pt x="394409" y="13796"/>
                </a:lnTo>
                <a:lnTo>
                  <a:pt x="437409" y="30206"/>
                </a:lnTo>
                <a:lnTo>
                  <a:pt x="476676" y="52213"/>
                </a:lnTo>
                <a:lnTo>
                  <a:pt x="511596" y="79262"/>
                </a:lnTo>
                <a:lnTo>
                  <a:pt x="541550" y="110795"/>
                </a:lnTo>
                <a:lnTo>
                  <a:pt x="565921" y="146254"/>
                </a:lnTo>
                <a:lnTo>
                  <a:pt x="584094" y="185082"/>
                </a:lnTo>
                <a:lnTo>
                  <a:pt x="595449" y="226723"/>
                </a:lnTo>
                <a:lnTo>
                  <a:pt x="599372" y="270619"/>
                </a:lnTo>
                <a:lnTo>
                  <a:pt x="595449" y="314515"/>
                </a:lnTo>
                <a:lnTo>
                  <a:pt x="584094" y="356156"/>
                </a:lnTo>
                <a:lnTo>
                  <a:pt x="565921" y="394985"/>
                </a:lnTo>
                <a:lnTo>
                  <a:pt x="541550" y="430444"/>
                </a:lnTo>
                <a:lnTo>
                  <a:pt x="511596" y="461976"/>
                </a:lnTo>
                <a:lnTo>
                  <a:pt x="476676" y="489025"/>
                </a:lnTo>
                <a:lnTo>
                  <a:pt x="437409" y="511033"/>
                </a:lnTo>
                <a:lnTo>
                  <a:pt x="394409" y="527443"/>
                </a:lnTo>
                <a:lnTo>
                  <a:pt x="348296" y="537697"/>
                </a:lnTo>
                <a:lnTo>
                  <a:pt x="299685" y="541239"/>
                </a:lnTo>
                <a:lnTo>
                  <a:pt x="251075" y="537697"/>
                </a:lnTo>
                <a:lnTo>
                  <a:pt x="204961" y="527443"/>
                </a:lnTo>
                <a:lnTo>
                  <a:pt x="161962" y="511033"/>
                </a:lnTo>
                <a:lnTo>
                  <a:pt x="122695" y="489025"/>
                </a:lnTo>
                <a:lnTo>
                  <a:pt x="87775" y="461976"/>
                </a:lnTo>
                <a:lnTo>
                  <a:pt x="57821" y="430444"/>
                </a:lnTo>
                <a:lnTo>
                  <a:pt x="33450" y="394985"/>
                </a:lnTo>
                <a:lnTo>
                  <a:pt x="15278" y="356156"/>
                </a:lnTo>
                <a:lnTo>
                  <a:pt x="3922" y="314515"/>
                </a:lnTo>
                <a:lnTo>
                  <a:pt x="0" y="270619"/>
                </a:lnTo>
                <a:close/>
              </a:path>
            </a:pathLst>
          </a:custGeom>
          <a:ln w="38099">
            <a:solidFill>
              <a:srgbClr val="FF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7101384" y="3051981"/>
            <a:ext cx="461009" cy="425450"/>
          </a:xfrm>
          <a:custGeom>
            <a:avLst/>
            <a:gdLst/>
            <a:ahLst/>
            <a:cxnLst/>
            <a:rect l="l" t="t" r="r" b="b"/>
            <a:pathLst>
              <a:path w="461009" h="425450">
                <a:moveTo>
                  <a:pt x="0" y="212562"/>
                </a:moveTo>
                <a:lnTo>
                  <a:pt x="4682" y="169723"/>
                </a:lnTo>
                <a:lnTo>
                  <a:pt x="18112" y="129823"/>
                </a:lnTo>
                <a:lnTo>
                  <a:pt x="39362" y="93716"/>
                </a:lnTo>
                <a:lnTo>
                  <a:pt x="67506" y="62258"/>
                </a:lnTo>
                <a:lnTo>
                  <a:pt x="101617" y="36302"/>
                </a:lnTo>
                <a:lnTo>
                  <a:pt x="140768" y="16704"/>
                </a:lnTo>
                <a:lnTo>
                  <a:pt x="184031" y="4318"/>
                </a:lnTo>
                <a:lnTo>
                  <a:pt x="230481" y="0"/>
                </a:lnTo>
                <a:lnTo>
                  <a:pt x="276932" y="4318"/>
                </a:lnTo>
                <a:lnTo>
                  <a:pt x="320196" y="16704"/>
                </a:lnTo>
                <a:lnTo>
                  <a:pt x="359347" y="36302"/>
                </a:lnTo>
                <a:lnTo>
                  <a:pt x="393457" y="62258"/>
                </a:lnTo>
                <a:lnTo>
                  <a:pt x="421601" y="93716"/>
                </a:lnTo>
                <a:lnTo>
                  <a:pt x="442852" y="129823"/>
                </a:lnTo>
                <a:lnTo>
                  <a:pt x="456282" y="169723"/>
                </a:lnTo>
                <a:lnTo>
                  <a:pt x="460964" y="212562"/>
                </a:lnTo>
                <a:lnTo>
                  <a:pt x="456282" y="255400"/>
                </a:lnTo>
                <a:lnTo>
                  <a:pt x="442852" y="295300"/>
                </a:lnTo>
                <a:lnTo>
                  <a:pt x="421601" y="331407"/>
                </a:lnTo>
                <a:lnTo>
                  <a:pt x="393457" y="362866"/>
                </a:lnTo>
                <a:lnTo>
                  <a:pt x="359347" y="388821"/>
                </a:lnTo>
                <a:lnTo>
                  <a:pt x="320196" y="408420"/>
                </a:lnTo>
                <a:lnTo>
                  <a:pt x="276932" y="420805"/>
                </a:lnTo>
                <a:lnTo>
                  <a:pt x="230481" y="425124"/>
                </a:lnTo>
                <a:lnTo>
                  <a:pt x="184031" y="420805"/>
                </a:lnTo>
                <a:lnTo>
                  <a:pt x="140768" y="408420"/>
                </a:lnTo>
                <a:lnTo>
                  <a:pt x="101617" y="388821"/>
                </a:lnTo>
                <a:lnTo>
                  <a:pt x="67506" y="362866"/>
                </a:lnTo>
                <a:lnTo>
                  <a:pt x="39362" y="331407"/>
                </a:lnTo>
                <a:lnTo>
                  <a:pt x="18112" y="295300"/>
                </a:lnTo>
                <a:lnTo>
                  <a:pt x="4682" y="255400"/>
                </a:lnTo>
                <a:lnTo>
                  <a:pt x="0" y="212562"/>
                </a:lnTo>
                <a:close/>
              </a:path>
            </a:pathLst>
          </a:custGeom>
          <a:ln w="38099">
            <a:solidFill>
              <a:srgbClr val="FF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08525" y="454473"/>
            <a:ext cx="3456940" cy="755650"/>
          </a:xfrm>
          <a:prstGeom prst="rect"/>
        </p:spPr>
        <p:txBody>
          <a:bodyPr wrap="square" lIns="0" tIns="641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5"/>
              </a:spcBef>
            </a:pPr>
            <a:r>
              <a:rPr dirty="0" spc="-20"/>
              <a:t>2. </a:t>
            </a:r>
            <a:r>
              <a:rPr dirty="0" spc="-114"/>
              <a:t>Châssis </a:t>
            </a:r>
            <a:r>
              <a:rPr dirty="0" spc="40"/>
              <a:t>et</a:t>
            </a:r>
            <a:r>
              <a:rPr dirty="0" spc="-35"/>
              <a:t> </a:t>
            </a:r>
            <a:r>
              <a:rPr dirty="0" spc="-40"/>
              <a:t>carrosserie</a:t>
            </a: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dirty="0" sz="1800" spc="25" b="0">
                <a:latin typeface="Arial"/>
                <a:cs typeface="Arial"/>
              </a:rPr>
              <a:t>Défectuosités</a:t>
            </a:r>
            <a:r>
              <a:rPr dirty="0" sz="1800" spc="-20" b="0">
                <a:latin typeface="Arial"/>
                <a:cs typeface="Arial"/>
              </a:rPr>
              <a:t> </a:t>
            </a:r>
            <a:r>
              <a:rPr dirty="0" sz="1800" spc="20" b="0">
                <a:latin typeface="Arial"/>
                <a:cs typeface="Arial"/>
              </a:rPr>
              <a:t>majeures:</a:t>
            </a:r>
            <a:endParaRPr sz="18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65725" y="1465653"/>
            <a:ext cx="2049145" cy="3892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1430"/>
              </a:lnSpc>
              <a:spcBef>
                <a:spcPts val="100"/>
              </a:spcBef>
            </a:pPr>
            <a:r>
              <a:rPr dirty="0" sz="1200" spc="-5" b="1">
                <a:latin typeface="Arial"/>
                <a:cs typeface="Arial"/>
              </a:rPr>
              <a:t>2.A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ts val="1430"/>
              </a:lnSpc>
            </a:pPr>
            <a:r>
              <a:rPr dirty="0" sz="1200" spc="-5">
                <a:latin typeface="Arial"/>
                <a:cs typeface="Arial"/>
              </a:rPr>
              <a:t>Un longeron </a:t>
            </a:r>
            <a:r>
              <a:rPr dirty="0" sz="1200">
                <a:latin typeface="Arial"/>
                <a:cs typeface="Arial"/>
              </a:rPr>
              <a:t>risque </a:t>
            </a:r>
            <a:r>
              <a:rPr dirty="0" sz="1200" spc="-5">
                <a:latin typeface="Arial"/>
                <a:cs typeface="Arial"/>
              </a:rPr>
              <a:t>de</a:t>
            </a:r>
            <a:r>
              <a:rPr dirty="0" sz="1200" spc="-90">
                <a:latin typeface="Arial"/>
                <a:cs typeface="Arial"/>
              </a:rPr>
              <a:t> </a:t>
            </a:r>
            <a:r>
              <a:rPr dirty="0" sz="1200" spc="-10">
                <a:latin typeface="Arial"/>
                <a:cs typeface="Arial"/>
              </a:rPr>
              <a:t>casser.</a:t>
            </a:r>
            <a:endParaRPr sz="12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35503" y="1509937"/>
            <a:ext cx="399188" cy="4272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35503" y="2043337"/>
            <a:ext cx="399188" cy="4272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235503" y="2897123"/>
            <a:ext cx="399188" cy="4272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2516239" y="3438157"/>
            <a:ext cx="1866264" cy="4445"/>
          </a:xfrm>
          <a:custGeom>
            <a:avLst/>
            <a:gdLst/>
            <a:ahLst/>
            <a:cxnLst/>
            <a:rect l="l" t="t" r="r" b="b"/>
            <a:pathLst>
              <a:path w="1866264" h="4445">
                <a:moveTo>
                  <a:pt x="0" y="0"/>
                </a:moveTo>
                <a:lnTo>
                  <a:pt x="1865700" y="3899"/>
                </a:lnTo>
              </a:path>
            </a:pathLst>
          </a:custGeom>
          <a:ln w="19049">
            <a:solidFill>
              <a:srgbClr val="01D1B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4195699" y="3437476"/>
            <a:ext cx="635" cy="131445"/>
          </a:xfrm>
          <a:custGeom>
            <a:avLst/>
            <a:gdLst/>
            <a:ahLst/>
            <a:cxnLst/>
            <a:rect l="l" t="t" r="r" b="b"/>
            <a:pathLst>
              <a:path w="635" h="131445">
                <a:moveTo>
                  <a:pt x="149" y="-9524"/>
                </a:moveTo>
                <a:lnTo>
                  <a:pt x="149" y="140924"/>
                </a:lnTo>
              </a:path>
            </a:pathLst>
          </a:custGeom>
          <a:ln w="19349">
            <a:solidFill>
              <a:srgbClr val="01D1B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2516239" y="1914157"/>
            <a:ext cx="1866264" cy="4445"/>
          </a:xfrm>
          <a:custGeom>
            <a:avLst/>
            <a:gdLst/>
            <a:ahLst/>
            <a:cxnLst/>
            <a:rect l="l" t="t" r="r" b="b"/>
            <a:pathLst>
              <a:path w="1866264" h="4444">
                <a:moveTo>
                  <a:pt x="0" y="0"/>
                </a:moveTo>
                <a:lnTo>
                  <a:pt x="1865700" y="3899"/>
                </a:lnTo>
              </a:path>
            </a:pathLst>
          </a:custGeom>
          <a:ln w="19049">
            <a:solidFill>
              <a:srgbClr val="01D1B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4195699" y="1913476"/>
            <a:ext cx="635" cy="131445"/>
          </a:xfrm>
          <a:custGeom>
            <a:avLst/>
            <a:gdLst/>
            <a:ahLst/>
            <a:cxnLst/>
            <a:rect l="l" t="t" r="r" b="b"/>
            <a:pathLst>
              <a:path w="635" h="131444">
                <a:moveTo>
                  <a:pt x="149" y="-9524"/>
                </a:moveTo>
                <a:lnTo>
                  <a:pt x="149" y="140924"/>
                </a:lnTo>
              </a:path>
            </a:pathLst>
          </a:custGeom>
          <a:ln w="19349">
            <a:solidFill>
              <a:srgbClr val="01D1B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 txBox="1"/>
          <p:nvPr/>
        </p:nvSpPr>
        <p:spPr>
          <a:xfrm>
            <a:off x="2871441" y="1920007"/>
            <a:ext cx="152781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01D1B7"/>
                </a:solidFill>
                <a:latin typeface="Arial"/>
                <a:cs typeface="Arial"/>
              </a:rPr>
              <a:t>Conduire </a:t>
            </a:r>
            <a:r>
              <a:rPr dirty="0" sz="800" spc="25">
                <a:solidFill>
                  <a:srgbClr val="01D1B7"/>
                </a:solidFill>
                <a:latin typeface="Arial"/>
                <a:cs typeface="Arial"/>
              </a:rPr>
              <a:t>un </a:t>
            </a:r>
            <a:r>
              <a:rPr dirty="0" sz="800" spc="10">
                <a:solidFill>
                  <a:srgbClr val="01D1B7"/>
                </a:solidFill>
                <a:latin typeface="Arial"/>
                <a:cs typeface="Arial"/>
              </a:rPr>
              <a:t>véhicule </a:t>
            </a:r>
            <a:r>
              <a:rPr dirty="0" sz="800" spc="35">
                <a:solidFill>
                  <a:srgbClr val="01D1B7"/>
                </a:solidFill>
                <a:latin typeface="Arial"/>
                <a:cs typeface="Arial"/>
              </a:rPr>
              <a:t>lourd</a:t>
            </a:r>
            <a:r>
              <a:rPr dirty="0" sz="800" spc="40">
                <a:solidFill>
                  <a:srgbClr val="01D1B7"/>
                </a:solidFill>
                <a:latin typeface="Arial"/>
                <a:cs typeface="Arial"/>
              </a:rPr>
              <a:t> </a:t>
            </a:r>
            <a:r>
              <a:rPr dirty="0" sz="800">
                <a:solidFill>
                  <a:srgbClr val="01D1B7"/>
                </a:solidFill>
                <a:latin typeface="Arial"/>
                <a:cs typeface="Arial"/>
              </a:rPr>
              <a:t>377</a:t>
            </a:r>
            <a:endParaRPr sz="800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2516239" y="2752357"/>
            <a:ext cx="1866264" cy="4445"/>
          </a:xfrm>
          <a:custGeom>
            <a:avLst/>
            <a:gdLst/>
            <a:ahLst/>
            <a:cxnLst/>
            <a:rect l="l" t="t" r="r" b="b"/>
            <a:pathLst>
              <a:path w="1866264" h="4444">
                <a:moveTo>
                  <a:pt x="0" y="0"/>
                </a:moveTo>
                <a:lnTo>
                  <a:pt x="1865700" y="3899"/>
                </a:lnTo>
              </a:path>
            </a:pathLst>
          </a:custGeom>
          <a:ln w="19049">
            <a:solidFill>
              <a:srgbClr val="01D1B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4195699" y="2751676"/>
            <a:ext cx="635" cy="131445"/>
          </a:xfrm>
          <a:custGeom>
            <a:avLst/>
            <a:gdLst/>
            <a:ahLst/>
            <a:cxnLst/>
            <a:rect l="l" t="t" r="r" b="b"/>
            <a:pathLst>
              <a:path w="635" h="131444">
                <a:moveTo>
                  <a:pt x="149" y="-9524"/>
                </a:moveTo>
                <a:lnTo>
                  <a:pt x="149" y="140924"/>
                </a:lnTo>
              </a:path>
            </a:pathLst>
          </a:custGeom>
          <a:ln w="19349">
            <a:solidFill>
              <a:srgbClr val="01D1B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 txBox="1"/>
          <p:nvPr/>
        </p:nvSpPr>
        <p:spPr>
          <a:xfrm>
            <a:off x="765725" y="2009087"/>
            <a:ext cx="3718560" cy="15824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5" b="1">
                <a:latin typeface="Arial"/>
                <a:cs typeface="Arial"/>
              </a:rPr>
              <a:t>2.B</a:t>
            </a:r>
            <a:endParaRPr sz="1100">
              <a:latin typeface="Arial"/>
              <a:cs typeface="Arial"/>
            </a:endParaRPr>
          </a:p>
          <a:p>
            <a:pPr marL="12700" marR="265430">
              <a:lnSpc>
                <a:spcPct val="102299"/>
              </a:lnSpc>
            </a:pPr>
            <a:r>
              <a:rPr dirty="0" sz="1100" spc="-5">
                <a:latin typeface="Arial"/>
                <a:cs typeface="Arial"/>
              </a:rPr>
              <a:t>Un longeron ou une traverse est </a:t>
            </a:r>
            <a:r>
              <a:rPr dirty="0" sz="1100" spc="-10">
                <a:latin typeface="Arial"/>
                <a:cs typeface="Arial"/>
              </a:rPr>
              <a:t>affaissé </a:t>
            </a:r>
            <a:r>
              <a:rPr dirty="0" sz="1100" spc="-5">
                <a:latin typeface="Arial"/>
                <a:cs typeface="Arial"/>
              </a:rPr>
              <a:t>et provoque le  </a:t>
            </a:r>
            <a:r>
              <a:rPr dirty="0" sz="1100">
                <a:latin typeface="Arial"/>
                <a:cs typeface="Arial"/>
              </a:rPr>
              <a:t>contact </a:t>
            </a:r>
            <a:r>
              <a:rPr dirty="0" sz="1100" spc="-5">
                <a:latin typeface="Arial"/>
                <a:cs typeface="Arial"/>
              </a:rPr>
              <a:t>d’une pièce mobile</a:t>
            </a:r>
            <a:r>
              <a:rPr dirty="0" sz="1100" spc="-5" b="1">
                <a:latin typeface="Arial"/>
                <a:cs typeface="Arial"/>
              </a:rPr>
              <a:t>* </a:t>
            </a:r>
            <a:r>
              <a:rPr dirty="0" sz="1100" spc="-5">
                <a:latin typeface="Arial"/>
                <a:cs typeface="Arial"/>
              </a:rPr>
              <a:t>avec la</a:t>
            </a:r>
            <a:r>
              <a:rPr dirty="0" sz="1100" spc="-30">
                <a:latin typeface="Arial"/>
                <a:cs typeface="Arial"/>
              </a:rPr>
              <a:t> </a:t>
            </a:r>
            <a:r>
              <a:rPr dirty="0" sz="1100">
                <a:latin typeface="Arial"/>
                <a:cs typeface="Arial"/>
              </a:rPr>
              <a:t>carrosserie.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dirty="0" sz="1100" b="1">
                <a:latin typeface="Arial"/>
                <a:cs typeface="Arial"/>
              </a:rPr>
              <a:t>* </a:t>
            </a:r>
            <a:r>
              <a:rPr dirty="0" sz="1100" spc="-5">
                <a:latin typeface="Arial"/>
                <a:cs typeface="Arial"/>
              </a:rPr>
              <a:t>Par exemple, pneus, </a:t>
            </a:r>
            <a:r>
              <a:rPr dirty="0" sz="1100">
                <a:latin typeface="Arial"/>
                <a:cs typeface="Arial"/>
              </a:rPr>
              <a:t>roues, </a:t>
            </a:r>
            <a:r>
              <a:rPr dirty="0" sz="1100" spc="-5">
                <a:latin typeface="Arial"/>
                <a:cs typeface="Arial"/>
              </a:rPr>
              <a:t>direction ou</a:t>
            </a:r>
            <a:r>
              <a:rPr dirty="0" sz="1100" spc="-50">
                <a:latin typeface="Arial"/>
                <a:cs typeface="Arial"/>
              </a:rPr>
              <a:t> </a:t>
            </a:r>
            <a:r>
              <a:rPr dirty="0" sz="1100">
                <a:latin typeface="Arial"/>
                <a:cs typeface="Arial"/>
              </a:rPr>
              <a:t>suspension.</a:t>
            </a:r>
            <a:endParaRPr sz="1100">
              <a:latin typeface="Arial"/>
              <a:cs typeface="Arial"/>
            </a:endParaRPr>
          </a:p>
          <a:p>
            <a:pPr marL="2118360">
              <a:lnSpc>
                <a:spcPts val="944"/>
              </a:lnSpc>
              <a:spcBef>
                <a:spcPts val="525"/>
              </a:spcBef>
            </a:pPr>
            <a:r>
              <a:rPr dirty="0" sz="800">
                <a:solidFill>
                  <a:srgbClr val="01D1B7"/>
                </a:solidFill>
                <a:latin typeface="Arial"/>
                <a:cs typeface="Arial"/>
              </a:rPr>
              <a:t>Conduire </a:t>
            </a:r>
            <a:r>
              <a:rPr dirty="0" sz="800" spc="25">
                <a:solidFill>
                  <a:srgbClr val="01D1B7"/>
                </a:solidFill>
                <a:latin typeface="Arial"/>
                <a:cs typeface="Arial"/>
              </a:rPr>
              <a:t>un </a:t>
            </a:r>
            <a:r>
              <a:rPr dirty="0" sz="800" spc="10">
                <a:solidFill>
                  <a:srgbClr val="01D1B7"/>
                </a:solidFill>
                <a:latin typeface="Arial"/>
                <a:cs typeface="Arial"/>
              </a:rPr>
              <a:t>véhicule </a:t>
            </a:r>
            <a:r>
              <a:rPr dirty="0" sz="800" spc="35">
                <a:solidFill>
                  <a:srgbClr val="01D1B7"/>
                </a:solidFill>
                <a:latin typeface="Arial"/>
                <a:cs typeface="Arial"/>
              </a:rPr>
              <a:t>lourd</a:t>
            </a:r>
            <a:r>
              <a:rPr dirty="0" sz="800" spc="60">
                <a:solidFill>
                  <a:srgbClr val="01D1B7"/>
                </a:solidFill>
                <a:latin typeface="Arial"/>
                <a:cs typeface="Arial"/>
              </a:rPr>
              <a:t> </a:t>
            </a:r>
            <a:r>
              <a:rPr dirty="0" sz="800">
                <a:solidFill>
                  <a:srgbClr val="01D1B7"/>
                </a:solidFill>
                <a:latin typeface="Arial"/>
                <a:cs typeface="Arial"/>
              </a:rPr>
              <a:t>377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ts val="1305"/>
              </a:lnSpc>
            </a:pPr>
            <a:r>
              <a:rPr dirty="0" sz="1100" spc="-5" b="1">
                <a:latin typeface="Arial"/>
                <a:cs typeface="Arial"/>
              </a:rPr>
              <a:t>2.C</a:t>
            </a:r>
            <a:endParaRPr sz="1100">
              <a:latin typeface="Arial"/>
              <a:cs typeface="Arial"/>
            </a:endParaRPr>
          </a:p>
          <a:p>
            <a:pPr marL="12700" marR="5080">
              <a:lnSpc>
                <a:spcPct val="102299"/>
              </a:lnSpc>
            </a:pPr>
            <a:r>
              <a:rPr dirty="0" sz="1100" spc="-5">
                <a:latin typeface="Arial"/>
                <a:cs typeface="Arial"/>
              </a:rPr>
              <a:t>Plus de 25 </a:t>
            </a:r>
            <a:r>
              <a:rPr dirty="0" sz="1100">
                <a:latin typeface="Arial"/>
                <a:cs typeface="Arial"/>
              </a:rPr>
              <a:t>% </a:t>
            </a:r>
            <a:r>
              <a:rPr dirty="0" sz="1100" spc="-5">
                <a:latin typeface="Arial"/>
                <a:cs typeface="Arial"/>
              </a:rPr>
              <a:t>des goupilles de blocage </a:t>
            </a:r>
            <a:r>
              <a:rPr dirty="0" sz="1100">
                <a:latin typeface="Arial"/>
                <a:cs typeface="Arial"/>
              </a:rPr>
              <a:t>sont </a:t>
            </a:r>
            <a:r>
              <a:rPr dirty="0" sz="1100" spc="-5">
                <a:latin typeface="Arial"/>
                <a:cs typeface="Arial"/>
              </a:rPr>
              <a:t>absentes ou ne  </a:t>
            </a:r>
            <a:r>
              <a:rPr dirty="0" sz="1100">
                <a:latin typeface="Arial"/>
                <a:cs typeface="Arial"/>
              </a:rPr>
              <a:t>sont </a:t>
            </a:r>
            <a:r>
              <a:rPr dirty="0" sz="1100" spc="-5">
                <a:latin typeface="Arial"/>
                <a:cs typeface="Arial"/>
              </a:rPr>
              <a:t>pas en position</a:t>
            </a:r>
            <a:r>
              <a:rPr dirty="0" sz="1100" spc="-20">
                <a:latin typeface="Arial"/>
                <a:cs typeface="Arial"/>
              </a:rPr>
              <a:t> </a:t>
            </a:r>
            <a:r>
              <a:rPr dirty="0" sz="1100" spc="-5">
                <a:latin typeface="Arial"/>
                <a:cs typeface="Arial"/>
              </a:rPr>
              <a:t>bloquée.</a:t>
            </a:r>
            <a:endParaRPr sz="1100">
              <a:latin typeface="Arial"/>
              <a:cs typeface="Arial"/>
            </a:endParaRPr>
          </a:p>
          <a:p>
            <a:pPr marL="2118360">
              <a:lnSpc>
                <a:spcPct val="100000"/>
              </a:lnSpc>
              <a:spcBef>
                <a:spcPts val="455"/>
              </a:spcBef>
            </a:pPr>
            <a:r>
              <a:rPr dirty="0" sz="800">
                <a:solidFill>
                  <a:srgbClr val="01D1B7"/>
                </a:solidFill>
                <a:latin typeface="Arial"/>
                <a:cs typeface="Arial"/>
              </a:rPr>
              <a:t>Conduire </a:t>
            </a:r>
            <a:r>
              <a:rPr dirty="0" sz="800" spc="25">
                <a:solidFill>
                  <a:srgbClr val="01D1B7"/>
                </a:solidFill>
                <a:latin typeface="Arial"/>
                <a:cs typeface="Arial"/>
              </a:rPr>
              <a:t>un </a:t>
            </a:r>
            <a:r>
              <a:rPr dirty="0" sz="800" spc="10">
                <a:solidFill>
                  <a:srgbClr val="01D1B7"/>
                </a:solidFill>
                <a:latin typeface="Arial"/>
                <a:cs typeface="Arial"/>
              </a:rPr>
              <a:t>véhicule </a:t>
            </a:r>
            <a:r>
              <a:rPr dirty="0" sz="800" spc="35">
                <a:solidFill>
                  <a:srgbClr val="01D1B7"/>
                </a:solidFill>
                <a:latin typeface="Arial"/>
                <a:cs typeface="Arial"/>
              </a:rPr>
              <a:t>lourd</a:t>
            </a:r>
            <a:r>
              <a:rPr dirty="0" sz="800" spc="60">
                <a:solidFill>
                  <a:srgbClr val="01D1B7"/>
                </a:solidFill>
                <a:latin typeface="Arial"/>
                <a:cs typeface="Arial"/>
              </a:rPr>
              <a:t> </a:t>
            </a:r>
            <a:r>
              <a:rPr dirty="0" sz="800" spc="25">
                <a:solidFill>
                  <a:srgbClr val="01D1B7"/>
                </a:solidFill>
                <a:latin typeface="Arial"/>
                <a:cs typeface="Arial"/>
              </a:rPr>
              <a:t>378</a:t>
            </a:r>
            <a:endParaRPr sz="800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5620923" y="238300"/>
            <a:ext cx="1294401" cy="16988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7057075" y="1079599"/>
            <a:ext cx="1741425" cy="131119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7620" rIns="0" bIns="0" rtlCol="0" vert="horz">
            <a:spAutoFit/>
          </a:bodyPr>
          <a:lstStyle/>
          <a:p>
            <a:pPr marL="12700" marR="5080" indent="17780">
              <a:lnSpc>
                <a:spcPts val="830"/>
              </a:lnSpc>
              <a:spcBef>
                <a:spcPts val="60"/>
              </a:spcBef>
            </a:pPr>
            <a:r>
              <a:rPr dirty="0" spc="-5"/>
              <a:t>Commission scolaire  </a:t>
            </a:r>
            <a:r>
              <a:rPr dirty="0"/>
              <a:t>de </a:t>
            </a:r>
            <a:r>
              <a:rPr dirty="0" spc="-5"/>
              <a:t>la</a:t>
            </a:r>
            <a:r>
              <a:rPr dirty="0" spc="-85"/>
              <a:t> </a:t>
            </a:r>
            <a:r>
              <a:rPr dirty="0" spc="-5"/>
              <a:t>Rivière-du-Nord</a:t>
            </a:r>
          </a:p>
        </p:txBody>
      </p:sp>
      <p:sp>
        <p:nvSpPr>
          <p:cNvPr id="21" name="object 21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5"/>
              <a:t>ÇA</a:t>
            </a:r>
            <a:r>
              <a:rPr dirty="0" spc="-100"/>
              <a:t> </a:t>
            </a:r>
            <a:r>
              <a:rPr dirty="0" spc="-5"/>
              <a:t>ROULE</a:t>
            </a:r>
            <a:r>
              <a:rPr dirty="0" spc="-85"/>
              <a:t> </a:t>
            </a:r>
            <a:r>
              <a:rPr dirty="0" spc="-50"/>
              <a:t>!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4725" y="505857"/>
            <a:ext cx="3456940" cy="3911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20"/>
              <a:t>2. </a:t>
            </a:r>
            <a:r>
              <a:rPr dirty="0" spc="-114"/>
              <a:t>Châssis </a:t>
            </a:r>
            <a:r>
              <a:rPr dirty="0" spc="40"/>
              <a:t>et</a:t>
            </a:r>
            <a:r>
              <a:rPr dirty="0" spc="-35"/>
              <a:t> </a:t>
            </a:r>
            <a:r>
              <a:rPr dirty="0" spc="-40"/>
              <a:t>carrosserie</a:t>
            </a:r>
          </a:p>
        </p:txBody>
      </p:sp>
      <p:sp>
        <p:nvSpPr>
          <p:cNvPr id="3" name="object 3"/>
          <p:cNvSpPr/>
          <p:nvPr/>
        </p:nvSpPr>
        <p:spPr>
          <a:xfrm>
            <a:off x="5762256" y="1834121"/>
            <a:ext cx="2890791" cy="215985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7310735" y="2226663"/>
            <a:ext cx="363220" cy="445770"/>
          </a:xfrm>
          <a:custGeom>
            <a:avLst/>
            <a:gdLst/>
            <a:ahLst/>
            <a:cxnLst/>
            <a:rect l="l" t="t" r="r" b="b"/>
            <a:pathLst>
              <a:path w="363220" h="445769">
                <a:moveTo>
                  <a:pt x="362890" y="0"/>
                </a:moveTo>
                <a:lnTo>
                  <a:pt x="0" y="445377"/>
                </a:lnTo>
              </a:path>
            </a:pathLst>
          </a:custGeom>
          <a:ln w="38099">
            <a:solidFill>
              <a:srgbClr val="FF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7182469" y="2613239"/>
            <a:ext cx="196102" cy="21189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6618536" y="2291453"/>
            <a:ext cx="363220" cy="445770"/>
          </a:xfrm>
          <a:custGeom>
            <a:avLst/>
            <a:gdLst/>
            <a:ahLst/>
            <a:cxnLst/>
            <a:rect l="l" t="t" r="r" b="b"/>
            <a:pathLst>
              <a:path w="363220" h="445769">
                <a:moveTo>
                  <a:pt x="362890" y="0"/>
                </a:moveTo>
                <a:lnTo>
                  <a:pt x="0" y="445377"/>
                </a:lnTo>
              </a:path>
            </a:pathLst>
          </a:custGeom>
          <a:ln w="38099">
            <a:solidFill>
              <a:srgbClr val="FF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6490270" y="2678029"/>
            <a:ext cx="196101" cy="21189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384725" y="1225081"/>
            <a:ext cx="256095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25">
                <a:solidFill>
                  <a:srgbClr val="01D1B7"/>
                </a:solidFill>
                <a:latin typeface="Arial"/>
                <a:cs typeface="Arial"/>
              </a:rPr>
              <a:t>Défectuosités</a:t>
            </a:r>
            <a:r>
              <a:rPr dirty="0" sz="1800" spc="-45">
                <a:solidFill>
                  <a:srgbClr val="01D1B7"/>
                </a:solidFill>
                <a:latin typeface="Arial"/>
                <a:cs typeface="Arial"/>
              </a:rPr>
              <a:t> </a:t>
            </a:r>
            <a:r>
              <a:rPr dirty="0" sz="1800" spc="30">
                <a:solidFill>
                  <a:srgbClr val="01D1B7"/>
                </a:solidFill>
                <a:latin typeface="Arial"/>
                <a:cs typeface="Arial"/>
              </a:rPr>
              <a:t>mineures:</a:t>
            </a:r>
            <a:endParaRPr sz="18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41925" y="1780579"/>
            <a:ext cx="3638550" cy="57023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1430"/>
              </a:lnSpc>
              <a:spcBef>
                <a:spcPts val="100"/>
              </a:spcBef>
            </a:pPr>
            <a:r>
              <a:rPr dirty="0" sz="1200" spc="-5" b="1">
                <a:latin typeface="Arial"/>
                <a:cs typeface="Arial"/>
              </a:rPr>
              <a:t>2.1</a:t>
            </a:r>
            <a:endParaRPr sz="1200">
              <a:latin typeface="Arial"/>
              <a:cs typeface="Arial"/>
            </a:endParaRPr>
          </a:p>
          <a:p>
            <a:pPr marL="12700" marR="5080">
              <a:lnSpc>
                <a:spcPts val="1430"/>
              </a:lnSpc>
              <a:spcBef>
                <a:spcPts val="45"/>
              </a:spcBef>
            </a:pPr>
            <a:r>
              <a:rPr dirty="0" sz="1200" spc="-20">
                <a:latin typeface="Arial"/>
                <a:cs typeface="Arial"/>
              </a:rPr>
              <a:t>L’âme </a:t>
            </a:r>
            <a:r>
              <a:rPr dirty="0" sz="1200" spc="-5">
                <a:latin typeface="Arial"/>
                <a:cs typeface="Arial"/>
              </a:rPr>
              <a:t>et la </a:t>
            </a:r>
            <a:r>
              <a:rPr dirty="0" sz="1200">
                <a:latin typeface="Arial"/>
                <a:cs typeface="Arial"/>
              </a:rPr>
              <a:t>semelle </a:t>
            </a:r>
            <a:r>
              <a:rPr dirty="0" sz="1200" spc="-5">
                <a:latin typeface="Arial"/>
                <a:cs typeface="Arial"/>
              </a:rPr>
              <a:t>du longeron présente une fissure.  Une traverse est fissurée ou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cassée.</a:t>
            </a:r>
            <a:endParaRPr sz="12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41925" y="2685454"/>
            <a:ext cx="3653154" cy="57023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1430"/>
              </a:lnSpc>
              <a:spcBef>
                <a:spcPts val="100"/>
              </a:spcBef>
            </a:pPr>
            <a:r>
              <a:rPr dirty="0" sz="1200" spc="-5" b="1">
                <a:latin typeface="Arial"/>
                <a:cs typeface="Arial"/>
              </a:rPr>
              <a:t>2.2</a:t>
            </a:r>
            <a:endParaRPr sz="1200">
              <a:latin typeface="Arial"/>
              <a:cs typeface="Arial"/>
            </a:endParaRPr>
          </a:p>
          <a:p>
            <a:pPr marL="12700" marR="5080">
              <a:lnSpc>
                <a:spcPts val="1430"/>
              </a:lnSpc>
              <a:spcBef>
                <a:spcPts val="45"/>
              </a:spcBef>
            </a:pPr>
            <a:r>
              <a:rPr dirty="0" sz="1200" spc="-5">
                <a:latin typeface="Arial"/>
                <a:cs typeface="Arial"/>
              </a:rPr>
              <a:t>Un élément fixe de la </a:t>
            </a:r>
            <a:r>
              <a:rPr dirty="0" sz="1200">
                <a:latin typeface="Arial"/>
                <a:cs typeface="Arial"/>
              </a:rPr>
              <a:t>carrosserie </a:t>
            </a:r>
            <a:r>
              <a:rPr dirty="0" sz="1200" spc="-5">
                <a:latin typeface="Arial"/>
                <a:cs typeface="Arial"/>
              </a:rPr>
              <a:t>est absent ou </a:t>
            </a:r>
            <a:r>
              <a:rPr dirty="0" sz="1200">
                <a:latin typeface="Arial"/>
                <a:cs typeface="Arial"/>
              </a:rPr>
              <a:t>mal  </a:t>
            </a:r>
            <a:r>
              <a:rPr dirty="0" sz="1200" spc="-5">
                <a:latin typeface="Arial"/>
                <a:cs typeface="Arial"/>
              </a:rPr>
              <a:t>fixé.</a:t>
            </a:r>
            <a:endParaRPr sz="12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611498" y="2531551"/>
            <a:ext cx="1866264" cy="4445"/>
          </a:xfrm>
          <a:custGeom>
            <a:avLst/>
            <a:gdLst/>
            <a:ahLst/>
            <a:cxnLst/>
            <a:rect l="l" t="t" r="r" b="b"/>
            <a:pathLst>
              <a:path w="1866264" h="4444">
                <a:moveTo>
                  <a:pt x="0" y="0"/>
                </a:moveTo>
                <a:lnTo>
                  <a:pt x="1865699" y="3899"/>
                </a:lnTo>
              </a:path>
            </a:pathLst>
          </a:custGeom>
          <a:ln w="19049">
            <a:solidFill>
              <a:srgbClr val="01D1B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4290958" y="2530869"/>
            <a:ext cx="635" cy="131445"/>
          </a:xfrm>
          <a:custGeom>
            <a:avLst/>
            <a:gdLst/>
            <a:ahLst/>
            <a:cxnLst/>
            <a:rect l="l" t="t" r="r" b="b"/>
            <a:pathLst>
              <a:path w="635" h="131444">
                <a:moveTo>
                  <a:pt x="149" y="-9524"/>
                </a:moveTo>
                <a:lnTo>
                  <a:pt x="149" y="140924"/>
                </a:lnTo>
              </a:path>
            </a:pathLst>
          </a:custGeom>
          <a:ln w="19349">
            <a:solidFill>
              <a:srgbClr val="01D1B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2966700" y="2537400"/>
            <a:ext cx="152781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01D1B7"/>
                </a:solidFill>
                <a:latin typeface="Arial"/>
                <a:cs typeface="Arial"/>
              </a:rPr>
              <a:t>Conduire </a:t>
            </a:r>
            <a:r>
              <a:rPr dirty="0" sz="800" spc="25">
                <a:solidFill>
                  <a:srgbClr val="01D1B7"/>
                </a:solidFill>
                <a:latin typeface="Arial"/>
                <a:cs typeface="Arial"/>
              </a:rPr>
              <a:t>un </a:t>
            </a:r>
            <a:r>
              <a:rPr dirty="0" sz="800" spc="10">
                <a:solidFill>
                  <a:srgbClr val="01D1B7"/>
                </a:solidFill>
                <a:latin typeface="Arial"/>
                <a:cs typeface="Arial"/>
              </a:rPr>
              <a:t>véhicule </a:t>
            </a:r>
            <a:r>
              <a:rPr dirty="0" sz="800" spc="35">
                <a:solidFill>
                  <a:srgbClr val="01D1B7"/>
                </a:solidFill>
                <a:latin typeface="Arial"/>
                <a:cs typeface="Arial"/>
              </a:rPr>
              <a:t>lourd</a:t>
            </a:r>
            <a:r>
              <a:rPr dirty="0" sz="800" spc="40">
                <a:solidFill>
                  <a:srgbClr val="01D1B7"/>
                </a:solidFill>
                <a:latin typeface="Arial"/>
                <a:cs typeface="Arial"/>
              </a:rPr>
              <a:t> </a:t>
            </a:r>
            <a:r>
              <a:rPr dirty="0" sz="800">
                <a:solidFill>
                  <a:srgbClr val="01D1B7"/>
                </a:solidFill>
                <a:latin typeface="Arial"/>
                <a:cs typeface="Arial"/>
              </a:rPr>
              <a:t>377</a:t>
            </a:r>
            <a:endParaRPr sz="8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409550" y="1878804"/>
            <a:ext cx="390924" cy="35743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409550" y="2869404"/>
            <a:ext cx="390924" cy="35743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2611498" y="3293551"/>
            <a:ext cx="1866264" cy="4445"/>
          </a:xfrm>
          <a:custGeom>
            <a:avLst/>
            <a:gdLst/>
            <a:ahLst/>
            <a:cxnLst/>
            <a:rect l="l" t="t" r="r" b="b"/>
            <a:pathLst>
              <a:path w="1866264" h="4445">
                <a:moveTo>
                  <a:pt x="0" y="0"/>
                </a:moveTo>
                <a:lnTo>
                  <a:pt x="1865699" y="3899"/>
                </a:lnTo>
              </a:path>
            </a:pathLst>
          </a:custGeom>
          <a:ln w="19049">
            <a:solidFill>
              <a:srgbClr val="01D1B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4290958" y="3292869"/>
            <a:ext cx="635" cy="131445"/>
          </a:xfrm>
          <a:custGeom>
            <a:avLst/>
            <a:gdLst/>
            <a:ahLst/>
            <a:cxnLst/>
            <a:rect l="l" t="t" r="r" b="b"/>
            <a:pathLst>
              <a:path w="635" h="131445">
                <a:moveTo>
                  <a:pt x="149" y="-9524"/>
                </a:moveTo>
                <a:lnTo>
                  <a:pt x="149" y="140924"/>
                </a:lnTo>
              </a:path>
            </a:pathLst>
          </a:custGeom>
          <a:ln w="19349">
            <a:solidFill>
              <a:srgbClr val="01D1B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 txBox="1"/>
          <p:nvPr/>
        </p:nvSpPr>
        <p:spPr>
          <a:xfrm>
            <a:off x="2966700" y="3299400"/>
            <a:ext cx="153797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01D1B7"/>
                </a:solidFill>
                <a:latin typeface="Arial"/>
                <a:cs typeface="Arial"/>
              </a:rPr>
              <a:t>Conduire </a:t>
            </a:r>
            <a:r>
              <a:rPr dirty="0" sz="800" spc="25">
                <a:solidFill>
                  <a:srgbClr val="01D1B7"/>
                </a:solidFill>
                <a:latin typeface="Arial"/>
                <a:cs typeface="Arial"/>
              </a:rPr>
              <a:t>un </a:t>
            </a:r>
            <a:r>
              <a:rPr dirty="0" sz="800" spc="10">
                <a:solidFill>
                  <a:srgbClr val="01D1B7"/>
                </a:solidFill>
                <a:latin typeface="Arial"/>
                <a:cs typeface="Arial"/>
              </a:rPr>
              <a:t>véhicule </a:t>
            </a:r>
            <a:r>
              <a:rPr dirty="0" sz="800" spc="35">
                <a:solidFill>
                  <a:srgbClr val="01D1B7"/>
                </a:solidFill>
                <a:latin typeface="Arial"/>
                <a:cs typeface="Arial"/>
              </a:rPr>
              <a:t>lourd</a:t>
            </a:r>
            <a:r>
              <a:rPr dirty="0" sz="800" spc="45">
                <a:solidFill>
                  <a:srgbClr val="01D1B7"/>
                </a:solidFill>
                <a:latin typeface="Arial"/>
                <a:cs typeface="Arial"/>
              </a:rPr>
              <a:t> </a:t>
            </a:r>
            <a:r>
              <a:rPr dirty="0" sz="800" spc="25">
                <a:solidFill>
                  <a:srgbClr val="01D1B7"/>
                </a:solidFill>
                <a:latin typeface="Arial"/>
                <a:cs typeface="Arial"/>
              </a:rPr>
              <a:t>378</a:t>
            </a:r>
            <a:endParaRPr sz="800"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5174537" y="678077"/>
            <a:ext cx="1930729" cy="90307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7620" rIns="0" bIns="0" rtlCol="0" vert="horz">
            <a:spAutoFit/>
          </a:bodyPr>
          <a:lstStyle/>
          <a:p>
            <a:pPr marL="12700" marR="5080" indent="17780">
              <a:lnSpc>
                <a:spcPts val="830"/>
              </a:lnSpc>
              <a:spcBef>
                <a:spcPts val="60"/>
              </a:spcBef>
            </a:pPr>
            <a:r>
              <a:rPr dirty="0" spc="-5"/>
              <a:t>Commission scolaire  </a:t>
            </a:r>
            <a:r>
              <a:rPr dirty="0"/>
              <a:t>de </a:t>
            </a:r>
            <a:r>
              <a:rPr dirty="0" spc="-5"/>
              <a:t>la</a:t>
            </a:r>
            <a:r>
              <a:rPr dirty="0" spc="-85"/>
              <a:t> </a:t>
            </a:r>
            <a:r>
              <a:rPr dirty="0" spc="-5"/>
              <a:t>Rivière-du-Nord</a:t>
            </a:r>
          </a:p>
        </p:txBody>
      </p:sp>
      <p:sp>
        <p:nvSpPr>
          <p:cNvPr id="21" name="object 21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5"/>
              <a:t>ÇA</a:t>
            </a:r>
            <a:r>
              <a:rPr dirty="0" spc="-100"/>
              <a:t> </a:t>
            </a:r>
            <a:r>
              <a:rPr dirty="0" spc="-5"/>
              <a:t>ROULE</a:t>
            </a:r>
            <a:r>
              <a:rPr dirty="0" spc="-85"/>
              <a:t> </a:t>
            </a:r>
            <a:r>
              <a:rPr dirty="0" spc="-50"/>
              <a:t>!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4725" y="505857"/>
            <a:ext cx="3652520" cy="3911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30"/>
              <a:t>3. Chauffage </a:t>
            </a:r>
            <a:r>
              <a:rPr dirty="0" spc="40"/>
              <a:t>et</a:t>
            </a:r>
            <a:r>
              <a:rPr dirty="0" spc="-135"/>
              <a:t> </a:t>
            </a:r>
            <a:r>
              <a:rPr dirty="0" spc="-35"/>
              <a:t>dégivrage</a:t>
            </a:r>
          </a:p>
        </p:txBody>
      </p:sp>
      <p:sp>
        <p:nvSpPr>
          <p:cNvPr id="3" name="object 3"/>
          <p:cNvSpPr/>
          <p:nvPr/>
        </p:nvSpPr>
        <p:spPr>
          <a:xfrm>
            <a:off x="4572000" y="891875"/>
            <a:ext cx="4376699" cy="32825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7268025" y="2035624"/>
            <a:ext cx="1292860" cy="1224280"/>
          </a:xfrm>
          <a:custGeom>
            <a:avLst/>
            <a:gdLst/>
            <a:ahLst/>
            <a:cxnLst/>
            <a:rect l="l" t="t" r="r" b="b"/>
            <a:pathLst>
              <a:path w="1292859" h="1224279">
                <a:moveTo>
                  <a:pt x="0" y="611849"/>
                </a:moveTo>
                <a:lnTo>
                  <a:pt x="1772" y="566186"/>
                </a:lnTo>
                <a:lnTo>
                  <a:pt x="7006" y="521435"/>
                </a:lnTo>
                <a:lnTo>
                  <a:pt x="15577" y="477713"/>
                </a:lnTo>
                <a:lnTo>
                  <a:pt x="27359" y="435139"/>
                </a:lnTo>
                <a:lnTo>
                  <a:pt x="42228" y="393832"/>
                </a:lnTo>
                <a:lnTo>
                  <a:pt x="60059" y="353909"/>
                </a:lnTo>
                <a:lnTo>
                  <a:pt x="80727" y="315489"/>
                </a:lnTo>
                <a:lnTo>
                  <a:pt x="104106" y="278691"/>
                </a:lnTo>
                <a:lnTo>
                  <a:pt x="130073" y="243632"/>
                </a:lnTo>
                <a:lnTo>
                  <a:pt x="158501" y="210431"/>
                </a:lnTo>
                <a:lnTo>
                  <a:pt x="189267" y="179206"/>
                </a:lnTo>
                <a:lnTo>
                  <a:pt x="222245" y="150076"/>
                </a:lnTo>
                <a:lnTo>
                  <a:pt x="257310" y="123159"/>
                </a:lnTo>
                <a:lnTo>
                  <a:pt x="294337" y="98572"/>
                </a:lnTo>
                <a:lnTo>
                  <a:pt x="333201" y="76435"/>
                </a:lnTo>
                <a:lnTo>
                  <a:pt x="373778" y="56866"/>
                </a:lnTo>
                <a:lnTo>
                  <a:pt x="415942" y="39983"/>
                </a:lnTo>
                <a:lnTo>
                  <a:pt x="459568" y="25905"/>
                </a:lnTo>
                <a:lnTo>
                  <a:pt x="504532" y="14749"/>
                </a:lnTo>
                <a:lnTo>
                  <a:pt x="550709" y="6634"/>
                </a:lnTo>
                <a:lnTo>
                  <a:pt x="597973" y="1678"/>
                </a:lnTo>
                <a:lnTo>
                  <a:pt x="646199" y="0"/>
                </a:lnTo>
                <a:lnTo>
                  <a:pt x="697368" y="1919"/>
                </a:lnTo>
                <a:lnTo>
                  <a:pt x="747897" y="7622"/>
                </a:lnTo>
                <a:lnTo>
                  <a:pt x="797572" y="17021"/>
                </a:lnTo>
                <a:lnTo>
                  <a:pt x="846175" y="30034"/>
                </a:lnTo>
                <a:lnTo>
                  <a:pt x="893489" y="46574"/>
                </a:lnTo>
                <a:lnTo>
                  <a:pt x="939297" y="66556"/>
                </a:lnTo>
                <a:lnTo>
                  <a:pt x="983382" y="89895"/>
                </a:lnTo>
                <a:lnTo>
                  <a:pt x="1025528" y="116507"/>
                </a:lnTo>
                <a:lnTo>
                  <a:pt x="1065517" y="146306"/>
                </a:lnTo>
                <a:lnTo>
                  <a:pt x="1103131" y="179206"/>
                </a:lnTo>
                <a:lnTo>
                  <a:pt x="1137879" y="214822"/>
                </a:lnTo>
                <a:lnTo>
                  <a:pt x="1169351" y="252685"/>
                </a:lnTo>
                <a:lnTo>
                  <a:pt x="1197457" y="292590"/>
                </a:lnTo>
                <a:lnTo>
                  <a:pt x="1222107" y="334332"/>
                </a:lnTo>
                <a:lnTo>
                  <a:pt x="1243211" y="377705"/>
                </a:lnTo>
                <a:lnTo>
                  <a:pt x="1260679" y="422504"/>
                </a:lnTo>
                <a:lnTo>
                  <a:pt x="1274422" y="468523"/>
                </a:lnTo>
                <a:lnTo>
                  <a:pt x="1284350" y="515557"/>
                </a:lnTo>
                <a:lnTo>
                  <a:pt x="1290372" y="563401"/>
                </a:lnTo>
                <a:lnTo>
                  <a:pt x="1292399" y="611849"/>
                </a:lnTo>
                <a:lnTo>
                  <a:pt x="1290627" y="657513"/>
                </a:lnTo>
                <a:lnTo>
                  <a:pt x="1285393" y="702264"/>
                </a:lnTo>
                <a:lnTo>
                  <a:pt x="1276822" y="745986"/>
                </a:lnTo>
                <a:lnTo>
                  <a:pt x="1265040" y="788560"/>
                </a:lnTo>
                <a:lnTo>
                  <a:pt x="1250171" y="829867"/>
                </a:lnTo>
                <a:lnTo>
                  <a:pt x="1232340" y="869790"/>
                </a:lnTo>
                <a:lnTo>
                  <a:pt x="1211672" y="908210"/>
                </a:lnTo>
                <a:lnTo>
                  <a:pt x="1188293" y="945008"/>
                </a:lnTo>
                <a:lnTo>
                  <a:pt x="1162326" y="980067"/>
                </a:lnTo>
                <a:lnTo>
                  <a:pt x="1133898" y="1013268"/>
                </a:lnTo>
                <a:lnTo>
                  <a:pt x="1103132" y="1044493"/>
                </a:lnTo>
                <a:lnTo>
                  <a:pt x="1070154" y="1073623"/>
                </a:lnTo>
                <a:lnTo>
                  <a:pt x="1035089" y="1100540"/>
                </a:lnTo>
                <a:lnTo>
                  <a:pt x="998062" y="1125127"/>
                </a:lnTo>
                <a:lnTo>
                  <a:pt x="959198" y="1147264"/>
                </a:lnTo>
                <a:lnTo>
                  <a:pt x="918621" y="1166833"/>
                </a:lnTo>
                <a:lnTo>
                  <a:pt x="876457" y="1183716"/>
                </a:lnTo>
                <a:lnTo>
                  <a:pt x="832831" y="1197794"/>
                </a:lnTo>
                <a:lnTo>
                  <a:pt x="787867" y="1208950"/>
                </a:lnTo>
                <a:lnTo>
                  <a:pt x="741690" y="1217065"/>
                </a:lnTo>
                <a:lnTo>
                  <a:pt x="694426" y="1222021"/>
                </a:lnTo>
                <a:lnTo>
                  <a:pt x="646199" y="1223699"/>
                </a:lnTo>
                <a:lnTo>
                  <a:pt x="597973" y="1222021"/>
                </a:lnTo>
                <a:lnTo>
                  <a:pt x="550709" y="1217065"/>
                </a:lnTo>
                <a:lnTo>
                  <a:pt x="504532" y="1208950"/>
                </a:lnTo>
                <a:lnTo>
                  <a:pt x="459568" y="1197794"/>
                </a:lnTo>
                <a:lnTo>
                  <a:pt x="415942" y="1183716"/>
                </a:lnTo>
                <a:lnTo>
                  <a:pt x="373778" y="1166833"/>
                </a:lnTo>
                <a:lnTo>
                  <a:pt x="333201" y="1147264"/>
                </a:lnTo>
                <a:lnTo>
                  <a:pt x="294337" y="1125127"/>
                </a:lnTo>
                <a:lnTo>
                  <a:pt x="257310" y="1100540"/>
                </a:lnTo>
                <a:lnTo>
                  <a:pt x="222245" y="1073623"/>
                </a:lnTo>
                <a:lnTo>
                  <a:pt x="189267" y="1044493"/>
                </a:lnTo>
                <a:lnTo>
                  <a:pt x="158501" y="1013268"/>
                </a:lnTo>
                <a:lnTo>
                  <a:pt x="130073" y="980067"/>
                </a:lnTo>
                <a:lnTo>
                  <a:pt x="104106" y="945008"/>
                </a:lnTo>
                <a:lnTo>
                  <a:pt x="80727" y="908210"/>
                </a:lnTo>
                <a:lnTo>
                  <a:pt x="60059" y="869790"/>
                </a:lnTo>
                <a:lnTo>
                  <a:pt x="42228" y="829867"/>
                </a:lnTo>
                <a:lnTo>
                  <a:pt x="27359" y="788560"/>
                </a:lnTo>
                <a:lnTo>
                  <a:pt x="15577" y="745986"/>
                </a:lnTo>
                <a:lnTo>
                  <a:pt x="7006" y="702264"/>
                </a:lnTo>
                <a:lnTo>
                  <a:pt x="1772" y="657513"/>
                </a:lnTo>
                <a:lnTo>
                  <a:pt x="0" y="611849"/>
                </a:lnTo>
                <a:close/>
              </a:path>
            </a:pathLst>
          </a:custGeom>
          <a:ln w="38099">
            <a:solidFill>
              <a:srgbClr val="FF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384725" y="1225081"/>
            <a:ext cx="256095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25">
                <a:solidFill>
                  <a:srgbClr val="01D1B7"/>
                </a:solidFill>
                <a:latin typeface="Arial"/>
                <a:cs typeface="Arial"/>
              </a:rPr>
              <a:t>Défectuosités</a:t>
            </a:r>
            <a:r>
              <a:rPr dirty="0" sz="1800" spc="-45">
                <a:solidFill>
                  <a:srgbClr val="01D1B7"/>
                </a:solidFill>
                <a:latin typeface="Arial"/>
                <a:cs typeface="Arial"/>
              </a:rPr>
              <a:t> </a:t>
            </a:r>
            <a:r>
              <a:rPr dirty="0" sz="1800" spc="30">
                <a:solidFill>
                  <a:srgbClr val="01D1B7"/>
                </a:solidFill>
                <a:latin typeface="Arial"/>
                <a:cs typeface="Arial"/>
              </a:rPr>
              <a:t>mineures:</a:t>
            </a:r>
            <a:endParaRPr sz="18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306698" y="2455351"/>
            <a:ext cx="1866264" cy="4445"/>
          </a:xfrm>
          <a:custGeom>
            <a:avLst/>
            <a:gdLst/>
            <a:ahLst/>
            <a:cxnLst/>
            <a:rect l="l" t="t" r="r" b="b"/>
            <a:pathLst>
              <a:path w="1866264" h="4444">
                <a:moveTo>
                  <a:pt x="0" y="0"/>
                </a:moveTo>
                <a:lnTo>
                  <a:pt x="1865699" y="3899"/>
                </a:lnTo>
              </a:path>
            </a:pathLst>
          </a:custGeom>
          <a:ln w="19049">
            <a:solidFill>
              <a:srgbClr val="01D1B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3986158" y="2454669"/>
            <a:ext cx="635" cy="131445"/>
          </a:xfrm>
          <a:custGeom>
            <a:avLst/>
            <a:gdLst/>
            <a:ahLst/>
            <a:cxnLst/>
            <a:rect l="l" t="t" r="r" b="b"/>
            <a:pathLst>
              <a:path w="635" h="131444">
                <a:moveTo>
                  <a:pt x="149" y="-9524"/>
                </a:moveTo>
                <a:lnTo>
                  <a:pt x="149" y="140924"/>
                </a:lnTo>
              </a:path>
            </a:pathLst>
          </a:custGeom>
          <a:ln w="19349">
            <a:solidFill>
              <a:srgbClr val="01D1B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841925" y="1780579"/>
            <a:ext cx="3404870" cy="828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1435"/>
              </a:lnSpc>
              <a:spcBef>
                <a:spcPts val="100"/>
              </a:spcBef>
            </a:pPr>
            <a:r>
              <a:rPr dirty="0" sz="1200" spc="-5" b="1">
                <a:latin typeface="Arial"/>
                <a:cs typeface="Arial"/>
              </a:rPr>
              <a:t>3.1</a:t>
            </a:r>
            <a:endParaRPr sz="1200">
              <a:latin typeface="Arial"/>
              <a:cs typeface="Arial"/>
            </a:endParaRPr>
          </a:p>
          <a:p>
            <a:pPr marL="12700" marR="5080">
              <a:lnSpc>
                <a:spcPts val="1350"/>
              </a:lnSpc>
              <a:spcBef>
                <a:spcPts val="15"/>
              </a:spcBef>
            </a:pPr>
            <a:r>
              <a:rPr dirty="0" sz="1100" spc="-5">
                <a:latin typeface="Arial"/>
                <a:cs typeface="Arial"/>
              </a:rPr>
              <a:t>La soufflerie prévue pour le pare-brise ne fonctionne  pas.</a:t>
            </a: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050">
              <a:latin typeface="Arial"/>
              <a:cs typeface="Arial"/>
            </a:endParaRPr>
          </a:p>
          <a:p>
            <a:pPr marL="1832610">
              <a:lnSpc>
                <a:spcPct val="100000"/>
              </a:lnSpc>
            </a:pPr>
            <a:r>
              <a:rPr dirty="0" sz="800">
                <a:solidFill>
                  <a:srgbClr val="01D1B7"/>
                </a:solidFill>
                <a:latin typeface="Arial"/>
                <a:cs typeface="Arial"/>
              </a:rPr>
              <a:t>Conduire </a:t>
            </a:r>
            <a:r>
              <a:rPr dirty="0" sz="800" spc="25">
                <a:solidFill>
                  <a:srgbClr val="01D1B7"/>
                </a:solidFill>
                <a:latin typeface="Arial"/>
                <a:cs typeface="Arial"/>
              </a:rPr>
              <a:t>un </a:t>
            </a:r>
            <a:r>
              <a:rPr dirty="0" sz="800" spc="10">
                <a:solidFill>
                  <a:srgbClr val="01D1B7"/>
                </a:solidFill>
                <a:latin typeface="Arial"/>
                <a:cs typeface="Arial"/>
              </a:rPr>
              <a:t>véhicule </a:t>
            </a:r>
            <a:r>
              <a:rPr dirty="0" sz="800" spc="35">
                <a:solidFill>
                  <a:srgbClr val="01D1B7"/>
                </a:solidFill>
                <a:latin typeface="Arial"/>
                <a:cs typeface="Arial"/>
              </a:rPr>
              <a:t>lourd</a:t>
            </a:r>
            <a:r>
              <a:rPr dirty="0" sz="800" spc="55">
                <a:solidFill>
                  <a:srgbClr val="01D1B7"/>
                </a:solidFill>
                <a:latin typeface="Arial"/>
                <a:cs typeface="Arial"/>
              </a:rPr>
              <a:t> 380</a:t>
            </a:r>
            <a:endParaRPr sz="8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09550" y="1855425"/>
            <a:ext cx="390924" cy="3574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7620" rIns="0" bIns="0" rtlCol="0" vert="horz">
            <a:spAutoFit/>
          </a:bodyPr>
          <a:lstStyle/>
          <a:p>
            <a:pPr marL="12700" marR="5080" indent="17780">
              <a:lnSpc>
                <a:spcPts val="830"/>
              </a:lnSpc>
              <a:spcBef>
                <a:spcPts val="60"/>
              </a:spcBef>
            </a:pPr>
            <a:r>
              <a:rPr dirty="0" spc="-5"/>
              <a:t>Commission scolaire  </a:t>
            </a:r>
            <a:r>
              <a:rPr dirty="0"/>
              <a:t>de </a:t>
            </a:r>
            <a:r>
              <a:rPr dirty="0" spc="-5"/>
              <a:t>la</a:t>
            </a:r>
            <a:r>
              <a:rPr dirty="0" spc="-85"/>
              <a:t> </a:t>
            </a:r>
            <a:r>
              <a:rPr dirty="0" spc="-5"/>
              <a:t>Rivière-du-Nord</a:t>
            </a:r>
          </a:p>
        </p:txBody>
      </p:sp>
      <p:sp>
        <p:nvSpPr>
          <p:cNvPr id="11" name="object 11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5"/>
              <a:t>ÇA</a:t>
            </a:r>
            <a:r>
              <a:rPr dirty="0" spc="-100"/>
              <a:t> </a:t>
            </a:r>
            <a:r>
              <a:rPr dirty="0" spc="-5"/>
              <a:t>ROULE</a:t>
            </a:r>
            <a:r>
              <a:rPr dirty="0" spc="-85"/>
              <a:t> </a:t>
            </a:r>
            <a:r>
              <a:rPr dirty="0" spc="-50"/>
              <a:t>!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2025-05-20T14:31:39Z</dcterms:created>
  <dcterms:modified xsi:type="dcterms:W3CDTF">2025-05-20T14:31:39Z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or">
    <vt:lpwstr>Google</vt:lpwstr>
  </property>
</Properties>
</file>