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465" r:id="rId3"/>
    <p:sldId id="469" r:id="rId4"/>
    <p:sldId id="287" r:id="rId5"/>
    <p:sldId id="288" r:id="rId6"/>
    <p:sldId id="289" r:id="rId7"/>
    <p:sldId id="290" r:id="rId8"/>
    <p:sldId id="425" r:id="rId9"/>
    <p:sldId id="317" r:id="rId10"/>
    <p:sldId id="42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428" r:id="rId20"/>
    <p:sldId id="366" r:id="rId21"/>
    <p:sldId id="367" r:id="rId22"/>
    <p:sldId id="368" r:id="rId23"/>
    <p:sldId id="369" r:id="rId24"/>
    <p:sldId id="370" r:id="rId25"/>
    <p:sldId id="371" r:id="rId26"/>
    <p:sldId id="466" r:id="rId27"/>
    <p:sldId id="291" r:id="rId28"/>
    <p:sldId id="292" r:id="rId29"/>
    <p:sldId id="470" r:id="rId30"/>
    <p:sldId id="294" r:id="rId31"/>
    <p:sldId id="468" r:id="rId32"/>
  </p:sldIdLst>
  <p:sldSz cx="9144000" cy="6858000" type="screen4x3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FDA70-DCAE-4B7F-A9C5-A0FB52096C17}" v="12" dt="2024-05-02T23:30:40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128FDA70-DCAE-4B7F-A9C5-A0FB52096C17}"/>
    <pc:docChg chg="undo custSel addSld delSld modSld">
      <pc:chgData name="Beaulieu, France" userId="775102f9-63db-4f93-bf4c-ffd10f7f1482" providerId="ADAL" clId="{128FDA70-DCAE-4B7F-A9C5-A0FB52096C17}" dt="2024-05-02T23:33:20.345" v="518" actId="255"/>
      <pc:docMkLst>
        <pc:docMk/>
      </pc:docMkLst>
      <pc:sldChg chg="addSp delSp modSp mod">
        <pc:chgData name="Beaulieu, France" userId="775102f9-63db-4f93-bf4c-ffd10f7f1482" providerId="ADAL" clId="{128FDA70-DCAE-4B7F-A9C5-A0FB52096C17}" dt="2024-05-02T23:04:49.299" v="72" actId="20577"/>
        <pc:sldMkLst>
          <pc:docMk/>
          <pc:sldMk cId="1606848064" sldId="288"/>
        </pc:sldMkLst>
        <pc:spChg chg="mod">
          <ac:chgData name="Beaulieu, France" userId="775102f9-63db-4f93-bf4c-ffd10f7f1482" providerId="ADAL" clId="{128FDA70-DCAE-4B7F-A9C5-A0FB52096C17}" dt="2024-05-02T23:03:58.991" v="18" actId="20577"/>
          <ac:spMkLst>
            <pc:docMk/>
            <pc:sldMk cId="1606848064" sldId="288"/>
            <ac:spMk id="2" creationId="{00000000-0000-0000-0000-000000000000}"/>
          </ac:spMkLst>
        </pc:spChg>
        <pc:spChg chg="add mod">
          <ac:chgData name="Beaulieu, France" userId="775102f9-63db-4f93-bf4c-ffd10f7f1482" providerId="ADAL" clId="{128FDA70-DCAE-4B7F-A9C5-A0FB52096C17}" dt="2024-05-02T23:04:49.299" v="72" actId="20577"/>
          <ac:spMkLst>
            <pc:docMk/>
            <pc:sldMk cId="1606848064" sldId="288"/>
            <ac:spMk id="9" creationId="{73F66ADB-B06F-84AC-2D70-A842250C8513}"/>
          </ac:spMkLst>
        </pc:spChg>
        <pc:picChg chg="del">
          <ac:chgData name="Beaulieu, France" userId="775102f9-63db-4f93-bf4c-ffd10f7f1482" providerId="ADAL" clId="{128FDA70-DCAE-4B7F-A9C5-A0FB52096C17}" dt="2024-05-02T23:03:12.537" v="0" actId="478"/>
          <ac:picMkLst>
            <pc:docMk/>
            <pc:sldMk cId="1606848064" sldId="288"/>
            <ac:picMk id="4" creationId="{00000000-0000-0000-0000-000000000000}"/>
          </ac:picMkLst>
        </pc:picChg>
      </pc:sldChg>
      <pc:sldChg chg="addSp delSp modSp mod setBg">
        <pc:chgData name="Beaulieu, France" userId="775102f9-63db-4f93-bf4c-ffd10f7f1482" providerId="ADAL" clId="{128FDA70-DCAE-4B7F-A9C5-A0FB52096C17}" dt="2024-05-02T23:27:12.966" v="208" actId="26606"/>
        <pc:sldMkLst>
          <pc:docMk/>
          <pc:sldMk cId="1455782994" sldId="291"/>
        </pc:sldMkLst>
        <pc:spChg chg="mod or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2" creationId="{00000000-0000-0000-0000-000000000000}"/>
          </ac:spMkLst>
        </pc:spChg>
        <pc:spChg chg="add del mod">
          <ac:chgData name="Beaulieu, France" userId="775102f9-63db-4f93-bf4c-ffd10f7f1482" providerId="ADAL" clId="{128FDA70-DCAE-4B7F-A9C5-A0FB52096C17}" dt="2024-05-02T23:27:06.386" v="205" actId="931"/>
          <ac:spMkLst>
            <pc:docMk/>
            <pc:sldMk cId="1455782994" sldId="291"/>
            <ac:spMk id="4" creationId="{5AB8B306-BCE9-D64B-E325-A9884AB950C7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28" creationId="{66D61E08-70C3-48D8-BEA0-787111DC30DA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30" creationId="{FC55298F-0AE5-478E-AD2B-03C2614C5833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32" creationId="{C180E4EA-0B63-4779-A895-7E90E71088F3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34" creationId="{CEE01D9D-3DE8-4EED-B0D3-8F3C79CC7673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36" creationId="{89AF5CE9-607F-43F4-8983-DCD6DA4051FD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38" creationId="{6EEA2DBD-9E1E-4521-8C01-F32AD18A89E3}"/>
          </ac:spMkLst>
        </pc:spChg>
        <pc:spChg chg="add">
          <ac:chgData name="Beaulieu, France" userId="775102f9-63db-4f93-bf4c-ffd10f7f1482" providerId="ADAL" clId="{128FDA70-DCAE-4B7F-A9C5-A0FB52096C17}" dt="2024-05-02T23:27:12.966" v="208" actId="26606"/>
          <ac:spMkLst>
            <pc:docMk/>
            <pc:sldMk cId="1455782994" sldId="291"/>
            <ac:spMk id="40" creationId="{15BBD2C1-BA9B-46A9-A27A-33498B169272}"/>
          </ac:spMkLst>
        </pc:spChg>
        <pc:grpChg chg="add">
          <ac:chgData name="Beaulieu, France" userId="775102f9-63db-4f93-bf4c-ffd10f7f1482" providerId="ADAL" clId="{128FDA70-DCAE-4B7F-A9C5-A0FB52096C17}" dt="2024-05-02T23:27:12.966" v="208" actId="26606"/>
          <ac:grpSpMkLst>
            <pc:docMk/>
            <pc:sldMk cId="1455782994" sldId="291"/>
            <ac:grpSpMk id="12" creationId="{88C9B83F-64CD-41C1-925F-A08801FFD0BD}"/>
          </ac:grpSpMkLst>
        </pc:grpChg>
        <pc:picChg chg="del">
          <ac:chgData name="Beaulieu, France" userId="775102f9-63db-4f93-bf4c-ffd10f7f1482" providerId="ADAL" clId="{128FDA70-DCAE-4B7F-A9C5-A0FB52096C17}" dt="2024-05-02T23:23:10.764" v="204" actId="478"/>
          <ac:picMkLst>
            <pc:docMk/>
            <pc:sldMk cId="1455782994" sldId="291"/>
            <ac:picMk id="6" creationId="{00000000-0000-0000-0000-000000000000}"/>
          </ac:picMkLst>
        </pc:picChg>
        <pc:picChg chg="add mod">
          <ac:chgData name="Beaulieu, France" userId="775102f9-63db-4f93-bf4c-ffd10f7f1482" providerId="ADAL" clId="{128FDA70-DCAE-4B7F-A9C5-A0FB52096C17}" dt="2024-05-02T23:27:12.966" v="208" actId="26606"/>
          <ac:picMkLst>
            <pc:docMk/>
            <pc:sldMk cId="1455782994" sldId="291"/>
            <ac:picMk id="7" creationId="{5F1B69CE-B6CB-6883-3612-53331ED5402B}"/>
          </ac:picMkLst>
        </pc:picChg>
        <pc:cxnChg chg="add">
          <ac:chgData name="Beaulieu, France" userId="775102f9-63db-4f93-bf4c-ffd10f7f1482" providerId="ADAL" clId="{128FDA70-DCAE-4B7F-A9C5-A0FB52096C17}" dt="2024-05-02T23:27:12.966" v="208" actId="26606"/>
          <ac:cxnSpMkLst>
            <pc:docMk/>
            <pc:sldMk cId="1455782994" sldId="291"/>
            <ac:cxnSpMk id="24" creationId="{A57C1A16-B8AB-4D99-A195-A38F556A6486}"/>
          </ac:cxnSpMkLst>
        </pc:cxnChg>
        <pc:cxnChg chg="add">
          <ac:chgData name="Beaulieu, France" userId="775102f9-63db-4f93-bf4c-ffd10f7f1482" providerId="ADAL" clId="{128FDA70-DCAE-4B7F-A9C5-A0FB52096C17}" dt="2024-05-02T23:27:12.966" v="208" actId="26606"/>
          <ac:cxnSpMkLst>
            <pc:docMk/>
            <pc:sldMk cId="1455782994" sldId="291"/>
            <ac:cxnSpMk id="26" creationId="{F8A9B20B-D1DD-4573-B5EC-558029519236}"/>
          </ac:cxnSpMkLst>
        </pc:cxnChg>
      </pc:sldChg>
      <pc:sldChg chg="addSp delSp modSp del mod">
        <pc:chgData name="Beaulieu, France" userId="775102f9-63db-4f93-bf4c-ffd10f7f1482" providerId="ADAL" clId="{128FDA70-DCAE-4B7F-A9C5-A0FB52096C17}" dt="2024-05-02T23:28:59.025" v="215" actId="2696"/>
        <pc:sldMkLst>
          <pc:docMk/>
          <pc:sldMk cId="591856826" sldId="293"/>
        </pc:sldMkLst>
        <pc:spChg chg="del">
          <ac:chgData name="Beaulieu, France" userId="775102f9-63db-4f93-bf4c-ffd10f7f1482" providerId="ADAL" clId="{128FDA70-DCAE-4B7F-A9C5-A0FB52096C17}" dt="2024-05-02T23:28:32.708" v="210" actId="478"/>
          <ac:spMkLst>
            <pc:docMk/>
            <pc:sldMk cId="591856826" sldId="293"/>
            <ac:spMk id="2" creationId="{00000000-0000-0000-0000-000000000000}"/>
          </ac:spMkLst>
        </pc:spChg>
        <pc:spChg chg="add del mod">
          <ac:chgData name="Beaulieu, France" userId="775102f9-63db-4f93-bf4c-ffd10f7f1482" providerId="ADAL" clId="{128FDA70-DCAE-4B7F-A9C5-A0FB52096C17}" dt="2024-05-02T23:28:34.868" v="211" actId="478"/>
          <ac:spMkLst>
            <pc:docMk/>
            <pc:sldMk cId="591856826" sldId="293"/>
            <ac:spMk id="5" creationId="{35149F02-4A42-E323-6DFA-821566022879}"/>
          </ac:spMkLst>
        </pc:spChg>
        <pc:spChg chg="add del">
          <ac:chgData name="Beaulieu, France" userId="775102f9-63db-4f93-bf4c-ffd10f7f1482" providerId="ADAL" clId="{128FDA70-DCAE-4B7F-A9C5-A0FB52096C17}" dt="2024-05-02T23:28:41.821" v="213" actId="22"/>
          <ac:spMkLst>
            <pc:docMk/>
            <pc:sldMk cId="591856826" sldId="293"/>
            <ac:spMk id="7" creationId="{9500FC5B-6315-A752-CC1F-307666679743}"/>
          </ac:spMkLst>
        </pc:spChg>
        <pc:picChg chg="del">
          <ac:chgData name="Beaulieu, France" userId="775102f9-63db-4f93-bf4c-ffd10f7f1482" providerId="ADAL" clId="{128FDA70-DCAE-4B7F-A9C5-A0FB52096C17}" dt="2024-05-02T23:28:09.349" v="209" actId="478"/>
          <ac:picMkLst>
            <pc:docMk/>
            <pc:sldMk cId="591856826" sldId="293"/>
            <ac:picMk id="4" creationId="{00000000-0000-0000-0000-000000000000}"/>
          </ac:picMkLst>
        </pc:picChg>
      </pc:sldChg>
      <pc:sldChg chg="modSp">
        <pc:chgData name="Beaulieu, France" userId="775102f9-63db-4f93-bf4c-ffd10f7f1482" providerId="ADAL" clId="{128FDA70-DCAE-4B7F-A9C5-A0FB52096C17}" dt="2024-05-02T23:06:21.128" v="76" actId="20577"/>
        <pc:sldMkLst>
          <pc:docMk/>
          <pc:sldMk cId="3656185277" sldId="358"/>
        </pc:sldMkLst>
        <pc:spChg chg="mod">
          <ac:chgData name="Beaulieu, France" userId="775102f9-63db-4f93-bf4c-ffd10f7f1482" providerId="ADAL" clId="{128FDA70-DCAE-4B7F-A9C5-A0FB52096C17}" dt="2024-05-02T23:06:21.128" v="76" actId="20577"/>
          <ac:spMkLst>
            <pc:docMk/>
            <pc:sldMk cId="3656185277" sldId="358"/>
            <ac:spMk id="3" creationId="{00000000-0000-0000-0000-000000000000}"/>
          </ac:spMkLst>
        </pc:spChg>
      </pc:sldChg>
      <pc:sldChg chg="modSp">
        <pc:chgData name="Beaulieu, France" userId="775102f9-63db-4f93-bf4c-ffd10f7f1482" providerId="ADAL" clId="{128FDA70-DCAE-4B7F-A9C5-A0FB52096C17}" dt="2024-05-02T23:06:51.079" v="77" actId="20577"/>
        <pc:sldMkLst>
          <pc:docMk/>
          <pc:sldMk cId="2930889505" sldId="363"/>
        </pc:sldMkLst>
        <pc:spChg chg="mod">
          <ac:chgData name="Beaulieu, France" userId="775102f9-63db-4f93-bf4c-ffd10f7f1482" providerId="ADAL" clId="{128FDA70-DCAE-4B7F-A9C5-A0FB52096C17}" dt="2024-05-02T23:06:51.079" v="77" actId="20577"/>
          <ac:spMkLst>
            <pc:docMk/>
            <pc:sldMk cId="2930889505" sldId="363"/>
            <ac:spMk id="7" creationId="{00000000-0000-0000-0000-000000000000}"/>
          </ac:spMkLst>
        </pc:spChg>
      </pc:sldChg>
      <pc:sldChg chg="modSp mod">
        <pc:chgData name="Beaulieu, France" userId="775102f9-63db-4f93-bf4c-ffd10f7f1482" providerId="ADAL" clId="{128FDA70-DCAE-4B7F-A9C5-A0FB52096C17}" dt="2024-05-02T23:06:59.123" v="86" actId="20577"/>
        <pc:sldMkLst>
          <pc:docMk/>
          <pc:sldMk cId="3344483307" sldId="364"/>
        </pc:sldMkLst>
        <pc:spChg chg="mod">
          <ac:chgData name="Beaulieu, France" userId="775102f9-63db-4f93-bf4c-ffd10f7f1482" providerId="ADAL" clId="{128FDA70-DCAE-4B7F-A9C5-A0FB52096C17}" dt="2024-05-02T23:06:59.123" v="86" actId="20577"/>
          <ac:spMkLst>
            <pc:docMk/>
            <pc:sldMk cId="3344483307" sldId="364"/>
            <ac:spMk id="7" creationId="{00000000-0000-0000-0000-000000000000}"/>
          </ac:spMkLst>
        </pc:spChg>
      </pc:sldChg>
      <pc:sldChg chg="addSp modSp mod">
        <pc:chgData name="Beaulieu, France" userId="775102f9-63db-4f93-bf4c-ffd10f7f1482" providerId="ADAL" clId="{128FDA70-DCAE-4B7F-A9C5-A0FB52096C17}" dt="2024-05-02T23:17:51.403" v="149" actId="20577"/>
        <pc:sldMkLst>
          <pc:docMk/>
          <pc:sldMk cId="779369959" sldId="369"/>
        </pc:sldMkLst>
        <pc:spChg chg="add mod">
          <ac:chgData name="Beaulieu, France" userId="775102f9-63db-4f93-bf4c-ffd10f7f1482" providerId="ADAL" clId="{128FDA70-DCAE-4B7F-A9C5-A0FB52096C17}" dt="2024-05-02T23:17:51.403" v="149" actId="20577"/>
          <ac:spMkLst>
            <pc:docMk/>
            <pc:sldMk cId="779369959" sldId="369"/>
            <ac:spMk id="4" creationId="{48092866-2837-02FD-5A65-C675B0DC81A8}"/>
          </ac:spMkLst>
        </pc:spChg>
      </pc:sldChg>
      <pc:sldChg chg="modSp mod">
        <pc:chgData name="Beaulieu, France" userId="775102f9-63db-4f93-bf4c-ffd10f7f1482" providerId="ADAL" clId="{128FDA70-DCAE-4B7F-A9C5-A0FB52096C17}" dt="2024-05-02T23:20:25.708" v="203" actId="20577"/>
        <pc:sldMkLst>
          <pc:docMk/>
          <pc:sldMk cId="2891821898" sldId="466"/>
        </pc:sldMkLst>
        <pc:spChg chg="mod">
          <ac:chgData name="Beaulieu, France" userId="775102f9-63db-4f93-bf4c-ffd10f7f1482" providerId="ADAL" clId="{128FDA70-DCAE-4B7F-A9C5-A0FB52096C17}" dt="2024-05-02T23:20:25.708" v="203" actId="20577"/>
          <ac:spMkLst>
            <pc:docMk/>
            <pc:sldMk cId="2891821898" sldId="466"/>
            <ac:spMk id="2" creationId="{00000000-0000-0000-0000-000000000000}"/>
          </ac:spMkLst>
        </pc:spChg>
        <pc:picChg chg="mod">
          <ac:chgData name="Beaulieu, France" userId="775102f9-63db-4f93-bf4c-ffd10f7f1482" providerId="ADAL" clId="{128FDA70-DCAE-4B7F-A9C5-A0FB52096C17}" dt="2024-05-02T23:20:13.590" v="174" actId="1076"/>
          <ac:picMkLst>
            <pc:docMk/>
            <pc:sldMk cId="2891821898" sldId="466"/>
            <ac:picMk id="4098" creationId="{00000000-0000-0000-0000-000000000000}"/>
          </ac:picMkLst>
        </pc:picChg>
      </pc:sldChg>
      <pc:sldChg chg="addSp modSp mod">
        <pc:chgData name="Beaulieu, France" userId="775102f9-63db-4f93-bf4c-ffd10f7f1482" providerId="ADAL" clId="{128FDA70-DCAE-4B7F-A9C5-A0FB52096C17}" dt="2024-05-02T23:33:20.345" v="518" actId="255"/>
        <pc:sldMkLst>
          <pc:docMk/>
          <pc:sldMk cId="679464349" sldId="468"/>
        </pc:sldMkLst>
        <pc:spChg chg="mod">
          <ac:chgData name="Beaulieu, France" userId="775102f9-63db-4f93-bf4c-ffd10f7f1482" providerId="ADAL" clId="{128FDA70-DCAE-4B7F-A9C5-A0FB52096C17}" dt="2024-05-02T23:30:30.488" v="275" actId="14100"/>
          <ac:spMkLst>
            <pc:docMk/>
            <pc:sldMk cId="679464349" sldId="468"/>
            <ac:spMk id="2" creationId="{00000000-0000-0000-0000-000000000000}"/>
          </ac:spMkLst>
        </pc:spChg>
        <pc:spChg chg="add mod">
          <ac:chgData name="Beaulieu, France" userId="775102f9-63db-4f93-bf4c-ffd10f7f1482" providerId="ADAL" clId="{128FDA70-DCAE-4B7F-A9C5-A0FB52096C17}" dt="2024-05-02T23:33:20.345" v="518" actId="255"/>
          <ac:spMkLst>
            <pc:docMk/>
            <pc:sldMk cId="679464349" sldId="468"/>
            <ac:spMk id="3" creationId="{7F1C33F1-A081-672B-3AE7-BEF48BF12420}"/>
          </ac:spMkLst>
        </pc:spChg>
        <pc:picChg chg="mod">
          <ac:chgData name="Beaulieu, France" userId="775102f9-63db-4f93-bf4c-ffd10f7f1482" providerId="ADAL" clId="{128FDA70-DCAE-4B7F-A9C5-A0FB52096C17}" dt="2024-05-02T23:30:40.832" v="278" actId="1076"/>
          <ac:picMkLst>
            <pc:docMk/>
            <pc:sldMk cId="679464349" sldId="468"/>
            <ac:picMk id="3074" creationId="{00000000-0000-0000-0000-000000000000}"/>
          </ac:picMkLst>
        </pc:picChg>
      </pc:sldChg>
      <pc:sldChg chg="modSp add mod">
        <pc:chgData name="Beaulieu, France" userId="775102f9-63db-4f93-bf4c-ffd10f7f1482" providerId="ADAL" clId="{128FDA70-DCAE-4B7F-A9C5-A0FB52096C17}" dt="2024-05-02T23:29:44.095" v="259" actId="20577"/>
        <pc:sldMkLst>
          <pc:docMk/>
          <pc:sldMk cId="2601445270" sldId="470"/>
        </pc:sldMkLst>
        <pc:spChg chg="mod">
          <ac:chgData name="Beaulieu, France" userId="775102f9-63db-4f93-bf4c-ffd10f7f1482" providerId="ADAL" clId="{128FDA70-DCAE-4B7F-A9C5-A0FB52096C17}" dt="2024-05-02T23:29:13.303" v="229" actId="20577"/>
          <ac:spMkLst>
            <pc:docMk/>
            <pc:sldMk cId="2601445270" sldId="470"/>
            <ac:spMk id="2" creationId="{00000000-0000-0000-0000-000000000000}"/>
          </ac:spMkLst>
        </pc:spChg>
        <pc:spChg chg="mod">
          <ac:chgData name="Beaulieu, France" userId="775102f9-63db-4f93-bf4c-ffd10f7f1482" providerId="ADAL" clId="{128FDA70-DCAE-4B7F-A9C5-A0FB52096C17}" dt="2024-05-02T23:29:44.095" v="259" actId="20577"/>
          <ac:spMkLst>
            <pc:docMk/>
            <pc:sldMk cId="2601445270" sldId="470"/>
            <ac:spMk id="9" creationId="{73F66ADB-B06F-84AC-2D70-A842250C85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A3E37DB-7C6A-4A63-838E-3EE9B4A124BD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4A95D35-6DD0-4B34-B3EA-4925B624FB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79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5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82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4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42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5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563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17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15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7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77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78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849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56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015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CCFE-71DA-4C3F-B5C2-25EBA87D87A0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917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YU6ujn-tw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cyRb46ODBQ&amp;rco=1" TargetMode="Externa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nmHhWsGQd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0300" y="1578133"/>
            <a:ext cx="3251601" cy="2875534"/>
          </a:xfrm>
        </p:spPr>
        <p:txBody>
          <a:bodyPr>
            <a:normAutofit/>
          </a:bodyPr>
          <a:lstStyle/>
          <a:p>
            <a:r>
              <a:rPr lang="fr-CA"/>
              <a:t>SYSTÈME DIGESTIF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8" y="1771918"/>
            <a:ext cx="2460460" cy="3584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ALTÉRATION DU PHARYNX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algn="ctr"/>
            <a:r>
              <a:rPr lang="fr-CA" sz="2400" dirty="0"/>
              <a:t>Pharyngite </a:t>
            </a:r>
          </a:p>
          <a:p>
            <a:pPr algn="ctr"/>
            <a:r>
              <a:rPr lang="fr-CA" sz="2400" dirty="0"/>
              <a:t>Cancer du pharynx</a:t>
            </a:r>
          </a:p>
          <a:p>
            <a:pPr algn="ctr"/>
            <a:r>
              <a:rPr lang="fr-CA" sz="2400" dirty="0"/>
              <a:t>…</a:t>
            </a:r>
          </a:p>
          <a:p>
            <a:pPr algn="ctr"/>
            <a:endParaRPr lang="fr-CA" dirty="0"/>
          </a:p>
          <a:p>
            <a:pPr marL="68580" indent="0" algn="ctr">
              <a:buNone/>
            </a:pPr>
            <a:r>
              <a:rPr lang="fr-CA" sz="4500" b="1" dirty="0"/>
              <a:t>VU EN COMPÉTENCE 14</a:t>
            </a:r>
          </a:p>
        </p:txBody>
      </p:sp>
    </p:spTree>
    <p:extLst>
      <p:ext uri="{BB962C8B-B14F-4D97-AF65-F5344CB8AC3E}">
        <p14:creationId xmlns:p14="http://schemas.microsoft.com/office/powerpoint/2010/main" val="406887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9832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ALTÉRATION DE L’ŒSOPHAGE P.70 du </a:t>
            </a:r>
            <a:r>
              <a:rPr lang="fr-CA" b="1" dirty="0" err="1">
                <a:solidFill>
                  <a:schemeClr val="tx1"/>
                </a:solidFill>
              </a:rPr>
              <a:t>Cémeq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230816"/>
          </a:xfrm>
        </p:spPr>
        <p:txBody>
          <a:bodyPr/>
          <a:lstStyle/>
          <a:p>
            <a:pPr algn="ctr"/>
            <a:endParaRPr lang="fr-CA" dirty="0"/>
          </a:p>
          <a:p>
            <a:pPr algn="ctr"/>
            <a:r>
              <a:rPr lang="fr-CA" sz="4000" dirty="0"/>
              <a:t>Le reflux gastro-œsophagien</a:t>
            </a:r>
          </a:p>
          <a:p>
            <a:pPr algn="ctr"/>
            <a:r>
              <a:rPr lang="fr-CA" sz="4000" dirty="0"/>
              <a:t>L’œsophagite</a:t>
            </a:r>
          </a:p>
          <a:p>
            <a:pPr algn="ctr"/>
            <a:r>
              <a:rPr lang="fr-CA" sz="4000" dirty="0"/>
              <a:t>La hernie hiatale</a:t>
            </a:r>
          </a:p>
          <a:p>
            <a:pPr algn="ctr"/>
            <a:r>
              <a:rPr lang="fr-CA" sz="4000" dirty="0"/>
              <a:t>Le diverticule de l’œsophage</a:t>
            </a:r>
          </a:p>
        </p:txBody>
      </p:sp>
    </p:spTree>
    <p:extLst>
      <p:ext uri="{BB962C8B-B14F-4D97-AF65-F5344CB8AC3E}">
        <p14:creationId xmlns:p14="http://schemas.microsoft.com/office/powerpoint/2010/main" val="36561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**REFLUX GASTRO-OESOPHAGIEN**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 (RGO) </a:t>
            </a:r>
            <a:r>
              <a:rPr lang="fr-CA" sz="2800" b="1" dirty="0">
                <a:solidFill>
                  <a:schemeClr val="tx1"/>
                </a:solidFill>
              </a:rPr>
              <a:t>p.70 du </a:t>
            </a:r>
            <a:r>
              <a:rPr lang="fr-CA" sz="2800" b="1" dirty="0" err="1">
                <a:solidFill>
                  <a:schemeClr val="tx1"/>
                </a:solidFill>
              </a:rPr>
              <a:t>Cémeq</a:t>
            </a:r>
            <a:r>
              <a:rPr lang="fr-CA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517232"/>
          </a:xfrm>
        </p:spPr>
        <p:txBody>
          <a:bodyPr>
            <a:normAutofit fontScale="92500"/>
          </a:bodyPr>
          <a:lstStyle/>
          <a:p>
            <a:r>
              <a:rPr lang="fr-CA" sz="3200" dirty="0"/>
              <a:t>Le contenu de l’estomac (généralement acide)</a:t>
            </a:r>
          </a:p>
          <a:p>
            <a:pPr marL="68580" indent="0">
              <a:buNone/>
            </a:pPr>
            <a:r>
              <a:rPr lang="fr-CA" sz="3200" dirty="0"/>
              <a:t>remonte dans l’œsophage.</a:t>
            </a:r>
          </a:p>
          <a:p>
            <a:endParaRPr lang="fr-CA" sz="3200" b="1" dirty="0"/>
          </a:p>
          <a:p>
            <a:r>
              <a:rPr lang="fr-CA" sz="3200" b="1" dirty="0"/>
              <a:t>Causes   </a:t>
            </a:r>
          </a:p>
          <a:p>
            <a:pPr marL="68580" indent="0">
              <a:buNone/>
            </a:pPr>
            <a:endParaRPr lang="fr-CA" sz="3200" dirty="0"/>
          </a:p>
          <a:p>
            <a:pPr lvl="1"/>
            <a:r>
              <a:rPr lang="fr-CA" sz="2800" dirty="0"/>
              <a:t>Altération du cardia, </a:t>
            </a:r>
          </a:p>
          <a:p>
            <a:pPr lvl="1"/>
            <a:r>
              <a:rPr lang="fr-CA" sz="2800" dirty="0"/>
              <a:t>Altération du sphincter œsophagien inférieur, </a:t>
            </a:r>
          </a:p>
          <a:p>
            <a:pPr lvl="1"/>
            <a:r>
              <a:rPr lang="fr-CA" sz="2800" dirty="0"/>
              <a:t>Relâchement du tonus de l’œsophage, </a:t>
            </a:r>
          </a:p>
          <a:p>
            <a:pPr lvl="1"/>
            <a:r>
              <a:rPr lang="fr-CA" sz="2800" dirty="0"/>
              <a:t>Conséquences d’une </a:t>
            </a:r>
            <a:r>
              <a:rPr lang="fr-CA" sz="2800" dirty="0" err="1"/>
              <a:t>pylorectomie</a:t>
            </a:r>
            <a:r>
              <a:rPr lang="fr-CA" sz="2800" dirty="0"/>
              <a:t> ou gastrectomie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9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**REFLUX GASTRO-OESOPHAGIEN**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4067944" cy="720080"/>
          </a:xfrm>
        </p:spPr>
        <p:txBody>
          <a:bodyPr/>
          <a:lstStyle/>
          <a:p>
            <a:r>
              <a:rPr lang="fr-CA" dirty="0"/>
              <a:t>MANIFESTATIONS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0" y="2132856"/>
            <a:ext cx="4355976" cy="4725144"/>
          </a:xfrm>
        </p:spPr>
        <p:txBody>
          <a:bodyPr>
            <a:normAutofit/>
          </a:bodyPr>
          <a:lstStyle/>
          <a:p>
            <a:r>
              <a:rPr lang="fr-CA" sz="3600" dirty="0"/>
              <a:t>*Pyrosis</a:t>
            </a:r>
          </a:p>
          <a:p>
            <a:r>
              <a:rPr lang="fr-CA" sz="3600" dirty="0"/>
              <a:t>Éructation</a:t>
            </a:r>
          </a:p>
          <a:p>
            <a:r>
              <a:rPr lang="fr-CA" sz="3600" dirty="0"/>
              <a:t>*Douleur </a:t>
            </a:r>
            <a:r>
              <a:rPr lang="fr-CA" sz="3600" dirty="0" err="1"/>
              <a:t>pseudo-angineuse</a:t>
            </a:r>
            <a:endParaRPr lang="fr-CA" sz="36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572001" y="1268760"/>
            <a:ext cx="4464495" cy="720080"/>
          </a:xfrm>
        </p:spPr>
        <p:txBody>
          <a:bodyPr/>
          <a:lstStyle/>
          <a:p>
            <a:r>
              <a:rPr lang="fr-CA" dirty="0"/>
              <a:t>SOINS ET TX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355976" y="1916832"/>
            <a:ext cx="4788023" cy="4248472"/>
          </a:xfrm>
        </p:spPr>
        <p:txBody>
          <a:bodyPr/>
          <a:lstStyle/>
          <a:p>
            <a:r>
              <a:rPr lang="fr-CA" dirty="0"/>
              <a:t>Pas se coucher immédiatement pc</a:t>
            </a:r>
          </a:p>
          <a:p>
            <a:r>
              <a:rPr lang="fr-CA" dirty="0"/>
              <a:t>Élever tête du lit</a:t>
            </a:r>
          </a:p>
          <a:p>
            <a:r>
              <a:rPr lang="fr-CA" dirty="0"/>
              <a:t>Éviter effort physique pc</a:t>
            </a:r>
          </a:p>
          <a:p>
            <a:r>
              <a:rPr lang="fr-CA" dirty="0"/>
              <a:t>Éviter irritants</a:t>
            </a:r>
          </a:p>
          <a:p>
            <a:r>
              <a:rPr lang="fr-CA" dirty="0" err="1"/>
              <a:t>Sugg</a:t>
            </a:r>
            <a:r>
              <a:rPr lang="fr-CA" dirty="0"/>
              <a:t> plusieurs petits repas</a:t>
            </a:r>
          </a:p>
          <a:p>
            <a:r>
              <a:rPr lang="fr-CA" dirty="0" err="1"/>
              <a:t>Adm</a:t>
            </a:r>
            <a:r>
              <a:rPr lang="fr-CA" dirty="0"/>
              <a:t>  </a:t>
            </a:r>
            <a:r>
              <a:rPr lang="fr-CA" dirty="0" err="1"/>
              <a:t>Rx</a:t>
            </a:r>
            <a:r>
              <a:rPr lang="fr-CA" dirty="0"/>
              <a:t> prescrit, </a:t>
            </a:r>
          </a:p>
          <a:p>
            <a:pPr lvl="1"/>
            <a:r>
              <a:rPr lang="fr-CA" b="1" i="1" dirty="0">
                <a:solidFill>
                  <a:srgbClr val="FFFF00"/>
                </a:solidFill>
              </a:rPr>
              <a:t>agent gastro-intestinaux, (189)</a:t>
            </a:r>
          </a:p>
          <a:p>
            <a:pPr lvl="1"/>
            <a:r>
              <a:rPr lang="fr-CA" b="1" i="1" dirty="0">
                <a:solidFill>
                  <a:srgbClr val="FFFF00"/>
                </a:solidFill>
              </a:rPr>
              <a:t>antiulcéreux, (191)</a:t>
            </a:r>
          </a:p>
          <a:p>
            <a:pPr lvl="1"/>
            <a:r>
              <a:rPr lang="fr-CA" b="1" i="1" dirty="0">
                <a:solidFill>
                  <a:srgbClr val="FFFF00"/>
                </a:solidFill>
              </a:rPr>
              <a:t>Antiacides (189)</a:t>
            </a:r>
          </a:p>
          <a:p>
            <a:pPr marL="454914" lvl="1" indent="0">
              <a:buNone/>
            </a:pPr>
            <a:endParaRPr lang="fr-CA" b="1" i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*Principale complication; </a:t>
            </a:r>
            <a:r>
              <a:rPr lang="fr-CA" sz="2800" b="1" dirty="0" err="1"/>
              <a:t>oesophagite</a:t>
            </a:r>
            <a:r>
              <a:rPr lang="fr-CA" sz="28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102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** L’OESOPHAGITE**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5976664"/>
          </a:xfrm>
        </p:spPr>
        <p:txBody>
          <a:bodyPr/>
          <a:lstStyle/>
          <a:p>
            <a:pPr marL="68580" indent="0">
              <a:buNone/>
            </a:pPr>
            <a:r>
              <a:rPr lang="fr-CA" dirty="0"/>
              <a:t>. </a:t>
            </a:r>
          </a:p>
        </p:txBody>
      </p:sp>
      <p:pic>
        <p:nvPicPr>
          <p:cNvPr id="1026" name="Picture 2" descr="C:\Users\Mireille\Desktop\oesophag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8" y="1268760"/>
            <a:ext cx="7998595" cy="520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6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** L’OESOPHAGITE** </a:t>
            </a:r>
            <a:r>
              <a:rPr lang="fr-CA" sz="2000" b="1" dirty="0">
                <a:solidFill>
                  <a:schemeClr val="tx1"/>
                </a:solidFill>
              </a:rPr>
              <a:t>p.71 du </a:t>
            </a:r>
            <a:r>
              <a:rPr lang="fr-CA" sz="2000" b="1" dirty="0" err="1">
                <a:solidFill>
                  <a:schemeClr val="tx1"/>
                </a:solidFill>
              </a:rPr>
              <a:t>Cémeq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014792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Une inflammation de la muqueuse œsophagienne causée par un </a:t>
            </a:r>
            <a:r>
              <a:rPr lang="fr-CA" b="1" dirty="0"/>
              <a:t>RGO</a:t>
            </a:r>
          </a:p>
          <a:p>
            <a:endParaRPr lang="fr-CA" dirty="0"/>
          </a:p>
          <a:p>
            <a:r>
              <a:rPr lang="fr-CA" dirty="0"/>
              <a:t>Elle peut être aussi causée par l’ingestion de produits corrosifs</a:t>
            </a:r>
          </a:p>
          <a:p>
            <a:endParaRPr lang="fr-CA" dirty="0"/>
          </a:p>
          <a:p>
            <a:r>
              <a:rPr lang="fr-CA" dirty="0"/>
              <a:t>Agents infectieux</a:t>
            </a:r>
          </a:p>
        </p:txBody>
      </p:sp>
    </p:spTree>
    <p:extLst>
      <p:ext uri="{BB962C8B-B14F-4D97-AF65-F5344CB8AC3E}">
        <p14:creationId xmlns:p14="http://schemas.microsoft.com/office/powerpoint/2010/main" val="175094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** L’OESOPHAGITE**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MANIFESTATIONS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*Pyrosis</a:t>
            </a:r>
          </a:p>
          <a:p>
            <a:r>
              <a:rPr lang="fr-CA" dirty="0"/>
              <a:t>Éructation</a:t>
            </a:r>
          </a:p>
          <a:p>
            <a:r>
              <a:rPr lang="fr-CA" dirty="0"/>
              <a:t>*Dlr pseudo angineuse</a:t>
            </a:r>
          </a:p>
          <a:p>
            <a:r>
              <a:rPr lang="fr-CA" dirty="0"/>
              <a:t>*Dysphagie</a:t>
            </a:r>
          </a:p>
          <a:p>
            <a:r>
              <a:rPr lang="fr-CA" dirty="0"/>
              <a:t>Amaigrissement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267113" y="1197405"/>
            <a:ext cx="2448272" cy="639762"/>
          </a:xfrm>
        </p:spPr>
        <p:txBody>
          <a:bodyPr/>
          <a:lstStyle/>
          <a:p>
            <a:r>
              <a:rPr lang="fr-CA" dirty="0"/>
              <a:t>SOINS ET TX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427984" y="1700808"/>
            <a:ext cx="4041775" cy="3959352"/>
          </a:xfrm>
        </p:spPr>
        <p:txBody>
          <a:bodyPr/>
          <a:lstStyle/>
          <a:p>
            <a:pPr marL="68580" indent="0" algn="ctr">
              <a:buNone/>
            </a:pPr>
            <a:r>
              <a:rPr lang="fr-CA" dirty="0"/>
              <a:t>SUGGÉRER</a:t>
            </a:r>
          </a:p>
          <a:p>
            <a:r>
              <a:rPr lang="fr-CA" dirty="0"/>
              <a:t>Pas coucher pc</a:t>
            </a:r>
          </a:p>
          <a:p>
            <a:r>
              <a:rPr lang="fr-CA" dirty="0"/>
              <a:t>Tête lit 30</a:t>
            </a:r>
          </a:p>
          <a:p>
            <a:r>
              <a:rPr lang="fr-CA" dirty="0"/>
              <a:t>Pas irritants</a:t>
            </a:r>
          </a:p>
          <a:p>
            <a:r>
              <a:rPr lang="fr-CA" dirty="0"/>
              <a:t>Prendre petits repas</a:t>
            </a:r>
          </a:p>
          <a:p>
            <a:r>
              <a:rPr lang="fr-CA" dirty="0"/>
              <a:t>RX prescrit</a:t>
            </a:r>
          </a:p>
          <a:p>
            <a:pPr lvl="1"/>
            <a:r>
              <a:rPr lang="fr-CA" dirty="0"/>
              <a:t>Agents gastro-intestinaux</a:t>
            </a:r>
          </a:p>
          <a:p>
            <a:pPr lvl="1"/>
            <a:r>
              <a:rPr lang="fr-CA" dirty="0"/>
              <a:t>Antiulcéreux (p.191)</a:t>
            </a:r>
          </a:p>
          <a:p>
            <a:pPr lvl="1"/>
            <a:r>
              <a:rPr lang="fr-CA" dirty="0"/>
              <a:t>antiacides</a:t>
            </a:r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COMPLICATIONS; STÉNOSE ET RACOURSISSEMENT CAUSANT</a:t>
            </a:r>
          </a:p>
          <a:p>
            <a:pPr algn="ctr"/>
            <a:r>
              <a:rPr lang="fr-CA" b="1" dirty="0"/>
              <a:t> </a:t>
            </a:r>
            <a:r>
              <a:rPr lang="fr-CA" b="1" u="sng" dirty="0"/>
              <a:t>LA HERNIE HIATALE</a:t>
            </a:r>
          </a:p>
        </p:txBody>
      </p:sp>
    </p:spTree>
    <p:extLst>
      <p:ext uri="{BB962C8B-B14F-4D97-AF65-F5344CB8AC3E}">
        <p14:creationId xmlns:p14="http://schemas.microsoft.com/office/powerpoint/2010/main" val="29308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HERNIE HIATALE </a:t>
            </a:r>
            <a:r>
              <a:rPr lang="fr-CA" sz="2000" b="1" dirty="0">
                <a:solidFill>
                  <a:schemeClr val="tx1"/>
                </a:solidFill>
              </a:rPr>
              <a:t>p.72 du </a:t>
            </a:r>
            <a:r>
              <a:rPr lang="fr-CA" sz="2000" b="1" dirty="0" err="1">
                <a:solidFill>
                  <a:schemeClr val="tx1"/>
                </a:solidFill>
              </a:rPr>
              <a:t>Cémeq</a:t>
            </a:r>
            <a:r>
              <a:rPr lang="fr-CA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https://www.youtube.com/watch?v=WYU6ujn-two</a:t>
            </a:r>
            <a:r>
              <a:rPr lang="fr-CA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41BEEA-6181-47CD-847D-23E73DB6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2855031"/>
            <a:ext cx="63817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HERNIE HIATALE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/>
              <a:t>Passage d’une partie de l’estomac dans l’œsophage</a:t>
            </a:r>
          </a:p>
          <a:p>
            <a:pPr marL="582930" indent="-514350">
              <a:buFont typeface="+mj-lt"/>
              <a:buAutoNum type="arabicPeriod"/>
            </a:pPr>
            <a:r>
              <a:rPr lang="fr-CA" sz="2000" dirty="0"/>
              <a:t>Hernie par glissement</a:t>
            </a:r>
          </a:p>
          <a:p>
            <a:pPr marL="68580" indent="0">
              <a:buNone/>
            </a:pPr>
            <a:r>
              <a:rPr lang="fr-CA" sz="2000" dirty="0"/>
              <a:t>2.   Hernie par roulement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2050" name="Picture 2" descr="Hernie Hiatale – Pôle Digestif Lyon Est">
            <a:extLst>
              <a:ext uri="{FF2B5EF4-FFF2-40B4-BE49-F238E27FC236}">
                <a16:creationId xmlns:a16="http://schemas.microsoft.com/office/drawing/2014/main" id="{AA0D94E5-0420-E338-F29D-BC6ACDC5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08756"/>
            <a:ext cx="5498976" cy="29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1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r-CA" b="1" dirty="0"/>
              <a:t>HERNIE HIATALE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/>
              <a:t>GLISSEMENT :</a:t>
            </a:r>
            <a:endParaRPr lang="fr-CA"/>
          </a:p>
          <a:p>
            <a:pPr marL="68580" indent="0">
              <a:buNone/>
            </a:pPr>
            <a:r>
              <a:rPr lang="fr-CA"/>
              <a:t>Une partie de l’estomac et le cardia se déplacent vers le haut</a:t>
            </a:r>
          </a:p>
          <a:p>
            <a:endParaRPr lang="fr-CA"/>
          </a:p>
          <a:p>
            <a:r>
              <a:rPr lang="fr-CA" b="1"/>
              <a:t>ROULEMENT :</a:t>
            </a:r>
            <a:endParaRPr lang="fr-CA"/>
          </a:p>
          <a:p>
            <a:pPr marL="68580" indent="0">
              <a:buNone/>
            </a:pPr>
            <a:r>
              <a:rPr lang="fr-CA"/>
              <a:t>Une partie de l’estomac roule le long de l’œsophage. Le cardia reste à sa place sous le diaphragme.</a:t>
            </a:r>
          </a:p>
          <a:p>
            <a:pPr marL="6858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5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COURS #3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56384" cy="46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2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HERNIE HIATALE </a:t>
            </a:r>
            <a:r>
              <a:rPr lang="fr-CA" sz="2000" b="1" dirty="0">
                <a:solidFill>
                  <a:schemeClr val="tx1"/>
                </a:solidFill>
              </a:rPr>
              <a:t>p.73 du </a:t>
            </a:r>
            <a:r>
              <a:rPr lang="fr-CA" sz="2000" b="1" dirty="0" err="1">
                <a:solidFill>
                  <a:schemeClr val="tx1"/>
                </a:solidFill>
              </a:rPr>
              <a:t>Cémeq</a:t>
            </a:r>
            <a:endParaRPr lang="fr-CA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MANIFESTATIONS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*RGO (Idem)</a:t>
            </a:r>
          </a:p>
          <a:p>
            <a:r>
              <a:rPr lang="fr-CA" dirty="0"/>
              <a:t>Douleur thoracique pc, qui ressemble à de l’angine</a:t>
            </a:r>
          </a:p>
          <a:p>
            <a:r>
              <a:rPr lang="fr-CA" dirty="0"/>
              <a:t>**Sensation plénitude entre les repas</a:t>
            </a:r>
          </a:p>
          <a:p>
            <a:r>
              <a:rPr lang="fr-CA" dirty="0"/>
              <a:t>*digestion lente et pénible</a:t>
            </a:r>
          </a:p>
          <a:p>
            <a:r>
              <a:rPr lang="fr-CA" dirty="0"/>
              <a:t>*dyspnée et tachycardie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SOINS ET TX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MÊME QUE </a:t>
            </a:r>
            <a:r>
              <a:rPr lang="fr-CA" b="1" u="sng" dirty="0">
                <a:solidFill>
                  <a:srgbClr val="FF0000"/>
                </a:solidFill>
              </a:rPr>
              <a:t>RGO</a:t>
            </a:r>
          </a:p>
        </p:txBody>
      </p:sp>
    </p:spTree>
    <p:extLst>
      <p:ext uri="{BB962C8B-B14F-4D97-AF65-F5344CB8AC3E}">
        <p14:creationId xmlns:p14="http://schemas.microsoft.com/office/powerpoint/2010/main" val="429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HERNIE HIATALE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TX CHIRURGICAL (par glissement)</a:t>
            </a:r>
          </a:p>
          <a:p>
            <a:pPr lvl="1"/>
            <a:r>
              <a:rPr lang="fr-CA" sz="3200" dirty="0" err="1"/>
              <a:t>Gastropexie</a:t>
            </a:r>
            <a:r>
              <a:rPr lang="fr-CA" sz="3200" dirty="0"/>
              <a:t>  </a:t>
            </a:r>
          </a:p>
          <a:p>
            <a:pPr marL="454914" lvl="1" indent="0">
              <a:buNone/>
            </a:pPr>
            <a:r>
              <a:rPr lang="fr-CA" sz="3200" dirty="0"/>
              <a:t>Consiste à remettre en place l’estomac au bon endroit.</a:t>
            </a:r>
          </a:p>
          <a:p>
            <a:pPr lvl="1"/>
            <a:endParaRPr lang="fr-CA" sz="3200" dirty="0"/>
          </a:p>
          <a:p>
            <a:pPr marL="530225" lvl="1" indent="-457200" algn="ctr">
              <a:buFont typeface="Wingdings" pitchFamily="2" charset="2"/>
              <a:buChar char="q"/>
            </a:pPr>
            <a:r>
              <a:rPr lang="fr-CA" sz="3200" u="sng" dirty="0"/>
              <a:t>Les principales complications</a:t>
            </a:r>
          </a:p>
          <a:p>
            <a:pPr marL="786257" lvl="2" indent="-457200" algn="ctr"/>
            <a:r>
              <a:rPr lang="fr-CA" sz="3000" dirty="0"/>
              <a:t>RGO</a:t>
            </a:r>
          </a:p>
          <a:p>
            <a:pPr marL="786257" lvl="2" indent="-457200" algn="ctr"/>
            <a:r>
              <a:rPr lang="fr-CA" sz="3000" dirty="0"/>
              <a:t>Hématémèse, méléna, anémie (saignement)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22475" r="13609"/>
          <a:stretch/>
        </p:blipFill>
        <p:spPr bwMode="auto">
          <a:xfrm>
            <a:off x="7047218" y="620688"/>
            <a:ext cx="1904335" cy="197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HERNIE HIATALE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5832648" cy="5086800"/>
          </a:xfrm>
        </p:spPr>
        <p:txBody>
          <a:bodyPr>
            <a:normAutofit/>
          </a:bodyPr>
          <a:lstStyle/>
          <a:p>
            <a:r>
              <a:rPr lang="fr-CA" dirty="0"/>
              <a:t>HERNIE PAR ROULEMENT</a:t>
            </a:r>
          </a:p>
          <a:p>
            <a:pPr lvl="1"/>
            <a:r>
              <a:rPr lang="fr-CA" sz="3200" dirty="0"/>
              <a:t>Nécessite une </a:t>
            </a:r>
            <a:r>
              <a:rPr lang="fr-CA" sz="3200" dirty="0" err="1"/>
              <a:t>chx</a:t>
            </a:r>
            <a:r>
              <a:rPr lang="fr-CA" sz="3200" dirty="0"/>
              <a:t> urgente (étranglement de l’hernie)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200" dirty="0"/>
              <a:t>Vive dlr épigastrique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200" dirty="0"/>
              <a:t>Effort de </a:t>
            </a:r>
            <a:r>
              <a:rPr lang="fr-CA" sz="3200" dirty="0" err="1"/>
              <a:t>vomissementss</a:t>
            </a:r>
            <a:r>
              <a:rPr lang="fr-CA" sz="3200" dirty="0"/>
              <a:t> incessants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3200" dirty="0"/>
              <a:t>Intolérance aux </a:t>
            </a:r>
            <a:r>
              <a:rPr lang="fr-CA" sz="3200" dirty="0" err="1"/>
              <a:t>aliements</a:t>
            </a:r>
            <a:endParaRPr lang="fr-CA" sz="3200" dirty="0"/>
          </a:p>
          <a:p>
            <a:pPr marL="454914" lvl="1" indent="0">
              <a:buNone/>
            </a:pPr>
            <a:endParaRPr lang="fr-CA" sz="3200" dirty="0"/>
          </a:p>
          <a:p>
            <a:pPr lvl="1"/>
            <a:r>
              <a:rPr lang="fr-CA" sz="3200" dirty="0"/>
              <a:t>Voir soins post-op C-7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F5D5C7-4155-A6DF-D69B-213BDFC6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969264"/>
            <a:ext cx="2520280" cy="53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600" b="1" dirty="0"/>
              <a:t>DIVERTICULE DE L’ŒSOPHAGE </a:t>
            </a:r>
            <a:r>
              <a:rPr lang="fr-CA" sz="2000" b="1" dirty="0"/>
              <a:t>p.74 du </a:t>
            </a:r>
            <a:r>
              <a:rPr lang="fr-CA" sz="2000" b="1" dirty="0" err="1"/>
              <a:t>Cémeq</a:t>
            </a:r>
            <a:endParaRPr lang="fr-CA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sz="8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7" y="2276872"/>
            <a:ext cx="4048573" cy="331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303538" cy="5819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092866-2837-02FD-5A65-C675B0DC81A8}"/>
              </a:ext>
            </a:extLst>
          </p:cNvPr>
          <p:cNvSpPr txBox="1"/>
          <p:nvPr/>
        </p:nvSpPr>
        <p:spPr>
          <a:xfrm>
            <a:off x="467544" y="908720"/>
            <a:ext cx="4015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Traitement endoscopique du diverticule de Zenker (youtube.com)</a:t>
            </a:r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936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050632" cy="1320800"/>
          </a:xfrm>
        </p:spPr>
        <p:txBody>
          <a:bodyPr anchor="t">
            <a:normAutofit fontScale="90000"/>
          </a:bodyPr>
          <a:lstStyle/>
          <a:p>
            <a:r>
              <a:rPr lang="fr-CA" b="1" dirty="0"/>
              <a:t>DIVERTICULE DE L’ŒSOPHAGE p.74 du </a:t>
            </a:r>
            <a:r>
              <a:rPr lang="fr-CA" b="1" dirty="0" err="1"/>
              <a:t>Cémeq</a:t>
            </a:r>
            <a:r>
              <a:rPr lang="fr-CA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5171" y="1772816"/>
            <a:ext cx="3616749" cy="2520280"/>
          </a:xfrm>
        </p:spPr>
        <p:txBody>
          <a:bodyPr>
            <a:normAutofit fontScale="92500" lnSpcReduction="10000"/>
          </a:bodyPr>
          <a:lstStyle/>
          <a:p>
            <a:endParaRPr lang="fr-CA" dirty="0"/>
          </a:p>
          <a:p>
            <a:r>
              <a:rPr lang="fr-CA" sz="2400" dirty="0"/>
              <a:t>Une dilatation de la tunique muqueuse et sous muqueuse</a:t>
            </a:r>
          </a:p>
          <a:p>
            <a:endParaRPr lang="fr-CA" sz="2400" dirty="0"/>
          </a:p>
          <a:p>
            <a:r>
              <a:rPr lang="fr-CA" sz="2400" dirty="0"/>
              <a:t>Forme des petites poches</a:t>
            </a:r>
          </a:p>
        </p:txBody>
      </p:sp>
      <p:pic>
        <p:nvPicPr>
          <p:cNvPr id="4098" name="Picture 2" descr="Diverticules (de Meckel, de Zenker) : les symptômes">
            <a:extLst>
              <a:ext uri="{FF2B5EF4-FFF2-40B4-BE49-F238E27FC236}">
                <a16:creationId xmlns:a16="http://schemas.microsoft.com/office/drawing/2014/main" id="{1619BB9B-CB88-E540-D17B-F3A3C6419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6999" b="3"/>
          <a:stretch/>
        </p:blipFill>
        <p:spPr bwMode="auto">
          <a:xfrm>
            <a:off x="5953323" y="1426465"/>
            <a:ext cx="2943473" cy="32986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2B1B9C-2D8F-BFBE-0EEA-9E000D5A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16" y="3789040"/>
            <a:ext cx="2133898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DIVERTICULE DE L’ŒSOPHAGE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MANIFESTATIONS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459037"/>
            <a:ext cx="4762872" cy="3959352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Sensation de plénitude </a:t>
            </a:r>
            <a:r>
              <a:rPr lang="fr-CA" dirty="0" err="1"/>
              <a:t>ds</a:t>
            </a:r>
            <a:r>
              <a:rPr lang="fr-CA" dirty="0"/>
              <a:t> le cou</a:t>
            </a:r>
          </a:p>
          <a:p>
            <a:r>
              <a:rPr lang="fr-CA" dirty="0"/>
              <a:t>Dysphagie</a:t>
            </a:r>
          </a:p>
          <a:p>
            <a:r>
              <a:rPr lang="fr-CA" dirty="0"/>
              <a:t>Éructation</a:t>
            </a:r>
          </a:p>
          <a:p>
            <a:r>
              <a:rPr lang="fr-CA" dirty="0"/>
              <a:t>**</a:t>
            </a:r>
            <a:r>
              <a:rPr lang="fr-CA" u="sng" dirty="0"/>
              <a:t>Borborygme </a:t>
            </a:r>
            <a:r>
              <a:rPr lang="fr-CA" dirty="0"/>
              <a:t>(gargouillement)</a:t>
            </a:r>
          </a:p>
          <a:p>
            <a:r>
              <a:rPr lang="fr-CA" dirty="0"/>
              <a:t>** Régurgitation aliments non-digérés avec </a:t>
            </a:r>
            <a:r>
              <a:rPr lang="fr-CA" u="sng" dirty="0"/>
              <a:t>halène fétide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868145" y="1809750"/>
            <a:ext cx="2088232" cy="639762"/>
          </a:xfrm>
        </p:spPr>
        <p:txBody>
          <a:bodyPr/>
          <a:lstStyle/>
          <a:p>
            <a:r>
              <a:rPr lang="fr-CA" dirty="0"/>
              <a:t>SOINS ET TX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352048" y="1816851"/>
            <a:ext cx="4041775" cy="3959352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MÊME QUE </a:t>
            </a:r>
            <a:r>
              <a:rPr lang="fr-CA" b="1" dirty="0">
                <a:solidFill>
                  <a:srgbClr val="FF0000"/>
                </a:solidFill>
              </a:rPr>
              <a:t>RGO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60212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/>
              <a:t>SI AUG SYMPTÔMES; CHX PAR ENDOSCOPIE</a:t>
            </a:r>
          </a:p>
        </p:txBody>
      </p:sp>
    </p:spTree>
    <p:extLst>
      <p:ext uri="{BB962C8B-B14F-4D97-AF65-F5344CB8AC3E}">
        <p14:creationId xmlns:p14="http://schemas.microsoft.com/office/powerpoint/2010/main" val="215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243336"/>
          </a:xfrm>
        </p:spPr>
        <p:txBody>
          <a:bodyPr>
            <a:normAutofit fontScale="90000"/>
          </a:bodyPr>
          <a:lstStyle/>
          <a:p>
            <a:r>
              <a:rPr lang="fr-CA" dirty="0"/>
              <a:t>DOCUMENT – RÉSUMÉ PROCESSUS  </a:t>
            </a:r>
            <a:br>
              <a:rPr lang="fr-CA" dirty="0"/>
            </a:br>
            <a:r>
              <a:rPr lang="fr-CA" dirty="0"/>
              <a:t>           CHIMIQUE</a:t>
            </a:r>
            <a:br>
              <a:rPr lang="fr-CA" dirty="0"/>
            </a:br>
            <a:r>
              <a:rPr lang="fr-CA" dirty="0"/>
              <a:t>Voir le document dans le fichier C3.5 sur le </a:t>
            </a:r>
            <a:r>
              <a:rPr lang="fr-CA" dirty="0" err="1"/>
              <a:t>moodle</a:t>
            </a:r>
            <a:br>
              <a:rPr lang="fr-CA" dirty="0"/>
            </a:br>
            <a:endParaRPr lang="fr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2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Espace réservé du contenu 6" descr="Une image contenant Bleu électrique, croquis, art&#10;&#10;Description générée automatiquement">
            <a:extLst>
              <a:ext uri="{FF2B5EF4-FFF2-40B4-BE49-F238E27FC236}">
                <a16:creationId xmlns:a16="http://schemas.microsoft.com/office/drawing/2014/main" id="{5F1B69CE-B6CB-6883-3612-53331ED5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t="8690" r="7805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b="1"/>
              <a:t>L’ESTOMAC p.20 du Cémeq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782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/>
          <a:lstStyle/>
          <a:p>
            <a:r>
              <a:rPr lang="fr-CA" b="1" dirty="0"/>
              <a:t>L’ESTOMAC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6021288"/>
          </a:xfrm>
        </p:spPr>
        <p:txBody>
          <a:bodyPr/>
          <a:lstStyle/>
          <a:p>
            <a:endParaRPr lang="fr-CA" dirty="0"/>
          </a:p>
          <a:p>
            <a:r>
              <a:rPr lang="fr-CA" sz="2400" dirty="0"/>
              <a:t>Réservoir extensible situé sous le diaphragme</a:t>
            </a:r>
          </a:p>
          <a:p>
            <a:endParaRPr lang="fr-CA" sz="2400" dirty="0"/>
          </a:p>
          <a:p>
            <a:r>
              <a:rPr lang="fr-CA" sz="2400" dirty="0"/>
              <a:t>Voici c’est parties; </a:t>
            </a:r>
          </a:p>
          <a:p>
            <a:pPr lvl="1" algn="ctr"/>
            <a:r>
              <a:rPr lang="fr-CA" sz="2400" dirty="0"/>
              <a:t>Cardia (sphincter) </a:t>
            </a:r>
          </a:p>
          <a:p>
            <a:pPr lvl="1" algn="ctr"/>
            <a:r>
              <a:rPr lang="fr-CA" sz="2400" dirty="0"/>
              <a:t>Fundus, </a:t>
            </a:r>
          </a:p>
          <a:p>
            <a:pPr lvl="1" algn="ctr"/>
            <a:r>
              <a:rPr lang="fr-CA" sz="2400" dirty="0"/>
              <a:t>Corps de l’estomac,</a:t>
            </a:r>
          </a:p>
          <a:p>
            <a:pPr lvl="1" algn="ctr"/>
            <a:r>
              <a:rPr lang="fr-CA" sz="2400" dirty="0"/>
              <a:t>Antre pylorique, </a:t>
            </a:r>
          </a:p>
          <a:p>
            <a:pPr lvl="1" algn="ctr"/>
            <a:r>
              <a:rPr lang="fr-CA" sz="2400" dirty="0"/>
              <a:t>Canal pylorique,</a:t>
            </a:r>
          </a:p>
          <a:p>
            <a:pPr lvl="1" algn="ctr"/>
            <a:r>
              <a:rPr lang="fr-CA" sz="2400" dirty="0"/>
              <a:t>Pylore</a:t>
            </a:r>
          </a:p>
        </p:txBody>
      </p:sp>
    </p:spTree>
    <p:extLst>
      <p:ext uri="{BB962C8B-B14F-4D97-AF65-F5344CB8AC3E}">
        <p14:creationId xmlns:p14="http://schemas.microsoft.com/office/powerpoint/2010/main" val="655608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/>
          <a:lstStyle/>
          <a:p>
            <a:r>
              <a:rPr lang="fr-CA" b="1" dirty="0"/>
              <a:t>L’estomac p.20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3F66ADB-B06F-84AC-2D70-A842250C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80728"/>
            <a:ext cx="6347714" cy="5060635"/>
          </a:xfrm>
        </p:spPr>
        <p:txBody>
          <a:bodyPr>
            <a:normAutofit/>
          </a:bodyPr>
          <a:lstStyle/>
          <a:p>
            <a:r>
              <a:rPr lang="fr-CA" dirty="0"/>
              <a:t>Vous pouvez regarder le schéma à la page 20 de votre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Sinon rendez-vous sur la médiathèque plus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En dessous de votre visionneuse il y a l’onglet ressource. Cliquez dessus.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Ensuite, choisir procédés de soins et système digestif.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Il y a un onglet Exercices, cliquez dessus. Et après choisir procédés de soins et système digestif. C’est un bonhomme avec association.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Faites l’exercice du système d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igestif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qui est à votre droite. Petit conseil, regardez le schéma de l’estomac en même temps, car l’exercice est la même image. Prenez l’exercice de l’estomac à votre droite. Lorsqu’il sera terminé valider-le en bas 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bas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à droite.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144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VIDÉO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1628800"/>
            <a:ext cx="6347714" cy="3880773"/>
          </a:xfrm>
        </p:spPr>
        <p:txBody>
          <a:bodyPr/>
          <a:lstStyle/>
          <a:p>
            <a:pPr marL="68580" indent="0">
              <a:buNone/>
            </a:pPr>
            <a:r>
              <a:rPr lang="fr-CA" sz="2800" dirty="0"/>
              <a:t>Regarder la vidéo d’une durée de 2:41 min</a:t>
            </a:r>
          </a:p>
          <a:p>
            <a:pPr marL="68580" indent="0">
              <a:buNone/>
            </a:pPr>
            <a:r>
              <a:rPr lang="fr-CA" sz="2800" dirty="0">
                <a:hlinkClick r:id="rId2"/>
              </a:rPr>
              <a:t>https://youtu.be/AnmHhWsGQdA</a:t>
            </a:r>
            <a:r>
              <a:rPr lang="fr-CA" sz="2800" dirty="0"/>
              <a:t>   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726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914400"/>
          </a:xfrm>
        </p:spPr>
        <p:txBody>
          <a:bodyPr/>
          <a:lstStyle/>
          <a:p>
            <a:r>
              <a:rPr lang="fr-CA" b="1" dirty="0"/>
              <a:t>L’ESTOMAC p.32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400600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2400" dirty="0"/>
              <a:t>La muqueuse de l’estomac sécrète du mucus</a:t>
            </a:r>
          </a:p>
          <a:p>
            <a:pPr marL="68580" indent="0">
              <a:buNone/>
            </a:pPr>
            <a:r>
              <a:rPr lang="fr-CA" sz="2400" dirty="0"/>
              <a:t>                Le mucus protège les parois de l’estomac</a:t>
            </a:r>
          </a:p>
          <a:p>
            <a:r>
              <a:rPr lang="fr-CA" sz="2400" dirty="0"/>
              <a:t>Il y a aussi sécrétion de HCL et enzymes.</a:t>
            </a:r>
          </a:p>
          <a:p>
            <a:endParaRPr lang="fr-CA" sz="2400" dirty="0"/>
          </a:p>
          <a:p>
            <a:pPr marL="454914" lvl="1" indent="0">
              <a:buNone/>
            </a:pPr>
            <a:endParaRPr lang="fr-CA" sz="2400" dirty="0"/>
          </a:p>
          <a:p>
            <a:pPr marL="85725" lvl="1" indent="0">
              <a:buNone/>
            </a:pPr>
            <a:r>
              <a:rPr lang="fr-CA" sz="2400" dirty="0"/>
              <a:t>*C’est avec le contact du bol alimentaire et des SUCS GASTRIQUES, que le bol devient le </a:t>
            </a:r>
            <a:r>
              <a:rPr lang="fr-CA" sz="2400" b="1" dirty="0"/>
              <a:t>CHYME.</a:t>
            </a:r>
          </a:p>
        </p:txBody>
      </p:sp>
    </p:spTree>
    <p:extLst>
      <p:ext uri="{BB962C8B-B14F-4D97-AF65-F5344CB8AC3E}">
        <p14:creationId xmlns:p14="http://schemas.microsoft.com/office/powerpoint/2010/main" val="4170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609600"/>
            <a:ext cx="2232248" cy="587152"/>
          </a:xfrm>
        </p:spPr>
        <p:txBody>
          <a:bodyPr>
            <a:normAutofit fontScale="90000"/>
          </a:bodyPr>
          <a:lstStyle/>
          <a:p>
            <a:r>
              <a:rPr lang="fr-CA" dirty="0"/>
              <a:t>ACTIVITÉS </a:t>
            </a:r>
            <a:br>
              <a:rPr lang="fr-CA" dirty="0"/>
            </a:br>
            <a:br>
              <a:rPr lang="fr-CA" dirty="0"/>
            </a:b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58958"/>
            <a:ext cx="3727276" cy="42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1C33F1-A081-672B-3AE7-BEF48BF12420}"/>
              </a:ext>
            </a:extLst>
          </p:cNvPr>
          <p:cNvSpPr txBox="1"/>
          <p:nvPr/>
        </p:nvSpPr>
        <p:spPr>
          <a:xfrm>
            <a:off x="899592" y="1700808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Faire l’exercice p.5 de votre guide d’apprentissage.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Faire l’exercice p.14-15 de votre guide d’apprentissage.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Faire l’exercice #3 p. 45-46 de votre guide d’apprentissage.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Suivez les explications pour </a:t>
            </a:r>
            <a:r>
              <a:rPr lang="fr-CA" sz="2400" dirty="0" err="1"/>
              <a:t>chaques</a:t>
            </a:r>
            <a:r>
              <a:rPr lang="fr-CA" sz="2400" dirty="0"/>
              <a:t> exercices.</a:t>
            </a:r>
          </a:p>
        </p:txBody>
      </p:sp>
    </p:spTree>
    <p:extLst>
      <p:ext uri="{BB962C8B-B14F-4D97-AF65-F5344CB8AC3E}">
        <p14:creationId xmlns:p14="http://schemas.microsoft.com/office/powerpoint/2010/main" val="67946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PHARYNX p.19 du </a:t>
            </a:r>
            <a:r>
              <a:rPr lang="fr-CA" b="1" dirty="0" err="1">
                <a:solidFill>
                  <a:schemeClr val="tx1"/>
                </a:solidFill>
              </a:rPr>
              <a:t>cémeq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568952" cy="59046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CA" dirty="0"/>
          </a:p>
          <a:p>
            <a:r>
              <a:rPr lang="fr-CA" sz="2800" dirty="0"/>
              <a:t>Lieu de passage  du bol alimentaire</a:t>
            </a:r>
          </a:p>
          <a:p>
            <a:pPr marL="68580" indent="0">
              <a:buNone/>
            </a:pPr>
            <a:r>
              <a:rPr lang="fr-CA" sz="2800" dirty="0"/>
              <a:t>     (de la bouche vers l’œsophage)</a:t>
            </a:r>
          </a:p>
          <a:p>
            <a:pPr marL="68580" indent="0">
              <a:buNone/>
            </a:pPr>
            <a:endParaRPr lang="fr-CA" sz="2800" dirty="0"/>
          </a:p>
          <a:p>
            <a:r>
              <a:rPr lang="fr-CA" sz="2800" dirty="0"/>
              <a:t>Laisse passer l’air entre la bouche et les voies respiratoire</a:t>
            </a:r>
          </a:p>
          <a:p>
            <a:endParaRPr lang="fr-CA" sz="2800" dirty="0"/>
          </a:p>
          <a:p>
            <a:r>
              <a:rPr lang="fr-CA" sz="2800" dirty="0"/>
              <a:t>Subdivisé en 3 parties 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dirty="0"/>
              <a:t>Rhinopharynx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dirty="0"/>
              <a:t>Oropharynx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dirty="0" err="1"/>
              <a:t>Laryngopharynx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5267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/>
          <a:lstStyle/>
          <a:p>
            <a:r>
              <a:rPr lang="fr-CA" b="1" dirty="0"/>
              <a:t>PHARYNX p.19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3F66ADB-B06F-84AC-2D70-A842250C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80728"/>
            <a:ext cx="6347714" cy="5060635"/>
          </a:xfrm>
        </p:spPr>
        <p:txBody>
          <a:bodyPr>
            <a:normAutofit/>
          </a:bodyPr>
          <a:lstStyle/>
          <a:p>
            <a:r>
              <a:rPr lang="fr-CA" dirty="0"/>
              <a:t>Vous pouvez regarder le schéma à la page 19 de votre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Sinon rendez-vous sur la médiathèque plus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En dessous de votre visionneuse il y a l’onglet ressource. Cliquez dessus.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Ensuite, choisir procédés de soins et système digestif.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Il y a un onglet Exercices, cliquez dessus. Et après choisir procédés de soins et système digestif. C’est un bonhomme avec association.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Faites l’exercice du système d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igestif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qui est à votre droite. Petit conseil, regardez le schéma du pharynx en même temps, car l’exercice est sur la même image. Prenez l’exercice pharynx à votre droite. Lorsqu’il sera terminé valider-le en bas 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bas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à droite.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0684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/>
          <a:lstStyle/>
          <a:p>
            <a:r>
              <a:rPr lang="fr-CA" b="1" dirty="0"/>
              <a:t>L’OESOPHAGE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4" t="691" r="11167" b="3930"/>
          <a:stretch/>
        </p:blipFill>
        <p:spPr>
          <a:xfrm>
            <a:off x="436314" y="1484784"/>
            <a:ext cx="852817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68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908720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L’ŒSOPHAGE </a:t>
            </a:r>
            <a:r>
              <a:rPr lang="fr-CA" sz="2000" b="1" dirty="0">
                <a:solidFill>
                  <a:schemeClr val="tx1"/>
                </a:solidFill>
              </a:rPr>
              <a:t>p.20 du </a:t>
            </a:r>
            <a:r>
              <a:rPr lang="fr-CA" sz="2000" b="1" dirty="0" err="1">
                <a:solidFill>
                  <a:schemeClr val="tx1"/>
                </a:solidFill>
              </a:rPr>
              <a:t>Cémeq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327" y="1340767"/>
            <a:ext cx="8640960" cy="39604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CA" sz="1400" dirty="0"/>
          </a:p>
          <a:p>
            <a:endParaRPr lang="fr-CA" dirty="0"/>
          </a:p>
          <a:p>
            <a:endParaRPr lang="fr-CA" dirty="0"/>
          </a:p>
          <a:p>
            <a:r>
              <a:rPr lang="fr-CA" sz="2400" dirty="0"/>
              <a:t>Laisse passer le bol alimentaire du pharynx vers l’estomac </a:t>
            </a:r>
          </a:p>
          <a:p>
            <a:pPr marL="68580" indent="0">
              <a:buNone/>
            </a:pPr>
            <a:endParaRPr lang="fr-CA" sz="2400" dirty="0"/>
          </a:p>
          <a:p>
            <a:pPr marL="68580" indent="0">
              <a:buNone/>
            </a:pPr>
            <a:r>
              <a:rPr lang="fr-CA" sz="2400" dirty="0">
                <a:latin typeface="Calibri"/>
              </a:rPr>
              <a:t>→ </a:t>
            </a:r>
            <a:r>
              <a:rPr lang="fr-CA" sz="2400" dirty="0"/>
              <a:t>Situé derrière la trachée, traverse le diaphragme par le </a:t>
            </a:r>
            <a:r>
              <a:rPr lang="fr-CA" sz="2400" b="1" dirty="0"/>
              <a:t>HYATUS ŒSOPHAGIEN </a:t>
            </a:r>
            <a:r>
              <a:rPr lang="fr-CA" sz="2400" dirty="0"/>
              <a:t>et communique avec l’estomac par le </a:t>
            </a:r>
            <a:r>
              <a:rPr lang="fr-CA" sz="2400" b="1" dirty="0"/>
              <a:t>CARDIA</a:t>
            </a:r>
          </a:p>
        </p:txBody>
      </p:sp>
    </p:spTree>
    <p:extLst>
      <p:ext uri="{BB962C8B-B14F-4D97-AF65-F5344CB8AC3E}">
        <p14:creationId xmlns:p14="http://schemas.microsoft.com/office/powerpoint/2010/main" val="19672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908720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L’ŒSOPHAGE </a:t>
            </a:r>
            <a:r>
              <a:rPr lang="fr-CA" sz="2000" b="1" dirty="0">
                <a:solidFill>
                  <a:schemeClr val="tx1"/>
                </a:solidFill>
              </a:rPr>
              <a:t>p.20 du </a:t>
            </a:r>
            <a:r>
              <a:rPr lang="fr-CA" sz="2000" b="1" dirty="0" err="1">
                <a:solidFill>
                  <a:schemeClr val="tx1"/>
                </a:solidFill>
              </a:rPr>
              <a:t>Cémeq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327" y="980727"/>
            <a:ext cx="8640960" cy="58916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CA" dirty="0"/>
          </a:p>
          <a:p>
            <a:r>
              <a:rPr lang="fr-CA" dirty="0"/>
              <a:t>Possède 2  </a:t>
            </a:r>
            <a:r>
              <a:rPr lang="fr-CA" b="1" u="sng" dirty="0"/>
              <a:t>SPHINCTERS </a:t>
            </a:r>
          </a:p>
          <a:p>
            <a:pPr marL="68580" indent="0">
              <a:buNone/>
            </a:pPr>
            <a:endParaRPr lang="fr-CA" b="1" u="sng" dirty="0"/>
          </a:p>
          <a:p>
            <a:pPr lvl="1"/>
            <a:r>
              <a:rPr lang="fr-CA" sz="1800" b="1" u="sng" dirty="0"/>
              <a:t>Sphincter œsophagien supérieur </a:t>
            </a:r>
          </a:p>
          <a:p>
            <a:pPr marL="454914" lvl="1" indent="0">
              <a:buNone/>
            </a:pPr>
            <a:endParaRPr lang="fr-CA" sz="1800" b="1" u="sng" dirty="0"/>
          </a:p>
          <a:p>
            <a:pPr lvl="2"/>
            <a:r>
              <a:rPr lang="fr-CA" sz="1800" dirty="0"/>
              <a:t>Laisse passer le bol venant du pharynx pendant que l’épiglotte se ferme sur la trachée.</a:t>
            </a:r>
          </a:p>
          <a:p>
            <a:pPr lvl="2"/>
            <a:endParaRPr lang="fr-CA" sz="1800" dirty="0"/>
          </a:p>
          <a:p>
            <a:pPr lvl="1"/>
            <a:r>
              <a:rPr lang="fr-CA" sz="1800" b="1" u="sng" dirty="0"/>
              <a:t>Sphincter œsophagien inférieur</a:t>
            </a:r>
          </a:p>
          <a:p>
            <a:pPr marL="454914" lvl="1" indent="0">
              <a:buNone/>
            </a:pPr>
            <a:endParaRPr lang="fr-CA" sz="1800" b="1" u="sng" dirty="0"/>
          </a:p>
          <a:p>
            <a:pPr lvl="2"/>
            <a:r>
              <a:rPr lang="fr-CA" sz="1800" dirty="0"/>
              <a:t>Entoure l’orifice du cardia</a:t>
            </a:r>
          </a:p>
          <a:p>
            <a:pPr lvl="2"/>
            <a:r>
              <a:rPr lang="fr-CA" sz="1800" dirty="0"/>
              <a:t>Laisse passer le bol dans l’estomac</a:t>
            </a:r>
          </a:p>
          <a:p>
            <a:pPr lvl="2"/>
            <a:r>
              <a:rPr lang="fr-CA" sz="1800" dirty="0"/>
              <a:t>Il se referme afin d’empêcher le reflux</a:t>
            </a:r>
          </a:p>
        </p:txBody>
      </p:sp>
    </p:spTree>
    <p:extLst>
      <p:ext uri="{BB962C8B-B14F-4D97-AF65-F5344CB8AC3E}">
        <p14:creationId xmlns:p14="http://schemas.microsoft.com/office/powerpoint/2010/main" val="69774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69720" cy="792088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PHARYNX ET ŒSOPHAGE P.31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1484" y="1268760"/>
            <a:ext cx="3312367" cy="72008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ACTION MÉCANIQUE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497388" cy="4645573"/>
          </a:xfrm>
        </p:spPr>
        <p:txBody>
          <a:bodyPr>
            <a:normAutofit fontScale="92500"/>
          </a:bodyPr>
          <a:lstStyle/>
          <a:p>
            <a:endParaRPr lang="fr-CA" dirty="0"/>
          </a:p>
          <a:p>
            <a:r>
              <a:rPr lang="fr-CA" sz="2800" dirty="0">
                <a:solidFill>
                  <a:srgbClr val="FFFF00"/>
                </a:solidFill>
              </a:rPr>
              <a:t>Déglutition</a:t>
            </a:r>
            <a:r>
              <a:rPr lang="fr-CA" sz="2800" dirty="0"/>
              <a:t> (pharynx)</a:t>
            </a:r>
          </a:p>
          <a:p>
            <a:pPr lvl="1"/>
            <a:r>
              <a:rPr lang="fr-CA" sz="2400" dirty="0"/>
              <a:t>LA LUETTE ferme les voies nasales</a:t>
            </a:r>
          </a:p>
          <a:p>
            <a:pPr lvl="1"/>
            <a:r>
              <a:rPr lang="fr-CA" sz="2400" dirty="0"/>
              <a:t>L’ÉPIGLOTTE fermes les voies respiratoires</a:t>
            </a:r>
          </a:p>
          <a:p>
            <a:pPr marL="454914" lvl="1" indent="0">
              <a:buNone/>
            </a:pPr>
            <a:endParaRPr lang="fr-CA" dirty="0"/>
          </a:p>
          <a:p>
            <a:r>
              <a:rPr lang="fr-CA" sz="2800" b="1" i="1" u="sng" dirty="0">
                <a:solidFill>
                  <a:srgbClr val="FFFF00"/>
                </a:solidFill>
              </a:rPr>
              <a:t>PÉRISTALTISME</a:t>
            </a:r>
            <a:r>
              <a:rPr lang="fr-CA" sz="2800" dirty="0"/>
              <a:t> (œsophage) qui permet au bol alimentaire de descendre vers l’estomac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5148064" y="1268760"/>
            <a:ext cx="3312367" cy="720080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ACTION CHIMIQUE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1" y="1772816"/>
            <a:ext cx="4114800" cy="4645573"/>
          </a:xfrm>
        </p:spPr>
        <p:txBody>
          <a:bodyPr>
            <a:normAutofit fontScale="92500"/>
          </a:bodyPr>
          <a:lstStyle/>
          <a:p>
            <a:r>
              <a:rPr lang="fr-CA" sz="3200" dirty="0">
                <a:solidFill>
                  <a:srgbClr val="FFFF00"/>
                </a:solidFill>
              </a:rPr>
              <a:t>L’amylase salivaire</a:t>
            </a:r>
          </a:p>
          <a:p>
            <a:pPr lvl="1"/>
            <a:r>
              <a:rPr lang="fr-CA" sz="2800" dirty="0"/>
              <a:t>Continue la transformation des glucides</a:t>
            </a:r>
          </a:p>
          <a:p>
            <a:pPr marL="454914" lvl="1" indent="0">
              <a:buNone/>
            </a:pPr>
            <a:endParaRPr lang="fr-CA" sz="2800" dirty="0"/>
          </a:p>
          <a:p>
            <a:r>
              <a:rPr lang="fr-CA" sz="3200" dirty="0"/>
              <a:t>Sécrétion de mucus </a:t>
            </a:r>
          </a:p>
          <a:p>
            <a:pPr lvl="1"/>
            <a:r>
              <a:rPr lang="fr-CA" sz="2800" dirty="0"/>
              <a:t>Facilite le passage du bol alimentaire (lubrifie)</a:t>
            </a:r>
          </a:p>
        </p:txBody>
      </p:sp>
    </p:spTree>
    <p:extLst>
      <p:ext uri="{BB962C8B-B14F-4D97-AF65-F5344CB8AC3E}">
        <p14:creationId xmlns:p14="http://schemas.microsoft.com/office/powerpoint/2010/main" val="1496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17174</TotalTime>
  <Words>1076</Words>
  <Application>Microsoft Office PowerPoint</Application>
  <PresentationFormat>Affichage à l'écran (4:3)</PresentationFormat>
  <Paragraphs>218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Facette</vt:lpstr>
      <vt:lpstr>SYSTÈME DIGESTIF</vt:lpstr>
      <vt:lpstr>COURS #3</vt:lpstr>
      <vt:lpstr>VIDÉO </vt:lpstr>
      <vt:lpstr>PHARYNX p.19 du cémeq</vt:lpstr>
      <vt:lpstr>PHARYNX p.19 du Cémeq</vt:lpstr>
      <vt:lpstr>L’OESOPHAGE</vt:lpstr>
      <vt:lpstr>L’ŒSOPHAGE p.20 du Cémeq</vt:lpstr>
      <vt:lpstr>L’ŒSOPHAGE p.20 du Cémeq</vt:lpstr>
      <vt:lpstr>PHARYNX ET ŒSOPHAGE P.31 du Cémeq</vt:lpstr>
      <vt:lpstr>ALTÉRATION DU PHARYNX</vt:lpstr>
      <vt:lpstr>ALTÉRATION DE L’ŒSOPHAGE P.70 du Cémeq</vt:lpstr>
      <vt:lpstr>**REFLUX GASTRO-OESOPHAGIEN**  (RGO) p.70 du Cémeq </vt:lpstr>
      <vt:lpstr>**REFLUX GASTRO-OESOPHAGIEN** </vt:lpstr>
      <vt:lpstr>** L’OESOPHAGITE**</vt:lpstr>
      <vt:lpstr>** L’OESOPHAGITE** p.71 du Cémeq</vt:lpstr>
      <vt:lpstr>** L’OESOPHAGITE**</vt:lpstr>
      <vt:lpstr>HERNIE HIATALE p.72 du Cémeq </vt:lpstr>
      <vt:lpstr>HERNIE HIATALE </vt:lpstr>
      <vt:lpstr>HERNIE HIATALE </vt:lpstr>
      <vt:lpstr>HERNIE HIATALE p.73 du Cémeq</vt:lpstr>
      <vt:lpstr>HERNIE HIATALE </vt:lpstr>
      <vt:lpstr>HERNIE HIATALE </vt:lpstr>
      <vt:lpstr>DIVERTICULE DE L’ŒSOPHAGE p.74 du Cémeq</vt:lpstr>
      <vt:lpstr>DIVERTICULE DE L’ŒSOPHAGE p.74 du Cémeq </vt:lpstr>
      <vt:lpstr>DIVERTICULE DE L’ŒSOPHAGE </vt:lpstr>
      <vt:lpstr>DOCUMENT – RÉSUMÉ PROCESSUS              CHIMIQUE Voir le document dans le fichier C3.5 sur le moodle </vt:lpstr>
      <vt:lpstr>L’ESTOMAC p.20 du Cémeq</vt:lpstr>
      <vt:lpstr>L’ESTOMAC</vt:lpstr>
      <vt:lpstr>L’estomac p.20 du Cémeq</vt:lpstr>
      <vt:lpstr>L’ESTOMAC p.32 du Cémeq</vt:lpstr>
      <vt:lpstr>ACTIVITÉS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DIGESTIF</dc:title>
  <dc:creator>Mireille</dc:creator>
  <cp:lastModifiedBy>Beaulieu, France</cp:lastModifiedBy>
  <cp:revision>217</cp:revision>
  <cp:lastPrinted>2023-03-29T11:06:32Z</cp:lastPrinted>
  <dcterms:created xsi:type="dcterms:W3CDTF">2013-02-19T00:45:12Z</dcterms:created>
  <dcterms:modified xsi:type="dcterms:W3CDTF">2024-05-02T23:33:23Z</dcterms:modified>
</cp:coreProperties>
</file>