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2" r:id="rId21"/>
    <p:sldId id="271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>
      <p:cViewPr varScale="1">
        <p:scale>
          <a:sx n="69" d="100"/>
          <a:sy n="69" d="100"/>
        </p:scale>
        <p:origin x="-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E95B9-CF22-4683-AAA2-A4F2A608E41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B4FD3D-D582-47E2-837A-9F5562282F9A}">
      <dgm:prSet/>
      <dgm:spPr/>
      <dgm:t>
        <a:bodyPr/>
        <a:lstStyle/>
        <a:p>
          <a:r>
            <a:rPr lang="fr-CA"/>
            <a:t>Par le contact</a:t>
          </a:r>
          <a:endParaRPr lang="en-US"/>
        </a:p>
      </dgm:t>
    </dgm:pt>
    <dgm:pt modelId="{BBCD24AD-D2F8-405C-931B-202AF254BE70}" type="parTrans" cxnId="{A3CB99A5-5421-4F98-8385-A208C7CA6380}">
      <dgm:prSet/>
      <dgm:spPr/>
      <dgm:t>
        <a:bodyPr/>
        <a:lstStyle/>
        <a:p>
          <a:endParaRPr lang="en-US"/>
        </a:p>
      </dgm:t>
    </dgm:pt>
    <dgm:pt modelId="{1F0BFE12-8B21-4CAA-BDC3-AF2AADAF5ED9}" type="sibTrans" cxnId="{A3CB99A5-5421-4F98-8385-A208C7CA6380}">
      <dgm:prSet/>
      <dgm:spPr/>
      <dgm:t>
        <a:bodyPr/>
        <a:lstStyle/>
        <a:p>
          <a:endParaRPr lang="en-US"/>
        </a:p>
      </dgm:t>
    </dgm:pt>
    <dgm:pt modelId="{87DA2015-D99F-4848-9F4E-560027189D0E}">
      <dgm:prSet/>
      <dgm:spPr/>
      <dgm:t>
        <a:bodyPr/>
        <a:lstStyle/>
        <a:p>
          <a:r>
            <a:rPr lang="fr-CA"/>
            <a:t>Par gouttelettes</a:t>
          </a:r>
          <a:endParaRPr lang="en-US"/>
        </a:p>
      </dgm:t>
    </dgm:pt>
    <dgm:pt modelId="{39185905-CA91-4CF3-A8F3-AD523C9A67E7}" type="parTrans" cxnId="{859CA97A-A52D-41F1-97AF-E2ABDB776D9F}">
      <dgm:prSet/>
      <dgm:spPr/>
      <dgm:t>
        <a:bodyPr/>
        <a:lstStyle/>
        <a:p>
          <a:endParaRPr lang="en-US"/>
        </a:p>
      </dgm:t>
    </dgm:pt>
    <dgm:pt modelId="{31D5E052-2676-48CD-A74A-546F542DD34E}" type="sibTrans" cxnId="{859CA97A-A52D-41F1-97AF-E2ABDB776D9F}">
      <dgm:prSet/>
      <dgm:spPr/>
      <dgm:t>
        <a:bodyPr/>
        <a:lstStyle/>
        <a:p>
          <a:endParaRPr lang="en-US"/>
        </a:p>
      </dgm:t>
    </dgm:pt>
    <dgm:pt modelId="{FA4C88BD-AC26-49E9-ADA2-6B6411236C01}">
      <dgm:prSet/>
      <dgm:spPr/>
      <dgm:t>
        <a:bodyPr/>
        <a:lstStyle/>
        <a:p>
          <a:r>
            <a:rPr lang="fr-CA"/>
            <a:t>Par voie aérienne</a:t>
          </a:r>
          <a:endParaRPr lang="en-US"/>
        </a:p>
      </dgm:t>
    </dgm:pt>
    <dgm:pt modelId="{6EEB53BE-C1BC-4BBC-9B42-46318B161B34}" type="parTrans" cxnId="{0E4EA641-9D24-49B4-A995-091BCEE9ECE5}">
      <dgm:prSet/>
      <dgm:spPr/>
      <dgm:t>
        <a:bodyPr/>
        <a:lstStyle/>
        <a:p>
          <a:endParaRPr lang="en-US"/>
        </a:p>
      </dgm:t>
    </dgm:pt>
    <dgm:pt modelId="{0E3A9BB8-7A1F-47E9-A265-7EE8CD1D9AA6}" type="sibTrans" cxnId="{0E4EA641-9D24-49B4-A995-091BCEE9ECE5}">
      <dgm:prSet/>
      <dgm:spPr/>
      <dgm:t>
        <a:bodyPr/>
        <a:lstStyle/>
        <a:p>
          <a:endParaRPr lang="en-US"/>
        </a:p>
      </dgm:t>
    </dgm:pt>
    <dgm:pt modelId="{D935C8CB-2B91-425E-BA22-1DE1E745B6A6}">
      <dgm:prSet/>
      <dgm:spPr/>
      <dgm:t>
        <a:bodyPr/>
        <a:lstStyle/>
        <a:p>
          <a:r>
            <a:rPr lang="fr-CA"/>
            <a:t>Par véhicule commun</a:t>
          </a:r>
          <a:endParaRPr lang="en-US"/>
        </a:p>
      </dgm:t>
    </dgm:pt>
    <dgm:pt modelId="{03EAED70-C6E2-4DFA-A1BC-DF6C3AD9EB6D}" type="parTrans" cxnId="{55B1A546-BE44-4A06-8062-D8FB3E1074DC}">
      <dgm:prSet/>
      <dgm:spPr/>
      <dgm:t>
        <a:bodyPr/>
        <a:lstStyle/>
        <a:p>
          <a:endParaRPr lang="en-US"/>
        </a:p>
      </dgm:t>
    </dgm:pt>
    <dgm:pt modelId="{84DC7799-DEF7-4238-9002-92DD1C046649}" type="sibTrans" cxnId="{55B1A546-BE44-4A06-8062-D8FB3E1074DC}">
      <dgm:prSet/>
      <dgm:spPr/>
      <dgm:t>
        <a:bodyPr/>
        <a:lstStyle/>
        <a:p>
          <a:endParaRPr lang="en-US"/>
        </a:p>
      </dgm:t>
    </dgm:pt>
    <dgm:pt modelId="{61C686CB-BE0F-49BA-AA12-30BD9CA9AC17}">
      <dgm:prSet/>
      <dgm:spPr/>
      <dgm:t>
        <a:bodyPr/>
        <a:lstStyle/>
        <a:p>
          <a:r>
            <a:rPr lang="fr-CA"/>
            <a:t>Par vecteur</a:t>
          </a:r>
          <a:endParaRPr lang="en-US"/>
        </a:p>
      </dgm:t>
    </dgm:pt>
    <dgm:pt modelId="{A842BEB7-2744-4CF4-8154-E9647012A1AA}" type="parTrans" cxnId="{D2914852-19E0-4443-8ACF-C060B9C17C60}">
      <dgm:prSet/>
      <dgm:spPr/>
      <dgm:t>
        <a:bodyPr/>
        <a:lstStyle/>
        <a:p>
          <a:endParaRPr lang="en-US"/>
        </a:p>
      </dgm:t>
    </dgm:pt>
    <dgm:pt modelId="{9A518598-5B0D-4E99-B2E5-28FA54D015FD}" type="sibTrans" cxnId="{D2914852-19E0-4443-8ACF-C060B9C17C60}">
      <dgm:prSet/>
      <dgm:spPr/>
      <dgm:t>
        <a:bodyPr/>
        <a:lstStyle/>
        <a:p>
          <a:endParaRPr lang="en-US"/>
        </a:p>
      </dgm:t>
    </dgm:pt>
    <dgm:pt modelId="{F15171E6-A23C-4750-AA48-EE149E7050DE}" type="pres">
      <dgm:prSet presAssocID="{CDCE95B9-CF22-4683-AAA2-A4F2A608E41B}" presName="vert0" presStyleCnt="0">
        <dgm:presLayoutVars>
          <dgm:dir/>
          <dgm:animOne val="branch"/>
          <dgm:animLvl val="lvl"/>
        </dgm:presLayoutVars>
      </dgm:prSet>
      <dgm:spPr/>
    </dgm:pt>
    <dgm:pt modelId="{6182028D-0C12-434A-ADD2-51212567FFAD}" type="pres">
      <dgm:prSet presAssocID="{41B4FD3D-D582-47E2-837A-9F5562282F9A}" presName="thickLine" presStyleLbl="alignNode1" presStyleIdx="0" presStyleCnt="5"/>
      <dgm:spPr/>
    </dgm:pt>
    <dgm:pt modelId="{C0F297BA-D3D4-41A0-9386-4A9A481245D3}" type="pres">
      <dgm:prSet presAssocID="{41B4FD3D-D582-47E2-837A-9F5562282F9A}" presName="horz1" presStyleCnt="0"/>
      <dgm:spPr/>
    </dgm:pt>
    <dgm:pt modelId="{EFB48E07-DBAB-4A98-B234-44E4145EA303}" type="pres">
      <dgm:prSet presAssocID="{41B4FD3D-D582-47E2-837A-9F5562282F9A}" presName="tx1" presStyleLbl="revTx" presStyleIdx="0" presStyleCnt="5"/>
      <dgm:spPr/>
    </dgm:pt>
    <dgm:pt modelId="{D76F822C-F364-4A7A-9AE1-C663AA6EFCC0}" type="pres">
      <dgm:prSet presAssocID="{41B4FD3D-D582-47E2-837A-9F5562282F9A}" presName="vert1" presStyleCnt="0"/>
      <dgm:spPr/>
    </dgm:pt>
    <dgm:pt modelId="{D8AFE4CA-84ED-4366-A223-E3B16833FDB5}" type="pres">
      <dgm:prSet presAssocID="{87DA2015-D99F-4848-9F4E-560027189D0E}" presName="thickLine" presStyleLbl="alignNode1" presStyleIdx="1" presStyleCnt="5"/>
      <dgm:spPr/>
    </dgm:pt>
    <dgm:pt modelId="{9A6210B4-8D25-4447-9A71-ACB92860BBF7}" type="pres">
      <dgm:prSet presAssocID="{87DA2015-D99F-4848-9F4E-560027189D0E}" presName="horz1" presStyleCnt="0"/>
      <dgm:spPr/>
    </dgm:pt>
    <dgm:pt modelId="{7D687FDB-7323-40F7-B2C3-C2337DC9F855}" type="pres">
      <dgm:prSet presAssocID="{87DA2015-D99F-4848-9F4E-560027189D0E}" presName="tx1" presStyleLbl="revTx" presStyleIdx="1" presStyleCnt="5"/>
      <dgm:spPr/>
    </dgm:pt>
    <dgm:pt modelId="{FC58CCB0-6051-4C6F-94D6-15A36ECBAACA}" type="pres">
      <dgm:prSet presAssocID="{87DA2015-D99F-4848-9F4E-560027189D0E}" presName="vert1" presStyleCnt="0"/>
      <dgm:spPr/>
    </dgm:pt>
    <dgm:pt modelId="{2229E570-7041-4CEC-889D-F600EA7968FA}" type="pres">
      <dgm:prSet presAssocID="{FA4C88BD-AC26-49E9-ADA2-6B6411236C01}" presName="thickLine" presStyleLbl="alignNode1" presStyleIdx="2" presStyleCnt="5"/>
      <dgm:spPr/>
    </dgm:pt>
    <dgm:pt modelId="{214BC915-A28F-4AA9-8585-8792817DB14A}" type="pres">
      <dgm:prSet presAssocID="{FA4C88BD-AC26-49E9-ADA2-6B6411236C01}" presName="horz1" presStyleCnt="0"/>
      <dgm:spPr/>
    </dgm:pt>
    <dgm:pt modelId="{D4DACE8F-3790-4EF6-850D-18A869A2DE79}" type="pres">
      <dgm:prSet presAssocID="{FA4C88BD-AC26-49E9-ADA2-6B6411236C01}" presName="tx1" presStyleLbl="revTx" presStyleIdx="2" presStyleCnt="5"/>
      <dgm:spPr/>
    </dgm:pt>
    <dgm:pt modelId="{0C691CD3-CDD1-46ED-A2ED-B5933C531043}" type="pres">
      <dgm:prSet presAssocID="{FA4C88BD-AC26-49E9-ADA2-6B6411236C01}" presName="vert1" presStyleCnt="0"/>
      <dgm:spPr/>
    </dgm:pt>
    <dgm:pt modelId="{D1ABC407-B524-42E3-8249-DF357D16E347}" type="pres">
      <dgm:prSet presAssocID="{D935C8CB-2B91-425E-BA22-1DE1E745B6A6}" presName="thickLine" presStyleLbl="alignNode1" presStyleIdx="3" presStyleCnt="5"/>
      <dgm:spPr/>
    </dgm:pt>
    <dgm:pt modelId="{9F849C9A-05C6-40D8-ABBC-2302B181E479}" type="pres">
      <dgm:prSet presAssocID="{D935C8CB-2B91-425E-BA22-1DE1E745B6A6}" presName="horz1" presStyleCnt="0"/>
      <dgm:spPr/>
    </dgm:pt>
    <dgm:pt modelId="{A1B7C9EC-A380-44C4-94C7-1615E02ABCD0}" type="pres">
      <dgm:prSet presAssocID="{D935C8CB-2B91-425E-BA22-1DE1E745B6A6}" presName="tx1" presStyleLbl="revTx" presStyleIdx="3" presStyleCnt="5"/>
      <dgm:spPr/>
    </dgm:pt>
    <dgm:pt modelId="{D3C3282B-C8E3-4796-ADCE-5FD3C9C24165}" type="pres">
      <dgm:prSet presAssocID="{D935C8CB-2B91-425E-BA22-1DE1E745B6A6}" presName="vert1" presStyleCnt="0"/>
      <dgm:spPr/>
    </dgm:pt>
    <dgm:pt modelId="{7E37B59A-E237-4D77-86C5-AB550054E8CB}" type="pres">
      <dgm:prSet presAssocID="{61C686CB-BE0F-49BA-AA12-30BD9CA9AC17}" presName="thickLine" presStyleLbl="alignNode1" presStyleIdx="4" presStyleCnt="5"/>
      <dgm:spPr/>
    </dgm:pt>
    <dgm:pt modelId="{A83006E2-A700-4F80-94EE-8A0F20B70372}" type="pres">
      <dgm:prSet presAssocID="{61C686CB-BE0F-49BA-AA12-30BD9CA9AC17}" presName="horz1" presStyleCnt="0"/>
      <dgm:spPr/>
    </dgm:pt>
    <dgm:pt modelId="{3518DDBF-ED67-4E1B-A4DB-597666CF8F8F}" type="pres">
      <dgm:prSet presAssocID="{61C686CB-BE0F-49BA-AA12-30BD9CA9AC17}" presName="tx1" presStyleLbl="revTx" presStyleIdx="4" presStyleCnt="5"/>
      <dgm:spPr/>
    </dgm:pt>
    <dgm:pt modelId="{A86268F8-3D9D-4F3B-B093-F06393341D72}" type="pres">
      <dgm:prSet presAssocID="{61C686CB-BE0F-49BA-AA12-30BD9CA9AC17}" presName="vert1" presStyleCnt="0"/>
      <dgm:spPr/>
    </dgm:pt>
  </dgm:ptLst>
  <dgm:cxnLst>
    <dgm:cxn modelId="{F6D7C503-AAE8-431C-A803-ADA0129B282A}" type="presOf" srcId="{61C686CB-BE0F-49BA-AA12-30BD9CA9AC17}" destId="{3518DDBF-ED67-4E1B-A4DB-597666CF8F8F}" srcOrd="0" destOrd="0" presId="urn:microsoft.com/office/officeart/2008/layout/LinedList"/>
    <dgm:cxn modelId="{2E12DA5F-8F20-4A0A-8AE7-5B9AC3E8A5D7}" type="presOf" srcId="{41B4FD3D-D582-47E2-837A-9F5562282F9A}" destId="{EFB48E07-DBAB-4A98-B234-44E4145EA303}" srcOrd="0" destOrd="0" presId="urn:microsoft.com/office/officeart/2008/layout/LinedList"/>
    <dgm:cxn modelId="{20609A61-3149-4AA2-8534-6FAF07E30DE5}" type="presOf" srcId="{D935C8CB-2B91-425E-BA22-1DE1E745B6A6}" destId="{A1B7C9EC-A380-44C4-94C7-1615E02ABCD0}" srcOrd="0" destOrd="0" presId="urn:microsoft.com/office/officeart/2008/layout/LinedList"/>
    <dgm:cxn modelId="{0E4EA641-9D24-49B4-A995-091BCEE9ECE5}" srcId="{CDCE95B9-CF22-4683-AAA2-A4F2A608E41B}" destId="{FA4C88BD-AC26-49E9-ADA2-6B6411236C01}" srcOrd="2" destOrd="0" parTransId="{6EEB53BE-C1BC-4BBC-9B42-46318B161B34}" sibTransId="{0E3A9BB8-7A1F-47E9-A265-7EE8CD1D9AA6}"/>
    <dgm:cxn modelId="{2B85F745-7394-4AED-821F-5C68F09490CC}" type="presOf" srcId="{CDCE95B9-CF22-4683-AAA2-A4F2A608E41B}" destId="{F15171E6-A23C-4750-AA48-EE149E7050DE}" srcOrd="0" destOrd="0" presId="urn:microsoft.com/office/officeart/2008/layout/LinedList"/>
    <dgm:cxn modelId="{55B1A546-BE44-4A06-8062-D8FB3E1074DC}" srcId="{CDCE95B9-CF22-4683-AAA2-A4F2A608E41B}" destId="{D935C8CB-2B91-425E-BA22-1DE1E745B6A6}" srcOrd="3" destOrd="0" parTransId="{03EAED70-C6E2-4DFA-A1BC-DF6C3AD9EB6D}" sibTransId="{84DC7799-DEF7-4238-9002-92DD1C046649}"/>
    <dgm:cxn modelId="{D2914852-19E0-4443-8ACF-C060B9C17C60}" srcId="{CDCE95B9-CF22-4683-AAA2-A4F2A608E41B}" destId="{61C686CB-BE0F-49BA-AA12-30BD9CA9AC17}" srcOrd="4" destOrd="0" parTransId="{A842BEB7-2744-4CF4-8154-E9647012A1AA}" sibTransId="{9A518598-5B0D-4E99-B2E5-28FA54D015FD}"/>
    <dgm:cxn modelId="{859CA97A-A52D-41F1-97AF-E2ABDB776D9F}" srcId="{CDCE95B9-CF22-4683-AAA2-A4F2A608E41B}" destId="{87DA2015-D99F-4848-9F4E-560027189D0E}" srcOrd="1" destOrd="0" parTransId="{39185905-CA91-4CF3-A8F3-AD523C9A67E7}" sibTransId="{31D5E052-2676-48CD-A74A-546F542DD34E}"/>
    <dgm:cxn modelId="{90730080-055C-4CA4-B2B3-B5B4BB4E4CCE}" type="presOf" srcId="{FA4C88BD-AC26-49E9-ADA2-6B6411236C01}" destId="{D4DACE8F-3790-4EF6-850D-18A869A2DE79}" srcOrd="0" destOrd="0" presId="urn:microsoft.com/office/officeart/2008/layout/LinedList"/>
    <dgm:cxn modelId="{F99E939D-1314-4141-9CFA-03FC20B50BFA}" type="presOf" srcId="{87DA2015-D99F-4848-9F4E-560027189D0E}" destId="{7D687FDB-7323-40F7-B2C3-C2337DC9F855}" srcOrd="0" destOrd="0" presId="urn:microsoft.com/office/officeart/2008/layout/LinedList"/>
    <dgm:cxn modelId="{A3CB99A5-5421-4F98-8385-A208C7CA6380}" srcId="{CDCE95B9-CF22-4683-AAA2-A4F2A608E41B}" destId="{41B4FD3D-D582-47E2-837A-9F5562282F9A}" srcOrd="0" destOrd="0" parTransId="{BBCD24AD-D2F8-405C-931B-202AF254BE70}" sibTransId="{1F0BFE12-8B21-4CAA-BDC3-AF2AADAF5ED9}"/>
    <dgm:cxn modelId="{F99F787A-6B4F-4588-810B-5D15DCAFEAED}" type="presParOf" srcId="{F15171E6-A23C-4750-AA48-EE149E7050DE}" destId="{6182028D-0C12-434A-ADD2-51212567FFAD}" srcOrd="0" destOrd="0" presId="urn:microsoft.com/office/officeart/2008/layout/LinedList"/>
    <dgm:cxn modelId="{2353A2A3-DFA8-4768-840A-96CBAF5DD8E6}" type="presParOf" srcId="{F15171E6-A23C-4750-AA48-EE149E7050DE}" destId="{C0F297BA-D3D4-41A0-9386-4A9A481245D3}" srcOrd="1" destOrd="0" presId="urn:microsoft.com/office/officeart/2008/layout/LinedList"/>
    <dgm:cxn modelId="{2EE036D2-AF02-4CA8-8743-CAE524CEF7F0}" type="presParOf" srcId="{C0F297BA-D3D4-41A0-9386-4A9A481245D3}" destId="{EFB48E07-DBAB-4A98-B234-44E4145EA303}" srcOrd="0" destOrd="0" presId="urn:microsoft.com/office/officeart/2008/layout/LinedList"/>
    <dgm:cxn modelId="{61A0E419-C086-4660-AACF-6CF7DCCE27B3}" type="presParOf" srcId="{C0F297BA-D3D4-41A0-9386-4A9A481245D3}" destId="{D76F822C-F364-4A7A-9AE1-C663AA6EFCC0}" srcOrd="1" destOrd="0" presId="urn:microsoft.com/office/officeart/2008/layout/LinedList"/>
    <dgm:cxn modelId="{656510AF-795B-4845-B414-39C72E187AA8}" type="presParOf" srcId="{F15171E6-A23C-4750-AA48-EE149E7050DE}" destId="{D8AFE4CA-84ED-4366-A223-E3B16833FDB5}" srcOrd="2" destOrd="0" presId="urn:microsoft.com/office/officeart/2008/layout/LinedList"/>
    <dgm:cxn modelId="{CE4A40C2-E060-467D-8520-2E1AB24D1905}" type="presParOf" srcId="{F15171E6-A23C-4750-AA48-EE149E7050DE}" destId="{9A6210B4-8D25-4447-9A71-ACB92860BBF7}" srcOrd="3" destOrd="0" presId="urn:microsoft.com/office/officeart/2008/layout/LinedList"/>
    <dgm:cxn modelId="{CD010F5D-49D6-4A5B-89E7-96E69CBF0456}" type="presParOf" srcId="{9A6210B4-8D25-4447-9A71-ACB92860BBF7}" destId="{7D687FDB-7323-40F7-B2C3-C2337DC9F855}" srcOrd="0" destOrd="0" presId="urn:microsoft.com/office/officeart/2008/layout/LinedList"/>
    <dgm:cxn modelId="{34288851-3671-43E1-A9C6-A6B89B905732}" type="presParOf" srcId="{9A6210B4-8D25-4447-9A71-ACB92860BBF7}" destId="{FC58CCB0-6051-4C6F-94D6-15A36ECBAACA}" srcOrd="1" destOrd="0" presId="urn:microsoft.com/office/officeart/2008/layout/LinedList"/>
    <dgm:cxn modelId="{05586A06-C9B0-4E8C-8888-AAE68029C9A9}" type="presParOf" srcId="{F15171E6-A23C-4750-AA48-EE149E7050DE}" destId="{2229E570-7041-4CEC-889D-F600EA7968FA}" srcOrd="4" destOrd="0" presId="urn:microsoft.com/office/officeart/2008/layout/LinedList"/>
    <dgm:cxn modelId="{9C06D6CD-1BF2-491F-B871-67CF70C13083}" type="presParOf" srcId="{F15171E6-A23C-4750-AA48-EE149E7050DE}" destId="{214BC915-A28F-4AA9-8585-8792817DB14A}" srcOrd="5" destOrd="0" presId="urn:microsoft.com/office/officeart/2008/layout/LinedList"/>
    <dgm:cxn modelId="{0780562E-4CCA-452E-8372-FC58529FA990}" type="presParOf" srcId="{214BC915-A28F-4AA9-8585-8792817DB14A}" destId="{D4DACE8F-3790-4EF6-850D-18A869A2DE79}" srcOrd="0" destOrd="0" presId="urn:microsoft.com/office/officeart/2008/layout/LinedList"/>
    <dgm:cxn modelId="{B6D79A8B-90DA-4E16-BBE7-BBADFD3036B3}" type="presParOf" srcId="{214BC915-A28F-4AA9-8585-8792817DB14A}" destId="{0C691CD3-CDD1-46ED-A2ED-B5933C531043}" srcOrd="1" destOrd="0" presId="urn:microsoft.com/office/officeart/2008/layout/LinedList"/>
    <dgm:cxn modelId="{4C03BF53-E907-45CE-9577-90F245F83641}" type="presParOf" srcId="{F15171E6-A23C-4750-AA48-EE149E7050DE}" destId="{D1ABC407-B524-42E3-8249-DF357D16E347}" srcOrd="6" destOrd="0" presId="urn:microsoft.com/office/officeart/2008/layout/LinedList"/>
    <dgm:cxn modelId="{F2C6223C-0455-47B9-AFC3-CB0BC2F5A012}" type="presParOf" srcId="{F15171E6-A23C-4750-AA48-EE149E7050DE}" destId="{9F849C9A-05C6-40D8-ABBC-2302B181E479}" srcOrd="7" destOrd="0" presId="urn:microsoft.com/office/officeart/2008/layout/LinedList"/>
    <dgm:cxn modelId="{C7A0FAF3-FD11-4085-8669-B1128B8811FA}" type="presParOf" srcId="{9F849C9A-05C6-40D8-ABBC-2302B181E479}" destId="{A1B7C9EC-A380-44C4-94C7-1615E02ABCD0}" srcOrd="0" destOrd="0" presId="urn:microsoft.com/office/officeart/2008/layout/LinedList"/>
    <dgm:cxn modelId="{2E0C10D8-730F-425B-9814-9C4F0F1520F7}" type="presParOf" srcId="{9F849C9A-05C6-40D8-ABBC-2302B181E479}" destId="{D3C3282B-C8E3-4796-ADCE-5FD3C9C24165}" srcOrd="1" destOrd="0" presId="urn:microsoft.com/office/officeart/2008/layout/LinedList"/>
    <dgm:cxn modelId="{D2FAB7F9-2FB2-4F84-8DBE-1D6A0AA68FFD}" type="presParOf" srcId="{F15171E6-A23C-4750-AA48-EE149E7050DE}" destId="{7E37B59A-E237-4D77-86C5-AB550054E8CB}" srcOrd="8" destOrd="0" presId="urn:microsoft.com/office/officeart/2008/layout/LinedList"/>
    <dgm:cxn modelId="{B6413D43-92FB-4DDB-9516-D8CA2C6BA782}" type="presParOf" srcId="{F15171E6-A23C-4750-AA48-EE149E7050DE}" destId="{A83006E2-A700-4F80-94EE-8A0F20B70372}" srcOrd="9" destOrd="0" presId="urn:microsoft.com/office/officeart/2008/layout/LinedList"/>
    <dgm:cxn modelId="{8D102F66-760A-4458-840F-B77EC71CC1DC}" type="presParOf" srcId="{A83006E2-A700-4F80-94EE-8A0F20B70372}" destId="{3518DDBF-ED67-4E1B-A4DB-597666CF8F8F}" srcOrd="0" destOrd="0" presId="urn:microsoft.com/office/officeart/2008/layout/LinedList"/>
    <dgm:cxn modelId="{095DCF1C-B000-4072-A0E4-BDF98C90589A}" type="presParOf" srcId="{A83006E2-A700-4F80-94EE-8A0F20B70372}" destId="{A86268F8-3D9D-4F3B-B093-F06393341D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852F4-4946-4412-BD88-A98CE2D12F9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D4F2190-0714-47D6-951F-36EF7A7C14E0}">
      <dgm:prSet/>
      <dgm:spPr/>
      <dgm:t>
        <a:bodyPr/>
        <a:lstStyle/>
        <a:p>
          <a:r>
            <a:rPr lang="fr-CA" dirty="0"/>
            <a:t>Peau non saine</a:t>
          </a:r>
          <a:endParaRPr lang="en-US" dirty="0"/>
        </a:p>
      </dgm:t>
    </dgm:pt>
    <dgm:pt modelId="{99E3C646-7531-4C3B-842F-3A4A4E1E46A4}" type="parTrans" cxnId="{337CAB3D-F1C6-41CB-9748-B00627717C6B}">
      <dgm:prSet/>
      <dgm:spPr/>
      <dgm:t>
        <a:bodyPr/>
        <a:lstStyle/>
        <a:p>
          <a:endParaRPr lang="en-US"/>
        </a:p>
      </dgm:t>
    </dgm:pt>
    <dgm:pt modelId="{143E3763-FA3F-4DA8-9D3C-0AE44824E3B4}" type="sibTrans" cxnId="{337CAB3D-F1C6-41CB-9748-B00627717C6B}">
      <dgm:prSet/>
      <dgm:spPr/>
      <dgm:t>
        <a:bodyPr/>
        <a:lstStyle/>
        <a:p>
          <a:endParaRPr lang="en-US"/>
        </a:p>
      </dgm:t>
    </dgm:pt>
    <dgm:pt modelId="{FD6894A2-462A-4909-A864-E350861337A1}">
      <dgm:prSet/>
      <dgm:spPr/>
      <dgm:t>
        <a:bodyPr/>
        <a:lstStyle/>
        <a:p>
          <a:r>
            <a:rPr lang="fr-CA"/>
            <a:t>Muqueuse</a:t>
          </a:r>
          <a:endParaRPr lang="en-US"/>
        </a:p>
      </dgm:t>
    </dgm:pt>
    <dgm:pt modelId="{E59D115A-E5D4-4158-81B2-0587CBFC8D82}" type="parTrans" cxnId="{96794759-5AC0-4CEA-8E0B-1BA52C7CAFF7}">
      <dgm:prSet/>
      <dgm:spPr/>
      <dgm:t>
        <a:bodyPr/>
        <a:lstStyle/>
        <a:p>
          <a:endParaRPr lang="en-US"/>
        </a:p>
      </dgm:t>
    </dgm:pt>
    <dgm:pt modelId="{34AFA24C-D40D-4F6E-9E2E-54624151B40F}" type="sibTrans" cxnId="{96794759-5AC0-4CEA-8E0B-1BA52C7CAFF7}">
      <dgm:prSet/>
      <dgm:spPr/>
      <dgm:t>
        <a:bodyPr/>
        <a:lstStyle/>
        <a:p>
          <a:endParaRPr lang="en-US"/>
        </a:p>
      </dgm:t>
    </dgm:pt>
    <dgm:pt modelId="{C96D0774-A181-40F6-9E9B-4D706A64F378}">
      <dgm:prSet/>
      <dgm:spPr/>
      <dgm:t>
        <a:bodyPr/>
        <a:lstStyle/>
        <a:p>
          <a:r>
            <a:rPr lang="fr-CA"/>
            <a:t>Sang</a:t>
          </a:r>
          <a:endParaRPr lang="en-US"/>
        </a:p>
      </dgm:t>
    </dgm:pt>
    <dgm:pt modelId="{A654F1BC-8924-4690-8A25-36E8160DFDE5}" type="parTrans" cxnId="{DE8E5512-B325-43AF-8145-8255FD9686F3}">
      <dgm:prSet/>
      <dgm:spPr/>
      <dgm:t>
        <a:bodyPr/>
        <a:lstStyle/>
        <a:p>
          <a:endParaRPr lang="en-US"/>
        </a:p>
      </dgm:t>
    </dgm:pt>
    <dgm:pt modelId="{37416DAC-5E24-47F2-96F9-8BB88F0DA0A3}" type="sibTrans" cxnId="{DE8E5512-B325-43AF-8145-8255FD9686F3}">
      <dgm:prSet/>
      <dgm:spPr/>
      <dgm:t>
        <a:bodyPr/>
        <a:lstStyle/>
        <a:p>
          <a:endParaRPr lang="en-US"/>
        </a:p>
      </dgm:t>
    </dgm:pt>
    <dgm:pt modelId="{D76B12F5-7DD2-4D19-9447-9809A7481FB7}">
      <dgm:prSet/>
      <dgm:spPr/>
      <dgm:t>
        <a:bodyPr/>
        <a:lstStyle/>
        <a:p>
          <a:r>
            <a:rPr lang="fr-CA"/>
            <a:t>Sécrétions</a:t>
          </a:r>
          <a:endParaRPr lang="en-US"/>
        </a:p>
      </dgm:t>
    </dgm:pt>
    <dgm:pt modelId="{642683F3-9C75-42AA-B2C5-650712EE7DE3}" type="parTrans" cxnId="{44B3BE49-0B43-4D58-BC9E-121CCFC9FE80}">
      <dgm:prSet/>
      <dgm:spPr/>
      <dgm:t>
        <a:bodyPr/>
        <a:lstStyle/>
        <a:p>
          <a:endParaRPr lang="en-US"/>
        </a:p>
      </dgm:t>
    </dgm:pt>
    <dgm:pt modelId="{6A94EC0F-8BEE-4CC0-A640-120C42878122}" type="sibTrans" cxnId="{44B3BE49-0B43-4D58-BC9E-121CCFC9FE80}">
      <dgm:prSet/>
      <dgm:spPr/>
      <dgm:t>
        <a:bodyPr/>
        <a:lstStyle/>
        <a:p>
          <a:endParaRPr lang="en-US"/>
        </a:p>
      </dgm:t>
    </dgm:pt>
    <dgm:pt modelId="{AF267495-CB9F-428C-A106-1C45E5322F5B}">
      <dgm:prSet/>
      <dgm:spPr/>
      <dgm:t>
        <a:bodyPr/>
        <a:lstStyle/>
        <a:p>
          <a:r>
            <a:rPr lang="fr-CA"/>
            <a:t>Liquides organiques </a:t>
          </a:r>
          <a:endParaRPr lang="en-US"/>
        </a:p>
      </dgm:t>
    </dgm:pt>
    <dgm:pt modelId="{EAD76410-D734-45DD-8F97-DC56A9D4F3AA}" type="parTrans" cxnId="{00673591-C883-442D-9348-83EC9D87C16E}">
      <dgm:prSet/>
      <dgm:spPr/>
      <dgm:t>
        <a:bodyPr/>
        <a:lstStyle/>
        <a:p>
          <a:endParaRPr lang="en-US"/>
        </a:p>
      </dgm:t>
    </dgm:pt>
    <dgm:pt modelId="{9273A21F-9CAC-4DD8-813E-286443A86D6C}" type="sibTrans" cxnId="{00673591-C883-442D-9348-83EC9D87C16E}">
      <dgm:prSet/>
      <dgm:spPr/>
      <dgm:t>
        <a:bodyPr/>
        <a:lstStyle/>
        <a:p>
          <a:endParaRPr lang="en-US"/>
        </a:p>
      </dgm:t>
    </dgm:pt>
    <dgm:pt modelId="{6006799B-A3CA-4247-9DDE-7670A0F9646C}" type="pres">
      <dgm:prSet presAssocID="{32F852F4-4946-4412-BD88-A98CE2D12F97}" presName="vert0" presStyleCnt="0">
        <dgm:presLayoutVars>
          <dgm:dir/>
          <dgm:animOne val="branch"/>
          <dgm:animLvl val="lvl"/>
        </dgm:presLayoutVars>
      </dgm:prSet>
      <dgm:spPr/>
    </dgm:pt>
    <dgm:pt modelId="{27122C81-7A4B-4287-9BB3-F70287BE3B15}" type="pres">
      <dgm:prSet presAssocID="{AD4F2190-0714-47D6-951F-36EF7A7C14E0}" presName="thickLine" presStyleLbl="alignNode1" presStyleIdx="0" presStyleCnt="5"/>
      <dgm:spPr/>
    </dgm:pt>
    <dgm:pt modelId="{4C7F38C4-39F1-4AD1-90CD-0438796F50DE}" type="pres">
      <dgm:prSet presAssocID="{AD4F2190-0714-47D6-951F-36EF7A7C14E0}" presName="horz1" presStyleCnt="0"/>
      <dgm:spPr/>
    </dgm:pt>
    <dgm:pt modelId="{20E4F8D3-B9EF-4E99-8A44-A59C16FF7529}" type="pres">
      <dgm:prSet presAssocID="{AD4F2190-0714-47D6-951F-36EF7A7C14E0}" presName="tx1" presStyleLbl="revTx" presStyleIdx="0" presStyleCnt="5"/>
      <dgm:spPr/>
    </dgm:pt>
    <dgm:pt modelId="{436BED23-59F0-480E-BF6E-2C27CB68CDA4}" type="pres">
      <dgm:prSet presAssocID="{AD4F2190-0714-47D6-951F-36EF7A7C14E0}" presName="vert1" presStyleCnt="0"/>
      <dgm:spPr/>
    </dgm:pt>
    <dgm:pt modelId="{23A05AC0-1180-4C27-9EB1-68389681699F}" type="pres">
      <dgm:prSet presAssocID="{FD6894A2-462A-4909-A864-E350861337A1}" presName="thickLine" presStyleLbl="alignNode1" presStyleIdx="1" presStyleCnt="5"/>
      <dgm:spPr/>
    </dgm:pt>
    <dgm:pt modelId="{896B0C89-821B-4F4D-B8AF-0C662BF5B2CF}" type="pres">
      <dgm:prSet presAssocID="{FD6894A2-462A-4909-A864-E350861337A1}" presName="horz1" presStyleCnt="0"/>
      <dgm:spPr/>
    </dgm:pt>
    <dgm:pt modelId="{6100171E-16BA-464E-AF54-AE48F16F787E}" type="pres">
      <dgm:prSet presAssocID="{FD6894A2-462A-4909-A864-E350861337A1}" presName="tx1" presStyleLbl="revTx" presStyleIdx="1" presStyleCnt="5"/>
      <dgm:spPr/>
    </dgm:pt>
    <dgm:pt modelId="{87976695-E19C-40DE-A74C-677EA274B17C}" type="pres">
      <dgm:prSet presAssocID="{FD6894A2-462A-4909-A864-E350861337A1}" presName="vert1" presStyleCnt="0"/>
      <dgm:spPr/>
    </dgm:pt>
    <dgm:pt modelId="{FF078990-A519-40DB-8ECB-F0FE0A470CD3}" type="pres">
      <dgm:prSet presAssocID="{C96D0774-A181-40F6-9E9B-4D706A64F378}" presName="thickLine" presStyleLbl="alignNode1" presStyleIdx="2" presStyleCnt="5"/>
      <dgm:spPr/>
    </dgm:pt>
    <dgm:pt modelId="{1EF35F44-C643-45FE-8AF9-82A6BDA136F9}" type="pres">
      <dgm:prSet presAssocID="{C96D0774-A181-40F6-9E9B-4D706A64F378}" presName="horz1" presStyleCnt="0"/>
      <dgm:spPr/>
    </dgm:pt>
    <dgm:pt modelId="{5C0CFD20-1B0C-4AD8-A34C-27486C1B51C1}" type="pres">
      <dgm:prSet presAssocID="{C96D0774-A181-40F6-9E9B-4D706A64F378}" presName="tx1" presStyleLbl="revTx" presStyleIdx="2" presStyleCnt="5"/>
      <dgm:spPr/>
    </dgm:pt>
    <dgm:pt modelId="{BE31C44E-9D53-40BE-A44A-C079D65628DE}" type="pres">
      <dgm:prSet presAssocID="{C96D0774-A181-40F6-9E9B-4D706A64F378}" presName="vert1" presStyleCnt="0"/>
      <dgm:spPr/>
    </dgm:pt>
    <dgm:pt modelId="{6FD51D0A-5E37-4832-92B5-2D1E4CBA6106}" type="pres">
      <dgm:prSet presAssocID="{D76B12F5-7DD2-4D19-9447-9809A7481FB7}" presName="thickLine" presStyleLbl="alignNode1" presStyleIdx="3" presStyleCnt="5"/>
      <dgm:spPr/>
    </dgm:pt>
    <dgm:pt modelId="{8A8D7A5A-2C51-4B27-81B5-7DDB9767E8B6}" type="pres">
      <dgm:prSet presAssocID="{D76B12F5-7DD2-4D19-9447-9809A7481FB7}" presName="horz1" presStyleCnt="0"/>
      <dgm:spPr/>
    </dgm:pt>
    <dgm:pt modelId="{032C3CF9-21A7-4EDB-A447-28D9E2F4569C}" type="pres">
      <dgm:prSet presAssocID="{D76B12F5-7DD2-4D19-9447-9809A7481FB7}" presName="tx1" presStyleLbl="revTx" presStyleIdx="3" presStyleCnt="5"/>
      <dgm:spPr/>
    </dgm:pt>
    <dgm:pt modelId="{ABB9AD9B-A25E-4810-87B5-BF10D6C31FB2}" type="pres">
      <dgm:prSet presAssocID="{D76B12F5-7DD2-4D19-9447-9809A7481FB7}" presName="vert1" presStyleCnt="0"/>
      <dgm:spPr/>
    </dgm:pt>
    <dgm:pt modelId="{3C8D112E-0753-429B-9703-F05F986B78A8}" type="pres">
      <dgm:prSet presAssocID="{AF267495-CB9F-428C-A106-1C45E5322F5B}" presName="thickLine" presStyleLbl="alignNode1" presStyleIdx="4" presStyleCnt="5"/>
      <dgm:spPr/>
    </dgm:pt>
    <dgm:pt modelId="{2A3CB0F9-A9F3-4882-A0D2-4278DE34516E}" type="pres">
      <dgm:prSet presAssocID="{AF267495-CB9F-428C-A106-1C45E5322F5B}" presName="horz1" presStyleCnt="0"/>
      <dgm:spPr/>
    </dgm:pt>
    <dgm:pt modelId="{6845F354-0A3E-4DD8-9444-69CB80343394}" type="pres">
      <dgm:prSet presAssocID="{AF267495-CB9F-428C-A106-1C45E5322F5B}" presName="tx1" presStyleLbl="revTx" presStyleIdx="4" presStyleCnt="5"/>
      <dgm:spPr/>
    </dgm:pt>
    <dgm:pt modelId="{C9503B02-8EA5-4234-A36D-DB245F96EFF7}" type="pres">
      <dgm:prSet presAssocID="{AF267495-CB9F-428C-A106-1C45E5322F5B}" presName="vert1" presStyleCnt="0"/>
      <dgm:spPr/>
    </dgm:pt>
  </dgm:ptLst>
  <dgm:cxnLst>
    <dgm:cxn modelId="{DE8E5512-B325-43AF-8145-8255FD9686F3}" srcId="{32F852F4-4946-4412-BD88-A98CE2D12F97}" destId="{C96D0774-A181-40F6-9E9B-4D706A64F378}" srcOrd="2" destOrd="0" parTransId="{A654F1BC-8924-4690-8A25-36E8160DFDE5}" sibTransId="{37416DAC-5E24-47F2-96F9-8BB88F0DA0A3}"/>
    <dgm:cxn modelId="{2040E618-6531-46BB-B047-7F227B1A7EC4}" type="presOf" srcId="{FD6894A2-462A-4909-A864-E350861337A1}" destId="{6100171E-16BA-464E-AF54-AE48F16F787E}" srcOrd="0" destOrd="0" presId="urn:microsoft.com/office/officeart/2008/layout/LinedList"/>
    <dgm:cxn modelId="{337CAB3D-F1C6-41CB-9748-B00627717C6B}" srcId="{32F852F4-4946-4412-BD88-A98CE2D12F97}" destId="{AD4F2190-0714-47D6-951F-36EF7A7C14E0}" srcOrd="0" destOrd="0" parTransId="{99E3C646-7531-4C3B-842F-3A4A4E1E46A4}" sibTransId="{143E3763-FA3F-4DA8-9D3C-0AE44824E3B4}"/>
    <dgm:cxn modelId="{BADC9047-CCCB-4985-BA40-BA58DDF8D622}" type="presOf" srcId="{C96D0774-A181-40F6-9E9B-4D706A64F378}" destId="{5C0CFD20-1B0C-4AD8-A34C-27486C1B51C1}" srcOrd="0" destOrd="0" presId="urn:microsoft.com/office/officeart/2008/layout/LinedList"/>
    <dgm:cxn modelId="{44B3BE49-0B43-4D58-BC9E-121CCFC9FE80}" srcId="{32F852F4-4946-4412-BD88-A98CE2D12F97}" destId="{D76B12F5-7DD2-4D19-9447-9809A7481FB7}" srcOrd="3" destOrd="0" parTransId="{642683F3-9C75-42AA-B2C5-650712EE7DE3}" sibTransId="{6A94EC0F-8BEE-4CC0-A640-120C42878122}"/>
    <dgm:cxn modelId="{96794759-5AC0-4CEA-8E0B-1BA52C7CAFF7}" srcId="{32F852F4-4946-4412-BD88-A98CE2D12F97}" destId="{FD6894A2-462A-4909-A864-E350861337A1}" srcOrd="1" destOrd="0" parTransId="{E59D115A-E5D4-4158-81B2-0587CBFC8D82}" sibTransId="{34AFA24C-D40D-4F6E-9E2E-54624151B40F}"/>
    <dgm:cxn modelId="{D0525580-287A-4B96-9BA6-7E236A190927}" type="presOf" srcId="{AD4F2190-0714-47D6-951F-36EF7A7C14E0}" destId="{20E4F8D3-B9EF-4E99-8A44-A59C16FF7529}" srcOrd="0" destOrd="0" presId="urn:microsoft.com/office/officeart/2008/layout/LinedList"/>
    <dgm:cxn modelId="{00673591-C883-442D-9348-83EC9D87C16E}" srcId="{32F852F4-4946-4412-BD88-A98CE2D12F97}" destId="{AF267495-CB9F-428C-A106-1C45E5322F5B}" srcOrd="4" destOrd="0" parTransId="{EAD76410-D734-45DD-8F97-DC56A9D4F3AA}" sibTransId="{9273A21F-9CAC-4DD8-813E-286443A86D6C}"/>
    <dgm:cxn modelId="{D4DDFCBA-0C37-44C9-9974-DA808E5CB304}" type="presOf" srcId="{32F852F4-4946-4412-BD88-A98CE2D12F97}" destId="{6006799B-A3CA-4247-9DDE-7670A0F9646C}" srcOrd="0" destOrd="0" presId="urn:microsoft.com/office/officeart/2008/layout/LinedList"/>
    <dgm:cxn modelId="{6C95BFD0-F74B-4B10-8FBE-8AC1EE292B44}" type="presOf" srcId="{D76B12F5-7DD2-4D19-9447-9809A7481FB7}" destId="{032C3CF9-21A7-4EDB-A447-28D9E2F4569C}" srcOrd="0" destOrd="0" presId="urn:microsoft.com/office/officeart/2008/layout/LinedList"/>
    <dgm:cxn modelId="{02ED35E1-7AF0-4219-987E-88323C4D502C}" type="presOf" srcId="{AF267495-CB9F-428C-A106-1C45E5322F5B}" destId="{6845F354-0A3E-4DD8-9444-69CB80343394}" srcOrd="0" destOrd="0" presId="urn:microsoft.com/office/officeart/2008/layout/LinedList"/>
    <dgm:cxn modelId="{3EE19016-DC57-4572-A47B-807A031BE7B0}" type="presParOf" srcId="{6006799B-A3CA-4247-9DDE-7670A0F9646C}" destId="{27122C81-7A4B-4287-9BB3-F70287BE3B15}" srcOrd="0" destOrd="0" presId="urn:microsoft.com/office/officeart/2008/layout/LinedList"/>
    <dgm:cxn modelId="{678DD917-1F8D-42E0-8D48-CF049C943BA6}" type="presParOf" srcId="{6006799B-A3CA-4247-9DDE-7670A0F9646C}" destId="{4C7F38C4-39F1-4AD1-90CD-0438796F50DE}" srcOrd="1" destOrd="0" presId="urn:microsoft.com/office/officeart/2008/layout/LinedList"/>
    <dgm:cxn modelId="{24A153A6-71D9-48C2-BBB8-55FF194C32FF}" type="presParOf" srcId="{4C7F38C4-39F1-4AD1-90CD-0438796F50DE}" destId="{20E4F8D3-B9EF-4E99-8A44-A59C16FF7529}" srcOrd="0" destOrd="0" presId="urn:microsoft.com/office/officeart/2008/layout/LinedList"/>
    <dgm:cxn modelId="{FBB668F2-CB33-4293-938C-20DF5F9D3A20}" type="presParOf" srcId="{4C7F38C4-39F1-4AD1-90CD-0438796F50DE}" destId="{436BED23-59F0-480E-BF6E-2C27CB68CDA4}" srcOrd="1" destOrd="0" presId="urn:microsoft.com/office/officeart/2008/layout/LinedList"/>
    <dgm:cxn modelId="{03081524-454F-489D-8A6C-17905C4AA0D6}" type="presParOf" srcId="{6006799B-A3CA-4247-9DDE-7670A0F9646C}" destId="{23A05AC0-1180-4C27-9EB1-68389681699F}" srcOrd="2" destOrd="0" presId="urn:microsoft.com/office/officeart/2008/layout/LinedList"/>
    <dgm:cxn modelId="{97B4DDDC-973C-4323-8B3E-2646972C4177}" type="presParOf" srcId="{6006799B-A3CA-4247-9DDE-7670A0F9646C}" destId="{896B0C89-821B-4F4D-B8AF-0C662BF5B2CF}" srcOrd="3" destOrd="0" presId="urn:microsoft.com/office/officeart/2008/layout/LinedList"/>
    <dgm:cxn modelId="{2CDA2F8E-65AC-4D44-A984-33425F386EAC}" type="presParOf" srcId="{896B0C89-821B-4F4D-B8AF-0C662BF5B2CF}" destId="{6100171E-16BA-464E-AF54-AE48F16F787E}" srcOrd="0" destOrd="0" presId="urn:microsoft.com/office/officeart/2008/layout/LinedList"/>
    <dgm:cxn modelId="{5B5EB4A2-899A-4E7E-9175-9B222A63E987}" type="presParOf" srcId="{896B0C89-821B-4F4D-B8AF-0C662BF5B2CF}" destId="{87976695-E19C-40DE-A74C-677EA274B17C}" srcOrd="1" destOrd="0" presId="urn:microsoft.com/office/officeart/2008/layout/LinedList"/>
    <dgm:cxn modelId="{FC9F1F7E-AEAF-4FB5-9509-94D27C0A7E06}" type="presParOf" srcId="{6006799B-A3CA-4247-9DDE-7670A0F9646C}" destId="{FF078990-A519-40DB-8ECB-F0FE0A470CD3}" srcOrd="4" destOrd="0" presId="urn:microsoft.com/office/officeart/2008/layout/LinedList"/>
    <dgm:cxn modelId="{4601FA66-DD43-4A39-AC67-C6E074269572}" type="presParOf" srcId="{6006799B-A3CA-4247-9DDE-7670A0F9646C}" destId="{1EF35F44-C643-45FE-8AF9-82A6BDA136F9}" srcOrd="5" destOrd="0" presId="urn:microsoft.com/office/officeart/2008/layout/LinedList"/>
    <dgm:cxn modelId="{D003C440-B6B0-4CB7-9BEA-AD9752BC5A81}" type="presParOf" srcId="{1EF35F44-C643-45FE-8AF9-82A6BDA136F9}" destId="{5C0CFD20-1B0C-4AD8-A34C-27486C1B51C1}" srcOrd="0" destOrd="0" presId="urn:microsoft.com/office/officeart/2008/layout/LinedList"/>
    <dgm:cxn modelId="{DD9E6E37-4486-4A04-88E7-48AD45FA5A2B}" type="presParOf" srcId="{1EF35F44-C643-45FE-8AF9-82A6BDA136F9}" destId="{BE31C44E-9D53-40BE-A44A-C079D65628DE}" srcOrd="1" destOrd="0" presId="urn:microsoft.com/office/officeart/2008/layout/LinedList"/>
    <dgm:cxn modelId="{D5C8BC29-F774-4FFF-BDD4-733555468F87}" type="presParOf" srcId="{6006799B-A3CA-4247-9DDE-7670A0F9646C}" destId="{6FD51D0A-5E37-4832-92B5-2D1E4CBA6106}" srcOrd="6" destOrd="0" presId="urn:microsoft.com/office/officeart/2008/layout/LinedList"/>
    <dgm:cxn modelId="{C1F83454-5DE9-4B58-9C00-83CB6C63CC6C}" type="presParOf" srcId="{6006799B-A3CA-4247-9DDE-7670A0F9646C}" destId="{8A8D7A5A-2C51-4B27-81B5-7DDB9767E8B6}" srcOrd="7" destOrd="0" presId="urn:microsoft.com/office/officeart/2008/layout/LinedList"/>
    <dgm:cxn modelId="{8C64B729-0CEC-41C3-A5F5-03871EB2D410}" type="presParOf" srcId="{8A8D7A5A-2C51-4B27-81B5-7DDB9767E8B6}" destId="{032C3CF9-21A7-4EDB-A447-28D9E2F4569C}" srcOrd="0" destOrd="0" presId="urn:microsoft.com/office/officeart/2008/layout/LinedList"/>
    <dgm:cxn modelId="{0A985859-4FF9-4288-9C8E-FAB320FF2B89}" type="presParOf" srcId="{8A8D7A5A-2C51-4B27-81B5-7DDB9767E8B6}" destId="{ABB9AD9B-A25E-4810-87B5-BF10D6C31FB2}" srcOrd="1" destOrd="0" presId="urn:microsoft.com/office/officeart/2008/layout/LinedList"/>
    <dgm:cxn modelId="{2B89A5B2-94D7-426A-AFFB-65F6778151EF}" type="presParOf" srcId="{6006799B-A3CA-4247-9DDE-7670A0F9646C}" destId="{3C8D112E-0753-429B-9703-F05F986B78A8}" srcOrd="8" destOrd="0" presId="urn:microsoft.com/office/officeart/2008/layout/LinedList"/>
    <dgm:cxn modelId="{811AA7A6-98E5-4826-8E7B-F585AAFD96CA}" type="presParOf" srcId="{6006799B-A3CA-4247-9DDE-7670A0F9646C}" destId="{2A3CB0F9-A9F3-4882-A0D2-4278DE34516E}" srcOrd="9" destOrd="0" presId="urn:microsoft.com/office/officeart/2008/layout/LinedList"/>
    <dgm:cxn modelId="{2CCB1B97-7341-4357-96EF-FF57B98CCA92}" type="presParOf" srcId="{2A3CB0F9-A9F3-4882-A0D2-4278DE34516E}" destId="{6845F354-0A3E-4DD8-9444-69CB80343394}" srcOrd="0" destOrd="0" presId="urn:microsoft.com/office/officeart/2008/layout/LinedList"/>
    <dgm:cxn modelId="{E133B1D1-D5B0-4352-9BAB-DC1BF72A1A02}" type="presParOf" srcId="{2A3CB0F9-A9F3-4882-A0D2-4278DE34516E}" destId="{C9503B02-8EA5-4234-A36D-DB245F96EF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2028D-0C12-434A-ADD2-51212567FFAD}">
      <dsp:nvSpPr>
        <dsp:cNvPr id="0" name=""/>
        <dsp:cNvSpPr/>
      </dsp:nvSpPr>
      <dsp:spPr>
        <a:xfrm>
          <a:off x="0" y="651"/>
          <a:ext cx="4572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48E07-DBAB-4A98-B234-44E4145EA303}">
      <dsp:nvSpPr>
        <dsp:cNvPr id="0" name=""/>
        <dsp:cNvSpPr/>
      </dsp:nvSpPr>
      <dsp:spPr>
        <a:xfrm>
          <a:off x="0" y="651"/>
          <a:ext cx="4572000" cy="106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Par le contact</a:t>
          </a:r>
          <a:endParaRPr lang="en-US" sz="3400" kern="1200"/>
        </a:p>
      </dsp:txBody>
      <dsp:txXfrm>
        <a:off x="0" y="651"/>
        <a:ext cx="4572000" cy="1066539"/>
      </dsp:txXfrm>
    </dsp:sp>
    <dsp:sp modelId="{D8AFE4CA-84ED-4366-A223-E3B16833FDB5}">
      <dsp:nvSpPr>
        <dsp:cNvPr id="0" name=""/>
        <dsp:cNvSpPr/>
      </dsp:nvSpPr>
      <dsp:spPr>
        <a:xfrm>
          <a:off x="0" y="1067190"/>
          <a:ext cx="4572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687FDB-7323-40F7-B2C3-C2337DC9F855}">
      <dsp:nvSpPr>
        <dsp:cNvPr id="0" name=""/>
        <dsp:cNvSpPr/>
      </dsp:nvSpPr>
      <dsp:spPr>
        <a:xfrm>
          <a:off x="0" y="1067190"/>
          <a:ext cx="4572000" cy="106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Par gouttelettes</a:t>
          </a:r>
          <a:endParaRPr lang="en-US" sz="3400" kern="1200"/>
        </a:p>
      </dsp:txBody>
      <dsp:txXfrm>
        <a:off x="0" y="1067190"/>
        <a:ext cx="4572000" cy="1066539"/>
      </dsp:txXfrm>
    </dsp:sp>
    <dsp:sp modelId="{2229E570-7041-4CEC-889D-F600EA7968FA}">
      <dsp:nvSpPr>
        <dsp:cNvPr id="0" name=""/>
        <dsp:cNvSpPr/>
      </dsp:nvSpPr>
      <dsp:spPr>
        <a:xfrm>
          <a:off x="0" y="2133730"/>
          <a:ext cx="45720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ACE8F-3790-4EF6-850D-18A869A2DE79}">
      <dsp:nvSpPr>
        <dsp:cNvPr id="0" name=""/>
        <dsp:cNvSpPr/>
      </dsp:nvSpPr>
      <dsp:spPr>
        <a:xfrm>
          <a:off x="0" y="2133730"/>
          <a:ext cx="4572000" cy="106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Par voie aérienne</a:t>
          </a:r>
          <a:endParaRPr lang="en-US" sz="3400" kern="1200"/>
        </a:p>
      </dsp:txBody>
      <dsp:txXfrm>
        <a:off x="0" y="2133730"/>
        <a:ext cx="4572000" cy="1066539"/>
      </dsp:txXfrm>
    </dsp:sp>
    <dsp:sp modelId="{D1ABC407-B524-42E3-8249-DF357D16E347}">
      <dsp:nvSpPr>
        <dsp:cNvPr id="0" name=""/>
        <dsp:cNvSpPr/>
      </dsp:nvSpPr>
      <dsp:spPr>
        <a:xfrm>
          <a:off x="0" y="3200269"/>
          <a:ext cx="4572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C9EC-A380-44C4-94C7-1615E02ABCD0}">
      <dsp:nvSpPr>
        <dsp:cNvPr id="0" name=""/>
        <dsp:cNvSpPr/>
      </dsp:nvSpPr>
      <dsp:spPr>
        <a:xfrm>
          <a:off x="0" y="3200269"/>
          <a:ext cx="4572000" cy="106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Par véhicule commun</a:t>
          </a:r>
          <a:endParaRPr lang="en-US" sz="3400" kern="1200"/>
        </a:p>
      </dsp:txBody>
      <dsp:txXfrm>
        <a:off x="0" y="3200269"/>
        <a:ext cx="4572000" cy="1066539"/>
      </dsp:txXfrm>
    </dsp:sp>
    <dsp:sp modelId="{7E37B59A-E237-4D77-86C5-AB550054E8CB}">
      <dsp:nvSpPr>
        <dsp:cNvPr id="0" name=""/>
        <dsp:cNvSpPr/>
      </dsp:nvSpPr>
      <dsp:spPr>
        <a:xfrm>
          <a:off x="0" y="4266809"/>
          <a:ext cx="45720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8DDBF-ED67-4E1B-A4DB-597666CF8F8F}">
      <dsp:nvSpPr>
        <dsp:cNvPr id="0" name=""/>
        <dsp:cNvSpPr/>
      </dsp:nvSpPr>
      <dsp:spPr>
        <a:xfrm>
          <a:off x="0" y="4266809"/>
          <a:ext cx="4572000" cy="1066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400" kern="1200"/>
            <a:t>Par vecteur</a:t>
          </a:r>
          <a:endParaRPr lang="en-US" sz="3400" kern="1200"/>
        </a:p>
      </dsp:txBody>
      <dsp:txXfrm>
        <a:off x="0" y="4266809"/>
        <a:ext cx="4572000" cy="1066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22C81-7A4B-4287-9BB3-F70287BE3B15}">
      <dsp:nvSpPr>
        <dsp:cNvPr id="0" name=""/>
        <dsp:cNvSpPr/>
      </dsp:nvSpPr>
      <dsp:spPr>
        <a:xfrm>
          <a:off x="0" y="556"/>
          <a:ext cx="51435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4F8D3-B9EF-4E99-8A44-A59C16FF7529}">
      <dsp:nvSpPr>
        <dsp:cNvPr id="0" name=""/>
        <dsp:cNvSpPr/>
      </dsp:nvSpPr>
      <dsp:spPr>
        <a:xfrm>
          <a:off x="0" y="556"/>
          <a:ext cx="5143500" cy="912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 dirty="0"/>
            <a:t>Peau non saine</a:t>
          </a:r>
          <a:endParaRPr lang="en-US" sz="4000" kern="1200" dirty="0"/>
        </a:p>
      </dsp:txBody>
      <dsp:txXfrm>
        <a:off x="0" y="556"/>
        <a:ext cx="5143500" cy="912232"/>
      </dsp:txXfrm>
    </dsp:sp>
    <dsp:sp modelId="{23A05AC0-1180-4C27-9EB1-68389681699F}">
      <dsp:nvSpPr>
        <dsp:cNvPr id="0" name=""/>
        <dsp:cNvSpPr/>
      </dsp:nvSpPr>
      <dsp:spPr>
        <a:xfrm>
          <a:off x="0" y="912788"/>
          <a:ext cx="51435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0171E-16BA-464E-AF54-AE48F16F787E}">
      <dsp:nvSpPr>
        <dsp:cNvPr id="0" name=""/>
        <dsp:cNvSpPr/>
      </dsp:nvSpPr>
      <dsp:spPr>
        <a:xfrm>
          <a:off x="0" y="912788"/>
          <a:ext cx="5143500" cy="912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/>
            <a:t>Muqueuse</a:t>
          </a:r>
          <a:endParaRPr lang="en-US" sz="4000" kern="1200"/>
        </a:p>
      </dsp:txBody>
      <dsp:txXfrm>
        <a:off x="0" y="912788"/>
        <a:ext cx="5143500" cy="912232"/>
      </dsp:txXfrm>
    </dsp:sp>
    <dsp:sp modelId="{FF078990-A519-40DB-8ECB-F0FE0A470CD3}">
      <dsp:nvSpPr>
        <dsp:cNvPr id="0" name=""/>
        <dsp:cNvSpPr/>
      </dsp:nvSpPr>
      <dsp:spPr>
        <a:xfrm>
          <a:off x="0" y="1825020"/>
          <a:ext cx="51435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CFD20-1B0C-4AD8-A34C-27486C1B51C1}">
      <dsp:nvSpPr>
        <dsp:cNvPr id="0" name=""/>
        <dsp:cNvSpPr/>
      </dsp:nvSpPr>
      <dsp:spPr>
        <a:xfrm>
          <a:off x="0" y="1825020"/>
          <a:ext cx="5143500" cy="912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/>
            <a:t>Sang</a:t>
          </a:r>
          <a:endParaRPr lang="en-US" sz="4000" kern="1200"/>
        </a:p>
      </dsp:txBody>
      <dsp:txXfrm>
        <a:off x="0" y="1825020"/>
        <a:ext cx="5143500" cy="912232"/>
      </dsp:txXfrm>
    </dsp:sp>
    <dsp:sp modelId="{6FD51D0A-5E37-4832-92B5-2D1E4CBA6106}">
      <dsp:nvSpPr>
        <dsp:cNvPr id="0" name=""/>
        <dsp:cNvSpPr/>
      </dsp:nvSpPr>
      <dsp:spPr>
        <a:xfrm>
          <a:off x="0" y="2737253"/>
          <a:ext cx="51435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3CF9-21A7-4EDB-A447-28D9E2F4569C}">
      <dsp:nvSpPr>
        <dsp:cNvPr id="0" name=""/>
        <dsp:cNvSpPr/>
      </dsp:nvSpPr>
      <dsp:spPr>
        <a:xfrm>
          <a:off x="0" y="2737253"/>
          <a:ext cx="5143500" cy="912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/>
            <a:t>Sécrétions</a:t>
          </a:r>
          <a:endParaRPr lang="en-US" sz="4000" kern="1200"/>
        </a:p>
      </dsp:txBody>
      <dsp:txXfrm>
        <a:off x="0" y="2737253"/>
        <a:ext cx="5143500" cy="912232"/>
      </dsp:txXfrm>
    </dsp:sp>
    <dsp:sp modelId="{3C8D112E-0753-429B-9703-F05F986B78A8}">
      <dsp:nvSpPr>
        <dsp:cNvPr id="0" name=""/>
        <dsp:cNvSpPr/>
      </dsp:nvSpPr>
      <dsp:spPr>
        <a:xfrm>
          <a:off x="0" y="3649485"/>
          <a:ext cx="51435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F354-0A3E-4DD8-9444-69CB80343394}">
      <dsp:nvSpPr>
        <dsp:cNvPr id="0" name=""/>
        <dsp:cNvSpPr/>
      </dsp:nvSpPr>
      <dsp:spPr>
        <a:xfrm>
          <a:off x="0" y="3649485"/>
          <a:ext cx="5143500" cy="912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/>
            <a:t>Liquides organiques </a:t>
          </a:r>
          <a:endParaRPr lang="en-US" sz="4000" kern="1200"/>
        </a:p>
      </dsp:txBody>
      <dsp:txXfrm>
        <a:off x="0" y="3649485"/>
        <a:ext cx="5143500" cy="912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4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8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0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61.xml"/><Relationship Id="rId7" Type="http://schemas.openxmlformats.org/officeDocument/2006/relationships/diagramData" Target="../diagrams/data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2.xml"/><Relationship Id="rId5" Type="http://schemas.openxmlformats.org/officeDocument/2006/relationships/tags" Target="../tags/tag63.xml"/><Relationship Id="rId10" Type="http://schemas.openxmlformats.org/officeDocument/2006/relationships/diagramColors" Target="../diagrams/colors2.xml"/><Relationship Id="rId4" Type="http://schemas.openxmlformats.org/officeDocument/2006/relationships/tags" Target="../tags/tag62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0.xml"/><Relationship Id="rId7" Type="http://schemas.openxmlformats.org/officeDocument/2006/relationships/diagramData" Target="../diagrams/data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1.xml"/><Relationship Id="rId5" Type="http://schemas.openxmlformats.org/officeDocument/2006/relationships/tags" Target="../tags/tag12.xml"/><Relationship Id="rId10" Type="http://schemas.openxmlformats.org/officeDocument/2006/relationships/diagramColors" Target="../diagrams/colors1.xml"/><Relationship Id="rId4" Type="http://schemas.openxmlformats.org/officeDocument/2006/relationships/tags" Target="../tags/tag1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9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4" name="Picture 10" descr="C:\Users\Tom\AppData\Local\Microsoft\Windows\Temporary Internet Files\Content.IE5\54P6HUVA\MPj04387380000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 cstate="print"/>
          <a:srcRect l="11866" r="24115" b="-1"/>
          <a:stretch/>
        </p:blipFill>
        <p:spPr bwMode="auto">
          <a:xfrm>
            <a:off x="3818659" y="619123"/>
            <a:ext cx="5325341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  <a:noFill/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3183018" y="897015"/>
            <a:ext cx="6064089" cy="5857875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571500" y="1524000"/>
            <a:ext cx="3429000" cy="2286000"/>
          </a:xfrm>
        </p:spPr>
        <p:txBody>
          <a:bodyPr>
            <a:normAutofit/>
          </a:bodyPr>
          <a:lstStyle/>
          <a:p>
            <a:pPr algn="l"/>
            <a:r>
              <a:rPr lang="fr-FR" sz="3800" dirty="0"/>
              <a:t>L’infection et les mesures de prévention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71500" y="4571999"/>
            <a:ext cx="3429000" cy="1524000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DIS - 2023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ercheur examinant la croissance dans une boîte de Petri">
            <a:extLst>
              <a:ext uri="{FF2B5EF4-FFF2-40B4-BE49-F238E27FC236}">
                <a16:creationId xmlns:a16="http://schemas.microsoft.com/office/drawing/2014/main" id="{F64ECD51-CD33-C736-8232-6C1AE1EF1F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l="26064" r="27606" b="1"/>
          <a:stretch/>
        </p:blipFill>
        <p:spPr>
          <a:xfrm>
            <a:off x="4959880" y="10"/>
            <a:ext cx="4184118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65912" y="0"/>
            <a:ext cx="4278088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7F67D-F856-1FBD-08A3-1ACC9808B3A0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71500" y="2286000"/>
            <a:ext cx="4000500" cy="381000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fr-FR" sz="1300"/>
              <a:t>Les </a:t>
            </a:r>
            <a:r>
              <a:rPr lang="fr-FR" sz="1300" i="1"/>
              <a:t>bactéries multirésistantes aux antibiotiques </a:t>
            </a:r>
            <a:r>
              <a:rPr lang="fr-FR" sz="1300"/>
              <a:t>(</a:t>
            </a:r>
            <a:r>
              <a:rPr lang="fr-FR" sz="1300" b="1"/>
              <a:t>BMR</a:t>
            </a:r>
            <a:r>
              <a:rPr lang="fr-FR" sz="1300"/>
              <a:t>) sont les principales responsables des infections nosocomiales.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300"/>
              <a:t>On parle :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300"/>
              <a:t>− D’infection à BMR quand il y a la </a:t>
            </a:r>
            <a:r>
              <a:rPr lang="fr-F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présence de bactéries multirésistantes</a:t>
            </a:r>
            <a:r>
              <a:rPr lang="fr-FR" sz="1300"/>
              <a:t> dans un site anatomique habituellement stérile avec des manifestations cliniques d’infection.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fr-FR" sz="1300"/>
              <a:t>− De </a:t>
            </a:r>
            <a:r>
              <a:rPr lang="fr-FR" sz="1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colonisation ou de porteurs de BMR </a:t>
            </a:r>
            <a:r>
              <a:rPr lang="fr-FR" sz="1300"/>
              <a:t>quand il n’y a pas de manifestations cliniques d’infection, mais qu’il y a la présence de bactéries multirésistantes . </a:t>
            </a:r>
            <a:endParaRPr lang="fr-CA" sz="13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A4A1C90-91B6-7E3C-7E7F-7122C4F4A1C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1500" y="762000"/>
            <a:ext cx="4000500" cy="1524000"/>
          </a:xfrm>
        </p:spPr>
        <p:txBody>
          <a:bodyPr>
            <a:normAutofit/>
          </a:bodyPr>
          <a:lstStyle/>
          <a:p>
            <a:r>
              <a:rPr lang="fr-FR" sz="2600" b="1"/>
              <a:t>Bactéries multirésistantes aux antibiotiques ... C’est quoi ?</a:t>
            </a:r>
            <a:endParaRPr lang="fr-CA" sz="2600" b="1"/>
          </a:p>
        </p:txBody>
      </p:sp>
    </p:spTree>
    <p:extLst>
      <p:ext uri="{BB962C8B-B14F-4D97-AF65-F5344CB8AC3E}">
        <p14:creationId xmlns:p14="http://schemas.microsoft.com/office/powerpoint/2010/main" val="1544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1532E-88AE-18B0-D6A9-BE138260E1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8145" y="16559"/>
            <a:ext cx="8130480" cy="1524000"/>
          </a:xfrm>
        </p:spPr>
        <p:txBody>
          <a:bodyPr/>
          <a:lstStyle/>
          <a:p>
            <a:r>
              <a:rPr lang="fr-FR" dirty="0"/>
              <a:t>SARM, ERV et C. difficile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87C5C-A6AE-7AAB-0C51-C1E411E4EC6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9512" y="1844823"/>
            <a:ext cx="8712968" cy="49966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principales infections nosocomiales connues sont </a:t>
            </a:r>
            <a:r>
              <a:rPr lang="fr-FR" dirty="0"/>
              <a:t>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− l’infection causée par le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staphylocoque aureus résistant à la méticilline </a:t>
            </a:r>
            <a:r>
              <a:rPr lang="fr-FR" dirty="0"/>
              <a:t>(SARM), une bactérie résistant aux antibiotiques. Elle se manifeste par des infections des plaies et des voies respiratoires, et par des septicémies.</a:t>
            </a:r>
          </a:p>
          <a:p>
            <a:pPr marL="0" indent="0">
              <a:buNone/>
            </a:pPr>
            <a:r>
              <a:rPr lang="fr-FR" dirty="0"/>
              <a:t>− l’infection causée par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l’entérocoque résistant à la vancomycine </a:t>
            </a:r>
            <a:r>
              <a:rPr lang="fr-FR" dirty="0"/>
              <a:t>(ERV), une bactérie résistant aux antibiotiques. Elle se manifeste par des infections urinaires, du sang et parfois cardiaques</a:t>
            </a:r>
          </a:p>
          <a:p>
            <a:pPr marL="0" indent="0">
              <a:buNone/>
            </a:pPr>
            <a:r>
              <a:rPr lang="fr-FR" dirty="0"/>
              <a:t>− l’infection causée par la bactérie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Clostridium difficile </a:t>
            </a:r>
            <a:r>
              <a:rPr lang="fr-FR" dirty="0"/>
              <a:t>(C. difficile), facilement transmissible par des porteurs de germes. Elle s’attaque particulièrement aux personnes fragiles qui doivent prendre des antibiotiques en milieu hospitalier et se manifeste par des diarrhées abondantes.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777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0201E6-6750-6C5D-A83F-541EE62B4B7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184118" y="836712"/>
            <a:ext cx="4780369" cy="50405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signifie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les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termes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Hygiene</a:t>
            </a:r>
            <a:br>
              <a:rPr lang="en-US" sz="3500" dirty="0"/>
            </a:br>
            <a:r>
              <a:rPr lang="en-US" sz="3500" dirty="0"/>
              <a:t>- </a:t>
            </a:r>
            <a:r>
              <a:rPr lang="en-US" sz="3500" dirty="0" err="1"/>
              <a:t>A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sepsie</a:t>
            </a:r>
            <a:br>
              <a:rPr lang="en-US" sz="3500" dirty="0"/>
            </a:br>
            <a:r>
              <a:rPr lang="en-US" sz="3500" dirty="0"/>
              <a:t>- </a:t>
            </a:r>
            <a:r>
              <a:rPr lang="en-US" sz="3500" dirty="0" err="1"/>
              <a:t>D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ésinfection</a:t>
            </a:r>
            <a:br>
              <a:rPr lang="en-US" sz="3500" dirty="0"/>
            </a:br>
            <a:r>
              <a:rPr lang="en-US" sz="3500" dirty="0"/>
              <a:t>- S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terilization </a:t>
            </a:r>
          </a:p>
        </p:txBody>
      </p:sp>
      <p:pic>
        <p:nvPicPr>
          <p:cNvPr id="8" name="Espace réservé du contenu 7" descr="Une image contenant clipart, dessin humoristique, illustration, dessin&#10;&#10;Description générée automatiquement">
            <a:extLst>
              <a:ext uri="{FF2B5EF4-FFF2-40B4-BE49-F238E27FC236}">
                <a16:creationId xmlns:a16="http://schemas.microsoft.com/office/drawing/2014/main" id="{31A5D8D4-D62B-4BBB-EA40-FFCEC75A456A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" b="3"/>
          <a:stretch/>
        </p:blipFill>
        <p:spPr>
          <a:xfrm>
            <a:off x="1" y="10"/>
            <a:ext cx="4184117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7808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54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1C8F9-E118-300F-DABE-25B03F2684A5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39552" y="188639"/>
            <a:ext cx="5151119" cy="761999"/>
          </a:xfrm>
        </p:spPr>
        <p:txBody>
          <a:bodyPr/>
          <a:lstStyle/>
          <a:p>
            <a:r>
              <a:rPr lang="fr-CA" dirty="0"/>
              <a:t>Hygiène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EF71-DEC6-AF45-B285-7CE5FF4500D2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539552" y="1433940"/>
            <a:ext cx="3456385" cy="304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Ensemble de pratiques et de règles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améliorent les conditions de vie </a:t>
            </a:r>
            <a:r>
              <a:rPr lang="fr-FR" dirty="0"/>
              <a:t>et visent à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prévenir l’apparition </a:t>
            </a:r>
            <a:r>
              <a:rPr lang="fr-FR" dirty="0"/>
              <a:t>ou la propagation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maladies</a:t>
            </a:r>
            <a:r>
              <a:rPr lang="fr-FR" dirty="0"/>
              <a:t> infectieuses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C88C23-F1F4-DF6F-9B27-B2D29883F9C1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47056" y="188640"/>
            <a:ext cx="2613602" cy="761999"/>
          </a:xfrm>
        </p:spPr>
        <p:txBody>
          <a:bodyPr/>
          <a:lstStyle/>
          <a:p>
            <a:r>
              <a:rPr lang="fr-CA" dirty="0"/>
              <a:t>Asepsie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1AD5F5-BB9A-DA13-AE10-A9B30659786E}"/>
              </a:ext>
            </a:extLst>
          </p:cNvPr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551530" y="1433940"/>
            <a:ext cx="4484966" cy="3363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Moyens antiseptiques utilisés pour détruire les microorganismes et ainsi éviter les infections. </a:t>
            </a:r>
          </a:p>
          <a:p>
            <a:pPr marL="0" indent="0">
              <a:buNone/>
            </a:pPr>
            <a:r>
              <a:rPr lang="fr-FR" sz="2000" dirty="0"/>
              <a:t>Ensemble de méthodes préventives qui s’opposent aux infections en empêchant, par des moyens appropriés, l’introduction de microorganismes dans le corps humain</a:t>
            </a:r>
            <a:endParaRPr lang="fr-CA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AE2711-0746-28F0-93B7-AFCBE171B33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2187" y="5424060"/>
            <a:ext cx="7309738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21C8F9-E118-300F-DABE-25B03F2684A5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39552" y="188639"/>
            <a:ext cx="5151119" cy="761999"/>
          </a:xfrm>
        </p:spPr>
        <p:txBody>
          <a:bodyPr/>
          <a:lstStyle/>
          <a:p>
            <a:r>
              <a:rPr lang="fr-CA" dirty="0"/>
              <a:t>Désinfection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1AEF71-DEC6-AF45-B285-7CE5FF4500D2}"/>
              </a:ext>
            </a:extLst>
          </p:cNvPr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539552" y="1433940"/>
            <a:ext cx="3456385" cy="304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Destruction, par des procédés chimiques ou physiques, des germes qui se trouvent hors de l’organisme, à la surface de la peau ou sur des objets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C88C23-F1F4-DF6F-9B27-B2D29883F9C1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4547056" y="188640"/>
            <a:ext cx="2613602" cy="761999"/>
          </a:xfrm>
        </p:spPr>
        <p:txBody>
          <a:bodyPr/>
          <a:lstStyle/>
          <a:p>
            <a:r>
              <a:rPr lang="fr-CA" dirty="0"/>
              <a:t>Stérilisation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1AD5F5-BB9A-DA13-AE10-A9B30659786E}"/>
              </a:ext>
            </a:extLst>
          </p:cNvPr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551530" y="1433940"/>
            <a:ext cx="4484966" cy="3363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Destruction définitive par différents procédés des microorganismes et de leurs toxines.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6565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95772-2AB4-8292-34D7-B349321C8B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762000"/>
            <a:ext cx="8064896" cy="1524000"/>
          </a:xfrm>
        </p:spPr>
        <p:txBody>
          <a:bodyPr>
            <a:normAutofit/>
          </a:bodyPr>
          <a:lstStyle/>
          <a:p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Moyens pour briser le cycle d’infections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C7787-431E-B82E-B9AB-54FC3D667BF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286000"/>
            <a:ext cx="7620000" cy="3818083"/>
          </a:xfrm>
        </p:spPr>
        <p:txBody>
          <a:bodyPr/>
          <a:lstStyle/>
          <a:p>
            <a:r>
              <a:rPr lang="fr-CA" dirty="0"/>
              <a:t>Vaccination ?</a:t>
            </a:r>
          </a:p>
          <a:p>
            <a:r>
              <a:rPr lang="fr-CA" dirty="0"/>
              <a:t>Hygiène de vie ?</a:t>
            </a:r>
          </a:p>
          <a:p>
            <a:r>
              <a:rPr lang="fr-CA" dirty="0"/>
              <a:t>Lavage des mains ?</a:t>
            </a:r>
          </a:p>
          <a:p>
            <a:r>
              <a:rPr lang="fr-CA" dirty="0"/>
              <a:t>Le port de l’ÉPI &amp; appliquer les pratiques de base/précautions additionnelles</a:t>
            </a:r>
          </a:p>
          <a:p>
            <a:r>
              <a:rPr lang="fr-CA" dirty="0"/>
              <a:t>Entretenir les plaies aseptiques</a:t>
            </a:r>
          </a:p>
        </p:txBody>
      </p:sp>
    </p:spTree>
    <p:extLst>
      <p:ext uri="{BB962C8B-B14F-4D97-AF65-F5344CB8AC3E}">
        <p14:creationId xmlns:p14="http://schemas.microsoft.com/office/powerpoint/2010/main" val="180389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45722-1C00-E97D-B7A2-7FBCA656FD5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Pratiques de base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9AAB0D-8809-806C-A779-E1349A85850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286000"/>
            <a:ext cx="7698432" cy="3818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Toutes les personnes sont considérées comme potentiellement infectées.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Pour cette raison, certaines pratiques appelées pratiques de base doivent être appliquées par tous, dès qu’il y a des risques de contamination.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1777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8764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754179" y="1109369"/>
            <a:ext cx="7900749" cy="7366475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6B04DB-8E4A-5FFC-1105-498EAB7478B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1176" y="188640"/>
            <a:ext cx="2986649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pratiques de base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doivent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être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appliquées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PAR …. TOUS et pendant TOUTES les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procédures</a:t>
            </a:r>
            <a:endParaRPr lang="en-US" sz="28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BC15FDD-C509-15B8-2C13-CEB1803AD280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3399321"/>
              </p:ext>
            </p:extLst>
          </p:nvPr>
        </p:nvGraphicFramePr>
        <p:xfrm>
          <a:off x="3429000" y="771726"/>
          <a:ext cx="51435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6302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75CD783-E708-4711-B23C-5B7B72A3D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84118" cy="6028256"/>
          </a:xfrm>
          <a:custGeom>
            <a:avLst/>
            <a:gdLst>
              <a:gd name="connsiteX0" fmla="*/ 0 w 5578824"/>
              <a:gd name="connsiteY0" fmla="*/ 0 h 6028256"/>
              <a:gd name="connsiteX1" fmla="*/ 3897606 w 5578824"/>
              <a:gd name="connsiteY1" fmla="*/ 0 h 6028256"/>
              <a:gd name="connsiteX2" fmla="*/ 4274232 w 5578824"/>
              <a:gd name="connsiteY2" fmla="*/ 360545 h 6028256"/>
              <a:gd name="connsiteX3" fmla="*/ 4673934 w 5578824"/>
              <a:gd name="connsiteY3" fmla="*/ 738354 h 6028256"/>
              <a:gd name="connsiteX4" fmla="*/ 5421862 w 5578824"/>
              <a:gd name="connsiteY4" fmla="*/ 1773839 h 6028256"/>
              <a:gd name="connsiteX5" fmla="*/ 5469199 w 5578824"/>
              <a:gd name="connsiteY5" fmla="*/ 3329255 h 6028256"/>
              <a:gd name="connsiteX6" fmla="*/ 4741546 w 5578824"/>
              <a:gd name="connsiteY6" fmla="*/ 4877588 h 6028256"/>
              <a:gd name="connsiteX7" fmla="*/ 1325600 w 5578824"/>
              <a:gd name="connsiteY7" fmla="*/ 5980388 h 6028256"/>
              <a:gd name="connsiteX8" fmla="*/ 137593 w 5578824"/>
              <a:gd name="connsiteY8" fmla="*/ 5804042 h 6028256"/>
              <a:gd name="connsiteX9" fmla="*/ 0 w 5578824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9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7808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9" name="Image 8" descr="Une image contenant Graphique, graphisme, Caractère coloré, art&#10;&#10;Description générée automatiquement">
            <a:extLst>
              <a:ext uri="{FF2B5EF4-FFF2-40B4-BE49-F238E27FC236}">
                <a16:creationId xmlns:a16="http://schemas.microsoft.com/office/drawing/2014/main" id="{D9DA231C-A10C-EF93-1D01-22B08DAAF1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0" y="2096646"/>
            <a:ext cx="3435880" cy="343588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55AA4-E79C-B9FA-0172-B3BDD6EDC0FA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748738" y="332656"/>
            <a:ext cx="4000500" cy="29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100" dirty="0"/>
              <a:t>Afin de prévenir la propagation des infections, vous pouvez intervenir dans la phase du cycle de l’infection. </a:t>
            </a:r>
          </a:p>
          <a:p>
            <a:pPr marL="0" indent="0">
              <a:buNone/>
            </a:pPr>
            <a:endParaRPr lang="fr-FR" sz="2100" dirty="0"/>
          </a:p>
          <a:p>
            <a:pPr marL="0" indent="0">
              <a:buNone/>
            </a:pPr>
            <a:r>
              <a:rPr lang="fr-FR" sz="2100" dirty="0"/>
              <a:t>Comment … </a:t>
            </a:r>
            <a:endParaRPr lang="fr-CA" sz="21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3B9BDC2-F944-4034-4B4F-FCED29AA585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47858" y="3803994"/>
            <a:ext cx="5007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Lavage des mains </a:t>
            </a:r>
            <a:r>
              <a:rPr lang="fr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fr-C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ÉPI sans oublier l’utilisation d’agents nettoyants ou antimicrobiens et manipuler adéquatement le matériel contaminé …..</a:t>
            </a:r>
          </a:p>
        </p:txBody>
      </p:sp>
    </p:spTree>
    <p:extLst>
      <p:ext uri="{BB962C8B-B14F-4D97-AF65-F5344CB8AC3E}">
        <p14:creationId xmlns:p14="http://schemas.microsoft.com/office/powerpoint/2010/main" val="163391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667F2-9ABE-8FB7-D91C-7765CBC29D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7821" y="332656"/>
            <a:ext cx="7914456" cy="1524000"/>
          </a:xfrm>
        </p:spPr>
        <p:txBody>
          <a:bodyPr/>
          <a:lstStyle/>
          <a:p>
            <a:r>
              <a:rPr lang="fr-CA" dirty="0"/>
              <a:t>Utilisation d’agents nettoyants/antimicrobiens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CA0F7-77F5-A152-7E3A-58E6D638617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060849"/>
            <a:ext cx="7620000" cy="2664296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Diverses solutions nettoyantes, pour enlever la saleté, pour détruire les microorganismes pathogènes existent et sont utilisées en CH afin d’éviter la contamination.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60CF01-8891-9B9C-9A84-736C8BEF527D}"/>
              </a:ext>
            </a:extLst>
          </p:cNvPr>
          <p:cNvSpPr txBox="1"/>
          <p:nvPr/>
        </p:nvSpPr>
        <p:spPr>
          <a:xfrm>
            <a:off x="467544" y="594928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VOIR CÉMEQ p.92 pour les produits et 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2704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84EE-F34A-23CA-049B-4D52F929265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2534" y="265142"/>
            <a:ext cx="9217024" cy="938808"/>
          </a:xfrm>
        </p:spPr>
        <p:txBody>
          <a:bodyPr/>
          <a:lstStyle/>
          <a:p>
            <a:r>
              <a:rPr lang="fr-CA" dirty="0"/>
              <a:t>Les éléments du cycle d’infection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18193EA-5032-DB05-5D0E-1AB7488B002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3942" y="1412776"/>
            <a:ext cx="8376115" cy="49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1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261A7-C4A6-309C-0BBD-44201302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2000"/>
            <a:ext cx="8712968" cy="1298848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Manipulation de matériel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E39182-74F2-333D-F687-8AF65B7DA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285999"/>
            <a:ext cx="3521968" cy="761999"/>
          </a:xfrm>
        </p:spPr>
        <p:txBody>
          <a:bodyPr/>
          <a:lstStyle/>
          <a:p>
            <a:r>
              <a:rPr lang="fr-CA" dirty="0"/>
              <a:t>Literie et linge souillés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55C5F3-498D-AAA0-6C86-F4A26C2A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3048000"/>
            <a:ext cx="4242048" cy="3048000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Loin de l’uniforme</a:t>
            </a:r>
          </a:p>
          <a:p>
            <a:r>
              <a:rPr lang="fr-CA" dirty="0"/>
              <a:t>Ne pas secouer</a:t>
            </a:r>
          </a:p>
          <a:p>
            <a:r>
              <a:rPr lang="fr-CA" dirty="0"/>
              <a:t>Ne pas déposer sur table ou chaise</a:t>
            </a:r>
          </a:p>
          <a:p>
            <a:r>
              <a:rPr lang="fr-CA" dirty="0"/>
              <a:t>Se laver les mains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A8874F-5D28-E953-C4E4-A790161D0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4048" y="2060848"/>
            <a:ext cx="3377952" cy="987151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Matériel souillé / </a:t>
            </a:r>
          </a:p>
          <a:p>
            <a:r>
              <a:rPr lang="fr-CA" dirty="0"/>
              <a:t>Déchets contaminés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0F7A34-5B8A-A415-5627-A03D85275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2710" y="3048000"/>
            <a:ext cx="3869770" cy="3048000"/>
          </a:xfrm>
        </p:spPr>
        <p:txBody>
          <a:bodyPr/>
          <a:lstStyle/>
          <a:p>
            <a:r>
              <a:rPr lang="fr-CA" b="1" dirty="0"/>
              <a:t>Port des gants </a:t>
            </a:r>
          </a:p>
          <a:p>
            <a:r>
              <a:rPr lang="fr-CA" dirty="0"/>
              <a:t>Biorisque</a:t>
            </a:r>
          </a:p>
          <a:p>
            <a:r>
              <a:rPr lang="fr-CA" dirty="0"/>
              <a:t>Utilisation sacs</a:t>
            </a:r>
          </a:p>
        </p:txBody>
      </p:sp>
    </p:spTree>
    <p:extLst>
      <p:ext uri="{BB962C8B-B14F-4D97-AF65-F5344CB8AC3E}">
        <p14:creationId xmlns:p14="http://schemas.microsoft.com/office/powerpoint/2010/main" val="2981619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7C162-B655-2623-1D03-1EA8911D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SIMDUT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6E81C-A0F3-F7D5-82DD-934B327C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778972"/>
            <a:ext cx="4032448" cy="5334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Catégorie 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8F7059-A307-D7DE-4482-DD13A2182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A" sz="2000" dirty="0"/>
              <a:t>Les matières infectieuses sont classées dans la catégorie D du :</a:t>
            </a:r>
          </a:p>
          <a:p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C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ystème d’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C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 sur les 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C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atières 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C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angereuses 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C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tilisées au 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C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ravail</a:t>
            </a:r>
            <a:r>
              <a:rPr lang="fr-CA" dirty="0"/>
              <a:t>.</a:t>
            </a:r>
          </a:p>
        </p:txBody>
      </p:sp>
      <p:pic>
        <p:nvPicPr>
          <p:cNvPr id="6" name="Image 5" descr="Une image contenant symbole, cercle, Graphique, Police&#10;&#10;Description générée automatiquement">
            <a:extLst>
              <a:ext uri="{FF2B5EF4-FFF2-40B4-BE49-F238E27FC236}">
                <a16:creationId xmlns:a16="http://schemas.microsoft.com/office/drawing/2014/main" id="{71EF3DD5-CE8C-E94E-7523-D86CD8586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54" y="2420888"/>
            <a:ext cx="1514475" cy="1514475"/>
          </a:xfrm>
          <a:prstGeom prst="rect">
            <a:avLst/>
          </a:prstGeom>
        </p:spPr>
      </p:pic>
      <p:pic>
        <p:nvPicPr>
          <p:cNvPr id="8" name="Image 7" descr="Une image contenant croquis, clipart, symbole, cercle&#10;&#10;Description générée automatiquement">
            <a:extLst>
              <a:ext uri="{FF2B5EF4-FFF2-40B4-BE49-F238E27FC236}">
                <a16:creationId xmlns:a16="http://schemas.microsoft.com/office/drawing/2014/main" id="{974BD050-6B19-F9F3-606F-E62B76323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55" y="2348131"/>
            <a:ext cx="1361499" cy="1514476"/>
          </a:xfrm>
          <a:prstGeom prst="rect">
            <a:avLst/>
          </a:prstGeom>
        </p:spPr>
      </p:pic>
      <p:pic>
        <p:nvPicPr>
          <p:cNvPr id="10" name="Image 9" descr="Une image contenant clipart, croquis, dessin humoristique, cercle&#10;&#10;Description générée automatiquement">
            <a:extLst>
              <a:ext uri="{FF2B5EF4-FFF2-40B4-BE49-F238E27FC236}">
                <a16:creationId xmlns:a16="http://schemas.microsoft.com/office/drawing/2014/main" id="{1771387C-4ECF-4985-4586-8E6CBB238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24" y="2286000"/>
            <a:ext cx="1315605" cy="151447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BB34C0-D8F3-2E1B-0D2F-0A08EB705CC7}"/>
              </a:ext>
            </a:extLst>
          </p:cNvPr>
          <p:cNvSpPr txBox="1"/>
          <p:nvPr/>
        </p:nvSpPr>
        <p:spPr>
          <a:xfrm>
            <a:off x="5940152" y="45199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LECTURE CÉMEQ P.98 </a:t>
            </a:r>
          </a:p>
        </p:txBody>
      </p:sp>
    </p:spTree>
    <p:extLst>
      <p:ext uri="{BB962C8B-B14F-4D97-AF65-F5344CB8AC3E}">
        <p14:creationId xmlns:p14="http://schemas.microsoft.com/office/powerpoint/2010/main" val="410669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3159579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3071811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535E01-B8AC-1C3F-AA73-2A628992B33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39062" y="3034421"/>
            <a:ext cx="2286001" cy="2286000"/>
          </a:xfrm>
        </p:spPr>
        <p:txBody>
          <a:bodyPr anchor="b">
            <a:normAutofit/>
          </a:bodyPr>
          <a:lstStyle/>
          <a:p>
            <a:r>
              <a:rPr lang="fr-CA" sz="2600">
                <a:solidFill>
                  <a:srgbClr val="FFFFFF"/>
                </a:solidFill>
              </a:rPr>
              <a:t>L’agent infectieux se rend chez l’hôte réceptif de plusieurs façons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8ACA24C-483C-F243-2A95-C458BF35B5A7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6882074"/>
              </p:ext>
            </p:extLst>
          </p:nvPr>
        </p:nvGraphicFramePr>
        <p:xfrm>
          <a:off x="4000500" y="762000"/>
          <a:ext cx="457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915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0F80E-2B48-0699-893B-BEE612B616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780" y="320517"/>
            <a:ext cx="7338392" cy="866800"/>
          </a:xfrm>
        </p:spPr>
        <p:txBody>
          <a:bodyPr/>
          <a:lstStyle/>
          <a:p>
            <a:r>
              <a:rPr lang="fr-CA" b="1" dirty="0"/>
              <a:t>Par 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F4D0F-6A7D-187D-87ED-F44FE79A9B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56792"/>
            <a:ext cx="7338392" cy="45472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dirty="0"/>
              <a:t> </a:t>
            </a: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</a:p>
          <a:p>
            <a:pPr>
              <a:buFontTx/>
              <a:buChar char="-"/>
            </a:pPr>
            <a:r>
              <a:rPr lang="fr-CA" dirty="0"/>
              <a:t>Poignée de mains</a:t>
            </a:r>
          </a:p>
          <a:p>
            <a:pPr marL="0" indent="0">
              <a:buNone/>
            </a:pPr>
            <a:r>
              <a:rPr lang="fr-CA" sz="2000" i="1" dirty="0"/>
              <a:t>C’est par les mains non lavées ou mal lavées que les microorganismes sont transportés en milieu hospitalier ou urbain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</a:t>
            </a:r>
          </a:p>
          <a:p>
            <a:pPr>
              <a:buFontTx/>
              <a:buChar char="-"/>
            </a:pPr>
            <a:r>
              <a:rPr lang="fr-CA" dirty="0"/>
              <a:t>Matériel de soins contaminé</a:t>
            </a:r>
          </a:p>
          <a:p>
            <a:pPr>
              <a:buFontTx/>
              <a:buChar char="-"/>
            </a:pPr>
            <a:r>
              <a:rPr lang="fr-CA" dirty="0"/>
              <a:t>Draps contaminés et non lavés</a:t>
            </a:r>
          </a:p>
          <a:p>
            <a:pPr>
              <a:buFontTx/>
              <a:buChar char="-"/>
            </a:pPr>
            <a:r>
              <a:rPr lang="fr-CA" dirty="0"/>
              <a:t>Robinets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AA4574-7827-594B-58CA-C27648B23A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53136"/>
            <a:ext cx="2763479" cy="1296144"/>
          </a:xfrm>
          <a:prstGeom prst="rect">
            <a:avLst/>
          </a:prstGeom>
        </p:spPr>
      </p:pic>
      <p:pic>
        <p:nvPicPr>
          <p:cNvPr id="7" name="Image 6" descr="Une image contenant personne, ongle, regarder, veine&#10;&#10;Description générée automatiquement">
            <a:extLst>
              <a:ext uri="{FF2B5EF4-FFF2-40B4-BE49-F238E27FC236}">
                <a16:creationId xmlns:a16="http://schemas.microsoft.com/office/drawing/2014/main" id="{9EE68547-AEC9-18D7-D5A7-2B75CB87380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33" y="1844824"/>
            <a:ext cx="2569872" cy="9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0F80E-2B48-0699-893B-BEE612B616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780" y="320517"/>
            <a:ext cx="7338392" cy="866800"/>
          </a:xfrm>
        </p:spPr>
        <p:txBody>
          <a:bodyPr/>
          <a:lstStyle/>
          <a:p>
            <a:r>
              <a:rPr lang="fr-CA" b="1" dirty="0"/>
              <a:t>Par gouttelettes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F4D0F-6A7D-187D-87ED-F44FE79A9B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56792"/>
            <a:ext cx="661831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3600" i="1" dirty="0"/>
              <a:t>L’hôte est contaminé en aspirant des gouttelettes produites par la toux et les éternuements.</a:t>
            </a:r>
          </a:p>
          <a:p>
            <a:pPr marL="0" indent="0">
              <a:buNone/>
            </a:pPr>
            <a:endParaRPr lang="fr-CA" sz="3600" i="1" dirty="0"/>
          </a:p>
          <a:p>
            <a:pPr marL="0" indent="0">
              <a:buNone/>
            </a:pPr>
            <a:r>
              <a:rPr lang="fr-CA" sz="3600" i="1" dirty="0"/>
              <a:t>Les gouttelettes </a:t>
            </a:r>
            <a:r>
              <a:rPr lang="fr-CA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peuvent être projetées dans les airs sur une distance d’environ un mètre,</a:t>
            </a:r>
            <a:r>
              <a:rPr lang="fr-CA" sz="3600" i="1" dirty="0"/>
              <a:t> ou se déposer sur les objets dans l’environnement.</a:t>
            </a:r>
            <a:endParaRPr lang="fr-CA" i="1" dirty="0"/>
          </a:p>
        </p:txBody>
      </p:sp>
      <p:pic>
        <p:nvPicPr>
          <p:cNvPr id="5" name="Image 4" descr="Une image contenant personne, Visage humain, habits, peau&#10;&#10;Description générée automatiquement">
            <a:extLst>
              <a:ext uri="{FF2B5EF4-FFF2-40B4-BE49-F238E27FC236}">
                <a16:creationId xmlns:a16="http://schemas.microsoft.com/office/drawing/2014/main" id="{4B874C3B-E681-4325-2C1F-51275220D9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56734"/>
            <a:ext cx="1903459" cy="2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0F80E-2B48-0699-893B-BEE612B616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780" y="320517"/>
            <a:ext cx="7338392" cy="866800"/>
          </a:xfrm>
        </p:spPr>
        <p:txBody>
          <a:bodyPr/>
          <a:lstStyle/>
          <a:p>
            <a:r>
              <a:rPr lang="fr-CA" b="1" dirty="0"/>
              <a:t>Par voie aérienne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F4D0F-6A7D-187D-87ED-F44FE79A9B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56792"/>
            <a:ext cx="6114256" cy="45472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3100" i="1" dirty="0"/>
              <a:t>Les Micro-organismes sont </a:t>
            </a:r>
            <a:r>
              <a:rPr lang="fr-CA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disséminés dans l‘air </a:t>
            </a:r>
            <a:r>
              <a:rPr lang="fr-CA" sz="3100" i="1" dirty="0"/>
              <a:t>, présent dans des microgouttelettes ou dans des particules de poussière</a:t>
            </a:r>
            <a:r>
              <a:rPr lang="fr-CA" sz="3600" i="1" dirty="0"/>
              <a:t>.</a:t>
            </a:r>
          </a:p>
          <a:p>
            <a:pPr marL="0" indent="0">
              <a:buNone/>
            </a:pPr>
            <a:endParaRPr lang="fr-CA" sz="3600" i="1" dirty="0"/>
          </a:p>
          <a:p>
            <a:pPr marL="0" indent="0">
              <a:buNone/>
            </a:pPr>
            <a:r>
              <a:rPr lang="fr-CA" sz="3500" i="1" dirty="0"/>
              <a:t>Ils sont dispersés par les courants d'air et </a:t>
            </a:r>
            <a:r>
              <a:rPr lang="fr-CA" sz="35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peuvent être inhalés par des autres réceptifs sur une certaine distance </a:t>
            </a:r>
            <a:r>
              <a:rPr lang="fr-CA" i="1" dirty="0"/>
              <a:t>(</a:t>
            </a:r>
            <a:r>
              <a:rPr lang="fr-C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d’un mètre)</a:t>
            </a:r>
          </a:p>
        </p:txBody>
      </p:sp>
      <p:pic>
        <p:nvPicPr>
          <p:cNvPr id="5" name="Image 4" descr="Une image contenant électroménager, Électroménager, climatiseur, climatisation&#10;&#10;Description générée automatiquement">
            <a:extLst>
              <a:ext uri="{FF2B5EF4-FFF2-40B4-BE49-F238E27FC236}">
                <a16:creationId xmlns:a16="http://schemas.microsoft.com/office/drawing/2014/main" id="{F61A7B98-4F54-27C1-47E2-684A94D6EB3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092981"/>
            <a:ext cx="2149169" cy="17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0F80E-2B48-0699-893B-BEE612B616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780" y="320517"/>
            <a:ext cx="7338392" cy="866800"/>
          </a:xfrm>
        </p:spPr>
        <p:txBody>
          <a:bodyPr/>
          <a:lstStyle/>
          <a:p>
            <a:r>
              <a:rPr lang="fr-CA" b="1" dirty="0"/>
              <a:t>Par véhicule commun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F4D0F-6A7D-187D-87ED-F44FE79A9B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56792"/>
            <a:ext cx="7338392" cy="49806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sz="3100" i="1" dirty="0"/>
              <a:t>Il s’agit </a:t>
            </a:r>
            <a:r>
              <a:rPr lang="fr-CA" sz="3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unique source de contamination </a:t>
            </a:r>
            <a:r>
              <a:rPr lang="fr-CA" sz="3100" i="1" dirty="0"/>
              <a:t>pour plusieurs hôtes (aliments ou un médicament commun contaminés)</a:t>
            </a:r>
            <a:r>
              <a:rPr lang="fr-CA" sz="3600" i="1" dirty="0"/>
              <a:t>.</a:t>
            </a:r>
          </a:p>
          <a:p>
            <a:pPr marL="0" indent="0">
              <a:buNone/>
            </a:pPr>
            <a:endParaRPr lang="fr-CA" sz="3600" i="1" dirty="0"/>
          </a:p>
          <a:p>
            <a:pPr marL="0" indent="0">
              <a:buNone/>
            </a:pPr>
            <a:r>
              <a:rPr lang="fr-CA" sz="3200" i="1" dirty="0"/>
              <a:t>* </a:t>
            </a:r>
            <a:r>
              <a:rPr lang="fr-CA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Souvent, l’infection se propage de cette façon si on néglige d’observer des normes adéquates dans la préparation des aliments ou des médicaments ou dans la simple désinfection d’équipement.</a:t>
            </a:r>
          </a:p>
        </p:txBody>
      </p:sp>
      <p:pic>
        <p:nvPicPr>
          <p:cNvPr id="5" name="Image 4" descr="pot de crème commun&#10;">
            <a:extLst>
              <a:ext uri="{FF2B5EF4-FFF2-40B4-BE49-F238E27FC236}">
                <a16:creationId xmlns:a16="http://schemas.microsoft.com/office/drawing/2014/main" id="{A6833F9B-CB0B-9FF9-3A5B-1BEF6A3972C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92896"/>
            <a:ext cx="188949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4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0F80E-2B48-0699-893B-BEE612B616A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36780" y="320517"/>
            <a:ext cx="7338392" cy="866800"/>
          </a:xfrm>
        </p:spPr>
        <p:txBody>
          <a:bodyPr/>
          <a:lstStyle/>
          <a:p>
            <a:r>
              <a:rPr lang="fr-CA" b="1" dirty="0"/>
              <a:t>Par vecteur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DF4D0F-6A7D-187D-87ED-F44FE79A9B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56793"/>
            <a:ext cx="73383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 i="1" dirty="0"/>
              <a:t>La transmission d’un microorganisme à un hôte réceptif se fait par les insectes ou les tiques.</a:t>
            </a:r>
          </a:p>
          <a:p>
            <a:pPr marL="0" indent="0">
              <a:buNone/>
            </a:pPr>
            <a:r>
              <a:rPr lang="fr-FR" sz="1900" i="1" dirty="0"/>
              <a:t>(Tiques font partie de la famille des acariens. Ce sont des parasites des animaux et des humains, qui se nourrissent de sang et peuvent être porteurs de maladies infectieuses)</a:t>
            </a:r>
          </a:p>
          <a:p>
            <a:pPr marL="0" indent="0">
              <a:buNone/>
            </a:pPr>
            <a:endParaRPr lang="fr-CA" sz="3600" i="1" dirty="0"/>
          </a:p>
        </p:txBody>
      </p:sp>
      <p:pic>
        <p:nvPicPr>
          <p:cNvPr id="5" name="Image 4" descr="Une image contenant invertébré, vermine, insecte, arthropode&#10;&#10;Description générée automatiquement">
            <a:extLst>
              <a:ext uri="{FF2B5EF4-FFF2-40B4-BE49-F238E27FC236}">
                <a16:creationId xmlns:a16="http://schemas.microsoft.com/office/drawing/2014/main" id="{442F4B17-9A57-1CF6-BC83-736884CE6E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38612"/>
            <a:ext cx="1724831" cy="1245710"/>
          </a:xfrm>
          <a:prstGeom prst="rect">
            <a:avLst/>
          </a:prstGeom>
        </p:spPr>
      </p:pic>
      <p:pic>
        <p:nvPicPr>
          <p:cNvPr id="7" name="Image 6" descr="Une image contenant invertébré, insecte, vermine, acarien&#10;&#10;Description générée automatiquement">
            <a:extLst>
              <a:ext uri="{FF2B5EF4-FFF2-40B4-BE49-F238E27FC236}">
                <a16:creationId xmlns:a16="http://schemas.microsoft.com/office/drawing/2014/main" id="{1C984F74-98D2-DE68-FC1A-E5BD0B4751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30" y="4884983"/>
            <a:ext cx="2336847" cy="15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9F7A1-13DF-EB5F-B541-C230D1E334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9510" y="332656"/>
            <a:ext cx="7647709" cy="1524000"/>
          </a:xfrm>
        </p:spPr>
        <p:txBody>
          <a:bodyPr/>
          <a:lstStyle/>
          <a:p>
            <a:pPr algn="ctr"/>
            <a:r>
              <a:rPr lang="fr-FR" dirty="0"/>
              <a:t>Les mesures de prévention de l’infection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33F9-2062-3984-5914-0B2993C4621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34291" y="2132856"/>
            <a:ext cx="7798149" cy="381808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contrôle des infections en milieu hospitalier a pour but de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protéger la personne nécessitant des soins contre les infections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nosocomiales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qui constituent un risque important de morbidité, compte tenu de la fragilité immunitaire des personnes hospitalisées.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6632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TP030007474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2010-04-16T14:16:55+00:00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328397</Value>
      <Value>502832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santé - Virus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santé - Virus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Vv8qFzFpiVe4T7bCiBfnsJkl13s=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2009-10-10T07:00:00+00:00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169980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9ED6DD-D4D8-4533-9443-1F0488F8635E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21F61DB3-4B6B-4102-BC87-B427AD4B6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AF9E5-461C-4C85-A8B1-B7E4E75B1C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santé - Virus</Template>
  <TotalTime>1395</TotalTime>
  <Words>875</Words>
  <Application>Microsoft Office PowerPoint</Application>
  <PresentationFormat>Affichage à l'écran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Avenir Next LT Pro</vt:lpstr>
      <vt:lpstr>Avenir Next LT Pro Light</vt:lpstr>
      <vt:lpstr>Sitka Subheading</vt:lpstr>
      <vt:lpstr>Wingdings</vt:lpstr>
      <vt:lpstr>PebbleVTI</vt:lpstr>
      <vt:lpstr>L’infection et les mesures de prévention</vt:lpstr>
      <vt:lpstr>Les éléments du cycle d’infection</vt:lpstr>
      <vt:lpstr>L’agent infectieux se rend chez l’hôte réceptif de plusieurs façons</vt:lpstr>
      <vt:lpstr>Par contact</vt:lpstr>
      <vt:lpstr>Par gouttelettes</vt:lpstr>
      <vt:lpstr>Par voie aérienne</vt:lpstr>
      <vt:lpstr>Par véhicule commun</vt:lpstr>
      <vt:lpstr>Par vecteur</vt:lpstr>
      <vt:lpstr>Les mesures de prévention de l’infection</vt:lpstr>
      <vt:lpstr>Bactéries multirésistantes aux antibiotiques ... C’est quoi ?</vt:lpstr>
      <vt:lpstr>SARM, ERV et C. difficile</vt:lpstr>
      <vt:lpstr>Que signifie les termes:  - Hygiene - Asepsie - Désinfection - Sterilization </vt:lpstr>
      <vt:lpstr>Présentation PowerPoint</vt:lpstr>
      <vt:lpstr>Présentation PowerPoint</vt:lpstr>
      <vt:lpstr>Moyens pour briser le cycle d’infections</vt:lpstr>
      <vt:lpstr>Pratiques de base</vt:lpstr>
      <vt:lpstr>Présentation PowerPoint</vt:lpstr>
      <vt:lpstr>Présentation PowerPoint</vt:lpstr>
      <vt:lpstr>Utilisation d’agents nettoyants/antimicrobiens</vt:lpstr>
      <vt:lpstr>Manipulation de matériel</vt:lpstr>
      <vt:lpstr>SIMDUT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L’infection et les mesures de prévention</dc:title>
  <dc:creator>Di Mattia, Stephanie</dc:creator>
  <cp:lastModifiedBy>Di Mattia, Stephanie</cp:lastModifiedBy>
  <cp:revision>16</cp:revision>
  <dcterms:created xsi:type="dcterms:W3CDTF">2023-06-01T17:26:59Z</dcterms:created>
  <dcterms:modified xsi:type="dcterms:W3CDTF">2023-06-05T15:56:49Z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8621200</vt:r8>
  </property>
  <property fmtid="{D5CDD505-2E9C-101B-9397-08002B2CF9AE}" pid="5" name="APTrustLevel">
    <vt:r8>3</vt:r8>
  </property>
</Properties>
</file>