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0" r:id="rId5"/>
    <p:sldId id="261" r:id="rId6"/>
    <p:sldId id="262" r:id="rId7"/>
    <p:sldId id="263" r:id="rId8"/>
    <p:sldId id="354" r:id="rId9"/>
    <p:sldId id="265" r:id="rId10"/>
    <p:sldId id="267" r:id="rId11"/>
    <p:sldId id="269" r:id="rId12"/>
    <p:sldId id="270" r:id="rId13"/>
    <p:sldId id="271" r:id="rId14"/>
    <p:sldId id="272" r:id="rId15"/>
    <p:sldId id="273" r:id="rId16"/>
    <p:sldId id="274" r:id="rId17"/>
    <p:sldId id="275" r:id="rId18"/>
    <p:sldId id="276" r:id="rId19"/>
    <p:sldId id="277" r:id="rId20"/>
    <p:sldId id="278" r:id="rId21"/>
    <p:sldId id="280" r:id="rId22"/>
    <p:sldId id="281" r:id="rId23"/>
    <p:sldId id="283" r:id="rId24"/>
    <p:sldId id="284" r:id="rId25"/>
    <p:sldId id="287" r:id="rId26"/>
    <p:sldId id="286" r:id="rId27"/>
    <p:sldId id="288" r:id="rId28"/>
    <p:sldId id="289" r:id="rId29"/>
    <p:sldId id="290" r:id="rId30"/>
    <p:sldId id="291" r:id="rId31"/>
    <p:sldId id="292" r:id="rId32"/>
    <p:sldId id="293" r:id="rId33"/>
    <p:sldId id="294" r:id="rId34"/>
    <p:sldId id="295" r:id="rId35"/>
    <p:sldId id="296" r:id="rId36"/>
    <p:sldId id="297" r:id="rId37"/>
    <p:sldId id="355" r:id="rId38"/>
    <p:sldId id="299" r:id="rId39"/>
    <p:sldId id="300" r:id="rId40"/>
    <p:sldId id="356" r:id="rId41"/>
    <p:sldId id="301" r:id="rId42"/>
    <p:sldId id="302" r:id="rId43"/>
    <p:sldId id="357"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58"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59" r:id="rId85"/>
    <p:sldId id="342" r:id="rId86"/>
    <p:sldId id="343" r:id="rId87"/>
    <p:sldId id="344" r:id="rId88"/>
    <p:sldId id="345" r:id="rId89"/>
    <p:sldId id="346" r:id="rId90"/>
    <p:sldId id="347" r:id="rId91"/>
    <p:sldId id="348" r:id="rId92"/>
    <p:sldId id="349" r:id="rId93"/>
    <p:sldId id="350" r:id="rId9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72" y="5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fr-FR" smtClean="0"/>
              <a:t>Modifiez le style du titre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4B37BA3-F695-4D80-B937-F923534D01E1}" type="datetimeFigureOut">
              <a:rPr lang="fr-CA" smtClean="0"/>
              <a:t>2021-02-04</a:t>
            </a:fld>
            <a:endParaRPr lang="fr-CA"/>
          </a:p>
        </p:txBody>
      </p:sp>
      <p:sp>
        <p:nvSpPr>
          <p:cNvPr id="5" name="Footer Placeholder 4"/>
          <p:cNvSpPr>
            <a:spLocks noGrp="1"/>
          </p:cNvSpPr>
          <p:nvPr>
            <p:ph type="ftr" sz="quarter" idx="11"/>
          </p:nvPr>
        </p:nvSpPr>
        <p:spPr>
          <a:xfrm>
            <a:off x="1174044" y="5357592"/>
            <a:ext cx="5034845" cy="365125"/>
          </a:xfrm>
        </p:spPr>
        <p:txBody>
          <a:bodyPr/>
          <a:lstStyle/>
          <a:p>
            <a:endParaRPr lang="fr-CA"/>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F5E9AD86-419D-475F-8B08-1F88E17A8C75}" type="slidenum">
              <a:rPr lang="fr-CA" smtClean="0"/>
              <a:t>‹N°›</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54B37BA3-F695-4D80-B937-F923534D01E1}" type="datetimeFigureOut">
              <a:rPr lang="fr-CA" smtClean="0"/>
              <a:t>2021-02-04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5E9AD86-419D-475F-8B08-1F88E17A8C75}" type="slidenum">
              <a:rPr lang="fr-CA" smtClean="0"/>
              <a:t>‹N°›</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54B37BA3-F695-4D80-B937-F923534D01E1}" type="datetimeFigureOut">
              <a:rPr lang="fr-CA" smtClean="0"/>
              <a:t>2021-02-04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5E9AD86-419D-475F-8B08-1F88E17A8C75}" type="slidenum">
              <a:rPr lang="fr-CA" smtClean="0"/>
              <a:t>‹N°›</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54B37BA3-F695-4D80-B937-F923534D01E1}" type="datetimeFigureOut">
              <a:rPr lang="fr-CA" smtClean="0"/>
              <a:t>2021-02-04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5E9AD86-419D-475F-8B08-1F88E17A8C75}" type="slidenum">
              <a:rPr lang="fr-CA" smtClean="0"/>
              <a:t>‹N°›</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fr-FR" smtClean="0"/>
              <a:t>Modifiez le style du titre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4B37BA3-F695-4D80-B937-F923534D01E1}" type="datetimeFigureOut">
              <a:rPr lang="fr-CA" smtClean="0"/>
              <a:t>2021-02-04</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F5E9AD86-419D-475F-8B08-1F88E17A8C75}" type="slidenum">
              <a:rPr lang="fr-CA" smtClean="0"/>
              <a:t>‹N°›</a:t>
            </a:fld>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5" name="Date Placeholder 4"/>
          <p:cNvSpPr>
            <a:spLocks noGrp="1"/>
          </p:cNvSpPr>
          <p:nvPr>
            <p:ph type="dt" sz="half" idx="10"/>
          </p:nvPr>
        </p:nvSpPr>
        <p:spPr/>
        <p:txBody>
          <a:bodyPr/>
          <a:lstStyle/>
          <a:p>
            <a:fld id="{54B37BA3-F695-4D80-B937-F923534D01E1}" type="datetimeFigureOut">
              <a:rPr lang="fr-CA" smtClean="0"/>
              <a:t>2021-02-04</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F5E9AD86-419D-475F-8B08-1F88E17A8C75}" type="slidenum">
              <a:rPr lang="fr-CA" smtClean="0"/>
              <a:t>‹N°›</a:t>
            </a:fld>
            <a:endParaRPr lang="fr-CA"/>
          </a:p>
        </p:txBody>
      </p:sp>
      <p:sp>
        <p:nvSpPr>
          <p:cNvPr id="9" name="Content Placeholder 8"/>
          <p:cNvSpPr>
            <a:spLocks noGrp="1"/>
          </p:cNvSpPr>
          <p:nvPr>
            <p:ph sz="quarter" idx="13"/>
          </p:nvPr>
        </p:nvSpPr>
        <p:spPr>
          <a:xfrm>
            <a:off x="1298448" y="2121407"/>
            <a:ext cx="3200400" cy="3602736"/>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7" name="Date Placeholder 6"/>
          <p:cNvSpPr>
            <a:spLocks noGrp="1"/>
          </p:cNvSpPr>
          <p:nvPr>
            <p:ph type="dt" sz="half" idx="10"/>
          </p:nvPr>
        </p:nvSpPr>
        <p:spPr/>
        <p:txBody>
          <a:bodyPr/>
          <a:lstStyle/>
          <a:p>
            <a:fld id="{54B37BA3-F695-4D80-B937-F923534D01E1}" type="datetimeFigureOut">
              <a:rPr lang="fr-CA" smtClean="0"/>
              <a:t>2021-02-04</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F5E9AD86-419D-475F-8B08-1F88E17A8C75}" type="slidenum">
              <a:rPr lang="fr-CA" smtClean="0"/>
              <a:t>‹N°›</a:t>
            </a:fld>
            <a:endParaRPr lang="fr-CA"/>
          </a:p>
        </p:txBody>
      </p:sp>
      <p:sp>
        <p:nvSpPr>
          <p:cNvPr id="11" name="Content Placeholder 10"/>
          <p:cNvSpPr>
            <a:spLocks noGrp="1"/>
          </p:cNvSpPr>
          <p:nvPr>
            <p:ph sz="quarter" idx="13"/>
          </p:nvPr>
        </p:nvSpPr>
        <p:spPr>
          <a:xfrm>
            <a:off x="1298448" y="2944368"/>
            <a:ext cx="3227832" cy="2779776"/>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54B37BA3-F695-4D80-B937-F923534D01E1}" type="datetimeFigureOut">
              <a:rPr lang="fr-CA" smtClean="0"/>
              <a:t>2021-02-04</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F5E9AD86-419D-475F-8B08-1F88E17A8C75}" type="slidenum">
              <a:rPr lang="fr-CA" smtClean="0"/>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37BA3-F695-4D80-B937-F923534D01E1}" type="datetimeFigureOut">
              <a:rPr lang="fr-CA" smtClean="0"/>
              <a:t>2021-02-04</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F5E9AD86-419D-475F-8B08-1F88E17A8C75}" type="slidenum">
              <a:rPr lang="fr-CA" smtClean="0"/>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fr-FR" smtClean="0"/>
              <a:t>Modifiez le style du titre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a:xfrm rot="60000">
            <a:off x="6341698" y="5885672"/>
            <a:ext cx="1213821" cy="365125"/>
          </a:xfrm>
        </p:spPr>
        <p:txBody>
          <a:bodyPr/>
          <a:lstStyle/>
          <a:p>
            <a:fld id="{54B37BA3-F695-4D80-B937-F923534D01E1}" type="datetimeFigureOut">
              <a:rPr lang="fr-CA" smtClean="0"/>
              <a:t>2021-02-04</a:t>
            </a:fld>
            <a:endParaRPr lang="fr-CA"/>
          </a:p>
        </p:txBody>
      </p:sp>
      <p:sp>
        <p:nvSpPr>
          <p:cNvPr id="6" name="Footer Placeholder 5"/>
          <p:cNvSpPr>
            <a:spLocks noGrp="1"/>
          </p:cNvSpPr>
          <p:nvPr>
            <p:ph type="ftr" sz="quarter" idx="11"/>
          </p:nvPr>
        </p:nvSpPr>
        <p:spPr>
          <a:xfrm rot="-60000">
            <a:off x="914554" y="5829261"/>
            <a:ext cx="3522607" cy="365125"/>
          </a:xfrm>
        </p:spPr>
        <p:txBody>
          <a:bodyPr/>
          <a:lstStyle/>
          <a:p>
            <a:endParaRPr lang="fr-CA"/>
          </a:p>
        </p:txBody>
      </p:sp>
      <p:sp>
        <p:nvSpPr>
          <p:cNvPr id="7" name="Slide Number Placeholder 6"/>
          <p:cNvSpPr>
            <a:spLocks noGrp="1"/>
          </p:cNvSpPr>
          <p:nvPr>
            <p:ph type="sldNum" sz="quarter" idx="12"/>
          </p:nvPr>
        </p:nvSpPr>
        <p:spPr>
          <a:xfrm rot="60000">
            <a:off x="7557313" y="5896961"/>
            <a:ext cx="554023" cy="365125"/>
          </a:xfrm>
        </p:spPr>
        <p:txBody>
          <a:bodyPr/>
          <a:lstStyle/>
          <a:p>
            <a:fld id="{F5E9AD86-419D-475F-8B08-1F88E17A8C75}" type="slidenum">
              <a:rPr lang="fr-CA" smtClean="0"/>
              <a:t>‹N°›</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a:xfrm rot="60000">
            <a:off x="6345936" y="5888737"/>
            <a:ext cx="1213821" cy="365125"/>
          </a:xfrm>
        </p:spPr>
        <p:txBody>
          <a:bodyPr/>
          <a:lstStyle/>
          <a:p>
            <a:fld id="{54B37BA3-F695-4D80-B937-F923534D01E1}" type="datetimeFigureOut">
              <a:rPr lang="fr-CA" smtClean="0"/>
              <a:t>2021-02-04</a:t>
            </a:fld>
            <a:endParaRPr lang="fr-CA"/>
          </a:p>
        </p:txBody>
      </p:sp>
      <p:sp>
        <p:nvSpPr>
          <p:cNvPr id="6" name="Footer Placeholder 5"/>
          <p:cNvSpPr>
            <a:spLocks noGrp="1"/>
          </p:cNvSpPr>
          <p:nvPr>
            <p:ph type="ftr" sz="quarter" idx="11"/>
          </p:nvPr>
        </p:nvSpPr>
        <p:spPr>
          <a:xfrm rot="-60000">
            <a:off x="914569" y="5831037"/>
            <a:ext cx="3319043" cy="365125"/>
          </a:xfrm>
        </p:spPr>
        <p:txBody>
          <a:bodyPr/>
          <a:lstStyle/>
          <a:p>
            <a:endParaRPr lang="fr-CA"/>
          </a:p>
        </p:txBody>
      </p:sp>
      <p:sp>
        <p:nvSpPr>
          <p:cNvPr id="7" name="Slide Number Placeholder 6"/>
          <p:cNvSpPr>
            <a:spLocks noGrp="1"/>
          </p:cNvSpPr>
          <p:nvPr>
            <p:ph type="sldNum" sz="quarter" idx="12"/>
          </p:nvPr>
        </p:nvSpPr>
        <p:spPr>
          <a:xfrm rot="60000">
            <a:off x="7562089" y="5900026"/>
            <a:ext cx="554023" cy="365125"/>
          </a:xfrm>
        </p:spPr>
        <p:txBody>
          <a:bodyPr/>
          <a:lstStyle/>
          <a:p>
            <a:fld id="{F5E9AD86-419D-475F-8B08-1F88E17A8C75}" type="slidenum">
              <a:rPr lang="fr-CA" smtClean="0"/>
              <a:t>‹N°›</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4B37BA3-F695-4D80-B937-F923534D01E1}" type="datetimeFigureOut">
              <a:rPr lang="fr-CA" smtClean="0"/>
              <a:t>2021-02-04</a:t>
            </a:fld>
            <a:endParaRPr lang="fr-CA"/>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fr-CA"/>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5E9AD86-419D-475F-8B08-1F88E17A8C75}" type="slidenum">
              <a:rPr lang="fr-CA" smtClean="0"/>
              <a:t>‹N°›</a:t>
            </a:fld>
            <a:endParaRPr lang="fr-C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b="1" dirty="0" smtClean="0"/>
              <a:t>L’APPROCHE EN SOINS PALLIATIFS</a:t>
            </a:r>
            <a:endParaRPr lang="fr-CA" b="1" dirty="0"/>
          </a:p>
        </p:txBody>
      </p:sp>
      <p:sp>
        <p:nvSpPr>
          <p:cNvPr id="3" name="Sous-titre 2"/>
          <p:cNvSpPr>
            <a:spLocks noGrp="1"/>
          </p:cNvSpPr>
          <p:nvPr>
            <p:ph type="subTitle" idx="1"/>
          </p:nvPr>
        </p:nvSpPr>
        <p:spPr/>
        <p:txBody>
          <a:bodyPr>
            <a:normAutofit fontScale="92500" lnSpcReduction="10000"/>
          </a:bodyPr>
          <a:lstStyle/>
          <a:p>
            <a:endParaRPr lang="fr-CA" dirty="0" smtClean="0"/>
          </a:p>
          <a:p>
            <a:endParaRPr lang="fr-CA" dirty="0"/>
          </a:p>
          <a:p>
            <a:pPr algn="r"/>
            <a:r>
              <a:rPr lang="fr-CA" b="1" dirty="0" smtClean="0"/>
              <a:t>COMPÉTENCE 19</a:t>
            </a:r>
          </a:p>
          <a:p>
            <a:pPr algn="r"/>
            <a:r>
              <a:rPr lang="fr-CA" b="1" dirty="0" smtClean="0"/>
              <a:t>Modifié par DIS 2020</a:t>
            </a:r>
          </a:p>
        </p:txBody>
      </p:sp>
      <p:pic>
        <p:nvPicPr>
          <p:cNvPr id="4098" name="Picture 2" descr="http://img.over-blog-kiwi.com/1/31/53/78/20150108/ob_f5adbd_soins-palliatif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3645024"/>
            <a:ext cx="3101314" cy="206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solidFill>
                  <a:srgbClr val="FF0000"/>
                </a:solidFill>
              </a:rPr>
              <a:t>ATTENTION!!!</a:t>
            </a:r>
            <a:endParaRPr lang="fr-CA" b="1" dirty="0">
              <a:solidFill>
                <a:srgbClr val="FF0000"/>
              </a:solidFill>
            </a:endParaRPr>
          </a:p>
        </p:txBody>
      </p:sp>
      <p:sp>
        <p:nvSpPr>
          <p:cNvPr id="3" name="Espace réservé du contenu 2"/>
          <p:cNvSpPr>
            <a:spLocks noGrp="1"/>
          </p:cNvSpPr>
          <p:nvPr>
            <p:ph idx="1"/>
          </p:nvPr>
        </p:nvSpPr>
        <p:spPr/>
        <p:txBody>
          <a:bodyPr>
            <a:normAutofit/>
          </a:bodyPr>
          <a:lstStyle/>
          <a:p>
            <a:pPr marL="0" indent="0" algn="ctr">
              <a:buNone/>
            </a:pPr>
            <a:endParaRPr lang="fr-CA" dirty="0" smtClean="0"/>
          </a:p>
          <a:p>
            <a:pPr marL="0" indent="0" algn="ctr">
              <a:buNone/>
            </a:pPr>
            <a:r>
              <a:rPr lang="fr-CA" dirty="0" smtClean="0"/>
              <a:t>TOUS LES TRAVAUX QUI SERONT EFFECTUÉS DANS CETTE COMPÉTENCE PEUT VOUS BOULVERSER.</a:t>
            </a:r>
          </a:p>
          <a:p>
            <a:pPr marL="0" indent="0" algn="ctr">
              <a:buNone/>
            </a:pPr>
            <a:endParaRPr lang="fr-CA" dirty="0"/>
          </a:p>
          <a:p>
            <a:pPr marL="0" indent="0" algn="ctr">
              <a:buNone/>
            </a:pPr>
            <a:r>
              <a:rPr lang="fr-CA" dirty="0" smtClean="0"/>
              <a:t>AUCUN JUGEMENT OU REMARQUE NE SERA TOLÉRÉ DANS MON COURS</a:t>
            </a:r>
            <a:endParaRPr lang="fr-CA" dirty="0"/>
          </a:p>
        </p:txBody>
      </p:sp>
    </p:spTree>
    <p:extLst>
      <p:ext uri="{BB962C8B-B14F-4D97-AF65-F5344CB8AC3E}">
        <p14:creationId xmlns:p14="http://schemas.microsoft.com/office/powerpoint/2010/main" val="28036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t>LES SOINS PALLIATIFS</a:t>
            </a:r>
            <a:endParaRPr lang="fr-CA" b="1" dirty="0"/>
          </a:p>
        </p:txBody>
      </p:sp>
      <p:sp>
        <p:nvSpPr>
          <p:cNvPr id="3" name="Espace réservé du contenu 2"/>
          <p:cNvSpPr>
            <a:spLocks noGrp="1"/>
          </p:cNvSpPr>
          <p:nvPr>
            <p:ph idx="1"/>
          </p:nvPr>
        </p:nvSpPr>
        <p:spPr/>
        <p:txBody>
          <a:bodyPr/>
          <a:lstStyle/>
          <a:p>
            <a:r>
              <a:rPr lang="fr-CA" dirty="0" smtClean="0"/>
              <a:t>Il n’y a pas si longtemps, la clientèle des soins palliatifs se limitait aux cancéreux</a:t>
            </a:r>
          </a:p>
          <a:p>
            <a:endParaRPr lang="fr-CA" dirty="0"/>
          </a:p>
          <a:p>
            <a:r>
              <a:rPr lang="fr-CA" dirty="0" smtClean="0"/>
              <a:t>Maintenant, tous ceux souffrant d’une maladie incurable, fulgurante ou liées au vieillissement y ont accès</a:t>
            </a:r>
            <a:endParaRPr lang="fr-CA" dirty="0"/>
          </a:p>
        </p:txBody>
      </p:sp>
    </p:spTree>
    <p:extLst>
      <p:ext uri="{BB962C8B-B14F-4D97-AF65-F5344CB8AC3E}">
        <p14:creationId xmlns:p14="http://schemas.microsoft.com/office/powerpoint/2010/main" val="38571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p>
        </p:txBody>
      </p:sp>
      <p:sp>
        <p:nvSpPr>
          <p:cNvPr id="3" name="Espace réservé du contenu 2"/>
          <p:cNvSpPr>
            <a:spLocks noGrp="1"/>
          </p:cNvSpPr>
          <p:nvPr>
            <p:ph idx="1"/>
          </p:nvPr>
        </p:nvSpPr>
        <p:spPr/>
        <p:txBody>
          <a:bodyPr/>
          <a:lstStyle/>
          <a:p>
            <a:pPr algn="ctr"/>
            <a:endParaRPr lang="fr-CA" dirty="0" smtClean="0"/>
          </a:p>
          <a:p>
            <a:r>
              <a:rPr lang="fr-CA" dirty="0" smtClean="0"/>
              <a:t>Les soins palliatifs ne font pas qu’accompagner le mourant vers la fin. </a:t>
            </a:r>
          </a:p>
          <a:p>
            <a:pPr algn="ctr"/>
            <a:endParaRPr lang="fr-CA" dirty="0"/>
          </a:p>
          <a:p>
            <a:r>
              <a:rPr lang="fr-CA" dirty="0" smtClean="0"/>
              <a:t>Ils accompagnent et soutiennent aussi la famille et les proches dans cette dernière épreuve</a:t>
            </a:r>
            <a:endParaRPr lang="fr-CA" dirty="0"/>
          </a:p>
        </p:txBody>
      </p:sp>
    </p:spTree>
    <p:extLst>
      <p:ext uri="{BB962C8B-B14F-4D97-AF65-F5344CB8AC3E}">
        <p14:creationId xmlns:p14="http://schemas.microsoft.com/office/powerpoint/2010/main" val="16432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p>
        </p:txBody>
      </p:sp>
      <p:sp>
        <p:nvSpPr>
          <p:cNvPr id="3" name="Espace réservé du contenu 2"/>
          <p:cNvSpPr>
            <a:spLocks noGrp="1"/>
          </p:cNvSpPr>
          <p:nvPr>
            <p:ph idx="1"/>
          </p:nvPr>
        </p:nvSpPr>
        <p:spPr/>
        <p:txBody>
          <a:bodyPr>
            <a:normAutofit/>
          </a:bodyPr>
          <a:lstStyle/>
          <a:p>
            <a:pPr marL="0" indent="0" algn="ctr">
              <a:buNone/>
            </a:pPr>
            <a:r>
              <a:rPr lang="fr-CA" b="1" dirty="0" smtClean="0"/>
              <a:t>Annonce d’un diagnostic pessimiste </a:t>
            </a:r>
          </a:p>
          <a:p>
            <a:pPr marL="0" indent="0" algn="ctr">
              <a:buNone/>
            </a:pPr>
            <a:r>
              <a:rPr lang="fr-CA" dirty="0" smtClean="0"/>
              <a:t>= </a:t>
            </a:r>
          </a:p>
          <a:p>
            <a:pPr marL="0" indent="0" algn="ctr">
              <a:buNone/>
            </a:pPr>
            <a:r>
              <a:rPr lang="fr-CA" b="1" dirty="0"/>
              <a:t>U</a:t>
            </a:r>
            <a:r>
              <a:rPr lang="fr-CA" b="1" dirty="0" smtClean="0"/>
              <a:t>n combat pour la vie</a:t>
            </a:r>
          </a:p>
          <a:p>
            <a:pPr marL="0" indent="0">
              <a:buNone/>
            </a:pPr>
            <a:endParaRPr lang="fr-CA" dirty="0"/>
          </a:p>
          <a:p>
            <a:pPr marL="0" indent="0">
              <a:buNone/>
            </a:pPr>
            <a:r>
              <a:rPr lang="fr-CA" dirty="0"/>
              <a:t>P</a:t>
            </a:r>
            <a:r>
              <a:rPr lang="fr-CA" dirty="0" smtClean="0"/>
              <a:t>arcours rempli d’épreuves :</a:t>
            </a:r>
          </a:p>
          <a:p>
            <a:pPr marL="0" indent="0">
              <a:buNone/>
            </a:pPr>
            <a:endParaRPr lang="fr-CA" dirty="0"/>
          </a:p>
          <a:p>
            <a:pPr marL="0" indent="0">
              <a:buNone/>
            </a:pPr>
            <a:r>
              <a:rPr lang="fr-CA" dirty="0"/>
              <a:t>Traitements difficiles                      </a:t>
            </a:r>
            <a:r>
              <a:rPr lang="fr-CA" dirty="0" smtClean="0"/>
              <a:t>Rechutes</a:t>
            </a:r>
          </a:p>
          <a:p>
            <a:pPr marL="0" indent="0">
              <a:buNone/>
            </a:pPr>
            <a:r>
              <a:rPr lang="fr-CA" dirty="0" smtClean="0"/>
              <a:t>Rémissions temporaires                 Deuils</a:t>
            </a:r>
          </a:p>
        </p:txBody>
      </p:sp>
    </p:spTree>
    <p:extLst>
      <p:ext uri="{BB962C8B-B14F-4D97-AF65-F5344CB8AC3E}">
        <p14:creationId xmlns:p14="http://schemas.microsoft.com/office/powerpoint/2010/main" val="410066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p>
        </p:txBody>
      </p:sp>
      <p:sp>
        <p:nvSpPr>
          <p:cNvPr id="3" name="Espace réservé du contenu 2"/>
          <p:cNvSpPr>
            <a:spLocks noGrp="1"/>
          </p:cNvSpPr>
          <p:nvPr>
            <p:ph idx="1"/>
          </p:nvPr>
        </p:nvSpPr>
        <p:spPr/>
        <p:txBody>
          <a:bodyPr/>
          <a:lstStyle/>
          <a:p>
            <a:pPr marL="0" indent="0">
              <a:buNone/>
            </a:pPr>
            <a:r>
              <a:rPr lang="fr-CA" dirty="0" smtClean="0"/>
              <a:t>Après cette bataille pour guérir plus ou moins longue survient habituellement une prise de conscience, c’est à ce moment que :</a:t>
            </a:r>
          </a:p>
          <a:p>
            <a:pPr marL="0" indent="0" algn="ctr">
              <a:buNone/>
            </a:pPr>
            <a:endParaRPr lang="fr-CA" dirty="0"/>
          </a:p>
          <a:p>
            <a:pPr marL="0" indent="0" algn="ctr">
              <a:buNone/>
            </a:pPr>
            <a:endParaRPr lang="fr-CA" dirty="0"/>
          </a:p>
        </p:txBody>
      </p:sp>
      <p:sp>
        <p:nvSpPr>
          <p:cNvPr id="4" name="Ellipse 3"/>
          <p:cNvSpPr/>
          <p:nvPr/>
        </p:nvSpPr>
        <p:spPr>
          <a:xfrm>
            <a:off x="2051720" y="3495925"/>
            <a:ext cx="5184576" cy="237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000" b="1" dirty="0" smtClean="0">
                <a:solidFill>
                  <a:schemeClr val="tx1"/>
                </a:solidFill>
              </a:rPr>
              <a:t>LA RÉALITÉ DE LA MORT ATTEINT GRADUELLEMENT LA PERSONNE</a:t>
            </a:r>
            <a:endParaRPr lang="fr-CA" sz="3000" b="1" dirty="0">
              <a:solidFill>
                <a:schemeClr val="tx1"/>
              </a:solidFill>
            </a:endParaRPr>
          </a:p>
        </p:txBody>
      </p:sp>
    </p:spTree>
    <p:extLst>
      <p:ext uri="{BB962C8B-B14F-4D97-AF65-F5344CB8AC3E}">
        <p14:creationId xmlns:p14="http://schemas.microsoft.com/office/powerpoint/2010/main" val="18825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p>
        </p:txBody>
      </p:sp>
      <p:sp>
        <p:nvSpPr>
          <p:cNvPr id="3" name="Espace réservé du contenu 2"/>
          <p:cNvSpPr>
            <a:spLocks noGrp="1"/>
          </p:cNvSpPr>
          <p:nvPr>
            <p:ph idx="1"/>
          </p:nvPr>
        </p:nvSpPr>
        <p:spPr/>
        <p:txBody>
          <a:bodyPr/>
          <a:lstStyle/>
          <a:p>
            <a:r>
              <a:rPr lang="fr-CA" dirty="0" smtClean="0"/>
              <a:t>Lorsque la maladie continue d’évoluer, la décision d’abandonner les traitements curatifs devient la solution la plus raisonnable.</a:t>
            </a:r>
          </a:p>
          <a:p>
            <a:endParaRPr lang="fr-CA" dirty="0"/>
          </a:p>
          <a:p>
            <a:r>
              <a:rPr lang="fr-CA" dirty="0" smtClean="0"/>
              <a:t>Lorsqu’il n’y a plus de chance de guérison, cette personne obtient les soins palliatifs</a:t>
            </a:r>
            <a:endParaRPr lang="fr-CA" dirty="0"/>
          </a:p>
        </p:txBody>
      </p:sp>
    </p:spTree>
    <p:extLst>
      <p:ext uri="{BB962C8B-B14F-4D97-AF65-F5344CB8AC3E}">
        <p14:creationId xmlns:p14="http://schemas.microsoft.com/office/powerpoint/2010/main" val="95171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b="1" dirty="0"/>
              <a:t>LES SOINS </a:t>
            </a:r>
            <a:r>
              <a:rPr lang="fr-CA" b="1" dirty="0" smtClean="0"/>
              <a:t>PALLIATIFS </a:t>
            </a:r>
            <a:r>
              <a:rPr lang="fr-CA" sz="1600" b="1" dirty="0" smtClean="0"/>
              <a:t>p.16</a:t>
            </a:r>
            <a:r>
              <a:rPr lang="fr-CA" b="1" dirty="0" smtClean="0"/>
              <a:t> </a:t>
            </a:r>
            <a:endParaRPr lang="fr-CA" b="1" dirty="0"/>
          </a:p>
        </p:txBody>
      </p:sp>
      <p:sp>
        <p:nvSpPr>
          <p:cNvPr id="3" name="Espace réservé du contenu 2"/>
          <p:cNvSpPr>
            <a:spLocks noGrp="1"/>
          </p:cNvSpPr>
          <p:nvPr>
            <p:ph idx="1"/>
          </p:nvPr>
        </p:nvSpPr>
        <p:spPr/>
        <p:txBody>
          <a:bodyPr/>
          <a:lstStyle/>
          <a:p>
            <a:pPr marL="0" indent="0">
              <a:buNone/>
            </a:pPr>
            <a:r>
              <a:rPr lang="fr-CA" b="1" dirty="0" smtClean="0">
                <a:effectLst>
                  <a:outerShdw blurRad="38100" dist="38100" dir="2700000" algn="tl">
                    <a:srgbClr val="000000">
                      <a:alpha val="43137"/>
                    </a:srgbClr>
                  </a:outerShdw>
                </a:effectLst>
              </a:rPr>
              <a:t>DÉFINITION DES SOINS PALLIATIFS</a:t>
            </a:r>
          </a:p>
          <a:p>
            <a:pPr marL="0" indent="0">
              <a:buNone/>
            </a:pPr>
            <a:endParaRPr lang="fr-CA" b="1" dirty="0" smtClean="0">
              <a:effectLst>
                <a:outerShdw blurRad="38100" dist="38100" dir="2700000" algn="tl">
                  <a:srgbClr val="000000">
                    <a:alpha val="43137"/>
                  </a:srgbClr>
                </a:outerShdw>
              </a:effectLst>
            </a:endParaRPr>
          </a:p>
          <a:p>
            <a:r>
              <a:rPr lang="fr-CA" dirty="0" smtClean="0"/>
              <a:t>SOINS PALLIATIFS</a:t>
            </a:r>
          </a:p>
          <a:p>
            <a:r>
              <a:rPr lang="fr-CA" dirty="0" smtClean="0"/>
              <a:t>SOINS CURATIFS</a:t>
            </a:r>
          </a:p>
          <a:p>
            <a:pPr marL="0" indent="0" algn="ctr">
              <a:buNone/>
            </a:pPr>
            <a:endParaRPr lang="fr-CA" dirty="0"/>
          </a:p>
          <a:p>
            <a:pPr marL="0" indent="0" algn="ctr">
              <a:buNone/>
            </a:pPr>
            <a:r>
              <a:rPr lang="fr-CA" u="sng" dirty="0" smtClean="0">
                <a:solidFill>
                  <a:srgbClr val="FF0000"/>
                </a:solidFill>
              </a:rPr>
              <a:t>2 OBJECTIFS OPPOSÉS</a:t>
            </a:r>
            <a:endParaRPr lang="fr-CA" u="sng" dirty="0">
              <a:solidFill>
                <a:srgbClr val="FF0000"/>
              </a:solidFill>
            </a:endParaRPr>
          </a:p>
        </p:txBody>
      </p:sp>
    </p:spTree>
    <p:extLst>
      <p:ext uri="{BB962C8B-B14F-4D97-AF65-F5344CB8AC3E}">
        <p14:creationId xmlns:p14="http://schemas.microsoft.com/office/powerpoint/2010/main" val="354443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ircle(in)">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787865"/>
            <a:ext cx="5544616" cy="533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20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764704"/>
            <a:ext cx="6082644"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764704"/>
            <a:ext cx="6029200" cy="511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9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1340768"/>
            <a:ext cx="6965245" cy="679299"/>
          </a:xfrm>
        </p:spPr>
        <p:txBody>
          <a:bodyPr>
            <a:normAutofit fontScale="90000"/>
          </a:bodyPr>
          <a:lstStyle/>
          <a:p>
            <a:r>
              <a:rPr lang="fr-CA" b="1" dirty="0"/>
              <a:t>L’approche en soins palliatifs </a:t>
            </a:r>
            <a:br>
              <a:rPr lang="fr-CA" b="1" dirty="0"/>
            </a:br>
            <a:endParaRPr lang="fr-CA" b="1" dirty="0"/>
          </a:p>
        </p:txBody>
      </p:sp>
      <p:sp>
        <p:nvSpPr>
          <p:cNvPr id="3" name="Espace réservé du contenu 2"/>
          <p:cNvSpPr>
            <a:spLocks noGrp="1"/>
          </p:cNvSpPr>
          <p:nvPr>
            <p:ph idx="1"/>
          </p:nvPr>
        </p:nvSpPr>
        <p:spPr/>
        <p:txBody>
          <a:bodyPr/>
          <a:lstStyle/>
          <a:p>
            <a:endParaRPr lang="fr-CA" dirty="0"/>
          </a:p>
          <a:p>
            <a:pPr lvl="1"/>
            <a:r>
              <a:rPr lang="fr-CA" dirty="0"/>
              <a:t>La mort</a:t>
            </a:r>
          </a:p>
          <a:p>
            <a:pPr lvl="1"/>
            <a:r>
              <a:rPr lang="fr-CA" dirty="0"/>
              <a:t>Les soins palliatifs </a:t>
            </a:r>
          </a:p>
          <a:p>
            <a:pPr lvl="1"/>
            <a:r>
              <a:rPr lang="fr-CA" dirty="0"/>
              <a:t>Le développement des soins palliatifs</a:t>
            </a:r>
          </a:p>
          <a:p>
            <a:pPr lvl="1"/>
            <a:r>
              <a:rPr lang="fr-CA" dirty="0"/>
              <a:t>L’engagement dans la démarche palliative</a:t>
            </a:r>
          </a:p>
          <a:p>
            <a:endParaRPr lang="fr-CA" dirty="0"/>
          </a:p>
        </p:txBody>
      </p:sp>
    </p:spTree>
    <p:extLst>
      <p:ext uri="{BB962C8B-B14F-4D97-AF65-F5344CB8AC3E}">
        <p14:creationId xmlns:p14="http://schemas.microsoft.com/office/powerpoint/2010/main" val="255687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p>
        </p:txBody>
      </p:sp>
      <p:sp>
        <p:nvSpPr>
          <p:cNvPr id="3" name="Espace réservé du contenu 2"/>
          <p:cNvSpPr>
            <a:spLocks noGrp="1"/>
          </p:cNvSpPr>
          <p:nvPr>
            <p:ph idx="1"/>
          </p:nvPr>
        </p:nvSpPr>
        <p:spPr/>
        <p:txBody>
          <a:bodyPr>
            <a:normAutofit fontScale="92500" lnSpcReduction="10000"/>
          </a:bodyPr>
          <a:lstStyle/>
          <a:p>
            <a:r>
              <a:rPr lang="fr-CA" sz="3600" dirty="0" smtClean="0"/>
              <a:t>Selon l’OMS </a:t>
            </a:r>
            <a:endParaRPr lang="fr-CA" dirty="0"/>
          </a:p>
          <a:p>
            <a:pPr marL="0" indent="0">
              <a:buNone/>
            </a:pPr>
            <a:r>
              <a:rPr lang="fr-CA" dirty="0" smtClean="0"/>
              <a:t>Les soins palliatifs sont l’ensemble des soins actifs et globaux dispensés aux personnes atteinte d’une maladie avec pronostic réservé</a:t>
            </a:r>
          </a:p>
          <a:p>
            <a:pPr>
              <a:buFontTx/>
              <a:buChar char="-"/>
            </a:pPr>
            <a:endParaRPr lang="fr-CA" dirty="0" smtClean="0"/>
          </a:p>
          <a:p>
            <a:pPr>
              <a:buFontTx/>
              <a:buChar char="-"/>
            </a:pPr>
            <a:r>
              <a:rPr lang="fr-CA" dirty="0" smtClean="0"/>
              <a:t>Soutiennent </a:t>
            </a:r>
            <a:r>
              <a:rPr lang="fr-CA" dirty="0"/>
              <a:t>la vie et considèrent la mort comme un processus </a:t>
            </a:r>
            <a:r>
              <a:rPr lang="fr-CA" dirty="0" smtClean="0"/>
              <a:t>normal</a:t>
            </a:r>
          </a:p>
          <a:p>
            <a:pPr>
              <a:buFontTx/>
              <a:buChar char="-"/>
            </a:pPr>
            <a:r>
              <a:rPr lang="fr-CA" dirty="0" smtClean="0"/>
              <a:t>Soulagent </a:t>
            </a:r>
            <a:r>
              <a:rPr lang="fr-CA" dirty="0"/>
              <a:t>la douleur et les autres symptômes </a:t>
            </a:r>
            <a:r>
              <a:rPr lang="fr-CA" dirty="0" smtClean="0"/>
              <a:t>pénibles</a:t>
            </a:r>
          </a:p>
          <a:p>
            <a:pPr>
              <a:buFontTx/>
              <a:buChar char="-"/>
            </a:pPr>
            <a:r>
              <a:rPr lang="fr-CA" dirty="0" smtClean="0"/>
              <a:t>Ne </a:t>
            </a:r>
            <a:r>
              <a:rPr lang="fr-CA" dirty="0"/>
              <a:t>hâtent ni ne retardent la mort</a:t>
            </a:r>
          </a:p>
          <a:p>
            <a:pPr marL="0" indent="0">
              <a:buNone/>
            </a:pPr>
            <a:endParaRPr lang="fr-CA" dirty="0"/>
          </a:p>
        </p:txBody>
      </p:sp>
    </p:spTree>
    <p:extLst>
      <p:ext uri="{BB962C8B-B14F-4D97-AF65-F5344CB8AC3E}">
        <p14:creationId xmlns:p14="http://schemas.microsoft.com/office/powerpoint/2010/main" val="200331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normAutofit fontScale="92500"/>
          </a:bodyPr>
          <a:lstStyle/>
          <a:p>
            <a:r>
              <a:rPr lang="fr-CA" dirty="0" smtClean="0"/>
              <a:t>Suite…</a:t>
            </a:r>
          </a:p>
          <a:p>
            <a:endParaRPr lang="fr-CA" dirty="0"/>
          </a:p>
          <a:p>
            <a:pPr>
              <a:buFontTx/>
              <a:buChar char="-"/>
            </a:pPr>
            <a:r>
              <a:rPr lang="fr-CA" dirty="0" smtClean="0"/>
              <a:t>Intègrent les aspects psychologiques et spirituels des soins aux personnes</a:t>
            </a:r>
          </a:p>
          <a:p>
            <a:pPr>
              <a:buFontTx/>
              <a:buChar char="-"/>
            </a:pPr>
            <a:r>
              <a:rPr lang="fr-CA" dirty="0" smtClean="0"/>
              <a:t>Offrent un système d’accompagnement pour aider les proches aidants pendant la période de fin de vie et au cours de la période du deuil</a:t>
            </a:r>
          </a:p>
          <a:p>
            <a:pPr>
              <a:buFontTx/>
              <a:buChar char="-"/>
            </a:pPr>
            <a:r>
              <a:rPr lang="fr-CA" dirty="0"/>
              <a:t>La durée des soins palliatifs est plus ou moins longue selon le pronostic</a:t>
            </a:r>
          </a:p>
          <a:p>
            <a:pPr>
              <a:buFontTx/>
              <a:buChar char="-"/>
            </a:pPr>
            <a:endParaRPr lang="fr-CA" dirty="0"/>
          </a:p>
        </p:txBody>
      </p:sp>
    </p:spTree>
    <p:extLst>
      <p:ext uri="{BB962C8B-B14F-4D97-AF65-F5344CB8AC3E}">
        <p14:creationId xmlns:p14="http://schemas.microsoft.com/office/powerpoint/2010/main" val="10664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normAutofit fontScale="92500" lnSpcReduction="10000"/>
          </a:bodyPr>
          <a:lstStyle/>
          <a:p>
            <a:pPr marL="0" indent="0">
              <a:buNone/>
            </a:pPr>
            <a:r>
              <a:rPr lang="fr-CA" dirty="0" smtClean="0"/>
              <a:t>Pour être efficaces, améliorer la qualité de vie de la personne et peut être influencer positivement le cours de la maladie, les soins palliatifs :</a:t>
            </a:r>
          </a:p>
          <a:p>
            <a:pPr marL="0" indent="0">
              <a:buNone/>
            </a:pPr>
            <a:endParaRPr lang="fr-CA" dirty="0" smtClean="0"/>
          </a:p>
          <a:p>
            <a:pPr>
              <a:buFont typeface="Wingdings" panose="05000000000000000000" pitchFamily="2" charset="2"/>
              <a:buChar char="§"/>
            </a:pPr>
            <a:r>
              <a:rPr lang="fr-CA" dirty="0" smtClean="0"/>
              <a:t>Mis </a:t>
            </a:r>
            <a:r>
              <a:rPr lang="fr-CA" dirty="0"/>
              <a:t>en œuvre précocement au cours de la maladie en  association avec d’autres traitements pouvant prolonger la vie sans acharnement </a:t>
            </a:r>
            <a:r>
              <a:rPr lang="fr-CA" dirty="0" smtClean="0"/>
              <a:t>thérapeutique</a:t>
            </a:r>
          </a:p>
          <a:p>
            <a:pPr>
              <a:buFont typeface="Wingdings" panose="05000000000000000000" pitchFamily="2" charset="2"/>
              <a:buChar char="§"/>
            </a:pPr>
            <a:r>
              <a:rPr lang="fr-CA" dirty="0"/>
              <a:t>approche d’équipe interdisciplinaire pour répondre aux besoins </a:t>
            </a:r>
            <a:endParaRPr lang="fr-CA" dirty="0" smtClean="0"/>
          </a:p>
          <a:p>
            <a:pPr>
              <a:buFont typeface="Wingdings" panose="05000000000000000000" pitchFamily="2" charset="2"/>
              <a:buChar char="§"/>
            </a:pPr>
            <a:endParaRPr lang="fr-CA" dirty="0"/>
          </a:p>
        </p:txBody>
      </p:sp>
    </p:spTree>
    <p:extLst>
      <p:ext uri="{BB962C8B-B14F-4D97-AF65-F5344CB8AC3E}">
        <p14:creationId xmlns:p14="http://schemas.microsoft.com/office/powerpoint/2010/main" val="33046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lstStyle/>
          <a:p>
            <a:pPr marL="0" indent="0">
              <a:buNone/>
            </a:pPr>
            <a:r>
              <a:rPr lang="fr-CA" u="sng" dirty="0" smtClean="0"/>
              <a:t>DROITS DE LA PERSONNE EN FIN DE VIE </a:t>
            </a:r>
            <a:r>
              <a:rPr lang="fr-CA" dirty="0" smtClean="0"/>
              <a:t>p.17</a:t>
            </a:r>
          </a:p>
          <a:p>
            <a:endParaRPr lang="fr-CA" u="sng" dirty="0"/>
          </a:p>
          <a:p>
            <a:pPr algn="ctr"/>
            <a:r>
              <a:rPr lang="fr-CA" i="1" dirty="0" smtClean="0"/>
              <a:t>LA CHARTE DES DROITS ET LIBERTÉS DE LA PERSONNE :</a:t>
            </a:r>
          </a:p>
          <a:p>
            <a:pPr marL="0" indent="0" algn="ctr">
              <a:buNone/>
            </a:pPr>
            <a:endParaRPr lang="fr-CA" i="1" dirty="0" smtClean="0"/>
          </a:p>
          <a:p>
            <a:pPr>
              <a:buFont typeface="Wingdings" panose="05000000000000000000" pitchFamily="2" charset="2"/>
              <a:buChar char="Ø"/>
            </a:pPr>
            <a:r>
              <a:rPr lang="fr-CA" dirty="0" smtClean="0"/>
              <a:t>Promouvoir l’égalité des individus</a:t>
            </a:r>
          </a:p>
          <a:p>
            <a:pPr>
              <a:buFont typeface="Wingdings" panose="05000000000000000000" pitchFamily="2" charset="2"/>
              <a:buChar char="Ø"/>
            </a:pPr>
            <a:r>
              <a:rPr lang="fr-CA" dirty="0" smtClean="0"/>
              <a:t>Abolir la discrimination sous toute ses formes</a:t>
            </a:r>
          </a:p>
        </p:txBody>
      </p:sp>
    </p:spTree>
    <p:extLst>
      <p:ext uri="{BB962C8B-B14F-4D97-AF65-F5344CB8AC3E}">
        <p14:creationId xmlns:p14="http://schemas.microsoft.com/office/powerpoint/2010/main" val="205979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Elle accorde à chaque individu (personnes mourantes) les droits suivants :</a:t>
            </a:r>
          </a:p>
          <a:p>
            <a:pPr marL="0" indent="0">
              <a:buNone/>
            </a:pPr>
            <a:endParaRPr lang="fr-CA" dirty="0" smtClean="0"/>
          </a:p>
          <a:p>
            <a:pPr>
              <a:buFont typeface="Wingdings" panose="05000000000000000000" pitchFamily="2" charset="2"/>
              <a:buChar char="Ø"/>
            </a:pPr>
            <a:r>
              <a:rPr lang="fr-CA" dirty="0" smtClean="0"/>
              <a:t>Droit à la vie, à la sûreté, à l’intégrité et à la liberté</a:t>
            </a:r>
          </a:p>
          <a:p>
            <a:pPr>
              <a:buFont typeface="Wingdings" panose="05000000000000000000" pitchFamily="2" charset="2"/>
              <a:buChar char="Ø"/>
            </a:pPr>
            <a:r>
              <a:rPr lang="fr-CA" dirty="0" smtClean="0"/>
              <a:t>Droit au respect </a:t>
            </a:r>
          </a:p>
          <a:p>
            <a:pPr>
              <a:buFont typeface="Wingdings" panose="05000000000000000000" pitchFamily="2" charset="2"/>
              <a:buChar char="Ø"/>
            </a:pPr>
            <a:r>
              <a:rPr lang="fr-CA" dirty="0" smtClean="0"/>
              <a:t>Droit à la loyauté et la confidentialité</a:t>
            </a:r>
          </a:p>
          <a:p>
            <a:pPr>
              <a:buFont typeface="Wingdings" panose="05000000000000000000" pitchFamily="2" charset="2"/>
              <a:buChar char="Ø"/>
            </a:pPr>
            <a:r>
              <a:rPr lang="fr-CA" dirty="0"/>
              <a:t>Droit à </a:t>
            </a:r>
            <a:r>
              <a:rPr lang="fr-CA" dirty="0" smtClean="0"/>
              <a:t>l’autonomie</a:t>
            </a:r>
          </a:p>
          <a:p>
            <a:pPr>
              <a:buFont typeface="Wingdings" panose="05000000000000000000" pitchFamily="2" charset="2"/>
              <a:buChar char="Ø"/>
            </a:pPr>
            <a:r>
              <a:rPr lang="fr-CA" dirty="0" smtClean="0"/>
              <a:t>Droit </a:t>
            </a:r>
            <a:r>
              <a:rPr lang="fr-CA" dirty="0"/>
              <a:t>à l’inviolabilité </a:t>
            </a:r>
            <a:endParaRPr lang="fr-CA" dirty="0" smtClean="0"/>
          </a:p>
          <a:p>
            <a:pPr>
              <a:buFont typeface="Wingdings" panose="05000000000000000000" pitchFamily="2" charset="2"/>
              <a:buChar char="Ø"/>
            </a:pPr>
            <a:r>
              <a:rPr lang="fr-CA" dirty="0" smtClean="0"/>
              <a:t>Droit </a:t>
            </a:r>
            <a:r>
              <a:rPr lang="fr-CA" dirty="0"/>
              <a:t>à la vérité et au consentement éclairé </a:t>
            </a:r>
          </a:p>
          <a:p>
            <a:pPr>
              <a:buFont typeface="Wingdings" panose="05000000000000000000" pitchFamily="2" charset="2"/>
              <a:buChar char="Ø"/>
            </a:pPr>
            <a:endParaRPr lang="fr-CA" dirty="0"/>
          </a:p>
        </p:txBody>
      </p:sp>
    </p:spTree>
    <p:extLst>
      <p:ext uri="{BB962C8B-B14F-4D97-AF65-F5344CB8AC3E}">
        <p14:creationId xmlns:p14="http://schemas.microsoft.com/office/powerpoint/2010/main" val="14821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Hexagone 2"/>
          <p:cNvSpPr/>
          <p:nvPr/>
        </p:nvSpPr>
        <p:spPr>
          <a:xfrm>
            <a:off x="2195736" y="1826421"/>
            <a:ext cx="4877128" cy="4226768"/>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CA" sz="3600" b="1" dirty="0" smtClean="0"/>
              <a:t>CETTE CHARTE PERMET DONC AUX PERSONNES MOURANTES :</a:t>
            </a:r>
            <a:endParaRPr lang="fr-CA" sz="3600" b="1" dirty="0"/>
          </a:p>
        </p:txBody>
      </p:sp>
    </p:spTree>
    <p:extLst>
      <p:ext uri="{BB962C8B-B14F-4D97-AF65-F5344CB8AC3E}">
        <p14:creationId xmlns:p14="http://schemas.microsoft.com/office/powerpoint/2010/main" val="99706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normAutofit lnSpcReduction="10000"/>
          </a:bodyPr>
          <a:lstStyle/>
          <a:p>
            <a:pPr>
              <a:buFont typeface="Wingdings" panose="05000000000000000000" pitchFamily="2" charset="2"/>
              <a:buChar char="Ø"/>
            </a:pPr>
            <a:r>
              <a:rPr lang="fr-CA" dirty="0" smtClean="0"/>
              <a:t>D’être respectée dans sa dignité humaine, dans son corps et dans son intégrité </a:t>
            </a:r>
          </a:p>
          <a:p>
            <a:pPr>
              <a:buFont typeface="Wingdings" panose="05000000000000000000" pitchFamily="2" charset="2"/>
              <a:buChar char="Ø"/>
            </a:pPr>
            <a:r>
              <a:rPr lang="fr-CA" dirty="0" smtClean="0"/>
              <a:t>Le droit de vivre la mort dans la paix avec les personnes qui lui sont chères</a:t>
            </a:r>
          </a:p>
          <a:p>
            <a:pPr>
              <a:buFont typeface="Wingdings" panose="05000000000000000000" pitchFamily="2" charset="2"/>
              <a:buChar char="Ø"/>
            </a:pPr>
            <a:r>
              <a:rPr lang="fr-CA" dirty="0"/>
              <a:t>L</a:t>
            </a:r>
            <a:r>
              <a:rPr lang="fr-CA" dirty="0" smtClean="0"/>
              <a:t>e droit de respecter ses croyances morales et religieuse</a:t>
            </a:r>
          </a:p>
          <a:p>
            <a:pPr>
              <a:buFont typeface="Wingdings" panose="05000000000000000000" pitchFamily="2" charset="2"/>
              <a:buChar char="Ø"/>
            </a:pPr>
            <a:r>
              <a:rPr lang="fr-CA" dirty="0" smtClean="0"/>
              <a:t>La protection contre le harcèlement, l’exclusion, l’exploitation sous toute ses formes, l’intrusion et la violation de certain espace privé</a:t>
            </a:r>
          </a:p>
          <a:p>
            <a:pPr algn="ctr">
              <a:buFont typeface="Wingdings" panose="05000000000000000000" pitchFamily="2" charset="2"/>
              <a:buChar char="Ø"/>
            </a:pPr>
            <a:endParaRPr lang="fr-CA" dirty="0"/>
          </a:p>
        </p:txBody>
      </p:sp>
    </p:spTree>
    <p:extLst>
      <p:ext uri="{BB962C8B-B14F-4D97-AF65-F5344CB8AC3E}">
        <p14:creationId xmlns:p14="http://schemas.microsoft.com/office/powerpoint/2010/main" val="242744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a:t>
            </a:r>
            <a:r>
              <a:rPr lang="fr-CA" b="1" dirty="0" smtClean="0"/>
              <a:t>PALLIATIFS</a:t>
            </a:r>
            <a:endParaRPr lang="fr-CA" dirty="0"/>
          </a:p>
        </p:txBody>
      </p:sp>
      <p:sp>
        <p:nvSpPr>
          <p:cNvPr id="3" name="Espace réservé du contenu 2"/>
          <p:cNvSpPr>
            <a:spLocks noGrp="1"/>
          </p:cNvSpPr>
          <p:nvPr>
            <p:ph idx="1"/>
          </p:nvPr>
        </p:nvSpPr>
        <p:spPr/>
        <p:txBody>
          <a:bodyPr>
            <a:noAutofit/>
          </a:bodyPr>
          <a:lstStyle/>
          <a:p>
            <a:pPr marL="0" indent="0">
              <a:buNone/>
            </a:pPr>
            <a:r>
              <a:rPr lang="fr-CA" sz="4000" b="1" dirty="0" smtClean="0"/>
              <a:t>MÉDECINE CURATIVE</a:t>
            </a:r>
          </a:p>
          <a:p>
            <a:pPr marL="0" indent="0">
              <a:buNone/>
            </a:pPr>
            <a:endParaRPr lang="fr-CA" sz="4000" b="1" dirty="0"/>
          </a:p>
          <a:p>
            <a:pPr marL="0" indent="0" algn="ctr">
              <a:buNone/>
            </a:pPr>
            <a:r>
              <a:rPr lang="fr-CA" sz="4000" b="1" dirty="0" smtClean="0"/>
              <a:t>VS</a:t>
            </a:r>
          </a:p>
          <a:p>
            <a:pPr marL="0" indent="0" algn="ctr">
              <a:buNone/>
            </a:pPr>
            <a:endParaRPr lang="fr-CA" sz="4000" b="1" dirty="0"/>
          </a:p>
          <a:p>
            <a:pPr marL="0" indent="0" algn="r">
              <a:buNone/>
            </a:pPr>
            <a:r>
              <a:rPr lang="fr-CA" sz="4000" b="1" dirty="0" smtClean="0"/>
              <a:t>LES DROITS</a:t>
            </a:r>
            <a:endParaRPr lang="fr-CA" sz="40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429000"/>
            <a:ext cx="1872208" cy="181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24944"/>
            <a:ext cx="296227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601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circle(in)">
                                      <p:cBhvr>
                                        <p:cTn id="27" dur="2000"/>
                                        <p:tgtEl>
                                          <p:spTgt spid="51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123"/>
                                        </p:tgtEl>
                                        <p:attrNameLst>
                                          <p:attrName>style.visibility</p:attrName>
                                        </p:attrNameLst>
                                      </p:cBhvr>
                                      <p:to>
                                        <p:strVal val="visible"/>
                                      </p:to>
                                    </p:set>
                                    <p:animEffect transition="in" filter="circle(in)">
                                      <p:cBhvr>
                                        <p:cTn id="3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lstStyle/>
          <a:p>
            <a:pPr marL="0" indent="0">
              <a:buNone/>
            </a:pPr>
            <a:r>
              <a:rPr lang="fr-CA" dirty="0" smtClean="0"/>
              <a:t>Provoque 2 attitudes présentes au centre des grands débats éthiques : </a:t>
            </a:r>
          </a:p>
          <a:p>
            <a:endParaRPr lang="fr-CA" dirty="0"/>
          </a:p>
          <a:p>
            <a:pPr>
              <a:buFont typeface="Wingdings" panose="05000000000000000000" pitchFamily="2" charset="2"/>
              <a:buChar char="Ø"/>
            </a:pPr>
            <a:r>
              <a:rPr lang="fr-CA" dirty="0" smtClean="0"/>
              <a:t>L’acharnement thérapeutique sans égard à la qualité de vie offerte</a:t>
            </a:r>
          </a:p>
          <a:p>
            <a:pPr marL="0" indent="0">
              <a:buNone/>
            </a:pPr>
            <a:endParaRPr lang="fr-CA" dirty="0" smtClean="0"/>
          </a:p>
          <a:p>
            <a:pPr>
              <a:buFont typeface="Wingdings" panose="05000000000000000000" pitchFamily="2" charset="2"/>
              <a:buChar char="Ø"/>
            </a:pPr>
            <a:r>
              <a:rPr lang="fr-CA" dirty="0" smtClean="0"/>
              <a:t>L’abandon moral des personnes inguérissable</a:t>
            </a:r>
            <a:endParaRPr lang="fr-CA" dirty="0"/>
          </a:p>
        </p:txBody>
      </p:sp>
    </p:spTree>
    <p:extLst>
      <p:ext uri="{BB962C8B-B14F-4D97-AF65-F5344CB8AC3E}">
        <p14:creationId xmlns:p14="http://schemas.microsoft.com/office/powerpoint/2010/main" val="18631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normAutofit fontScale="92500" lnSpcReduction="10000"/>
          </a:bodyPr>
          <a:lstStyle/>
          <a:p>
            <a:pPr>
              <a:buFont typeface="Wingdings" panose="05000000000000000000" pitchFamily="2" charset="2"/>
              <a:buChar char="§"/>
            </a:pPr>
            <a:r>
              <a:rPr lang="fr-CA" dirty="0" smtClean="0"/>
              <a:t>L’absence de communication</a:t>
            </a:r>
          </a:p>
          <a:p>
            <a:pPr>
              <a:buFont typeface="Wingdings" panose="05000000000000000000" pitchFamily="2" charset="2"/>
              <a:buChar char="§"/>
            </a:pPr>
            <a:endParaRPr lang="fr-CA" dirty="0"/>
          </a:p>
          <a:p>
            <a:pPr>
              <a:buFont typeface="Wingdings" panose="05000000000000000000" pitchFamily="2" charset="2"/>
              <a:buChar char="§"/>
            </a:pPr>
            <a:r>
              <a:rPr lang="fr-CA" dirty="0" smtClean="0"/>
              <a:t>La banalisation de la souffrance physique</a:t>
            </a:r>
          </a:p>
          <a:p>
            <a:pPr>
              <a:buFont typeface="Wingdings" panose="05000000000000000000" pitchFamily="2" charset="2"/>
              <a:buChar char="§"/>
            </a:pPr>
            <a:endParaRPr lang="fr-CA" dirty="0"/>
          </a:p>
          <a:p>
            <a:pPr>
              <a:buFont typeface="Wingdings" panose="05000000000000000000" pitchFamily="2" charset="2"/>
              <a:buChar char="§"/>
            </a:pPr>
            <a:r>
              <a:rPr lang="fr-CA" dirty="0" smtClean="0"/>
              <a:t>La négligence de la souffrance morale</a:t>
            </a:r>
          </a:p>
          <a:p>
            <a:pPr algn="ctr">
              <a:buFont typeface="Wingdings" panose="05000000000000000000" pitchFamily="2" charset="2"/>
              <a:buChar char="§"/>
            </a:pPr>
            <a:endParaRPr lang="fr-CA" dirty="0" smtClean="0"/>
          </a:p>
          <a:p>
            <a:pPr marL="0" indent="0" algn="just">
              <a:buNone/>
            </a:pPr>
            <a:r>
              <a:rPr lang="fr-CA" dirty="0" smtClean="0"/>
              <a:t>Dans tous ces cas, on ne reconnaît pas la personne en fin de vie comme étant une personne responsable, capable de recevoir de l’information sur sa situation réelle et de choisir pour elle-même</a:t>
            </a:r>
            <a:endParaRPr lang="fr-CA" dirty="0"/>
          </a:p>
        </p:txBody>
      </p:sp>
    </p:spTree>
    <p:extLst>
      <p:ext uri="{BB962C8B-B14F-4D97-AF65-F5344CB8AC3E}">
        <p14:creationId xmlns:p14="http://schemas.microsoft.com/office/powerpoint/2010/main" val="31726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smtClean="0"/>
              <a:t>L’APPROCHE EN SOINS PALLIATIFS</a:t>
            </a:r>
            <a:endParaRPr lang="fr-CA" b="1" dirty="0"/>
          </a:p>
        </p:txBody>
      </p:sp>
      <p:sp>
        <p:nvSpPr>
          <p:cNvPr id="3" name="Espace réservé du contenu 2"/>
          <p:cNvSpPr>
            <a:spLocks noGrp="1"/>
          </p:cNvSpPr>
          <p:nvPr>
            <p:ph idx="1"/>
          </p:nvPr>
        </p:nvSpPr>
        <p:spPr/>
        <p:txBody>
          <a:bodyPr>
            <a:normAutofit lnSpcReduction="10000"/>
          </a:bodyPr>
          <a:lstStyle/>
          <a:p>
            <a:pPr algn="ctr"/>
            <a:r>
              <a:rPr lang="fr-CA" dirty="0" smtClean="0"/>
              <a:t>Exige une préparation des intervenants</a:t>
            </a:r>
          </a:p>
          <a:p>
            <a:pPr marL="0" indent="0" algn="ctr">
              <a:buNone/>
            </a:pPr>
            <a:endParaRPr lang="fr-CA" dirty="0" smtClean="0"/>
          </a:p>
          <a:p>
            <a:pPr algn="ctr"/>
            <a:r>
              <a:rPr lang="fr-CA" dirty="0" smtClean="0"/>
              <a:t>Exige des qualités particulières</a:t>
            </a:r>
          </a:p>
          <a:p>
            <a:pPr marL="0" indent="0" algn="ctr">
              <a:buNone/>
            </a:pPr>
            <a:endParaRPr lang="fr-CA" dirty="0" smtClean="0"/>
          </a:p>
          <a:p>
            <a:pPr algn="ctr"/>
            <a:r>
              <a:rPr lang="fr-CA" dirty="0" smtClean="0"/>
              <a:t>Exige un rôle d’aidante auprès de la personne mourante et de sa famille</a:t>
            </a:r>
          </a:p>
          <a:p>
            <a:pPr marL="0" indent="0" algn="ctr">
              <a:buNone/>
            </a:pPr>
            <a:endParaRPr lang="fr-CA" dirty="0" smtClean="0"/>
          </a:p>
          <a:p>
            <a:pPr algn="ctr"/>
            <a:r>
              <a:rPr lang="fr-CA" dirty="0" smtClean="0"/>
              <a:t>Exige de connaître les soins d’assistances qu’un mourant peu recevoir</a:t>
            </a:r>
          </a:p>
          <a:p>
            <a:endParaRPr lang="fr-CA" dirty="0"/>
          </a:p>
        </p:txBody>
      </p:sp>
    </p:spTree>
    <p:extLst>
      <p:ext uri="{BB962C8B-B14F-4D97-AF65-F5344CB8AC3E}">
        <p14:creationId xmlns:p14="http://schemas.microsoft.com/office/powerpoint/2010/main" val="336947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sp>
        <p:nvSpPr>
          <p:cNvPr id="3" name="Espace réservé du contenu 2"/>
          <p:cNvSpPr>
            <a:spLocks noGrp="1"/>
          </p:cNvSpPr>
          <p:nvPr>
            <p:ph idx="1"/>
          </p:nvPr>
        </p:nvSpPr>
        <p:spPr/>
        <p:txBody>
          <a:bodyPr>
            <a:normAutofit lnSpcReduction="10000"/>
          </a:bodyPr>
          <a:lstStyle/>
          <a:p>
            <a:pPr marL="0" indent="0">
              <a:buNone/>
            </a:pPr>
            <a:r>
              <a:rPr lang="fr-CA" dirty="0" smtClean="0"/>
              <a:t>La personne en fin de vie :</a:t>
            </a:r>
          </a:p>
          <a:p>
            <a:endParaRPr lang="fr-CA" dirty="0"/>
          </a:p>
          <a:p>
            <a:pPr algn="ctr">
              <a:buFont typeface="Wingdings" panose="05000000000000000000" pitchFamily="2" charset="2"/>
              <a:buChar char="Ø"/>
            </a:pPr>
            <a:r>
              <a:rPr lang="fr-CA" dirty="0" smtClean="0"/>
              <a:t>Doit être au centre des démarches palliatives</a:t>
            </a:r>
          </a:p>
          <a:p>
            <a:pPr algn="ctr">
              <a:buFont typeface="Wingdings" panose="05000000000000000000" pitchFamily="2" charset="2"/>
              <a:buChar char="Ø"/>
            </a:pPr>
            <a:r>
              <a:rPr lang="fr-CA" dirty="0" smtClean="0"/>
              <a:t>Prendre part aux décisions la concernant </a:t>
            </a:r>
          </a:p>
          <a:p>
            <a:pPr algn="ctr">
              <a:buFont typeface="Wingdings" panose="05000000000000000000" pitchFamily="2" charset="2"/>
              <a:buChar char="Ø"/>
            </a:pPr>
            <a:r>
              <a:rPr lang="fr-CA" dirty="0" smtClean="0"/>
              <a:t>Pouvoir exprimer ses volontés face aux soins et traitements</a:t>
            </a:r>
          </a:p>
          <a:p>
            <a:pPr algn="ctr">
              <a:buFont typeface="Wingdings" panose="05000000000000000000" pitchFamily="2" charset="2"/>
              <a:buChar char="Ø"/>
            </a:pPr>
            <a:r>
              <a:rPr lang="fr-CA" dirty="0" smtClean="0"/>
              <a:t>Doit avoir accès à une information juste et complète, conforme à la vérité </a:t>
            </a:r>
            <a:endParaRPr lang="fr-CA" dirty="0"/>
          </a:p>
        </p:txBody>
      </p:sp>
    </p:spTree>
    <p:extLst>
      <p:ext uri="{BB962C8B-B14F-4D97-AF65-F5344CB8AC3E}">
        <p14:creationId xmlns:p14="http://schemas.microsoft.com/office/powerpoint/2010/main" val="279572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597" y="2492896"/>
            <a:ext cx="7225158" cy="380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251" y="1863406"/>
            <a:ext cx="69278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8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circle(in)">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51" y="1863406"/>
            <a:ext cx="69278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472" y="2366158"/>
            <a:ext cx="6539408" cy="382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203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LES SOINS PALLIATIFS</a:t>
            </a:r>
            <a:endParaRPr lang="fr-CA"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251" y="1863406"/>
            <a:ext cx="69278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21" y="2636912"/>
            <a:ext cx="7198509" cy="169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921" y="4317454"/>
            <a:ext cx="3504654" cy="191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860032" y="4423219"/>
            <a:ext cx="1584176" cy="1813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74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1000"/>
                                        <p:tgtEl>
                                          <p:spTgt spid="8195"/>
                                        </p:tgtEl>
                                      </p:cBhvr>
                                    </p:animEffect>
                                    <p:anim calcmode="lin" valueType="num">
                                      <p:cBhvr>
                                        <p:cTn id="18" dur="1000" fill="hold"/>
                                        <p:tgtEl>
                                          <p:spTgt spid="8195"/>
                                        </p:tgtEl>
                                        <p:attrNameLst>
                                          <p:attrName>ppt_x</p:attrName>
                                        </p:attrNameLst>
                                      </p:cBhvr>
                                      <p:tavLst>
                                        <p:tav tm="0">
                                          <p:val>
                                            <p:strVal val="#ppt_x"/>
                                          </p:val>
                                        </p:tav>
                                        <p:tav tm="100000">
                                          <p:val>
                                            <p:strVal val="#ppt_x"/>
                                          </p:val>
                                        </p:tav>
                                      </p:tavLst>
                                    </p:anim>
                                    <p:anim calcmode="lin" valueType="num">
                                      <p:cBhvr>
                                        <p:cTn id="1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196"/>
                                        </p:tgtEl>
                                        <p:attrNameLst>
                                          <p:attrName>style.visibility</p:attrName>
                                        </p:attrNameLst>
                                      </p:cBhvr>
                                      <p:to>
                                        <p:strVal val="visible"/>
                                      </p:to>
                                    </p:set>
                                    <p:animEffect transition="in" filter="circle(in)">
                                      <p:cBhvr>
                                        <p:cTn id="24" dur="2000"/>
                                        <p:tgtEl>
                                          <p:spTgt spid="819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circle(in)">
                                      <p:cBhvr>
                                        <p:cTn id="29"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smtClean="0"/>
              <a:t>LE DÉVELOPPEMENT DES </a:t>
            </a:r>
            <a:r>
              <a:rPr lang="fr-CA" b="1" dirty="0"/>
              <a:t>SOINS PALLIATIFS</a:t>
            </a:r>
            <a:endParaRPr lang="fr-CA" dirty="0"/>
          </a:p>
        </p:txBody>
      </p:sp>
      <p:sp>
        <p:nvSpPr>
          <p:cNvPr id="3" name="Espace réservé du contenu 2"/>
          <p:cNvSpPr>
            <a:spLocks noGrp="1"/>
          </p:cNvSpPr>
          <p:nvPr>
            <p:ph idx="1"/>
          </p:nvPr>
        </p:nvSpPr>
        <p:spPr/>
        <p:txBody>
          <a:bodyPr/>
          <a:lstStyle/>
          <a:p>
            <a:pPr algn="ctr"/>
            <a:r>
              <a:rPr lang="fr-CA" dirty="0" smtClean="0"/>
              <a:t>C’est dans les années 60 que des grands cliniciens ont commencé à faire des recherches sur les soins palliatifs. </a:t>
            </a:r>
          </a:p>
          <a:p>
            <a:pPr algn="ctr"/>
            <a:endParaRPr lang="fr-CA" dirty="0" smtClean="0"/>
          </a:p>
          <a:p>
            <a:pPr algn="ctr"/>
            <a:r>
              <a:rPr lang="fr-CA" dirty="0" smtClean="0"/>
              <a:t>Elles ont été instaurés en réaction aux attitudes déshumanisantes du monde hospitalier envers les personnes souffrants d’une maladie incurable </a:t>
            </a:r>
          </a:p>
        </p:txBody>
      </p:sp>
    </p:spTree>
    <p:extLst>
      <p:ext uri="{BB962C8B-B14F-4D97-AF65-F5344CB8AC3E}">
        <p14:creationId xmlns:p14="http://schemas.microsoft.com/office/powerpoint/2010/main" val="244036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sp>
        <p:nvSpPr>
          <p:cNvPr id="3" name="Espace réservé du contenu 2"/>
          <p:cNvSpPr>
            <a:spLocks noGrp="1"/>
          </p:cNvSpPr>
          <p:nvPr>
            <p:ph idx="1"/>
          </p:nvPr>
        </p:nvSpPr>
        <p:spPr/>
        <p:txBody>
          <a:bodyPr>
            <a:normAutofit lnSpcReduction="10000"/>
          </a:bodyPr>
          <a:lstStyle/>
          <a:p>
            <a:r>
              <a:rPr lang="fr-CA" u="sng" dirty="0" smtClean="0"/>
              <a:t>Soins palliatifs au Québec </a:t>
            </a:r>
          </a:p>
          <a:p>
            <a:endParaRPr lang="fr-CA" u="sng" dirty="0"/>
          </a:p>
          <a:p>
            <a:pPr algn="ctr">
              <a:buFont typeface="Wingdings" panose="05000000000000000000" pitchFamily="2" charset="2"/>
              <a:buChar char="Ø"/>
            </a:pPr>
            <a:r>
              <a:rPr lang="fr-CA" dirty="0" smtClean="0"/>
              <a:t>La notion de soins palliatifs est encore associée à la phase terminale des personnes atteintes de cancer</a:t>
            </a:r>
          </a:p>
          <a:p>
            <a:pPr algn="ctr">
              <a:buFont typeface="Wingdings" panose="05000000000000000000" pitchFamily="2" charset="2"/>
              <a:buChar char="Ø"/>
            </a:pPr>
            <a:endParaRPr lang="fr-CA" dirty="0"/>
          </a:p>
          <a:p>
            <a:pPr algn="ctr">
              <a:buFont typeface="Wingdings" panose="05000000000000000000" pitchFamily="2" charset="2"/>
              <a:buChar char="Ø"/>
            </a:pPr>
            <a:r>
              <a:rPr lang="fr-CA" dirty="0" smtClean="0"/>
              <a:t>L’organisation des soins palliatifs est différentes d’une région à l’autre et parfois d’un centre à l’autre</a:t>
            </a:r>
            <a:endParaRPr lang="fr-CA" dirty="0"/>
          </a:p>
        </p:txBody>
      </p:sp>
    </p:spTree>
    <p:extLst>
      <p:ext uri="{BB962C8B-B14F-4D97-AF65-F5344CB8AC3E}">
        <p14:creationId xmlns:p14="http://schemas.microsoft.com/office/powerpoint/2010/main" val="9316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sp>
        <p:nvSpPr>
          <p:cNvPr id="3" name="Espace réservé du contenu 2"/>
          <p:cNvSpPr>
            <a:spLocks noGrp="1"/>
          </p:cNvSpPr>
          <p:nvPr>
            <p:ph idx="1"/>
          </p:nvPr>
        </p:nvSpPr>
        <p:spPr/>
        <p:txBody>
          <a:bodyPr>
            <a:normAutofit fontScale="92500" lnSpcReduction="20000"/>
          </a:bodyPr>
          <a:lstStyle/>
          <a:p>
            <a:pPr marL="0" indent="0" algn="ctr">
              <a:buNone/>
            </a:pPr>
            <a:endParaRPr lang="fr-CA" dirty="0" smtClean="0"/>
          </a:p>
          <a:p>
            <a:pPr algn="ctr">
              <a:buFont typeface="Wingdings" panose="05000000000000000000" pitchFamily="2" charset="2"/>
              <a:buChar char="Ø"/>
            </a:pPr>
            <a:r>
              <a:rPr lang="fr-CA" dirty="0" smtClean="0"/>
              <a:t>Un nombre insuffisant d’établissements possèdent les structures adaptées pour accueillir des personnes ayant besoin de soins palliatifs</a:t>
            </a:r>
          </a:p>
          <a:p>
            <a:pPr algn="ctr">
              <a:buFont typeface="Wingdings" panose="05000000000000000000" pitchFamily="2" charset="2"/>
              <a:buChar char="Ø"/>
            </a:pPr>
            <a:endParaRPr lang="fr-CA" dirty="0"/>
          </a:p>
          <a:p>
            <a:pPr algn="ctr">
              <a:buFont typeface="Wingdings" panose="05000000000000000000" pitchFamily="2" charset="2"/>
              <a:buChar char="Ø"/>
            </a:pPr>
            <a:r>
              <a:rPr lang="fr-CA" dirty="0" smtClean="0"/>
              <a:t>Un nombre insuffisant de services pour les gens désireux de mourir à la maison</a:t>
            </a:r>
          </a:p>
          <a:p>
            <a:pPr algn="ctr">
              <a:buFont typeface="Wingdings" panose="05000000000000000000" pitchFamily="2" charset="2"/>
              <a:buChar char="Ø"/>
            </a:pPr>
            <a:endParaRPr lang="fr-CA" dirty="0"/>
          </a:p>
          <a:p>
            <a:pPr algn="ctr">
              <a:buFont typeface="Wingdings" panose="05000000000000000000" pitchFamily="2" charset="2"/>
              <a:buChar char="Ø"/>
            </a:pPr>
            <a:r>
              <a:rPr lang="fr-CA" dirty="0" smtClean="0"/>
              <a:t>Les besoins sont très variés : mourir à la maison, à l’hôpital ou CHSLD</a:t>
            </a:r>
            <a:endParaRPr lang="fr-CA" dirty="0"/>
          </a:p>
        </p:txBody>
      </p:sp>
    </p:spTree>
    <p:extLst>
      <p:ext uri="{BB962C8B-B14F-4D97-AF65-F5344CB8AC3E}">
        <p14:creationId xmlns:p14="http://schemas.microsoft.com/office/powerpoint/2010/main" val="9879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1988840"/>
            <a:ext cx="6801453" cy="381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à coins arrondis 1"/>
          <p:cNvSpPr/>
          <p:nvPr/>
        </p:nvSpPr>
        <p:spPr>
          <a:xfrm>
            <a:off x="1547663" y="954979"/>
            <a:ext cx="6081372"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A" sz="3000" b="1" dirty="0" smtClean="0">
                <a:solidFill>
                  <a:schemeClr val="tx1"/>
                </a:solidFill>
              </a:rPr>
              <a:t>C.H   et   CHSLD</a:t>
            </a:r>
            <a:endParaRPr lang="fr-CA" sz="3000" b="1" dirty="0">
              <a:solidFill>
                <a:schemeClr val="tx1"/>
              </a:solidFill>
            </a:endParaRPr>
          </a:p>
        </p:txBody>
      </p:sp>
    </p:spTree>
    <p:extLst>
      <p:ext uri="{BB962C8B-B14F-4D97-AF65-F5344CB8AC3E}">
        <p14:creationId xmlns:p14="http://schemas.microsoft.com/office/powerpoint/2010/main" val="14571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72815"/>
            <a:ext cx="5300581" cy="438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07" y="901121"/>
            <a:ext cx="7488832" cy="87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88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07" y="901121"/>
            <a:ext cx="7488832" cy="87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384" y="1916832"/>
            <a:ext cx="5135278" cy="429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85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5023" y="817582"/>
            <a:ext cx="6965245" cy="1243266"/>
          </a:xfrm>
        </p:spPr>
        <p:txBody>
          <a:bodyPr>
            <a:normAutofit fontScale="90000"/>
          </a:bodyPr>
          <a:lstStyle/>
          <a:p>
            <a:r>
              <a:rPr lang="fr-CA" b="1" dirty="0"/>
              <a:t>L’APPROCHE EN SOINS PALLIATIFS</a:t>
            </a:r>
          </a:p>
        </p:txBody>
      </p:sp>
      <p:sp>
        <p:nvSpPr>
          <p:cNvPr id="3" name="Hexagone 2"/>
          <p:cNvSpPr/>
          <p:nvPr/>
        </p:nvSpPr>
        <p:spPr>
          <a:xfrm>
            <a:off x="2684703" y="2348879"/>
            <a:ext cx="3801231" cy="3285225"/>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CA" sz="6000" b="1" dirty="0" smtClean="0"/>
              <a:t>MAIS…</a:t>
            </a:r>
            <a:endParaRPr lang="fr-CA" sz="6000" b="1" dirty="0"/>
          </a:p>
        </p:txBody>
      </p:sp>
    </p:spTree>
    <p:extLst>
      <p:ext uri="{BB962C8B-B14F-4D97-AF65-F5344CB8AC3E}">
        <p14:creationId xmlns:p14="http://schemas.microsoft.com/office/powerpoint/2010/main" val="42177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09936"/>
            <a:ext cx="7353231" cy="3088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547663" y="954979"/>
            <a:ext cx="6081372"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A" sz="3000" b="1" dirty="0" smtClean="0">
                <a:solidFill>
                  <a:schemeClr val="tx1"/>
                </a:solidFill>
              </a:rPr>
              <a:t>MAISON PALIATIVE</a:t>
            </a:r>
            <a:endParaRPr lang="fr-CA" sz="3000" b="1" dirty="0">
              <a:solidFill>
                <a:schemeClr val="tx1"/>
              </a:solidFill>
            </a:endParaRPr>
          </a:p>
        </p:txBody>
      </p:sp>
    </p:spTree>
    <p:extLst>
      <p:ext uri="{BB962C8B-B14F-4D97-AF65-F5344CB8AC3E}">
        <p14:creationId xmlns:p14="http://schemas.microsoft.com/office/powerpoint/2010/main" val="200864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34584" y="3071762"/>
            <a:ext cx="5256584" cy="612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56960" y="3104138"/>
            <a:ext cx="5060925" cy="547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822" y="765479"/>
            <a:ext cx="4464496" cy="524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06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fade">
                                      <p:cBhvr>
                                        <p:cTn id="14" dur="1000"/>
                                        <p:tgtEl>
                                          <p:spTgt spid="11267"/>
                                        </p:tgtEl>
                                      </p:cBhvr>
                                    </p:animEffect>
                                    <p:anim calcmode="lin" valueType="num">
                                      <p:cBhvr>
                                        <p:cTn id="15" dur="1000" fill="hold"/>
                                        <p:tgtEl>
                                          <p:spTgt spid="11267"/>
                                        </p:tgtEl>
                                        <p:attrNameLst>
                                          <p:attrName>ppt_x</p:attrName>
                                        </p:attrNameLst>
                                      </p:cBhvr>
                                      <p:tavLst>
                                        <p:tav tm="0">
                                          <p:val>
                                            <p:strVal val="#ppt_x"/>
                                          </p:val>
                                        </p:tav>
                                        <p:tav tm="100000">
                                          <p:val>
                                            <p:strVal val="#ppt_x"/>
                                          </p:val>
                                        </p:tav>
                                      </p:tavLst>
                                    </p:anim>
                                    <p:anim calcmode="lin" valueType="num">
                                      <p:cBhvr>
                                        <p:cTn id="16"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68"/>
                                        </p:tgtEl>
                                        <p:attrNameLst>
                                          <p:attrName>style.visibility</p:attrName>
                                        </p:attrNameLst>
                                      </p:cBhvr>
                                      <p:to>
                                        <p:strVal val="visible"/>
                                      </p:to>
                                    </p:set>
                                    <p:animEffect transition="in" filter="fade">
                                      <p:cBhvr>
                                        <p:cTn id="21" dur="1000"/>
                                        <p:tgtEl>
                                          <p:spTgt spid="11268"/>
                                        </p:tgtEl>
                                      </p:cBhvr>
                                    </p:animEffect>
                                    <p:anim calcmode="lin" valueType="num">
                                      <p:cBhvr>
                                        <p:cTn id="22" dur="1000" fill="hold"/>
                                        <p:tgtEl>
                                          <p:spTgt spid="11268"/>
                                        </p:tgtEl>
                                        <p:attrNameLst>
                                          <p:attrName>ppt_x</p:attrName>
                                        </p:attrNameLst>
                                      </p:cBhvr>
                                      <p:tavLst>
                                        <p:tav tm="0">
                                          <p:val>
                                            <p:strVal val="#ppt_x"/>
                                          </p:val>
                                        </p:tav>
                                        <p:tav tm="100000">
                                          <p:val>
                                            <p:strVal val="#ppt_x"/>
                                          </p:val>
                                        </p:tav>
                                      </p:tavLst>
                                    </p:anim>
                                    <p:anim calcmode="lin" valueType="num">
                                      <p:cBhvr>
                                        <p:cTn id="23"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56792"/>
            <a:ext cx="5991491"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764704"/>
            <a:ext cx="680150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708920"/>
            <a:ext cx="6097872" cy="239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1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547663" y="954979"/>
            <a:ext cx="6081372" cy="7200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A" sz="3000" b="1" dirty="0" smtClean="0">
                <a:solidFill>
                  <a:schemeClr val="tx1"/>
                </a:solidFill>
              </a:rPr>
              <a:t>DOMICILE</a:t>
            </a:r>
            <a:endParaRPr lang="fr-CA" sz="3000" b="1"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606" y="2044468"/>
            <a:ext cx="389123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2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2552516" cy="81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564904"/>
            <a:ext cx="6479765" cy="245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05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1000"/>
                                        <p:tgtEl>
                                          <p:spTgt spid="13315"/>
                                        </p:tgtEl>
                                      </p:cBhvr>
                                    </p:animEffect>
                                    <p:anim calcmode="lin" valueType="num">
                                      <p:cBhvr>
                                        <p:cTn id="13" dur="1000" fill="hold"/>
                                        <p:tgtEl>
                                          <p:spTgt spid="13315"/>
                                        </p:tgtEl>
                                        <p:attrNameLst>
                                          <p:attrName>ppt_x</p:attrName>
                                        </p:attrNameLst>
                                      </p:cBhvr>
                                      <p:tavLst>
                                        <p:tav tm="0">
                                          <p:val>
                                            <p:strVal val="#ppt_x"/>
                                          </p:val>
                                        </p:tav>
                                        <p:tav tm="100000">
                                          <p:val>
                                            <p:strVal val="#ppt_x"/>
                                          </p:val>
                                        </p:tav>
                                      </p:tavLst>
                                    </p:anim>
                                    <p:anim calcmode="lin" valueType="num">
                                      <p:cBhvr>
                                        <p:cTn id="14"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36712"/>
            <a:ext cx="2552516" cy="81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116" y="836712"/>
            <a:ext cx="4648284" cy="537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255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1000"/>
                                        <p:tgtEl>
                                          <p:spTgt spid="14338"/>
                                        </p:tgtEl>
                                      </p:cBhvr>
                                    </p:animEffect>
                                    <p:anim calcmode="lin" valueType="num">
                                      <p:cBhvr>
                                        <p:cTn id="13" dur="1000" fill="hold"/>
                                        <p:tgtEl>
                                          <p:spTgt spid="14338"/>
                                        </p:tgtEl>
                                        <p:attrNameLst>
                                          <p:attrName>ppt_x</p:attrName>
                                        </p:attrNameLst>
                                      </p:cBhvr>
                                      <p:tavLst>
                                        <p:tav tm="0">
                                          <p:val>
                                            <p:strVal val="#ppt_x"/>
                                          </p:val>
                                        </p:tav>
                                        <p:tav tm="100000">
                                          <p:val>
                                            <p:strVal val="#ppt_x"/>
                                          </p:val>
                                        </p:tav>
                                      </p:tavLst>
                                    </p:anim>
                                    <p:anim calcmode="lin" valueType="num">
                                      <p:cBhvr>
                                        <p:cTn id="14"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sp>
        <p:nvSpPr>
          <p:cNvPr id="3" name="Espace réservé du contenu 2"/>
          <p:cNvSpPr>
            <a:spLocks noGrp="1"/>
          </p:cNvSpPr>
          <p:nvPr>
            <p:ph idx="1"/>
          </p:nvPr>
        </p:nvSpPr>
        <p:spPr/>
        <p:txBody>
          <a:bodyPr/>
          <a:lstStyle/>
          <a:p>
            <a:pPr algn="ctr"/>
            <a:endParaRPr lang="fr-CA" dirty="0" smtClean="0"/>
          </a:p>
          <a:p>
            <a:pPr algn="ctr"/>
            <a:endParaRPr lang="fr-CA" dirty="0"/>
          </a:p>
          <a:p>
            <a:pPr algn="ctr"/>
            <a:r>
              <a:rPr lang="fr-CA" dirty="0" smtClean="0"/>
              <a:t>Voici maintenant les 3 principes directeurs de la </a:t>
            </a:r>
            <a:r>
              <a:rPr lang="fr-CA" i="1" dirty="0" smtClean="0"/>
              <a:t>POLITIQUE EN SOINS PALLIATIFS DE FIN DE VIE DU MSSS</a:t>
            </a:r>
            <a:endParaRPr lang="fr-CA" dirty="0"/>
          </a:p>
        </p:txBody>
      </p:sp>
    </p:spTree>
    <p:extLst>
      <p:ext uri="{BB962C8B-B14F-4D97-AF65-F5344CB8AC3E}">
        <p14:creationId xmlns:p14="http://schemas.microsoft.com/office/powerpoint/2010/main" val="315503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509" y="2420888"/>
            <a:ext cx="7462337"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20888"/>
            <a:ext cx="7436117" cy="206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1000"/>
                                        <p:tgtEl>
                                          <p:spTgt spid="16386"/>
                                        </p:tgtEl>
                                      </p:cBhvr>
                                    </p:animEffect>
                                    <p:anim calcmode="lin" valueType="num">
                                      <p:cBhvr>
                                        <p:cTn id="13" dur="1000" fill="hold"/>
                                        <p:tgtEl>
                                          <p:spTgt spid="16386"/>
                                        </p:tgtEl>
                                        <p:attrNameLst>
                                          <p:attrName>ppt_x</p:attrName>
                                        </p:attrNameLst>
                                      </p:cBhvr>
                                      <p:tavLst>
                                        <p:tav tm="0">
                                          <p:val>
                                            <p:strVal val="#ppt_x"/>
                                          </p:val>
                                        </p:tav>
                                        <p:tav tm="100000">
                                          <p:val>
                                            <p:strVal val="#ppt_x"/>
                                          </p:val>
                                        </p:tav>
                                      </p:tavLst>
                                    </p:anim>
                                    <p:anim calcmode="lin" valueType="num">
                                      <p:cBhvr>
                                        <p:cTn id="14"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914650"/>
            <a:ext cx="7424058" cy="152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34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L’APPROCHE EN SOINS PALLIATIFS</a:t>
            </a:r>
          </a:p>
        </p:txBody>
      </p:sp>
      <p:sp>
        <p:nvSpPr>
          <p:cNvPr id="3" name="Espace réservé du contenu 2"/>
          <p:cNvSpPr>
            <a:spLocks noGrp="1"/>
          </p:cNvSpPr>
          <p:nvPr>
            <p:ph idx="1"/>
          </p:nvPr>
        </p:nvSpPr>
        <p:spPr/>
        <p:txBody>
          <a:bodyPr/>
          <a:lstStyle/>
          <a:p>
            <a:pPr algn="ctr"/>
            <a:r>
              <a:rPr lang="fr-CA" dirty="0" smtClean="0"/>
              <a:t>Avant d’être confortable avec toutes ces exigences, vous devrez effectuer votre propre cheminement.</a:t>
            </a:r>
          </a:p>
          <a:p>
            <a:pPr algn="ctr"/>
            <a:endParaRPr lang="fr-CA" dirty="0"/>
          </a:p>
          <a:p>
            <a:pPr algn="ctr"/>
            <a:r>
              <a:rPr lang="fr-CA" dirty="0" smtClean="0"/>
              <a:t>La mort n’est pas une étape toujours facile</a:t>
            </a:r>
          </a:p>
          <a:p>
            <a:pPr marL="0" indent="0" algn="ctr">
              <a:buNone/>
            </a:pPr>
            <a:endParaRPr lang="fr-CA" dirty="0" smtClean="0"/>
          </a:p>
          <a:p>
            <a:pPr algn="ctr"/>
            <a:r>
              <a:rPr lang="fr-CA" dirty="0" smtClean="0"/>
              <a:t>Vous devrez, aussi, prendre conscience des impacts qu’on cette épreuve sur les gens </a:t>
            </a:r>
            <a:endParaRPr lang="fr-CA" dirty="0"/>
          </a:p>
        </p:txBody>
      </p:sp>
    </p:spTree>
    <p:extLst>
      <p:ext uri="{BB962C8B-B14F-4D97-AF65-F5344CB8AC3E}">
        <p14:creationId xmlns:p14="http://schemas.microsoft.com/office/powerpoint/2010/main" val="288731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sp>
        <p:nvSpPr>
          <p:cNvPr id="3" name="Espace réservé du contenu 2"/>
          <p:cNvSpPr>
            <a:spLocks noGrp="1"/>
          </p:cNvSpPr>
          <p:nvPr>
            <p:ph idx="1"/>
          </p:nvPr>
        </p:nvSpPr>
        <p:spPr/>
        <p:txBody>
          <a:bodyPr>
            <a:normAutofit fontScale="92500" lnSpcReduction="20000"/>
          </a:bodyPr>
          <a:lstStyle/>
          <a:p>
            <a:r>
              <a:rPr lang="fr-CA" dirty="0" smtClean="0"/>
              <a:t>À partir des principes directeurs établis, voici les objectifs visés :</a:t>
            </a:r>
          </a:p>
          <a:p>
            <a:endParaRPr lang="fr-CA" dirty="0"/>
          </a:p>
          <a:p>
            <a:pPr algn="ctr">
              <a:buFont typeface="Wingdings" panose="05000000000000000000" pitchFamily="2" charset="2"/>
              <a:buChar char="Ø"/>
            </a:pPr>
            <a:r>
              <a:rPr lang="fr-CA" dirty="0" smtClean="0"/>
              <a:t>Assurer une équité dans l’accès aux services partout au Québec</a:t>
            </a:r>
          </a:p>
          <a:p>
            <a:pPr algn="ctr">
              <a:buFont typeface="Wingdings" panose="05000000000000000000" pitchFamily="2" charset="2"/>
              <a:buChar char="Ø"/>
            </a:pPr>
            <a:r>
              <a:rPr lang="fr-CA" dirty="0" smtClean="0"/>
              <a:t>Assurer une continuité de service entre les différents sites de prestation</a:t>
            </a:r>
          </a:p>
          <a:p>
            <a:pPr algn="ctr">
              <a:buFont typeface="Wingdings" panose="05000000000000000000" pitchFamily="2" charset="2"/>
              <a:buChar char="Ø"/>
            </a:pPr>
            <a:r>
              <a:rPr lang="fr-CA" dirty="0" smtClean="0"/>
              <a:t>Maintenir une qualité des services offerts par des équipes interdisciplinaires</a:t>
            </a:r>
          </a:p>
          <a:p>
            <a:pPr algn="ctr">
              <a:buFont typeface="Wingdings" panose="05000000000000000000" pitchFamily="2" charset="2"/>
              <a:buChar char="Ø"/>
            </a:pPr>
            <a:r>
              <a:rPr lang="fr-CA" dirty="0" smtClean="0"/>
              <a:t>Sensibiliser les intervenants au caractère inéluctable de la mort</a:t>
            </a:r>
            <a:endParaRPr lang="fr-CA" dirty="0"/>
          </a:p>
        </p:txBody>
      </p:sp>
    </p:spTree>
    <p:extLst>
      <p:ext uri="{BB962C8B-B14F-4D97-AF65-F5344CB8AC3E}">
        <p14:creationId xmlns:p14="http://schemas.microsoft.com/office/powerpoint/2010/main" val="88810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Pour atteindre ces objectifs, le MSSS :</a:t>
            </a:r>
          </a:p>
          <a:p>
            <a:endParaRPr lang="fr-CA" dirty="0"/>
          </a:p>
          <a:p>
            <a:pPr algn="ctr">
              <a:buFont typeface="Wingdings" panose="05000000000000000000" pitchFamily="2" charset="2"/>
              <a:buChar char="Ø"/>
            </a:pPr>
            <a:r>
              <a:rPr lang="fr-CA" dirty="0" smtClean="0"/>
              <a:t>Projette de standardiser et de rehausser la gamme de service de base en soins palliatifs, et d’informer la population et les divers intervenants en santé des services offerts</a:t>
            </a:r>
          </a:p>
          <a:p>
            <a:pPr algn="ctr">
              <a:buFont typeface="Wingdings" panose="05000000000000000000" pitchFamily="2" charset="2"/>
              <a:buChar char="Ø"/>
            </a:pPr>
            <a:endParaRPr lang="fr-CA" dirty="0"/>
          </a:p>
          <a:p>
            <a:pPr algn="ctr">
              <a:buFont typeface="Wingdings" panose="05000000000000000000" pitchFamily="2" charset="2"/>
              <a:buChar char="Ø"/>
            </a:pPr>
            <a:r>
              <a:rPr lang="fr-CA" dirty="0" smtClean="0"/>
              <a:t>Tente de consolider ou de mettre en place des équipes interdisciplinaires attachées aux soins palliatifs</a:t>
            </a:r>
            <a:endParaRPr lang="fr-CA" dirty="0"/>
          </a:p>
        </p:txBody>
      </p:sp>
    </p:spTree>
    <p:extLst>
      <p:ext uri="{BB962C8B-B14F-4D97-AF65-F5344CB8AC3E}">
        <p14:creationId xmlns:p14="http://schemas.microsoft.com/office/powerpoint/2010/main" val="35525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 DÉVELOPPEMENT DES SOINS PALLIATIFS</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Suit…</a:t>
            </a:r>
          </a:p>
          <a:p>
            <a:endParaRPr lang="fr-CA" dirty="0"/>
          </a:p>
          <a:p>
            <a:pPr algn="ctr">
              <a:buFont typeface="Wingdings" panose="05000000000000000000" pitchFamily="2" charset="2"/>
              <a:buChar char="Ø"/>
            </a:pPr>
            <a:r>
              <a:rPr lang="fr-CA" dirty="0" smtClean="0"/>
              <a:t>Tente d’instaurer des mécanismes permettant la continuité entre les fournisseurs de services</a:t>
            </a:r>
          </a:p>
          <a:p>
            <a:pPr algn="ctr">
              <a:buFont typeface="Wingdings" panose="05000000000000000000" pitchFamily="2" charset="2"/>
              <a:buChar char="Ø"/>
            </a:pPr>
            <a:endParaRPr lang="fr-CA" dirty="0"/>
          </a:p>
          <a:p>
            <a:pPr algn="ctr">
              <a:buFont typeface="Wingdings" panose="05000000000000000000" pitchFamily="2" charset="2"/>
              <a:buChar char="Ø"/>
            </a:pPr>
            <a:r>
              <a:rPr lang="fr-CA" dirty="0" smtClean="0"/>
              <a:t>Vise à implanter des protocoles d’intervention et de normes de pratique</a:t>
            </a:r>
          </a:p>
          <a:p>
            <a:pPr algn="ctr">
              <a:buFont typeface="Wingdings" panose="05000000000000000000" pitchFamily="2" charset="2"/>
              <a:buChar char="Ø"/>
            </a:pPr>
            <a:endParaRPr lang="fr-CA" dirty="0"/>
          </a:p>
          <a:p>
            <a:pPr algn="ctr">
              <a:buFont typeface="Wingdings" panose="05000000000000000000" pitchFamily="2" charset="2"/>
              <a:buChar char="Ø"/>
            </a:pPr>
            <a:r>
              <a:rPr lang="fr-CA" dirty="0" smtClean="0"/>
              <a:t>Vise à renforcer la formation de base et la formation continue des intervenants</a:t>
            </a:r>
            <a:endParaRPr lang="fr-CA" dirty="0"/>
          </a:p>
        </p:txBody>
      </p:sp>
    </p:spTree>
    <p:extLst>
      <p:ext uri="{BB962C8B-B14F-4D97-AF65-F5344CB8AC3E}">
        <p14:creationId xmlns:p14="http://schemas.microsoft.com/office/powerpoint/2010/main" val="63356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smtClean="0"/>
              <a:t>L’ENGAGEMENT DANS LA DÉMARCHE PALLIATIVE</a:t>
            </a:r>
            <a:endParaRPr lang="fr-CA" dirty="0"/>
          </a:p>
        </p:txBody>
      </p:sp>
      <p:sp>
        <p:nvSpPr>
          <p:cNvPr id="3" name="Espace réservé du contenu 2"/>
          <p:cNvSpPr>
            <a:spLocks noGrp="1"/>
          </p:cNvSpPr>
          <p:nvPr>
            <p:ph idx="1"/>
          </p:nvPr>
        </p:nvSpPr>
        <p:spPr/>
        <p:txBody>
          <a:bodyPr/>
          <a:lstStyle/>
          <a:p>
            <a:r>
              <a:rPr lang="fr-CA" dirty="0" smtClean="0"/>
              <a:t>L’accompagnement de ces personnes vise :</a:t>
            </a:r>
          </a:p>
          <a:p>
            <a:endParaRPr lang="fr-CA" dirty="0"/>
          </a:p>
          <a:p>
            <a:pPr algn="ctr">
              <a:buFont typeface="Wingdings" panose="05000000000000000000" pitchFamily="2" charset="2"/>
              <a:buChar char="Ø"/>
            </a:pPr>
            <a:r>
              <a:rPr lang="fr-CA" dirty="0" smtClean="0"/>
              <a:t>À traiter tous les problèmes qui surviennent</a:t>
            </a:r>
          </a:p>
          <a:p>
            <a:pPr algn="ctr">
              <a:buFont typeface="Wingdings" panose="05000000000000000000" pitchFamily="2" charset="2"/>
              <a:buChar char="Ø"/>
            </a:pPr>
            <a:r>
              <a:rPr lang="fr-CA" dirty="0" smtClean="0"/>
              <a:t>Prévenir l’apparition de nouveaux problèmes</a:t>
            </a:r>
          </a:p>
          <a:p>
            <a:pPr algn="ctr">
              <a:buFont typeface="Wingdings" panose="05000000000000000000" pitchFamily="2" charset="2"/>
              <a:buChar char="Ø"/>
            </a:pPr>
            <a:r>
              <a:rPr lang="fr-CA" dirty="0" smtClean="0"/>
              <a:t>Promouvoir des occasions d’expériences enrichissantes, de développement personnel et spirituel</a:t>
            </a:r>
            <a:endParaRPr lang="fr-CA" dirty="0"/>
          </a:p>
        </p:txBody>
      </p:sp>
    </p:spTree>
    <p:extLst>
      <p:ext uri="{BB962C8B-B14F-4D97-AF65-F5344CB8AC3E}">
        <p14:creationId xmlns:p14="http://schemas.microsoft.com/office/powerpoint/2010/main" val="111293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lstStyle/>
          <a:p>
            <a:r>
              <a:rPr lang="fr-CA" b="1" u="sng" dirty="0" smtClean="0"/>
              <a:t>Accompagner</a:t>
            </a:r>
          </a:p>
          <a:p>
            <a:endParaRPr lang="fr-CA" b="1" u="sng" dirty="0"/>
          </a:p>
          <a:p>
            <a:pPr marL="0" indent="0" algn="ctr">
              <a:buNone/>
            </a:pPr>
            <a:r>
              <a:rPr lang="fr-CA" dirty="0" smtClean="0"/>
              <a:t>Nécessite des qualités de cœur</a:t>
            </a:r>
          </a:p>
          <a:p>
            <a:pPr marL="0" indent="0" algn="ctr">
              <a:buNone/>
            </a:pPr>
            <a:r>
              <a:rPr lang="fr-CA" dirty="0" smtClean="0"/>
              <a:t>Présence bienveillante</a:t>
            </a:r>
          </a:p>
          <a:p>
            <a:pPr marL="0" indent="0" algn="ctr">
              <a:buNone/>
            </a:pPr>
            <a:r>
              <a:rPr lang="fr-CA" dirty="0" smtClean="0"/>
              <a:t>De la compassion </a:t>
            </a:r>
          </a:p>
          <a:p>
            <a:pPr marL="0" indent="0" algn="ctr">
              <a:buNone/>
            </a:pPr>
            <a:r>
              <a:rPr lang="fr-CA" dirty="0" smtClean="0"/>
              <a:t>Dans le respect</a:t>
            </a:r>
          </a:p>
          <a:p>
            <a:pPr marL="0" indent="0" algn="ctr">
              <a:buNone/>
            </a:pPr>
            <a:endParaRPr lang="fr-CA" dirty="0"/>
          </a:p>
          <a:p>
            <a:pPr marL="0" indent="0" algn="r">
              <a:buNone/>
            </a:pPr>
            <a:r>
              <a:rPr lang="fr-CA" dirty="0" smtClean="0"/>
              <a:t>Et pour vous? (p. 22)</a:t>
            </a:r>
            <a:endParaRPr lang="fr-CA" dirty="0"/>
          </a:p>
        </p:txBody>
      </p:sp>
    </p:spTree>
    <p:extLst>
      <p:ext uri="{BB962C8B-B14F-4D97-AF65-F5344CB8AC3E}">
        <p14:creationId xmlns:p14="http://schemas.microsoft.com/office/powerpoint/2010/main" val="167996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90" y="2924944"/>
            <a:ext cx="7272532" cy="1612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32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088" y="2745757"/>
            <a:ext cx="7006224"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136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141628"/>
            <a:ext cx="6857417" cy="3725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35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492896"/>
            <a:ext cx="672061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2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1000"/>
                                        <p:tgtEl>
                                          <p:spTgt spid="21506"/>
                                        </p:tgtEl>
                                      </p:cBhvr>
                                    </p:animEffect>
                                    <p:anim calcmode="lin" valueType="num">
                                      <p:cBhvr>
                                        <p:cTn id="13" dur="1000" fill="hold"/>
                                        <p:tgtEl>
                                          <p:spTgt spid="21506"/>
                                        </p:tgtEl>
                                        <p:attrNameLst>
                                          <p:attrName>ppt_x</p:attrName>
                                        </p:attrNameLst>
                                      </p:cBhvr>
                                      <p:tavLst>
                                        <p:tav tm="0">
                                          <p:val>
                                            <p:strVal val="#ppt_x"/>
                                          </p:val>
                                        </p:tav>
                                        <p:tav tm="100000">
                                          <p:val>
                                            <p:strVal val="#ppt_x"/>
                                          </p:val>
                                        </p:tav>
                                      </p:tavLst>
                                    </p:anim>
                                    <p:anim calcmode="lin" valueType="num">
                                      <p:cBhvr>
                                        <p:cTn id="14"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36912"/>
            <a:ext cx="7343999"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fade">
                                      <p:cBhvr>
                                        <p:cTn id="12" dur="1000"/>
                                        <p:tgtEl>
                                          <p:spTgt spid="22530"/>
                                        </p:tgtEl>
                                      </p:cBhvr>
                                    </p:animEffect>
                                    <p:anim calcmode="lin" valueType="num">
                                      <p:cBhvr>
                                        <p:cTn id="13" dur="1000" fill="hold"/>
                                        <p:tgtEl>
                                          <p:spTgt spid="22530"/>
                                        </p:tgtEl>
                                        <p:attrNameLst>
                                          <p:attrName>ppt_x</p:attrName>
                                        </p:attrNameLst>
                                      </p:cBhvr>
                                      <p:tavLst>
                                        <p:tav tm="0">
                                          <p:val>
                                            <p:strVal val="#ppt_x"/>
                                          </p:val>
                                        </p:tav>
                                        <p:tav tm="100000">
                                          <p:val>
                                            <p:strVal val="#ppt_x"/>
                                          </p:val>
                                        </p:tav>
                                      </p:tavLst>
                                    </p:anim>
                                    <p:anim calcmode="lin" valueType="num">
                                      <p:cBhvr>
                                        <p:cTn id="14" dur="1000" fill="hold"/>
                                        <p:tgtEl>
                                          <p:spTgt spid="225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L’APPROCHE EN SOINS PALLIATIFS</a:t>
            </a:r>
          </a:p>
        </p:txBody>
      </p:sp>
      <p:sp>
        <p:nvSpPr>
          <p:cNvPr id="3" name="Flèche droite 2"/>
          <p:cNvSpPr/>
          <p:nvPr/>
        </p:nvSpPr>
        <p:spPr>
          <a:xfrm>
            <a:off x="2339752" y="2276872"/>
            <a:ext cx="4794832" cy="343696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A" sz="4000" b="1" dirty="0" smtClean="0"/>
              <a:t>EXERCICE 1.1</a:t>
            </a:r>
          </a:p>
          <a:p>
            <a:pPr algn="ctr"/>
            <a:r>
              <a:rPr lang="fr-CA" sz="4000" b="1" dirty="0" smtClean="0"/>
              <a:t>À LA MAISON</a:t>
            </a:r>
            <a:endParaRPr lang="fr-CA" sz="4000" b="1" dirty="0"/>
          </a:p>
        </p:txBody>
      </p:sp>
    </p:spTree>
    <p:extLst>
      <p:ext uri="{BB962C8B-B14F-4D97-AF65-F5344CB8AC3E}">
        <p14:creationId xmlns:p14="http://schemas.microsoft.com/office/powerpoint/2010/main" val="169432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164540"/>
            <a:ext cx="7009847" cy="126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4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554"/>
                                        </p:tgtEl>
                                        <p:attrNameLst>
                                          <p:attrName>style.visibility</p:attrName>
                                        </p:attrNameLst>
                                      </p:cBhvr>
                                      <p:to>
                                        <p:strVal val="visible"/>
                                      </p:to>
                                    </p:set>
                                    <p:animEffect transition="in" filter="fade">
                                      <p:cBhvr>
                                        <p:cTn id="12" dur="1000"/>
                                        <p:tgtEl>
                                          <p:spTgt spid="23554"/>
                                        </p:tgtEl>
                                      </p:cBhvr>
                                    </p:animEffect>
                                    <p:anim calcmode="lin" valueType="num">
                                      <p:cBhvr>
                                        <p:cTn id="13" dur="1000" fill="hold"/>
                                        <p:tgtEl>
                                          <p:spTgt spid="23554"/>
                                        </p:tgtEl>
                                        <p:attrNameLst>
                                          <p:attrName>ppt_x</p:attrName>
                                        </p:attrNameLst>
                                      </p:cBhvr>
                                      <p:tavLst>
                                        <p:tav tm="0">
                                          <p:val>
                                            <p:strVal val="#ppt_x"/>
                                          </p:val>
                                        </p:tav>
                                        <p:tav tm="100000">
                                          <p:val>
                                            <p:strVal val="#ppt_x"/>
                                          </p:val>
                                        </p:tav>
                                      </p:tavLst>
                                    </p:anim>
                                    <p:anim calcmode="lin" valueType="num">
                                      <p:cBhvr>
                                        <p:cTn id="14" dur="1000" fill="hold"/>
                                        <p:tgtEl>
                                          <p:spTgt spid="235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normAutofit fontScale="85000" lnSpcReduction="10000"/>
          </a:bodyPr>
          <a:lstStyle/>
          <a:p>
            <a:r>
              <a:rPr lang="fr-CA" dirty="0" smtClean="0"/>
              <a:t>Rôle de l’infirmière auxiliaire dans l’équipe de soins</a:t>
            </a:r>
          </a:p>
          <a:p>
            <a:endParaRPr lang="fr-CA" dirty="0"/>
          </a:p>
          <a:p>
            <a:pPr marL="0" indent="0">
              <a:buNone/>
            </a:pPr>
            <a:r>
              <a:rPr lang="fr-CA" dirty="0" smtClean="0"/>
              <a:t>C’est avec un esprit de collaboration avec l’équipe qu’elle s’assure que :</a:t>
            </a:r>
          </a:p>
          <a:p>
            <a:pPr marL="0" indent="0">
              <a:buNone/>
            </a:pPr>
            <a:endParaRPr lang="fr-CA" dirty="0"/>
          </a:p>
          <a:p>
            <a:pPr algn="ctr">
              <a:buFont typeface="Wingdings" panose="05000000000000000000" pitchFamily="2" charset="2"/>
              <a:buChar char="Ø"/>
            </a:pPr>
            <a:r>
              <a:rPr lang="fr-CA" dirty="0" smtClean="0"/>
              <a:t> la personne en fin de vie devienne, demeure ou redevienne aussi à l’aise que possible</a:t>
            </a:r>
          </a:p>
          <a:p>
            <a:pPr algn="ctr">
              <a:buFont typeface="Wingdings" panose="05000000000000000000" pitchFamily="2" charset="2"/>
              <a:buChar char="Ø"/>
            </a:pPr>
            <a:r>
              <a:rPr lang="fr-CA" dirty="0" smtClean="0"/>
              <a:t>La personne et les proches aidants reçoivent le soutien et l’accompagnement souhaités et nécessaires sur les plans physique, psychologique et spirituel</a:t>
            </a:r>
            <a:endParaRPr lang="fr-CA" dirty="0"/>
          </a:p>
        </p:txBody>
      </p:sp>
    </p:spTree>
    <p:extLst>
      <p:ext uri="{BB962C8B-B14F-4D97-AF65-F5344CB8AC3E}">
        <p14:creationId xmlns:p14="http://schemas.microsoft.com/office/powerpoint/2010/main" val="22352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060848"/>
            <a:ext cx="5942012" cy="410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1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603"/>
                                        </p:tgtEl>
                                        <p:attrNameLst>
                                          <p:attrName>style.visibility</p:attrName>
                                        </p:attrNameLst>
                                      </p:cBhvr>
                                      <p:to>
                                        <p:strVal val="visible"/>
                                      </p:to>
                                    </p:set>
                                    <p:animEffect transition="in" filter="fade">
                                      <p:cBhvr>
                                        <p:cTn id="12" dur="1000"/>
                                        <p:tgtEl>
                                          <p:spTgt spid="25603"/>
                                        </p:tgtEl>
                                      </p:cBhvr>
                                    </p:animEffect>
                                    <p:anim calcmode="lin" valueType="num">
                                      <p:cBhvr>
                                        <p:cTn id="13" dur="1000" fill="hold"/>
                                        <p:tgtEl>
                                          <p:spTgt spid="25603"/>
                                        </p:tgtEl>
                                        <p:attrNameLst>
                                          <p:attrName>ppt_x</p:attrName>
                                        </p:attrNameLst>
                                      </p:cBhvr>
                                      <p:tavLst>
                                        <p:tav tm="0">
                                          <p:val>
                                            <p:strVal val="#ppt_x"/>
                                          </p:val>
                                        </p:tav>
                                        <p:tav tm="100000">
                                          <p:val>
                                            <p:strVal val="#ppt_x"/>
                                          </p:val>
                                        </p:tav>
                                      </p:tavLst>
                                    </p:anim>
                                    <p:anim calcmode="lin" valueType="num">
                                      <p:cBhvr>
                                        <p:cTn id="14" dur="1000" fill="hold"/>
                                        <p:tgtEl>
                                          <p:spTgt spid="256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6706"/>
            <a:ext cx="5400600" cy="405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3"/>
          <p:cNvSpPr>
            <a:spLocks noGrp="1"/>
          </p:cNvSpPr>
          <p:nvPr>
            <p:ph type="title"/>
          </p:nvPr>
        </p:nvSpPr>
        <p:spPr>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CA" sz="3000" b="1" dirty="0" smtClean="0">
                <a:solidFill>
                  <a:schemeClr val="tx1"/>
                </a:solidFill>
              </a:rPr>
              <a:t>L’ÉQUIPE…</a:t>
            </a:r>
            <a:endParaRPr lang="fr-CA" sz="3000" b="1" dirty="0">
              <a:solidFill>
                <a:schemeClr val="tx1"/>
              </a:solidFill>
            </a:endParaRPr>
          </a:p>
        </p:txBody>
      </p:sp>
    </p:spTree>
    <p:extLst>
      <p:ext uri="{BB962C8B-B14F-4D97-AF65-F5344CB8AC3E}">
        <p14:creationId xmlns:p14="http://schemas.microsoft.com/office/powerpoint/2010/main" val="407389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circle(in)">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800" b="1" dirty="0" smtClean="0"/>
              <a:t>COMPOSITION DE L’ÉQUIPE INTERDISCIPLINAIRE</a:t>
            </a:r>
            <a:endParaRPr lang="fr-CA" sz="3800" b="1"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76872"/>
            <a:ext cx="4432311" cy="2257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927" y="4365104"/>
            <a:ext cx="2584680" cy="82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5013416"/>
            <a:ext cx="3125433" cy="74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927" y="2708919"/>
            <a:ext cx="2386318" cy="69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62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6629"/>
                                        </p:tgtEl>
                                        <p:attrNameLst>
                                          <p:attrName>style.visibility</p:attrName>
                                        </p:attrNameLst>
                                      </p:cBhvr>
                                      <p:to>
                                        <p:strVal val="visible"/>
                                      </p:to>
                                    </p:set>
                                    <p:animEffect transition="in" filter="circle(in)">
                                      <p:cBhvr>
                                        <p:cTn id="19" dur="2000"/>
                                        <p:tgtEl>
                                          <p:spTgt spid="2662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6627"/>
                                        </p:tgtEl>
                                        <p:attrNameLst>
                                          <p:attrName>style.visibility</p:attrName>
                                        </p:attrNameLst>
                                      </p:cBhvr>
                                      <p:to>
                                        <p:strVal val="visible"/>
                                      </p:to>
                                    </p:set>
                                    <p:animEffect transition="in" filter="circle(in)">
                                      <p:cBhvr>
                                        <p:cTn id="24" dur="2000"/>
                                        <p:tgtEl>
                                          <p:spTgt spid="2662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6628"/>
                                        </p:tgtEl>
                                        <p:attrNameLst>
                                          <p:attrName>style.visibility</p:attrName>
                                        </p:attrNameLst>
                                      </p:cBhvr>
                                      <p:to>
                                        <p:strVal val="visible"/>
                                      </p:to>
                                    </p:set>
                                    <p:animEffect transition="in" filter="circle(in)">
                                      <p:cBhvr>
                                        <p:cTn id="29" dur="2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800" b="1" dirty="0"/>
              <a:t>COMPOSITION DE L’ÉQUIPE INTERDISCIPLINAIRE</a:t>
            </a:r>
            <a:endParaRPr lang="fr-CA" sz="38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25311"/>
            <a:ext cx="3301454" cy="145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674" y="3789040"/>
            <a:ext cx="4184807" cy="60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672" y="4366939"/>
            <a:ext cx="3390719" cy="76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5445224"/>
            <a:ext cx="4475008" cy="760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644" y="2507407"/>
            <a:ext cx="3017243" cy="55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896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fade">
                                      <p:cBhvr>
                                        <p:cTn id="12" dur="1000"/>
                                        <p:tgtEl>
                                          <p:spTgt spid="27650"/>
                                        </p:tgtEl>
                                      </p:cBhvr>
                                    </p:animEffect>
                                    <p:anim calcmode="lin" valueType="num">
                                      <p:cBhvr>
                                        <p:cTn id="13" dur="1000" fill="hold"/>
                                        <p:tgtEl>
                                          <p:spTgt spid="27650"/>
                                        </p:tgtEl>
                                        <p:attrNameLst>
                                          <p:attrName>ppt_x</p:attrName>
                                        </p:attrNameLst>
                                      </p:cBhvr>
                                      <p:tavLst>
                                        <p:tav tm="0">
                                          <p:val>
                                            <p:strVal val="#ppt_x"/>
                                          </p:val>
                                        </p:tav>
                                        <p:tav tm="100000">
                                          <p:val>
                                            <p:strVal val="#ppt_x"/>
                                          </p:val>
                                        </p:tav>
                                      </p:tavLst>
                                    </p:anim>
                                    <p:anim calcmode="lin" valueType="num">
                                      <p:cBhvr>
                                        <p:cTn id="14"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7654"/>
                                        </p:tgtEl>
                                        <p:attrNameLst>
                                          <p:attrName>style.visibility</p:attrName>
                                        </p:attrNameLst>
                                      </p:cBhvr>
                                      <p:to>
                                        <p:strVal val="visible"/>
                                      </p:to>
                                    </p:set>
                                    <p:animEffect transition="in" filter="circle(in)">
                                      <p:cBhvr>
                                        <p:cTn id="19" dur="2000"/>
                                        <p:tgtEl>
                                          <p:spTgt spid="2765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7651"/>
                                        </p:tgtEl>
                                        <p:attrNameLst>
                                          <p:attrName>style.visibility</p:attrName>
                                        </p:attrNameLst>
                                      </p:cBhvr>
                                      <p:to>
                                        <p:strVal val="visible"/>
                                      </p:to>
                                    </p:set>
                                    <p:animEffect transition="in" filter="circle(in)">
                                      <p:cBhvr>
                                        <p:cTn id="24" dur="2000"/>
                                        <p:tgtEl>
                                          <p:spTgt spid="2765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652"/>
                                        </p:tgtEl>
                                        <p:attrNameLst>
                                          <p:attrName>style.visibility</p:attrName>
                                        </p:attrNameLst>
                                      </p:cBhvr>
                                      <p:to>
                                        <p:strVal val="visible"/>
                                      </p:to>
                                    </p:set>
                                    <p:animEffect transition="in" filter="circle(in)">
                                      <p:cBhvr>
                                        <p:cTn id="29" dur="2000"/>
                                        <p:tgtEl>
                                          <p:spTgt spid="2765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7653"/>
                                        </p:tgtEl>
                                        <p:attrNameLst>
                                          <p:attrName>style.visibility</p:attrName>
                                        </p:attrNameLst>
                                      </p:cBhvr>
                                      <p:to>
                                        <p:strVal val="visible"/>
                                      </p:to>
                                    </p:set>
                                    <p:animEffect transition="in" filter="circle(in)">
                                      <p:cBhvr>
                                        <p:cTn id="34"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800" b="1" dirty="0"/>
              <a:t>COMPOSITION DE L’ÉQUIPE INTERDISCIPLINAIRE</a:t>
            </a:r>
            <a:endParaRPr lang="fr-CA" sz="3800" dirty="0"/>
          </a:p>
        </p:txBody>
      </p:sp>
      <p:sp>
        <p:nvSpPr>
          <p:cNvPr id="3" name="Espace réservé du contenu 2"/>
          <p:cNvSpPr>
            <a:spLocks noGrp="1"/>
          </p:cNvSpPr>
          <p:nvPr>
            <p:ph idx="1"/>
          </p:nvPr>
        </p:nvSpPr>
        <p:spPr/>
        <p:txBody>
          <a:bodyPr>
            <a:normAutofit fontScale="92500" lnSpcReduction="20000"/>
          </a:bodyPr>
          <a:lstStyle/>
          <a:p>
            <a:r>
              <a:rPr lang="fr-CA" dirty="0" smtClean="0"/>
              <a:t>Voici certains critères qui renforcent la qualité d’une équipe :</a:t>
            </a:r>
          </a:p>
          <a:p>
            <a:endParaRPr lang="fr-CA" dirty="0"/>
          </a:p>
          <a:p>
            <a:pPr algn="ctr">
              <a:buFont typeface="Wingdings" panose="05000000000000000000" pitchFamily="2" charset="2"/>
              <a:buChar char="Ø"/>
            </a:pPr>
            <a:r>
              <a:rPr lang="fr-CA" dirty="0" smtClean="0"/>
              <a:t>Le partage d’une même philosophie </a:t>
            </a:r>
          </a:p>
          <a:p>
            <a:pPr algn="ctr">
              <a:buFont typeface="Wingdings" panose="05000000000000000000" pitchFamily="2" charset="2"/>
              <a:buChar char="Ø"/>
            </a:pPr>
            <a:r>
              <a:rPr lang="fr-CA" dirty="0" smtClean="0"/>
              <a:t>La complicité et l’implication positive des membres</a:t>
            </a:r>
          </a:p>
          <a:p>
            <a:pPr algn="ctr">
              <a:buFont typeface="Wingdings" panose="05000000000000000000" pitchFamily="2" charset="2"/>
              <a:buChar char="Ø"/>
            </a:pPr>
            <a:r>
              <a:rPr lang="fr-CA" dirty="0" smtClean="0"/>
              <a:t>Le respect des compétences de chaque membre</a:t>
            </a:r>
          </a:p>
          <a:p>
            <a:pPr algn="ctr">
              <a:buFont typeface="Wingdings" panose="05000000000000000000" pitchFamily="2" charset="2"/>
              <a:buChar char="Ø"/>
            </a:pPr>
            <a:r>
              <a:rPr lang="fr-CA" dirty="0" smtClean="0"/>
              <a:t>L’ouverture à consulter les collègues</a:t>
            </a:r>
          </a:p>
          <a:p>
            <a:pPr algn="ctr">
              <a:buFont typeface="Wingdings" panose="05000000000000000000" pitchFamily="2" charset="2"/>
              <a:buChar char="Ø"/>
            </a:pPr>
            <a:r>
              <a:rPr lang="fr-CA" dirty="0" smtClean="0"/>
              <a:t>Le sens de l’engagement et la motivation des intervenants</a:t>
            </a:r>
            <a:endParaRPr lang="fr-CA" dirty="0"/>
          </a:p>
        </p:txBody>
      </p:sp>
    </p:spTree>
    <p:extLst>
      <p:ext uri="{BB962C8B-B14F-4D97-AF65-F5344CB8AC3E}">
        <p14:creationId xmlns:p14="http://schemas.microsoft.com/office/powerpoint/2010/main" val="4121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4000" b="1" dirty="0"/>
              <a:t>L’ENGAGEMENT DANS LA DÉMARCHE PALLIATIVE</a:t>
            </a:r>
          </a:p>
        </p:txBody>
      </p:sp>
      <p:sp>
        <p:nvSpPr>
          <p:cNvPr id="3" name="Espace réservé du contenu 2"/>
          <p:cNvSpPr>
            <a:spLocks noGrp="1"/>
          </p:cNvSpPr>
          <p:nvPr>
            <p:ph idx="1"/>
          </p:nvPr>
        </p:nvSpPr>
        <p:spPr/>
        <p:txBody>
          <a:bodyPr/>
          <a:lstStyle/>
          <a:p>
            <a:r>
              <a:rPr lang="fr-CA" u="sng" dirty="0" smtClean="0"/>
              <a:t>Habiletés relationnelles nécessaires</a:t>
            </a:r>
          </a:p>
          <a:p>
            <a:endParaRPr lang="fr-CA" u="sng" dirty="0"/>
          </a:p>
          <a:p>
            <a:pPr marL="0" indent="0" algn="ctr">
              <a:buNone/>
            </a:pPr>
            <a:r>
              <a:rPr lang="fr-CA" dirty="0" smtClean="0"/>
              <a:t>Tout individu est en partie semblable aux autres et en partie unique au monde, et qu’il possède des capacités pour résoudre ses problèmes</a:t>
            </a:r>
            <a:endParaRPr lang="fr-CA" dirty="0"/>
          </a:p>
        </p:txBody>
      </p:sp>
    </p:spTree>
    <p:extLst>
      <p:ext uri="{BB962C8B-B14F-4D97-AF65-F5344CB8AC3E}">
        <p14:creationId xmlns:p14="http://schemas.microsoft.com/office/powerpoint/2010/main" val="334799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normAutofit lnSpcReduction="10000"/>
          </a:bodyPr>
          <a:lstStyle/>
          <a:p>
            <a:r>
              <a:rPr lang="fr-CA" dirty="0" smtClean="0"/>
              <a:t>Caractéristiques de ce type de relation :</a:t>
            </a:r>
          </a:p>
          <a:p>
            <a:endParaRPr lang="fr-CA" dirty="0"/>
          </a:p>
          <a:p>
            <a:pPr algn="ctr">
              <a:buFont typeface="Wingdings" panose="05000000000000000000" pitchFamily="2" charset="2"/>
              <a:buChar char="Ø"/>
            </a:pPr>
            <a:r>
              <a:rPr lang="fr-CA" dirty="0" smtClean="0"/>
              <a:t>Se centrer sur la personne aidée</a:t>
            </a:r>
          </a:p>
          <a:p>
            <a:pPr algn="ctr">
              <a:buFont typeface="Wingdings" panose="05000000000000000000" pitchFamily="2" charset="2"/>
              <a:buChar char="Ø"/>
            </a:pPr>
            <a:r>
              <a:rPr lang="fr-CA" dirty="0" smtClean="0"/>
              <a:t>Se rendre disponible à toute personne qui présente des besoins</a:t>
            </a:r>
          </a:p>
          <a:p>
            <a:pPr algn="ctr">
              <a:buFont typeface="Wingdings" panose="05000000000000000000" pitchFamily="2" charset="2"/>
              <a:buChar char="Ø"/>
            </a:pPr>
            <a:r>
              <a:rPr lang="fr-CA" dirty="0" smtClean="0"/>
              <a:t>Limiter cette relation dans le temps</a:t>
            </a:r>
          </a:p>
          <a:p>
            <a:pPr algn="ctr">
              <a:buFont typeface="Wingdings" panose="05000000000000000000" pitchFamily="2" charset="2"/>
              <a:buChar char="Ø"/>
            </a:pPr>
            <a:r>
              <a:rPr lang="fr-CA" dirty="0" smtClean="0"/>
              <a:t>L’instaurer dans un but précis, en l’occurrence celui de l’accompagnement</a:t>
            </a:r>
          </a:p>
          <a:p>
            <a:pPr algn="ctr">
              <a:buFont typeface="Wingdings" panose="05000000000000000000" pitchFamily="2" charset="2"/>
              <a:buChar char="Ø"/>
            </a:pPr>
            <a:r>
              <a:rPr lang="fr-CA" dirty="0" smtClean="0"/>
              <a:t>Donner sans attendre de recevoir en retour </a:t>
            </a:r>
            <a:endParaRPr lang="fr-CA" dirty="0"/>
          </a:p>
        </p:txBody>
      </p:sp>
    </p:spTree>
    <p:extLst>
      <p:ext uri="{BB962C8B-B14F-4D97-AF65-F5344CB8AC3E}">
        <p14:creationId xmlns:p14="http://schemas.microsoft.com/office/powerpoint/2010/main" val="5370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611" y="2060848"/>
            <a:ext cx="2908927" cy="61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24943"/>
            <a:ext cx="7334069" cy="147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4562787"/>
            <a:ext cx="4176464" cy="1439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074" y="4508325"/>
            <a:ext cx="1057771" cy="132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8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fade">
                                      <p:cBhvr>
                                        <p:cTn id="12" dur="1000"/>
                                        <p:tgtEl>
                                          <p:spTgt spid="28674"/>
                                        </p:tgtEl>
                                      </p:cBhvr>
                                    </p:animEffect>
                                    <p:anim calcmode="lin" valueType="num">
                                      <p:cBhvr>
                                        <p:cTn id="13" dur="1000" fill="hold"/>
                                        <p:tgtEl>
                                          <p:spTgt spid="28674"/>
                                        </p:tgtEl>
                                        <p:attrNameLst>
                                          <p:attrName>ppt_x</p:attrName>
                                        </p:attrNameLst>
                                      </p:cBhvr>
                                      <p:tavLst>
                                        <p:tav tm="0">
                                          <p:val>
                                            <p:strVal val="#ppt_x"/>
                                          </p:val>
                                        </p:tav>
                                        <p:tav tm="100000">
                                          <p:val>
                                            <p:strVal val="#ppt_x"/>
                                          </p:val>
                                        </p:tav>
                                      </p:tavLst>
                                    </p:anim>
                                    <p:anim calcmode="lin" valueType="num">
                                      <p:cBhvr>
                                        <p:cTn id="14"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675"/>
                                        </p:tgtEl>
                                        <p:attrNameLst>
                                          <p:attrName>style.visibility</p:attrName>
                                        </p:attrNameLst>
                                      </p:cBhvr>
                                      <p:to>
                                        <p:strVal val="visible"/>
                                      </p:to>
                                    </p:set>
                                    <p:animEffect transition="in" filter="fade">
                                      <p:cBhvr>
                                        <p:cTn id="19" dur="1000"/>
                                        <p:tgtEl>
                                          <p:spTgt spid="28675"/>
                                        </p:tgtEl>
                                      </p:cBhvr>
                                    </p:animEffect>
                                    <p:anim calcmode="lin" valueType="num">
                                      <p:cBhvr>
                                        <p:cTn id="20" dur="1000" fill="hold"/>
                                        <p:tgtEl>
                                          <p:spTgt spid="28675"/>
                                        </p:tgtEl>
                                        <p:attrNameLst>
                                          <p:attrName>ppt_x</p:attrName>
                                        </p:attrNameLst>
                                      </p:cBhvr>
                                      <p:tavLst>
                                        <p:tav tm="0">
                                          <p:val>
                                            <p:strVal val="#ppt_x"/>
                                          </p:val>
                                        </p:tav>
                                        <p:tav tm="100000">
                                          <p:val>
                                            <p:strVal val="#ppt_x"/>
                                          </p:val>
                                        </p:tav>
                                      </p:tavLst>
                                    </p:anim>
                                    <p:anim calcmode="lin" valueType="num">
                                      <p:cBhvr>
                                        <p:cTn id="21"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677"/>
                                        </p:tgtEl>
                                        <p:attrNameLst>
                                          <p:attrName>style.visibility</p:attrName>
                                        </p:attrNameLst>
                                      </p:cBhvr>
                                      <p:to>
                                        <p:strVal val="visible"/>
                                      </p:to>
                                    </p:set>
                                    <p:animEffect transition="in" filter="fade">
                                      <p:cBhvr>
                                        <p:cTn id="26" dur="1000"/>
                                        <p:tgtEl>
                                          <p:spTgt spid="28677"/>
                                        </p:tgtEl>
                                      </p:cBhvr>
                                    </p:animEffect>
                                    <p:anim calcmode="lin" valueType="num">
                                      <p:cBhvr>
                                        <p:cTn id="27" dur="1000" fill="hold"/>
                                        <p:tgtEl>
                                          <p:spTgt spid="28677"/>
                                        </p:tgtEl>
                                        <p:attrNameLst>
                                          <p:attrName>ppt_x</p:attrName>
                                        </p:attrNameLst>
                                      </p:cBhvr>
                                      <p:tavLst>
                                        <p:tav tm="0">
                                          <p:val>
                                            <p:strVal val="#ppt_x"/>
                                          </p:val>
                                        </p:tav>
                                        <p:tav tm="100000">
                                          <p:val>
                                            <p:strVal val="#ppt_x"/>
                                          </p:val>
                                        </p:tav>
                                      </p:tavLst>
                                    </p:anim>
                                    <p:anim calcmode="lin" valueType="num">
                                      <p:cBhvr>
                                        <p:cTn id="28"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676"/>
                                        </p:tgtEl>
                                        <p:attrNameLst>
                                          <p:attrName>style.visibility</p:attrName>
                                        </p:attrNameLst>
                                      </p:cBhvr>
                                      <p:to>
                                        <p:strVal val="visible"/>
                                      </p:to>
                                    </p:set>
                                    <p:animEffect transition="in" filter="fade">
                                      <p:cBhvr>
                                        <p:cTn id="33" dur="1000"/>
                                        <p:tgtEl>
                                          <p:spTgt spid="28676"/>
                                        </p:tgtEl>
                                      </p:cBhvr>
                                    </p:animEffect>
                                    <p:anim calcmode="lin" valueType="num">
                                      <p:cBhvr>
                                        <p:cTn id="34" dur="1000" fill="hold"/>
                                        <p:tgtEl>
                                          <p:spTgt spid="28676"/>
                                        </p:tgtEl>
                                        <p:attrNameLst>
                                          <p:attrName>ppt_x</p:attrName>
                                        </p:attrNameLst>
                                      </p:cBhvr>
                                      <p:tavLst>
                                        <p:tav tm="0">
                                          <p:val>
                                            <p:strVal val="#ppt_x"/>
                                          </p:val>
                                        </p:tav>
                                        <p:tav tm="100000">
                                          <p:val>
                                            <p:strVal val="#ppt_x"/>
                                          </p:val>
                                        </p:tav>
                                      </p:tavLst>
                                    </p:anim>
                                    <p:anim calcmode="lin" valueType="num">
                                      <p:cBhvr>
                                        <p:cTn id="35"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b="1" dirty="0" smtClean="0"/>
              <a:t>LA MORT</a:t>
            </a:r>
            <a:endParaRPr lang="fr-CA" b="1"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916832"/>
            <a:ext cx="5953397" cy="396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570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204864"/>
            <a:ext cx="2765365" cy="60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297" y="3068960"/>
            <a:ext cx="6890468" cy="244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5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1000"/>
                                        <p:tgtEl>
                                          <p:spTgt spid="29698"/>
                                        </p:tgtEl>
                                      </p:cBhvr>
                                    </p:animEffect>
                                    <p:anim calcmode="lin" valueType="num">
                                      <p:cBhvr>
                                        <p:cTn id="13" dur="1000" fill="hold"/>
                                        <p:tgtEl>
                                          <p:spTgt spid="29698"/>
                                        </p:tgtEl>
                                        <p:attrNameLst>
                                          <p:attrName>ppt_x</p:attrName>
                                        </p:attrNameLst>
                                      </p:cBhvr>
                                      <p:tavLst>
                                        <p:tav tm="0">
                                          <p:val>
                                            <p:strVal val="#ppt_x"/>
                                          </p:val>
                                        </p:tav>
                                        <p:tav tm="100000">
                                          <p:val>
                                            <p:strVal val="#ppt_x"/>
                                          </p:val>
                                        </p:tav>
                                      </p:tavLst>
                                    </p:anim>
                                    <p:anim calcmode="lin" valueType="num">
                                      <p:cBhvr>
                                        <p:cTn id="14"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699"/>
                                        </p:tgtEl>
                                        <p:attrNameLst>
                                          <p:attrName>style.visibility</p:attrName>
                                        </p:attrNameLst>
                                      </p:cBhvr>
                                      <p:to>
                                        <p:strVal val="visible"/>
                                      </p:to>
                                    </p:set>
                                    <p:animEffect transition="in" filter="fade">
                                      <p:cBhvr>
                                        <p:cTn id="19" dur="1000"/>
                                        <p:tgtEl>
                                          <p:spTgt spid="29699"/>
                                        </p:tgtEl>
                                      </p:cBhvr>
                                    </p:animEffect>
                                    <p:anim calcmode="lin" valueType="num">
                                      <p:cBhvr>
                                        <p:cTn id="20" dur="1000" fill="hold"/>
                                        <p:tgtEl>
                                          <p:spTgt spid="29699"/>
                                        </p:tgtEl>
                                        <p:attrNameLst>
                                          <p:attrName>ppt_x</p:attrName>
                                        </p:attrNameLst>
                                      </p:cBhvr>
                                      <p:tavLst>
                                        <p:tav tm="0">
                                          <p:val>
                                            <p:strVal val="#ppt_x"/>
                                          </p:val>
                                        </p:tav>
                                        <p:tav tm="100000">
                                          <p:val>
                                            <p:strVal val="#ppt_x"/>
                                          </p:val>
                                        </p:tav>
                                      </p:tavLst>
                                    </p:anim>
                                    <p:anim calcmode="lin" valueType="num">
                                      <p:cBhvr>
                                        <p:cTn id="21" dur="1000" fill="hold"/>
                                        <p:tgtEl>
                                          <p:spTgt spid="29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809" y="3356992"/>
            <a:ext cx="6235134" cy="209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181525"/>
            <a:ext cx="907405" cy="106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204864"/>
            <a:ext cx="2765365" cy="60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8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23"/>
                                        </p:tgtEl>
                                        <p:attrNameLst>
                                          <p:attrName>style.visibility</p:attrName>
                                        </p:attrNameLst>
                                      </p:cBhvr>
                                      <p:to>
                                        <p:strVal val="visible"/>
                                      </p:to>
                                    </p:set>
                                    <p:animEffect transition="in" filter="fade">
                                      <p:cBhvr>
                                        <p:cTn id="19" dur="1000"/>
                                        <p:tgtEl>
                                          <p:spTgt spid="30723"/>
                                        </p:tgtEl>
                                      </p:cBhvr>
                                    </p:animEffect>
                                    <p:anim calcmode="lin" valueType="num">
                                      <p:cBhvr>
                                        <p:cTn id="20" dur="1000" fill="hold"/>
                                        <p:tgtEl>
                                          <p:spTgt spid="30723"/>
                                        </p:tgtEl>
                                        <p:attrNameLst>
                                          <p:attrName>ppt_x</p:attrName>
                                        </p:attrNameLst>
                                      </p:cBhvr>
                                      <p:tavLst>
                                        <p:tav tm="0">
                                          <p:val>
                                            <p:strVal val="#ppt_x"/>
                                          </p:val>
                                        </p:tav>
                                        <p:tav tm="100000">
                                          <p:val>
                                            <p:strVal val="#ppt_x"/>
                                          </p:val>
                                        </p:tav>
                                      </p:tavLst>
                                    </p:anim>
                                    <p:anim calcmode="lin" valueType="num">
                                      <p:cBhvr>
                                        <p:cTn id="21" dur="1000" fill="hold"/>
                                        <p:tgtEl>
                                          <p:spTgt spid="307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722"/>
                                        </p:tgtEl>
                                        <p:attrNameLst>
                                          <p:attrName>style.visibility</p:attrName>
                                        </p:attrNameLst>
                                      </p:cBhvr>
                                      <p:to>
                                        <p:strVal val="visible"/>
                                      </p:to>
                                    </p:set>
                                    <p:animEffect transition="in" filter="fade">
                                      <p:cBhvr>
                                        <p:cTn id="26" dur="1000"/>
                                        <p:tgtEl>
                                          <p:spTgt spid="30722"/>
                                        </p:tgtEl>
                                      </p:cBhvr>
                                    </p:animEffect>
                                    <p:anim calcmode="lin" valueType="num">
                                      <p:cBhvr>
                                        <p:cTn id="27" dur="1000" fill="hold"/>
                                        <p:tgtEl>
                                          <p:spTgt spid="30722"/>
                                        </p:tgtEl>
                                        <p:attrNameLst>
                                          <p:attrName>ppt_x</p:attrName>
                                        </p:attrNameLst>
                                      </p:cBhvr>
                                      <p:tavLst>
                                        <p:tav tm="0">
                                          <p:val>
                                            <p:strVal val="#ppt_x"/>
                                          </p:val>
                                        </p:tav>
                                        <p:tav tm="100000">
                                          <p:val>
                                            <p:strVal val="#ppt_x"/>
                                          </p:val>
                                        </p:tav>
                                      </p:tavLst>
                                    </p:anim>
                                    <p:anim calcmode="lin" valueType="num">
                                      <p:cBhvr>
                                        <p:cTn id="28" dur="1000" fill="hold"/>
                                        <p:tgtEl>
                                          <p:spTgt spid="307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04864"/>
            <a:ext cx="4496179" cy="68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068960"/>
            <a:ext cx="6034951" cy="295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21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1000"/>
                                        <p:tgtEl>
                                          <p:spTgt spid="31746"/>
                                        </p:tgtEl>
                                      </p:cBhvr>
                                    </p:animEffect>
                                    <p:anim calcmode="lin" valueType="num">
                                      <p:cBhvr>
                                        <p:cTn id="13" dur="1000" fill="hold"/>
                                        <p:tgtEl>
                                          <p:spTgt spid="31746"/>
                                        </p:tgtEl>
                                        <p:attrNameLst>
                                          <p:attrName>ppt_x</p:attrName>
                                        </p:attrNameLst>
                                      </p:cBhvr>
                                      <p:tavLst>
                                        <p:tav tm="0">
                                          <p:val>
                                            <p:strVal val="#ppt_x"/>
                                          </p:val>
                                        </p:tav>
                                        <p:tav tm="100000">
                                          <p:val>
                                            <p:strVal val="#ppt_x"/>
                                          </p:val>
                                        </p:tav>
                                      </p:tavLst>
                                    </p:anim>
                                    <p:anim calcmode="lin" valueType="num">
                                      <p:cBhvr>
                                        <p:cTn id="14" dur="1000" fill="hold"/>
                                        <p:tgtEl>
                                          <p:spTgt spid="317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747"/>
                                        </p:tgtEl>
                                        <p:attrNameLst>
                                          <p:attrName>style.visibility</p:attrName>
                                        </p:attrNameLst>
                                      </p:cBhvr>
                                      <p:to>
                                        <p:strVal val="visible"/>
                                      </p:to>
                                    </p:set>
                                    <p:animEffect transition="in" filter="fade">
                                      <p:cBhvr>
                                        <p:cTn id="19" dur="1000"/>
                                        <p:tgtEl>
                                          <p:spTgt spid="31747"/>
                                        </p:tgtEl>
                                      </p:cBhvr>
                                    </p:animEffect>
                                    <p:anim calcmode="lin" valueType="num">
                                      <p:cBhvr>
                                        <p:cTn id="20" dur="1000" fill="hold"/>
                                        <p:tgtEl>
                                          <p:spTgt spid="31747"/>
                                        </p:tgtEl>
                                        <p:attrNameLst>
                                          <p:attrName>ppt_x</p:attrName>
                                        </p:attrNameLst>
                                      </p:cBhvr>
                                      <p:tavLst>
                                        <p:tav tm="0">
                                          <p:val>
                                            <p:strVal val="#ppt_x"/>
                                          </p:val>
                                        </p:tav>
                                        <p:tav tm="100000">
                                          <p:val>
                                            <p:strVal val="#ppt_x"/>
                                          </p:val>
                                        </p:tav>
                                      </p:tavLst>
                                    </p:anim>
                                    <p:anim calcmode="lin" valueType="num">
                                      <p:cBhvr>
                                        <p:cTn id="21" dur="1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04864"/>
            <a:ext cx="4496179" cy="68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996952"/>
            <a:ext cx="4578836" cy="3122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749996"/>
            <a:ext cx="901055" cy="126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309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2702003" cy="60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26078"/>
            <a:ext cx="7200800" cy="106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744" y="4398585"/>
            <a:ext cx="667568" cy="100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750" y="4065665"/>
            <a:ext cx="4571932" cy="218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961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012206"/>
            <a:ext cx="2493288" cy="76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068960"/>
            <a:ext cx="7465094" cy="186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22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1000"/>
                                        <p:tgtEl>
                                          <p:spTgt spid="34818"/>
                                        </p:tgtEl>
                                      </p:cBhvr>
                                    </p:animEffect>
                                    <p:anim calcmode="lin" valueType="num">
                                      <p:cBhvr>
                                        <p:cTn id="13" dur="1000" fill="hold"/>
                                        <p:tgtEl>
                                          <p:spTgt spid="34818"/>
                                        </p:tgtEl>
                                        <p:attrNameLst>
                                          <p:attrName>ppt_x</p:attrName>
                                        </p:attrNameLst>
                                      </p:cBhvr>
                                      <p:tavLst>
                                        <p:tav tm="0">
                                          <p:val>
                                            <p:strVal val="#ppt_x"/>
                                          </p:val>
                                        </p:tav>
                                        <p:tav tm="100000">
                                          <p:val>
                                            <p:strVal val="#ppt_x"/>
                                          </p:val>
                                        </p:tav>
                                      </p:tavLst>
                                    </p:anim>
                                    <p:anim calcmode="lin" valueType="num">
                                      <p:cBhvr>
                                        <p:cTn id="14"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4819"/>
                                        </p:tgtEl>
                                        <p:attrNameLst>
                                          <p:attrName>style.visibility</p:attrName>
                                        </p:attrNameLst>
                                      </p:cBhvr>
                                      <p:to>
                                        <p:strVal val="visible"/>
                                      </p:to>
                                    </p:set>
                                    <p:animEffect transition="in" filter="circle(in)">
                                      <p:cBhvr>
                                        <p:cTn id="19" dur="2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76872"/>
            <a:ext cx="3261219" cy="52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637" y="2924944"/>
            <a:ext cx="6989711" cy="1464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78" y="4797152"/>
            <a:ext cx="701238" cy="1080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924" y="4614624"/>
            <a:ext cx="4395557" cy="1445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82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fade">
                                      <p:cBhvr>
                                        <p:cTn id="12" dur="1000"/>
                                        <p:tgtEl>
                                          <p:spTgt spid="35842"/>
                                        </p:tgtEl>
                                      </p:cBhvr>
                                    </p:animEffect>
                                    <p:anim calcmode="lin" valueType="num">
                                      <p:cBhvr>
                                        <p:cTn id="13" dur="1000" fill="hold"/>
                                        <p:tgtEl>
                                          <p:spTgt spid="35842"/>
                                        </p:tgtEl>
                                        <p:attrNameLst>
                                          <p:attrName>ppt_x</p:attrName>
                                        </p:attrNameLst>
                                      </p:cBhvr>
                                      <p:tavLst>
                                        <p:tav tm="0">
                                          <p:val>
                                            <p:strVal val="#ppt_x"/>
                                          </p:val>
                                        </p:tav>
                                        <p:tav tm="100000">
                                          <p:val>
                                            <p:strVal val="#ppt_x"/>
                                          </p:val>
                                        </p:tav>
                                      </p:tavLst>
                                    </p:anim>
                                    <p:anim calcmode="lin" valueType="num">
                                      <p:cBhvr>
                                        <p:cTn id="14"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843"/>
                                        </p:tgtEl>
                                        <p:attrNameLst>
                                          <p:attrName>style.visibility</p:attrName>
                                        </p:attrNameLst>
                                      </p:cBhvr>
                                      <p:to>
                                        <p:strVal val="visible"/>
                                      </p:to>
                                    </p:set>
                                    <p:animEffect transition="in" filter="fade">
                                      <p:cBhvr>
                                        <p:cTn id="19" dur="1000"/>
                                        <p:tgtEl>
                                          <p:spTgt spid="35843"/>
                                        </p:tgtEl>
                                      </p:cBhvr>
                                    </p:animEffect>
                                    <p:anim calcmode="lin" valueType="num">
                                      <p:cBhvr>
                                        <p:cTn id="20" dur="1000" fill="hold"/>
                                        <p:tgtEl>
                                          <p:spTgt spid="35843"/>
                                        </p:tgtEl>
                                        <p:attrNameLst>
                                          <p:attrName>ppt_x</p:attrName>
                                        </p:attrNameLst>
                                      </p:cBhvr>
                                      <p:tavLst>
                                        <p:tav tm="0">
                                          <p:val>
                                            <p:strVal val="#ppt_x"/>
                                          </p:val>
                                        </p:tav>
                                        <p:tav tm="100000">
                                          <p:val>
                                            <p:strVal val="#ppt_x"/>
                                          </p:val>
                                        </p:tav>
                                      </p:tavLst>
                                    </p:anim>
                                    <p:anim calcmode="lin" valueType="num">
                                      <p:cBhvr>
                                        <p:cTn id="21" dur="1000" fill="hold"/>
                                        <p:tgtEl>
                                          <p:spTgt spid="358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5844"/>
                                        </p:tgtEl>
                                        <p:attrNameLst>
                                          <p:attrName>style.visibility</p:attrName>
                                        </p:attrNameLst>
                                      </p:cBhvr>
                                      <p:to>
                                        <p:strVal val="visible"/>
                                      </p:to>
                                    </p:set>
                                    <p:animEffect transition="in" filter="fade">
                                      <p:cBhvr>
                                        <p:cTn id="26" dur="1000"/>
                                        <p:tgtEl>
                                          <p:spTgt spid="35844"/>
                                        </p:tgtEl>
                                      </p:cBhvr>
                                    </p:animEffect>
                                    <p:anim calcmode="lin" valueType="num">
                                      <p:cBhvr>
                                        <p:cTn id="27" dur="1000" fill="hold"/>
                                        <p:tgtEl>
                                          <p:spTgt spid="35844"/>
                                        </p:tgtEl>
                                        <p:attrNameLst>
                                          <p:attrName>ppt_x</p:attrName>
                                        </p:attrNameLst>
                                      </p:cBhvr>
                                      <p:tavLst>
                                        <p:tav tm="0">
                                          <p:val>
                                            <p:strVal val="#ppt_x"/>
                                          </p:val>
                                        </p:tav>
                                        <p:tav tm="100000">
                                          <p:val>
                                            <p:strVal val="#ppt_x"/>
                                          </p:val>
                                        </p:tav>
                                      </p:tavLst>
                                    </p:anim>
                                    <p:anim calcmode="lin" valueType="num">
                                      <p:cBhvr>
                                        <p:cTn id="28"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5845"/>
                                        </p:tgtEl>
                                        <p:attrNameLst>
                                          <p:attrName>style.visibility</p:attrName>
                                        </p:attrNameLst>
                                      </p:cBhvr>
                                      <p:to>
                                        <p:strVal val="visible"/>
                                      </p:to>
                                    </p:set>
                                    <p:animEffect transition="in" filter="fade">
                                      <p:cBhvr>
                                        <p:cTn id="33" dur="1000"/>
                                        <p:tgtEl>
                                          <p:spTgt spid="35845"/>
                                        </p:tgtEl>
                                      </p:cBhvr>
                                    </p:animEffect>
                                    <p:anim calcmode="lin" valueType="num">
                                      <p:cBhvr>
                                        <p:cTn id="34" dur="1000" fill="hold"/>
                                        <p:tgtEl>
                                          <p:spTgt spid="35845"/>
                                        </p:tgtEl>
                                        <p:attrNameLst>
                                          <p:attrName>ppt_x</p:attrName>
                                        </p:attrNameLst>
                                      </p:cBhvr>
                                      <p:tavLst>
                                        <p:tav tm="0">
                                          <p:val>
                                            <p:strVal val="#ppt_x"/>
                                          </p:val>
                                        </p:tav>
                                        <p:tav tm="100000">
                                          <p:val>
                                            <p:strVal val="#ppt_x"/>
                                          </p:val>
                                        </p:tav>
                                      </p:tavLst>
                                    </p:anim>
                                    <p:anim calcmode="lin" valueType="num">
                                      <p:cBhvr>
                                        <p:cTn id="35" dur="1000" fill="hold"/>
                                        <p:tgtEl>
                                          <p:spTgt spid="358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967" y="1988840"/>
            <a:ext cx="2283048"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89" y="2708920"/>
            <a:ext cx="7586758" cy="1407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554" y="4725144"/>
            <a:ext cx="844922" cy="110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219" y="4103344"/>
            <a:ext cx="4276840" cy="223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69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fade">
                                      <p:cBhvr>
                                        <p:cTn id="12" dur="1000"/>
                                        <p:tgtEl>
                                          <p:spTgt spid="36866"/>
                                        </p:tgtEl>
                                      </p:cBhvr>
                                    </p:animEffect>
                                    <p:anim calcmode="lin" valueType="num">
                                      <p:cBhvr>
                                        <p:cTn id="13" dur="1000" fill="hold"/>
                                        <p:tgtEl>
                                          <p:spTgt spid="36866"/>
                                        </p:tgtEl>
                                        <p:attrNameLst>
                                          <p:attrName>ppt_x</p:attrName>
                                        </p:attrNameLst>
                                      </p:cBhvr>
                                      <p:tavLst>
                                        <p:tav tm="0">
                                          <p:val>
                                            <p:strVal val="#ppt_x"/>
                                          </p:val>
                                        </p:tav>
                                        <p:tav tm="100000">
                                          <p:val>
                                            <p:strVal val="#ppt_x"/>
                                          </p:val>
                                        </p:tav>
                                      </p:tavLst>
                                    </p:anim>
                                    <p:anim calcmode="lin" valueType="num">
                                      <p:cBhvr>
                                        <p:cTn id="14" dur="1000" fill="hold"/>
                                        <p:tgtEl>
                                          <p:spTgt spid="3686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867"/>
                                        </p:tgtEl>
                                        <p:attrNameLst>
                                          <p:attrName>style.visibility</p:attrName>
                                        </p:attrNameLst>
                                      </p:cBhvr>
                                      <p:to>
                                        <p:strVal val="visible"/>
                                      </p:to>
                                    </p:set>
                                    <p:animEffect transition="in" filter="fade">
                                      <p:cBhvr>
                                        <p:cTn id="19" dur="1000"/>
                                        <p:tgtEl>
                                          <p:spTgt spid="36867"/>
                                        </p:tgtEl>
                                      </p:cBhvr>
                                    </p:animEffect>
                                    <p:anim calcmode="lin" valueType="num">
                                      <p:cBhvr>
                                        <p:cTn id="20" dur="1000" fill="hold"/>
                                        <p:tgtEl>
                                          <p:spTgt spid="36867"/>
                                        </p:tgtEl>
                                        <p:attrNameLst>
                                          <p:attrName>ppt_x</p:attrName>
                                        </p:attrNameLst>
                                      </p:cBhvr>
                                      <p:tavLst>
                                        <p:tav tm="0">
                                          <p:val>
                                            <p:strVal val="#ppt_x"/>
                                          </p:val>
                                        </p:tav>
                                        <p:tav tm="100000">
                                          <p:val>
                                            <p:strVal val="#ppt_x"/>
                                          </p:val>
                                        </p:tav>
                                      </p:tavLst>
                                    </p:anim>
                                    <p:anim calcmode="lin" valueType="num">
                                      <p:cBhvr>
                                        <p:cTn id="21" dur="1000" fill="hold"/>
                                        <p:tgtEl>
                                          <p:spTgt spid="368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6868"/>
                                        </p:tgtEl>
                                        <p:attrNameLst>
                                          <p:attrName>style.visibility</p:attrName>
                                        </p:attrNameLst>
                                      </p:cBhvr>
                                      <p:to>
                                        <p:strVal val="visible"/>
                                      </p:to>
                                    </p:set>
                                    <p:animEffect transition="in" filter="fade">
                                      <p:cBhvr>
                                        <p:cTn id="26" dur="1000"/>
                                        <p:tgtEl>
                                          <p:spTgt spid="36868"/>
                                        </p:tgtEl>
                                      </p:cBhvr>
                                    </p:animEffect>
                                    <p:anim calcmode="lin" valueType="num">
                                      <p:cBhvr>
                                        <p:cTn id="27" dur="1000" fill="hold"/>
                                        <p:tgtEl>
                                          <p:spTgt spid="36868"/>
                                        </p:tgtEl>
                                        <p:attrNameLst>
                                          <p:attrName>ppt_x</p:attrName>
                                        </p:attrNameLst>
                                      </p:cBhvr>
                                      <p:tavLst>
                                        <p:tav tm="0">
                                          <p:val>
                                            <p:strVal val="#ppt_x"/>
                                          </p:val>
                                        </p:tav>
                                        <p:tav tm="100000">
                                          <p:val>
                                            <p:strVal val="#ppt_x"/>
                                          </p:val>
                                        </p:tav>
                                      </p:tavLst>
                                    </p:anim>
                                    <p:anim calcmode="lin" valueType="num">
                                      <p:cBhvr>
                                        <p:cTn id="28"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6869"/>
                                        </p:tgtEl>
                                        <p:attrNameLst>
                                          <p:attrName>style.visibility</p:attrName>
                                        </p:attrNameLst>
                                      </p:cBhvr>
                                      <p:to>
                                        <p:strVal val="visible"/>
                                      </p:to>
                                    </p:set>
                                    <p:animEffect transition="in" filter="fade">
                                      <p:cBhvr>
                                        <p:cTn id="33" dur="1000"/>
                                        <p:tgtEl>
                                          <p:spTgt spid="36869"/>
                                        </p:tgtEl>
                                      </p:cBhvr>
                                    </p:animEffect>
                                    <p:anim calcmode="lin" valueType="num">
                                      <p:cBhvr>
                                        <p:cTn id="34" dur="1000" fill="hold"/>
                                        <p:tgtEl>
                                          <p:spTgt spid="36869"/>
                                        </p:tgtEl>
                                        <p:attrNameLst>
                                          <p:attrName>ppt_x</p:attrName>
                                        </p:attrNameLst>
                                      </p:cBhvr>
                                      <p:tavLst>
                                        <p:tav tm="0">
                                          <p:val>
                                            <p:strVal val="#ppt_x"/>
                                          </p:val>
                                        </p:tav>
                                        <p:tav tm="100000">
                                          <p:val>
                                            <p:strVal val="#ppt_x"/>
                                          </p:val>
                                        </p:tav>
                                      </p:tavLst>
                                    </p:anim>
                                    <p:anim calcmode="lin" valueType="num">
                                      <p:cBhvr>
                                        <p:cTn id="35" dur="1000" fill="hold"/>
                                        <p:tgtEl>
                                          <p:spTgt spid="368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CA" sz="3600" b="1" dirty="0" smtClean="0"/>
              <a:t>HABILETÉS RELATIONNELLES NÉCESSAIRES</a:t>
            </a:r>
            <a:endParaRPr lang="fr-CA" sz="3600" b="1"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76872"/>
            <a:ext cx="4256491" cy="5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815" y="3284984"/>
            <a:ext cx="7204929" cy="2072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3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fade">
                                      <p:cBhvr>
                                        <p:cTn id="12" dur="1000"/>
                                        <p:tgtEl>
                                          <p:spTgt spid="37890"/>
                                        </p:tgtEl>
                                      </p:cBhvr>
                                    </p:animEffect>
                                    <p:anim calcmode="lin" valueType="num">
                                      <p:cBhvr>
                                        <p:cTn id="13" dur="1000" fill="hold"/>
                                        <p:tgtEl>
                                          <p:spTgt spid="37890"/>
                                        </p:tgtEl>
                                        <p:attrNameLst>
                                          <p:attrName>ppt_x</p:attrName>
                                        </p:attrNameLst>
                                      </p:cBhvr>
                                      <p:tavLst>
                                        <p:tav tm="0">
                                          <p:val>
                                            <p:strVal val="#ppt_x"/>
                                          </p:val>
                                        </p:tav>
                                        <p:tav tm="100000">
                                          <p:val>
                                            <p:strVal val="#ppt_x"/>
                                          </p:val>
                                        </p:tav>
                                      </p:tavLst>
                                    </p:anim>
                                    <p:anim calcmode="lin" valueType="num">
                                      <p:cBhvr>
                                        <p:cTn id="14" dur="1000" fill="hold"/>
                                        <p:tgtEl>
                                          <p:spTgt spid="3789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891"/>
                                        </p:tgtEl>
                                        <p:attrNameLst>
                                          <p:attrName>style.visibility</p:attrName>
                                        </p:attrNameLst>
                                      </p:cBhvr>
                                      <p:to>
                                        <p:strVal val="visible"/>
                                      </p:to>
                                    </p:set>
                                    <p:animEffect transition="in" filter="fade">
                                      <p:cBhvr>
                                        <p:cTn id="19" dur="1000"/>
                                        <p:tgtEl>
                                          <p:spTgt spid="37891"/>
                                        </p:tgtEl>
                                      </p:cBhvr>
                                    </p:animEffect>
                                    <p:anim calcmode="lin" valueType="num">
                                      <p:cBhvr>
                                        <p:cTn id="20" dur="1000" fill="hold"/>
                                        <p:tgtEl>
                                          <p:spTgt spid="37891"/>
                                        </p:tgtEl>
                                        <p:attrNameLst>
                                          <p:attrName>ppt_x</p:attrName>
                                        </p:attrNameLst>
                                      </p:cBhvr>
                                      <p:tavLst>
                                        <p:tav tm="0">
                                          <p:val>
                                            <p:strVal val="#ppt_x"/>
                                          </p:val>
                                        </p:tav>
                                        <p:tav tm="100000">
                                          <p:val>
                                            <p:strVal val="#ppt_x"/>
                                          </p:val>
                                        </p:tav>
                                      </p:tavLst>
                                    </p:anim>
                                    <p:anim calcmode="lin" valueType="num">
                                      <p:cBhvr>
                                        <p:cTn id="21" dur="1000" fill="hold"/>
                                        <p:tgtEl>
                                          <p:spTgt spid="37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76872"/>
            <a:ext cx="4256491" cy="5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875191"/>
            <a:ext cx="5796072" cy="303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706097"/>
            <a:ext cx="752276" cy="107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5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914"/>
                                        </p:tgtEl>
                                        <p:attrNameLst>
                                          <p:attrName>style.visibility</p:attrName>
                                        </p:attrNameLst>
                                      </p:cBhvr>
                                      <p:to>
                                        <p:strVal val="visible"/>
                                      </p:to>
                                    </p:set>
                                    <p:animEffect transition="in" filter="fade">
                                      <p:cBhvr>
                                        <p:cTn id="19" dur="1000"/>
                                        <p:tgtEl>
                                          <p:spTgt spid="38914"/>
                                        </p:tgtEl>
                                      </p:cBhvr>
                                    </p:animEffect>
                                    <p:anim calcmode="lin" valueType="num">
                                      <p:cBhvr>
                                        <p:cTn id="20" dur="1000" fill="hold"/>
                                        <p:tgtEl>
                                          <p:spTgt spid="38914"/>
                                        </p:tgtEl>
                                        <p:attrNameLst>
                                          <p:attrName>ppt_x</p:attrName>
                                        </p:attrNameLst>
                                      </p:cBhvr>
                                      <p:tavLst>
                                        <p:tav tm="0">
                                          <p:val>
                                            <p:strVal val="#ppt_x"/>
                                          </p:val>
                                        </p:tav>
                                        <p:tav tm="100000">
                                          <p:val>
                                            <p:strVal val="#ppt_x"/>
                                          </p:val>
                                        </p:tav>
                                      </p:tavLst>
                                    </p:anim>
                                    <p:anim calcmode="lin" valueType="num">
                                      <p:cBhvr>
                                        <p:cTn id="21" dur="1000" fill="hold"/>
                                        <p:tgtEl>
                                          <p:spTgt spid="389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b="1" dirty="0" smtClean="0"/>
              <a:t>LA MORT</a:t>
            </a:r>
            <a:endParaRPr lang="fr-CA" b="1" dirty="0"/>
          </a:p>
        </p:txBody>
      </p:sp>
      <p:sp>
        <p:nvSpPr>
          <p:cNvPr id="3" name="Espace réservé du contenu 2"/>
          <p:cNvSpPr>
            <a:spLocks noGrp="1"/>
          </p:cNvSpPr>
          <p:nvPr>
            <p:ph idx="1"/>
          </p:nvPr>
        </p:nvSpPr>
        <p:spPr>
          <a:xfrm>
            <a:off x="1463040" y="1772816"/>
            <a:ext cx="6196405" cy="4320480"/>
          </a:xfrm>
        </p:spPr>
        <p:txBody>
          <a:bodyPr/>
          <a:lstStyle/>
          <a:p>
            <a:pPr marL="0" indent="0">
              <a:buNone/>
            </a:pPr>
            <a:r>
              <a:rPr lang="fr-CA" b="1" dirty="0" smtClean="0"/>
              <a:t>En parler, nous permet de prendre conscience du temps qui passe et nous oblige à choisir ce qui est essentiel dans la vie</a:t>
            </a:r>
          </a:p>
          <a:p>
            <a:endParaRPr lang="fr-CA" b="1" dirty="0" smtClean="0"/>
          </a:p>
          <a:p>
            <a:r>
              <a:rPr lang="fr-CA" dirty="0" smtClean="0"/>
              <a:t>Très peu de gens le font</a:t>
            </a:r>
          </a:p>
          <a:p>
            <a:r>
              <a:rPr lang="fr-CA" dirty="0" smtClean="0"/>
              <a:t>Beaucoup évite le sujet car le sujet est un sujet tabou</a:t>
            </a:r>
          </a:p>
          <a:p>
            <a:r>
              <a:rPr lang="fr-CA" dirty="0" smtClean="0"/>
              <a:t>La très grande majorité des gens éprouvent des difficultés à affronter cette réalité</a:t>
            </a:r>
          </a:p>
          <a:p>
            <a:r>
              <a:rPr lang="fr-CA" dirty="0"/>
              <a:t>Chaque personne est unique face a celle-ci</a:t>
            </a:r>
          </a:p>
          <a:p>
            <a:endParaRPr lang="fr-CA" dirty="0" smtClean="0"/>
          </a:p>
          <a:p>
            <a:endParaRPr lang="fr-CA" dirty="0" smtClean="0"/>
          </a:p>
          <a:p>
            <a:endParaRPr lang="fr-CA" dirty="0"/>
          </a:p>
        </p:txBody>
      </p:sp>
    </p:spTree>
    <p:extLst>
      <p:ext uri="{BB962C8B-B14F-4D97-AF65-F5344CB8AC3E}">
        <p14:creationId xmlns:p14="http://schemas.microsoft.com/office/powerpoint/2010/main" val="315341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830" y="2420888"/>
            <a:ext cx="3002645" cy="60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123376"/>
            <a:ext cx="6558717" cy="156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189" y="4941168"/>
            <a:ext cx="745926" cy="94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4582578"/>
            <a:ext cx="4547203" cy="166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69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fade">
                                      <p:cBhvr>
                                        <p:cTn id="12" dur="1000"/>
                                        <p:tgtEl>
                                          <p:spTgt spid="39938"/>
                                        </p:tgtEl>
                                      </p:cBhvr>
                                    </p:animEffect>
                                    <p:anim calcmode="lin" valueType="num">
                                      <p:cBhvr>
                                        <p:cTn id="13" dur="1000" fill="hold"/>
                                        <p:tgtEl>
                                          <p:spTgt spid="39938"/>
                                        </p:tgtEl>
                                        <p:attrNameLst>
                                          <p:attrName>ppt_x</p:attrName>
                                        </p:attrNameLst>
                                      </p:cBhvr>
                                      <p:tavLst>
                                        <p:tav tm="0">
                                          <p:val>
                                            <p:strVal val="#ppt_x"/>
                                          </p:val>
                                        </p:tav>
                                        <p:tav tm="100000">
                                          <p:val>
                                            <p:strVal val="#ppt_x"/>
                                          </p:val>
                                        </p:tav>
                                      </p:tavLst>
                                    </p:anim>
                                    <p:anim calcmode="lin" valueType="num">
                                      <p:cBhvr>
                                        <p:cTn id="14" dur="1000" fill="hold"/>
                                        <p:tgtEl>
                                          <p:spTgt spid="399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939"/>
                                        </p:tgtEl>
                                        <p:attrNameLst>
                                          <p:attrName>style.visibility</p:attrName>
                                        </p:attrNameLst>
                                      </p:cBhvr>
                                      <p:to>
                                        <p:strVal val="visible"/>
                                      </p:to>
                                    </p:set>
                                    <p:animEffect transition="in" filter="fade">
                                      <p:cBhvr>
                                        <p:cTn id="19" dur="1000"/>
                                        <p:tgtEl>
                                          <p:spTgt spid="39939"/>
                                        </p:tgtEl>
                                      </p:cBhvr>
                                    </p:animEffect>
                                    <p:anim calcmode="lin" valueType="num">
                                      <p:cBhvr>
                                        <p:cTn id="20" dur="1000" fill="hold"/>
                                        <p:tgtEl>
                                          <p:spTgt spid="39939"/>
                                        </p:tgtEl>
                                        <p:attrNameLst>
                                          <p:attrName>ppt_x</p:attrName>
                                        </p:attrNameLst>
                                      </p:cBhvr>
                                      <p:tavLst>
                                        <p:tav tm="0">
                                          <p:val>
                                            <p:strVal val="#ppt_x"/>
                                          </p:val>
                                        </p:tav>
                                        <p:tav tm="100000">
                                          <p:val>
                                            <p:strVal val="#ppt_x"/>
                                          </p:val>
                                        </p:tav>
                                      </p:tavLst>
                                    </p:anim>
                                    <p:anim calcmode="lin" valueType="num">
                                      <p:cBhvr>
                                        <p:cTn id="21" dur="1000" fill="hold"/>
                                        <p:tgtEl>
                                          <p:spTgt spid="3993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9940"/>
                                        </p:tgtEl>
                                        <p:attrNameLst>
                                          <p:attrName>style.visibility</p:attrName>
                                        </p:attrNameLst>
                                      </p:cBhvr>
                                      <p:to>
                                        <p:strVal val="visible"/>
                                      </p:to>
                                    </p:set>
                                    <p:animEffect transition="in" filter="fade">
                                      <p:cBhvr>
                                        <p:cTn id="26" dur="1000"/>
                                        <p:tgtEl>
                                          <p:spTgt spid="39940"/>
                                        </p:tgtEl>
                                      </p:cBhvr>
                                    </p:animEffect>
                                    <p:anim calcmode="lin" valueType="num">
                                      <p:cBhvr>
                                        <p:cTn id="27" dur="1000" fill="hold"/>
                                        <p:tgtEl>
                                          <p:spTgt spid="39940"/>
                                        </p:tgtEl>
                                        <p:attrNameLst>
                                          <p:attrName>ppt_x</p:attrName>
                                        </p:attrNameLst>
                                      </p:cBhvr>
                                      <p:tavLst>
                                        <p:tav tm="0">
                                          <p:val>
                                            <p:strVal val="#ppt_x"/>
                                          </p:val>
                                        </p:tav>
                                        <p:tav tm="100000">
                                          <p:val>
                                            <p:strVal val="#ppt_x"/>
                                          </p:val>
                                        </p:tav>
                                      </p:tavLst>
                                    </p:anim>
                                    <p:anim calcmode="lin" valueType="num">
                                      <p:cBhvr>
                                        <p:cTn id="28" dur="1000" fill="hold"/>
                                        <p:tgtEl>
                                          <p:spTgt spid="3994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9941"/>
                                        </p:tgtEl>
                                        <p:attrNameLst>
                                          <p:attrName>style.visibility</p:attrName>
                                        </p:attrNameLst>
                                      </p:cBhvr>
                                      <p:to>
                                        <p:strVal val="visible"/>
                                      </p:to>
                                    </p:set>
                                    <p:animEffect transition="in" filter="fade">
                                      <p:cBhvr>
                                        <p:cTn id="33" dur="1000"/>
                                        <p:tgtEl>
                                          <p:spTgt spid="39941"/>
                                        </p:tgtEl>
                                      </p:cBhvr>
                                    </p:animEffect>
                                    <p:anim calcmode="lin" valueType="num">
                                      <p:cBhvr>
                                        <p:cTn id="34" dur="1000" fill="hold"/>
                                        <p:tgtEl>
                                          <p:spTgt spid="39941"/>
                                        </p:tgtEl>
                                        <p:attrNameLst>
                                          <p:attrName>ppt_x</p:attrName>
                                        </p:attrNameLst>
                                      </p:cBhvr>
                                      <p:tavLst>
                                        <p:tav tm="0">
                                          <p:val>
                                            <p:strVal val="#ppt_x"/>
                                          </p:val>
                                        </p:tav>
                                        <p:tav tm="100000">
                                          <p:val>
                                            <p:strVal val="#ppt_x"/>
                                          </p:val>
                                        </p:tav>
                                      </p:tavLst>
                                    </p:anim>
                                    <p:anim calcmode="lin" valueType="num">
                                      <p:cBhvr>
                                        <p:cTn id="35"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2276872"/>
            <a:ext cx="4255475"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3429000"/>
            <a:ext cx="7416824" cy="177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8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62"/>
                                        </p:tgtEl>
                                        <p:attrNameLst>
                                          <p:attrName>style.visibility</p:attrName>
                                        </p:attrNameLst>
                                      </p:cBhvr>
                                      <p:to>
                                        <p:strVal val="visible"/>
                                      </p:to>
                                    </p:set>
                                    <p:animEffect transition="in" filter="fade">
                                      <p:cBhvr>
                                        <p:cTn id="12" dur="1000"/>
                                        <p:tgtEl>
                                          <p:spTgt spid="40962"/>
                                        </p:tgtEl>
                                      </p:cBhvr>
                                    </p:animEffect>
                                    <p:anim calcmode="lin" valueType="num">
                                      <p:cBhvr>
                                        <p:cTn id="13" dur="1000" fill="hold"/>
                                        <p:tgtEl>
                                          <p:spTgt spid="40962"/>
                                        </p:tgtEl>
                                        <p:attrNameLst>
                                          <p:attrName>ppt_x</p:attrName>
                                        </p:attrNameLst>
                                      </p:cBhvr>
                                      <p:tavLst>
                                        <p:tav tm="0">
                                          <p:val>
                                            <p:strVal val="#ppt_x"/>
                                          </p:val>
                                        </p:tav>
                                        <p:tav tm="100000">
                                          <p:val>
                                            <p:strVal val="#ppt_x"/>
                                          </p:val>
                                        </p:tav>
                                      </p:tavLst>
                                    </p:anim>
                                    <p:anim calcmode="lin" valueType="num">
                                      <p:cBhvr>
                                        <p:cTn id="14" dur="1000" fill="hold"/>
                                        <p:tgtEl>
                                          <p:spTgt spid="409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63"/>
                                        </p:tgtEl>
                                        <p:attrNameLst>
                                          <p:attrName>style.visibility</p:attrName>
                                        </p:attrNameLst>
                                      </p:cBhvr>
                                      <p:to>
                                        <p:strVal val="visible"/>
                                      </p:to>
                                    </p:set>
                                    <p:animEffect transition="in" filter="fade">
                                      <p:cBhvr>
                                        <p:cTn id="19" dur="1000"/>
                                        <p:tgtEl>
                                          <p:spTgt spid="40963"/>
                                        </p:tgtEl>
                                      </p:cBhvr>
                                    </p:animEffect>
                                    <p:anim calcmode="lin" valueType="num">
                                      <p:cBhvr>
                                        <p:cTn id="20" dur="1000" fill="hold"/>
                                        <p:tgtEl>
                                          <p:spTgt spid="40963"/>
                                        </p:tgtEl>
                                        <p:attrNameLst>
                                          <p:attrName>ppt_x</p:attrName>
                                        </p:attrNameLst>
                                      </p:cBhvr>
                                      <p:tavLst>
                                        <p:tav tm="0">
                                          <p:val>
                                            <p:strVal val="#ppt_x"/>
                                          </p:val>
                                        </p:tav>
                                        <p:tav tm="100000">
                                          <p:val>
                                            <p:strVal val="#ppt_x"/>
                                          </p:val>
                                        </p:tav>
                                      </p:tavLst>
                                    </p:anim>
                                    <p:anim calcmode="lin" valueType="num">
                                      <p:cBhvr>
                                        <p:cTn id="21" dur="100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3600" b="1" dirty="0"/>
              <a:t>HABILETÉS RELATIONNELLES NÉCESSAIRES</a:t>
            </a:r>
            <a:endParaRPr lang="fr-CA" sz="36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2276872"/>
            <a:ext cx="4255475"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012" y="3284984"/>
            <a:ext cx="6054123" cy="236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979401"/>
            <a:ext cx="673918" cy="9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38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987"/>
                                        </p:tgtEl>
                                        <p:attrNameLst>
                                          <p:attrName>style.visibility</p:attrName>
                                        </p:attrNameLst>
                                      </p:cBhvr>
                                      <p:to>
                                        <p:strVal val="visible"/>
                                      </p:to>
                                    </p:set>
                                    <p:animEffect transition="in" filter="fade">
                                      <p:cBhvr>
                                        <p:cTn id="19" dur="1000"/>
                                        <p:tgtEl>
                                          <p:spTgt spid="41987"/>
                                        </p:tgtEl>
                                      </p:cBhvr>
                                    </p:animEffect>
                                    <p:anim calcmode="lin" valueType="num">
                                      <p:cBhvr>
                                        <p:cTn id="20" dur="1000" fill="hold"/>
                                        <p:tgtEl>
                                          <p:spTgt spid="41987"/>
                                        </p:tgtEl>
                                        <p:attrNameLst>
                                          <p:attrName>ppt_x</p:attrName>
                                        </p:attrNameLst>
                                      </p:cBhvr>
                                      <p:tavLst>
                                        <p:tav tm="0">
                                          <p:val>
                                            <p:strVal val="#ppt_x"/>
                                          </p:val>
                                        </p:tav>
                                        <p:tav tm="100000">
                                          <p:val>
                                            <p:strVal val="#ppt_x"/>
                                          </p:val>
                                        </p:tav>
                                      </p:tavLst>
                                    </p:anim>
                                    <p:anim calcmode="lin" valueType="num">
                                      <p:cBhvr>
                                        <p:cTn id="21" dur="1000" fill="hold"/>
                                        <p:tgtEl>
                                          <p:spTgt spid="4198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1986"/>
                                        </p:tgtEl>
                                        <p:attrNameLst>
                                          <p:attrName>style.visibility</p:attrName>
                                        </p:attrNameLst>
                                      </p:cBhvr>
                                      <p:to>
                                        <p:strVal val="visible"/>
                                      </p:to>
                                    </p:set>
                                    <p:animEffect transition="in" filter="fade">
                                      <p:cBhvr>
                                        <p:cTn id="26" dur="1000"/>
                                        <p:tgtEl>
                                          <p:spTgt spid="41986"/>
                                        </p:tgtEl>
                                      </p:cBhvr>
                                    </p:animEffect>
                                    <p:anim calcmode="lin" valueType="num">
                                      <p:cBhvr>
                                        <p:cTn id="27" dur="1000" fill="hold"/>
                                        <p:tgtEl>
                                          <p:spTgt spid="41986"/>
                                        </p:tgtEl>
                                        <p:attrNameLst>
                                          <p:attrName>ppt_x</p:attrName>
                                        </p:attrNameLst>
                                      </p:cBhvr>
                                      <p:tavLst>
                                        <p:tav tm="0">
                                          <p:val>
                                            <p:strVal val="#ppt_x"/>
                                          </p:val>
                                        </p:tav>
                                        <p:tav tm="100000">
                                          <p:val>
                                            <p:strVal val="#ppt_x"/>
                                          </p:val>
                                        </p:tav>
                                      </p:tavLst>
                                    </p:anim>
                                    <p:anim calcmode="lin" valueType="num">
                                      <p:cBhvr>
                                        <p:cTn id="28" dur="1000" fill="hold"/>
                                        <p:tgtEl>
                                          <p:spTgt spid="41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lstStyle/>
          <a:p>
            <a:r>
              <a:rPr lang="fr-CA" u="sng" dirty="0" smtClean="0"/>
              <a:t>Stress chez les soignants</a:t>
            </a:r>
          </a:p>
          <a:p>
            <a:endParaRPr lang="fr-CA" u="sng" dirty="0"/>
          </a:p>
          <a:p>
            <a:r>
              <a:rPr lang="fr-CA" dirty="0" smtClean="0"/>
              <a:t>Pourquoi?</a:t>
            </a:r>
          </a:p>
          <a:p>
            <a:endParaRPr lang="fr-CA" dirty="0"/>
          </a:p>
          <a:p>
            <a:pPr algn="ctr">
              <a:buFont typeface="Wingdings" panose="05000000000000000000" pitchFamily="2" charset="2"/>
              <a:buChar char="Ø"/>
            </a:pPr>
            <a:r>
              <a:rPr lang="fr-CA" dirty="0" smtClean="0"/>
              <a:t>Côtoient la souffrance de l’autre</a:t>
            </a:r>
          </a:p>
          <a:p>
            <a:pPr algn="ctr">
              <a:buFont typeface="Wingdings" panose="05000000000000000000" pitchFamily="2" charset="2"/>
              <a:buChar char="Ø"/>
            </a:pPr>
            <a:r>
              <a:rPr lang="fr-CA" dirty="0" smtClean="0"/>
              <a:t>Être présent quand la guérison n’est plus possible</a:t>
            </a:r>
          </a:p>
          <a:p>
            <a:pPr algn="ctr">
              <a:buFont typeface="Wingdings" panose="05000000000000000000" pitchFamily="2" charset="2"/>
              <a:buChar char="Ø"/>
            </a:pPr>
            <a:r>
              <a:rPr lang="fr-CA" dirty="0" smtClean="0"/>
              <a:t>Compassion jusqu’au bout du processus</a:t>
            </a:r>
            <a:endParaRPr lang="fr-CA" dirty="0"/>
          </a:p>
        </p:txBody>
      </p:sp>
    </p:spTree>
    <p:extLst>
      <p:ext uri="{BB962C8B-B14F-4D97-AF65-F5344CB8AC3E}">
        <p14:creationId xmlns:p14="http://schemas.microsoft.com/office/powerpoint/2010/main" val="241458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916832"/>
            <a:ext cx="4532709" cy="425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3"/>
          <p:cNvSpPr txBox="1">
            <a:spLocks/>
          </p:cNvSpPr>
          <p:nvPr/>
        </p:nvSpPr>
        <p:spPr>
          <a:xfrm>
            <a:off x="1095023" y="817582"/>
            <a:ext cx="6965245" cy="1202485"/>
          </a:xfrm>
          <a:prstGeom prst="roundRect">
            <a:avLst/>
          </a:prstGeom>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fr-CA" sz="3000" b="1" dirty="0" smtClean="0">
                <a:solidFill>
                  <a:schemeClr val="tx1"/>
                </a:solidFill>
              </a:rPr>
              <a:t>STRESS</a:t>
            </a:r>
            <a:endParaRPr lang="fr-CA" sz="3000" b="1" dirty="0">
              <a:solidFill>
                <a:schemeClr val="tx1"/>
              </a:solidFill>
            </a:endParaRPr>
          </a:p>
        </p:txBody>
      </p:sp>
    </p:spTree>
    <p:extLst>
      <p:ext uri="{BB962C8B-B14F-4D97-AF65-F5344CB8AC3E}">
        <p14:creationId xmlns:p14="http://schemas.microsoft.com/office/powerpoint/2010/main" val="28953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circle(in)">
                                      <p:cBhvr>
                                        <p:cTn id="12"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t>SOURCES DE STRESS</a:t>
            </a:r>
            <a:endParaRPr lang="fr-CA" b="1"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58570"/>
            <a:ext cx="7354064" cy="140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9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010"/>
                                        </p:tgtEl>
                                        <p:attrNameLst>
                                          <p:attrName>style.visibility</p:attrName>
                                        </p:attrNameLst>
                                      </p:cBhvr>
                                      <p:to>
                                        <p:strVal val="visible"/>
                                      </p:to>
                                    </p:set>
                                    <p:animEffect transition="in" filter="fade">
                                      <p:cBhvr>
                                        <p:cTn id="12" dur="1000"/>
                                        <p:tgtEl>
                                          <p:spTgt spid="43010"/>
                                        </p:tgtEl>
                                      </p:cBhvr>
                                    </p:animEffect>
                                    <p:anim calcmode="lin" valueType="num">
                                      <p:cBhvr>
                                        <p:cTn id="13" dur="1000" fill="hold"/>
                                        <p:tgtEl>
                                          <p:spTgt spid="43010"/>
                                        </p:tgtEl>
                                        <p:attrNameLst>
                                          <p:attrName>ppt_x</p:attrName>
                                        </p:attrNameLst>
                                      </p:cBhvr>
                                      <p:tavLst>
                                        <p:tav tm="0">
                                          <p:val>
                                            <p:strVal val="#ppt_x"/>
                                          </p:val>
                                        </p:tav>
                                        <p:tav tm="100000">
                                          <p:val>
                                            <p:strVal val="#ppt_x"/>
                                          </p:val>
                                        </p:tav>
                                      </p:tavLst>
                                    </p:anim>
                                    <p:anim calcmode="lin" valueType="num">
                                      <p:cBhvr>
                                        <p:cTn id="14"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SOURCES DE STRESS</a:t>
            </a:r>
            <a:endParaRPr lang="fr-CA"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7022535" cy="312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1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4034"/>
                                        </p:tgtEl>
                                        <p:attrNameLst>
                                          <p:attrName>style.visibility</p:attrName>
                                        </p:attrNameLst>
                                      </p:cBhvr>
                                      <p:to>
                                        <p:strVal val="visible"/>
                                      </p:to>
                                    </p:set>
                                    <p:animEffect transition="in" filter="fade">
                                      <p:cBhvr>
                                        <p:cTn id="12" dur="1000"/>
                                        <p:tgtEl>
                                          <p:spTgt spid="44034"/>
                                        </p:tgtEl>
                                      </p:cBhvr>
                                    </p:animEffect>
                                    <p:anim calcmode="lin" valueType="num">
                                      <p:cBhvr>
                                        <p:cTn id="13" dur="1000" fill="hold"/>
                                        <p:tgtEl>
                                          <p:spTgt spid="44034"/>
                                        </p:tgtEl>
                                        <p:attrNameLst>
                                          <p:attrName>ppt_x</p:attrName>
                                        </p:attrNameLst>
                                      </p:cBhvr>
                                      <p:tavLst>
                                        <p:tav tm="0">
                                          <p:val>
                                            <p:strVal val="#ppt_x"/>
                                          </p:val>
                                        </p:tav>
                                        <p:tav tm="100000">
                                          <p:val>
                                            <p:strVal val="#ppt_x"/>
                                          </p:val>
                                        </p:tav>
                                      </p:tavLst>
                                    </p:anim>
                                    <p:anim calcmode="lin" valueType="num">
                                      <p:cBhvr>
                                        <p:cTn id="14" dur="1000" fill="hold"/>
                                        <p:tgtEl>
                                          <p:spTgt spid="44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SOURCES DE STRESS</a:t>
            </a:r>
            <a:endParaRPr lang="fr-CA"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427281"/>
            <a:ext cx="7416824" cy="257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33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058"/>
                                        </p:tgtEl>
                                        <p:attrNameLst>
                                          <p:attrName>style.visibility</p:attrName>
                                        </p:attrNameLst>
                                      </p:cBhvr>
                                      <p:to>
                                        <p:strVal val="visible"/>
                                      </p:to>
                                    </p:set>
                                    <p:animEffect transition="in" filter="fade">
                                      <p:cBhvr>
                                        <p:cTn id="12" dur="1000"/>
                                        <p:tgtEl>
                                          <p:spTgt spid="45058"/>
                                        </p:tgtEl>
                                      </p:cBhvr>
                                    </p:animEffect>
                                    <p:anim calcmode="lin" valueType="num">
                                      <p:cBhvr>
                                        <p:cTn id="13" dur="1000" fill="hold"/>
                                        <p:tgtEl>
                                          <p:spTgt spid="45058"/>
                                        </p:tgtEl>
                                        <p:attrNameLst>
                                          <p:attrName>ppt_x</p:attrName>
                                        </p:attrNameLst>
                                      </p:cBhvr>
                                      <p:tavLst>
                                        <p:tav tm="0">
                                          <p:val>
                                            <p:strVal val="#ppt_x"/>
                                          </p:val>
                                        </p:tav>
                                        <p:tav tm="100000">
                                          <p:val>
                                            <p:strVal val="#ppt_x"/>
                                          </p:val>
                                        </p:tav>
                                      </p:tavLst>
                                    </p:anim>
                                    <p:anim calcmode="lin" valueType="num">
                                      <p:cBhvr>
                                        <p:cTn id="14" dur="1000" fill="hold"/>
                                        <p:tgtEl>
                                          <p:spTgt spid="45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SOURCES DE STRESS</a:t>
            </a:r>
            <a:endParaRPr lang="fr-CA"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636912"/>
            <a:ext cx="7475809"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51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animEffect transition="in" filter="fade">
                                      <p:cBhvr>
                                        <p:cTn id="12" dur="1000"/>
                                        <p:tgtEl>
                                          <p:spTgt spid="46082"/>
                                        </p:tgtEl>
                                      </p:cBhvr>
                                    </p:animEffect>
                                    <p:anim calcmode="lin" valueType="num">
                                      <p:cBhvr>
                                        <p:cTn id="13" dur="1000" fill="hold"/>
                                        <p:tgtEl>
                                          <p:spTgt spid="46082"/>
                                        </p:tgtEl>
                                        <p:attrNameLst>
                                          <p:attrName>ppt_x</p:attrName>
                                        </p:attrNameLst>
                                      </p:cBhvr>
                                      <p:tavLst>
                                        <p:tav tm="0">
                                          <p:val>
                                            <p:strVal val="#ppt_x"/>
                                          </p:val>
                                        </p:tav>
                                        <p:tav tm="100000">
                                          <p:val>
                                            <p:strVal val="#ppt_x"/>
                                          </p:val>
                                        </p:tav>
                                      </p:tavLst>
                                    </p:anim>
                                    <p:anim calcmode="lin" valueType="num">
                                      <p:cBhvr>
                                        <p:cTn id="14" dur="1000" fill="hold"/>
                                        <p:tgtEl>
                                          <p:spTgt spid="460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SOURCES DE STRESS</a:t>
            </a:r>
            <a:endParaRPr lang="fr-CA"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492896"/>
            <a:ext cx="6720148" cy="278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04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7106"/>
                                        </p:tgtEl>
                                        <p:attrNameLst>
                                          <p:attrName>style.visibility</p:attrName>
                                        </p:attrNameLst>
                                      </p:cBhvr>
                                      <p:to>
                                        <p:strVal val="visible"/>
                                      </p:to>
                                    </p:set>
                                    <p:animEffect transition="in" filter="fade">
                                      <p:cBhvr>
                                        <p:cTn id="12" dur="1000"/>
                                        <p:tgtEl>
                                          <p:spTgt spid="47106"/>
                                        </p:tgtEl>
                                      </p:cBhvr>
                                    </p:animEffect>
                                    <p:anim calcmode="lin" valueType="num">
                                      <p:cBhvr>
                                        <p:cTn id="13" dur="1000" fill="hold"/>
                                        <p:tgtEl>
                                          <p:spTgt spid="47106"/>
                                        </p:tgtEl>
                                        <p:attrNameLst>
                                          <p:attrName>ppt_x</p:attrName>
                                        </p:attrNameLst>
                                      </p:cBhvr>
                                      <p:tavLst>
                                        <p:tav tm="0">
                                          <p:val>
                                            <p:strVal val="#ppt_x"/>
                                          </p:val>
                                        </p:tav>
                                        <p:tav tm="100000">
                                          <p:val>
                                            <p:strVal val="#ppt_x"/>
                                          </p:val>
                                        </p:tav>
                                      </p:tavLst>
                                    </p:anim>
                                    <p:anim calcmode="lin" valueType="num">
                                      <p:cBhvr>
                                        <p:cTn id="14" dur="1000" fill="hold"/>
                                        <p:tgtEl>
                                          <p:spTgt spid="47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LA MORT</a:t>
            </a:r>
          </a:p>
        </p:txBody>
      </p:sp>
      <p:sp>
        <p:nvSpPr>
          <p:cNvPr id="3" name="Espace réservé du contenu 2"/>
          <p:cNvSpPr>
            <a:spLocks noGrp="1"/>
          </p:cNvSpPr>
          <p:nvPr>
            <p:ph idx="1"/>
          </p:nvPr>
        </p:nvSpPr>
        <p:spPr/>
        <p:txBody>
          <a:bodyPr/>
          <a:lstStyle/>
          <a:p>
            <a:pPr marL="0" indent="0">
              <a:buNone/>
            </a:pPr>
            <a:r>
              <a:rPr lang="fr-CA" dirty="0" smtClean="0"/>
              <a:t>Notre réaction ainsi que celle de la personne mourante dépende de plusieurs facteurs </a:t>
            </a:r>
          </a:p>
          <a:p>
            <a:pPr marL="0" indent="0" algn="ctr">
              <a:buNone/>
            </a:pPr>
            <a:endParaRPr lang="fr-CA" dirty="0"/>
          </a:p>
          <a:p>
            <a:pPr>
              <a:buFont typeface="Wingdings" panose="05000000000000000000" pitchFamily="2" charset="2"/>
              <a:buChar char="Ø"/>
            </a:pPr>
            <a:r>
              <a:rPr lang="fr-CA" dirty="0" smtClean="0"/>
              <a:t>LES VALEURS</a:t>
            </a:r>
          </a:p>
          <a:p>
            <a:pPr>
              <a:buFont typeface="Wingdings" panose="05000000000000000000" pitchFamily="2" charset="2"/>
              <a:buChar char="Ø"/>
            </a:pPr>
            <a:r>
              <a:rPr lang="fr-CA" dirty="0" smtClean="0"/>
              <a:t>NOS FORCES</a:t>
            </a:r>
          </a:p>
          <a:p>
            <a:pPr>
              <a:buFont typeface="Wingdings" panose="05000000000000000000" pitchFamily="2" charset="2"/>
              <a:buChar char="Ø"/>
            </a:pPr>
            <a:r>
              <a:rPr lang="fr-CA" dirty="0" smtClean="0"/>
              <a:t>NOS FAIBLESSES</a:t>
            </a:r>
          </a:p>
          <a:p>
            <a:pPr>
              <a:buFont typeface="Wingdings" panose="05000000000000000000" pitchFamily="2" charset="2"/>
              <a:buChar char="Ø"/>
            </a:pPr>
            <a:r>
              <a:rPr lang="fr-CA" dirty="0" smtClean="0"/>
              <a:t>NOTRE LIEN AVEC CETTE PERSONNE</a:t>
            </a:r>
            <a:endParaRPr lang="fr-CA" dirty="0"/>
          </a:p>
        </p:txBody>
      </p:sp>
    </p:spTree>
    <p:extLst>
      <p:ext uri="{BB962C8B-B14F-4D97-AF65-F5344CB8AC3E}">
        <p14:creationId xmlns:p14="http://schemas.microsoft.com/office/powerpoint/2010/main" val="30419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SOURCES DE STRESS</a:t>
            </a:r>
            <a:endParaRPr lang="fr-CA"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564904"/>
            <a:ext cx="7128792" cy="169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1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8130"/>
                                        </p:tgtEl>
                                        <p:attrNameLst>
                                          <p:attrName>style.visibility</p:attrName>
                                        </p:attrNameLst>
                                      </p:cBhvr>
                                      <p:to>
                                        <p:strVal val="visible"/>
                                      </p:to>
                                    </p:set>
                                    <p:animEffect transition="in" filter="fade">
                                      <p:cBhvr>
                                        <p:cTn id="12" dur="1000"/>
                                        <p:tgtEl>
                                          <p:spTgt spid="48130"/>
                                        </p:tgtEl>
                                      </p:cBhvr>
                                    </p:animEffect>
                                    <p:anim calcmode="lin" valueType="num">
                                      <p:cBhvr>
                                        <p:cTn id="13" dur="1000" fill="hold"/>
                                        <p:tgtEl>
                                          <p:spTgt spid="48130"/>
                                        </p:tgtEl>
                                        <p:attrNameLst>
                                          <p:attrName>ppt_x</p:attrName>
                                        </p:attrNameLst>
                                      </p:cBhvr>
                                      <p:tavLst>
                                        <p:tav tm="0">
                                          <p:val>
                                            <p:strVal val="#ppt_x"/>
                                          </p:val>
                                        </p:tav>
                                        <p:tav tm="100000">
                                          <p:val>
                                            <p:strVal val="#ppt_x"/>
                                          </p:val>
                                        </p:tav>
                                      </p:tavLst>
                                    </p:anim>
                                    <p:anim calcmode="lin" valueType="num">
                                      <p:cBhvr>
                                        <p:cTn id="14" dur="1000" fill="hold"/>
                                        <p:tgtEl>
                                          <p:spTgt spid="48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lstStyle/>
          <a:p>
            <a:r>
              <a:rPr lang="fr-CA" u="sng" dirty="0" smtClean="0"/>
              <a:t>Manifestation du stress</a:t>
            </a:r>
          </a:p>
          <a:p>
            <a:endParaRPr lang="fr-CA" u="sng" dirty="0"/>
          </a:p>
          <a:p>
            <a:pPr marL="0" indent="0" algn="ctr">
              <a:buNone/>
            </a:pPr>
            <a:r>
              <a:rPr lang="fr-CA" dirty="0" smtClean="0"/>
              <a:t>Si vous n’arrivez pas, par vos moyens habituels, à gérer le stress auquel vous êtes exposé, il y aura l’apparition de symptômes.</a:t>
            </a:r>
          </a:p>
          <a:p>
            <a:pPr marL="0" indent="0" algn="ctr">
              <a:buNone/>
            </a:pPr>
            <a:endParaRPr lang="fr-CA" dirty="0"/>
          </a:p>
          <a:p>
            <a:pPr marL="0" indent="0" algn="ctr">
              <a:buNone/>
            </a:pPr>
            <a:r>
              <a:rPr lang="fr-CA" dirty="0" smtClean="0"/>
              <a:t>Ces symptômes sont souvent un signal d’alarme</a:t>
            </a:r>
            <a:endParaRPr lang="fr-CA" dirty="0"/>
          </a:p>
        </p:txBody>
      </p:sp>
    </p:spTree>
    <p:extLst>
      <p:ext uri="{BB962C8B-B14F-4D97-AF65-F5344CB8AC3E}">
        <p14:creationId xmlns:p14="http://schemas.microsoft.com/office/powerpoint/2010/main" val="28329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lstStyle/>
          <a:p>
            <a:r>
              <a:rPr lang="fr-CA" u="sng" dirty="0" smtClean="0"/>
              <a:t>Mécanismes susceptibles de conduire à la dépression / burnout</a:t>
            </a:r>
          </a:p>
          <a:p>
            <a:endParaRPr lang="fr-CA" u="sng" dirty="0"/>
          </a:p>
          <a:p>
            <a:pPr marL="0" indent="0" algn="ctr">
              <a:buNone/>
            </a:pPr>
            <a:r>
              <a:rPr lang="fr-CA" dirty="0" smtClean="0"/>
              <a:t>Le détachement ou le </a:t>
            </a:r>
            <a:r>
              <a:rPr lang="fr-CA" dirty="0" err="1" smtClean="0"/>
              <a:t>surattachement</a:t>
            </a:r>
            <a:r>
              <a:rPr lang="fr-CA" dirty="0" smtClean="0"/>
              <a:t> envers les personnes en fin de vie</a:t>
            </a:r>
          </a:p>
          <a:p>
            <a:pPr marL="0" indent="0" algn="ctr">
              <a:buNone/>
            </a:pPr>
            <a:r>
              <a:rPr lang="fr-CA" dirty="0" smtClean="0"/>
              <a:t>Les problèmes dans les relations interpersonnelles</a:t>
            </a:r>
          </a:p>
          <a:p>
            <a:pPr marL="0" indent="0" algn="ctr">
              <a:buNone/>
            </a:pPr>
            <a:r>
              <a:rPr lang="fr-CA" dirty="0" smtClean="0"/>
              <a:t>L’usage d’alcool et/ou de médicaments</a:t>
            </a:r>
            <a:endParaRPr lang="fr-CA" dirty="0"/>
          </a:p>
        </p:txBody>
      </p:sp>
    </p:spTree>
    <p:extLst>
      <p:ext uri="{BB962C8B-B14F-4D97-AF65-F5344CB8AC3E}">
        <p14:creationId xmlns:p14="http://schemas.microsoft.com/office/powerpoint/2010/main" val="36267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b="1" dirty="0"/>
              <a:t>L’ENGAGEMENT DANS LA DÉMARCHE PALLIATIVE</a:t>
            </a:r>
            <a:endParaRPr lang="fr-CA" dirty="0"/>
          </a:p>
        </p:txBody>
      </p:sp>
      <p:sp>
        <p:nvSpPr>
          <p:cNvPr id="3" name="Espace réservé du contenu 2"/>
          <p:cNvSpPr>
            <a:spLocks noGrp="1"/>
          </p:cNvSpPr>
          <p:nvPr>
            <p:ph idx="1"/>
          </p:nvPr>
        </p:nvSpPr>
        <p:spPr/>
        <p:txBody>
          <a:bodyPr/>
          <a:lstStyle/>
          <a:p>
            <a:r>
              <a:rPr lang="fr-CA" u="sng" dirty="0" smtClean="0"/>
              <a:t>Stratégies pour gérer le stress</a:t>
            </a:r>
          </a:p>
          <a:p>
            <a:endParaRPr lang="fr-CA" u="sng" dirty="0"/>
          </a:p>
          <a:p>
            <a:pPr marL="0" indent="0" algn="ctr">
              <a:buNone/>
            </a:pPr>
            <a:r>
              <a:rPr lang="fr-CA" dirty="0" smtClean="0"/>
              <a:t>Différentes stratégies peuvent être utilisés</a:t>
            </a:r>
          </a:p>
          <a:p>
            <a:pPr marL="0" indent="0" algn="ctr">
              <a:buNone/>
            </a:pPr>
            <a:endParaRPr lang="fr-CA" dirty="0"/>
          </a:p>
          <a:p>
            <a:pPr marL="0" indent="0" algn="ctr">
              <a:buNone/>
            </a:pPr>
            <a:r>
              <a:rPr lang="fr-CA" dirty="0" smtClean="0"/>
              <a:t>Par contre, pour y parvenir on doit reconnaître et accepter l’existence de ce stress et les dangers de celui-ci sur vous et les soignants</a:t>
            </a:r>
          </a:p>
        </p:txBody>
      </p:sp>
    </p:spTree>
    <p:extLst>
      <p:ext uri="{BB962C8B-B14F-4D97-AF65-F5344CB8AC3E}">
        <p14:creationId xmlns:p14="http://schemas.microsoft.com/office/powerpoint/2010/main" val="23655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naise">
  <a:themeElements>
    <a:clrScheme name="Punais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naise">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naise">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5020</TotalTime>
  <Words>1729</Words>
  <Application>Microsoft Office PowerPoint</Application>
  <PresentationFormat>Affichage à l'écran (4:3)</PresentationFormat>
  <Paragraphs>301</Paragraphs>
  <Slides>93</Slides>
  <Notes>0</Notes>
  <HiddenSlides>0</HiddenSlides>
  <MMClips>0</MMClips>
  <ScaleCrop>false</ScaleCrop>
  <HeadingPairs>
    <vt:vector size="4" baseType="variant">
      <vt:variant>
        <vt:lpstr>Thème</vt:lpstr>
      </vt:variant>
      <vt:variant>
        <vt:i4>1</vt:i4>
      </vt:variant>
      <vt:variant>
        <vt:lpstr>Titres des diapositives</vt:lpstr>
      </vt:variant>
      <vt:variant>
        <vt:i4>93</vt:i4>
      </vt:variant>
    </vt:vector>
  </HeadingPairs>
  <TitlesOfParts>
    <vt:vector size="94" baseType="lpstr">
      <vt:lpstr>Punaise</vt:lpstr>
      <vt:lpstr>L’APPROCHE EN SOINS PALLIATIFS</vt:lpstr>
      <vt:lpstr>L’approche en soins palliatifs  </vt:lpstr>
      <vt:lpstr>L’APPROCHE EN SOINS PALLIATIFS</vt:lpstr>
      <vt:lpstr>L’APPROCHE EN SOINS PALLIATIFS</vt:lpstr>
      <vt:lpstr>L’APPROCHE EN SOINS PALLIATIFS</vt:lpstr>
      <vt:lpstr>L’APPROCHE EN SOINS PALLIATIFS</vt:lpstr>
      <vt:lpstr>LA MORT</vt:lpstr>
      <vt:lpstr>LA MORT</vt:lpstr>
      <vt:lpstr>LA MORT</vt:lpstr>
      <vt:lpstr>ATTENTION!!!</vt:lpstr>
      <vt:lpstr>LES SOINS PALLIATIFS</vt:lpstr>
      <vt:lpstr>LES SOINS PALLIATIFS</vt:lpstr>
      <vt:lpstr>LES SOINS PALLIATIFS</vt:lpstr>
      <vt:lpstr>LES SOINS PALLIATIFS</vt:lpstr>
      <vt:lpstr>LES SOINS PALLIATIFS</vt:lpstr>
      <vt:lpstr>LES SOINS PALLIATIFS p.16 </vt:lpstr>
      <vt:lpstr>Présentation PowerPoint</vt:lpstr>
      <vt:lpstr>Présentation PowerPoint</vt:lpstr>
      <vt:lpstr>Présentation PowerPoint</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LES SOINS PALLIATIFS</vt:lpstr>
      <vt:lpstr>LE DÉVELOPPEMENT DES SOINS PALLIATIFS</vt:lpstr>
      <vt:lpstr>LE DÉVELOPPEMENT DES SOINS PALLIATIFS</vt:lpstr>
      <vt:lpstr>LE DÉVELOPPEMENT DES SOINS PALLIATIFS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DÉVELOPPEMENT DES SOINS PALLIATIFS</vt:lpstr>
      <vt:lpstr>LE DÉVELOPPEMENT DES SOINS PALLIATIFS</vt:lpstr>
      <vt:lpstr>LE DÉVELOPPEMENT DES SOINS PALLIATIFS</vt:lpstr>
      <vt:lpstr>LE DÉVELOPPEMENT DES SOINS PALLIATIFS</vt:lpstr>
      <vt:lpstr>LE DÉVELOPPEMENT DES SOINS PALLIATIFS</vt:lpstr>
      <vt:lpstr>LE DÉVELOPPEMENT DES SOINS PALLIATIFS</vt:lpstr>
      <vt:lpstr>LE DÉVELOPPEMENT DES SOINS PALLIATIFS</vt:lpstr>
      <vt:lpstr>L’ENGAGEMENT DANS LA DÉMARCHE PALLIATIVE</vt:lpstr>
      <vt:lpstr>L’ENGAGEMENT DANS LA DÉMARCHE PALLIATIVE</vt:lpstr>
      <vt:lpstr>L’ENGAGEMENT DANS LA DÉMARCHE PALLIATIVE</vt:lpstr>
      <vt:lpstr>L’ENGAGEMENT DANS LA DÉMARCHE PALLIATIVE</vt:lpstr>
      <vt:lpstr>L’ENGAGEMENT DANS LA DÉMARCHE PALLIATIVE</vt:lpstr>
      <vt:lpstr>L’ENGAGEMENT DANS LA DÉMARCHE PALLIATIVE</vt:lpstr>
      <vt:lpstr>L’ENGAGEMENT DANS LA DÉMARCHE PALLIATIVE</vt:lpstr>
      <vt:lpstr>L’ENGAGEMENT DANS LA DÉMARCHE PALLIATIVE</vt:lpstr>
      <vt:lpstr>L’ENGAGEMENT DANS LA DÉMARCHE PALLIATIVE</vt:lpstr>
      <vt:lpstr>L’ENGAGEMENT DANS LA DÉMARCHE PALLIATIVE</vt:lpstr>
      <vt:lpstr>L’ÉQUIPE…</vt:lpstr>
      <vt:lpstr>COMPOSITION DE L’ÉQUIPE INTERDISCIPLINAIRE</vt:lpstr>
      <vt:lpstr>COMPOSITION DE L’ÉQUIPE INTERDISCIPLINAIRE</vt:lpstr>
      <vt:lpstr>COMPOSITION DE L’ÉQUIPE INTERDISCIPLINAIRE</vt:lpstr>
      <vt:lpstr>L’ENGAGEMENT DANS LA DÉMARCHE PALLIATIVE</vt:lpstr>
      <vt:lpstr>L’ENGAGEMENT DANS LA DÉMARCHE PALLIATIVE</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HABILETÉS RELATIONNELLES NÉCESSAIRES</vt:lpstr>
      <vt:lpstr>L’ENGAGEMENT DANS LA DÉMARCHE PALLIATIVE</vt:lpstr>
      <vt:lpstr>Présentation PowerPoint</vt:lpstr>
      <vt:lpstr>SOURCES DE STRESS</vt:lpstr>
      <vt:lpstr>SOURCES DE STRESS</vt:lpstr>
      <vt:lpstr>SOURCES DE STRESS</vt:lpstr>
      <vt:lpstr>SOURCES DE STRESS</vt:lpstr>
      <vt:lpstr>SOURCES DE STRESS</vt:lpstr>
      <vt:lpstr>SOURCES DE STRESS</vt:lpstr>
      <vt:lpstr>L’ENGAGEMENT DANS LA DÉMARCHE PALLIATIVE</vt:lpstr>
      <vt:lpstr>L’ENGAGEMENT DANS LA DÉMARCHE PALLIATIVE</vt:lpstr>
      <vt:lpstr>L’ENGAGEMENT DANS LA DÉMARCHE PALLIATIVE</vt:lpstr>
    </vt:vector>
  </TitlesOfParts>
  <Company>CSRDN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L’APPROCHE EN SOINS PALLIATIFS</dc:title>
  <dc:creator>Beaulieu, Daniel</dc:creator>
  <cp:lastModifiedBy>Stéphanie Di Mattia</cp:lastModifiedBy>
  <cp:revision>60</cp:revision>
  <dcterms:created xsi:type="dcterms:W3CDTF">2015-07-11T10:36:24Z</dcterms:created>
  <dcterms:modified xsi:type="dcterms:W3CDTF">2021-02-04T20:07:31Z</dcterms:modified>
</cp:coreProperties>
</file>