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Exo 2"/>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ndré Lamoth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xo2-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2-italic.fntdata"/><Relationship Id="rId30" Type="http://schemas.openxmlformats.org/officeDocument/2006/relationships/font" Target="fonts/Exo2-bold.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Exo2-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22T15:20:01.024">
    <p:pos x="225" y="2406"/>
    <p:text>Ajout pour 2022-2023.</p:text>
  </p:cm>
  <p:cm authorId="0" idx="2" dt="2022-03-22T20:16:09.353">
    <p:pos x="225" y="2506"/>
    <p:text>@pharandg@csrdn.qc.ca
Ajout 2022-2023
_Assigned to pharandg@csrdn.qc.ca_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d032715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d032715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fr">
                <a:solidFill>
                  <a:schemeClr val="dk1"/>
                </a:solidFill>
              </a:rPr>
              <a:t>C’est le conducteur qui active la commande de blocage à l’aide des interrupteurs du tableau de bord.</a:t>
            </a:r>
            <a:endParaRPr>
              <a:solidFill>
                <a:schemeClr val="dk1"/>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a:p>
            <a:pPr indent="0" lvl="0" marL="0" rtl="0" algn="just">
              <a:spcBef>
                <a:spcPts val="0"/>
              </a:spcBef>
              <a:spcAft>
                <a:spcPts val="0"/>
              </a:spcAft>
              <a:buNone/>
            </a:pPr>
            <a:r>
              <a:rPr lang="fr">
                <a:solidFill>
                  <a:schemeClr val="dk1"/>
                </a:solidFill>
              </a:rPr>
              <a:t>Indicateurs du tableau de bord lorsque le blocage est activé.</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lang="fr"/>
              <a:t>Exemples de situations:</a:t>
            </a:r>
            <a:endParaRPr/>
          </a:p>
          <a:p>
            <a:pPr indent="0" lvl="0" marL="0" rtl="0" algn="just">
              <a:spcBef>
                <a:spcPts val="0"/>
              </a:spcBef>
              <a:spcAft>
                <a:spcPts val="0"/>
              </a:spcAft>
              <a:buNone/>
            </a:pPr>
            <a:r>
              <a:t/>
            </a:r>
            <a:endParaRPr/>
          </a:p>
          <a:p>
            <a:pPr indent="-298450" lvl="0" marL="457200" rtl="0" algn="just">
              <a:spcBef>
                <a:spcPts val="0"/>
              </a:spcBef>
              <a:spcAft>
                <a:spcPts val="0"/>
              </a:spcAft>
              <a:buSzPts val="1100"/>
              <a:buChar char="●"/>
            </a:pPr>
            <a:r>
              <a:rPr lang="fr"/>
              <a:t>À l’approche d’une pente ascendante enneigée, glacée;</a:t>
            </a:r>
            <a:endParaRPr/>
          </a:p>
          <a:p>
            <a:pPr indent="-298450" lvl="0" marL="457200" rtl="0" algn="just">
              <a:spcBef>
                <a:spcPts val="0"/>
              </a:spcBef>
              <a:spcAft>
                <a:spcPts val="0"/>
              </a:spcAft>
              <a:buSzPts val="1100"/>
              <a:buChar char="●"/>
            </a:pPr>
            <a:r>
              <a:rPr lang="fr"/>
              <a:t>Lors de l’attelage ou du dételage d’une semi-remorque;</a:t>
            </a:r>
            <a:endParaRPr/>
          </a:p>
          <a:p>
            <a:pPr indent="-298450" lvl="0" marL="457200" rtl="0" algn="just">
              <a:spcBef>
                <a:spcPts val="0"/>
              </a:spcBef>
              <a:spcAft>
                <a:spcPts val="0"/>
              </a:spcAft>
              <a:buSzPts val="1100"/>
              <a:buChar char="●"/>
            </a:pPr>
            <a:r>
              <a:rPr lang="fr"/>
              <a:t>Terrain, chaussée accidentés.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d0327154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d0327154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d0327154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d0327154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d0327154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d0327154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d0327154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d0327154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d0327154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d0327154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d0327154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d0327154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76200" rtl="0" algn="just">
              <a:spcBef>
                <a:spcPts val="0"/>
              </a:spcBef>
              <a:spcAft>
                <a:spcPts val="0"/>
              </a:spcAft>
              <a:buClr>
                <a:schemeClr val="dk1"/>
              </a:buClr>
              <a:buSzPts val="1100"/>
              <a:buFont typeface="Arial"/>
              <a:buNone/>
            </a:pPr>
            <a:r>
              <a:rPr lang="fr" sz="1400">
                <a:solidFill>
                  <a:schemeClr val="dk1"/>
                </a:solidFill>
              </a:rPr>
              <a:t>Si toutes les roues veulent patiner, le système réduit la puissance du moteur et limite le régime du moteur pour améliorer la traction. Cette action peut se faire à n’importe quelle vitesse.</a:t>
            </a:r>
            <a:endParaRPr sz="1400">
              <a:solidFill>
                <a:schemeClr val="dk1"/>
              </a:solidFill>
            </a:endParaRPr>
          </a:p>
          <a:p>
            <a:pPr indent="0" lvl="0" marL="0" marR="76200" rtl="0" algn="just">
              <a:spcBef>
                <a:spcPts val="0"/>
              </a:spcBef>
              <a:spcAft>
                <a:spcPts val="0"/>
              </a:spcAft>
              <a:buClr>
                <a:schemeClr val="dk1"/>
              </a:buClr>
              <a:buSzPts val="1100"/>
              <a:buFont typeface="Arial"/>
              <a:buNone/>
            </a:pPr>
            <a:r>
              <a:t/>
            </a:r>
            <a:endParaRPr sz="1400">
              <a:solidFill>
                <a:schemeClr val="dk1"/>
              </a:solidFill>
            </a:endParaRPr>
          </a:p>
          <a:p>
            <a:pPr indent="0" lvl="0" marL="0" marR="15960" rtl="0" algn="just">
              <a:spcBef>
                <a:spcPts val="0"/>
              </a:spcBef>
              <a:spcAft>
                <a:spcPts val="0"/>
              </a:spcAft>
              <a:buClr>
                <a:schemeClr val="dk1"/>
              </a:buClr>
              <a:buSzPts val="1100"/>
              <a:buFont typeface="Arial"/>
              <a:buNone/>
            </a:pPr>
            <a:r>
              <a:rPr lang="fr" sz="1400">
                <a:solidFill>
                  <a:schemeClr val="dk1"/>
                </a:solidFill>
              </a:rPr>
              <a:t>Au poste de conduite, vous pouvez retrouver différentes appellations de ce système, par exemple :  TC,  TCS, ATC, ASR, TRAC CTRL.</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spcBef>
                <a:spcPts val="0"/>
              </a:spcBef>
              <a:spcAft>
                <a:spcPts val="0"/>
              </a:spcAft>
              <a:buClr>
                <a:schemeClr val="dk1"/>
              </a:buClr>
              <a:buSzPts val="1100"/>
              <a:buFont typeface="Arial"/>
              <a:buNone/>
            </a:pPr>
            <a:r>
              <a:rPr lang="fr" sz="1400">
                <a:solidFill>
                  <a:schemeClr val="dk1"/>
                </a:solidFill>
              </a:rPr>
              <a:t>Notez que le fonctionnement reste le même pour chacun des systèmes.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d0327154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d0327154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d0327154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d0327154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fr">
                <a:solidFill>
                  <a:schemeClr val="dk1"/>
                </a:solidFill>
              </a:rPr>
              <a:t>L’utilisation prolongée de l’ATC peut provoquer la surchauffe des freins des roues motrices. Le couple du moteur ou la vitesse du véhicule doit être réduit pour éliminer le patinage de roue et éviter l’utilisation excessive du système ATC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6b4fc38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6b4fc38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Dans tous les cas, il faut éviter de trop faire patiner les roues, lorsque les roues patinent trop longtemps, ils forment des trous et la mise en mouvement devient plus difficile. </a:t>
            </a:r>
            <a:r>
              <a:rPr b="1" lang="fr"/>
              <a:t>Avec 2 aides de traction, il est préférable de les installer sur un même pont</a:t>
            </a:r>
            <a:r>
              <a:rPr lang="fr"/>
              <a:t>.</a:t>
            </a:r>
            <a:endParaRPr/>
          </a:p>
          <a:p>
            <a:pPr indent="0" lvl="0" marL="0" rtl="0" algn="l">
              <a:spcBef>
                <a:spcPts val="0"/>
              </a:spcBef>
              <a:spcAft>
                <a:spcPts val="0"/>
              </a:spcAft>
              <a:buNone/>
            </a:pPr>
            <a:r>
              <a:rPr lang="fr"/>
              <a:t>Le haut pallier pourrait aussi être utilisé en marche arrière ou en premier rapport.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218bc15f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218bc15f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6a761f43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6a761f43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6a761f43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6a761f43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6a761f43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6a761f43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6a761f43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6a761f43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6a761f43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6a761f43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6a761f43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6a761f43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6e3e7995d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e3e7995d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3.png"/><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6971923" y="46999"/>
            <a:ext cx="2049226" cy="878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988775" y="4559250"/>
            <a:ext cx="1032369" cy="442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988775" y="4559250"/>
            <a:ext cx="1032369" cy="442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988775" y="4559250"/>
            <a:ext cx="1032369" cy="442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988775" y="4559250"/>
            <a:ext cx="1032369" cy="4424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988775" y="4559250"/>
            <a:ext cx="1032369" cy="442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988775" y="4559250"/>
            <a:ext cx="1032369" cy="442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15.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e-d-uOYCr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34.jpg"/><Relationship Id="rId5" Type="http://schemas.openxmlformats.org/officeDocument/2006/relationships/image" Target="../media/image31.png"/><Relationship Id="rId6"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4351200" y="1246350"/>
            <a:ext cx="4598100" cy="249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000">
                <a:solidFill>
                  <a:schemeClr val="dk1"/>
                </a:solidFill>
                <a:latin typeface="Arial"/>
                <a:ea typeface="Arial"/>
                <a:cs typeface="Arial"/>
                <a:sym typeface="Arial"/>
              </a:rPr>
              <a:t>Leçon 2.3.4</a:t>
            </a:r>
            <a:endParaRPr sz="3000">
              <a:solidFill>
                <a:schemeClr val="dk1"/>
              </a:solidFill>
              <a:latin typeface="Arial"/>
              <a:ea typeface="Arial"/>
              <a:cs typeface="Arial"/>
              <a:sym typeface="Arial"/>
            </a:endParaRPr>
          </a:p>
          <a:p>
            <a:pPr indent="0" lvl="0" marL="0" rtl="0" algn="ctr">
              <a:spcBef>
                <a:spcPts val="1600"/>
              </a:spcBef>
              <a:spcAft>
                <a:spcPts val="1600"/>
              </a:spcAft>
              <a:buClr>
                <a:schemeClr val="dk1"/>
              </a:buClr>
              <a:buSzPts val="1100"/>
              <a:buFont typeface="Arial"/>
              <a:buNone/>
            </a:pPr>
            <a:r>
              <a:rPr lang="fr" sz="2500">
                <a:solidFill>
                  <a:schemeClr val="dk1"/>
                </a:solidFill>
                <a:latin typeface="Arial"/>
                <a:ea typeface="Arial"/>
                <a:cs typeface="Arial"/>
                <a:sym typeface="Arial"/>
              </a:rPr>
              <a:t>Transmission du mouvement</a:t>
            </a:r>
            <a:br>
              <a:rPr lang="fr" sz="3000">
                <a:solidFill>
                  <a:schemeClr val="dk1"/>
                </a:solidFill>
                <a:latin typeface="Arial"/>
                <a:ea typeface="Arial"/>
                <a:cs typeface="Arial"/>
                <a:sym typeface="Arial"/>
              </a:rPr>
            </a:br>
            <a:r>
              <a:rPr lang="fr" sz="1400">
                <a:solidFill>
                  <a:srgbClr val="FFFFFF"/>
                </a:solidFill>
                <a:latin typeface="Arial"/>
                <a:ea typeface="Arial"/>
                <a:cs typeface="Arial"/>
                <a:sym typeface="Arial"/>
              </a:rPr>
              <a:t>(diviseurs de pouvoir, différentiels et antipatinage)</a:t>
            </a:r>
            <a:endParaRPr sz="1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9"/>
          <p:cNvPicPr preferRelativeResize="0"/>
          <p:nvPr/>
        </p:nvPicPr>
        <p:blipFill>
          <a:blip r:embed="rId4">
            <a:alphaModFix/>
          </a:blip>
          <a:stretch>
            <a:fillRect/>
          </a:stretch>
        </p:blipFill>
        <p:spPr>
          <a:xfrm>
            <a:off x="5177650" y="868912"/>
            <a:ext cx="2092625" cy="1395100"/>
          </a:xfrm>
          <a:prstGeom prst="rect">
            <a:avLst/>
          </a:prstGeom>
          <a:noFill/>
          <a:ln>
            <a:noFill/>
          </a:ln>
        </p:spPr>
      </p:pic>
      <p:pic>
        <p:nvPicPr>
          <p:cNvPr id="153" name="Google Shape;153;p19"/>
          <p:cNvPicPr preferRelativeResize="0"/>
          <p:nvPr/>
        </p:nvPicPr>
        <p:blipFill>
          <a:blip r:embed="rId5">
            <a:alphaModFix/>
          </a:blip>
          <a:stretch>
            <a:fillRect/>
          </a:stretch>
        </p:blipFill>
        <p:spPr>
          <a:xfrm>
            <a:off x="7270275" y="3066338"/>
            <a:ext cx="1104900" cy="914400"/>
          </a:xfrm>
          <a:prstGeom prst="rect">
            <a:avLst/>
          </a:prstGeom>
          <a:noFill/>
          <a:ln>
            <a:noFill/>
          </a:ln>
        </p:spPr>
      </p:pic>
      <p:pic>
        <p:nvPicPr>
          <p:cNvPr id="154" name="Google Shape;154;p19"/>
          <p:cNvPicPr preferRelativeResize="0"/>
          <p:nvPr/>
        </p:nvPicPr>
        <p:blipFill>
          <a:blip r:embed="rId6">
            <a:alphaModFix/>
          </a:blip>
          <a:stretch>
            <a:fillRect/>
          </a:stretch>
        </p:blipFill>
        <p:spPr>
          <a:xfrm>
            <a:off x="6270424" y="3066345"/>
            <a:ext cx="1095375" cy="914400"/>
          </a:xfrm>
          <a:prstGeom prst="rect">
            <a:avLst/>
          </a:prstGeom>
          <a:noFill/>
          <a:ln>
            <a:noFill/>
          </a:ln>
        </p:spPr>
      </p:pic>
      <p:sp>
        <p:nvSpPr>
          <p:cNvPr id="155" name="Google Shape;155;p19"/>
          <p:cNvSpPr txBox="1"/>
          <p:nvPr/>
        </p:nvSpPr>
        <p:spPr>
          <a:xfrm>
            <a:off x="268600" y="573400"/>
            <a:ext cx="4552800" cy="1772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fr"/>
              <a:t>Blocage du différentiel / interroues “ Axle lock ou Diff Lock’’:</a:t>
            </a:r>
            <a:endParaRPr b="1"/>
          </a:p>
          <a:p>
            <a:pPr indent="0" lvl="0" marL="0" rtl="0" algn="just">
              <a:spcBef>
                <a:spcPts val="0"/>
              </a:spcBef>
              <a:spcAft>
                <a:spcPts val="0"/>
              </a:spcAft>
              <a:buNone/>
            </a:pPr>
            <a:r>
              <a:t/>
            </a:r>
            <a:endParaRPr b="1"/>
          </a:p>
          <a:p>
            <a:pPr indent="0" lvl="0" marL="0" rtl="0" algn="just">
              <a:spcBef>
                <a:spcPts val="0"/>
              </a:spcBef>
              <a:spcAft>
                <a:spcPts val="0"/>
              </a:spcAft>
              <a:buNone/>
            </a:pPr>
            <a:r>
              <a:rPr lang="fr"/>
              <a:t>L’interroues est un système intégré de blocage du </a:t>
            </a:r>
            <a:r>
              <a:rPr b="1" lang="fr"/>
              <a:t>différentiel</a:t>
            </a:r>
            <a:r>
              <a:rPr lang="fr"/>
              <a:t>. Il est </a:t>
            </a:r>
            <a:r>
              <a:rPr b="1" lang="fr"/>
              <a:t>optionnel</a:t>
            </a:r>
            <a:r>
              <a:rPr lang="fr"/>
              <a:t> lors de l’achat du véhicule. Sur les camions à pont double, on peut retrouver l’option interroues sur un seul </a:t>
            </a:r>
            <a:r>
              <a:rPr b="1" lang="fr" u="sng">
                <a:solidFill>
                  <a:srgbClr val="FF0000"/>
                </a:solidFill>
              </a:rPr>
              <a:t>pont</a:t>
            </a:r>
            <a:r>
              <a:rPr lang="fr"/>
              <a:t> ou sur les deux ponts. </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just">
              <a:spcBef>
                <a:spcPts val="0"/>
              </a:spcBef>
              <a:spcAft>
                <a:spcPts val="0"/>
              </a:spcAft>
              <a:buNone/>
            </a:pPr>
            <a:r>
              <a:t/>
            </a:r>
            <a:endParaRPr sz="1100"/>
          </a:p>
          <a:p>
            <a:pPr indent="0" lvl="0" marL="0" rtl="0" algn="just">
              <a:spcBef>
                <a:spcPts val="0"/>
              </a:spcBef>
              <a:spcAft>
                <a:spcPts val="0"/>
              </a:spcAft>
              <a:buNone/>
            </a:pPr>
            <a:r>
              <a:t/>
            </a:r>
            <a:endParaRPr sz="1100"/>
          </a:p>
        </p:txBody>
      </p:sp>
      <p:sp>
        <p:nvSpPr>
          <p:cNvPr id="156" name="Google Shape;156;p19"/>
          <p:cNvSpPr txBox="1"/>
          <p:nvPr/>
        </p:nvSpPr>
        <p:spPr>
          <a:xfrm>
            <a:off x="370075" y="2320325"/>
            <a:ext cx="7744200" cy="68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1"/>
                </a:solidFill>
              </a:rPr>
              <a:t>Lorsque le véhicule en est équipé, le conducteur a la possibilité d’engager le(s) différentiel(s) interroues afin </a:t>
            </a:r>
            <a:r>
              <a:rPr lang="fr">
                <a:solidFill>
                  <a:schemeClr val="dk1"/>
                </a:solidFill>
              </a:rPr>
              <a:t>d'</a:t>
            </a:r>
            <a:r>
              <a:rPr b="1" lang="fr" u="sng">
                <a:solidFill>
                  <a:srgbClr val="FF0000"/>
                </a:solidFill>
              </a:rPr>
              <a:t>augmenter</a:t>
            </a:r>
            <a:r>
              <a:rPr b="1" lang="fr">
                <a:solidFill>
                  <a:srgbClr val="FF0000"/>
                </a:solidFill>
              </a:rPr>
              <a:t> </a:t>
            </a:r>
            <a:r>
              <a:rPr lang="fr">
                <a:solidFill>
                  <a:schemeClr val="dk1"/>
                </a:solidFill>
              </a:rPr>
              <a:t>la traction dans des situations particulières.</a:t>
            </a:r>
            <a:r>
              <a:rPr lang="fr" sz="1100">
                <a:solidFill>
                  <a:schemeClr val="dk1"/>
                </a:solidFill>
              </a:rPr>
              <a:t> </a:t>
            </a:r>
            <a:endParaRPr/>
          </a:p>
        </p:txBody>
      </p:sp>
      <p:pic>
        <p:nvPicPr>
          <p:cNvPr id="157" name="Google Shape;157;p19"/>
          <p:cNvPicPr preferRelativeResize="0"/>
          <p:nvPr/>
        </p:nvPicPr>
        <p:blipFill>
          <a:blip r:embed="rId7">
            <a:alphaModFix/>
          </a:blip>
          <a:stretch>
            <a:fillRect/>
          </a:stretch>
        </p:blipFill>
        <p:spPr>
          <a:xfrm>
            <a:off x="5317913" y="3137788"/>
            <a:ext cx="952500" cy="771525"/>
          </a:xfrm>
          <a:prstGeom prst="rect">
            <a:avLst/>
          </a:prstGeom>
          <a:noFill/>
          <a:ln>
            <a:noFill/>
          </a:ln>
        </p:spPr>
      </p:pic>
      <p:pic>
        <p:nvPicPr>
          <p:cNvPr id="158" name="Google Shape;158;p19"/>
          <p:cNvPicPr preferRelativeResize="0"/>
          <p:nvPr/>
        </p:nvPicPr>
        <p:blipFill>
          <a:blip r:embed="rId8">
            <a:alphaModFix/>
          </a:blip>
          <a:stretch>
            <a:fillRect/>
          </a:stretch>
        </p:blipFill>
        <p:spPr>
          <a:xfrm>
            <a:off x="7467600" y="551750"/>
            <a:ext cx="902739" cy="1772350"/>
          </a:xfrm>
          <a:prstGeom prst="rect">
            <a:avLst/>
          </a:prstGeom>
          <a:noFill/>
          <a:ln>
            <a:noFill/>
          </a:ln>
        </p:spPr>
      </p:pic>
      <p:sp>
        <p:nvSpPr>
          <p:cNvPr id="159" name="Google Shape;159;p19"/>
          <p:cNvSpPr txBox="1"/>
          <p:nvPr/>
        </p:nvSpPr>
        <p:spPr>
          <a:xfrm>
            <a:off x="357725" y="3819625"/>
            <a:ext cx="4807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a:highlight>
                  <a:srgbClr val="CCCCCC"/>
                </a:highlight>
              </a:rPr>
              <a:t>L’engagement doit se faire à l’arrêt, ou à moins de 8 km/</a:t>
            </a:r>
            <a:r>
              <a:rPr i="1" lang="fr">
                <a:highlight>
                  <a:srgbClr val="CCCCCC"/>
                </a:highlight>
              </a:rPr>
              <a:t>h</a:t>
            </a:r>
            <a:r>
              <a:rPr i="1" lang="fr">
                <a:highlight>
                  <a:srgbClr val="CCCCCC"/>
                </a:highlight>
              </a:rPr>
              <a:t>.</a:t>
            </a:r>
            <a:endParaRPr i="1">
              <a:highlight>
                <a:srgbClr val="CCCCCC"/>
              </a:highlight>
            </a:endParaRPr>
          </a:p>
          <a:p>
            <a:pPr indent="0" lvl="0" marL="0" rtl="0" algn="l">
              <a:spcBef>
                <a:spcPts val="0"/>
              </a:spcBef>
              <a:spcAft>
                <a:spcPts val="0"/>
              </a:spcAft>
              <a:buNone/>
            </a:pPr>
            <a:r>
              <a:rPr i="1" lang="fr" sz="1200"/>
              <a:t>Référence: New Cascadia Driver's Manual page 17.2 NOTICE</a:t>
            </a:r>
            <a:endParaRPr i="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0"/>
          <p:cNvPicPr preferRelativeResize="0"/>
          <p:nvPr/>
        </p:nvPicPr>
        <p:blipFill>
          <a:blip r:embed="rId3">
            <a:alphaModFix/>
          </a:blip>
          <a:stretch>
            <a:fillRect/>
          </a:stretch>
        </p:blipFill>
        <p:spPr>
          <a:xfrm>
            <a:off x="4624575" y="509750"/>
            <a:ext cx="4143375" cy="2952750"/>
          </a:xfrm>
          <a:prstGeom prst="rect">
            <a:avLst/>
          </a:prstGeom>
          <a:noFill/>
          <a:ln>
            <a:noFill/>
          </a:ln>
        </p:spPr>
      </p:pic>
      <p:sp>
        <p:nvSpPr>
          <p:cNvPr id="165" name="Google Shape;165;p20"/>
          <p:cNvSpPr txBox="1"/>
          <p:nvPr/>
        </p:nvSpPr>
        <p:spPr>
          <a:xfrm>
            <a:off x="80575" y="466825"/>
            <a:ext cx="4491300" cy="21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a:t>Les dangers:</a:t>
            </a:r>
            <a:endParaRPr b="1"/>
          </a:p>
          <a:p>
            <a:pPr indent="0" lvl="0" marL="0" rtl="0" algn="l">
              <a:spcBef>
                <a:spcPts val="0"/>
              </a:spcBef>
              <a:spcAft>
                <a:spcPts val="0"/>
              </a:spcAft>
              <a:buNone/>
            </a:pPr>
            <a:r>
              <a:t/>
            </a:r>
            <a:endParaRPr sz="1100">
              <a:highlight>
                <a:srgbClr val="FFFF00"/>
              </a:highlight>
            </a:endParaRPr>
          </a:p>
          <a:p>
            <a:pPr indent="-317500" lvl="0" marL="457200" rtl="0" algn="l">
              <a:spcBef>
                <a:spcPts val="0"/>
              </a:spcBef>
              <a:spcAft>
                <a:spcPts val="0"/>
              </a:spcAft>
              <a:buSzPts val="1400"/>
              <a:buChar char="●"/>
            </a:pPr>
            <a:r>
              <a:rPr lang="fr"/>
              <a:t>Il ne faut pas dépasser </a:t>
            </a:r>
            <a:r>
              <a:rPr b="1" lang="fr">
                <a:solidFill>
                  <a:srgbClr val="FF0000"/>
                </a:solidFill>
              </a:rPr>
              <a:t>40</a:t>
            </a:r>
            <a:r>
              <a:rPr lang="fr"/>
              <a:t> km/h avec </a:t>
            </a:r>
            <a:r>
              <a:rPr b="1" lang="fr"/>
              <a:t>l'inter roues</a:t>
            </a:r>
            <a:r>
              <a:rPr lang="fr"/>
              <a:t> </a:t>
            </a:r>
            <a:r>
              <a:rPr b="1" lang="fr">
                <a:highlight>
                  <a:srgbClr val="FFFF00"/>
                </a:highlight>
              </a:rPr>
              <a:t>engagé</a:t>
            </a:r>
            <a:r>
              <a:rPr lang="fr"/>
              <a:t>, il pourrait en résulter des bris mécaniques.</a:t>
            </a:r>
            <a:endParaRPr b="1"/>
          </a:p>
          <a:p>
            <a:pPr indent="-317500" lvl="0" marL="457200" rtl="0" algn="l">
              <a:spcBef>
                <a:spcPts val="0"/>
              </a:spcBef>
              <a:spcAft>
                <a:spcPts val="0"/>
              </a:spcAft>
              <a:buSzPts val="1400"/>
              <a:buChar char="●"/>
            </a:pPr>
            <a:r>
              <a:rPr lang="fr"/>
              <a:t>Dans les virages, lorsque les différentiels sont bloqués, le véhicule pourrait avoir tendance à sous-virer et à aller tout droit;</a:t>
            </a:r>
            <a:endParaRPr/>
          </a:p>
          <a:p>
            <a:pPr indent="-317500" lvl="0" marL="457200" rtl="0" algn="l">
              <a:spcBef>
                <a:spcPts val="0"/>
              </a:spcBef>
              <a:spcAft>
                <a:spcPts val="0"/>
              </a:spcAft>
              <a:buSzPts val="1400"/>
              <a:buChar char="●"/>
            </a:pPr>
            <a:r>
              <a:rPr lang="fr"/>
              <a:t>Forte possibilité de dérapage si tous les pneus patinent;</a:t>
            </a:r>
            <a:endParaRPr/>
          </a:p>
          <a:p>
            <a:pPr indent="-317500" lvl="0" marL="457200" rtl="0" algn="l">
              <a:spcBef>
                <a:spcPts val="0"/>
              </a:spcBef>
              <a:spcAft>
                <a:spcPts val="0"/>
              </a:spcAft>
              <a:buSzPts val="1400"/>
              <a:buChar char="●"/>
            </a:pPr>
            <a:r>
              <a:rPr lang="fr"/>
              <a:t>Ne pas utiliser sur un pavé sec, des bris mécaniques pourraient en résulter;</a:t>
            </a:r>
            <a:endParaRPr/>
          </a:p>
          <a:p>
            <a:pPr indent="-298450" lvl="0" marL="457200" rtl="0" algn="l">
              <a:spcBef>
                <a:spcPts val="0"/>
              </a:spcBef>
              <a:spcAft>
                <a:spcPts val="0"/>
              </a:spcAft>
              <a:buSzPts val="1100"/>
              <a:buChar char="●"/>
            </a:pPr>
            <a:r>
              <a:rPr lang="fr"/>
              <a:t>Ne pas utiliser en descendant une pente.</a:t>
            </a:r>
            <a:r>
              <a:rPr lang="fr" sz="1100"/>
              <a:t> </a:t>
            </a:r>
            <a:endParaRPr/>
          </a:p>
        </p:txBody>
      </p:sp>
      <p:pic>
        <p:nvPicPr>
          <p:cNvPr id="166" name="Google Shape;166;p20"/>
          <p:cNvPicPr preferRelativeResize="0"/>
          <p:nvPr/>
        </p:nvPicPr>
        <p:blipFill>
          <a:blip r:embed="rId4">
            <a:alphaModFix/>
          </a:blip>
          <a:stretch>
            <a:fillRect/>
          </a:stretch>
        </p:blipFill>
        <p:spPr>
          <a:xfrm>
            <a:off x="1441000" y="2952750"/>
            <a:ext cx="1376200" cy="137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1"/>
          <p:cNvPicPr preferRelativeResize="0"/>
          <p:nvPr/>
        </p:nvPicPr>
        <p:blipFill>
          <a:blip r:embed="rId3">
            <a:alphaModFix/>
          </a:blip>
          <a:stretch>
            <a:fillRect/>
          </a:stretch>
        </p:blipFill>
        <p:spPr>
          <a:xfrm>
            <a:off x="3733800" y="1191950"/>
            <a:ext cx="1676400" cy="2581275"/>
          </a:xfrm>
          <a:prstGeom prst="rect">
            <a:avLst/>
          </a:prstGeom>
          <a:noFill/>
          <a:ln>
            <a:noFill/>
          </a:ln>
        </p:spPr>
      </p:pic>
      <p:pic>
        <p:nvPicPr>
          <p:cNvPr id="172" name="Google Shape;172;p21"/>
          <p:cNvPicPr preferRelativeResize="0"/>
          <p:nvPr/>
        </p:nvPicPr>
        <p:blipFill>
          <a:blip r:embed="rId4">
            <a:alphaModFix/>
          </a:blip>
          <a:stretch>
            <a:fillRect/>
          </a:stretch>
        </p:blipFill>
        <p:spPr>
          <a:xfrm>
            <a:off x="6255425" y="1137800"/>
            <a:ext cx="1790700" cy="2581275"/>
          </a:xfrm>
          <a:prstGeom prst="rect">
            <a:avLst/>
          </a:prstGeom>
          <a:noFill/>
          <a:ln>
            <a:noFill/>
          </a:ln>
        </p:spPr>
      </p:pic>
      <p:sp>
        <p:nvSpPr>
          <p:cNvPr id="173" name="Google Shape;173;p21"/>
          <p:cNvSpPr txBox="1"/>
          <p:nvPr/>
        </p:nvSpPr>
        <p:spPr>
          <a:xfrm>
            <a:off x="228300" y="294775"/>
            <a:ext cx="8235300" cy="549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chemeClr val="dk1"/>
                </a:solidFill>
              </a:rPr>
              <a:t>En résumé, voici des exemples d’interactions qui se produisent selon l’adhérence du sol et les systèmes de blocage inter-roues et interponts.</a:t>
            </a:r>
            <a:endParaRPr sz="1700"/>
          </a:p>
        </p:txBody>
      </p:sp>
      <p:pic>
        <p:nvPicPr>
          <p:cNvPr id="174" name="Google Shape;174;p21"/>
          <p:cNvPicPr preferRelativeResize="0"/>
          <p:nvPr/>
        </p:nvPicPr>
        <p:blipFill>
          <a:blip r:embed="rId5">
            <a:alphaModFix/>
          </a:blip>
          <a:stretch>
            <a:fillRect/>
          </a:stretch>
        </p:blipFill>
        <p:spPr>
          <a:xfrm>
            <a:off x="1004030" y="1248157"/>
            <a:ext cx="1847850" cy="2590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2"/>
          <p:cNvPicPr preferRelativeResize="0"/>
          <p:nvPr/>
        </p:nvPicPr>
        <p:blipFill>
          <a:blip r:embed="rId3">
            <a:alphaModFix/>
          </a:blip>
          <a:stretch>
            <a:fillRect/>
          </a:stretch>
        </p:blipFill>
        <p:spPr>
          <a:xfrm>
            <a:off x="747975" y="987875"/>
            <a:ext cx="1733550" cy="2524125"/>
          </a:xfrm>
          <a:prstGeom prst="rect">
            <a:avLst/>
          </a:prstGeom>
          <a:noFill/>
          <a:ln>
            <a:noFill/>
          </a:ln>
        </p:spPr>
      </p:pic>
      <p:pic>
        <p:nvPicPr>
          <p:cNvPr id="180" name="Google Shape;180;p22"/>
          <p:cNvPicPr preferRelativeResize="0"/>
          <p:nvPr/>
        </p:nvPicPr>
        <p:blipFill>
          <a:blip r:embed="rId4">
            <a:alphaModFix/>
          </a:blip>
          <a:stretch>
            <a:fillRect/>
          </a:stretch>
        </p:blipFill>
        <p:spPr>
          <a:xfrm>
            <a:off x="3676650" y="987875"/>
            <a:ext cx="1790700" cy="2476500"/>
          </a:xfrm>
          <a:prstGeom prst="rect">
            <a:avLst/>
          </a:prstGeom>
          <a:noFill/>
          <a:ln>
            <a:noFill/>
          </a:ln>
        </p:spPr>
      </p:pic>
      <p:pic>
        <p:nvPicPr>
          <p:cNvPr id="181" name="Google Shape;181;p22"/>
          <p:cNvPicPr preferRelativeResize="0"/>
          <p:nvPr/>
        </p:nvPicPr>
        <p:blipFill>
          <a:blip r:embed="rId5">
            <a:alphaModFix/>
          </a:blip>
          <a:stretch>
            <a:fillRect/>
          </a:stretch>
        </p:blipFill>
        <p:spPr>
          <a:xfrm>
            <a:off x="6526125" y="921200"/>
            <a:ext cx="1733550" cy="2543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3"/>
          <p:cNvPicPr preferRelativeResize="0"/>
          <p:nvPr/>
        </p:nvPicPr>
        <p:blipFill>
          <a:blip r:embed="rId3">
            <a:alphaModFix/>
          </a:blip>
          <a:stretch>
            <a:fillRect/>
          </a:stretch>
        </p:blipFill>
        <p:spPr>
          <a:xfrm>
            <a:off x="860875" y="910375"/>
            <a:ext cx="1695450" cy="2476500"/>
          </a:xfrm>
          <a:prstGeom prst="rect">
            <a:avLst/>
          </a:prstGeom>
          <a:noFill/>
          <a:ln>
            <a:noFill/>
          </a:ln>
        </p:spPr>
      </p:pic>
      <p:pic>
        <p:nvPicPr>
          <p:cNvPr id="187" name="Google Shape;187;p23"/>
          <p:cNvPicPr preferRelativeResize="0"/>
          <p:nvPr/>
        </p:nvPicPr>
        <p:blipFill>
          <a:blip r:embed="rId4">
            <a:alphaModFix/>
          </a:blip>
          <a:stretch>
            <a:fillRect/>
          </a:stretch>
        </p:blipFill>
        <p:spPr>
          <a:xfrm>
            <a:off x="3724275" y="910375"/>
            <a:ext cx="1695450" cy="2476500"/>
          </a:xfrm>
          <a:prstGeom prst="rect">
            <a:avLst/>
          </a:prstGeom>
          <a:noFill/>
          <a:ln>
            <a:noFill/>
          </a:ln>
        </p:spPr>
      </p:pic>
      <p:pic>
        <p:nvPicPr>
          <p:cNvPr id="188" name="Google Shape;188;p23"/>
          <p:cNvPicPr preferRelativeResize="0"/>
          <p:nvPr/>
        </p:nvPicPr>
        <p:blipFill>
          <a:blip r:embed="rId5">
            <a:alphaModFix/>
          </a:blip>
          <a:stretch>
            <a:fillRect/>
          </a:stretch>
        </p:blipFill>
        <p:spPr>
          <a:xfrm>
            <a:off x="6587675" y="910375"/>
            <a:ext cx="1695450" cy="247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1100" u="sng">
                <a:solidFill>
                  <a:schemeClr val="hlink"/>
                </a:solidFill>
                <a:hlinkClick r:id="rId3"/>
              </a:rPr>
              <a:t>https://www.youtube.com/watch?v=e-d-uOYCrRE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nvSpPr>
        <p:spPr>
          <a:xfrm>
            <a:off x="316350" y="181825"/>
            <a:ext cx="8511300" cy="403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600">
                <a:solidFill>
                  <a:schemeClr val="dk1"/>
                </a:solidFill>
              </a:rPr>
              <a:t>Procédure pour engager les blocages (à l’arrêt ou en mouvement):</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Assurez-vous que les pneus ne patinent pas et que vous n’effectuez pas un virage; </a:t>
            </a:r>
            <a:endParaRPr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Engagez l’interrupteur à “ lock ”;</a:t>
            </a:r>
            <a:endParaRPr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Relâcher et reprendre l’accélérateur (facultatif, appuyer sur la pédale d’embrayage);</a:t>
            </a:r>
            <a:endParaRPr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Lorsque le système est engagé, un témoin lumineux et/ou sonore avertit le conducteur.</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fr" sz="1600">
                <a:solidFill>
                  <a:schemeClr val="dk1"/>
                </a:solidFill>
              </a:rPr>
              <a:t>Procédure pour désengager le système (à l’arrêt ou en mouvement):</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Assurez-vous que les pneus ne patinent pas et que vous n’effectuez pas un virage; </a:t>
            </a:r>
            <a:endParaRPr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Désengagez l’interrupteur à “unlock”;</a:t>
            </a:r>
            <a:endParaRPr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Relâcher et reprendre l’accélérateur (facultatif, appuyer sur la pédale d’embrayage);</a:t>
            </a:r>
            <a:endParaRPr sz="1600">
              <a:solidFill>
                <a:schemeClr val="dk1"/>
              </a:solidFill>
            </a:endParaRPr>
          </a:p>
          <a:p>
            <a:pPr indent="-330200" lvl="0" marL="457200" rtl="0" algn="just">
              <a:spcBef>
                <a:spcPts val="0"/>
              </a:spcBef>
              <a:spcAft>
                <a:spcPts val="0"/>
              </a:spcAft>
              <a:buClr>
                <a:schemeClr val="dk1"/>
              </a:buClr>
              <a:buSzPts val="1600"/>
              <a:buChar char="●"/>
            </a:pPr>
            <a:r>
              <a:rPr lang="fr" sz="1600">
                <a:solidFill>
                  <a:schemeClr val="dk1"/>
                </a:solidFill>
              </a:rPr>
              <a:t>Lorsque le système est désengagé, le témoin lumineux et/ou sonore s'éteint.</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a:p>
            <a:pPr indent="0" lvl="0" marL="457200" rtl="0" algn="just">
              <a:spcBef>
                <a:spcPts val="0"/>
              </a:spcBef>
              <a:spcAft>
                <a:spcPts val="0"/>
              </a:spcAft>
              <a:buNone/>
            </a:pPr>
            <a:r>
              <a:rPr b="1" i="1" lang="fr" sz="1600">
                <a:solidFill>
                  <a:schemeClr val="dk1"/>
                </a:solidFill>
              </a:rPr>
              <a:t>À noter que certaines marques de camion intègrent des limitations de vitesse d’engagement et/ou de dégagement automatique de ces systèmes.</a:t>
            </a:r>
            <a:r>
              <a:rPr lang="fr" sz="1600">
                <a:solidFill>
                  <a:schemeClr val="dk1"/>
                </a:solidFill>
              </a:rPr>
              <a:t> </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nvSpPr>
        <p:spPr>
          <a:xfrm>
            <a:off x="509550" y="427045"/>
            <a:ext cx="8208000" cy="16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chemeClr val="dk1"/>
                </a:solidFill>
              </a:rPr>
              <a:t>SYSTÈME ANTIPATINAGE</a:t>
            </a:r>
            <a:r>
              <a:rPr b="1" lang="fr" sz="1800" u="sng">
                <a:solidFill>
                  <a:schemeClr val="dk1"/>
                </a:solidFill>
              </a:rPr>
              <a:t> </a:t>
            </a:r>
            <a:endParaRPr sz="1800">
              <a:solidFill>
                <a:srgbClr val="FF0000"/>
              </a:solidFill>
            </a:endParaRPr>
          </a:p>
          <a:p>
            <a:pPr indent="0" lvl="0" marL="0" rtl="0" algn="l">
              <a:spcBef>
                <a:spcPts val="0"/>
              </a:spcBef>
              <a:spcAft>
                <a:spcPts val="0"/>
              </a:spcAft>
              <a:buNone/>
            </a:pPr>
            <a:r>
              <a:t/>
            </a:r>
            <a:endParaRPr b="1" sz="1100" u="sng">
              <a:solidFill>
                <a:schemeClr val="dk1"/>
              </a:solidFill>
            </a:endParaRPr>
          </a:p>
          <a:p>
            <a:pPr indent="0" lvl="0" marL="0" rtl="0" algn="just">
              <a:spcBef>
                <a:spcPts val="0"/>
              </a:spcBef>
              <a:spcAft>
                <a:spcPts val="0"/>
              </a:spcAft>
              <a:buNone/>
            </a:pPr>
            <a:r>
              <a:rPr lang="fr">
                <a:solidFill>
                  <a:schemeClr val="dk1"/>
                </a:solidFill>
              </a:rPr>
              <a:t>Le système antipatinage contrôle le patinage des roues durant l’accélération pour améliorer la traction. Il intervient automatiquement en appliquant les freins sur la roue qui patine. Cette intervention force le transfert de la puissance du moteur aux autres roues qui ont une meilleure </a:t>
            </a:r>
            <a:r>
              <a:rPr b="1" lang="fr" u="sng">
                <a:solidFill>
                  <a:srgbClr val="FF0000"/>
                </a:solidFill>
              </a:rPr>
              <a:t>traction</a:t>
            </a:r>
            <a:r>
              <a:rPr lang="fr">
                <a:solidFill>
                  <a:schemeClr val="dk1"/>
                </a:solidFill>
              </a:rPr>
              <a:t>. Ceci peut s'avérer utile pour limiter les risques de s'embourber. </a:t>
            </a:r>
            <a:endParaRPr>
              <a:solidFill>
                <a:schemeClr val="dk1"/>
              </a:solidFill>
            </a:endParaRPr>
          </a:p>
          <a:p>
            <a:pPr indent="0" lvl="0" marL="0" rtl="0" algn="just">
              <a:spcBef>
                <a:spcPts val="100"/>
              </a:spcBef>
              <a:spcAft>
                <a:spcPts val="0"/>
              </a:spcAft>
              <a:buNone/>
            </a:pPr>
            <a:r>
              <a:rPr lang="fr">
                <a:solidFill>
                  <a:schemeClr val="dk1"/>
                </a:solidFill>
              </a:rPr>
              <a:t> </a:t>
            </a:r>
            <a:endParaRPr>
              <a:solidFill>
                <a:schemeClr val="dk1"/>
              </a:solidFill>
            </a:endParaRPr>
          </a:p>
          <a:p>
            <a:pPr indent="0" lvl="0" marL="0" rtl="0" algn="just">
              <a:spcBef>
                <a:spcPts val="0"/>
              </a:spcBef>
              <a:spcAft>
                <a:spcPts val="0"/>
              </a:spcAft>
              <a:buNone/>
            </a:pPr>
            <a:r>
              <a:t/>
            </a:r>
            <a:endParaRPr>
              <a:solidFill>
                <a:schemeClr val="dk1"/>
              </a:solidFill>
            </a:endParaRPr>
          </a:p>
        </p:txBody>
      </p:sp>
      <p:sp>
        <p:nvSpPr>
          <p:cNvPr id="204" name="Google Shape;204;p26"/>
          <p:cNvSpPr txBox="1"/>
          <p:nvPr/>
        </p:nvSpPr>
        <p:spPr>
          <a:xfrm>
            <a:off x="457200" y="3352800"/>
            <a:ext cx="8312700" cy="615600"/>
          </a:xfrm>
          <a:prstGeom prst="rect">
            <a:avLst/>
          </a:prstGeom>
          <a:noFill/>
          <a:ln>
            <a:noFill/>
          </a:ln>
        </p:spPr>
        <p:txBody>
          <a:bodyPr anchorCtr="0" anchor="t" bIns="91425" lIns="91425" spcFirstLastPara="1" rIns="91425" wrap="square" tIns="91425">
            <a:spAutoFit/>
          </a:bodyPr>
          <a:lstStyle/>
          <a:p>
            <a:pPr indent="0" lvl="0" marL="0" marR="15960" rtl="0" algn="just">
              <a:spcBef>
                <a:spcPts val="0"/>
              </a:spcBef>
              <a:spcAft>
                <a:spcPts val="0"/>
              </a:spcAft>
              <a:buNone/>
            </a:pPr>
            <a:r>
              <a:rPr lang="fr">
                <a:solidFill>
                  <a:schemeClr val="dk1"/>
                </a:solidFill>
              </a:rPr>
              <a:t>Au poste de conduite, vous pouvez retrouver différentes appellations de ce système, par exemple :  </a:t>
            </a:r>
            <a:r>
              <a:rPr b="1" lang="fr">
                <a:solidFill>
                  <a:schemeClr val="dk1"/>
                </a:solidFill>
                <a:highlight>
                  <a:srgbClr val="FFFF00"/>
                </a:highlight>
              </a:rPr>
              <a:t>TC, TCS, ATC, ASR, TRAC CTRL.</a:t>
            </a:r>
            <a:endParaRPr b="1" sz="1700">
              <a:highlight>
                <a:srgbClr val="FFFF00"/>
              </a:highlight>
            </a:endParaRPr>
          </a:p>
        </p:txBody>
      </p:sp>
      <p:pic>
        <p:nvPicPr>
          <p:cNvPr id="205" name="Google Shape;205;p26"/>
          <p:cNvPicPr preferRelativeResize="0"/>
          <p:nvPr/>
        </p:nvPicPr>
        <p:blipFill>
          <a:blip r:embed="rId3">
            <a:alphaModFix/>
          </a:blip>
          <a:stretch>
            <a:fillRect/>
          </a:stretch>
        </p:blipFill>
        <p:spPr>
          <a:xfrm>
            <a:off x="6752850" y="2109757"/>
            <a:ext cx="1184793" cy="983456"/>
          </a:xfrm>
          <a:prstGeom prst="rect">
            <a:avLst/>
          </a:prstGeom>
          <a:noFill/>
          <a:ln>
            <a:noFill/>
          </a:ln>
        </p:spPr>
      </p:pic>
      <p:pic>
        <p:nvPicPr>
          <p:cNvPr id="206" name="Google Shape;206;p26"/>
          <p:cNvPicPr preferRelativeResize="0"/>
          <p:nvPr/>
        </p:nvPicPr>
        <p:blipFill>
          <a:blip r:embed="rId4">
            <a:alphaModFix/>
          </a:blip>
          <a:stretch>
            <a:fillRect/>
          </a:stretch>
        </p:blipFill>
        <p:spPr>
          <a:xfrm>
            <a:off x="7925966" y="2092781"/>
            <a:ext cx="1184793" cy="983456"/>
          </a:xfrm>
          <a:prstGeom prst="rect">
            <a:avLst/>
          </a:prstGeom>
          <a:noFill/>
          <a:ln>
            <a:noFill/>
          </a:ln>
        </p:spPr>
      </p:pic>
      <p:sp>
        <p:nvSpPr>
          <p:cNvPr id="207" name="Google Shape;207;p26"/>
          <p:cNvSpPr txBox="1"/>
          <p:nvPr/>
        </p:nvSpPr>
        <p:spPr>
          <a:xfrm>
            <a:off x="460412" y="2038350"/>
            <a:ext cx="6443100" cy="1118400"/>
          </a:xfrm>
          <a:prstGeom prst="rect">
            <a:avLst/>
          </a:prstGeom>
          <a:noFill/>
          <a:ln>
            <a:noFill/>
          </a:ln>
        </p:spPr>
        <p:txBody>
          <a:bodyPr anchorCtr="0" anchor="ctr" bIns="91425" lIns="91425" spcFirstLastPara="1" rIns="91425" wrap="square" tIns="91425">
            <a:noAutofit/>
          </a:bodyPr>
          <a:lstStyle/>
          <a:p>
            <a:pPr indent="0" lvl="0" marL="0" marR="76200" rtl="0" algn="l">
              <a:spcBef>
                <a:spcPts val="0"/>
              </a:spcBef>
              <a:spcAft>
                <a:spcPts val="0"/>
              </a:spcAft>
              <a:buNone/>
            </a:pPr>
            <a:r>
              <a:rPr b="1" lang="fr" sz="1600"/>
              <a:t>TÉMOIN LUMINEUX : </a:t>
            </a:r>
            <a:endParaRPr b="1" sz="1600"/>
          </a:p>
          <a:p>
            <a:pPr indent="0" lvl="0" marL="0" marR="76200" rtl="0" algn="l">
              <a:spcBef>
                <a:spcPts val="0"/>
              </a:spcBef>
              <a:spcAft>
                <a:spcPts val="0"/>
              </a:spcAft>
              <a:buNone/>
            </a:pPr>
            <a:r>
              <a:t/>
            </a:r>
            <a:endParaRPr b="1" sz="1100"/>
          </a:p>
          <a:p>
            <a:pPr indent="-317500" lvl="0" marL="457200" marR="76200" rtl="0" algn="just">
              <a:spcBef>
                <a:spcPts val="0"/>
              </a:spcBef>
              <a:spcAft>
                <a:spcPts val="0"/>
              </a:spcAft>
              <a:buSzPts val="1400"/>
              <a:buChar char="●"/>
            </a:pPr>
            <a:r>
              <a:rPr lang="fr"/>
              <a:t>S’allume et s’éteint lorsque le contact est fait (démarrage);</a:t>
            </a:r>
            <a:endParaRPr/>
          </a:p>
          <a:p>
            <a:pPr indent="-317500" lvl="0" marL="457200" marR="76200" rtl="0" algn="just">
              <a:spcBef>
                <a:spcPts val="0"/>
              </a:spcBef>
              <a:spcAft>
                <a:spcPts val="0"/>
              </a:spcAft>
              <a:buSzPts val="1400"/>
              <a:buChar char="●"/>
            </a:pPr>
            <a:r>
              <a:rPr lang="fr"/>
              <a:t>Il clignotera rapidement pour signaler que le système est en interaction.</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nvSpPr>
        <p:spPr>
          <a:xfrm>
            <a:off x="357325" y="314025"/>
            <a:ext cx="6659400" cy="3000000"/>
          </a:xfrm>
          <a:prstGeom prst="rect">
            <a:avLst/>
          </a:prstGeom>
          <a:noFill/>
          <a:ln>
            <a:noFill/>
          </a:ln>
        </p:spPr>
        <p:txBody>
          <a:bodyPr anchorCtr="0" anchor="t" bIns="91425" lIns="91425" spcFirstLastPara="1" rIns="91425" wrap="square" tIns="91425">
            <a:noAutofit/>
          </a:bodyPr>
          <a:lstStyle/>
          <a:p>
            <a:pPr indent="0" lvl="0" marL="0" marR="76200" rtl="0" algn="l">
              <a:spcBef>
                <a:spcPts val="0"/>
              </a:spcBef>
              <a:spcAft>
                <a:spcPts val="0"/>
              </a:spcAft>
              <a:buNone/>
            </a:pPr>
            <a:r>
              <a:rPr b="1" lang="fr" sz="1800">
                <a:solidFill>
                  <a:schemeClr val="dk1"/>
                </a:solidFill>
              </a:rPr>
              <a:t>DÉSACTIVATION DU SYSTÈME</a:t>
            </a:r>
            <a:endParaRPr b="1" sz="1800">
              <a:solidFill>
                <a:schemeClr val="dk1"/>
              </a:solidFill>
            </a:endParaRPr>
          </a:p>
          <a:p>
            <a:pPr indent="0" lvl="0" marL="0" marR="76200" rtl="0" algn="l">
              <a:spcBef>
                <a:spcPts val="0"/>
              </a:spcBef>
              <a:spcAft>
                <a:spcPts val="0"/>
              </a:spcAft>
              <a:buNone/>
            </a:pPr>
            <a:r>
              <a:t/>
            </a:r>
            <a:endParaRPr b="1" sz="1800">
              <a:solidFill>
                <a:schemeClr val="dk1"/>
              </a:solidFill>
            </a:endParaRPr>
          </a:p>
          <a:p>
            <a:pPr indent="0" lvl="0" marL="0" marR="76200" rtl="0" algn="just">
              <a:spcBef>
                <a:spcPts val="0"/>
              </a:spcBef>
              <a:spcAft>
                <a:spcPts val="0"/>
              </a:spcAft>
              <a:buNone/>
            </a:pPr>
            <a:r>
              <a:rPr lang="fr" sz="1800">
                <a:solidFill>
                  <a:schemeClr val="dk1"/>
                </a:solidFill>
              </a:rPr>
              <a:t>Lors d’un enlisement dans la neige épaisse, la neige fondue ou la boue, le commutateur peut être utilisé pour désactiver </a:t>
            </a:r>
            <a:r>
              <a:rPr b="1" lang="fr" sz="1800">
                <a:solidFill>
                  <a:schemeClr val="dk1"/>
                </a:solidFill>
              </a:rPr>
              <a:t>partiellement </a:t>
            </a:r>
            <a:r>
              <a:rPr lang="fr" sz="1800">
                <a:solidFill>
                  <a:schemeClr val="dk1"/>
                </a:solidFill>
              </a:rPr>
              <a:t>la fonction antipatinage. Ceci aura pour effet une augmentation de puissance aux roues et une limitation du freinage. Par conséquent, le dégagement sera plus </a:t>
            </a:r>
            <a:r>
              <a:rPr b="1" i="1" lang="fr" sz="1800" u="sng">
                <a:solidFill>
                  <a:srgbClr val="FF0000"/>
                </a:solidFill>
              </a:rPr>
              <a:t>facile</a:t>
            </a:r>
            <a:r>
              <a:rPr lang="fr" sz="1800">
                <a:solidFill>
                  <a:schemeClr val="dk1"/>
                </a:solidFill>
              </a:rPr>
              <a:t>. Certains fabricants utilisent l’appellation </a:t>
            </a:r>
            <a:r>
              <a:rPr b="1" i="1" lang="fr" sz="1800">
                <a:solidFill>
                  <a:schemeClr val="dk1"/>
                </a:solidFill>
              </a:rPr>
              <a:t>mud/snow</a:t>
            </a:r>
            <a:r>
              <a:rPr b="1" lang="fr" sz="1800">
                <a:solidFill>
                  <a:schemeClr val="dk1"/>
                </a:solidFill>
              </a:rPr>
              <a:t> </a:t>
            </a:r>
            <a:r>
              <a:rPr lang="fr" sz="1800">
                <a:solidFill>
                  <a:schemeClr val="dk1"/>
                </a:solidFill>
              </a:rPr>
              <a:t>ou</a:t>
            </a:r>
            <a:r>
              <a:rPr b="1" lang="fr" sz="1800">
                <a:solidFill>
                  <a:schemeClr val="dk1"/>
                </a:solidFill>
              </a:rPr>
              <a:t> </a:t>
            </a:r>
            <a:r>
              <a:rPr b="1" i="1" lang="fr" sz="1800">
                <a:solidFill>
                  <a:schemeClr val="dk1"/>
                </a:solidFill>
              </a:rPr>
              <a:t>off road</a:t>
            </a:r>
            <a:r>
              <a:rPr b="1" lang="fr" sz="1800">
                <a:solidFill>
                  <a:schemeClr val="dk1"/>
                </a:solidFill>
              </a:rPr>
              <a:t>.</a:t>
            </a:r>
            <a:endParaRPr sz="1800"/>
          </a:p>
        </p:txBody>
      </p:sp>
      <p:pic>
        <p:nvPicPr>
          <p:cNvPr id="213" name="Google Shape;213;p27"/>
          <p:cNvPicPr preferRelativeResize="0"/>
          <p:nvPr/>
        </p:nvPicPr>
        <p:blipFill>
          <a:blip r:embed="rId3">
            <a:alphaModFix/>
          </a:blip>
          <a:stretch>
            <a:fillRect/>
          </a:stretch>
        </p:blipFill>
        <p:spPr>
          <a:xfrm>
            <a:off x="7504875" y="726825"/>
            <a:ext cx="1066800" cy="1495425"/>
          </a:xfrm>
          <a:prstGeom prst="rect">
            <a:avLst/>
          </a:prstGeom>
          <a:noFill/>
          <a:ln>
            <a:noFill/>
          </a:ln>
        </p:spPr>
      </p:pic>
      <p:pic>
        <p:nvPicPr>
          <p:cNvPr id="214" name="Google Shape;214;p27"/>
          <p:cNvPicPr preferRelativeResize="0"/>
          <p:nvPr/>
        </p:nvPicPr>
        <p:blipFill>
          <a:blip r:embed="rId4">
            <a:alphaModFix/>
          </a:blip>
          <a:stretch>
            <a:fillRect/>
          </a:stretch>
        </p:blipFill>
        <p:spPr>
          <a:xfrm>
            <a:off x="1657550" y="2925025"/>
            <a:ext cx="1571625" cy="1285875"/>
          </a:xfrm>
          <a:prstGeom prst="rect">
            <a:avLst/>
          </a:prstGeom>
          <a:noFill/>
          <a:ln>
            <a:noFill/>
          </a:ln>
        </p:spPr>
      </p:pic>
      <p:sp>
        <p:nvSpPr>
          <p:cNvPr id="215" name="Google Shape;215;p27"/>
          <p:cNvSpPr txBox="1"/>
          <p:nvPr/>
        </p:nvSpPr>
        <p:spPr>
          <a:xfrm>
            <a:off x="3229175" y="3238863"/>
            <a:ext cx="5476800" cy="658200"/>
          </a:xfrm>
          <a:prstGeom prst="rect">
            <a:avLst/>
          </a:prstGeom>
          <a:noFill/>
          <a:ln>
            <a:noFill/>
          </a:ln>
        </p:spPr>
        <p:txBody>
          <a:bodyPr anchorCtr="0" anchor="t" bIns="91425" lIns="91425" spcFirstLastPara="1" rIns="91425" wrap="square" tIns="91425">
            <a:noAutofit/>
          </a:bodyPr>
          <a:lstStyle/>
          <a:p>
            <a:pPr indent="0" lvl="0" marL="0" marR="76200" rtl="0" algn="l">
              <a:spcBef>
                <a:spcPts val="0"/>
              </a:spcBef>
              <a:spcAft>
                <a:spcPts val="0"/>
              </a:spcAft>
              <a:buNone/>
            </a:pPr>
            <a:r>
              <a:rPr lang="fr" sz="1800">
                <a:solidFill>
                  <a:schemeClr val="dk1"/>
                </a:solidFill>
              </a:rPr>
              <a:t>Lorsque la fonction antipatinage est désactivée, un témoin lumineux l’indique dans le tableau de bord.</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8"/>
          <p:cNvPicPr preferRelativeResize="0"/>
          <p:nvPr/>
        </p:nvPicPr>
        <p:blipFill>
          <a:blip r:embed="rId3">
            <a:alphaModFix/>
          </a:blip>
          <a:stretch>
            <a:fillRect/>
          </a:stretch>
        </p:blipFill>
        <p:spPr>
          <a:xfrm>
            <a:off x="4862775" y="899550"/>
            <a:ext cx="3943350" cy="2771775"/>
          </a:xfrm>
          <a:prstGeom prst="rect">
            <a:avLst/>
          </a:prstGeom>
          <a:noFill/>
          <a:ln>
            <a:noFill/>
          </a:ln>
        </p:spPr>
      </p:pic>
      <p:sp>
        <p:nvSpPr>
          <p:cNvPr id="221" name="Google Shape;221;p28"/>
          <p:cNvSpPr txBox="1"/>
          <p:nvPr/>
        </p:nvSpPr>
        <p:spPr>
          <a:xfrm>
            <a:off x="403050" y="152400"/>
            <a:ext cx="8337900" cy="3000000"/>
          </a:xfrm>
          <a:prstGeom prst="rect">
            <a:avLst/>
          </a:prstGeom>
          <a:noFill/>
          <a:ln>
            <a:noFill/>
          </a:ln>
        </p:spPr>
        <p:txBody>
          <a:bodyPr anchorCtr="0" anchor="t" bIns="91425" lIns="91425" spcFirstLastPara="1" rIns="91425" wrap="square" tIns="91425">
            <a:noAutofit/>
          </a:bodyPr>
          <a:lstStyle/>
          <a:p>
            <a:pPr indent="0" lvl="0" marL="0" marR="76200" rtl="0" algn="just">
              <a:spcBef>
                <a:spcPts val="0"/>
              </a:spcBef>
              <a:spcAft>
                <a:spcPts val="0"/>
              </a:spcAft>
              <a:buNone/>
            </a:pPr>
            <a:r>
              <a:rPr lang="fr" sz="1800">
                <a:solidFill>
                  <a:schemeClr val="dk1"/>
                </a:solidFill>
              </a:rPr>
              <a:t>L’attelage d’une semi-remorque sur chaussée glissante est un exemple de situation où l’on pourrait désengager le système ATC.</a:t>
            </a:r>
            <a:endParaRPr sz="1800"/>
          </a:p>
        </p:txBody>
      </p:sp>
      <p:sp>
        <p:nvSpPr>
          <p:cNvPr id="222" name="Google Shape;222;p28"/>
          <p:cNvSpPr txBox="1"/>
          <p:nvPr/>
        </p:nvSpPr>
        <p:spPr>
          <a:xfrm>
            <a:off x="370175" y="937851"/>
            <a:ext cx="4416300" cy="3252900"/>
          </a:xfrm>
          <a:prstGeom prst="rect">
            <a:avLst/>
          </a:prstGeom>
          <a:noFill/>
          <a:ln>
            <a:noFill/>
          </a:ln>
        </p:spPr>
        <p:txBody>
          <a:bodyPr anchorCtr="0" anchor="t" bIns="91425" lIns="91425" spcFirstLastPara="1" rIns="91425" wrap="square" tIns="91425">
            <a:noAutofit/>
          </a:bodyPr>
          <a:lstStyle/>
          <a:p>
            <a:pPr indent="0" lvl="0" marL="0" marR="76200" rtl="0" algn="just">
              <a:spcBef>
                <a:spcPts val="0"/>
              </a:spcBef>
              <a:spcAft>
                <a:spcPts val="0"/>
              </a:spcAft>
              <a:buNone/>
            </a:pPr>
            <a:r>
              <a:rPr lang="fr">
                <a:solidFill>
                  <a:schemeClr val="dk1"/>
                </a:solidFill>
              </a:rPr>
              <a:t>Lorsque le système est désactivé, il laisse au conducteur le choix de ses </a:t>
            </a:r>
            <a:r>
              <a:rPr lang="fr">
                <a:solidFill>
                  <a:schemeClr val="dk1"/>
                </a:solidFill>
              </a:rPr>
              <a:t>manœuvres</a:t>
            </a:r>
            <a:r>
              <a:rPr lang="fr">
                <a:solidFill>
                  <a:schemeClr val="dk1"/>
                </a:solidFill>
              </a:rPr>
              <a:t>.</a:t>
            </a:r>
            <a:endParaRPr>
              <a:solidFill>
                <a:schemeClr val="dk1"/>
              </a:solidFill>
            </a:endParaRPr>
          </a:p>
          <a:p>
            <a:pPr indent="0" lvl="0" marL="0" rtl="0" algn="l">
              <a:spcBef>
                <a:spcPts val="0"/>
              </a:spcBef>
              <a:spcAft>
                <a:spcPts val="0"/>
              </a:spcAft>
              <a:buNone/>
            </a:pPr>
            <a:r>
              <a:rPr lang="fr">
                <a:solidFill>
                  <a:schemeClr val="dk1"/>
                </a:solidFill>
              </a:rPr>
              <a:t> </a:t>
            </a:r>
            <a:endParaRPr>
              <a:solidFill>
                <a:schemeClr val="dk1"/>
              </a:solidFill>
            </a:endParaRPr>
          </a:p>
          <a:p>
            <a:pPr indent="0" lvl="0" marL="0" marR="76200" rtl="0" algn="just">
              <a:spcBef>
                <a:spcPts val="0"/>
              </a:spcBef>
              <a:spcAft>
                <a:spcPts val="0"/>
              </a:spcAft>
              <a:buNone/>
            </a:pPr>
            <a:r>
              <a:rPr b="1" lang="fr">
                <a:solidFill>
                  <a:schemeClr val="dk1"/>
                </a:solidFill>
              </a:rPr>
              <a:t>AVANTAGES: </a:t>
            </a:r>
            <a:r>
              <a:rPr lang="fr">
                <a:solidFill>
                  <a:schemeClr val="dk1"/>
                </a:solidFill>
              </a:rPr>
              <a:t>Le système ATC détecte et réagit beaucoup plus rapidement que le </a:t>
            </a:r>
            <a:r>
              <a:rPr b="1" i="1" lang="fr" u="sng">
                <a:solidFill>
                  <a:srgbClr val="FF0000"/>
                </a:solidFill>
              </a:rPr>
              <a:t>conducteur</a:t>
            </a:r>
            <a:r>
              <a:rPr lang="fr">
                <a:solidFill>
                  <a:schemeClr val="dk1"/>
                </a:solidFill>
              </a:rPr>
              <a:t> quand il y a patinage des pneus; il limite ainsi les risques de dérapage et améliore la traction du véhicule.</a:t>
            </a:r>
            <a:endParaRPr>
              <a:solidFill>
                <a:schemeClr val="dk1"/>
              </a:solidFill>
            </a:endParaRPr>
          </a:p>
          <a:p>
            <a:pPr indent="0" lvl="0" marL="0" marR="7620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i="1" lang="fr">
                <a:solidFill>
                  <a:schemeClr val="dk1"/>
                </a:solidFill>
              </a:rPr>
              <a:t>À noter que le système « ATC » ne fonctionnera pas si le système de freins ABS est  </a:t>
            </a:r>
            <a:r>
              <a:rPr b="1" i="1" lang="fr" u="sng">
                <a:solidFill>
                  <a:srgbClr val="FF0000"/>
                </a:solidFill>
              </a:rPr>
              <a:t>défectueux</a:t>
            </a:r>
            <a:r>
              <a:rPr i="1" lang="fr">
                <a:solidFill>
                  <a:schemeClr val="dk1"/>
                </a:solidFill>
              </a:rPr>
              <a:t>,  car ils partagent les mêmes capteurs.</a:t>
            </a:r>
            <a:endParaRPr b="1" sz="1600">
              <a:solidFill>
                <a:srgbClr val="FF0000"/>
              </a:solidFill>
              <a:highlight>
                <a:srgbClr val="FFFF00"/>
              </a:highlight>
            </a:endParaRPr>
          </a:p>
          <a:p>
            <a:pPr indent="0" lvl="0" marL="0" rtl="0" algn="just">
              <a:spcBef>
                <a:spcPts val="0"/>
              </a:spcBef>
              <a:spcAft>
                <a:spcPts val="0"/>
              </a:spcAft>
              <a:buNone/>
            </a:pPr>
            <a:r>
              <a:t/>
            </a:r>
            <a:endParaRPr i="1"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Objectif(s) de la leçon:</a:t>
            </a:r>
            <a:endParaRPr sz="3000"/>
          </a:p>
        </p:txBody>
      </p:sp>
      <p:sp>
        <p:nvSpPr>
          <p:cNvPr id="83" name="Google Shape;83;p11"/>
          <p:cNvSpPr txBox="1"/>
          <p:nvPr/>
        </p:nvSpPr>
        <p:spPr>
          <a:xfrm>
            <a:off x="1007225" y="1322525"/>
            <a:ext cx="6862500" cy="1762200"/>
          </a:xfrm>
          <a:prstGeom prst="rect">
            <a:avLst/>
          </a:prstGeom>
          <a:noFill/>
          <a:ln>
            <a:noFill/>
          </a:ln>
        </p:spPr>
        <p:txBody>
          <a:bodyPr anchorCtr="0" anchor="t" bIns="91425" lIns="91425" spcFirstLastPara="1" rIns="91425" wrap="square" tIns="91425">
            <a:noAutofit/>
          </a:bodyPr>
          <a:lstStyle/>
          <a:p>
            <a:pPr indent="-330200" lvl="0" marL="269999" rtl="0" algn="just">
              <a:spcBef>
                <a:spcPts val="0"/>
              </a:spcBef>
              <a:spcAft>
                <a:spcPts val="0"/>
              </a:spcAft>
              <a:buClr>
                <a:schemeClr val="dk1"/>
              </a:buClr>
              <a:buSzPts val="1600"/>
              <a:buChar char="●"/>
            </a:pPr>
            <a:r>
              <a:rPr lang="fr" sz="1600">
                <a:solidFill>
                  <a:schemeClr val="dk1"/>
                </a:solidFill>
              </a:rPr>
              <a:t>Déterminer les procédures d’utilisation de blocage de l’interponts (diviseur de pouvoir), ainsi que pour le blocage de </a:t>
            </a:r>
            <a:r>
              <a:rPr lang="fr" sz="1600">
                <a:solidFill>
                  <a:schemeClr val="dk1"/>
                </a:solidFill>
              </a:rPr>
              <a:t>l'interroues</a:t>
            </a:r>
            <a:r>
              <a:rPr lang="fr" sz="1600">
                <a:solidFill>
                  <a:schemeClr val="dk1"/>
                </a:solidFill>
              </a:rPr>
              <a:t> (différentiels) et l’utilisation du système antipatinage.</a:t>
            </a:r>
            <a:endParaRPr sz="1600">
              <a:solidFill>
                <a:schemeClr val="dk1"/>
              </a:solidFill>
            </a:endParaRPr>
          </a:p>
          <a:p>
            <a:pPr indent="0" lvl="0" marL="457200" rtl="0" algn="just">
              <a:spcBef>
                <a:spcPts val="0"/>
              </a:spcBef>
              <a:spcAft>
                <a:spcPts val="0"/>
              </a:spcAft>
              <a:buNone/>
            </a:pPr>
            <a:r>
              <a:t/>
            </a:r>
            <a:endParaRPr sz="1600">
              <a:solidFill>
                <a:schemeClr val="dk1"/>
              </a:solidFill>
            </a:endParaRPr>
          </a:p>
          <a:p>
            <a:pPr indent="-330200" lvl="0" marL="269999" rtl="0" algn="just">
              <a:spcBef>
                <a:spcPts val="0"/>
              </a:spcBef>
              <a:spcAft>
                <a:spcPts val="0"/>
              </a:spcAft>
              <a:buClr>
                <a:schemeClr val="dk1"/>
              </a:buClr>
              <a:buSzPts val="1600"/>
              <a:buChar char="●"/>
            </a:pPr>
            <a:r>
              <a:rPr lang="fr" sz="1600">
                <a:solidFill>
                  <a:schemeClr val="dk1"/>
                </a:solidFill>
              </a:rPr>
              <a:t>Déterminer les moyens à prendre lors d’un enlisement ou d’un patinage.</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a:blip r:embed="rId3">
            <a:alphaModFix/>
          </a:blip>
          <a:stretch>
            <a:fillRect/>
          </a:stretch>
        </p:blipFill>
        <p:spPr>
          <a:xfrm>
            <a:off x="144650" y="817575"/>
            <a:ext cx="3790950" cy="2771775"/>
          </a:xfrm>
          <a:prstGeom prst="rect">
            <a:avLst/>
          </a:prstGeom>
          <a:noFill/>
          <a:ln>
            <a:noFill/>
          </a:ln>
        </p:spPr>
      </p:pic>
      <p:pic>
        <p:nvPicPr>
          <p:cNvPr id="228" name="Google Shape;228;p29"/>
          <p:cNvPicPr preferRelativeResize="0"/>
          <p:nvPr/>
        </p:nvPicPr>
        <p:blipFill>
          <a:blip r:embed="rId4">
            <a:alphaModFix/>
          </a:blip>
          <a:stretch>
            <a:fillRect/>
          </a:stretch>
        </p:blipFill>
        <p:spPr>
          <a:xfrm>
            <a:off x="5464775" y="191075"/>
            <a:ext cx="3276600" cy="2828925"/>
          </a:xfrm>
          <a:prstGeom prst="rect">
            <a:avLst/>
          </a:prstGeom>
          <a:noFill/>
          <a:ln>
            <a:noFill/>
          </a:ln>
        </p:spPr>
      </p:pic>
      <p:pic>
        <p:nvPicPr>
          <p:cNvPr id="229" name="Google Shape;229;p29"/>
          <p:cNvPicPr preferRelativeResize="0"/>
          <p:nvPr/>
        </p:nvPicPr>
        <p:blipFill>
          <a:blip r:embed="rId5">
            <a:alphaModFix/>
          </a:blip>
          <a:stretch>
            <a:fillRect/>
          </a:stretch>
        </p:blipFill>
        <p:spPr>
          <a:xfrm rot="1534817">
            <a:off x="4488917" y="1943107"/>
            <a:ext cx="1095613" cy="1598112"/>
          </a:xfrm>
          <a:prstGeom prst="rect">
            <a:avLst/>
          </a:prstGeom>
          <a:noFill/>
          <a:ln>
            <a:noFill/>
          </a:ln>
        </p:spPr>
      </p:pic>
      <p:pic>
        <p:nvPicPr>
          <p:cNvPr id="230" name="Google Shape;230;p29"/>
          <p:cNvPicPr preferRelativeResize="0"/>
          <p:nvPr/>
        </p:nvPicPr>
        <p:blipFill>
          <a:blip r:embed="rId6">
            <a:alphaModFix/>
          </a:blip>
          <a:stretch>
            <a:fillRect/>
          </a:stretch>
        </p:blipFill>
        <p:spPr>
          <a:xfrm rot="-1014860">
            <a:off x="5358571" y="2648448"/>
            <a:ext cx="2476768" cy="1188179"/>
          </a:xfrm>
          <a:prstGeom prst="rect">
            <a:avLst/>
          </a:prstGeom>
          <a:noFill/>
          <a:ln>
            <a:noFill/>
          </a:ln>
        </p:spPr>
      </p:pic>
      <p:sp>
        <p:nvSpPr>
          <p:cNvPr id="231" name="Google Shape;231;p29"/>
          <p:cNvSpPr txBox="1"/>
          <p:nvPr/>
        </p:nvSpPr>
        <p:spPr>
          <a:xfrm>
            <a:off x="2173425" y="1461825"/>
            <a:ext cx="951300" cy="4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Léger</a:t>
            </a:r>
            <a:endParaRPr/>
          </a:p>
        </p:txBody>
      </p:sp>
      <p:sp>
        <p:nvSpPr>
          <p:cNvPr id="232" name="Google Shape;232;p29"/>
          <p:cNvSpPr txBox="1"/>
          <p:nvPr/>
        </p:nvSpPr>
        <p:spPr>
          <a:xfrm>
            <a:off x="1003225" y="415275"/>
            <a:ext cx="951300" cy="4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Lourd</a:t>
            </a:r>
            <a:endParaRPr/>
          </a:p>
        </p:txBody>
      </p:sp>
      <p:cxnSp>
        <p:nvCxnSpPr>
          <p:cNvPr id="233" name="Google Shape;233;p29"/>
          <p:cNvCxnSpPr>
            <a:stCxn id="232" idx="2"/>
          </p:cNvCxnSpPr>
          <p:nvPr/>
        </p:nvCxnSpPr>
        <p:spPr>
          <a:xfrm flipH="1">
            <a:off x="1075675" y="817575"/>
            <a:ext cx="403200" cy="1046400"/>
          </a:xfrm>
          <a:prstGeom prst="straightConnector1">
            <a:avLst/>
          </a:prstGeom>
          <a:noFill/>
          <a:ln cap="flat" cmpd="sng" w="9525">
            <a:solidFill>
              <a:srgbClr val="FF0000"/>
            </a:solidFill>
            <a:prstDash val="solid"/>
            <a:round/>
            <a:headEnd len="med" w="med" type="none"/>
            <a:tailEnd len="med" w="med" type="triangle"/>
          </a:ln>
        </p:spPr>
      </p:cxnSp>
      <p:cxnSp>
        <p:nvCxnSpPr>
          <p:cNvPr id="234" name="Google Shape;234;p29"/>
          <p:cNvCxnSpPr>
            <a:stCxn id="232" idx="2"/>
          </p:cNvCxnSpPr>
          <p:nvPr/>
        </p:nvCxnSpPr>
        <p:spPr>
          <a:xfrm flipH="1">
            <a:off x="1090675" y="817575"/>
            <a:ext cx="388200" cy="636600"/>
          </a:xfrm>
          <a:prstGeom prst="straightConnector1">
            <a:avLst/>
          </a:prstGeom>
          <a:noFill/>
          <a:ln cap="flat" cmpd="sng" w="9525">
            <a:solidFill>
              <a:srgbClr val="FF0000"/>
            </a:solidFill>
            <a:prstDash val="solid"/>
            <a:round/>
            <a:headEnd len="med" w="med" type="none"/>
            <a:tailEnd len="med" w="med" type="triangle"/>
          </a:ln>
        </p:spPr>
      </p:cxnSp>
      <p:cxnSp>
        <p:nvCxnSpPr>
          <p:cNvPr id="235" name="Google Shape;235;p29"/>
          <p:cNvCxnSpPr/>
          <p:nvPr/>
        </p:nvCxnSpPr>
        <p:spPr>
          <a:xfrm rot="10800000">
            <a:off x="1376625" y="1500500"/>
            <a:ext cx="1044300" cy="177900"/>
          </a:xfrm>
          <a:prstGeom prst="straightConnector1">
            <a:avLst/>
          </a:prstGeom>
          <a:noFill/>
          <a:ln cap="flat" cmpd="sng" w="9525">
            <a:solidFill>
              <a:srgbClr val="FF0000"/>
            </a:solidFill>
            <a:prstDash val="solid"/>
            <a:round/>
            <a:headEnd len="med" w="med" type="none"/>
            <a:tailEnd len="med" w="med" type="triangle"/>
          </a:ln>
        </p:spPr>
      </p:cxnSp>
      <p:cxnSp>
        <p:nvCxnSpPr>
          <p:cNvPr id="236" name="Google Shape;236;p29"/>
          <p:cNvCxnSpPr/>
          <p:nvPr/>
        </p:nvCxnSpPr>
        <p:spPr>
          <a:xfrm flipH="1">
            <a:off x="1384350" y="1701600"/>
            <a:ext cx="1044300" cy="177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0"/>
          <p:cNvPicPr preferRelativeResize="0"/>
          <p:nvPr/>
        </p:nvPicPr>
        <p:blipFill>
          <a:blip r:embed="rId3">
            <a:alphaModFix/>
          </a:blip>
          <a:stretch>
            <a:fillRect/>
          </a:stretch>
        </p:blipFill>
        <p:spPr>
          <a:xfrm>
            <a:off x="6442572" y="2209800"/>
            <a:ext cx="1866900" cy="1866900"/>
          </a:xfrm>
          <a:prstGeom prst="rect">
            <a:avLst/>
          </a:prstGeom>
          <a:noFill/>
          <a:ln>
            <a:noFill/>
          </a:ln>
        </p:spPr>
      </p:pic>
      <p:pic>
        <p:nvPicPr>
          <p:cNvPr id="242" name="Google Shape;242;p30"/>
          <p:cNvPicPr preferRelativeResize="0"/>
          <p:nvPr/>
        </p:nvPicPr>
        <p:blipFill>
          <a:blip r:embed="rId4">
            <a:alphaModFix/>
          </a:blip>
          <a:stretch>
            <a:fillRect/>
          </a:stretch>
        </p:blipFill>
        <p:spPr>
          <a:xfrm>
            <a:off x="6400800" y="152400"/>
            <a:ext cx="1866900" cy="1866900"/>
          </a:xfrm>
          <a:prstGeom prst="rect">
            <a:avLst/>
          </a:prstGeom>
          <a:noFill/>
          <a:ln>
            <a:noFill/>
          </a:ln>
        </p:spPr>
      </p:pic>
      <p:sp>
        <p:nvSpPr>
          <p:cNvPr id="243" name="Google Shape;243;p30"/>
          <p:cNvSpPr txBox="1"/>
          <p:nvPr/>
        </p:nvSpPr>
        <p:spPr>
          <a:xfrm>
            <a:off x="210700" y="1151275"/>
            <a:ext cx="5899500" cy="277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600"/>
              <a:t>LES TEMPÉRATURES</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100"/>
          </a:p>
          <a:p>
            <a:pPr indent="0" lvl="0" marL="0" rtl="0" algn="l">
              <a:spcBef>
                <a:spcPts val="0"/>
              </a:spcBef>
              <a:spcAft>
                <a:spcPts val="0"/>
              </a:spcAft>
              <a:buNone/>
            </a:pPr>
            <a:r>
              <a:rPr lang="fr"/>
              <a:t>Les engrenages du différentiel sont parfois lourdement sollicités. Virages, pentes, charges lourdes à basse vitesse pendant une longue durée peuvent causer la surchauffe des engrenages.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Des cadrans de température peuvent être installés en option dans le camion. Les températures normales de fonctionnement varient entre 150 </a:t>
            </a:r>
            <a:r>
              <a:rPr baseline="30000" lang="fr"/>
              <a:t>0</a:t>
            </a:r>
            <a:r>
              <a:rPr lang="fr"/>
              <a:t>F</a:t>
            </a:r>
            <a:r>
              <a:rPr lang="fr"/>
              <a:t> et 250 </a:t>
            </a:r>
            <a:r>
              <a:rPr baseline="30000" lang="fr"/>
              <a:t>0</a:t>
            </a:r>
            <a:r>
              <a:rPr lang="fr"/>
              <a:t>F . La température ambiante extérieure joue un grand rôle dans cette variation.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Peu importe les opérations, la température maximale ne devrait pas dépasser </a:t>
            </a:r>
            <a:r>
              <a:rPr b="1" lang="fr"/>
              <a:t>250 </a:t>
            </a:r>
            <a:r>
              <a:rPr b="1" baseline="30000" lang="fr"/>
              <a:t>0</a:t>
            </a:r>
            <a:r>
              <a:rPr b="1" lang="fr"/>
              <a:t>F</a:t>
            </a:r>
            <a:r>
              <a:rPr lang="fr"/>
              <a:t> .</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914400" rtl="0" algn="l">
              <a:spcBef>
                <a:spcPts val="0"/>
              </a:spcBef>
              <a:spcAft>
                <a:spcPts val="0"/>
              </a:spcAft>
              <a:buNone/>
            </a:pPr>
            <a:r>
              <a:t/>
            </a:r>
            <a:endParaRPr sz="1200"/>
          </a:p>
          <a:p>
            <a:pPr indent="0" lvl="0" marL="914400" rtl="0" algn="l">
              <a:spcBef>
                <a:spcPts val="0"/>
              </a:spcBef>
              <a:spcAft>
                <a:spcPts val="0"/>
              </a:spcAft>
              <a:buNone/>
            </a:pPr>
            <a:r>
              <a:t/>
            </a:r>
            <a:endParaRPr sz="1200"/>
          </a:p>
          <a:p>
            <a:pPr indent="0" lvl="0" marL="914400" rtl="0" algn="l">
              <a:spcBef>
                <a:spcPts val="0"/>
              </a:spcBef>
              <a:spcAft>
                <a:spcPts val="0"/>
              </a:spcAft>
              <a:buNone/>
            </a:pPr>
            <a:r>
              <a:t/>
            </a:r>
            <a:endParaRPr sz="1200"/>
          </a:p>
          <a:p>
            <a:pPr indent="0" lvl="0" marL="914400" rtl="0" algn="l">
              <a:spcBef>
                <a:spcPts val="0"/>
              </a:spcBef>
              <a:spcAft>
                <a:spcPts val="0"/>
              </a:spcAft>
              <a:buNone/>
            </a:pPr>
            <a:r>
              <a:t/>
            </a:r>
            <a:endParaRPr sz="1200"/>
          </a:p>
          <a:p>
            <a:pPr indent="0" lvl="0" marL="914400" rtl="0" algn="l">
              <a:spcBef>
                <a:spcPts val="0"/>
              </a:spcBef>
              <a:spcAft>
                <a:spcPts val="0"/>
              </a:spcAft>
              <a:buNone/>
            </a:pPr>
            <a:r>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Merci pour votre participation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311700" y="321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1600"/>
              <a:t>Le différentiel est un système d’engrenage (encerclé en bleu sur l'illustration).</a:t>
            </a:r>
            <a:endParaRPr sz="3300"/>
          </a:p>
        </p:txBody>
      </p:sp>
      <p:pic>
        <p:nvPicPr>
          <p:cNvPr id="89" name="Google Shape;89;p12"/>
          <p:cNvPicPr preferRelativeResize="0"/>
          <p:nvPr/>
        </p:nvPicPr>
        <p:blipFill>
          <a:blip r:embed="rId3">
            <a:alphaModFix/>
          </a:blip>
          <a:stretch>
            <a:fillRect/>
          </a:stretch>
        </p:blipFill>
        <p:spPr>
          <a:xfrm>
            <a:off x="1681150" y="947050"/>
            <a:ext cx="5781675" cy="2095500"/>
          </a:xfrm>
          <a:prstGeom prst="rect">
            <a:avLst/>
          </a:prstGeom>
          <a:noFill/>
          <a:ln>
            <a:noFill/>
          </a:ln>
        </p:spPr>
      </p:pic>
      <p:sp>
        <p:nvSpPr>
          <p:cNvPr id="90" name="Google Shape;90;p12"/>
          <p:cNvSpPr txBox="1"/>
          <p:nvPr/>
        </p:nvSpPr>
        <p:spPr>
          <a:xfrm>
            <a:off x="966925" y="3352200"/>
            <a:ext cx="7345800" cy="7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600">
                <a:solidFill>
                  <a:schemeClr val="dk1"/>
                </a:solidFill>
              </a:rPr>
              <a:t>Il est situé dans un boîtier que l’on nomme pont (surligné en rouge sur l’illustration)</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3"/>
          <p:cNvPicPr preferRelativeResize="0"/>
          <p:nvPr/>
        </p:nvPicPr>
        <p:blipFill>
          <a:blip r:embed="rId3">
            <a:alphaModFix/>
          </a:blip>
          <a:stretch>
            <a:fillRect/>
          </a:stretch>
        </p:blipFill>
        <p:spPr>
          <a:xfrm>
            <a:off x="763425" y="310600"/>
            <a:ext cx="2975075" cy="1373111"/>
          </a:xfrm>
          <a:prstGeom prst="rect">
            <a:avLst/>
          </a:prstGeom>
          <a:noFill/>
          <a:ln>
            <a:noFill/>
          </a:ln>
        </p:spPr>
      </p:pic>
      <p:pic>
        <p:nvPicPr>
          <p:cNvPr id="96" name="Google Shape;96;p13"/>
          <p:cNvPicPr preferRelativeResize="0"/>
          <p:nvPr/>
        </p:nvPicPr>
        <p:blipFill>
          <a:blip r:embed="rId4">
            <a:alphaModFix/>
          </a:blip>
          <a:stretch>
            <a:fillRect/>
          </a:stretch>
        </p:blipFill>
        <p:spPr>
          <a:xfrm>
            <a:off x="5406475" y="307800"/>
            <a:ext cx="2975075" cy="1378700"/>
          </a:xfrm>
          <a:prstGeom prst="rect">
            <a:avLst/>
          </a:prstGeom>
          <a:noFill/>
          <a:ln>
            <a:noFill/>
          </a:ln>
        </p:spPr>
      </p:pic>
      <p:sp>
        <p:nvSpPr>
          <p:cNvPr id="97" name="Google Shape;97;p13"/>
          <p:cNvSpPr txBox="1"/>
          <p:nvPr/>
        </p:nvSpPr>
        <p:spPr>
          <a:xfrm>
            <a:off x="376025" y="2238600"/>
            <a:ext cx="3894600" cy="7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600">
                <a:solidFill>
                  <a:schemeClr val="dk1"/>
                </a:solidFill>
              </a:rPr>
              <a:t>C</a:t>
            </a:r>
            <a:r>
              <a:rPr lang="fr" sz="1600">
                <a:solidFill>
                  <a:schemeClr val="dk1"/>
                </a:solidFill>
              </a:rPr>
              <a:t>amion avec pont simple (essieu arrière simple)</a:t>
            </a:r>
            <a:endParaRPr sz="1900"/>
          </a:p>
        </p:txBody>
      </p:sp>
      <p:sp>
        <p:nvSpPr>
          <p:cNvPr id="98" name="Google Shape;98;p13"/>
          <p:cNvSpPr txBox="1"/>
          <p:nvPr/>
        </p:nvSpPr>
        <p:spPr>
          <a:xfrm>
            <a:off x="5290525" y="2202600"/>
            <a:ext cx="3207000" cy="7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600">
                <a:solidFill>
                  <a:schemeClr val="dk1"/>
                </a:solidFill>
              </a:rPr>
              <a:t>Camion</a:t>
            </a:r>
            <a:r>
              <a:rPr lang="fr" sz="1600">
                <a:solidFill>
                  <a:schemeClr val="dk1"/>
                </a:solidFill>
              </a:rPr>
              <a:t> avec pont double (essieu arrière double) ou pont tandem</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4"/>
          <p:cNvPicPr preferRelativeResize="0"/>
          <p:nvPr/>
        </p:nvPicPr>
        <p:blipFill>
          <a:blip r:embed="rId3">
            <a:alphaModFix/>
          </a:blip>
          <a:stretch>
            <a:fillRect/>
          </a:stretch>
        </p:blipFill>
        <p:spPr>
          <a:xfrm>
            <a:off x="4986525" y="824750"/>
            <a:ext cx="3419475" cy="2705100"/>
          </a:xfrm>
          <a:prstGeom prst="rect">
            <a:avLst/>
          </a:prstGeom>
          <a:noFill/>
          <a:ln>
            <a:noFill/>
          </a:ln>
        </p:spPr>
      </p:pic>
      <p:sp>
        <p:nvSpPr>
          <p:cNvPr id="104" name="Google Shape;104;p14"/>
          <p:cNvSpPr txBox="1"/>
          <p:nvPr/>
        </p:nvSpPr>
        <p:spPr>
          <a:xfrm>
            <a:off x="228300" y="1205750"/>
            <a:ext cx="4015500" cy="15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600">
                <a:solidFill>
                  <a:schemeClr val="dk1"/>
                </a:solidFill>
              </a:rPr>
              <a:t>Le rôle du différentiel est de </a:t>
            </a:r>
            <a:r>
              <a:rPr lang="fr" sz="1600">
                <a:solidFill>
                  <a:schemeClr val="dk1"/>
                </a:solidFill>
                <a:highlight>
                  <a:srgbClr val="FFFF00"/>
                </a:highlight>
              </a:rPr>
              <a:t>transférer</a:t>
            </a:r>
            <a:r>
              <a:rPr lang="fr" sz="1600">
                <a:solidFill>
                  <a:schemeClr val="dk1"/>
                </a:solidFill>
              </a:rPr>
              <a:t> la puissance du moteur aux </a:t>
            </a:r>
            <a:r>
              <a:rPr lang="fr" sz="1600">
                <a:solidFill>
                  <a:schemeClr val="dk1"/>
                </a:solidFill>
              </a:rPr>
              <a:t>roues du véhicule tout en permettant une </a:t>
            </a:r>
            <a:r>
              <a:rPr lang="fr" sz="1600">
                <a:solidFill>
                  <a:schemeClr val="dk1"/>
                </a:solidFill>
                <a:highlight>
                  <a:srgbClr val="FFFF00"/>
                </a:highlight>
              </a:rPr>
              <a:t>différence de rotation </a:t>
            </a:r>
            <a:r>
              <a:rPr lang="fr" sz="1600">
                <a:solidFill>
                  <a:schemeClr val="dk1"/>
                </a:solidFill>
              </a:rPr>
              <a:t>entre les pneus de chaque côté.</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5"/>
          <p:cNvPicPr preferRelativeResize="0"/>
          <p:nvPr/>
        </p:nvPicPr>
        <p:blipFill>
          <a:blip r:embed="rId3">
            <a:alphaModFix/>
          </a:blip>
          <a:stretch>
            <a:fillRect/>
          </a:stretch>
        </p:blipFill>
        <p:spPr>
          <a:xfrm>
            <a:off x="2257425" y="1676125"/>
            <a:ext cx="4629150" cy="2324100"/>
          </a:xfrm>
          <a:prstGeom prst="rect">
            <a:avLst/>
          </a:prstGeom>
          <a:noFill/>
          <a:ln>
            <a:noFill/>
          </a:ln>
        </p:spPr>
      </p:pic>
      <p:sp>
        <p:nvSpPr>
          <p:cNvPr id="110" name="Google Shape;110;p15"/>
          <p:cNvSpPr txBox="1"/>
          <p:nvPr/>
        </p:nvSpPr>
        <p:spPr>
          <a:xfrm>
            <a:off x="846050" y="445475"/>
            <a:ext cx="3412500" cy="80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600">
                <a:solidFill>
                  <a:srgbClr val="222222"/>
                </a:solidFill>
                <a:highlight>
                  <a:srgbClr val="FFFFFF"/>
                </a:highlight>
              </a:rPr>
              <a:t>Dans l'illustration A, l’adhérence des pneus est égale sur chaque pneu portant.</a:t>
            </a:r>
            <a:endParaRPr sz="1900"/>
          </a:p>
        </p:txBody>
      </p:sp>
      <p:sp>
        <p:nvSpPr>
          <p:cNvPr id="111" name="Google Shape;111;p15"/>
          <p:cNvSpPr txBox="1"/>
          <p:nvPr/>
        </p:nvSpPr>
        <p:spPr>
          <a:xfrm>
            <a:off x="5116650" y="134000"/>
            <a:ext cx="3316200" cy="1191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600">
                <a:solidFill>
                  <a:srgbClr val="222222"/>
                </a:solidFill>
                <a:highlight>
                  <a:srgbClr val="FFFFFF"/>
                </a:highlight>
              </a:rPr>
              <a:t>D</a:t>
            </a:r>
            <a:r>
              <a:rPr lang="fr" sz="1600">
                <a:solidFill>
                  <a:srgbClr val="222222"/>
                </a:solidFill>
                <a:highlight>
                  <a:srgbClr val="FFFFFF"/>
                </a:highlight>
              </a:rPr>
              <a:t>ans l’illustration B, l’adhérence des pneus de droite est réduite.</a:t>
            </a:r>
            <a:endParaRPr sz="1600">
              <a:solidFill>
                <a:srgbClr val="222222"/>
              </a:solidFill>
              <a:highlight>
                <a:srgbClr val="FFFFFF"/>
              </a:highlight>
            </a:endParaRPr>
          </a:p>
          <a:p>
            <a:pPr indent="0" lvl="0" marL="0" rtl="0" algn="just">
              <a:spcBef>
                <a:spcPts val="0"/>
              </a:spcBef>
              <a:spcAft>
                <a:spcPts val="0"/>
              </a:spcAft>
              <a:buNone/>
            </a:pPr>
            <a:r>
              <a:rPr lang="fr" sz="1600">
                <a:solidFill>
                  <a:srgbClr val="222222"/>
                </a:solidFill>
                <a:highlight>
                  <a:srgbClr val="FFFFFF"/>
                </a:highlight>
              </a:rPr>
              <a:t>Par conséquent, toute la </a:t>
            </a:r>
            <a:r>
              <a:rPr lang="fr" sz="1600">
                <a:solidFill>
                  <a:srgbClr val="222222"/>
                </a:solidFill>
                <a:highlight>
                  <a:srgbClr val="FFFF00"/>
                </a:highlight>
              </a:rPr>
              <a:t>puissance</a:t>
            </a:r>
            <a:r>
              <a:rPr lang="fr" sz="1600">
                <a:solidFill>
                  <a:srgbClr val="222222"/>
                </a:solidFill>
                <a:highlight>
                  <a:srgbClr val="FFFFFF"/>
                </a:highlight>
              </a:rPr>
              <a:t> est dirigée vers ce groupe de pneus</a:t>
            </a:r>
            <a:endParaRPr sz="1900"/>
          </a:p>
        </p:txBody>
      </p:sp>
      <p:cxnSp>
        <p:nvCxnSpPr>
          <p:cNvPr id="112" name="Google Shape;112;p15"/>
          <p:cNvCxnSpPr/>
          <p:nvPr/>
        </p:nvCxnSpPr>
        <p:spPr>
          <a:xfrm flipH="1">
            <a:off x="6698150" y="1257350"/>
            <a:ext cx="1206600" cy="8043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265325" y="159975"/>
            <a:ext cx="8509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2400"/>
              <a:t>Le différentiel interponts (Diviseur de pouvoir) </a:t>
            </a:r>
            <a:r>
              <a:rPr b="1" lang="fr" sz="2400">
                <a:highlight>
                  <a:srgbClr val="FF9900"/>
                </a:highlight>
              </a:rPr>
              <a:t>“PDL”</a:t>
            </a:r>
            <a:r>
              <a:rPr lang="fr" sz="2400"/>
              <a:t>:</a:t>
            </a:r>
            <a:endParaRPr sz="2400"/>
          </a:p>
        </p:txBody>
      </p:sp>
      <p:pic>
        <p:nvPicPr>
          <p:cNvPr id="118" name="Google Shape;118;p16"/>
          <p:cNvPicPr preferRelativeResize="0"/>
          <p:nvPr/>
        </p:nvPicPr>
        <p:blipFill>
          <a:blip r:embed="rId3">
            <a:alphaModFix/>
          </a:blip>
          <a:stretch>
            <a:fillRect/>
          </a:stretch>
        </p:blipFill>
        <p:spPr>
          <a:xfrm>
            <a:off x="3240513" y="1754938"/>
            <a:ext cx="2662975" cy="1730250"/>
          </a:xfrm>
          <a:prstGeom prst="rect">
            <a:avLst/>
          </a:prstGeom>
          <a:noFill/>
          <a:ln>
            <a:noFill/>
          </a:ln>
        </p:spPr>
      </p:pic>
      <p:sp>
        <p:nvSpPr>
          <p:cNvPr id="119" name="Google Shape;119;p16"/>
          <p:cNvSpPr txBox="1"/>
          <p:nvPr/>
        </p:nvSpPr>
        <p:spPr>
          <a:xfrm>
            <a:off x="805776" y="711777"/>
            <a:ext cx="3239400" cy="1016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1"/>
                </a:solidFill>
              </a:rPr>
              <a:t>Tous les ponts doubles sont munis d’un </a:t>
            </a:r>
            <a:r>
              <a:rPr lang="fr">
                <a:solidFill>
                  <a:schemeClr val="dk1"/>
                </a:solidFill>
              </a:rPr>
              <a:t>différentiel</a:t>
            </a:r>
            <a:r>
              <a:rPr lang="fr">
                <a:solidFill>
                  <a:schemeClr val="dk1"/>
                </a:solidFill>
              </a:rPr>
              <a:t> interponts </a:t>
            </a:r>
            <a:r>
              <a:rPr b="1" i="1" lang="fr">
                <a:solidFill>
                  <a:schemeClr val="dk1"/>
                </a:solidFill>
                <a:highlight>
                  <a:srgbClr val="FF9900"/>
                </a:highlight>
              </a:rPr>
              <a:t>“Inter-axle”</a:t>
            </a:r>
            <a:r>
              <a:rPr lang="fr">
                <a:solidFill>
                  <a:schemeClr val="dk1"/>
                </a:solidFill>
                <a:highlight>
                  <a:srgbClr val="FF9900"/>
                </a:highlight>
              </a:rPr>
              <a:t>.</a:t>
            </a:r>
            <a:r>
              <a:rPr lang="fr">
                <a:solidFill>
                  <a:schemeClr val="dk1"/>
                </a:solidFill>
              </a:rPr>
              <a:t> Il est situé dans le pont avant du pont double. Observez la </a:t>
            </a:r>
            <a:r>
              <a:rPr b="1" lang="fr">
                <a:solidFill>
                  <a:schemeClr val="dk1"/>
                </a:solidFill>
                <a:highlight>
                  <a:srgbClr val="FFFF00"/>
                </a:highlight>
              </a:rPr>
              <a:t>différence</a:t>
            </a:r>
            <a:r>
              <a:rPr lang="fr">
                <a:solidFill>
                  <a:schemeClr val="dk1"/>
                </a:solidFill>
              </a:rPr>
              <a:t> entre les deux ponts.</a:t>
            </a:r>
            <a:endParaRPr sz="1700"/>
          </a:p>
        </p:txBody>
      </p:sp>
      <p:sp>
        <p:nvSpPr>
          <p:cNvPr id="120" name="Google Shape;120;p16"/>
          <p:cNvSpPr txBox="1"/>
          <p:nvPr/>
        </p:nvSpPr>
        <p:spPr>
          <a:xfrm>
            <a:off x="983175" y="3512250"/>
            <a:ext cx="7053900" cy="57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1"/>
                </a:solidFill>
              </a:rPr>
              <a:t>Le rôle du différentiel interponts est de transférer la puissance du moteur aux ponts du véhicule tout en permettant une différence de rotation entre les ponts avant et arrière.</a:t>
            </a:r>
            <a:endParaRPr sz="1700"/>
          </a:p>
        </p:txBody>
      </p:sp>
      <p:cxnSp>
        <p:nvCxnSpPr>
          <p:cNvPr id="121" name="Google Shape;121;p16"/>
          <p:cNvCxnSpPr/>
          <p:nvPr/>
        </p:nvCxnSpPr>
        <p:spPr>
          <a:xfrm>
            <a:off x="2677100" y="1189825"/>
            <a:ext cx="1453200" cy="1354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7"/>
          <p:cNvPicPr preferRelativeResize="0"/>
          <p:nvPr/>
        </p:nvPicPr>
        <p:blipFill>
          <a:blip r:embed="rId3">
            <a:alphaModFix/>
          </a:blip>
          <a:stretch>
            <a:fillRect/>
          </a:stretch>
        </p:blipFill>
        <p:spPr>
          <a:xfrm>
            <a:off x="415375" y="1378400"/>
            <a:ext cx="2268525" cy="1855000"/>
          </a:xfrm>
          <a:prstGeom prst="rect">
            <a:avLst/>
          </a:prstGeom>
          <a:noFill/>
          <a:ln>
            <a:noFill/>
          </a:ln>
        </p:spPr>
      </p:pic>
      <p:pic>
        <p:nvPicPr>
          <p:cNvPr id="127" name="Google Shape;127;p17"/>
          <p:cNvPicPr preferRelativeResize="0"/>
          <p:nvPr/>
        </p:nvPicPr>
        <p:blipFill>
          <a:blip r:embed="rId4">
            <a:alphaModFix/>
          </a:blip>
          <a:stretch>
            <a:fillRect/>
          </a:stretch>
        </p:blipFill>
        <p:spPr>
          <a:xfrm>
            <a:off x="5773175" y="334275"/>
            <a:ext cx="2340400" cy="1743100"/>
          </a:xfrm>
          <a:prstGeom prst="rect">
            <a:avLst/>
          </a:prstGeom>
          <a:noFill/>
          <a:ln>
            <a:noFill/>
          </a:ln>
        </p:spPr>
      </p:pic>
      <p:sp>
        <p:nvSpPr>
          <p:cNvPr id="128" name="Google Shape;128;p17"/>
          <p:cNvSpPr txBox="1"/>
          <p:nvPr/>
        </p:nvSpPr>
        <p:spPr>
          <a:xfrm>
            <a:off x="322300" y="470025"/>
            <a:ext cx="3276600" cy="90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rgbClr val="222222"/>
                </a:solidFill>
                <a:highlight>
                  <a:srgbClr val="FFFFFF"/>
                </a:highlight>
              </a:rPr>
              <a:t>Dans l'illustration A, l’adhérence des pneus est égale sur chaque pneu portant.</a:t>
            </a:r>
            <a:endParaRPr sz="1700"/>
          </a:p>
        </p:txBody>
      </p:sp>
      <p:sp>
        <p:nvSpPr>
          <p:cNvPr id="129" name="Google Shape;129;p17"/>
          <p:cNvSpPr txBox="1"/>
          <p:nvPr/>
        </p:nvSpPr>
        <p:spPr>
          <a:xfrm>
            <a:off x="5359450" y="2113975"/>
            <a:ext cx="3598200" cy="90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rgbClr val="222222"/>
                </a:solidFill>
                <a:highlight>
                  <a:srgbClr val="FFFFFF"/>
                </a:highlight>
              </a:rPr>
              <a:t>Dans l’illustration B, l’adhérence des pneus de gauche est réduite.</a:t>
            </a:r>
            <a:endParaRPr>
              <a:solidFill>
                <a:srgbClr val="222222"/>
              </a:solidFill>
              <a:highlight>
                <a:srgbClr val="FFFFFF"/>
              </a:highlight>
            </a:endParaRPr>
          </a:p>
          <a:p>
            <a:pPr indent="0" lvl="0" marL="0" rtl="0" algn="just">
              <a:spcBef>
                <a:spcPts val="0"/>
              </a:spcBef>
              <a:spcAft>
                <a:spcPts val="0"/>
              </a:spcAft>
              <a:buNone/>
            </a:pPr>
            <a:r>
              <a:rPr lang="fr">
                <a:solidFill>
                  <a:srgbClr val="222222"/>
                </a:solidFill>
                <a:highlight>
                  <a:srgbClr val="FFFFFF"/>
                </a:highlight>
              </a:rPr>
              <a:t>Par conséquent, toute la </a:t>
            </a:r>
            <a:r>
              <a:rPr lang="fr">
                <a:solidFill>
                  <a:srgbClr val="222222"/>
                </a:solidFill>
                <a:highlight>
                  <a:srgbClr val="FFFF00"/>
                </a:highlight>
              </a:rPr>
              <a:t>puissance</a:t>
            </a:r>
            <a:r>
              <a:rPr lang="fr">
                <a:solidFill>
                  <a:srgbClr val="222222"/>
                </a:solidFill>
                <a:highlight>
                  <a:srgbClr val="FFFFFF"/>
                </a:highlight>
              </a:rPr>
              <a:t> est dirigée vers ce groupe de pneus</a:t>
            </a:r>
            <a:endParaRPr sz="1700"/>
          </a:p>
        </p:txBody>
      </p:sp>
      <p:cxnSp>
        <p:nvCxnSpPr>
          <p:cNvPr id="130" name="Google Shape;130;p17"/>
          <p:cNvCxnSpPr/>
          <p:nvPr/>
        </p:nvCxnSpPr>
        <p:spPr>
          <a:xfrm rot="10800000">
            <a:off x="7084820" y="1970332"/>
            <a:ext cx="549300" cy="665100"/>
          </a:xfrm>
          <a:prstGeom prst="straightConnector1">
            <a:avLst/>
          </a:prstGeom>
          <a:noFill/>
          <a:ln cap="flat" cmpd="sng" w="9525">
            <a:solidFill>
              <a:srgbClr val="FF0000"/>
            </a:solidFill>
            <a:prstDash val="solid"/>
            <a:round/>
            <a:headEnd len="med" w="med" type="none"/>
            <a:tailEnd len="med" w="med" type="triangle"/>
          </a:ln>
        </p:spPr>
      </p:cxnSp>
      <p:sp>
        <p:nvSpPr>
          <p:cNvPr id="131" name="Google Shape;131;p17"/>
          <p:cNvSpPr txBox="1"/>
          <p:nvPr/>
        </p:nvSpPr>
        <p:spPr>
          <a:xfrm>
            <a:off x="235475" y="3495450"/>
            <a:ext cx="8722200" cy="102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1"/>
                </a:solidFill>
              </a:rPr>
              <a:t>Les fabricants ont doté les camions de systèmes permettant de pallier à ces désavantages, soit; le </a:t>
            </a:r>
            <a:r>
              <a:rPr b="1" lang="fr" u="sng">
                <a:solidFill>
                  <a:srgbClr val="FF0000"/>
                </a:solidFill>
              </a:rPr>
              <a:t>blocage</a:t>
            </a:r>
            <a:r>
              <a:rPr lang="fr">
                <a:solidFill>
                  <a:schemeClr val="dk1"/>
                </a:solidFill>
              </a:rPr>
              <a:t> du différentiel interponts, le blocage du différentiel interroues et de divers systèmes d’antipatinage.</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8"/>
          <p:cNvPicPr preferRelativeResize="0"/>
          <p:nvPr/>
        </p:nvPicPr>
        <p:blipFill>
          <a:blip r:embed="rId3">
            <a:alphaModFix/>
          </a:blip>
          <a:stretch>
            <a:fillRect/>
          </a:stretch>
        </p:blipFill>
        <p:spPr>
          <a:xfrm>
            <a:off x="4530450" y="3123994"/>
            <a:ext cx="1452450" cy="1183937"/>
          </a:xfrm>
          <a:prstGeom prst="rect">
            <a:avLst/>
          </a:prstGeom>
          <a:noFill/>
          <a:ln>
            <a:noFill/>
          </a:ln>
        </p:spPr>
      </p:pic>
      <p:sp>
        <p:nvSpPr>
          <p:cNvPr id="137" name="Google Shape;137;p18"/>
          <p:cNvSpPr txBox="1"/>
          <p:nvPr/>
        </p:nvSpPr>
        <p:spPr>
          <a:xfrm>
            <a:off x="5876550" y="1040850"/>
            <a:ext cx="3117900" cy="26760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Clr>
                <a:schemeClr val="dk1"/>
              </a:buClr>
              <a:buSzPts val="1400"/>
              <a:buChar char="●"/>
            </a:pPr>
            <a:r>
              <a:rPr lang="fr">
                <a:solidFill>
                  <a:schemeClr val="dk1"/>
                </a:solidFill>
              </a:rPr>
              <a:t>Ne pas engager le différentiel interponts si les pneus </a:t>
            </a:r>
            <a:r>
              <a:rPr b="1" lang="fr" u="sng">
                <a:solidFill>
                  <a:srgbClr val="FF0000"/>
                </a:solidFill>
              </a:rPr>
              <a:t>patinent</a:t>
            </a:r>
            <a:r>
              <a:rPr b="1" lang="fr">
                <a:solidFill>
                  <a:srgbClr val="FF0000"/>
                </a:solidFill>
              </a:rPr>
              <a:t>,</a:t>
            </a:r>
            <a:r>
              <a:rPr lang="fr">
                <a:solidFill>
                  <a:schemeClr val="dk1"/>
                </a:solidFill>
              </a:rPr>
              <a:t> un bris mécanique pourrait s’en suivre.</a:t>
            </a:r>
            <a:endParaRPr>
              <a:solidFill>
                <a:schemeClr val="dk1"/>
              </a:solidFill>
            </a:endParaRPr>
          </a:p>
          <a:p>
            <a:pPr indent="0" lvl="0" marL="457200" rtl="0" algn="just">
              <a:spcBef>
                <a:spcPts val="0"/>
              </a:spcBef>
              <a:spcAft>
                <a:spcPts val="0"/>
              </a:spcAft>
              <a:buNone/>
            </a:pPr>
            <a:r>
              <a:t/>
            </a:r>
            <a:endParaRPr>
              <a:solidFill>
                <a:schemeClr val="dk1"/>
              </a:solidFill>
            </a:endParaRPr>
          </a:p>
          <a:p>
            <a:pPr indent="-317500" lvl="0" marL="457200" rtl="0" algn="just">
              <a:spcBef>
                <a:spcPts val="0"/>
              </a:spcBef>
              <a:spcAft>
                <a:spcPts val="0"/>
              </a:spcAft>
              <a:buClr>
                <a:schemeClr val="dk1"/>
              </a:buClr>
              <a:buSzPts val="1400"/>
              <a:buChar char="●"/>
            </a:pPr>
            <a:r>
              <a:rPr lang="fr">
                <a:solidFill>
                  <a:schemeClr val="dk1"/>
                </a:solidFill>
              </a:rPr>
              <a:t>Si vous utilisez ce système sur une longue période lorsque la chaussée est sèche, vous pourriez </a:t>
            </a:r>
            <a:r>
              <a:rPr b="1" lang="fr" u="sng">
                <a:solidFill>
                  <a:srgbClr val="FF0000"/>
                </a:solidFill>
              </a:rPr>
              <a:t>endommager</a:t>
            </a:r>
            <a:r>
              <a:rPr lang="fr">
                <a:solidFill>
                  <a:schemeClr val="dk1"/>
                </a:solidFill>
              </a:rPr>
              <a:t> le mécanisme de blocage ou faire surchauffer les </a:t>
            </a:r>
            <a:r>
              <a:rPr lang="fr">
                <a:solidFill>
                  <a:schemeClr val="dk1"/>
                </a:solidFill>
              </a:rPr>
              <a:t>pneus</a:t>
            </a:r>
            <a:r>
              <a:rPr lang="fr">
                <a:solidFill>
                  <a:schemeClr val="dk1"/>
                </a:solidFill>
              </a:rPr>
              <a:t>.</a:t>
            </a:r>
            <a:endParaRPr>
              <a:solidFill>
                <a:schemeClr val="dk1"/>
              </a:solidFill>
            </a:endParaRPr>
          </a:p>
          <a:p>
            <a:pPr indent="0" lvl="0" marL="457200" rtl="0" algn="just">
              <a:spcBef>
                <a:spcPts val="0"/>
              </a:spcBef>
              <a:spcAft>
                <a:spcPts val="0"/>
              </a:spcAft>
              <a:buNone/>
            </a:pPr>
            <a:r>
              <a:t/>
            </a:r>
            <a:endParaRPr>
              <a:solidFill>
                <a:schemeClr val="dk1"/>
              </a:solidFill>
            </a:endParaRPr>
          </a:p>
          <a:p>
            <a:pPr indent="0" lvl="0" marL="457200" rtl="0" algn="just">
              <a:spcBef>
                <a:spcPts val="0"/>
              </a:spcBef>
              <a:spcAft>
                <a:spcPts val="0"/>
              </a:spcAft>
              <a:buNone/>
            </a:pPr>
            <a:r>
              <a:t/>
            </a:r>
            <a:endParaRPr sz="1700"/>
          </a:p>
        </p:txBody>
      </p:sp>
      <p:sp>
        <p:nvSpPr>
          <p:cNvPr id="138" name="Google Shape;138;p18"/>
          <p:cNvSpPr txBox="1"/>
          <p:nvPr/>
        </p:nvSpPr>
        <p:spPr>
          <a:xfrm>
            <a:off x="7019550" y="599850"/>
            <a:ext cx="10797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dk1"/>
                </a:solidFill>
              </a:rPr>
              <a:t>Dangers:</a:t>
            </a:r>
            <a:endParaRPr sz="1900"/>
          </a:p>
        </p:txBody>
      </p:sp>
      <p:sp>
        <p:nvSpPr>
          <p:cNvPr id="139" name="Google Shape;139;p18"/>
          <p:cNvSpPr txBox="1"/>
          <p:nvPr/>
        </p:nvSpPr>
        <p:spPr>
          <a:xfrm>
            <a:off x="35350" y="1604975"/>
            <a:ext cx="5841300" cy="564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solidFill>
                  <a:schemeClr val="dk1"/>
                </a:solidFill>
              </a:rPr>
              <a:t>Il n’y a pas de limite de vitesse pour  son engagement. Il faut cependant le </a:t>
            </a:r>
            <a:r>
              <a:rPr b="1" lang="fr" u="sng">
                <a:solidFill>
                  <a:srgbClr val="FF0000"/>
                </a:solidFill>
              </a:rPr>
              <a:t>désactiver</a:t>
            </a:r>
            <a:r>
              <a:rPr lang="fr">
                <a:solidFill>
                  <a:schemeClr val="dk1"/>
                </a:solidFill>
              </a:rPr>
              <a:t> lorsque son utilisation est terminée.</a:t>
            </a:r>
            <a:endParaRPr sz="1700"/>
          </a:p>
        </p:txBody>
      </p:sp>
      <p:sp>
        <p:nvSpPr>
          <p:cNvPr id="140" name="Google Shape;140;p18"/>
          <p:cNvSpPr txBox="1"/>
          <p:nvPr/>
        </p:nvSpPr>
        <p:spPr>
          <a:xfrm>
            <a:off x="4647126" y="2253000"/>
            <a:ext cx="1237500" cy="5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rgbClr val="FF9900"/>
                </a:solidFill>
              </a:rPr>
              <a:t>Voyants </a:t>
            </a:r>
            <a:r>
              <a:rPr b="1" lang="fr" sz="1600">
                <a:solidFill>
                  <a:srgbClr val="FF9900"/>
                </a:solidFill>
              </a:rPr>
              <a:t>lumineux</a:t>
            </a:r>
            <a:endParaRPr b="1" sz="1600">
              <a:solidFill>
                <a:srgbClr val="FF9900"/>
              </a:solidFill>
            </a:endParaRPr>
          </a:p>
        </p:txBody>
      </p:sp>
      <p:sp>
        <p:nvSpPr>
          <p:cNvPr id="141" name="Google Shape;141;p18"/>
          <p:cNvSpPr txBox="1"/>
          <p:nvPr/>
        </p:nvSpPr>
        <p:spPr>
          <a:xfrm>
            <a:off x="4470851" y="1953375"/>
            <a:ext cx="1503600" cy="2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t>Interrupteurs</a:t>
            </a:r>
            <a:endParaRPr b="1" sz="1600"/>
          </a:p>
        </p:txBody>
      </p:sp>
      <p:pic>
        <p:nvPicPr>
          <p:cNvPr id="142" name="Google Shape;142;p18"/>
          <p:cNvPicPr preferRelativeResize="0"/>
          <p:nvPr/>
        </p:nvPicPr>
        <p:blipFill>
          <a:blip r:embed="rId4">
            <a:alphaModFix/>
          </a:blip>
          <a:stretch>
            <a:fillRect/>
          </a:stretch>
        </p:blipFill>
        <p:spPr>
          <a:xfrm>
            <a:off x="1749675" y="2284320"/>
            <a:ext cx="1237500" cy="1914455"/>
          </a:xfrm>
          <a:prstGeom prst="rect">
            <a:avLst/>
          </a:prstGeom>
          <a:noFill/>
          <a:ln>
            <a:noFill/>
          </a:ln>
        </p:spPr>
      </p:pic>
      <p:pic>
        <p:nvPicPr>
          <p:cNvPr id="143" name="Google Shape;143;p18"/>
          <p:cNvPicPr preferRelativeResize="0"/>
          <p:nvPr/>
        </p:nvPicPr>
        <p:blipFill>
          <a:blip r:embed="rId5">
            <a:alphaModFix/>
          </a:blip>
          <a:stretch>
            <a:fillRect/>
          </a:stretch>
        </p:blipFill>
        <p:spPr>
          <a:xfrm>
            <a:off x="3304238" y="2262914"/>
            <a:ext cx="996900" cy="1967337"/>
          </a:xfrm>
          <a:prstGeom prst="rect">
            <a:avLst/>
          </a:prstGeom>
          <a:noFill/>
          <a:ln>
            <a:noFill/>
          </a:ln>
        </p:spPr>
      </p:pic>
      <p:sp>
        <p:nvSpPr>
          <p:cNvPr id="144" name="Google Shape;144;p18"/>
          <p:cNvSpPr txBox="1"/>
          <p:nvPr/>
        </p:nvSpPr>
        <p:spPr>
          <a:xfrm>
            <a:off x="0" y="0"/>
            <a:ext cx="6048300" cy="169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a:solidFill>
                  <a:schemeClr val="dk1"/>
                </a:solidFill>
              </a:rPr>
              <a:t>Le différentiel interponts  (Diviseur de pouvoir) </a:t>
            </a:r>
            <a:r>
              <a:rPr b="1" lang="fr">
                <a:solidFill>
                  <a:schemeClr val="dk1"/>
                </a:solidFill>
                <a:highlight>
                  <a:srgbClr val="FFFF00"/>
                </a:highlight>
              </a:rPr>
              <a:t>“PDL”</a:t>
            </a:r>
            <a:r>
              <a:rPr b="1" lang="fr">
                <a:solidFill>
                  <a:schemeClr val="dk1"/>
                </a:solidFill>
              </a:rPr>
              <a:t> : </a:t>
            </a:r>
            <a:endParaRPr b="1">
              <a:solidFill>
                <a:schemeClr val="dk1"/>
              </a:solidFill>
            </a:endParaRPr>
          </a:p>
          <a:p>
            <a:pPr indent="0" lvl="0" marL="0" rtl="0" algn="just">
              <a:spcBef>
                <a:spcPts val="0"/>
              </a:spcBef>
              <a:spcAft>
                <a:spcPts val="0"/>
              </a:spcAft>
              <a:buNone/>
            </a:pPr>
            <a:r>
              <a:t/>
            </a:r>
            <a:endParaRPr b="1">
              <a:solidFill>
                <a:schemeClr val="dk1"/>
              </a:solidFill>
            </a:endParaRPr>
          </a:p>
          <a:p>
            <a:pPr indent="0" lvl="0" marL="0" rtl="0" algn="just">
              <a:spcBef>
                <a:spcPts val="0"/>
              </a:spcBef>
              <a:spcAft>
                <a:spcPts val="0"/>
              </a:spcAft>
              <a:buNone/>
            </a:pPr>
            <a:r>
              <a:rPr lang="fr">
                <a:solidFill>
                  <a:schemeClr val="dk1"/>
                </a:solidFill>
              </a:rPr>
              <a:t>Le différentiel interponts</a:t>
            </a:r>
            <a:r>
              <a:rPr b="1" lang="fr">
                <a:solidFill>
                  <a:schemeClr val="dk1"/>
                </a:solidFill>
              </a:rPr>
              <a:t> </a:t>
            </a:r>
            <a:r>
              <a:rPr b="1" lang="fr">
                <a:solidFill>
                  <a:schemeClr val="dk1"/>
                </a:solidFill>
                <a:highlight>
                  <a:srgbClr val="FFFF00"/>
                </a:highlight>
              </a:rPr>
              <a:t>"Inter-axle"</a:t>
            </a:r>
            <a:r>
              <a:rPr lang="fr">
                <a:solidFill>
                  <a:schemeClr val="dk1"/>
                </a:solidFill>
              </a:rPr>
              <a:t> </a:t>
            </a:r>
            <a:r>
              <a:rPr lang="fr">
                <a:solidFill>
                  <a:schemeClr val="dk1"/>
                </a:solidFill>
              </a:rPr>
              <a:t>est muni d’un système de blocage </a:t>
            </a:r>
            <a:r>
              <a:rPr b="1" lang="fr">
                <a:solidFill>
                  <a:schemeClr val="dk1"/>
                </a:solidFill>
                <a:highlight>
                  <a:srgbClr val="FFFF00"/>
                </a:highlight>
              </a:rPr>
              <a:t>non optionnel</a:t>
            </a:r>
            <a:r>
              <a:rPr lang="fr">
                <a:solidFill>
                  <a:schemeClr val="dk1"/>
                </a:solidFill>
              </a:rPr>
              <a:t> qui assure la distribution de la puissance motrice à part égale aux ponts avant et arrière du véhicule, peu importe l’état d’adhérence de la chaussée. Un témoin lumineux et/ou sonore indique l’utilisation du système en cours.</a:t>
            </a:r>
            <a:endParaRPr sz="1700"/>
          </a:p>
        </p:txBody>
      </p:sp>
      <p:pic>
        <p:nvPicPr>
          <p:cNvPr id="145" name="Google Shape;145;p18"/>
          <p:cNvPicPr preferRelativeResize="0"/>
          <p:nvPr/>
        </p:nvPicPr>
        <p:blipFill>
          <a:blip r:embed="rId6">
            <a:alphaModFix/>
          </a:blip>
          <a:stretch>
            <a:fillRect/>
          </a:stretch>
        </p:blipFill>
        <p:spPr>
          <a:xfrm>
            <a:off x="118703" y="2131793"/>
            <a:ext cx="1307996" cy="2250625"/>
          </a:xfrm>
          <a:prstGeom prst="rect">
            <a:avLst/>
          </a:prstGeom>
          <a:noFill/>
          <a:ln>
            <a:noFill/>
          </a:ln>
        </p:spPr>
      </p:pic>
      <p:cxnSp>
        <p:nvCxnSpPr>
          <p:cNvPr id="146" name="Google Shape;146;p18"/>
          <p:cNvCxnSpPr>
            <a:stCxn id="140" idx="1"/>
          </p:cNvCxnSpPr>
          <p:nvPr/>
        </p:nvCxnSpPr>
        <p:spPr>
          <a:xfrm flipH="1">
            <a:off x="4048026" y="2504400"/>
            <a:ext cx="599100" cy="639000"/>
          </a:xfrm>
          <a:prstGeom prst="straightConnector1">
            <a:avLst/>
          </a:prstGeom>
          <a:noFill/>
          <a:ln cap="flat" cmpd="sng" w="28575">
            <a:solidFill>
              <a:srgbClr val="FF9900"/>
            </a:solidFill>
            <a:prstDash val="solid"/>
            <a:round/>
            <a:headEnd len="med" w="med" type="none"/>
            <a:tailEnd len="med" w="med" type="triangle"/>
          </a:ln>
        </p:spPr>
      </p:cxnSp>
      <p:cxnSp>
        <p:nvCxnSpPr>
          <p:cNvPr id="147" name="Google Shape;147;p18"/>
          <p:cNvCxnSpPr/>
          <p:nvPr/>
        </p:nvCxnSpPr>
        <p:spPr>
          <a:xfrm flipH="1">
            <a:off x="5276825" y="2862275"/>
            <a:ext cx="4800" cy="3474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