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31"/>
  </p:notesMasterIdLst>
  <p:handoutMasterIdLst>
    <p:handoutMasterId r:id="rId32"/>
  </p:handoutMasterIdLst>
  <p:sldIdLst>
    <p:sldId id="256" r:id="rId5"/>
    <p:sldId id="362" r:id="rId6"/>
    <p:sldId id="344" r:id="rId7"/>
    <p:sldId id="345" r:id="rId8"/>
    <p:sldId id="263" r:id="rId9"/>
    <p:sldId id="346" r:id="rId10"/>
    <p:sldId id="347" r:id="rId11"/>
    <p:sldId id="349" r:id="rId12"/>
    <p:sldId id="348" r:id="rId13"/>
    <p:sldId id="350" r:id="rId14"/>
    <p:sldId id="361" r:id="rId15"/>
    <p:sldId id="267" r:id="rId16"/>
    <p:sldId id="351" r:id="rId17"/>
    <p:sldId id="352" r:id="rId18"/>
    <p:sldId id="268" r:id="rId19"/>
    <p:sldId id="269" r:id="rId20"/>
    <p:sldId id="363" r:id="rId21"/>
    <p:sldId id="270" r:id="rId22"/>
    <p:sldId id="354" r:id="rId23"/>
    <p:sldId id="356" r:id="rId24"/>
    <p:sldId id="357" r:id="rId25"/>
    <p:sldId id="271" r:id="rId26"/>
    <p:sldId id="364" r:id="rId27"/>
    <p:sldId id="358" r:id="rId28"/>
    <p:sldId id="365" r:id="rId29"/>
    <p:sldId id="360" r:id="rId3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25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C2430-5560-4CD9-AA13-6B52EA8B38A4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0AB76-66E1-4D98-9772-E2B31421D7AE}">
      <dgm:prSet/>
      <dgm:spPr/>
      <dgm:t>
        <a:bodyPr/>
        <a:lstStyle/>
        <a:p>
          <a:r>
            <a:rPr lang="fr-CA" dirty="0"/>
            <a:t>Laisse entrer et sortir les vaisseaux sanguins + lymphatiques.</a:t>
          </a:r>
          <a:endParaRPr lang="en-US" dirty="0"/>
        </a:p>
      </dgm:t>
    </dgm:pt>
    <dgm:pt modelId="{02F55C64-8EAC-43F6-B23E-37542A403748}" type="parTrans" cxnId="{EDE2EFD6-086F-4790-AF92-6E7D1FBB6EC9}">
      <dgm:prSet/>
      <dgm:spPr/>
      <dgm:t>
        <a:bodyPr/>
        <a:lstStyle/>
        <a:p>
          <a:endParaRPr lang="en-US"/>
        </a:p>
      </dgm:t>
    </dgm:pt>
    <dgm:pt modelId="{EFFDAE6A-DD9E-43F9-BBBA-AFCDBF52BFE0}" type="sibTrans" cxnId="{EDE2EFD6-086F-4790-AF92-6E7D1FBB6EC9}">
      <dgm:prSet/>
      <dgm:spPr/>
      <dgm:t>
        <a:bodyPr/>
        <a:lstStyle/>
        <a:p>
          <a:endParaRPr lang="en-US"/>
        </a:p>
      </dgm:t>
    </dgm:pt>
    <dgm:pt modelId="{659175B3-F913-42C9-8B4D-1B2D13CFEE61}">
      <dgm:prSet/>
      <dgm:spPr/>
      <dgm:t>
        <a:bodyPr/>
        <a:lstStyle/>
        <a:p>
          <a:r>
            <a:rPr lang="fr-CA"/>
            <a:t>Laisse entrer et sortir les nerfs du rein.</a:t>
          </a:r>
          <a:endParaRPr lang="en-US"/>
        </a:p>
      </dgm:t>
    </dgm:pt>
    <dgm:pt modelId="{B38BD70F-806D-4159-BB8E-F4A93DBE725D}" type="parTrans" cxnId="{B19E9632-62A6-438E-B04A-815EF739C42B}">
      <dgm:prSet/>
      <dgm:spPr/>
      <dgm:t>
        <a:bodyPr/>
        <a:lstStyle/>
        <a:p>
          <a:endParaRPr lang="en-US"/>
        </a:p>
      </dgm:t>
    </dgm:pt>
    <dgm:pt modelId="{9A4FCFE7-81EF-4464-A722-81D9C5765167}" type="sibTrans" cxnId="{B19E9632-62A6-438E-B04A-815EF739C42B}">
      <dgm:prSet/>
      <dgm:spPr/>
      <dgm:t>
        <a:bodyPr/>
        <a:lstStyle/>
        <a:p>
          <a:endParaRPr lang="en-US"/>
        </a:p>
      </dgm:t>
    </dgm:pt>
    <dgm:pt modelId="{F102CC40-2D35-468A-ADED-9B3408504DBA}">
      <dgm:prSet/>
      <dgm:spPr/>
      <dgm:t>
        <a:bodyPr/>
        <a:lstStyle/>
        <a:p>
          <a:r>
            <a:rPr lang="fr-CA"/>
            <a:t>Est le point de départ de l’uretère qui est connecté au bassinet.</a:t>
          </a:r>
          <a:endParaRPr lang="en-US"/>
        </a:p>
      </dgm:t>
    </dgm:pt>
    <dgm:pt modelId="{4E57C073-550C-4A9C-AD4B-8BD2453E5314}" type="parTrans" cxnId="{F1329705-5376-4A22-98DC-B3C6CDD7DE2E}">
      <dgm:prSet/>
      <dgm:spPr/>
      <dgm:t>
        <a:bodyPr/>
        <a:lstStyle/>
        <a:p>
          <a:endParaRPr lang="en-US"/>
        </a:p>
      </dgm:t>
    </dgm:pt>
    <dgm:pt modelId="{843BC033-519F-4F51-8A1C-22A82082EAAF}" type="sibTrans" cxnId="{F1329705-5376-4A22-98DC-B3C6CDD7DE2E}">
      <dgm:prSet/>
      <dgm:spPr/>
      <dgm:t>
        <a:bodyPr/>
        <a:lstStyle/>
        <a:p>
          <a:endParaRPr lang="en-US"/>
        </a:p>
      </dgm:t>
    </dgm:pt>
    <dgm:pt modelId="{8B54CD81-2C61-4939-83A4-0BB470A11E0A}" type="pres">
      <dgm:prSet presAssocID="{698C2430-5560-4CD9-AA13-6B52EA8B38A4}" presName="vert0" presStyleCnt="0">
        <dgm:presLayoutVars>
          <dgm:dir/>
          <dgm:animOne val="branch"/>
          <dgm:animLvl val="lvl"/>
        </dgm:presLayoutVars>
      </dgm:prSet>
      <dgm:spPr/>
    </dgm:pt>
    <dgm:pt modelId="{E36A7665-1F7B-45C6-B40B-6AA6F652171C}" type="pres">
      <dgm:prSet presAssocID="{94E0AB76-66E1-4D98-9772-E2B31421D7AE}" presName="thickLine" presStyleLbl="alignNode1" presStyleIdx="0" presStyleCnt="3"/>
      <dgm:spPr/>
    </dgm:pt>
    <dgm:pt modelId="{47D55403-4879-4D92-B3C5-68DB6964536D}" type="pres">
      <dgm:prSet presAssocID="{94E0AB76-66E1-4D98-9772-E2B31421D7AE}" presName="horz1" presStyleCnt="0"/>
      <dgm:spPr/>
    </dgm:pt>
    <dgm:pt modelId="{48AABC9E-2331-4B77-856E-C63AFDC0A1A1}" type="pres">
      <dgm:prSet presAssocID="{94E0AB76-66E1-4D98-9772-E2B31421D7AE}" presName="tx1" presStyleLbl="revTx" presStyleIdx="0" presStyleCnt="3"/>
      <dgm:spPr/>
    </dgm:pt>
    <dgm:pt modelId="{37430BE7-BD62-46E3-BEDC-C94E28CE37B2}" type="pres">
      <dgm:prSet presAssocID="{94E0AB76-66E1-4D98-9772-E2B31421D7AE}" presName="vert1" presStyleCnt="0"/>
      <dgm:spPr/>
    </dgm:pt>
    <dgm:pt modelId="{626624BF-29A8-4A5A-93F2-D9A632EB6C9C}" type="pres">
      <dgm:prSet presAssocID="{659175B3-F913-42C9-8B4D-1B2D13CFEE61}" presName="thickLine" presStyleLbl="alignNode1" presStyleIdx="1" presStyleCnt="3"/>
      <dgm:spPr/>
    </dgm:pt>
    <dgm:pt modelId="{0F7BC2D1-06FB-4CB7-B67A-3647B885DCD6}" type="pres">
      <dgm:prSet presAssocID="{659175B3-F913-42C9-8B4D-1B2D13CFEE61}" presName="horz1" presStyleCnt="0"/>
      <dgm:spPr/>
    </dgm:pt>
    <dgm:pt modelId="{8DB8D218-C7CB-4900-B86B-DB15DE12EE15}" type="pres">
      <dgm:prSet presAssocID="{659175B3-F913-42C9-8B4D-1B2D13CFEE61}" presName="tx1" presStyleLbl="revTx" presStyleIdx="1" presStyleCnt="3"/>
      <dgm:spPr/>
    </dgm:pt>
    <dgm:pt modelId="{80F82C35-ECC6-48DF-AC30-874B8D53CF18}" type="pres">
      <dgm:prSet presAssocID="{659175B3-F913-42C9-8B4D-1B2D13CFEE61}" presName="vert1" presStyleCnt="0"/>
      <dgm:spPr/>
    </dgm:pt>
    <dgm:pt modelId="{BAFDB614-BF37-4E75-971B-032ADA3A3A5E}" type="pres">
      <dgm:prSet presAssocID="{F102CC40-2D35-468A-ADED-9B3408504DBA}" presName="thickLine" presStyleLbl="alignNode1" presStyleIdx="2" presStyleCnt="3"/>
      <dgm:spPr/>
    </dgm:pt>
    <dgm:pt modelId="{33075B7F-12DF-4316-9163-96586C0ABF61}" type="pres">
      <dgm:prSet presAssocID="{F102CC40-2D35-468A-ADED-9B3408504DBA}" presName="horz1" presStyleCnt="0"/>
      <dgm:spPr/>
    </dgm:pt>
    <dgm:pt modelId="{B239BBC8-49BF-49E3-8AB0-D17D824E8E38}" type="pres">
      <dgm:prSet presAssocID="{F102CC40-2D35-468A-ADED-9B3408504DBA}" presName="tx1" presStyleLbl="revTx" presStyleIdx="2" presStyleCnt="3"/>
      <dgm:spPr/>
    </dgm:pt>
    <dgm:pt modelId="{529A7E93-3777-484F-92BB-9711BAB05A98}" type="pres">
      <dgm:prSet presAssocID="{F102CC40-2D35-468A-ADED-9B3408504DBA}" presName="vert1" presStyleCnt="0"/>
      <dgm:spPr/>
    </dgm:pt>
  </dgm:ptLst>
  <dgm:cxnLst>
    <dgm:cxn modelId="{F1329705-5376-4A22-98DC-B3C6CDD7DE2E}" srcId="{698C2430-5560-4CD9-AA13-6B52EA8B38A4}" destId="{F102CC40-2D35-468A-ADED-9B3408504DBA}" srcOrd="2" destOrd="0" parTransId="{4E57C073-550C-4A9C-AD4B-8BD2453E5314}" sibTransId="{843BC033-519F-4F51-8A1C-22A82082EAAF}"/>
    <dgm:cxn modelId="{269A1816-5CBA-45D2-AB71-89959ED14A6C}" type="presOf" srcId="{659175B3-F913-42C9-8B4D-1B2D13CFEE61}" destId="{8DB8D218-C7CB-4900-B86B-DB15DE12EE15}" srcOrd="0" destOrd="0" presId="urn:microsoft.com/office/officeart/2008/layout/LinedList"/>
    <dgm:cxn modelId="{40C8F71B-AC09-4DE1-9359-98137058EA96}" type="presOf" srcId="{94E0AB76-66E1-4D98-9772-E2B31421D7AE}" destId="{48AABC9E-2331-4B77-856E-C63AFDC0A1A1}" srcOrd="0" destOrd="0" presId="urn:microsoft.com/office/officeart/2008/layout/LinedList"/>
    <dgm:cxn modelId="{B19E9632-62A6-438E-B04A-815EF739C42B}" srcId="{698C2430-5560-4CD9-AA13-6B52EA8B38A4}" destId="{659175B3-F913-42C9-8B4D-1B2D13CFEE61}" srcOrd="1" destOrd="0" parTransId="{B38BD70F-806D-4159-BB8E-F4A93DBE725D}" sibTransId="{9A4FCFE7-81EF-4464-A722-81D9C5765167}"/>
    <dgm:cxn modelId="{60D85D42-EEBB-4D6B-9E30-D89FE3DC4E0E}" type="presOf" srcId="{F102CC40-2D35-468A-ADED-9B3408504DBA}" destId="{B239BBC8-49BF-49E3-8AB0-D17D824E8E38}" srcOrd="0" destOrd="0" presId="urn:microsoft.com/office/officeart/2008/layout/LinedList"/>
    <dgm:cxn modelId="{2ECBC5AA-AC4D-46FF-AAE4-8DB4B41272CF}" type="presOf" srcId="{698C2430-5560-4CD9-AA13-6B52EA8B38A4}" destId="{8B54CD81-2C61-4939-83A4-0BB470A11E0A}" srcOrd="0" destOrd="0" presId="urn:microsoft.com/office/officeart/2008/layout/LinedList"/>
    <dgm:cxn modelId="{EDE2EFD6-086F-4790-AF92-6E7D1FBB6EC9}" srcId="{698C2430-5560-4CD9-AA13-6B52EA8B38A4}" destId="{94E0AB76-66E1-4D98-9772-E2B31421D7AE}" srcOrd="0" destOrd="0" parTransId="{02F55C64-8EAC-43F6-B23E-37542A403748}" sibTransId="{EFFDAE6A-DD9E-43F9-BBBA-AFCDBF52BFE0}"/>
    <dgm:cxn modelId="{BD8B83FA-9E84-44BC-A01A-48EC59405D6B}" type="presParOf" srcId="{8B54CD81-2C61-4939-83A4-0BB470A11E0A}" destId="{E36A7665-1F7B-45C6-B40B-6AA6F652171C}" srcOrd="0" destOrd="0" presId="urn:microsoft.com/office/officeart/2008/layout/LinedList"/>
    <dgm:cxn modelId="{D0AF014B-B48A-4EDD-902E-E0FE4B8C138B}" type="presParOf" srcId="{8B54CD81-2C61-4939-83A4-0BB470A11E0A}" destId="{47D55403-4879-4D92-B3C5-68DB6964536D}" srcOrd="1" destOrd="0" presId="urn:microsoft.com/office/officeart/2008/layout/LinedList"/>
    <dgm:cxn modelId="{ECC609F2-AE18-414B-B5C0-37E443A1FCD9}" type="presParOf" srcId="{47D55403-4879-4D92-B3C5-68DB6964536D}" destId="{48AABC9E-2331-4B77-856E-C63AFDC0A1A1}" srcOrd="0" destOrd="0" presId="urn:microsoft.com/office/officeart/2008/layout/LinedList"/>
    <dgm:cxn modelId="{50F1A2B2-7381-46FB-A44C-CB16BE8E68F6}" type="presParOf" srcId="{47D55403-4879-4D92-B3C5-68DB6964536D}" destId="{37430BE7-BD62-46E3-BEDC-C94E28CE37B2}" srcOrd="1" destOrd="0" presId="urn:microsoft.com/office/officeart/2008/layout/LinedList"/>
    <dgm:cxn modelId="{5F3A9F3F-705F-417F-86B2-3FFFA71025EB}" type="presParOf" srcId="{8B54CD81-2C61-4939-83A4-0BB470A11E0A}" destId="{626624BF-29A8-4A5A-93F2-D9A632EB6C9C}" srcOrd="2" destOrd="0" presId="urn:microsoft.com/office/officeart/2008/layout/LinedList"/>
    <dgm:cxn modelId="{5D733923-E01A-4A7F-9A21-E60D333363EA}" type="presParOf" srcId="{8B54CD81-2C61-4939-83A4-0BB470A11E0A}" destId="{0F7BC2D1-06FB-4CB7-B67A-3647B885DCD6}" srcOrd="3" destOrd="0" presId="urn:microsoft.com/office/officeart/2008/layout/LinedList"/>
    <dgm:cxn modelId="{61C75579-F836-47A7-B2A7-AEB8746C3EAE}" type="presParOf" srcId="{0F7BC2D1-06FB-4CB7-B67A-3647B885DCD6}" destId="{8DB8D218-C7CB-4900-B86B-DB15DE12EE15}" srcOrd="0" destOrd="0" presId="urn:microsoft.com/office/officeart/2008/layout/LinedList"/>
    <dgm:cxn modelId="{CC9DA24F-66A4-48CB-97C7-D11EDD09B3B4}" type="presParOf" srcId="{0F7BC2D1-06FB-4CB7-B67A-3647B885DCD6}" destId="{80F82C35-ECC6-48DF-AC30-874B8D53CF18}" srcOrd="1" destOrd="0" presId="urn:microsoft.com/office/officeart/2008/layout/LinedList"/>
    <dgm:cxn modelId="{5FB2928C-1B79-4A30-A470-F364D24234B4}" type="presParOf" srcId="{8B54CD81-2C61-4939-83A4-0BB470A11E0A}" destId="{BAFDB614-BF37-4E75-971B-032ADA3A3A5E}" srcOrd="4" destOrd="0" presId="urn:microsoft.com/office/officeart/2008/layout/LinedList"/>
    <dgm:cxn modelId="{6AD037AB-3B46-4336-825C-7F73F3DBB39E}" type="presParOf" srcId="{8B54CD81-2C61-4939-83A4-0BB470A11E0A}" destId="{33075B7F-12DF-4316-9163-96586C0ABF61}" srcOrd="5" destOrd="0" presId="urn:microsoft.com/office/officeart/2008/layout/LinedList"/>
    <dgm:cxn modelId="{F571C3B2-C3D2-494E-A33A-9883B13038DA}" type="presParOf" srcId="{33075B7F-12DF-4316-9163-96586C0ABF61}" destId="{B239BBC8-49BF-49E3-8AB0-D17D824E8E38}" srcOrd="0" destOrd="0" presId="urn:microsoft.com/office/officeart/2008/layout/LinedList"/>
    <dgm:cxn modelId="{7901FC70-CE58-4E84-B304-14CB269246D1}" type="presParOf" srcId="{33075B7F-12DF-4316-9163-96586C0ABF61}" destId="{529A7E93-3777-484F-92BB-9711BAB05A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C803B-2F8C-41C6-A22A-C4BE8B4A3F8B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55538DB-6D53-4D41-92F3-432571F13CB6}">
      <dgm:prSet/>
      <dgm:spPr/>
      <dgm:t>
        <a:bodyPr/>
        <a:lstStyle/>
        <a:p>
          <a:r>
            <a:rPr lang="fr-CA" dirty="0"/>
            <a:t>La miction résulte de la combinaison d’influx nerveux involontaires et volontaires.</a:t>
          </a:r>
          <a:endParaRPr lang="en-US" dirty="0"/>
        </a:p>
      </dgm:t>
    </dgm:pt>
    <dgm:pt modelId="{D960C599-2F42-4F0C-8791-9C671ABD326E}" type="parTrans" cxnId="{5C43D7B5-86C1-4302-A0A8-4FC9CEDB6950}">
      <dgm:prSet/>
      <dgm:spPr/>
      <dgm:t>
        <a:bodyPr/>
        <a:lstStyle/>
        <a:p>
          <a:endParaRPr lang="en-US"/>
        </a:p>
      </dgm:t>
    </dgm:pt>
    <dgm:pt modelId="{735AB14F-D271-4C97-A486-A9973371A195}" type="sibTrans" cxnId="{5C43D7B5-86C1-4302-A0A8-4FC9CEDB6950}">
      <dgm:prSet/>
      <dgm:spPr/>
      <dgm:t>
        <a:bodyPr/>
        <a:lstStyle/>
        <a:p>
          <a:endParaRPr lang="en-US"/>
        </a:p>
      </dgm:t>
    </dgm:pt>
    <dgm:pt modelId="{0CD7AFAD-33FE-453C-A031-A9F111FAB98B}">
      <dgm:prSet/>
      <dgm:spPr/>
      <dgm:t>
        <a:bodyPr/>
        <a:lstStyle/>
        <a:p>
          <a:r>
            <a:rPr lang="fr-CA"/>
            <a:t>Lorsque la quantité d'urine atteint 200ml à 400ml les parois de la vessie se tendent.</a:t>
          </a:r>
          <a:endParaRPr lang="en-US"/>
        </a:p>
      </dgm:t>
    </dgm:pt>
    <dgm:pt modelId="{8A11E1A8-F70C-4CD2-8B2D-90FB75B27A3A}" type="parTrans" cxnId="{936509F0-488E-4976-81F4-B60F44370155}">
      <dgm:prSet/>
      <dgm:spPr/>
      <dgm:t>
        <a:bodyPr/>
        <a:lstStyle/>
        <a:p>
          <a:endParaRPr lang="en-US"/>
        </a:p>
      </dgm:t>
    </dgm:pt>
    <dgm:pt modelId="{9829D15A-6784-431F-86DB-F7A5BAD553C9}" type="sibTrans" cxnId="{936509F0-488E-4976-81F4-B60F44370155}">
      <dgm:prSet/>
      <dgm:spPr/>
      <dgm:t>
        <a:bodyPr/>
        <a:lstStyle/>
        <a:p>
          <a:endParaRPr lang="en-US"/>
        </a:p>
      </dgm:t>
    </dgm:pt>
    <dgm:pt modelId="{8A4C10DF-360B-46E6-9175-1082CA69B50F}">
      <dgm:prSet/>
      <dgm:spPr/>
      <dgm:t>
        <a:bodyPr/>
        <a:lstStyle/>
        <a:p>
          <a:r>
            <a:rPr lang="fr-CA" u="sng" dirty="0"/>
            <a:t>Influx nerveux à l’encéphale donc  </a:t>
          </a:r>
          <a:r>
            <a:rPr lang="fr-CA" dirty="0"/>
            <a:t>:</a:t>
          </a:r>
        </a:p>
        <a:p>
          <a:r>
            <a:rPr lang="fr-CA" dirty="0"/>
            <a:t>- Besoin conscient d’uriner</a:t>
          </a:r>
        </a:p>
        <a:p>
          <a:r>
            <a:rPr lang="fr-CA" dirty="0"/>
            <a:t>- Réflexe inconscient de la miction</a:t>
          </a:r>
          <a:endParaRPr lang="en-US" dirty="0"/>
        </a:p>
      </dgm:t>
    </dgm:pt>
    <dgm:pt modelId="{E9DE702B-7B72-471D-8878-DD3604443444}" type="parTrans" cxnId="{73E82D76-C179-4C4E-B625-996A37D6E520}">
      <dgm:prSet/>
      <dgm:spPr/>
      <dgm:t>
        <a:bodyPr/>
        <a:lstStyle/>
        <a:p>
          <a:endParaRPr lang="en-US"/>
        </a:p>
      </dgm:t>
    </dgm:pt>
    <dgm:pt modelId="{5A73C1FE-B8A7-457C-B35A-57F3AF435A9A}" type="sibTrans" cxnId="{73E82D76-C179-4C4E-B625-996A37D6E520}">
      <dgm:prSet/>
      <dgm:spPr/>
      <dgm:t>
        <a:bodyPr/>
        <a:lstStyle/>
        <a:p>
          <a:endParaRPr lang="en-US"/>
        </a:p>
      </dgm:t>
    </dgm:pt>
    <dgm:pt modelId="{1EE8751E-84DD-4717-93CC-202BAE8D7347}" type="pres">
      <dgm:prSet presAssocID="{DD2C803B-2F8C-41C6-A22A-C4BE8B4A3F8B}" presName="vert0" presStyleCnt="0">
        <dgm:presLayoutVars>
          <dgm:dir/>
          <dgm:animOne val="branch"/>
          <dgm:animLvl val="lvl"/>
        </dgm:presLayoutVars>
      </dgm:prSet>
      <dgm:spPr/>
    </dgm:pt>
    <dgm:pt modelId="{9B9AB2BE-CD34-4B57-8BD3-756184BBCF46}" type="pres">
      <dgm:prSet presAssocID="{855538DB-6D53-4D41-92F3-432571F13CB6}" presName="thickLine" presStyleLbl="alignNode1" presStyleIdx="0" presStyleCnt="3"/>
      <dgm:spPr/>
    </dgm:pt>
    <dgm:pt modelId="{E5966132-A3A6-4D52-B090-3DE99F35E711}" type="pres">
      <dgm:prSet presAssocID="{855538DB-6D53-4D41-92F3-432571F13CB6}" presName="horz1" presStyleCnt="0"/>
      <dgm:spPr/>
    </dgm:pt>
    <dgm:pt modelId="{524EE5B6-B577-43ED-94AC-0DC69A002A55}" type="pres">
      <dgm:prSet presAssocID="{855538DB-6D53-4D41-92F3-432571F13CB6}" presName="tx1" presStyleLbl="revTx" presStyleIdx="0" presStyleCnt="3"/>
      <dgm:spPr/>
    </dgm:pt>
    <dgm:pt modelId="{610807B6-D732-4F3D-8DA9-61BD672DAD36}" type="pres">
      <dgm:prSet presAssocID="{855538DB-6D53-4D41-92F3-432571F13CB6}" presName="vert1" presStyleCnt="0"/>
      <dgm:spPr/>
    </dgm:pt>
    <dgm:pt modelId="{D75231E5-D992-4B7F-8598-12ED6B06F838}" type="pres">
      <dgm:prSet presAssocID="{0CD7AFAD-33FE-453C-A031-A9F111FAB98B}" presName="thickLine" presStyleLbl="alignNode1" presStyleIdx="1" presStyleCnt="3"/>
      <dgm:spPr/>
    </dgm:pt>
    <dgm:pt modelId="{80705CFC-CBBF-402F-A03B-77452B5CD572}" type="pres">
      <dgm:prSet presAssocID="{0CD7AFAD-33FE-453C-A031-A9F111FAB98B}" presName="horz1" presStyleCnt="0"/>
      <dgm:spPr/>
    </dgm:pt>
    <dgm:pt modelId="{D2A29DB0-F9E6-479A-AEF3-2D7C33C7FB6F}" type="pres">
      <dgm:prSet presAssocID="{0CD7AFAD-33FE-453C-A031-A9F111FAB98B}" presName="tx1" presStyleLbl="revTx" presStyleIdx="1" presStyleCnt="3"/>
      <dgm:spPr/>
    </dgm:pt>
    <dgm:pt modelId="{0DC143FE-819C-4E4E-A717-1D2DE685C009}" type="pres">
      <dgm:prSet presAssocID="{0CD7AFAD-33FE-453C-A031-A9F111FAB98B}" presName="vert1" presStyleCnt="0"/>
      <dgm:spPr/>
    </dgm:pt>
    <dgm:pt modelId="{31711902-875F-4417-9357-AAB942976E23}" type="pres">
      <dgm:prSet presAssocID="{8A4C10DF-360B-46E6-9175-1082CA69B50F}" presName="thickLine" presStyleLbl="alignNode1" presStyleIdx="2" presStyleCnt="3"/>
      <dgm:spPr/>
    </dgm:pt>
    <dgm:pt modelId="{C6FE4D17-2EF8-4FC7-A6A5-049968C3C211}" type="pres">
      <dgm:prSet presAssocID="{8A4C10DF-360B-46E6-9175-1082CA69B50F}" presName="horz1" presStyleCnt="0"/>
      <dgm:spPr/>
    </dgm:pt>
    <dgm:pt modelId="{3D2EBD6C-B4A5-4AAD-99E6-0463458C2733}" type="pres">
      <dgm:prSet presAssocID="{8A4C10DF-360B-46E6-9175-1082CA69B50F}" presName="tx1" presStyleLbl="revTx" presStyleIdx="2" presStyleCnt="3" custScaleY="132927"/>
      <dgm:spPr/>
    </dgm:pt>
    <dgm:pt modelId="{394C9E9C-916E-4EE3-AF07-7323B0E3A8A7}" type="pres">
      <dgm:prSet presAssocID="{8A4C10DF-360B-46E6-9175-1082CA69B50F}" presName="vert1" presStyleCnt="0"/>
      <dgm:spPr/>
    </dgm:pt>
  </dgm:ptLst>
  <dgm:cxnLst>
    <dgm:cxn modelId="{8359AB00-DA1C-4FC9-A2D7-DF5CED71DFAC}" type="presOf" srcId="{8A4C10DF-360B-46E6-9175-1082CA69B50F}" destId="{3D2EBD6C-B4A5-4AAD-99E6-0463458C2733}" srcOrd="0" destOrd="0" presId="urn:microsoft.com/office/officeart/2008/layout/LinedList"/>
    <dgm:cxn modelId="{A5E4F636-E158-4B39-BF69-17F2CF412248}" type="presOf" srcId="{DD2C803B-2F8C-41C6-A22A-C4BE8B4A3F8B}" destId="{1EE8751E-84DD-4717-93CC-202BAE8D7347}" srcOrd="0" destOrd="0" presId="urn:microsoft.com/office/officeart/2008/layout/LinedList"/>
    <dgm:cxn modelId="{73E82D76-C179-4C4E-B625-996A37D6E520}" srcId="{DD2C803B-2F8C-41C6-A22A-C4BE8B4A3F8B}" destId="{8A4C10DF-360B-46E6-9175-1082CA69B50F}" srcOrd="2" destOrd="0" parTransId="{E9DE702B-7B72-471D-8878-DD3604443444}" sibTransId="{5A73C1FE-B8A7-457C-B35A-57F3AF435A9A}"/>
    <dgm:cxn modelId="{C8B9C188-7B0F-4095-ACB9-30D4961B87D1}" type="presOf" srcId="{855538DB-6D53-4D41-92F3-432571F13CB6}" destId="{524EE5B6-B577-43ED-94AC-0DC69A002A55}" srcOrd="0" destOrd="0" presId="urn:microsoft.com/office/officeart/2008/layout/LinedList"/>
    <dgm:cxn modelId="{E11DFB94-EB41-48EB-AA34-18EA1F760B09}" type="presOf" srcId="{0CD7AFAD-33FE-453C-A031-A9F111FAB98B}" destId="{D2A29DB0-F9E6-479A-AEF3-2D7C33C7FB6F}" srcOrd="0" destOrd="0" presId="urn:microsoft.com/office/officeart/2008/layout/LinedList"/>
    <dgm:cxn modelId="{5C43D7B5-86C1-4302-A0A8-4FC9CEDB6950}" srcId="{DD2C803B-2F8C-41C6-A22A-C4BE8B4A3F8B}" destId="{855538DB-6D53-4D41-92F3-432571F13CB6}" srcOrd="0" destOrd="0" parTransId="{D960C599-2F42-4F0C-8791-9C671ABD326E}" sibTransId="{735AB14F-D271-4C97-A486-A9973371A195}"/>
    <dgm:cxn modelId="{936509F0-488E-4976-81F4-B60F44370155}" srcId="{DD2C803B-2F8C-41C6-A22A-C4BE8B4A3F8B}" destId="{0CD7AFAD-33FE-453C-A031-A9F111FAB98B}" srcOrd="1" destOrd="0" parTransId="{8A11E1A8-F70C-4CD2-8B2D-90FB75B27A3A}" sibTransId="{9829D15A-6784-431F-86DB-F7A5BAD553C9}"/>
    <dgm:cxn modelId="{3C9B2BE8-7AEE-4353-AE3F-1AD7AF41957F}" type="presParOf" srcId="{1EE8751E-84DD-4717-93CC-202BAE8D7347}" destId="{9B9AB2BE-CD34-4B57-8BD3-756184BBCF46}" srcOrd="0" destOrd="0" presId="urn:microsoft.com/office/officeart/2008/layout/LinedList"/>
    <dgm:cxn modelId="{0088F0CA-598E-4988-AD18-6086A5C87010}" type="presParOf" srcId="{1EE8751E-84DD-4717-93CC-202BAE8D7347}" destId="{E5966132-A3A6-4D52-B090-3DE99F35E711}" srcOrd="1" destOrd="0" presId="urn:microsoft.com/office/officeart/2008/layout/LinedList"/>
    <dgm:cxn modelId="{A00BA1EF-8C42-4B3F-8EE3-758F52699698}" type="presParOf" srcId="{E5966132-A3A6-4D52-B090-3DE99F35E711}" destId="{524EE5B6-B577-43ED-94AC-0DC69A002A55}" srcOrd="0" destOrd="0" presId="urn:microsoft.com/office/officeart/2008/layout/LinedList"/>
    <dgm:cxn modelId="{12FF5920-122F-425B-AD2C-D96040BB952C}" type="presParOf" srcId="{E5966132-A3A6-4D52-B090-3DE99F35E711}" destId="{610807B6-D732-4F3D-8DA9-61BD672DAD36}" srcOrd="1" destOrd="0" presId="urn:microsoft.com/office/officeart/2008/layout/LinedList"/>
    <dgm:cxn modelId="{6E397174-4E07-40ED-A1CF-025D757968A2}" type="presParOf" srcId="{1EE8751E-84DD-4717-93CC-202BAE8D7347}" destId="{D75231E5-D992-4B7F-8598-12ED6B06F838}" srcOrd="2" destOrd="0" presId="urn:microsoft.com/office/officeart/2008/layout/LinedList"/>
    <dgm:cxn modelId="{65B96DC1-CA78-41BC-B57F-3EBDEF0E63D7}" type="presParOf" srcId="{1EE8751E-84DD-4717-93CC-202BAE8D7347}" destId="{80705CFC-CBBF-402F-A03B-77452B5CD572}" srcOrd="3" destOrd="0" presId="urn:microsoft.com/office/officeart/2008/layout/LinedList"/>
    <dgm:cxn modelId="{C82C81B1-A272-4FD5-8614-AA61E2873EC8}" type="presParOf" srcId="{80705CFC-CBBF-402F-A03B-77452B5CD572}" destId="{D2A29DB0-F9E6-479A-AEF3-2D7C33C7FB6F}" srcOrd="0" destOrd="0" presId="urn:microsoft.com/office/officeart/2008/layout/LinedList"/>
    <dgm:cxn modelId="{688C2674-7CDB-4128-B408-9D0D91EC3D7E}" type="presParOf" srcId="{80705CFC-CBBF-402F-A03B-77452B5CD572}" destId="{0DC143FE-819C-4E4E-A717-1D2DE685C009}" srcOrd="1" destOrd="0" presId="urn:microsoft.com/office/officeart/2008/layout/LinedList"/>
    <dgm:cxn modelId="{85ABBA8C-75AE-4507-9583-962CA44BE3B5}" type="presParOf" srcId="{1EE8751E-84DD-4717-93CC-202BAE8D7347}" destId="{31711902-875F-4417-9357-AAB942976E23}" srcOrd="4" destOrd="0" presId="urn:microsoft.com/office/officeart/2008/layout/LinedList"/>
    <dgm:cxn modelId="{B753603C-FC18-4F15-96DD-188FCDC08EAD}" type="presParOf" srcId="{1EE8751E-84DD-4717-93CC-202BAE8D7347}" destId="{C6FE4D17-2EF8-4FC7-A6A5-049968C3C211}" srcOrd="5" destOrd="0" presId="urn:microsoft.com/office/officeart/2008/layout/LinedList"/>
    <dgm:cxn modelId="{D84C3583-3C64-4D43-BCE3-99B4F9A54E30}" type="presParOf" srcId="{C6FE4D17-2EF8-4FC7-A6A5-049968C3C211}" destId="{3D2EBD6C-B4A5-4AAD-99E6-0463458C2733}" srcOrd="0" destOrd="0" presId="urn:microsoft.com/office/officeart/2008/layout/LinedList"/>
    <dgm:cxn modelId="{D4E552A0-6F10-4E94-9F34-6BC00685B1F2}" type="presParOf" srcId="{C6FE4D17-2EF8-4FC7-A6A5-049968C3C211}" destId="{394C9E9C-916E-4EE3-AF07-7323B0E3A8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A7665-1F7B-45C6-B40B-6AA6F652171C}">
      <dsp:nvSpPr>
        <dsp:cNvPr id="0" name=""/>
        <dsp:cNvSpPr/>
      </dsp:nvSpPr>
      <dsp:spPr>
        <a:xfrm>
          <a:off x="0" y="195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AABC9E-2331-4B77-856E-C63AFDC0A1A1}">
      <dsp:nvSpPr>
        <dsp:cNvPr id="0" name=""/>
        <dsp:cNvSpPr/>
      </dsp:nvSpPr>
      <dsp:spPr>
        <a:xfrm>
          <a:off x="0" y="1952"/>
          <a:ext cx="10515600" cy="13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700" kern="1200" dirty="0"/>
            <a:t>Laisse entrer et sortir les vaisseaux sanguins + lymphatiques.</a:t>
          </a:r>
          <a:endParaRPr lang="en-US" sz="3700" kern="1200" dirty="0"/>
        </a:p>
      </dsp:txBody>
      <dsp:txXfrm>
        <a:off x="0" y="1952"/>
        <a:ext cx="10515600" cy="1331467"/>
      </dsp:txXfrm>
    </dsp:sp>
    <dsp:sp modelId="{626624BF-29A8-4A5A-93F2-D9A632EB6C9C}">
      <dsp:nvSpPr>
        <dsp:cNvPr id="0" name=""/>
        <dsp:cNvSpPr/>
      </dsp:nvSpPr>
      <dsp:spPr>
        <a:xfrm>
          <a:off x="0" y="133341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B8D218-C7CB-4900-B86B-DB15DE12EE15}">
      <dsp:nvSpPr>
        <dsp:cNvPr id="0" name=""/>
        <dsp:cNvSpPr/>
      </dsp:nvSpPr>
      <dsp:spPr>
        <a:xfrm>
          <a:off x="0" y="1333419"/>
          <a:ext cx="10515600" cy="13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700" kern="1200"/>
            <a:t>Laisse entrer et sortir les nerfs du rein.</a:t>
          </a:r>
          <a:endParaRPr lang="en-US" sz="3700" kern="1200"/>
        </a:p>
      </dsp:txBody>
      <dsp:txXfrm>
        <a:off x="0" y="1333419"/>
        <a:ext cx="10515600" cy="1331467"/>
      </dsp:txXfrm>
    </dsp:sp>
    <dsp:sp modelId="{BAFDB614-BF37-4E75-971B-032ADA3A3A5E}">
      <dsp:nvSpPr>
        <dsp:cNvPr id="0" name=""/>
        <dsp:cNvSpPr/>
      </dsp:nvSpPr>
      <dsp:spPr>
        <a:xfrm>
          <a:off x="0" y="26648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39BBC8-49BF-49E3-8AB0-D17D824E8E38}">
      <dsp:nvSpPr>
        <dsp:cNvPr id="0" name=""/>
        <dsp:cNvSpPr/>
      </dsp:nvSpPr>
      <dsp:spPr>
        <a:xfrm>
          <a:off x="0" y="2664886"/>
          <a:ext cx="10515600" cy="13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700" kern="1200"/>
            <a:t>Est le point de départ de l’uretère qui est connecté au bassinet.</a:t>
          </a:r>
          <a:endParaRPr lang="en-US" sz="3700" kern="1200"/>
        </a:p>
      </dsp:txBody>
      <dsp:txXfrm>
        <a:off x="0" y="2664886"/>
        <a:ext cx="10515600" cy="1331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AB2BE-CD34-4B57-8BD3-756184BBCF46}">
      <dsp:nvSpPr>
        <dsp:cNvPr id="0" name=""/>
        <dsp:cNvSpPr/>
      </dsp:nvSpPr>
      <dsp:spPr>
        <a:xfrm>
          <a:off x="0" y="501"/>
          <a:ext cx="578031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4EE5B6-B577-43ED-94AC-0DC69A002A55}">
      <dsp:nvSpPr>
        <dsp:cNvPr id="0" name=""/>
        <dsp:cNvSpPr/>
      </dsp:nvSpPr>
      <dsp:spPr>
        <a:xfrm>
          <a:off x="0" y="501"/>
          <a:ext cx="5780314" cy="123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/>
            <a:t>La miction résulte de la combinaison d’influx nerveux involontaires et volontaires.</a:t>
          </a:r>
          <a:endParaRPr lang="en-US" sz="2500" kern="1200" dirty="0"/>
        </a:p>
      </dsp:txBody>
      <dsp:txXfrm>
        <a:off x="0" y="501"/>
        <a:ext cx="5780314" cy="1237075"/>
      </dsp:txXfrm>
    </dsp:sp>
    <dsp:sp modelId="{D75231E5-D992-4B7F-8598-12ED6B06F838}">
      <dsp:nvSpPr>
        <dsp:cNvPr id="0" name=""/>
        <dsp:cNvSpPr/>
      </dsp:nvSpPr>
      <dsp:spPr>
        <a:xfrm>
          <a:off x="0" y="1237577"/>
          <a:ext cx="578031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A29DB0-F9E6-479A-AEF3-2D7C33C7FB6F}">
      <dsp:nvSpPr>
        <dsp:cNvPr id="0" name=""/>
        <dsp:cNvSpPr/>
      </dsp:nvSpPr>
      <dsp:spPr>
        <a:xfrm>
          <a:off x="0" y="1237577"/>
          <a:ext cx="5780314" cy="123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Lorsque la quantité d'urine atteint 200ml à 400ml les parois de la vessie se tendent.</a:t>
          </a:r>
          <a:endParaRPr lang="en-US" sz="2500" kern="1200"/>
        </a:p>
      </dsp:txBody>
      <dsp:txXfrm>
        <a:off x="0" y="1237577"/>
        <a:ext cx="5780314" cy="1237075"/>
      </dsp:txXfrm>
    </dsp:sp>
    <dsp:sp modelId="{31711902-875F-4417-9357-AAB942976E23}">
      <dsp:nvSpPr>
        <dsp:cNvPr id="0" name=""/>
        <dsp:cNvSpPr/>
      </dsp:nvSpPr>
      <dsp:spPr>
        <a:xfrm>
          <a:off x="0" y="2474653"/>
          <a:ext cx="578031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2EBD6C-B4A5-4AAD-99E6-0463458C2733}">
      <dsp:nvSpPr>
        <dsp:cNvPr id="0" name=""/>
        <dsp:cNvSpPr/>
      </dsp:nvSpPr>
      <dsp:spPr>
        <a:xfrm>
          <a:off x="0" y="2474653"/>
          <a:ext cx="5774669" cy="1644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u="sng" kern="1200" dirty="0"/>
            <a:t>Influx nerveux à l’encéphale donc  </a:t>
          </a:r>
          <a:r>
            <a:rPr lang="fr-CA" sz="2500" kern="1200" dirty="0"/>
            <a:t>: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/>
            <a:t>- Besoin conscient d’uriner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/>
            <a:t>- Réflexe inconscient de la miction</a:t>
          </a:r>
          <a:endParaRPr lang="en-US" sz="2500" kern="1200" dirty="0"/>
        </a:p>
      </dsp:txBody>
      <dsp:txXfrm>
        <a:off x="0" y="2474653"/>
        <a:ext cx="5774669" cy="1644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A1EFF07-B5E2-443F-9F2C-CD82912C5BC5}" type="datetime1">
              <a:rPr lang="fr-FR" smtClean="0"/>
              <a:t>02/05/2024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55657-0A12-495F-9FFA-D8F7554E7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13849-34E9-4E79-B289-A2572787FD62}" type="datetime1">
              <a:rPr lang="fr-FR" smtClean="0"/>
              <a:pPr/>
              <a:t>02/05/2024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2780FBB-F712-42E7-8C2F-226D98798B3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07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10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29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920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11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 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17" name="Image 16" descr="Balise=Photo de client&#10;Rogner=1&#10;Aligner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Modifiez le style du titre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050" y="3600450"/>
            <a:ext cx="9144000" cy="24511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fr-FR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Modifiez le style du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 rtl="0"/>
            <a:r>
              <a:rPr lang="fr-FR" sz="2000" noProof="0">
                <a:solidFill>
                  <a:schemeClr val="tx2">
                    <a:alpha val="60000"/>
                  </a:schemeClr>
                </a:solidFill>
              </a:rPr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FR" noProof="0">
                <a:solidFill>
                  <a:schemeClr val="tx2">
                    <a:alpha val="60000"/>
                  </a:schemeClr>
                </a:solidFill>
              </a:rPr>
              <a:t>1/3/20XX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FR" noProof="0">
                <a:solidFill>
                  <a:schemeClr val="tx2">
                    <a:alpha val="60000"/>
                  </a:schemeClr>
                </a:solidFill>
              </a:rPr>
              <a:t>Exemple de texte de pied de page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8844951-7827-47D4-8276-7DDE1FA7D85A}" type="slidenum">
              <a:rPr lang="fr-FR" noProof="0" smtClean="0">
                <a:solidFill>
                  <a:schemeClr val="tx2">
                    <a:alpha val="60000"/>
                  </a:schemeClr>
                </a:solidFill>
              </a:rPr>
              <a:pPr rtl="0"/>
              <a:t>‹N°›</a:t>
            </a:fld>
            <a:endParaRPr lang="fr-FR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5" name="Espace réservé d’image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 anchor="t">
            <a:normAutofit/>
          </a:bodyPr>
          <a:lstStyle/>
          <a:p>
            <a:pPr rtl="0"/>
            <a:r>
              <a:rPr lang="fr-FR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Modifiez le style du titre</a:t>
            </a:r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fr-FR" sz="1800" noProof="0">
                <a:solidFill>
                  <a:schemeClr val="tx2">
                    <a:alpha val="60000"/>
                  </a:schemeClr>
                </a:solidFill>
              </a:rPr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8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57399"/>
            <a:ext cx="5181600" cy="411956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057399"/>
            <a:ext cx="5181600" cy="411956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6690-076B-4592-BA55-02A1692EB597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9217-0242-4D61-A363-14D73C04495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02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Cadre 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 anchor="t">
            <a:normAutofit/>
          </a:bodyPr>
          <a:lstStyle/>
          <a:p>
            <a:pPr rtl="0"/>
            <a:r>
              <a:rPr lang="fr-FR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Modifiez le style du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fr-FR" sz="1800" noProof="0">
                <a:solidFill>
                  <a:schemeClr val="tx2">
                    <a:alpha val="60000"/>
                  </a:schemeClr>
                </a:solidFill>
              </a:rPr>
              <a:t>Cliquez pour modifier les styles du texte du masque</a:t>
            </a:r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5" name="Espace réservé d’image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6" name="Espace réservé d’image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7" name="Espace réservé d’image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fr-FR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 rtl="0"/>
            <a:r>
              <a:rPr lang="fr-FR" sz="1800" noProof="0">
                <a:solidFill>
                  <a:schemeClr val="tx2">
                    <a:alpha val="60000"/>
                  </a:schemeClr>
                </a:solidFill>
              </a:rPr>
              <a:t>Cliquez pour modifier les styles du texte du masque</a:t>
            </a:r>
          </a:p>
        </p:txBody>
      </p:sp>
      <p:sp>
        <p:nvSpPr>
          <p:cNvPr id="29" name="Espace réservé de la date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1/3/20XX</a:t>
            </a:r>
          </a:p>
        </p:txBody>
      </p: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5" name="Espace réservé d’image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6" name="Espace réservé d’image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0" name="Espace réservé du pied de page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31" name="Espace réservé du numéro de diapositive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 useBgFill="1">
        <p:nvSpPr>
          <p:cNvPr id="8" name="Forme libre : Forme 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Cadre 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fr-FR" noProof="0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Modifiez le style du titre</a:t>
            </a:r>
          </a:p>
        </p:txBody>
      </p:sp>
      <p:sp>
        <p:nvSpPr>
          <p:cNvPr id="18" name="Espace réservé d’image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0" name="Espace réservé d’image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ronologie de graphique d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 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 useBgFill="1">
        <p:nvSpPr>
          <p:cNvPr id="13" name="Rectangle 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Cadre 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rtlCol="0"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 rtlCol="0"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6" name="Espace réservé d’image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7" name="Espace réservé d’image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8" name="Espace réservé d’image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4" name="Espace réservé du texte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6" name="Espace réservé du texte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7" name="Espace réservé du texte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8" name="Espace réservé du texte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9" name="Espace réservé du texte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 colonnes (diapositive de compara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60320"/>
            <a:ext cx="5183188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2011680"/>
            <a:ext cx="51577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9027" y="2011680"/>
            <a:ext cx="5183187" cy="530352"/>
          </a:xfrm>
        </p:spPr>
        <p:txBody>
          <a:bodyPr rtlCol="0" anchor="t" anchorCtr="0">
            <a:no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04360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04360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68934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68934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dre 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1/3/20XX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>
                <a:solidFill>
                  <a:srgbClr val="FFFFFF"/>
                </a:solidFill>
              </a:rPr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fld id="{28844951-7827-47D4-8276-7DDE1FA7D85A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  <p:sldLayoutId id="2147483706" r:id="rId19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5.xml"/><Relationship Id="rId2" Type="http://schemas.openxmlformats.org/officeDocument/2006/relationships/video" Target="https://www.youtube.com/embed/4Ph0-6aY1qM?feature=oembed" TargetMode="External"/><Relationship Id="rId1" Type="http://schemas.openxmlformats.org/officeDocument/2006/relationships/tags" Target="../tags/tag58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4.xml"/><Relationship Id="rId2" Type="http://schemas.openxmlformats.org/officeDocument/2006/relationships/video" Target="https://www.youtube.com/embed/q9G9cDjc0O4?feature=oembed" TargetMode="External"/><Relationship Id="rId1" Type="http://schemas.openxmlformats.org/officeDocument/2006/relationships/tags" Target="../tags/tag71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10" Type="http://schemas.openxmlformats.org/officeDocument/2006/relationships/image" Target="../media/image14.png"/><Relationship Id="rId4" Type="http://schemas.openxmlformats.org/officeDocument/2006/relationships/tags" Target="../tags/tag73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10" Type="http://schemas.openxmlformats.org/officeDocument/2006/relationships/image" Target="../media/image15.png"/><Relationship Id="rId4" Type="http://schemas.openxmlformats.org/officeDocument/2006/relationships/tags" Target="../tags/tag79.xml"/><Relationship Id="rId9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98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19.gif"/><Relationship Id="rId4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19.png"/><Relationship Id="rId4" Type="http://schemas.openxmlformats.org/officeDocument/2006/relationships/tags" Target="../tags/tag10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21.jpe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125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133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2.jpeg"/><Relationship Id="rId4" Type="http://schemas.openxmlformats.org/officeDocument/2006/relationships/slideLayout" Target="../slideLayouts/slideLayout15.xml"/><Relationship Id="rId9" Type="http://schemas.microsoft.com/office/2007/relationships/diagramDrawing" Target="../diagrams/drawing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6.jp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hyperlink" Target="https://maken.wikiwijs.nl/157646/Clinical_Pharmacology___Therapeutics_illustrations" TargetMode="Externa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5.png"/><Relationship Id="rId5" Type="http://schemas.openxmlformats.org/officeDocument/2006/relationships/tags" Target="../tags/tag21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video" Target="https://www.youtube.com/embed/Ws63yA-L2NI?feature=oembed" TargetMode="Externa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8.jpeg"/><Relationship Id="rId4" Type="http://schemas.openxmlformats.org/officeDocument/2006/relationships/tags" Target="../tags/tag27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40.xml"/><Relationship Id="rId7" Type="http://schemas.openxmlformats.org/officeDocument/2006/relationships/diagramData" Target="../diagrams/data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5.xml"/><Relationship Id="rId11" Type="http://schemas.microsoft.com/office/2007/relationships/diagramDrawing" Target="../diagrams/drawing1.xml"/><Relationship Id="rId5" Type="http://schemas.openxmlformats.org/officeDocument/2006/relationships/tags" Target="../tags/tag42.xml"/><Relationship Id="rId10" Type="http://schemas.openxmlformats.org/officeDocument/2006/relationships/diagramColors" Target="../diagrams/colors1.xml"/><Relationship Id="rId4" Type="http://schemas.openxmlformats.org/officeDocument/2006/relationships/tags" Target="../tags/tag41.xml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10.png"/><Relationship Id="rId5" Type="http://schemas.openxmlformats.org/officeDocument/2006/relationships/tags" Target="../tags/tag47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681037"/>
            <a:ext cx="10515600" cy="1325563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fr-FR" dirty="0"/>
              <a:t>L’organisation du système urinaire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7CEA2D5-5CEE-45F5-BA44-58690BC5A5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/>
          <a:srcRect r="1131" b="-2"/>
          <a:stretch/>
        </p:blipFill>
        <p:spPr>
          <a:xfrm>
            <a:off x="838200" y="2057399"/>
            <a:ext cx="5181600" cy="4119563"/>
          </a:xfrm>
          <a:prstGeom prst="rect">
            <a:avLst/>
          </a:prstGeom>
          <a:noFill/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2057399"/>
            <a:ext cx="5181600" cy="4119563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DIS -2022</a:t>
            </a:r>
          </a:p>
          <a:p>
            <a:pPr rtl="0"/>
            <a:endParaRPr lang="fr-FR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6FF40C12-5C3D-4BB0-CCD8-1A96156A347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429375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/>
              <a:t>1/3/20XX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5A90F715-A498-F4EE-4590-956A0DA8130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429375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/>
              <a:t>EXEMPLE DE TEXTE DE PIED DE PAGE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9F42CFB7-DBA1-DE5E-FC44-3B752F7808D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fr-FR" noProof="0" smtClean="0"/>
              <a:pPr rtl="0">
                <a:spcAft>
                  <a:spcPts val="600"/>
                </a:spcAft>
              </a:pPr>
              <a:t>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Window">
            <a:extLst>
              <a:ext uri="{FF2B5EF4-FFF2-40B4-BE49-F238E27FC236}">
                <a16:creationId xmlns:a16="http://schemas.microsoft.com/office/drawing/2014/main" id="{705448DA-AEE4-4D80-99AD-694A765E33A4}"/>
              </a:ext>
            </a:extLst>
          </p:cNvPr>
          <p:cNvPicPr>
            <a:picLocks noGrp="1" noChangeAspect="1"/>
          </p:cNvPicPr>
          <p:nvPr>
            <p:ph type="pic" idx="1"/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2729346" y="63500"/>
            <a:ext cx="11086318" cy="7333889"/>
          </a:xfr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7A2498-ED25-4765-B9BD-B9D2410C597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10</a:t>
            </a:fld>
            <a:endParaRPr lang="fr-FR" noProof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E1CF863A-54EC-4987-9C71-4CB0DEE5621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3964" y="63501"/>
            <a:ext cx="4578061" cy="892464"/>
          </a:xfrm>
        </p:spPr>
        <p:txBody>
          <a:bodyPr>
            <a:normAutofit/>
          </a:bodyPr>
          <a:lstStyle/>
          <a:p>
            <a:r>
              <a:rPr lang="fr-CA" dirty="0"/>
              <a:t>Structure néphron</a:t>
            </a:r>
          </a:p>
        </p:txBody>
      </p:sp>
    </p:spTree>
    <p:extLst>
      <p:ext uri="{BB962C8B-B14F-4D97-AF65-F5344CB8AC3E}">
        <p14:creationId xmlns:p14="http://schemas.microsoft.com/office/powerpoint/2010/main" val="90708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3E26C-7977-483E-A314-6C2463E66F8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Mais comment tout fonctionne ? </a:t>
            </a:r>
          </a:p>
        </p:txBody>
      </p:sp>
      <p:pic>
        <p:nvPicPr>
          <p:cNvPr id="7" name="Média en ligne 6" title="Physiologie rénale - Structure et fonctions">
            <a:hlinkClick r:id="" action="ppaction://media"/>
            <a:extLst>
              <a:ext uri="{FF2B5EF4-FFF2-40B4-BE49-F238E27FC236}">
                <a16:creationId xmlns:a16="http://schemas.microsoft.com/office/drawing/2014/main" id="{54928008-1563-4594-B4D7-E1540AE2D47E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09800" y="2006600"/>
            <a:ext cx="7077075" cy="3998913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B56DB0-520E-483C-BC90-4E49086B6C2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76B438-23D6-4934-868C-2E88D09C460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27EC41-F6D3-4AC1-89F2-A85FD62FB70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11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611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FONCTIONS DU REIN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199" y="2057399"/>
            <a:ext cx="10515599" cy="4119563"/>
          </a:xfrm>
        </p:spPr>
        <p:txBody>
          <a:bodyPr>
            <a:normAutofit/>
          </a:bodyPr>
          <a:lstStyle/>
          <a:p>
            <a:r>
              <a:rPr lang="fr-CA" b="1" dirty="0"/>
              <a:t>Élimine</a:t>
            </a:r>
            <a:r>
              <a:rPr lang="fr-CA" dirty="0"/>
              <a:t> urée, bilirubine, créatine, acide urique, drogues, RX, toxines</a:t>
            </a:r>
            <a:endParaRPr lang="fr-CA" b="1" dirty="0"/>
          </a:p>
          <a:p>
            <a:r>
              <a:rPr lang="fr-CA" b="1" dirty="0"/>
              <a:t>régularise:</a:t>
            </a:r>
            <a:r>
              <a:rPr lang="fr-CA" dirty="0"/>
              <a:t> régularise le volume sanguin et le volume du liquide interstitiel.</a:t>
            </a:r>
            <a:endParaRPr lang="fr-CA" b="1" dirty="0"/>
          </a:p>
          <a:p>
            <a:r>
              <a:rPr lang="fr-CA" b="1" dirty="0"/>
              <a:t>Sécrétion </a:t>
            </a:r>
            <a:r>
              <a:rPr lang="fr-CA" dirty="0"/>
              <a:t>(rénine, calcitriol, érythropoïétine)</a:t>
            </a:r>
            <a:endParaRPr lang="fr-CA" b="1" dirty="0"/>
          </a:p>
        </p:txBody>
      </p:sp>
      <p:cxnSp>
        <p:nvCxnSpPr>
          <p:cNvPr id="8" name="Connecteur : en arc 7">
            <a:extLst>
              <a:ext uri="{FF2B5EF4-FFF2-40B4-BE49-F238E27FC236}">
                <a16:creationId xmlns:a16="http://schemas.microsoft.com/office/drawing/2014/main" id="{7BCA3ACA-B687-CD02-B9F4-0912A1F92622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7858539" y="4956313"/>
            <a:ext cx="1272209" cy="477078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4077D0A5-0E86-09A7-9E4A-2E6593AD2DF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130748" y="5104248"/>
            <a:ext cx="1775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Protéine portant un glucide</a:t>
            </a:r>
          </a:p>
        </p:txBody>
      </p:sp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id="{86BF2167-334D-6E43-138A-8B9DD6E73319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635489" y="4975181"/>
            <a:ext cx="460509" cy="406066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182C1B8-379B-78B7-FCBB-DCF5C96CDDA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35489" y="5381247"/>
            <a:ext cx="243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Forme de Vit D active dans le corps</a:t>
            </a:r>
          </a:p>
        </p:txBody>
      </p:sp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F48A1983-8E34-1D3D-EBE1-5FF122E0EA8A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rot="10800000" flipV="1">
            <a:off x="3006591" y="4956313"/>
            <a:ext cx="876297" cy="477078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C0F0B37E-3E20-C21A-7863-5D36C72FFA1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87015" y="5433391"/>
            <a:ext cx="4618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Enzyme dont le rôle est de maintenir l’homéostasie. Ce système joue un rôle dans la régulation de la pression artérielle</a:t>
            </a:r>
          </a:p>
        </p:txBody>
      </p:sp>
    </p:spTree>
    <p:extLst>
      <p:ext uri="{BB962C8B-B14F-4D97-AF65-F5344CB8AC3E}">
        <p14:creationId xmlns:p14="http://schemas.microsoft.com/office/powerpoint/2010/main" val="18151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D5648-EC4F-4D61-9453-4E038C0332B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47477" y="1131641"/>
            <a:ext cx="5322618" cy="2387600"/>
          </a:xfrm>
        </p:spPr>
        <p:txBody>
          <a:bodyPr rtlCol="0" anchor="ctr">
            <a:normAutofit/>
          </a:bodyPr>
          <a:lstStyle/>
          <a:p>
            <a:pPr rtl="0"/>
            <a:r>
              <a:rPr lang="fr-FR" sz="4000" dirty="0">
                <a:solidFill>
                  <a:srgbClr val="FFFFFF"/>
                </a:solidFill>
              </a:rPr>
              <a:t>Physiologie du système urinaire. Processus de la formation d’urine</a:t>
            </a:r>
          </a:p>
        </p:txBody>
      </p:sp>
      <p:pic>
        <p:nvPicPr>
          <p:cNvPr id="3" name="Média en ligne 2" title="Formation de l'urine">
            <a:hlinkClick r:id="" action="ppaction://media"/>
            <a:extLst>
              <a:ext uri="{FF2B5EF4-FFF2-40B4-BE49-F238E27FC236}">
                <a16:creationId xmlns:a16="http://schemas.microsoft.com/office/drawing/2014/main" id="{6ED5EE8E-86FA-46A7-99FF-CE45E1175EFA}"/>
              </a:ext>
            </a:extLst>
          </p:cNvPr>
          <p:cNvPicPr>
            <a:picLocks noRot="1" noChangeAspect="1"/>
          </p:cNvPicPr>
          <p:nvPr>
            <a:videoFile r:link="rId2"/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441692" y="905256"/>
            <a:ext cx="3267456" cy="2450592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BE7821B-C9FC-40AE-AAB0-98BA59E2F5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41692" y="3520440"/>
            <a:ext cx="3267456" cy="2450592"/>
          </a:xfrm>
          <a:prstGeom prst="rect">
            <a:avLst/>
          </a:prstGeom>
          <a:noFill/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9C909820-8905-46A3-8378-CC6A4141A6CF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838200" y="3600450"/>
            <a:ext cx="5322888" cy="2451100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fr-CA" dirty="0"/>
              <a:t>Le volume total du sang est filtré 60 fois par jour.</a:t>
            </a:r>
          </a:p>
          <a:p>
            <a:pPr marL="228600" indent="0">
              <a:buNone/>
            </a:pPr>
            <a:r>
              <a:rPr lang="fr-CA" dirty="0"/>
              <a:t>La formation de l'urine s'effectue en 3 étapes .</a:t>
            </a:r>
          </a:p>
          <a:p>
            <a:pPr marL="228600" indent="0">
              <a:buNone/>
            </a:pPr>
            <a:endParaRPr lang="fr-CA" dirty="0"/>
          </a:p>
        </p:txBody>
      </p:sp>
      <p:sp>
        <p:nvSpPr>
          <p:cNvPr id="7" name="Espace réservé du numéro de diapositive 6" hidden="1">
            <a:extLst>
              <a:ext uri="{FF2B5EF4-FFF2-40B4-BE49-F238E27FC236}">
                <a16:creationId xmlns:a16="http://schemas.microsoft.com/office/drawing/2014/main" id="{E7BA18D9-DF9D-45C8-A71D-661F2BD2047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6"/>
            </p:custDataLst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fr-FR" smtClean="0"/>
              <a:pPr rtl="0">
                <a:spcAft>
                  <a:spcPts val="600"/>
                </a:spcAft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3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18547-6B2E-4127-8C97-6408EB723A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/>
              <a:t>Processus de formation de l’urine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C53344-038B-4657-AF81-A97A2A1C5382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1670" y="2020824"/>
            <a:ext cx="3561398" cy="530352"/>
          </a:xfrm>
        </p:spPr>
        <p:txBody>
          <a:bodyPr/>
          <a:lstStyle/>
          <a:p>
            <a:r>
              <a:rPr lang="fr-CA" b="1" dirty="0"/>
              <a:t>Filtration glomérulaire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996C3D-3256-421C-8230-79BF4574BF18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404360" y="2011680"/>
            <a:ext cx="3666214" cy="530352"/>
          </a:xfrm>
        </p:spPr>
        <p:txBody>
          <a:bodyPr/>
          <a:lstStyle/>
          <a:p>
            <a:r>
              <a:rPr lang="fr-CA" b="1" dirty="0"/>
              <a:t>Réabsorption tubulaire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D8D941-7BF9-4914-ABFD-D1EEE3E70F96}"/>
              </a:ext>
            </a:extLst>
          </p:cNvPr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sz="2000" dirty="0"/>
              <a:t>Retire du filtrat certaines substances dont l'organisme a besoin et les renvoie dans le sang par les capillaires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F751721-1113-4F15-83B9-D5E80F08BEB6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251866" y="2029968"/>
            <a:ext cx="3383280" cy="530352"/>
          </a:xfrm>
        </p:spPr>
        <p:txBody>
          <a:bodyPr/>
          <a:lstStyle/>
          <a:p>
            <a:r>
              <a:rPr lang="fr-CA" b="1" dirty="0"/>
              <a:t>Sécrétion tubulaire</a:t>
            </a:r>
          </a:p>
        </p:txBody>
      </p:sp>
      <p:pic>
        <p:nvPicPr>
          <p:cNvPr id="16" name="Espace réservé pour une image  8" descr="Window">
            <a:extLst>
              <a:ext uri="{FF2B5EF4-FFF2-40B4-BE49-F238E27FC236}">
                <a16:creationId xmlns:a16="http://schemas.microsoft.com/office/drawing/2014/main" id="{BE075AF2-F5EF-4913-B6D9-8E1F781DAA2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2531428" y="4846321"/>
            <a:ext cx="8828471" cy="1466323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6DE3404-C085-49AB-AE26-D1EA880E60B6}"/>
              </a:ext>
            </a:extLst>
          </p:cNvPr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r>
              <a:rPr lang="fr-CA" sz="2000" dirty="0"/>
              <a:t>Passage actif de liquide et de substances du sang sous l'effet de la pression </a:t>
            </a:r>
          </a:p>
          <a:p>
            <a:r>
              <a:rPr lang="fr-CA" sz="2000" dirty="0"/>
              <a:t>Formation de liquides filtrée qui se nomme le filtrat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875D14AA-1B5D-40C5-A374-D3EB857B06CD}"/>
              </a:ext>
            </a:extLst>
          </p:cNvPr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r>
              <a:rPr lang="fr-CA" sz="1800" dirty="0"/>
              <a:t>Les tubules retirent du sang des substances pour les ajouter au filtrat</a:t>
            </a:r>
          </a:p>
        </p:txBody>
      </p:sp>
    </p:spTree>
    <p:extLst>
      <p:ext uri="{BB962C8B-B14F-4D97-AF65-F5344CB8AC3E}">
        <p14:creationId xmlns:p14="http://schemas.microsoft.com/office/powerpoint/2010/main" val="174375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68103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CA" sz="4400" dirty="0"/>
              <a:t>CARACTÉRISTIQUES DE L’URINE </a:t>
            </a:r>
            <a:br>
              <a:rPr lang="fr-CA" sz="4400" dirty="0"/>
            </a:br>
            <a:r>
              <a:rPr lang="fr-CA" sz="4400" dirty="0"/>
              <a:t> (voir vidéo sur Moodle)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44216" y="2482433"/>
            <a:ext cx="6198705" cy="4119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2700" dirty="0"/>
              <a:t>Volume 1-2 L / 24h</a:t>
            </a:r>
          </a:p>
          <a:p>
            <a:pPr>
              <a:lnSpc>
                <a:spcPct val="100000"/>
              </a:lnSpc>
            </a:pPr>
            <a:r>
              <a:rPr lang="fr-CA" sz="2700" dirty="0"/>
              <a:t>Odeur: Légèrement odorante</a:t>
            </a:r>
          </a:p>
          <a:p>
            <a:pPr>
              <a:lnSpc>
                <a:spcPct val="100000"/>
              </a:lnSpc>
            </a:pPr>
            <a:r>
              <a:rPr lang="fr-CA" sz="2700" dirty="0"/>
              <a:t>Couleur: </a:t>
            </a:r>
          </a:p>
          <a:p>
            <a:pPr marL="800100" indent="-571500">
              <a:lnSpc>
                <a:spcPct val="100000"/>
              </a:lnSpc>
              <a:buFont typeface="+mj-lt"/>
              <a:buAutoNum type="romanUcPeriod"/>
            </a:pPr>
            <a:r>
              <a:rPr lang="fr-CA" sz="2700" i="1" dirty="0"/>
              <a:t>Jaune citrin/ambré</a:t>
            </a:r>
          </a:p>
          <a:p>
            <a:pPr marL="800100" indent="-571500">
              <a:lnSpc>
                <a:spcPct val="100000"/>
              </a:lnSpc>
              <a:buFont typeface="+mj-lt"/>
              <a:buAutoNum type="romanUcPeriod"/>
            </a:pPr>
            <a:r>
              <a:rPr lang="fr-CA" sz="2700" i="1" dirty="0"/>
              <a:t>pâle</a:t>
            </a:r>
          </a:p>
          <a:p>
            <a:pPr>
              <a:lnSpc>
                <a:spcPct val="100000"/>
              </a:lnSpc>
            </a:pPr>
            <a:r>
              <a:rPr lang="fr-CA" sz="2700" dirty="0"/>
              <a:t>Transparence: Sans dépôts</a:t>
            </a:r>
          </a:p>
        </p:txBody>
      </p:sp>
      <p:pic>
        <p:nvPicPr>
          <p:cNvPr id="1027" name="Picture 3" descr="C:\Users\turcotm\Desktop\maxresdefault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30068" r="11329" b="8681"/>
          <a:stretch/>
        </p:blipFill>
        <p:spPr bwMode="auto">
          <a:xfrm rot="5400000">
            <a:off x="6703218" y="3173895"/>
            <a:ext cx="4119563" cy="188656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112500"/>
          </a:effectLst>
        </p:spPr>
      </p:pic>
      <p:sp>
        <p:nvSpPr>
          <p:cNvPr id="1032" name="Date Placeholder 4">
            <a:extLst>
              <a:ext uri="{FF2B5EF4-FFF2-40B4-BE49-F238E27FC236}">
                <a16:creationId xmlns:a16="http://schemas.microsoft.com/office/drawing/2014/main" id="{FCFB8531-D4BE-0DF6-C02E-8692D92B434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429375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/>
              <a:t>1/3/20XX</a:t>
            </a:r>
          </a:p>
        </p:txBody>
      </p:sp>
      <p:sp>
        <p:nvSpPr>
          <p:cNvPr id="1034" name="Footer Placeholder 5">
            <a:extLst>
              <a:ext uri="{FF2B5EF4-FFF2-40B4-BE49-F238E27FC236}">
                <a16:creationId xmlns:a16="http://schemas.microsoft.com/office/drawing/2014/main" id="{35E93235-6FB8-29AC-3729-1A2F507498C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429375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/>
              <a:t>EXEMPLE DE TEXTE DE PIED DE PAGE</a:t>
            </a:r>
          </a:p>
        </p:txBody>
      </p:sp>
      <p:sp>
        <p:nvSpPr>
          <p:cNvPr id="1036" name="Slide Number Placeholder 6">
            <a:extLst>
              <a:ext uri="{FF2B5EF4-FFF2-40B4-BE49-F238E27FC236}">
                <a16:creationId xmlns:a16="http://schemas.microsoft.com/office/drawing/2014/main" id="{FBB70E67-3E03-0C03-61BF-6331A5EAEDD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fr-FR" noProof="0" smtClean="0"/>
              <a:pPr rtl="0">
                <a:spcAft>
                  <a:spcPts val="600"/>
                </a:spcAft>
              </a:pPr>
              <a:t>15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884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2166851-D2EF-3F59-33D6-95C347D0340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5369" y="1191904"/>
            <a:ext cx="10308431" cy="674916"/>
          </a:xfrm>
        </p:spPr>
        <p:txBody>
          <a:bodyPr>
            <a:normAutofit fontScale="90000"/>
          </a:bodyPr>
          <a:lstStyle/>
          <a:p>
            <a:r>
              <a:rPr lang="fr-CA" sz="3200" dirty="0"/>
              <a:t>L'urine normale contient environ 95% d'eau et 5% de soluté </a:t>
            </a:r>
            <a:br>
              <a:rPr lang="en-US" sz="3200" dirty="0"/>
            </a:br>
            <a:endParaRPr lang="en-US" dirty="0"/>
          </a:p>
        </p:txBody>
      </p:sp>
      <p:pic>
        <p:nvPicPr>
          <p:cNvPr id="7" name="Picture 5" descr="urinai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19879" r="3430" b="10284"/>
          <a:stretch>
            <a:fillRect/>
          </a:stretch>
        </p:blipFill>
        <p:spPr bwMode="auto">
          <a:xfrm>
            <a:off x="5183188" y="2231945"/>
            <a:ext cx="6417916" cy="21658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3667EDB-F209-3B5F-E8C7-FBE9DA6D04B8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8200" y="1866820"/>
            <a:ext cx="4238965" cy="4562555"/>
          </a:xfrm>
        </p:spPr>
        <p:txBody>
          <a:bodyPr>
            <a:normAutofit fontScale="92500" lnSpcReduction="20000"/>
          </a:bodyPr>
          <a:lstStyle/>
          <a:p>
            <a:r>
              <a:rPr lang="fr-CA" sz="1800" dirty="0"/>
              <a:t>Substances </a:t>
            </a:r>
            <a:r>
              <a:rPr lang="fr-CA" sz="1800" b="1" dirty="0"/>
              <a:t>normales </a:t>
            </a:r>
            <a:r>
              <a:rPr lang="fr-CA" sz="1800" dirty="0"/>
              <a:t>présentes dans  l’urine:</a:t>
            </a:r>
          </a:p>
          <a:p>
            <a:pPr marL="285750" indent="-285750">
              <a:buFontTx/>
              <a:buChar char="-"/>
            </a:pPr>
            <a:r>
              <a:rPr lang="fr-CA" sz="1800" dirty="0"/>
              <a:t>E+</a:t>
            </a:r>
          </a:p>
          <a:p>
            <a:pPr marL="285750" indent="-285750">
              <a:buFontTx/>
              <a:buChar char="-"/>
            </a:pPr>
            <a:r>
              <a:rPr lang="fr-CA" sz="1800" dirty="0"/>
              <a:t>Azote </a:t>
            </a:r>
          </a:p>
          <a:p>
            <a:pPr marL="285750" indent="-285750">
              <a:buFontTx/>
              <a:buChar char="-"/>
            </a:pPr>
            <a:r>
              <a:rPr lang="fr-CA" sz="1800" dirty="0"/>
              <a:t>Urée </a:t>
            </a:r>
          </a:p>
          <a:p>
            <a:pPr marL="285750" indent="-285750">
              <a:buFontTx/>
              <a:buChar char="-"/>
            </a:pPr>
            <a:r>
              <a:rPr lang="fr-CA" sz="1800" dirty="0"/>
              <a:t>Créatinine </a:t>
            </a:r>
          </a:p>
          <a:p>
            <a:pPr marL="285750" indent="-285750">
              <a:buFontTx/>
              <a:buChar char="-"/>
            </a:pPr>
            <a:r>
              <a:rPr lang="fr-CA" sz="1800" dirty="0"/>
              <a:t>Hormone  et.</a:t>
            </a:r>
          </a:p>
          <a:p>
            <a:r>
              <a:rPr lang="fr-CA" sz="1800" dirty="0"/>
              <a:t>Substances </a:t>
            </a:r>
            <a:r>
              <a:rPr lang="fr-CA" sz="1800" b="1" dirty="0"/>
              <a:t>anormales</a:t>
            </a:r>
            <a:r>
              <a:rPr lang="fr-CA" sz="1800" dirty="0"/>
              <a:t> présentes dans l'urine :</a:t>
            </a:r>
          </a:p>
          <a:p>
            <a:pPr marL="285750" indent="-285750">
              <a:buFontTx/>
              <a:buChar char="-"/>
            </a:pPr>
            <a:r>
              <a:rPr lang="fr-CA" sz="1800" dirty="0"/>
              <a:t>Corps cétoniques </a:t>
            </a:r>
          </a:p>
          <a:p>
            <a:pPr marL="285750" indent="-285750">
              <a:buFontTx/>
              <a:buChar char="-"/>
            </a:pPr>
            <a:r>
              <a:rPr lang="fr-CA" sz="1800" dirty="0"/>
              <a:t>Glucose </a:t>
            </a:r>
          </a:p>
          <a:p>
            <a:pPr marL="285750" indent="-285750">
              <a:buFontTx/>
              <a:buChar char="-"/>
            </a:pPr>
            <a:r>
              <a:rPr lang="fr-CA" sz="1800" dirty="0"/>
              <a:t>globule blanc </a:t>
            </a:r>
          </a:p>
          <a:p>
            <a:pPr marL="285750" indent="-285750">
              <a:buFontTx/>
              <a:buChar char="-"/>
            </a:pPr>
            <a:r>
              <a:rPr lang="fr-CA" sz="1800" dirty="0"/>
              <a:t>Microbe etc.</a:t>
            </a:r>
            <a:endParaRPr lang="en-US" sz="1800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AA5A6907-2571-E8D8-0927-4C8BE1D2228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429375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/>
              <a:t>1/3/20XX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D37ACD1-E126-334C-B999-85B229B142D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429375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/>
              <a:t>EXEMPLE DE TEXTE DE PIED DE PAGE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7AFF4C77-D0BF-14BA-CC9C-E9C8864D577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fr-FR" noProof="0" smtClean="0"/>
              <a:pPr rtl="0">
                <a:spcAft>
                  <a:spcPts val="600"/>
                </a:spcAft>
              </a:pPr>
              <a:t>16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0075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5B7E1-5462-45F3-AB3B-94EA5D870A4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68103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CA" sz="4400" dirty="0"/>
              <a:t>Facteurs influent sur la sécrétion urinaire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A9C2BD-EB51-4603-A8F2-1B19516558E3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2057399"/>
            <a:ext cx="5181600" cy="4119563"/>
          </a:xfrm>
        </p:spPr>
        <p:txBody>
          <a:bodyPr>
            <a:normAutofit/>
          </a:bodyPr>
          <a:lstStyle/>
          <a:p>
            <a:r>
              <a:rPr lang="fr-CA" dirty="0"/>
              <a:t>Les reins contribuent à maintenir constant le débit sanguin rénal et le débit de filtration glomérulaire 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4BAF4EF-1A68-395C-A429-F4EA5D55723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429375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/>
              <a:t>1/3/20XX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0D4D56A-FDEE-ACFE-9F4B-4AB1D3E0CA3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429375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/>
              <a:t>EXEMPLE DE TEXTE DE PIED DE PAGE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903A73F-CF09-48F9-51E0-5231312E5A7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fr-FR" noProof="0" smtClean="0"/>
              <a:pPr rtl="0">
                <a:spcAft>
                  <a:spcPts val="600"/>
                </a:spcAft>
              </a:pPr>
              <a:t>17</a:t>
            </a:fld>
            <a:endParaRPr lang="fr-FR" noProof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8B6D26-9EB4-4588-8128-75A23FE1A66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93864" y="2057398"/>
            <a:ext cx="3224157" cy="35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/>
              <a:t>Pression artérielle (TA ou PA)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199" y="2006601"/>
            <a:ext cx="10515599" cy="3360529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HTA entraine une hause de la filtration glomérulaire</a:t>
            </a:r>
          </a:p>
          <a:p>
            <a:r>
              <a:rPr lang="fr-FR" dirty="0"/>
              <a:t>Hypotension entraine la production de la rénine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849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Augmentation de la concentration sanguine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018CB5-AF81-44DC-B0B0-B4ECBC5BBF5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38200" y="2223845"/>
            <a:ext cx="5920409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CA" dirty="0"/>
          </a:p>
          <a:p>
            <a:pPr lvl="1"/>
            <a:r>
              <a:rPr lang="fr-CA" sz="2800" dirty="0"/>
              <a:t>Peut être la conséquence de  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A" sz="2800" dirty="0"/>
              <a:t>Déshydratation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A" sz="2800" dirty="0"/>
              <a:t>Hémorragies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A" sz="2800" dirty="0"/>
              <a:t>Hyperthermie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A" sz="2800" dirty="0"/>
              <a:t>Vomissements</a:t>
            </a:r>
          </a:p>
          <a:p>
            <a:pPr algn="ctr"/>
            <a:r>
              <a:rPr lang="fr-CA" sz="2800" dirty="0"/>
              <a:t>     </a:t>
            </a:r>
          </a:p>
        </p:txBody>
      </p:sp>
      <p:pic>
        <p:nvPicPr>
          <p:cNvPr id="5" name="Image 4" descr="Une image contenant fruit, Photographie de nature morte, rouge, poire&#10;&#10;Description générée automatiquement">
            <a:extLst>
              <a:ext uri="{FF2B5EF4-FFF2-40B4-BE49-F238E27FC236}">
                <a16:creationId xmlns:a16="http://schemas.microsoft.com/office/drawing/2014/main" id="{375EA33B-EF61-CCB6-58B5-0CE4FC9CBC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33482" y="258904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83A9993B-47E1-40CE-89A5-63BBCD26DBA1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60324" y="2500932"/>
            <a:ext cx="3526969" cy="367603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BAD5C8-FF15-4879-8141-7DE83D16D84C}"/>
              </a:ext>
            </a:extLst>
          </p:cNvPr>
          <p:cNvSpPr>
            <a:spLocks noGrp="1"/>
          </p:cNvSpPr>
          <p:nvPr>
            <p:ph sz="quarter" idx="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1- Veine cave supérieure (c-14 </a:t>
            </a:r>
            <a:r>
              <a:rPr lang="fr-CA" dirty="0">
                <a:sym typeface="Wingdings" panose="05000000000000000000" pitchFamily="2" charset="2"/>
              </a:rPr>
              <a:t>)</a:t>
            </a:r>
            <a:endParaRPr lang="fr-CA" dirty="0"/>
          </a:p>
          <a:p>
            <a:r>
              <a:rPr lang="fr-CA" dirty="0"/>
              <a:t>2- veine rénale (c-14)</a:t>
            </a:r>
          </a:p>
          <a:p>
            <a:r>
              <a:rPr lang="fr-CA" dirty="0"/>
              <a:t>3- rein droit /gauche</a:t>
            </a:r>
          </a:p>
          <a:p>
            <a:r>
              <a:rPr lang="fr-CA" dirty="0"/>
              <a:t>4- aorte thoracique (c-14)</a:t>
            </a:r>
          </a:p>
          <a:p>
            <a:r>
              <a:rPr lang="fr-CA" dirty="0"/>
              <a:t>5- artère rénale (c-14)</a:t>
            </a:r>
          </a:p>
          <a:p>
            <a:r>
              <a:rPr lang="fr-CA" dirty="0"/>
              <a:t>6- uretère</a:t>
            </a:r>
          </a:p>
          <a:p>
            <a:r>
              <a:rPr lang="fr-CA" dirty="0"/>
              <a:t>7- vessie</a:t>
            </a:r>
          </a:p>
          <a:p>
            <a:r>
              <a:rPr lang="fr-CA" dirty="0"/>
              <a:t>8- urètre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53EC4-E64A-4757-897D-AB144B4537F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579CED-98AC-4A3F-935B-8E46B61C540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022770-6E17-4708-9272-EDB2DBE3B0B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2</a:t>
            </a:fld>
            <a:endParaRPr lang="fr-FR" noProof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0CC4959-E7CF-4DD1-ACC8-1AB37026899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Quelles sont mes connaissances ?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6B07202-DF2D-4D1D-9454-239724636943}"/>
              </a:ext>
            </a:extLst>
          </p:cNvPr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fr-CA" dirty="0"/>
              <a:t>Jouons un peu !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BE56A42-7ACA-42F6-8DA0-435790138CE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RÉPONSES JEUX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6E31FB6-7641-4139-8CDD-6CD494C5F54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24697" y="1897036"/>
            <a:ext cx="2771303" cy="7823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FED7F53-D8EA-472A-912D-1D04507D677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18709" y="681037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Cours 1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33888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build="p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C376B-625F-4460-9245-FA95C211120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algn="ctr"/>
            <a:r>
              <a:rPr lang="fr-CA" sz="4000" dirty="0"/>
              <a:t>Action du système nerveux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8F52F7A-65AB-4557-9E90-289E237879D8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fr-CA" sz="3200" dirty="0">
                    <a:solidFill>
                      <a:schemeClr val="tx1">
                        <a:alpha val="70000"/>
                      </a:schemeClr>
                    </a:solidFill>
                  </a:rPr>
                  <a:t>L’influence du SNA se fait surtout par le sympathique lorsqu’il est stimulé au cours d’un exercice ou d'une hémorragie.</a:t>
                </a:r>
              </a:p>
              <a:p>
                <a:r>
                  <a:rPr lang="fr-CA" dirty="0">
                    <a:solidFill>
                      <a:schemeClr val="tx1">
                        <a:alpha val="70000"/>
                      </a:schemeClr>
                    </a:solidFill>
                  </a:rPr>
                  <a:t>Le sympathique </a:t>
                </a:r>
                <a14:m>
                  <m:oMath xmlns:m="http://schemas.openxmlformats.org/officeDocument/2006/math">
                    <m:r>
                      <a:rPr lang="fr-CA" i="1" dirty="0" smtClean="0">
                        <a:solidFill>
                          <a:schemeClr val="tx1">
                            <a:alpha val="7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fr-CA" b="0" i="1" dirty="0" smtClean="0">
                        <a:solidFill>
                          <a:schemeClr val="tx1">
                            <a:alpha val="7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dirty="0">
                    <a:solidFill>
                      <a:schemeClr val="tx1">
                        <a:alpha val="70000"/>
                      </a:schemeClr>
                    </a:solidFill>
                  </a:rPr>
                  <a:t>la libération de noradrénaline, ce qui provoque une vasoconstriction des artérioles au niveau du glomérule rénal.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8F52F7A-65AB-4557-9E90-289E237879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blipFill>
                <a:blip r:embed="rId5"/>
                <a:stretch>
                  <a:fillRect t="-1524" r="-110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Window">
            <a:extLst>
              <a:ext uri="{FF2B5EF4-FFF2-40B4-BE49-F238E27FC236}">
                <a16:creationId xmlns:a16="http://schemas.microsoft.com/office/drawing/2014/main" id="{B80020FD-23B1-4FF6-87D4-EB7F3A0567D8}"/>
              </a:ext>
            </a:extLst>
          </p:cNvPr>
          <p:cNvPicPr>
            <a:picLocks noGrp="1" noChangeAspect="1"/>
          </p:cNvPicPr>
          <p:nvPr>
            <p:ph type="pic"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77414" y="1205948"/>
            <a:ext cx="11053649" cy="5062330"/>
          </a:xfrm>
        </p:spPr>
      </p:pic>
    </p:spTree>
    <p:extLst>
      <p:ext uri="{BB962C8B-B14F-4D97-AF65-F5344CB8AC3E}">
        <p14:creationId xmlns:p14="http://schemas.microsoft.com/office/powerpoint/2010/main" val="8870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681038"/>
            <a:ext cx="10515600" cy="989522"/>
          </a:xfrm>
        </p:spPr>
        <p:txBody>
          <a:bodyPr/>
          <a:lstStyle/>
          <a:p>
            <a:pPr algn="ctr"/>
            <a:r>
              <a:rPr lang="fr-CA" dirty="0"/>
              <a:t>LES VOIES EXCRÉTRICES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88582" y="2178657"/>
            <a:ext cx="8265218" cy="3998306"/>
          </a:xfrm>
        </p:spPr>
        <p:txBody>
          <a:bodyPr/>
          <a:lstStyle/>
          <a:p>
            <a:endParaRPr lang="fr-CA" dirty="0"/>
          </a:p>
        </p:txBody>
      </p:sp>
      <p:pic>
        <p:nvPicPr>
          <p:cNvPr id="2050" name="Picture 2" descr="C:\Users\turcotm\Desktop\1005277-Vessie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988841"/>
            <a:ext cx="5053176" cy="3675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Connecteur droit avec flèche 11"/>
          <p:cNvCxnSpPr/>
          <p:nvPr>
            <p:custDataLst>
              <p:tags r:id="rId4"/>
            </p:custDataLst>
          </p:nvPr>
        </p:nvCxnSpPr>
        <p:spPr>
          <a:xfrm>
            <a:off x="4367808" y="5625244"/>
            <a:ext cx="17233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>
            <p:custDataLst>
              <p:tags r:id="rId5"/>
            </p:custDataLst>
          </p:nvPr>
        </p:nvCxnSpPr>
        <p:spPr>
          <a:xfrm flipH="1">
            <a:off x="6102308" y="4437112"/>
            <a:ext cx="186590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>
            <p:custDataLst>
              <p:tags r:id="rId6"/>
            </p:custDataLst>
          </p:nvPr>
        </p:nvCxnSpPr>
        <p:spPr>
          <a:xfrm>
            <a:off x="5519936" y="1709192"/>
            <a:ext cx="72008" cy="10776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>
            <p:custDataLst>
              <p:tags r:id="rId7"/>
            </p:custDataLst>
          </p:nvPr>
        </p:nvCxnSpPr>
        <p:spPr>
          <a:xfrm>
            <a:off x="3071664" y="2897163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>
            <p:custDataLst>
              <p:tags r:id="rId8"/>
            </p:custDataLst>
          </p:nvPr>
        </p:nvSpPr>
        <p:spPr>
          <a:xfrm>
            <a:off x="4988062" y="1339860"/>
            <a:ext cx="113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Vessie</a:t>
            </a:r>
          </a:p>
        </p:txBody>
      </p:sp>
      <p:sp>
        <p:nvSpPr>
          <p:cNvPr id="21" name="ZoneTexte 20"/>
          <p:cNvSpPr txBox="1"/>
          <p:nvPr>
            <p:custDataLst>
              <p:tags r:id="rId9"/>
            </p:custDataLst>
          </p:nvPr>
        </p:nvSpPr>
        <p:spPr>
          <a:xfrm>
            <a:off x="1935983" y="2602178"/>
            <a:ext cx="113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uretères</a:t>
            </a:r>
          </a:p>
        </p:txBody>
      </p:sp>
      <p:sp>
        <p:nvSpPr>
          <p:cNvPr id="22" name="ZoneTexte 21"/>
          <p:cNvSpPr txBox="1"/>
          <p:nvPr>
            <p:custDataLst>
              <p:tags r:id="rId10"/>
            </p:custDataLst>
          </p:nvPr>
        </p:nvSpPr>
        <p:spPr>
          <a:xfrm>
            <a:off x="7680177" y="4072315"/>
            <a:ext cx="113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urètre</a:t>
            </a:r>
          </a:p>
        </p:txBody>
      </p:sp>
      <p:sp>
        <p:nvSpPr>
          <p:cNvPr id="23" name="ZoneTexte 22"/>
          <p:cNvSpPr txBox="1"/>
          <p:nvPr>
            <p:custDataLst>
              <p:tags r:id="rId11"/>
            </p:custDataLst>
          </p:nvPr>
        </p:nvSpPr>
        <p:spPr>
          <a:xfrm>
            <a:off x="3088582" y="5260448"/>
            <a:ext cx="156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Méat urinaire</a:t>
            </a:r>
          </a:p>
        </p:txBody>
      </p:sp>
    </p:spTree>
    <p:extLst>
      <p:ext uri="{BB962C8B-B14F-4D97-AF65-F5344CB8AC3E}">
        <p14:creationId xmlns:p14="http://schemas.microsoft.com/office/powerpoint/2010/main" val="3511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DFFC9-E1EE-44C2-A215-ACF7C5C0345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685800"/>
            <a:ext cx="10515600" cy="365125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Voies excrétrices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BD9592-66B9-4F2E-A6E3-5978340C642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Uretères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6D744C-145B-4F8E-8EA1-70E7339A15AA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sz="2000" dirty="0"/>
              <a:t>2 conduits formés de trois couches :</a:t>
            </a:r>
          </a:p>
          <a:p>
            <a:pPr>
              <a:buFontTx/>
              <a:buChar char="-"/>
            </a:pPr>
            <a:r>
              <a:rPr lang="fr-CA" sz="2000" dirty="0"/>
              <a:t>Muqueuse</a:t>
            </a:r>
          </a:p>
          <a:p>
            <a:pPr>
              <a:buFontTx/>
              <a:buChar char="-"/>
            </a:pPr>
            <a:r>
              <a:rPr lang="fr-CA" sz="2000" dirty="0"/>
              <a:t>Musculeuse</a:t>
            </a:r>
          </a:p>
          <a:p>
            <a:pPr>
              <a:buFontTx/>
              <a:buChar char="-"/>
            </a:pPr>
            <a:r>
              <a:rPr lang="fr-CA" sz="2000" dirty="0"/>
              <a:t>Fibreuse</a:t>
            </a:r>
          </a:p>
          <a:p>
            <a:pPr>
              <a:buFontTx/>
              <a:buChar char="-"/>
            </a:pPr>
            <a:endParaRPr lang="fr-CA" sz="20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36B0F6-E34B-430A-8F44-86D9EB3206DC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404360" y="2011680"/>
            <a:ext cx="3383280" cy="530352"/>
          </a:xfrm>
        </p:spPr>
        <p:txBody>
          <a:bodyPr/>
          <a:lstStyle/>
          <a:p>
            <a:pPr algn="ctr"/>
            <a:r>
              <a:rPr lang="fr-CA" dirty="0"/>
              <a:t>Vessie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A65698-173E-4287-A8E0-67557382B4F3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fr-CA" sz="2000" dirty="0"/>
              <a:t>Organe musculaire </a:t>
            </a:r>
          </a:p>
          <a:p>
            <a:r>
              <a:rPr lang="fr-CA" sz="2000" dirty="0"/>
              <a:t>Au-dessus de la prostate chez l'homme </a:t>
            </a:r>
          </a:p>
          <a:p>
            <a:r>
              <a:rPr lang="fr-CA" sz="2000" dirty="0"/>
              <a:t>En avant du vagin sous l'utérus chez la femme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5D45CA3-57D9-4460-A99B-77FB76F7FF3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Urètre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7087612-1D11-4BF4-9FD6-6E739DD54A42}"/>
              </a:ext>
            </a:extLst>
          </p:cNvPr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z="2000" dirty="0"/>
              <a:t>Conduit d'évacuation par le meilleur urinaire </a:t>
            </a:r>
          </a:p>
          <a:p>
            <a:r>
              <a:rPr lang="fr-CA" sz="2000" dirty="0"/>
              <a:t>Se situe entre le clitoris et le vagin chez la femme </a:t>
            </a:r>
          </a:p>
          <a:p>
            <a:r>
              <a:rPr lang="fr-CA" sz="2000" dirty="0"/>
              <a:t>Traversé la prostate et le pénis chez l'homme permet aussi l'évacuation du sperme</a:t>
            </a:r>
          </a:p>
          <a:p>
            <a:r>
              <a:rPr lang="fr-CA" sz="2000" dirty="0"/>
              <a:t>Fermé par le sphincter externe 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01C6752C-42C9-40C5-995A-C682441F5E5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3828844-631F-459D-9DC5-156CE01D2FA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AC692BF-B015-42D9-9511-07B46A58213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23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271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C1790-D6A0-4C48-B4F9-04B2170C8AA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681037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fr-CA" dirty="0"/>
              <a:t>Physiologie de la miction</a:t>
            </a:r>
          </a:p>
        </p:txBody>
      </p:sp>
      <p:graphicFrame>
        <p:nvGraphicFramePr>
          <p:cNvPr id="15" name="Espace réservé du contenu 2">
            <a:extLst>
              <a:ext uri="{FF2B5EF4-FFF2-40B4-BE49-F238E27FC236}">
                <a16:creationId xmlns:a16="http://schemas.microsoft.com/office/drawing/2014/main" id="{3E539963-A406-ACCE-270E-ECFA2DDDB0AF}"/>
              </a:ext>
            </a:extLst>
          </p:cNvPr>
          <p:cNvGraphicFramePr>
            <a:graphicFrameLocks noGrp="1"/>
          </p:cNvGraphicFramePr>
          <p:nvPr>
            <p:ph sz="half" idx="2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0295356"/>
              </p:ext>
            </p:extLst>
          </p:nvPr>
        </p:nvGraphicFramePr>
        <p:xfrm>
          <a:off x="6172200" y="2057399"/>
          <a:ext cx="5780314" cy="411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30" name="Picture 6" descr="Les Infections urinaires chez les aînés | Soins à domicile Montréal">
            <a:extLst>
              <a:ext uri="{FF2B5EF4-FFF2-40B4-BE49-F238E27FC236}">
                <a16:creationId xmlns:a16="http://schemas.microsoft.com/office/drawing/2014/main" id="{E66C8671-621F-44EC-AAA0-53D7D0942750}"/>
              </a:ext>
            </a:extLst>
          </p:cNvPr>
          <p:cNvPicPr>
            <a:picLocks noGrp="1" noChangeAspect="1" noChangeArrowheads="1"/>
          </p:cNvPicPr>
          <p:nvPr>
            <p:ph sz="half" idx="1"/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00" y="2259013"/>
            <a:ext cx="4486965" cy="35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19B56AF-7F87-4FE7-9C89-C1BFA386C76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68103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CA" sz="2600" dirty="0"/>
              <a:t>L'évacuation de l'urine contenue dans la vessie peut être déclenchée où arrêtée volontairement puisque l'encéphale règle l'ouverture du sphincter externe </a:t>
            </a: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8E474A5E-8B27-4976-957F-D3556E587DC5}"/>
              </a:ext>
            </a:extLst>
          </p:cNvPr>
          <p:cNvPicPr>
            <a:picLocks noGrp="1" noChangeAspect="1"/>
          </p:cNvPicPr>
          <p:nvPr>
            <p:ph sz="half" idx="1"/>
            <p:custDataLst>
              <p:tags r:id="rId2"/>
            </p:custDataLst>
          </p:nvPr>
        </p:nvPicPr>
        <p:blipFill rotWithShape="1">
          <a:blip r:embed="rId8"/>
          <a:srcRect t="11987" b="8509"/>
          <a:stretch/>
        </p:blipFill>
        <p:spPr>
          <a:xfrm>
            <a:off x="838200" y="2057399"/>
            <a:ext cx="5181600" cy="4119563"/>
          </a:xfrm>
          <a:prstGeom prst="rect">
            <a:avLst/>
          </a:prstGeom>
          <a:noFill/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255F907-DBD3-4371-A0AC-366439241CCF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 rotWithShape="1">
          <a:blip r:embed="rId9"/>
          <a:srcRect l="6833" r="12334" b="-2"/>
          <a:stretch/>
        </p:blipFill>
        <p:spPr>
          <a:xfrm>
            <a:off x="6172200" y="2057399"/>
            <a:ext cx="5181600" cy="4119563"/>
          </a:xfrm>
          <a:noFill/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CFAE48-E87D-4324-8EF7-FBE92DC54C9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r-FR" noProof="0"/>
              <a:t>1/3/20XX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580310-651C-4047-87DD-8E24663AF18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429375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r-FR" noProof="0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442254-D87D-43BD-A06B-41C920EF740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fr-FR" noProof="0" smtClean="0"/>
              <a:pPr rtl="0">
                <a:spcAft>
                  <a:spcPts val="600"/>
                </a:spcAft>
              </a:pPr>
              <a:t>25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842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FD42D-FD41-4CDC-BAA6-429F79FBC12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Exercice CÉMEQ 1.2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40A576-87A2-4579-AB02-0C358ECB064B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Moodle cours #1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441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57686-487A-4245-814E-58B1C25C675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681037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endParaRPr lang="fr-FR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D959F37-76CE-0162-A66C-80BCB117098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7192" y="1812927"/>
            <a:ext cx="4197099" cy="576262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Espace réservé d’image 8">
            <a:extLst>
              <a:ext uri="{FF2B5EF4-FFF2-40B4-BE49-F238E27FC236}">
                <a16:creationId xmlns:a16="http://schemas.microsoft.com/office/drawing/2014/main" id="{39953FF0-412E-4D4D-91B1-A91C65C46627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r="5682"/>
          <a:stretch/>
        </p:blipFill>
        <p:spPr>
          <a:xfrm>
            <a:off x="838200" y="2008334"/>
            <a:ext cx="5136093" cy="3852718"/>
          </a:xfrm>
          <a:noFill/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BDB15C6-F531-095E-B506-17AACFDA8F2C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656088" y="1812927"/>
            <a:ext cx="4189984" cy="57626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F868D5-C5E9-4059-99CB-6731531E1DD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/>
          <a:srcRect r="6482" b="-2"/>
          <a:stretch/>
        </p:blipFill>
        <p:spPr>
          <a:xfrm>
            <a:off x="6217707" y="2006600"/>
            <a:ext cx="5138401" cy="3854451"/>
          </a:xfrm>
          <a:prstGeom prst="rect">
            <a:avLst/>
          </a:prstGeom>
          <a:noFill/>
        </p:spPr>
      </p:pic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126E0410-0B6D-9DED-4656-6C57325B6BB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429375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D24E926-6EB8-432B-8936-49A24E98AD4D}" type="datetime1">
              <a:rPr lang="fr-FR"/>
              <a:pPr>
                <a:spcAft>
                  <a:spcPts val="600"/>
                </a:spcAft>
              </a:pPr>
              <a:t>02/05/2024</a:t>
            </a:fld>
            <a:endParaRPr lang="fr-CA"/>
          </a:p>
        </p:txBody>
      </p:sp>
      <p:sp>
        <p:nvSpPr>
          <p:cNvPr id="29" name="Footer Placeholder 7">
            <a:extLst>
              <a:ext uri="{FF2B5EF4-FFF2-40B4-BE49-F238E27FC236}">
                <a16:creationId xmlns:a16="http://schemas.microsoft.com/office/drawing/2014/main" id="{CA030F7E-A323-C737-8A67-7A82722C82E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429375"/>
            <a:ext cx="4114800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41898C30-E58E-4EC9-8A27-DF1822A9863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429375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fr-FR" smtClean="0"/>
              <a:pPr rtl="0">
                <a:spcAft>
                  <a:spcPts val="600"/>
                </a:spcAft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46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47477" y="1131641"/>
            <a:ext cx="5322618" cy="2387600"/>
          </a:xfrm>
        </p:spPr>
        <p:txBody>
          <a:bodyPr rtlCol="0" anchor="ctr">
            <a:normAutofit/>
          </a:bodyPr>
          <a:lstStyle/>
          <a:p>
            <a:pPr rtl="0"/>
            <a:r>
              <a:rPr lang="fr-CA">
                <a:solidFill>
                  <a:srgbClr val="FFFFFF"/>
                </a:solidFill>
              </a:rPr>
              <a:t>L'organisation du système urinaire 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2E15FE65-692C-4DED-BF91-1123D3634C58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2"/>
            </p:custDataLst>
          </p:nvPr>
        </p:nvPicPr>
        <p:blipFill rotWithShape="1">
          <a:blip r:embed="rId9"/>
          <a:srcRect t="3782" b="3782"/>
          <a:stretch/>
        </p:blipFill>
        <p:spPr>
          <a:xfrm>
            <a:off x="6785144" y="905256"/>
            <a:ext cx="4580551" cy="2450592"/>
          </a:xfrm>
          <a:prstGeom prst="rect">
            <a:avLst/>
          </a:prstGeom>
          <a:noFill/>
        </p:spPr>
      </p:pic>
      <p:pic>
        <p:nvPicPr>
          <p:cNvPr id="6" name="Média en ligne 5" title="🔴 Appareil urinaire ||  Aide-soignante nouvelle réforme 2022">
            <a:hlinkClick r:id="" action="ppaction://media"/>
            <a:extLst>
              <a:ext uri="{FF2B5EF4-FFF2-40B4-BE49-F238E27FC236}">
                <a16:creationId xmlns:a16="http://schemas.microsoft.com/office/drawing/2014/main" id="{9A915C22-2D01-49FE-B1FF-6D3D4E7B1B63}"/>
              </a:ext>
            </a:extLst>
          </p:cNvPr>
          <p:cNvPicPr>
            <a:picLocks noGrp="1" noRot="1" noChangeAspect="1"/>
          </p:cNvPicPr>
          <p:nvPr>
            <p:ph type="pic" sz="quarter" idx="14"/>
            <a:videoFile r:link="rId3"/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906755" y="3520440"/>
            <a:ext cx="4337330" cy="2450592"/>
          </a:xfrm>
          <a:prstGeom prst="rect">
            <a:avLst/>
          </a:prstGeom>
          <a:noFill/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A4F3F1-7A87-8062-3D83-F1B9741F3748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838200" y="3600450"/>
            <a:ext cx="5322888" cy="2451100"/>
          </a:xfrm>
        </p:spPr>
        <p:txBody>
          <a:bodyPr>
            <a:normAutofit fontScale="92500"/>
          </a:bodyPr>
          <a:lstStyle/>
          <a:p>
            <a:r>
              <a:rPr lang="fr-CA" dirty="0"/>
              <a:t>Le système urinaire se compose d'une partie sécrétrice formée par les 2 reins et des voies excrétrices que l'on nomme : </a:t>
            </a:r>
          </a:p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Uretère, vessie et urètre </a:t>
            </a:r>
            <a:r>
              <a:rPr lang="fr-CA" dirty="0"/>
              <a:t>.</a:t>
            </a:r>
            <a:endParaRPr lang="en-US" dirty="0"/>
          </a:p>
        </p:txBody>
      </p:sp>
      <p:sp>
        <p:nvSpPr>
          <p:cNvPr id="18" name="Espace réservé du numéro de diapositive 17" hidden="1">
            <a:extLst>
              <a:ext uri="{FF2B5EF4-FFF2-40B4-BE49-F238E27FC236}">
                <a16:creationId xmlns:a16="http://schemas.microsoft.com/office/drawing/2014/main" id="{7CCCE07D-3B17-42EC-AE9C-222D13143DF6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6"/>
            </p:custDataLst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fr-FR" smtClean="0"/>
              <a:pPr rtl="0">
                <a:spcAft>
                  <a:spcPts val="600"/>
                </a:spcAft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3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C'est quoi ?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/>
              <a:t>REINS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half" idx="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b="1" dirty="0"/>
              <a:t>VOIES EXCRÉTRICES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522514" y="2389190"/>
            <a:ext cx="5451779" cy="3787773"/>
          </a:xfrm>
        </p:spPr>
        <p:txBody>
          <a:bodyPr>
            <a:normAutofit fontScale="62500" lnSpcReduction="20000"/>
          </a:bodyPr>
          <a:lstStyle/>
          <a:p>
            <a:r>
              <a:rPr lang="fr-CA" dirty="0"/>
              <a:t>Deux organes de la forme d’un haricot 10-12 cm chez l’adulte</a:t>
            </a:r>
          </a:p>
          <a:p>
            <a:r>
              <a:rPr lang="fr-CA" dirty="0"/>
              <a:t>Couleur rougeâtre</a:t>
            </a:r>
          </a:p>
          <a:p>
            <a:r>
              <a:rPr lang="fr-CA" dirty="0"/>
              <a:t>Situer </a:t>
            </a:r>
            <a:r>
              <a:rPr lang="fr-CA" b="1" dirty="0"/>
              <a:t>en arrière et à l'extérieur </a:t>
            </a:r>
            <a:r>
              <a:rPr lang="fr-CA" dirty="0"/>
              <a:t>du péritoine </a:t>
            </a:r>
          </a:p>
          <a:p>
            <a:r>
              <a:rPr lang="fr-CA" b="1" dirty="0"/>
              <a:t> filtrent le  sang et maintiennent l’équilibre hydrique et électrolytique de l’organisme (eau et sels minéraux)</a:t>
            </a:r>
          </a:p>
          <a:p>
            <a:r>
              <a:rPr lang="fr-CA" b="1" dirty="0"/>
              <a:t>Forment l’urine et la déversent dans leur bassinet respectif.</a:t>
            </a:r>
          </a:p>
          <a:p>
            <a:endParaRPr lang="fr-CA" b="1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17707" y="2389190"/>
            <a:ext cx="5136093" cy="3787773"/>
          </a:xfrm>
        </p:spPr>
        <p:txBody>
          <a:bodyPr>
            <a:normAutofit fontScale="62500" lnSpcReduction="20000"/>
          </a:bodyPr>
          <a:lstStyle/>
          <a:p>
            <a:r>
              <a:rPr lang="fr-CA" b="1" dirty="0"/>
              <a:t>Les uretères reçoivent l’urine des bassinets et la déversent dans la vessie.</a:t>
            </a:r>
          </a:p>
          <a:p>
            <a:r>
              <a:rPr lang="fr-CA" b="1" dirty="0"/>
              <a:t>La vessie reçoit l’urine et la contient entre les mictions</a:t>
            </a:r>
          </a:p>
          <a:p>
            <a:r>
              <a:rPr lang="fr-CA" b="1" dirty="0"/>
              <a:t>L’urètre permet l’évacuation de l’urine au moment de la miction. </a:t>
            </a:r>
          </a:p>
        </p:txBody>
      </p:sp>
    </p:spTree>
    <p:extLst>
      <p:ext uri="{BB962C8B-B14F-4D97-AF65-F5344CB8AC3E}">
        <p14:creationId xmlns:p14="http://schemas.microsoft.com/office/powerpoint/2010/main" val="17017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0" grpId="0" build="p"/>
      <p:bldP spid="9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47477" y="1131641"/>
            <a:ext cx="5322618" cy="1633330"/>
          </a:xfrm>
        </p:spPr>
        <p:txBody>
          <a:bodyPr rtlCol="0"/>
          <a:lstStyle/>
          <a:p>
            <a:pPr rtl="0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reins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838200" y="2171489"/>
            <a:ext cx="6324600" cy="3880061"/>
          </a:xfrm>
        </p:spPr>
        <p:txBody>
          <a:bodyPr rtlCol="0">
            <a:normAutofit fontScale="92500"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fr-FR" dirty="0"/>
              <a:t>2 reins sont les organes principaux du système urinaire. Ils filtrent environ 1200 ml de sang chaque minute.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fr-CA" dirty="0"/>
              <a:t>Chaque rein est coiffé d'une glande surrénale qui appartient au système endocrinien au centre du bar concave du rein se trouve </a:t>
            </a:r>
            <a:r>
              <a:rPr lang="fr-CA" b="1" dirty="0"/>
              <a:t>le hile.</a:t>
            </a:r>
            <a:endParaRPr lang="fr-FR" b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05B12DC-56E9-4072-B944-1087410818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85538" y="1029563"/>
            <a:ext cx="3907322" cy="45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1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30B4B-6E9B-4EC9-8B04-AAD1F2847A4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68103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Hile</a:t>
            </a:r>
            <a:r>
              <a:rPr lang="fr-CA" dirty="0"/>
              <a:t>, quel est son RÔLE ?</a:t>
            </a:r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52942E62-7F83-5800-5FBF-6EB5A5874D2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429375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/>
              <a:t>1/3/20XX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CBD7FDF7-3868-0872-9DAF-B5485A80CBB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429375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fr-FR" noProof="0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A03CF3-7E99-4AFA-B45B-98B5392A5D5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fr-FR" noProof="0" smtClean="0"/>
              <a:pPr rtl="0">
                <a:spcAft>
                  <a:spcPts val="600"/>
                </a:spcAft>
              </a:pPr>
              <a:t>7</a:t>
            </a:fld>
            <a:endParaRPr lang="fr-FR" noProof="0"/>
          </a:p>
        </p:txBody>
      </p:sp>
      <p:graphicFrame>
        <p:nvGraphicFramePr>
          <p:cNvPr id="23" name="Espace réservé du contenu 2">
            <a:extLst>
              <a:ext uri="{FF2B5EF4-FFF2-40B4-BE49-F238E27FC236}">
                <a16:creationId xmlns:a16="http://schemas.microsoft.com/office/drawing/2014/main" id="{52D0E59C-A9CF-9DF2-A3FE-D4B00B21B7C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3253175"/>
              </p:ext>
            </p:extLst>
          </p:nvPr>
        </p:nvGraphicFramePr>
        <p:xfrm>
          <a:off x="838200" y="2178657"/>
          <a:ext cx="10515600" cy="399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326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Window">
            <a:extLst>
              <a:ext uri="{FF2B5EF4-FFF2-40B4-BE49-F238E27FC236}">
                <a16:creationId xmlns:a16="http://schemas.microsoft.com/office/drawing/2014/main" id="{12EE9D99-8D9B-42F9-8CE0-13E50B1F416D}"/>
              </a:ext>
            </a:extLst>
          </p:cNvPr>
          <p:cNvPicPr>
            <a:picLocks noGrp="1" noChangeAspect="1"/>
          </p:cNvPicPr>
          <p:nvPr>
            <p:ph type="pic" idx="1"/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1013792" y="235194"/>
            <a:ext cx="8353770" cy="6022484"/>
          </a:xfr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6AF9F6-927A-4DFA-BD2A-7CD77C8BB275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r>
              <a:rPr lang="fr-FR" noProof="0"/>
              <a:t>1/3/20XX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E0AD4B-7ACE-46F5-88DE-B5EE755A078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8</a:t>
            </a:fld>
            <a:endParaRPr lang="fr-FR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41F3AC-161A-464D-AAA5-CF4CB5FA6FE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32453" y="1198477"/>
            <a:ext cx="357808" cy="3445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1C36D9-C5FF-4781-A417-C8B21EFA66B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92696" y="2057400"/>
            <a:ext cx="357808" cy="3445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58FB2-2AE3-4AEA-9DB9-A8F158DA424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92696" y="2881311"/>
            <a:ext cx="357808" cy="365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3</a:t>
            </a:r>
          </a:p>
        </p:txBody>
      </p:sp>
      <p:sp>
        <p:nvSpPr>
          <p:cNvPr id="8" name="Flèche : courbe vers la droite 7">
            <a:extLst>
              <a:ext uri="{FF2B5EF4-FFF2-40B4-BE49-F238E27FC236}">
                <a16:creationId xmlns:a16="http://schemas.microsoft.com/office/drawing/2014/main" id="{40E987AA-9072-47F9-80D0-863317338D1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63478" y="463642"/>
            <a:ext cx="596348" cy="8845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0" name="Flèche : courbe vers la droite 9">
            <a:extLst>
              <a:ext uri="{FF2B5EF4-FFF2-40B4-BE49-F238E27FC236}">
                <a16:creationId xmlns:a16="http://schemas.microsoft.com/office/drawing/2014/main" id="{01F4E674-0A77-472C-9ED8-04E41FC5DF0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984346" y="1800803"/>
            <a:ext cx="596348" cy="79844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B9F331-DA99-4057-99F7-27FE2D91441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237479" y="1830693"/>
            <a:ext cx="155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RESERVOIR</a:t>
            </a:r>
          </a:p>
        </p:txBody>
      </p:sp>
    </p:spTree>
    <p:extLst>
      <p:ext uri="{BB962C8B-B14F-4D97-AF65-F5344CB8AC3E}">
        <p14:creationId xmlns:p14="http://schemas.microsoft.com/office/powerpoint/2010/main" val="224871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4A2EE-A17E-4B7F-AC23-604A2614CB1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du néphron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1DDABB-15E4-4DA7-9CE1-6BB84AC592E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b="1" dirty="0"/>
              <a:t>Unité fonctionnelle du rein </a:t>
            </a:r>
            <a:r>
              <a:rPr lang="fr-CA" dirty="0"/>
              <a:t>: grâce à lui le rein peut assumer ses fonctions</a:t>
            </a:r>
          </a:p>
          <a:p>
            <a:r>
              <a:rPr lang="fr-CA" dirty="0"/>
              <a:t>Le corpuscule rénal, </a:t>
            </a:r>
            <a:r>
              <a:rPr lang="fr-CA" b="1" dirty="0"/>
              <a:t>composé d’un glomérule et d’une capsule glomérulaire.</a:t>
            </a:r>
          </a:p>
          <a:p>
            <a:r>
              <a:rPr lang="fr-CA" dirty="0"/>
              <a:t>Le tubule rénal , composé du tubule contourné proximal, du tubule contourné distal, de l’anse de </a:t>
            </a:r>
            <a:r>
              <a:rPr lang="fr-CA" dirty="0" err="1"/>
              <a:t>Henle</a:t>
            </a:r>
            <a:r>
              <a:rPr lang="fr-CA" dirty="0"/>
              <a:t> et du tubule collecteur.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729EAA-17A5-46ED-905B-AE9E22BF43B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78303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6642_TF00537603_Win32" id="{48F5AD54-D9BE-47A5-9A26-1E33B0F691F6}" vid="{61D0192D-7D5A-494E-83CB-2D66521CDEA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{BE3E84C6-5C38-4AFC-97DC-4C8134FA538D}tf00537603_win32</Template>
  <TotalTime>358</TotalTime>
  <Words>915</Words>
  <Application>Microsoft Office PowerPoint</Application>
  <PresentationFormat>Grand écran</PresentationFormat>
  <Paragraphs>170</Paragraphs>
  <Slides>26</Slides>
  <Notes>5</Notes>
  <HiddenSlides>0</HiddenSlides>
  <MMClips>3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Avenir Next LT Pro</vt:lpstr>
      <vt:lpstr>Calibri</vt:lpstr>
      <vt:lpstr>Cambria Math</vt:lpstr>
      <vt:lpstr>Courier New</vt:lpstr>
      <vt:lpstr>Sabon Next LT</vt:lpstr>
      <vt:lpstr>Wingdings</vt:lpstr>
      <vt:lpstr>LuminousVTI</vt:lpstr>
      <vt:lpstr>L’organisation du système urinaire</vt:lpstr>
      <vt:lpstr>Quelles sont mes connaissances ?</vt:lpstr>
      <vt:lpstr>Présentation PowerPoint</vt:lpstr>
      <vt:lpstr>L'organisation du système urinaire </vt:lpstr>
      <vt:lpstr>C'est quoi ?</vt:lpstr>
      <vt:lpstr>Les reins </vt:lpstr>
      <vt:lpstr>Hile, quel est son RÔLE ?</vt:lpstr>
      <vt:lpstr>Présentation PowerPoint</vt:lpstr>
      <vt:lpstr>Structure du néphron</vt:lpstr>
      <vt:lpstr>Structure néphron</vt:lpstr>
      <vt:lpstr>Mais comment tout fonctionne ? </vt:lpstr>
      <vt:lpstr>FONCTIONS DU REIN</vt:lpstr>
      <vt:lpstr>Physiologie du système urinaire. Processus de la formation d’urine</vt:lpstr>
      <vt:lpstr>Processus de formation de l’urine</vt:lpstr>
      <vt:lpstr>CARACTÉRISTIQUES DE L’URINE   (voir vidéo sur Moodle)</vt:lpstr>
      <vt:lpstr>L'urine normale contient environ 95% d'eau et 5% de soluté  </vt:lpstr>
      <vt:lpstr>Facteurs influent sur la sécrétion urinaire </vt:lpstr>
      <vt:lpstr>Pression artérielle (TA ou PA)</vt:lpstr>
      <vt:lpstr>Augmentation de la concentration sanguine </vt:lpstr>
      <vt:lpstr>Action du système nerveux </vt:lpstr>
      <vt:lpstr>Présentation PowerPoint</vt:lpstr>
      <vt:lpstr>LES VOIES EXCRÉTRICES</vt:lpstr>
      <vt:lpstr>Voies excrétrices</vt:lpstr>
      <vt:lpstr>Physiologie de la miction</vt:lpstr>
      <vt:lpstr>L'évacuation de l'urine contenue dans la vessie peut être déclenchée où arrêtée volontairement puisque l'encéphale règle l'ouverture du sphincter externe </vt:lpstr>
      <vt:lpstr>Exercice CÉMEQ 1.2</vt:lpstr>
    </vt:vector>
  </TitlesOfParts>
  <Company>CSSRDN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Petit, Anne-Gabrielle</dc:creator>
  <cp:lastModifiedBy>Di Mattia, Stephanie</cp:lastModifiedBy>
  <cp:revision>5</cp:revision>
  <dcterms:created xsi:type="dcterms:W3CDTF">2022-05-03T13:45:26Z</dcterms:created>
  <dcterms:modified xsi:type="dcterms:W3CDTF">2024-05-02T16:06:58Z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