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66" r:id="rId8"/>
    <p:sldId id="283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505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72" d="100"/>
          <a:sy n="72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4A15F-991F-42D0-8419-1E0389A28B7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42AA1B-CB8C-42E7-A6E5-37730A2C22D9}">
      <dgm:prSet/>
      <dgm:spPr/>
      <dgm:t>
        <a:bodyPr/>
        <a:lstStyle/>
        <a:p>
          <a:r>
            <a:rPr lang="fr-CA" dirty="0"/>
            <a:t>Barrières physiques et chimiques superficielles</a:t>
          </a:r>
          <a:endParaRPr lang="en-US" dirty="0"/>
        </a:p>
      </dgm:t>
    </dgm:pt>
    <dgm:pt modelId="{337D1824-E8C4-4E9C-AE52-48C4598E1BBE}" type="parTrans" cxnId="{436847B1-1E2E-4B71-8200-49342A27E460}">
      <dgm:prSet/>
      <dgm:spPr/>
      <dgm:t>
        <a:bodyPr/>
        <a:lstStyle/>
        <a:p>
          <a:endParaRPr lang="en-US"/>
        </a:p>
      </dgm:t>
    </dgm:pt>
    <dgm:pt modelId="{9A9D8DB6-053B-46C9-8B32-6AA150ADD2AE}" type="sibTrans" cxnId="{436847B1-1E2E-4B71-8200-49342A27E460}">
      <dgm:prSet/>
      <dgm:spPr/>
      <dgm:t>
        <a:bodyPr/>
        <a:lstStyle/>
        <a:p>
          <a:endParaRPr lang="en-US"/>
        </a:p>
      </dgm:t>
    </dgm:pt>
    <dgm:pt modelId="{9C6F630A-66FA-4F5A-8DE1-E3EC75B47F37}">
      <dgm:prSet/>
      <dgm:spPr/>
      <dgm:t>
        <a:bodyPr/>
        <a:lstStyle/>
        <a:p>
          <a:r>
            <a:rPr lang="fr-CA" dirty="0"/>
            <a:t>Moyens de défense internes</a:t>
          </a:r>
          <a:endParaRPr lang="en-US" dirty="0"/>
        </a:p>
      </dgm:t>
    </dgm:pt>
    <dgm:pt modelId="{04DBA49C-D9B4-433F-8137-EEAA15091BAC}" type="parTrans" cxnId="{0096C864-C18E-4B27-B803-AD3FED0D81C2}">
      <dgm:prSet/>
      <dgm:spPr/>
      <dgm:t>
        <a:bodyPr/>
        <a:lstStyle/>
        <a:p>
          <a:endParaRPr lang="en-US"/>
        </a:p>
      </dgm:t>
    </dgm:pt>
    <dgm:pt modelId="{BD408CB2-A308-484F-90EF-F48BD77386FE}" type="sibTrans" cxnId="{0096C864-C18E-4B27-B803-AD3FED0D81C2}">
      <dgm:prSet/>
      <dgm:spPr/>
      <dgm:t>
        <a:bodyPr/>
        <a:lstStyle/>
        <a:p>
          <a:endParaRPr lang="en-US"/>
        </a:p>
      </dgm:t>
    </dgm:pt>
    <dgm:pt modelId="{FC215E32-BC72-4806-ACD6-503A8C49F0AF}">
      <dgm:prSet/>
      <dgm:spPr/>
      <dgm:t>
        <a:bodyPr/>
        <a:lstStyle/>
        <a:p>
          <a:r>
            <a:rPr lang="fr-CA" dirty="0"/>
            <a:t>Inflammation</a:t>
          </a:r>
          <a:endParaRPr lang="en-US" dirty="0"/>
        </a:p>
      </dgm:t>
    </dgm:pt>
    <dgm:pt modelId="{EA22AC6C-303A-4C5E-BCDF-29C1F1ACF2CD}" type="parTrans" cxnId="{4A2F6A03-F29A-451E-AC13-D6EF808E97D6}">
      <dgm:prSet/>
      <dgm:spPr/>
      <dgm:t>
        <a:bodyPr/>
        <a:lstStyle/>
        <a:p>
          <a:endParaRPr lang="en-US"/>
        </a:p>
      </dgm:t>
    </dgm:pt>
    <dgm:pt modelId="{2B60BACA-1B7E-4031-8E72-5792EAF751E1}" type="sibTrans" cxnId="{4A2F6A03-F29A-451E-AC13-D6EF808E97D6}">
      <dgm:prSet/>
      <dgm:spPr/>
      <dgm:t>
        <a:bodyPr/>
        <a:lstStyle/>
        <a:p>
          <a:endParaRPr lang="en-US"/>
        </a:p>
      </dgm:t>
    </dgm:pt>
    <dgm:pt modelId="{7EBACAB0-B140-43A1-88AA-0607D3DBC1C8}" type="pres">
      <dgm:prSet presAssocID="{F294A15F-991F-42D0-8419-1E0389A28B7C}" presName="cycle" presStyleCnt="0">
        <dgm:presLayoutVars>
          <dgm:dir/>
          <dgm:resizeHandles val="exact"/>
        </dgm:presLayoutVars>
      </dgm:prSet>
      <dgm:spPr/>
    </dgm:pt>
    <dgm:pt modelId="{0D5448D3-D5A1-46FE-9C3B-A3ECB9F85535}" type="pres">
      <dgm:prSet presAssocID="{1642AA1B-CB8C-42E7-A6E5-37730A2C22D9}" presName="node" presStyleLbl="node1" presStyleIdx="0" presStyleCnt="3">
        <dgm:presLayoutVars>
          <dgm:bulletEnabled val="1"/>
        </dgm:presLayoutVars>
      </dgm:prSet>
      <dgm:spPr/>
    </dgm:pt>
    <dgm:pt modelId="{63CB27CF-CAB3-4379-80F6-061A7B2A62F2}" type="pres">
      <dgm:prSet presAssocID="{1642AA1B-CB8C-42E7-A6E5-37730A2C22D9}" presName="spNode" presStyleCnt="0"/>
      <dgm:spPr/>
    </dgm:pt>
    <dgm:pt modelId="{79BD2C17-806E-43CA-AD48-60BE17A4D799}" type="pres">
      <dgm:prSet presAssocID="{9A9D8DB6-053B-46C9-8B32-6AA150ADD2AE}" presName="sibTrans" presStyleLbl="sibTrans1D1" presStyleIdx="0" presStyleCnt="3"/>
      <dgm:spPr/>
    </dgm:pt>
    <dgm:pt modelId="{1433CA47-42B3-4174-96B2-E3AEA8C5FC62}" type="pres">
      <dgm:prSet presAssocID="{9C6F630A-66FA-4F5A-8DE1-E3EC75B47F37}" presName="node" presStyleLbl="node1" presStyleIdx="1" presStyleCnt="3">
        <dgm:presLayoutVars>
          <dgm:bulletEnabled val="1"/>
        </dgm:presLayoutVars>
      </dgm:prSet>
      <dgm:spPr/>
    </dgm:pt>
    <dgm:pt modelId="{05A4B0E8-B58B-4A67-BFF0-A392FFAB7139}" type="pres">
      <dgm:prSet presAssocID="{9C6F630A-66FA-4F5A-8DE1-E3EC75B47F37}" presName="spNode" presStyleCnt="0"/>
      <dgm:spPr/>
    </dgm:pt>
    <dgm:pt modelId="{467DA935-97C5-4F2B-8FFA-C21360474AB1}" type="pres">
      <dgm:prSet presAssocID="{BD408CB2-A308-484F-90EF-F48BD77386FE}" presName="sibTrans" presStyleLbl="sibTrans1D1" presStyleIdx="1" presStyleCnt="3"/>
      <dgm:spPr/>
    </dgm:pt>
    <dgm:pt modelId="{C7A1B768-8173-4E03-8D3B-3D81CE493F50}" type="pres">
      <dgm:prSet presAssocID="{FC215E32-BC72-4806-ACD6-503A8C49F0AF}" presName="node" presStyleLbl="node1" presStyleIdx="2" presStyleCnt="3">
        <dgm:presLayoutVars>
          <dgm:bulletEnabled val="1"/>
        </dgm:presLayoutVars>
      </dgm:prSet>
      <dgm:spPr/>
    </dgm:pt>
    <dgm:pt modelId="{9A0FB7AA-5293-4A47-BBAD-FCFEC237E7AB}" type="pres">
      <dgm:prSet presAssocID="{FC215E32-BC72-4806-ACD6-503A8C49F0AF}" presName="spNode" presStyleCnt="0"/>
      <dgm:spPr/>
    </dgm:pt>
    <dgm:pt modelId="{1FC1AB5C-1991-49D2-B622-19CB1BA67CEE}" type="pres">
      <dgm:prSet presAssocID="{2B60BACA-1B7E-4031-8E72-5792EAF751E1}" presName="sibTrans" presStyleLbl="sibTrans1D1" presStyleIdx="2" presStyleCnt="3"/>
      <dgm:spPr/>
    </dgm:pt>
  </dgm:ptLst>
  <dgm:cxnLst>
    <dgm:cxn modelId="{4A2F6A03-F29A-451E-AC13-D6EF808E97D6}" srcId="{F294A15F-991F-42D0-8419-1E0389A28B7C}" destId="{FC215E32-BC72-4806-ACD6-503A8C49F0AF}" srcOrd="2" destOrd="0" parTransId="{EA22AC6C-303A-4C5E-BCDF-29C1F1ACF2CD}" sibTransId="{2B60BACA-1B7E-4031-8E72-5792EAF751E1}"/>
    <dgm:cxn modelId="{7F155F11-E60C-4F67-A47E-088EF1230343}" type="presOf" srcId="{2B60BACA-1B7E-4031-8E72-5792EAF751E1}" destId="{1FC1AB5C-1991-49D2-B622-19CB1BA67CEE}" srcOrd="0" destOrd="0" presId="urn:microsoft.com/office/officeart/2005/8/layout/cycle6"/>
    <dgm:cxn modelId="{0096C864-C18E-4B27-B803-AD3FED0D81C2}" srcId="{F294A15F-991F-42D0-8419-1E0389A28B7C}" destId="{9C6F630A-66FA-4F5A-8DE1-E3EC75B47F37}" srcOrd="1" destOrd="0" parTransId="{04DBA49C-D9B4-433F-8137-EEAA15091BAC}" sibTransId="{BD408CB2-A308-484F-90EF-F48BD77386FE}"/>
    <dgm:cxn modelId="{BF993759-F856-4BB3-8D80-CDB638460CC8}" type="presOf" srcId="{9C6F630A-66FA-4F5A-8DE1-E3EC75B47F37}" destId="{1433CA47-42B3-4174-96B2-E3AEA8C5FC62}" srcOrd="0" destOrd="0" presId="urn:microsoft.com/office/officeart/2005/8/layout/cycle6"/>
    <dgm:cxn modelId="{78BA828D-FF2F-4425-BAB6-2EF6B262E0C3}" type="presOf" srcId="{9A9D8DB6-053B-46C9-8B32-6AA150ADD2AE}" destId="{79BD2C17-806E-43CA-AD48-60BE17A4D799}" srcOrd="0" destOrd="0" presId="urn:microsoft.com/office/officeart/2005/8/layout/cycle6"/>
    <dgm:cxn modelId="{4B6EBDA8-8EC3-474E-9010-4893306973C9}" type="presOf" srcId="{F294A15F-991F-42D0-8419-1E0389A28B7C}" destId="{7EBACAB0-B140-43A1-88AA-0607D3DBC1C8}" srcOrd="0" destOrd="0" presId="urn:microsoft.com/office/officeart/2005/8/layout/cycle6"/>
    <dgm:cxn modelId="{436847B1-1E2E-4B71-8200-49342A27E460}" srcId="{F294A15F-991F-42D0-8419-1E0389A28B7C}" destId="{1642AA1B-CB8C-42E7-A6E5-37730A2C22D9}" srcOrd="0" destOrd="0" parTransId="{337D1824-E8C4-4E9C-AE52-48C4598E1BBE}" sibTransId="{9A9D8DB6-053B-46C9-8B32-6AA150ADD2AE}"/>
    <dgm:cxn modelId="{0BB6E0C3-1F1A-446C-84BB-330B5A94E527}" type="presOf" srcId="{BD408CB2-A308-484F-90EF-F48BD77386FE}" destId="{467DA935-97C5-4F2B-8FFA-C21360474AB1}" srcOrd="0" destOrd="0" presId="urn:microsoft.com/office/officeart/2005/8/layout/cycle6"/>
    <dgm:cxn modelId="{6FFF46E1-9C8C-4EF4-8899-B20245391775}" type="presOf" srcId="{FC215E32-BC72-4806-ACD6-503A8C49F0AF}" destId="{C7A1B768-8173-4E03-8D3B-3D81CE493F50}" srcOrd="0" destOrd="0" presId="urn:microsoft.com/office/officeart/2005/8/layout/cycle6"/>
    <dgm:cxn modelId="{D06693E1-7EBC-4C89-9825-365969F9CD45}" type="presOf" srcId="{1642AA1B-CB8C-42E7-A6E5-37730A2C22D9}" destId="{0D5448D3-D5A1-46FE-9C3B-A3ECB9F85535}" srcOrd="0" destOrd="0" presId="urn:microsoft.com/office/officeart/2005/8/layout/cycle6"/>
    <dgm:cxn modelId="{C2128250-89CF-4019-9438-0C022404E08F}" type="presParOf" srcId="{7EBACAB0-B140-43A1-88AA-0607D3DBC1C8}" destId="{0D5448D3-D5A1-46FE-9C3B-A3ECB9F85535}" srcOrd="0" destOrd="0" presId="urn:microsoft.com/office/officeart/2005/8/layout/cycle6"/>
    <dgm:cxn modelId="{3EBCBEE2-3B50-4E9A-B5D8-555E0746F472}" type="presParOf" srcId="{7EBACAB0-B140-43A1-88AA-0607D3DBC1C8}" destId="{63CB27CF-CAB3-4379-80F6-061A7B2A62F2}" srcOrd="1" destOrd="0" presId="urn:microsoft.com/office/officeart/2005/8/layout/cycle6"/>
    <dgm:cxn modelId="{AE690400-090A-4BCB-81A4-9E3172CEA73C}" type="presParOf" srcId="{7EBACAB0-B140-43A1-88AA-0607D3DBC1C8}" destId="{79BD2C17-806E-43CA-AD48-60BE17A4D799}" srcOrd="2" destOrd="0" presId="urn:microsoft.com/office/officeart/2005/8/layout/cycle6"/>
    <dgm:cxn modelId="{E721D0BA-0E15-41A0-ABF1-6B367B1C4FE9}" type="presParOf" srcId="{7EBACAB0-B140-43A1-88AA-0607D3DBC1C8}" destId="{1433CA47-42B3-4174-96B2-E3AEA8C5FC62}" srcOrd="3" destOrd="0" presId="urn:microsoft.com/office/officeart/2005/8/layout/cycle6"/>
    <dgm:cxn modelId="{4E938275-855E-4703-9411-822E70E31ED6}" type="presParOf" srcId="{7EBACAB0-B140-43A1-88AA-0607D3DBC1C8}" destId="{05A4B0E8-B58B-4A67-BFF0-A392FFAB7139}" srcOrd="4" destOrd="0" presId="urn:microsoft.com/office/officeart/2005/8/layout/cycle6"/>
    <dgm:cxn modelId="{1A8F34B1-BDFD-4672-979C-F687AC374646}" type="presParOf" srcId="{7EBACAB0-B140-43A1-88AA-0607D3DBC1C8}" destId="{467DA935-97C5-4F2B-8FFA-C21360474AB1}" srcOrd="5" destOrd="0" presId="urn:microsoft.com/office/officeart/2005/8/layout/cycle6"/>
    <dgm:cxn modelId="{16152BF8-09F4-47BC-839A-5C1B0403C278}" type="presParOf" srcId="{7EBACAB0-B140-43A1-88AA-0607D3DBC1C8}" destId="{C7A1B768-8173-4E03-8D3B-3D81CE493F50}" srcOrd="6" destOrd="0" presId="urn:microsoft.com/office/officeart/2005/8/layout/cycle6"/>
    <dgm:cxn modelId="{16B54690-4AA4-41B9-B151-4E49A6CB003F}" type="presParOf" srcId="{7EBACAB0-B140-43A1-88AA-0607D3DBC1C8}" destId="{9A0FB7AA-5293-4A47-BBAD-FCFEC237E7AB}" srcOrd="7" destOrd="0" presId="urn:microsoft.com/office/officeart/2005/8/layout/cycle6"/>
    <dgm:cxn modelId="{EAA7B9B5-755D-4CB1-BE96-EC141E4CF076}" type="presParOf" srcId="{7EBACAB0-B140-43A1-88AA-0607D3DBC1C8}" destId="{1FC1AB5C-1991-49D2-B622-19CB1BA67CE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E890F-386C-4C6A-AB11-43FA349063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EAEDE-4DA5-4BB6-A475-DDB1849C9717}">
      <dgm:prSet/>
      <dgm:spPr/>
      <dgm:t>
        <a:bodyPr/>
        <a:lstStyle/>
        <a:p>
          <a:r>
            <a:rPr lang="fr-CA" b="1"/>
            <a:t>Façon active </a:t>
          </a:r>
          <a:endParaRPr lang="en-US"/>
        </a:p>
      </dgm:t>
    </dgm:pt>
    <dgm:pt modelId="{008A4A83-E2BA-4464-9BDC-71C3873D2C8D}" type="parTrans" cxnId="{E266700E-FFE8-4E64-AD55-95D0A361B9FB}">
      <dgm:prSet/>
      <dgm:spPr/>
      <dgm:t>
        <a:bodyPr/>
        <a:lstStyle/>
        <a:p>
          <a:endParaRPr lang="en-US"/>
        </a:p>
      </dgm:t>
    </dgm:pt>
    <dgm:pt modelId="{A1CC0747-7826-41A7-B5FC-8AFC6E57E252}" type="sibTrans" cxnId="{E266700E-FFE8-4E64-AD55-95D0A361B9FB}">
      <dgm:prSet/>
      <dgm:spPr/>
      <dgm:t>
        <a:bodyPr/>
        <a:lstStyle/>
        <a:p>
          <a:endParaRPr lang="en-US"/>
        </a:p>
      </dgm:t>
    </dgm:pt>
    <dgm:pt modelId="{D2D3EA8E-0E82-47F1-AB56-3F85CFACDBE2}">
      <dgm:prSet/>
      <dgm:spPr/>
      <dgm:t>
        <a:bodyPr/>
        <a:lstStyle/>
        <a:p>
          <a:r>
            <a:rPr lang="fr-CA" dirty="0"/>
            <a:t>Immunité acquise naturellement en contractant la maladie ou en étant en contact répété avec les microorganismes</a:t>
          </a:r>
          <a:endParaRPr lang="en-US" dirty="0"/>
        </a:p>
      </dgm:t>
    </dgm:pt>
    <dgm:pt modelId="{4C42A65B-841F-4BD4-999D-85BB8ECAA87A}" type="parTrans" cxnId="{95755EEF-AE55-401A-B694-FF1067BCC665}">
      <dgm:prSet/>
      <dgm:spPr/>
      <dgm:t>
        <a:bodyPr/>
        <a:lstStyle/>
        <a:p>
          <a:endParaRPr lang="en-US"/>
        </a:p>
      </dgm:t>
    </dgm:pt>
    <dgm:pt modelId="{182EA57F-9C47-43A0-9947-D21B49A42668}" type="sibTrans" cxnId="{95755EEF-AE55-401A-B694-FF1067BCC665}">
      <dgm:prSet/>
      <dgm:spPr/>
      <dgm:t>
        <a:bodyPr/>
        <a:lstStyle/>
        <a:p>
          <a:endParaRPr lang="en-US"/>
        </a:p>
      </dgm:t>
    </dgm:pt>
    <dgm:pt modelId="{E018347C-08C5-4D57-8DF7-C118A60A6EBF}">
      <dgm:prSet/>
      <dgm:spPr/>
      <dgm:t>
        <a:bodyPr/>
        <a:lstStyle/>
        <a:p>
          <a:r>
            <a:rPr lang="fr-CA"/>
            <a:t>Immunité acquise artificiellement en recevant un vaccin</a:t>
          </a:r>
          <a:endParaRPr lang="en-US"/>
        </a:p>
      </dgm:t>
    </dgm:pt>
    <dgm:pt modelId="{DFFB3E76-3CA5-42E2-9F85-1BE24043048E}" type="parTrans" cxnId="{93FFE28D-9DB4-45B3-8E1B-6276023DBC2A}">
      <dgm:prSet/>
      <dgm:spPr/>
      <dgm:t>
        <a:bodyPr/>
        <a:lstStyle/>
        <a:p>
          <a:endParaRPr lang="en-US"/>
        </a:p>
      </dgm:t>
    </dgm:pt>
    <dgm:pt modelId="{5E262C93-5E9D-4C5C-95A1-CAE282DF474A}" type="sibTrans" cxnId="{93FFE28D-9DB4-45B3-8E1B-6276023DBC2A}">
      <dgm:prSet/>
      <dgm:spPr/>
      <dgm:t>
        <a:bodyPr/>
        <a:lstStyle/>
        <a:p>
          <a:endParaRPr lang="en-US"/>
        </a:p>
      </dgm:t>
    </dgm:pt>
    <dgm:pt modelId="{890F4653-1B4C-4A62-9E6B-880ADB3408F1}">
      <dgm:prSet/>
      <dgm:spPr/>
      <dgm:t>
        <a:bodyPr/>
        <a:lstStyle/>
        <a:p>
          <a:r>
            <a:rPr lang="fr-CA" b="1" dirty="0"/>
            <a:t>Façon passive **</a:t>
          </a:r>
          <a:endParaRPr lang="en-US" dirty="0"/>
        </a:p>
      </dgm:t>
    </dgm:pt>
    <dgm:pt modelId="{F97A0DF1-7567-43BD-8F41-74412AB17F0A}" type="parTrans" cxnId="{E308BEEB-D905-44FB-B7E8-561F53D52A5B}">
      <dgm:prSet/>
      <dgm:spPr/>
      <dgm:t>
        <a:bodyPr/>
        <a:lstStyle/>
        <a:p>
          <a:endParaRPr lang="en-US"/>
        </a:p>
      </dgm:t>
    </dgm:pt>
    <dgm:pt modelId="{E00D0B0A-037D-4CFF-8642-10174FAA7EF7}" type="sibTrans" cxnId="{E308BEEB-D905-44FB-B7E8-561F53D52A5B}">
      <dgm:prSet/>
      <dgm:spPr/>
      <dgm:t>
        <a:bodyPr/>
        <a:lstStyle/>
        <a:p>
          <a:endParaRPr lang="en-US"/>
        </a:p>
      </dgm:t>
    </dgm:pt>
    <dgm:pt modelId="{FA5C7290-1248-4809-8B08-C2CB226F9224}">
      <dgm:prSet/>
      <dgm:spPr/>
      <dgm:t>
        <a:bodyPr/>
        <a:lstStyle/>
        <a:p>
          <a:r>
            <a:rPr lang="fr-CA"/>
            <a:t>Immunité acquise naturellement en recevant, au cours de la grossesse et à la naissance, anticorps maternels</a:t>
          </a:r>
          <a:endParaRPr lang="en-US"/>
        </a:p>
      </dgm:t>
    </dgm:pt>
    <dgm:pt modelId="{24708CFB-1338-4B21-BF60-B423B596D567}" type="parTrans" cxnId="{3F6AEB01-1C49-4293-9236-003B697D7312}">
      <dgm:prSet/>
      <dgm:spPr/>
      <dgm:t>
        <a:bodyPr/>
        <a:lstStyle/>
        <a:p>
          <a:endParaRPr lang="en-US"/>
        </a:p>
      </dgm:t>
    </dgm:pt>
    <dgm:pt modelId="{BDEE7588-BE33-48B3-9265-5E3DC9F6F0F1}" type="sibTrans" cxnId="{3F6AEB01-1C49-4293-9236-003B697D7312}">
      <dgm:prSet/>
      <dgm:spPr/>
      <dgm:t>
        <a:bodyPr/>
        <a:lstStyle/>
        <a:p>
          <a:endParaRPr lang="en-US"/>
        </a:p>
      </dgm:t>
    </dgm:pt>
    <dgm:pt modelId="{1A2CA94B-15DD-4096-AAA5-508EF1FF28B2}">
      <dgm:prSet/>
      <dgm:spPr/>
      <dgm:t>
        <a:bodyPr/>
        <a:lstStyle/>
        <a:p>
          <a:r>
            <a:rPr lang="fr-CA" dirty="0"/>
            <a:t>Immunité acquise artificiellement en recevant un sérum</a:t>
          </a:r>
          <a:endParaRPr lang="en-US" dirty="0"/>
        </a:p>
      </dgm:t>
    </dgm:pt>
    <dgm:pt modelId="{D7F2BDB2-7B62-4B45-8EA7-C07DE484B051}" type="parTrans" cxnId="{51DD0469-A3F7-4F7C-8212-7DA8F9160AEA}">
      <dgm:prSet/>
      <dgm:spPr/>
      <dgm:t>
        <a:bodyPr/>
        <a:lstStyle/>
        <a:p>
          <a:endParaRPr lang="en-US"/>
        </a:p>
      </dgm:t>
    </dgm:pt>
    <dgm:pt modelId="{9844642C-5F55-4411-AC9A-1325E8780CC9}" type="sibTrans" cxnId="{51DD0469-A3F7-4F7C-8212-7DA8F9160AEA}">
      <dgm:prSet/>
      <dgm:spPr/>
      <dgm:t>
        <a:bodyPr/>
        <a:lstStyle/>
        <a:p>
          <a:endParaRPr lang="en-US"/>
        </a:p>
      </dgm:t>
    </dgm:pt>
    <dgm:pt modelId="{37D73B4A-74CA-4357-8E6D-3F49DA654044}" type="pres">
      <dgm:prSet presAssocID="{2B4E890F-386C-4C6A-AB11-43FA349063EE}" presName="vert0" presStyleCnt="0">
        <dgm:presLayoutVars>
          <dgm:dir/>
          <dgm:animOne val="branch"/>
          <dgm:animLvl val="lvl"/>
        </dgm:presLayoutVars>
      </dgm:prSet>
      <dgm:spPr/>
    </dgm:pt>
    <dgm:pt modelId="{3EC247A0-ADC7-46CC-B56B-95E51A03E3A9}" type="pres">
      <dgm:prSet presAssocID="{F10EAEDE-4DA5-4BB6-A475-DDB1849C9717}" presName="thickLine" presStyleLbl="alignNode1" presStyleIdx="0" presStyleCnt="6"/>
      <dgm:spPr/>
    </dgm:pt>
    <dgm:pt modelId="{AAD3EE23-CF57-41B6-ADAB-D738DECC7294}" type="pres">
      <dgm:prSet presAssocID="{F10EAEDE-4DA5-4BB6-A475-DDB1849C9717}" presName="horz1" presStyleCnt="0"/>
      <dgm:spPr/>
    </dgm:pt>
    <dgm:pt modelId="{4EE9FC4A-23AF-44E0-9CE2-5BD6AF5A9A46}" type="pres">
      <dgm:prSet presAssocID="{F10EAEDE-4DA5-4BB6-A475-DDB1849C9717}" presName="tx1" presStyleLbl="revTx" presStyleIdx="0" presStyleCnt="6"/>
      <dgm:spPr/>
    </dgm:pt>
    <dgm:pt modelId="{2CC08D3C-904C-414A-8180-0B63BDC7A0CC}" type="pres">
      <dgm:prSet presAssocID="{F10EAEDE-4DA5-4BB6-A475-DDB1849C9717}" presName="vert1" presStyleCnt="0"/>
      <dgm:spPr/>
    </dgm:pt>
    <dgm:pt modelId="{0E646A2A-DF60-42EC-91A5-743E61AF8B6F}" type="pres">
      <dgm:prSet presAssocID="{D2D3EA8E-0E82-47F1-AB56-3F85CFACDBE2}" presName="thickLine" presStyleLbl="alignNode1" presStyleIdx="1" presStyleCnt="6"/>
      <dgm:spPr/>
    </dgm:pt>
    <dgm:pt modelId="{CB428D06-1CA9-4C25-BAAD-4CB65C2A298B}" type="pres">
      <dgm:prSet presAssocID="{D2D3EA8E-0E82-47F1-AB56-3F85CFACDBE2}" presName="horz1" presStyleCnt="0"/>
      <dgm:spPr/>
    </dgm:pt>
    <dgm:pt modelId="{2DBC3CE9-268A-4882-8DBE-BFA987B10131}" type="pres">
      <dgm:prSet presAssocID="{D2D3EA8E-0E82-47F1-AB56-3F85CFACDBE2}" presName="tx1" presStyleLbl="revTx" presStyleIdx="1" presStyleCnt="6"/>
      <dgm:spPr/>
    </dgm:pt>
    <dgm:pt modelId="{69BFDD2A-4E93-46AD-BEF8-9AD77209E9B1}" type="pres">
      <dgm:prSet presAssocID="{D2D3EA8E-0E82-47F1-AB56-3F85CFACDBE2}" presName="vert1" presStyleCnt="0"/>
      <dgm:spPr/>
    </dgm:pt>
    <dgm:pt modelId="{D8AEF2A8-FFDF-4135-AD38-483E938B78CF}" type="pres">
      <dgm:prSet presAssocID="{E018347C-08C5-4D57-8DF7-C118A60A6EBF}" presName="thickLine" presStyleLbl="alignNode1" presStyleIdx="2" presStyleCnt="6"/>
      <dgm:spPr/>
    </dgm:pt>
    <dgm:pt modelId="{86794013-5CA0-4CD8-88FB-FF6EB9FA8B2A}" type="pres">
      <dgm:prSet presAssocID="{E018347C-08C5-4D57-8DF7-C118A60A6EBF}" presName="horz1" presStyleCnt="0"/>
      <dgm:spPr/>
    </dgm:pt>
    <dgm:pt modelId="{53BDF050-00C8-4015-B8A4-73CC2B9E5EC8}" type="pres">
      <dgm:prSet presAssocID="{E018347C-08C5-4D57-8DF7-C118A60A6EBF}" presName="tx1" presStyleLbl="revTx" presStyleIdx="2" presStyleCnt="6"/>
      <dgm:spPr/>
    </dgm:pt>
    <dgm:pt modelId="{84A748B2-B0FF-4FF9-B83B-313644B73FA4}" type="pres">
      <dgm:prSet presAssocID="{E018347C-08C5-4D57-8DF7-C118A60A6EBF}" presName="vert1" presStyleCnt="0"/>
      <dgm:spPr/>
    </dgm:pt>
    <dgm:pt modelId="{652C2B0B-C4E4-4834-8D8E-8CB3497D9323}" type="pres">
      <dgm:prSet presAssocID="{890F4653-1B4C-4A62-9E6B-880ADB3408F1}" presName="thickLine" presStyleLbl="alignNode1" presStyleIdx="3" presStyleCnt="6"/>
      <dgm:spPr/>
    </dgm:pt>
    <dgm:pt modelId="{3E7E230C-9B71-477B-85A3-F842638D6735}" type="pres">
      <dgm:prSet presAssocID="{890F4653-1B4C-4A62-9E6B-880ADB3408F1}" presName="horz1" presStyleCnt="0"/>
      <dgm:spPr/>
    </dgm:pt>
    <dgm:pt modelId="{CC23FFA0-684D-4D6F-8E08-784D4F38E430}" type="pres">
      <dgm:prSet presAssocID="{890F4653-1B4C-4A62-9E6B-880ADB3408F1}" presName="tx1" presStyleLbl="revTx" presStyleIdx="3" presStyleCnt="6"/>
      <dgm:spPr/>
    </dgm:pt>
    <dgm:pt modelId="{D574F729-11ED-4F5D-B62B-690A37C98B47}" type="pres">
      <dgm:prSet presAssocID="{890F4653-1B4C-4A62-9E6B-880ADB3408F1}" presName="vert1" presStyleCnt="0"/>
      <dgm:spPr/>
    </dgm:pt>
    <dgm:pt modelId="{A1DBA8FE-47F3-4DD3-AF89-4E1048188068}" type="pres">
      <dgm:prSet presAssocID="{FA5C7290-1248-4809-8B08-C2CB226F9224}" presName="thickLine" presStyleLbl="alignNode1" presStyleIdx="4" presStyleCnt="6"/>
      <dgm:spPr/>
    </dgm:pt>
    <dgm:pt modelId="{5B9F80D0-281D-4BA9-8DA0-017371957E86}" type="pres">
      <dgm:prSet presAssocID="{FA5C7290-1248-4809-8B08-C2CB226F9224}" presName="horz1" presStyleCnt="0"/>
      <dgm:spPr/>
    </dgm:pt>
    <dgm:pt modelId="{6ECD474D-1526-4CE7-BC37-A77175ECB400}" type="pres">
      <dgm:prSet presAssocID="{FA5C7290-1248-4809-8B08-C2CB226F9224}" presName="tx1" presStyleLbl="revTx" presStyleIdx="4" presStyleCnt="6"/>
      <dgm:spPr/>
    </dgm:pt>
    <dgm:pt modelId="{DB4D867E-EB0E-4319-9A84-DC62A8D7DA08}" type="pres">
      <dgm:prSet presAssocID="{FA5C7290-1248-4809-8B08-C2CB226F9224}" presName="vert1" presStyleCnt="0"/>
      <dgm:spPr/>
    </dgm:pt>
    <dgm:pt modelId="{0AD47024-014A-48CF-88D4-78CBE5D543C1}" type="pres">
      <dgm:prSet presAssocID="{1A2CA94B-15DD-4096-AAA5-508EF1FF28B2}" presName="thickLine" presStyleLbl="alignNode1" presStyleIdx="5" presStyleCnt="6"/>
      <dgm:spPr/>
    </dgm:pt>
    <dgm:pt modelId="{81BC4CE7-A1FA-4DCD-A215-D11DDF4D1613}" type="pres">
      <dgm:prSet presAssocID="{1A2CA94B-15DD-4096-AAA5-508EF1FF28B2}" presName="horz1" presStyleCnt="0"/>
      <dgm:spPr/>
    </dgm:pt>
    <dgm:pt modelId="{4C54B584-1DED-4AA1-B5E1-A905232E08B5}" type="pres">
      <dgm:prSet presAssocID="{1A2CA94B-15DD-4096-AAA5-508EF1FF28B2}" presName="tx1" presStyleLbl="revTx" presStyleIdx="5" presStyleCnt="6"/>
      <dgm:spPr/>
    </dgm:pt>
    <dgm:pt modelId="{E0EA9ADE-47FC-4E41-B132-37E2BFEE679A}" type="pres">
      <dgm:prSet presAssocID="{1A2CA94B-15DD-4096-AAA5-508EF1FF28B2}" presName="vert1" presStyleCnt="0"/>
      <dgm:spPr/>
    </dgm:pt>
  </dgm:ptLst>
  <dgm:cxnLst>
    <dgm:cxn modelId="{E59A0B00-0DCD-489E-9D07-FF3E4C2DA7A0}" type="presOf" srcId="{890F4653-1B4C-4A62-9E6B-880ADB3408F1}" destId="{CC23FFA0-684D-4D6F-8E08-784D4F38E430}" srcOrd="0" destOrd="0" presId="urn:microsoft.com/office/officeart/2008/layout/LinedList"/>
    <dgm:cxn modelId="{3F6AEB01-1C49-4293-9236-003B697D7312}" srcId="{2B4E890F-386C-4C6A-AB11-43FA349063EE}" destId="{FA5C7290-1248-4809-8B08-C2CB226F9224}" srcOrd="4" destOrd="0" parTransId="{24708CFB-1338-4B21-BF60-B423B596D567}" sibTransId="{BDEE7588-BE33-48B3-9265-5E3DC9F6F0F1}"/>
    <dgm:cxn modelId="{E266700E-FFE8-4E64-AD55-95D0A361B9FB}" srcId="{2B4E890F-386C-4C6A-AB11-43FA349063EE}" destId="{F10EAEDE-4DA5-4BB6-A475-DDB1849C9717}" srcOrd="0" destOrd="0" parTransId="{008A4A83-E2BA-4464-9BDC-71C3873D2C8D}" sibTransId="{A1CC0747-7826-41A7-B5FC-8AFC6E57E252}"/>
    <dgm:cxn modelId="{AB91DA19-ECDC-4C3D-A9BF-0A8449124EB9}" type="presOf" srcId="{2B4E890F-386C-4C6A-AB11-43FA349063EE}" destId="{37D73B4A-74CA-4357-8E6D-3F49DA654044}" srcOrd="0" destOrd="0" presId="urn:microsoft.com/office/officeart/2008/layout/LinedList"/>
    <dgm:cxn modelId="{8CB3875C-95BC-40B7-98D6-F5642F289664}" type="presOf" srcId="{FA5C7290-1248-4809-8B08-C2CB226F9224}" destId="{6ECD474D-1526-4CE7-BC37-A77175ECB400}" srcOrd="0" destOrd="0" presId="urn:microsoft.com/office/officeart/2008/layout/LinedList"/>
    <dgm:cxn modelId="{A081425E-CB74-4899-8D20-D30AD011AAF4}" type="presOf" srcId="{D2D3EA8E-0E82-47F1-AB56-3F85CFACDBE2}" destId="{2DBC3CE9-268A-4882-8DBE-BFA987B10131}" srcOrd="0" destOrd="0" presId="urn:microsoft.com/office/officeart/2008/layout/LinedList"/>
    <dgm:cxn modelId="{917D3E5F-A0CF-4250-9FD0-EB8CACA752BE}" type="presOf" srcId="{F10EAEDE-4DA5-4BB6-A475-DDB1849C9717}" destId="{4EE9FC4A-23AF-44E0-9CE2-5BD6AF5A9A46}" srcOrd="0" destOrd="0" presId="urn:microsoft.com/office/officeart/2008/layout/LinedList"/>
    <dgm:cxn modelId="{B6D8A468-D263-4963-9CDC-FB6097AB6029}" type="presOf" srcId="{E018347C-08C5-4D57-8DF7-C118A60A6EBF}" destId="{53BDF050-00C8-4015-B8A4-73CC2B9E5EC8}" srcOrd="0" destOrd="0" presId="urn:microsoft.com/office/officeart/2008/layout/LinedList"/>
    <dgm:cxn modelId="{51DD0469-A3F7-4F7C-8212-7DA8F9160AEA}" srcId="{2B4E890F-386C-4C6A-AB11-43FA349063EE}" destId="{1A2CA94B-15DD-4096-AAA5-508EF1FF28B2}" srcOrd="5" destOrd="0" parTransId="{D7F2BDB2-7B62-4B45-8EA7-C07DE484B051}" sibTransId="{9844642C-5F55-4411-AC9A-1325E8780CC9}"/>
    <dgm:cxn modelId="{93FFE28D-9DB4-45B3-8E1B-6276023DBC2A}" srcId="{2B4E890F-386C-4C6A-AB11-43FA349063EE}" destId="{E018347C-08C5-4D57-8DF7-C118A60A6EBF}" srcOrd="2" destOrd="0" parTransId="{DFFB3E76-3CA5-42E2-9F85-1BE24043048E}" sibTransId="{5E262C93-5E9D-4C5C-95A1-CAE282DF474A}"/>
    <dgm:cxn modelId="{1D7034D1-3E84-4815-9795-955458993492}" type="presOf" srcId="{1A2CA94B-15DD-4096-AAA5-508EF1FF28B2}" destId="{4C54B584-1DED-4AA1-B5E1-A905232E08B5}" srcOrd="0" destOrd="0" presId="urn:microsoft.com/office/officeart/2008/layout/LinedList"/>
    <dgm:cxn modelId="{E308BEEB-D905-44FB-B7E8-561F53D52A5B}" srcId="{2B4E890F-386C-4C6A-AB11-43FA349063EE}" destId="{890F4653-1B4C-4A62-9E6B-880ADB3408F1}" srcOrd="3" destOrd="0" parTransId="{F97A0DF1-7567-43BD-8F41-74412AB17F0A}" sibTransId="{E00D0B0A-037D-4CFF-8642-10174FAA7EF7}"/>
    <dgm:cxn modelId="{95755EEF-AE55-401A-B694-FF1067BCC665}" srcId="{2B4E890F-386C-4C6A-AB11-43FA349063EE}" destId="{D2D3EA8E-0E82-47F1-AB56-3F85CFACDBE2}" srcOrd="1" destOrd="0" parTransId="{4C42A65B-841F-4BD4-999D-85BB8ECAA87A}" sibTransId="{182EA57F-9C47-43A0-9947-D21B49A42668}"/>
    <dgm:cxn modelId="{CD77004A-367A-4658-8B6A-E18EBB5C3D6A}" type="presParOf" srcId="{37D73B4A-74CA-4357-8E6D-3F49DA654044}" destId="{3EC247A0-ADC7-46CC-B56B-95E51A03E3A9}" srcOrd="0" destOrd="0" presId="urn:microsoft.com/office/officeart/2008/layout/LinedList"/>
    <dgm:cxn modelId="{CF432C6A-3A3E-4121-8C40-AF04C049EFF1}" type="presParOf" srcId="{37D73B4A-74CA-4357-8E6D-3F49DA654044}" destId="{AAD3EE23-CF57-41B6-ADAB-D738DECC7294}" srcOrd="1" destOrd="0" presId="urn:microsoft.com/office/officeart/2008/layout/LinedList"/>
    <dgm:cxn modelId="{6CDA6D9F-B8F7-4C8E-8E6C-48DE5476A83D}" type="presParOf" srcId="{AAD3EE23-CF57-41B6-ADAB-D738DECC7294}" destId="{4EE9FC4A-23AF-44E0-9CE2-5BD6AF5A9A46}" srcOrd="0" destOrd="0" presId="urn:microsoft.com/office/officeart/2008/layout/LinedList"/>
    <dgm:cxn modelId="{2D548D91-0C5E-4CB1-81C6-AE498FB246BC}" type="presParOf" srcId="{AAD3EE23-CF57-41B6-ADAB-D738DECC7294}" destId="{2CC08D3C-904C-414A-8180-0B63BDC7A0CC}" srcOrd="1" destOrd="0" presId="urn:microsoft.com/office/officeart/2008/layout/LinedList"/>
    <dgm:cxn modelId="{AD1CE874-2721-4E46-BBF1-9F43FDF07D24}" type="presParOf" srcId="{37D73B4A-74CA-4357-8E6D-3F49DA654044}" destId="{0E646A2A-DF60-42EC-91A5-743E61AF8B6F}" srcOrd="2" destOrd="0" presId="urn:microsoft.com/office/officeart/2008/layout/LinedList"/>
    <dgm:cxn modelId="{0640996E-E61E-49D7-829A-1CAA3A301255}" type="presParOf" srcId="{37D73B4A-74CA-4357-8E6D-3F49DA654044}" destId="{CB428D06-1CA9-4C25-BAAD-4CB65C2A298B}" srcOrd="3" destOrd="0" presId="urn:microsoft.com/office/officeart/2008/layout/LinedList"/>
    <dgm:cxn modelId="{824F9372-CD26-43E3-A41E-5E08A8525C44}" type="presParOf" srcId="{CB428D06-1CA9-4C25-BAAD-4CB65C2A298B}" destId="{2DBC3CE9-268A-4882-8DBE-BFA987B10131}" srcOrd="0" destOrd="0" presId="urn:microsoft.com/office/officeart/2008/layout/LinedList"/>
    <dgm:cxn modelId="{23F99C9C-7D0C-4070-AA8C-2B7D1425E106}" type="presParOf" srcId="{CB428D06-1CA9-4C25-BAAD-4CB65C2A298B}" destId="{69BFDD2A-4E93-46AD-BEF8-9AD77209E9B1}" srcOrd="1" destOrd="0" presId="urn:microsoft.com/office/officeart/2008/layout/LinedList"/>
    <dgm:cxn modelId="{267592BA-4811-45CC-80CB-F26651843274}" type="presParOf" srcId="{37D73B4A-74CA-4357-8E6D-3F49DA654044}" destId="{D8AEF2A8-FFDF-4135-AD38-483E938B78CF}" srcOrd="4" destOrd="0" presId="urn:microsoft.com/office/officeart/2008/layout/LinedList"/>
    <dgm:cxn modelId="{4A89635B-B777-41E3-8A77-3B696A0DB700}" type="presParOf" srcId="{37D73B4A-74CA-4357-8E6D-3F49DA654044}" destId="{86794013-5CA0-4CD8-88FB-FF6EB9FA8B2A}" srcOrd="5" destOrd="0" presId="urn:microsoft.com/office/officeart/2008/layout/LinedList"/>
    <dgm:cxn modelId="{D309330F-FD04-46D7-9795-6AF49DC0FC00}" type="presParOf" srcId="{86794013-5CA0-4CD8-88FB-FF6EB9FA8B2A}" destId="{53BDF050-00C8-4015-B8A4-73CC2B9E5EC8}" srcOrd="0" destOrd="0" presId="urn:microsoft.com/office/officeart/2008/layout/LinedList"/>
    <dgm:cxn modelId="{EF273D45-C57C-40F0-87D8-AA33FA7421CD}" type="presParOf" srcId="{86794013-5CA0-4CD8-88FB-FF6EB9FA8B2A}" destId="{84A748B2-B0FF-4FF9-B83B-313644B73FA4}" srcOrd="1" destOrd="0" presId="urn:microsoft.com/office/officeart/2008/layout/LinedList"/>
    <dgm:cxn modelId="{AE3F6940-FE7E-48F7-BC0B-FFE7966A26F4}" type="presParOf" srcId="{37D73B4A-74CA-4357-8E6D-3F49DA654044}" destId="{652C2B0B-C4E4-4834-8D8E-8CB3497D9323}" srcOrd="6" destOrd="0" presId="urn:microsoft.com/office/officeart/2008/layout/LinedList"/>
    <dgm:cxn modelId="{87C5D4CE-02CE-4702-9A16-7815F7171228}" type="presParOf" srcId="{37D73B4A-74CA-4357-8E6D-3F49DA654044}" destId="{3E7E230C-9B71-477B-85A3-F842638D6735}" srcOrd="7" destOrd="0" presId="urn:microsoft.com/office/officeart/2008/layout/LinedList"/>
    <dgm:cxn modelId="{B449141E-F3C3-490F-9860-696992CB0009}" type="presParOf" srcId="{3E7E230C-9B71-477B-85A3-F842638D6735}" destId="{CC23FFA0-684D-4D6F-8E08-784D4F38E430}" srcOrd="0" destOrd="0" presId="urn:microsoft.com/office/officeart/2008/layout/LinedList"/>
    <dgm:cxn modelId="{5C928814-5510-408F-9E53-C9A4217C545A}" type="presParOf" srcId="{3E7E230C-9B71-477B-85A3-F842638D6735}" destId="{D574F729-11ED-4F5D-B62B-690A37C98B47}" srcOrd="1" destOrd="0" presId="urn:microsoft.com/office/officeart/2008/layout/LinedList"/>
    <dgm:cxn modelId="{6D3C2B22-AC16-442C-8BC1-FE66BBEBF2B2}" type="presParOf" srcId="{37D73B4A-74CA-4357-8E6D-3F49DA654044}" destId="{A1DBA8FE-47F3-4DD3-AF89-4E1048188068}" srcOrd="8" destOrd="0" presId="urn:microsoft.com/office/officeart/2008/layout/LinedList"/>
    <dgm:cxn modelId="{54F4E58E-1005-4703-9F8C-5EBCD7E82A8D}" type="presParOf" srcId="{37D73B4A-74CA-4357-8E6D-3F49DA654044}" destId="{5B9F80D0-281D-4BA9-8DA0-017371957E86}" srcOrd="9" destOrd="0" presId="urn:microsoft.com/office/officeart/2008/layout/LinedList"/>
    <dgm:cxn modelId="{6DBCD0C1-8AAC-4335-89D0-686B7D089402}" type="presParOf" srcId="{5B9F80D0-281D-4BA9-8DA0-017371957E86}" destId="{6ECD474D-1526-4CE7-BC37-A77175ECB400}" srcOrd="0" destOrd="0" presId="urn:microsoft.com/office/officeart/2008/layout/LinedList"/>
    <dgm:cxn modelId="{AF31B1DA-1FE2-47EF-8F6F-BC99739DA7A5}" type="presParOf" srcId="{5B9F80D0-281D-4BA9-8DA0-017371957E86}" destId="{DB4D867E-EB0E-4319-9A84-DC62A8D7DA08}" srcOrd="1" destOrd="0" presId="urn:microsoft.com/office/officeart/2008/layout/LinedList"/>
    <dgm:cxn modelId="{F5EA7D59-EB65-4365-B8B8-8237DD6B656D}" type="presParOf" srcId="{37D73B4A-74CA-4357-8E6D-3F49DA654044}" destId="{0AD47024-014A-48CF-88D4-78CBE5D543C1}" srcOrd="10" destOrd="0" presId="urn:microsoft.com/office/officeart/2008/layout/LinedList"/>
    <dgm:cxn modelId="{918B0723-7AF3-4BE1-8010-3059A8857C87}" type="presParOf" srcId="{37D73B4A-74CA-4357-8E6D-3F49DA654044}" destId="{81BC4CE7-A1FA-4DCD-A215-D11DDF4D1613}" srcOrd="11" destOrd="0" presId="urn:microsoft.com/office/officeart/2008/layout/LinedList"/>
    <dgm:cxn modelId="{EE618B21-4792-4C7A-B0E6-CD936EBC87B6}" type="presParOf" srcId="{81BC4CE7-A1FA-4DCD-A215-D11DDF4D1613}" destId="{4C54B584-1DED-4AA1-B5E1-A905232E08B5}" srcOrd="0" destOrd="0" presId="urn:microsoft.com/office/officeart/2008/layout/LinedList"/>
    <dgm:cxn modelId="{A0B33EC9-047F-48CD-AA15-C2D798701443}" type="presParOf" srcId="{81BC4CE7-A1FA-4DCD-A215-D11DDF4D1613}" destId="{E0EA9ADE-47FC-4E41-B132-37E2BFEE67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448D3-D5A1-46FE-9C3B-A3ECB9F85535}">
      <dsp:nvSpPr>
        <dsp:cNvPr id="0" name=""/>
        <dsp:cNvSpPr/>
      </dsp:nvSpPr>
      <dsp:spPr>
        <a:xfrm>
          <a:off x="1467073" y="2166"/>
          <a:ext cx="1684709" cy="109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Barrières physiques et chimiques superficielles</a:t>
          </a:r>
          <a:endParaRPr lang="en-US" sz="1500" kern="1200" dirty="0"/>
        </a:p>
      </dsp:txBody>
      <dsp:txXfrm>
        <a:off x="1520529" y="55622"/>
        <a:ext cx="1577797" cy="988149"/>
      </dsp:txXfrm>
    </dsp:sp>
    <dsp:sp modelId="{79BD2C17-806E-43CA-AD48-60BE17A4D799}">
      <dsp:nvSpPr>
        <dsp:cNvPr id="0" name=""/>
        <dsp:cNvSpPr/>
      </dsp:nvSpPr>
      <dsp:spPr>
        <a:xfrm>
          <a:off x="850238" y="549697"/>
          <a:ext cx="2918378" cy="2918378"/>
        </a:xfrm>
        <a:custGeom>
          <a:avLst/>
          <a:gdLst/>
          <a:ahLst/>
          <a:cxnLst/>
          <a:rect l="0" t="0" r="0" b="0"/>
          <a:pathLst>
            <a:path>
              <a:moveTo>
                <a:pt x="2313756" y="276417"/>
              </a:moveTo>
              <a:arcTo wR="1459189" hR="1459189" stAng="18350915" swAng="3643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3CA47-42B3-4174-96B2-E3AEA8C5FC62}">
      <dsp:nvSpPr>
        <dsp:cNvPr id="0" name=""/>
        <dsp:cNvSpPr/>
      </dsp:nvSpPr>
      <dsp:spPr>
        <a:xfrm>
          <a:off x="2730768" y="2190950"/>
          <a:ext cx="1684709" cy="109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Moyens de défense internes</a:t>
          </a:r>
          <a:endParaRPr lang="en-US" sz="1500" kern="1200" dirty="0"/>
        </a:p>
      </dsp:txBody>
      <dsp:txXfrm>
        <a:off x="2784224" y="2244406"/>
        <a:ext cx="1577797" cy="988149"/>
      </dsp:txXfrm>
    </dsp:sp>
    <dsp:sp modelId="{467DA935-97C5-4F2B-8FFA-C21360474AB1}">
      <dsp:nvSpPr>
        <dsp:cNvPr id="0" name=""/>
        <dsp:cNvSpPr/>
      </dsp:nvSpPr>
      <dsp:spPr>
        <a:xfrm>
          <a:off x="850238" y="549697"/>
          <a:ext cx="2918378" cy="2918378"/>
        </a:xfrm>
        <a:custGeom>
          <a:avLst/>
          <a:gdLst/>
          <a:ahLst/>
          <a:cxnLst/>
          <a:rect l="0" t="0" r="0" b="0"/>
          <a:pathLst>
            <a:path>
              <a:moveTo>
                <a:pt x="2152622" y="2743082"/>
              </a:moveTo>
              <a:arcTo wR="1459189" hR="1459189" stAng="3697585" swAng="34048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1B768-8173-4E03-8D3B-3D81CE493F50}">
      <dsp:nvSpPr>
        <dsp:cNvPr id="0" name=""/>
        <dsp:cNvSpPr/>
      </dsp:nvSpPr>
      <dsp:spPr>
        <a:xfrm>
          <a:off x="203378" y="2190950"/>
          <a:ext cx="1684709" cy="109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Inflammation</a:t>
          </a:r>
          <a:endParaRPr lang="en-US" sz="1500" kern="1200" dirty="0"/>
        </a:p>
      </dsp:txBody>
      <dsp:txXfrm>
        <a:off x="256834" y="2244406"/>
        <a:ext cx="1577797" cy="988149"/>
      </dsp:txXfrm>
    </dsp:sp>
    <dsp:sp modelId="{1FC1AB5C-1991-49D2-B622-19CB1BA67CEE}">
      <dsp:nvSpPr>
        <dsp:cNvPr id="0" name=""/>
        <dsp:cNvSpPr/>
      </dsp:nvSpPr>
      <dsp:spPr>
        <a:xfrm>
          <a:off x="850238" y="549697"/>
          <a:ext cx="2918378" cy="2918378"/>
        </a:xfrm>
        <a:custGeom>
          <a:avLst/>
          <a:gdLst/>
          <a:ahLst/>
          <a:cxnLst/>
          <a:rect l="0" t="0" r="0" b="0"/>
          <a:pathLst>
            <a:path>
              <a:moveTo>
                <a:pt x="9606" y="1626350"/>
              </a:moveTo>
              <a:arcTo wR="1459189" hR="1459189" stAng="10405314" swAng="3643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247A0-ADC7-46CC-B56B-95E51A03E3A9}">
      <dsp:nvSpPr>
        <dsp:cNvPr id="0" name=""/>
        <dsp:cNvSpPr/>
      </dsp:nvSpPr>
      <dsp:spPr>
        <a:xfrm>
          <a:off x="0" y="1993"/>
          <a:ext cx="555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FC4A-23AF-44E0-9CE2-5BD6AF5A9A46}">
      <dsp:nvSpPr>
        <dsp:cNvPr id="0" name=""/>
        <dsp:cNvSpPr/>
      </dsp:nvSpPr>
      <dsp:spPr>
        <a:xfrm>
          <a:off x="0" y="1993"/>
          <a:ext cx="5554960" cy="67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/>
            <a:t>Façon active </a:t>
          </a:r>
          <a:endParaRPr lang="en-US" sz="1700" kern="1200"/>
        </a:p>
      </dsp:txBody>
      <dsp:txXfrm>
        <a:off x="0" y="1993"/>
        <a:ext cx="5554960" cy="679800"/>
      </dsp:txXfrm>
    </dsp:sp>
    <dsp:sp modelId="{0E646A2A-DF60-42EC-91A5-743E61AF8B6F}">
      <dsp:nvSpPr>
        <dsp:cNvPr id="0" name=""/>
        <dsp:cNvSpPr/>
      </dsp:nvSpPr>
      <dsp:spPr>
        <a:xfrm>
          <a:off x="0" y="681794"/>
          <a:ext cx="555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3CE9-268A-4882-8DBE-BFA987B10131}">
      <dsp:nvSpPr>
        <dsp:cNvPr id="0" name=""/>
        <dsp:cNvSpPr/>
      </dsp:nvSpPr>
      <dsp:spPr>
        <a:xfrm>
          <a:off x="0" y="681794"/>
          <a:ext cx="5554960" cy="67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Immunité acquise naturellement en contractant la maladie ou en étant en contact répété avec les microorganismes</a:t>
          </a:r>
          <a:endParaRPr lang="en-US" sz="1700" kern="1200" dirty="0"/>
        </a:p>
      </dsp:txBody>
      <dsp:txXfrm>
        <a:off x="0" y="681794"/>
        <a:ext cx="5554960" cy="679800"/>
      </dsp:txXfrm>
    </dsp:sp>
    <dsp:sp modelId="{D8AEF2A8-FFDF-4135-AD38-483E938B78CF}">
      <dsp:nvSpPr>
        <dsp:cNvPr id="0" name=""/>
        <dsp:cNvSpPr/>
      </dsp:nvSpPr>
      <dsp:spPr>
        <a:xfrm>
          <a:off x="0" y="1361595"/>
          <a:ext cx="555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DF050-00C8-4015-B8A4-73CC2B9E5EC8}">
      <dsp:nvSpPr>
        <dsp:cNvPr id="0" name=""/>
        <dsp:cNvSpPr/>
      </dsp:nvSpPr>
      <dsp:spPr>
        <a:xfrm>
          <a:off x="0" y="1361595"/>
          <a:ext cx="5554960" cy="67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Immunité acquise artificiellement en recevant un vaccin</a:t>
          </a:r>
          <a:endParaRPr lang="en-US" sz="1700" kern="1200"/>
        </a:p>
      </dsp:txBody>
      <dsp:txXfrm>
        <a:off x="0" y="1361595"/>
        <a:ext cx="5554960" cy="679800"/>
      </dsp:txXfrm>
    </dsp:sp>
    <dsp:sp modelId="{652C2B0B-C4E4-4834-8D8E-8CB3497D9323}">
      <dsp:nvSpPr>
        <dsp:cNvPr id="0" name=""/>
        <dsp:cNvSpPr/>
      </dsp:nvSpPr>
      <dsp:spPr>
        <a:xfrm>
          <a:off x="0" y="2041396"/>
          <a:ext cx="555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3FFA0-684D-4D6F-8E08-784D4F38E430}">
      <dsp:nvSpPr>
        <dsp:cNvPr id="0" name=""/>
        <dsp:cNvSpPr/>
      </dsp:nvSpPr>
      <dsp:spPr>
        <a:xfrm>
          <a:off x="0" y="2041395"/>
          <a:ext cx="5554960" cy="67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dirty="0"/>
            <a:t>Façon passive **</a:t>
          </a:r>
          <a:endParaRPr lang="en-US" sz="1700" kern="1200" dirty="0"/>
        </a:p>
      </dsp:txBody>
      <dsp:txXfrm>
        <a:off x="0" y="2041395"/>
        <a:ext cx="5554960" cy="679800"/>
      </dsp:txXfrm>
    </dsp:sp>
    <dsp:sp modelId="{A1DBA8FE-47F3-4DD3-AF89-4E1048188068}">
      <dsp:nvSpPr>
        <dsp:cNvPr id="0" name=""/>
        <dsp:cNvSpPr/>
      </dsp:nvSpPr>
      <dsp:spPr>
        <a:xfrm>
          <a:off x="0" y="2721196"/>
          <a:ext cx="555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D474D-1526-4CE7-BC37-A77175ECB400}">
      <dsp:nvSpPr>
        <dsp:cNvPr id="0" name=""/>
        <dsp:cNvSpPr/>
      </dsp:nvSpPr>
      <dsp:spPr>
        <a:xfrm>
          <a:off x="0" y="2721196"/>
          <a:ext cx="5554960" cy="67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Immunité acquise naturellement en recevant, au cours de la grossesse et à la naissance, anticorps maternels</a:t>
          </a:r>
          <a:endParaRPr lang="en-US" sz="1700" kern="1200"/>
        </a:p>
      </dsp:txBody>
      <dsp:txXfrm>
        <a:off x="0" y="2721196"/>
        <a:ext cx="5554960" cy="679800"/>
      </dsp:txXfrm>
    </dsp:sp>
    <dsp:sp modelId="{0AD47024-014A-48CF-88D4-78CBE5D543C1}">
      <dsp:nvSpPr>
        <dsp:cNvPr id="0" name=""/>
        <dsp:cNvSpPr/>
      </dsp:nvSpPr>
      <dsp:spPr>
        <a:xfrm>
          <a:off x="0" y="3400997"/>
          <a:ext cx="555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4B584-1DED-4AA1-B5E1-A905232E08B5}">
      <dsp:nvSpPr>
        <dsp:cNvPr id="0" name=""/>
        <dsp:cNvSpPr/>
      </dsp:nvSpPr>
      <dsp:spPr>
        <a:xfrm>
          <a:off x="0" y="3400997"/>
          <a:ext cx="5554960" cy="67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Immunité acquise artificiellement en recevant un sérum</a:t>
          </a:r>
          <a:endParaRPr lang="en-US" sz="1700" kern="1200" dirty="0"/>
        </a:p>
      </dsp:txBody>
      <dsp:txXfrm>
        <a:off x="0" y="3400997"/>
        <a:ext cx="5554960" cy="67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26/05/2023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1.xml"/><Relationship Id="rId7" Type="http://schemas.openxmlformats.org/officeDocument/2006/relationships/tags" Target="../tags/tag4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video" Target="https://www.youtube.com/embed/kt7RsW4IQ9s?feature=oembed" TargetMode="Externa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8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1.xml"/><Relationship Id="rId7" Type="http://schemas.openxmlformats.org/officeDocument/2006/relationships/tags" Target="../tags/tag6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7" Type="http://schemas.openxmlformats.org/officeDocument/2006/relationships/tags" Target="../tags/tag69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video" Target="https://www.youtube.com/embed/phYppRaLCOY?feature=oembed" TargetMode="Externa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82.xml"/><Relationship Id="rId7" Type="http://schemas.openxmlformats.org/officeDocument/2006/relationships/image" Target="../media/image14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video" Target="https://www.youtube.com/embed/VukjuWQzyAU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3.xml"/><Relationship Id="rId7" Type="http://schemas.openxmlformats.org/officeDocument/2006/relationships/diagramLayout" Target="../diagrams/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8.xml"/><Relationship Id="rId10" Type="http://schemas.microsoft.com/office/2007/relationships/diagramDrawing" Target="../diagrams/drawing1.xml"/><Relationship Id="rId4" Type="http://schemas.openxmlformats.org/officeDocument/2006/relationships/tags" Target="../tags/tag14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17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gi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8.xml"/><Relationship Id="rId11" Type="http://schemas.microsoft.com/office/2007/relationships/diagramDrawing" Target="../diagrams/drawing2.xml"/><Relationship Id="rId5" Type="http://schemas.openxmlformats.org/officeDocument/2006/relationships/tags" Target="../tags/tag19.xml"/><Relationship Id="rId10" Type="http://schemas.openxmlformats.org/officeDocument/2006/relationships/diagramColors" Target="../diagrams/colors2.xml"/><Relationship Id="rId4" Type="http://schemas.openxmlformats.org/officeDocument/2006/relationships/tags" Target="../tags/tag18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fr-FR" sz="3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système immunitaire</a:t>
            </a:r>
          </a:p>
        </p:txBody>
      </p:sp>
      <p:pic>
        <p:nvPicPr>
          <p:cNvPr id="1034" name="Picture 10" descr="C:\Users\Tom\AppData\Local\Microsoft\Windows\Temporary Internet Files\Content.IE5\54P6HUVA\MPj04387380000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/>
          <a:srcRect t="21379" b="17358"/>
          <a:stretch/>
        </p:blipFill>
        <p:spPr bwMode="auto">
          <a:xfrm>
            <a:off x="20" y="10"/>
            <a:ext cx="9143980" cy="4201449"/>
          </a:xfrm>
          <a:prstGeom prst="rect">
            <a:avLst/>
          </a:prstGeom>
          <a:noFill/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fr-FR" sz="1700">
                <a:solidFill>
                  <a:schemeClr val="tx2"/>
                </a:solidFill>
              </a:rPr>
              <a:t>Création DIS, modifié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3CE0FE-5D6D-5E4C-8C26-0AEEF3457448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21969" y="806364"/>
            <a:ext cx="2515977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phagocytose et son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…</a:t>
            </a:r>
          </a:p>
        </p:txBody>
      </p:sp>
      <p:pic>
        <p:nvPicPr>
          <p:cNvPr id="3" name="Média en ligne 2" title="Les étapes de la phagocytose">
            <a:hlinkClick r:id="" action="ppaction://media"/>
            <a:extLst>
              <a:ext uri="{FF2B5EF4-FFF2-40B4-BE49-F238E27FC236}">
                <a16:creationId xmlns:a16="http://schemas.microsoft.com/office/drawing/2014/main" id="{4C94610F-2B50-D980-02AE-BF4234A11D37}"/>
              </a:ext>
            </a:extLst>
          </p:cNvPr>
          <p:cNvPicPr>
            <a:picLocks noRot="1" noChangeAspect="1"/>
          </p:cNvPicPr>
          <p:nvPr>
            <a:videoFile r:link="rId6"/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2418" y="1843937"/>
            <a:ext cx="4203477" cy="31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1707" y="914400"/>
            <a:ext cx="6623436" cy="4968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1707" y="914401"/>
            <a:ext cx="2834913" cy="2894331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606DB5-C471-829A-DE2D-8754E015E8C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687182" y="1402566"/>
            <a:ext cx="1749916" cy="1468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658368">
              <a:lnSpc>
                <a:spcPct val="90000"/>
              </a:lnSpc>
            </a:pP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Cellules </a:t>
            </a:r>
            <a:r>
              <a:rPr lang="en-US" sz="2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tueuses</a:t>
            </a: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naturelles</a:t>
            </a:r>
            <a:endParaRPr lang="en-US" sz="2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849B81-70CC-10FE-51E9-8C14ADFE6314}"/>
              </a:ext>
            </a:extLst>
          </p:cNvPr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3523394" y="2853726"/>
            <a:ext cx="2231423" cy="3222939"/>
          </a:xfrm>
        </p:spPr>
        <p:txBody>
          <a:bodyPr>
            <a:noAutofit/>
          </a:bodyPr>
          <a:lstStyle/>
          <a:p>
            <a:pPr marL="0" indent="0" defTabSz="342351">
              <a:lnSpc>
                <a:spcPct val="90000"/>
              </a:lnSpc>
              <a:buNone/>
            </a:pPr>
            <a:r>
              <a:rPr lang="fr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CA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 (</a:t>
            </a:r>
            <a:r>
              <a:rPr lang="fr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Killer) font partie de la famille des lymphocytes</a:t>
            </a:r>
          </a:p>
          <a:p>
            <a:pPr marL="0" indent="0" defTabSz="342351">
              <a:lnSpc>
                <a:spcPct val="90000"/>
              </a:lnSpc>
              <a:buNone/>
            </a:pPr>
            <a:endParaRPr lang="fr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342351">
              <a:lnSpc>
                <a:spcPct val="90000"/>
              </a:lnSpc>
              <a:buNone/>
            </a:pPr>
            <a:r>
              <a:rPr lang="fr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s’agit d’une autre catégorie de GB qui se lient directement à l’agent agresseur pour en provoquer aussitôt la destruction</a:t>
            </a:r>
            <a:endParaRPr lang="fr-CA" sz="1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D850FC-32E6-055F-FEB9-826DB14BF2A1}"/>
              </a:ext>
            </a:extLst>
          </p:cNvPr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5851689" y="1103245"/>
            <a:ext cx="2458929" cy="4779973"/>
          </a:xfrm>
        </p:spPr>
        <p:txBody>
          <a:bodyPr>
            <a:normAutofit/>
          </a:bodyPr>
          <a:lstStyle/>
          <a:p>
            <a:pPr marL="0" indent="0" defTabSz="342351">
              <a:lnSpc>
                <a:spcPct val="90000"/>
              </a:lnSpc>
              <a:buNone/>
            </a:pPr>
            <a:endParaRPr lang="fr-CA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8382" indent="-128382" defTabSz="34235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CA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N’utilise pas la phagocytose, mais sécrètent certaines molécules qui s’insèrent dans la membrane cytoplasmique pour les détruire</a:t>
            </a:r>
          </a:p>
          <a:p>
            <a:pPr marL="128382" indent="-128382" defTabSz="34235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CA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sont pas sélectives et peuvent détruire plusieurs types de cellules infectieuses ou cancéreuses</a:t>
            </a:r>
          </a:p>
          <a:p>
            <a:pPr marL="128382" indent="-128382" defTabSz="34235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CA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Peuvent, par la sécrétion de certaines substances chimiques, augmenter la réaction inflammatoire</a:t>
            </a:r>
            <a:endParaRPr lang="fr-CA" sz="17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7EE48A-FDFF-28C9-FC1D-65F8577DF43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18284" y="4181388"/>
            <a:ext cx="1549635" cy="14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876E3-A77F-E2B6-AC52-61E39688B3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protéines antimicrobiennes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D08B0B-E880-409D-0DC5-14799F3A35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774752">
            <a:off x="501088" y="174133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5050"/>
                </a:solidFill>
              </a:rPr>
              <a:t>S’oppose à la croissance des microorganisme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C8A2E8-2890-AA0C-2B39-A297510A68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44008" y="1700808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b="1" dirty="0"/>
              <a:t>Interféron</a:t>
            </a:r>
            <a:r>
              <a:rPr lang="fr-CA" dirty="0"/>
              <a:t> :</a:t>
            </a:r>
          </a:p>
          <a:p>
            <a:r>
              <a:rPr lang="fr-CA" dirty="0"/>
              <a:t>Sécrété par les lymphocytes, phagocytes et les tissus infectés</a:t>
            </a:r>
          </a:p>
          <a:p>
            <a:endParaRPr lang="fr-CA" dirty="0"/>
          </a:p>
          <a:p>
            <a:pPr marL="285750" indent="-285750">
              <a:buFontTx/>
              <a:buChar char="-"/>
            </a:pPr>
            <a:r>
              <a:rPr lang="fr-CA" b="1" dirty="0"/>
              <a:t>Complément</a:t>
            </a:r>
            <a:r>
              <a:rPr lang="fr-CA" dirty="0"/>
              <a:t> :</a:t>
            </a:r>
          </a:p>
          <a:p>
            <a:r>
              <a:rPr lang="fr-CA" dirty="0"/>
              <a:t>Protéines présentes dans le sang, élimine certains microorganismes et intervient pour accroitre l’efficacité des mécanismes de défense</a:t>
            </a:r>
          </a:p>
          <a:p>
            <a:endParaRPr lang="fr-CA" dirty="0"/>
          </a:p>
          <a:p>
            <a:pPr marL="285750" indent="-285750">
              <a:buFontTx/>
              <a:buChar char="-"/>
            </a:pPr>
            <a:r>
              <a:rPr lang="fr-CA" b="1" dirty="0"/>
              <a:t>Transferrine</a:t>
            </a:r>
            <a:r>
              <a:rPr lang="fr-CA" dirty="0"/>
              <a:t> :</a:t>
            </a:r>
          </a:p>
          <a:p>
            <a:r>
              <a:rPr lang="fr-CA" dirty="0"/>
              <a:t>Se lie au fer de façon à réduire la qté disponible pour les organismes qui en ont besoin pour se nourrir. Cela les empêche de se développer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5C0C3D-1858-CE0E-CFF9-38D2935F1F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1148" y="3090625"/>
            <a:ext cx="2857500" cy="2857500"/>
          </a:xfrm>
          <a:prstGeom prst="rect">
            <a:avLst/>
          </a:prstGeo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8A91369A-CF41-D2AB-4A57-5A70BCCB29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5205603">
            <a:off x="6476594" y="1376772"/>
            <a:ext cx="432048" cy="64807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BFE9BE-C65A-3F6E-DDF7-55BE8A9AE60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79620" y="1174592"/>
            <a:ext cx="167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Protège contre les inf. virales</a:t>
            </a:r>
          </a:p>
        </p:txBody>
      </p:sp>
    </p:spTree>
    <p:extLst>
      <p:ext uri="{BB962C8B-B14F-4D97-AF65-F5344CB8AC3E}">
        <p14:creationId xmlns:p14="http://schemas.microsoft.com/office/powerpoint/2010/main" val="14983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925AD-93D0-B88A-BDAD-6AA1A3D6FBF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fr-CA" dirty="0"/>
              <a:t>inflammation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1A4545-1CBA-6DBB-2D1C-A43CAC47B3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200" y="1700808"/>
            <a:ext cx="490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Ensemble de réactions de l’organisme provoquées par une agression, qu’elle qu’en soit la nature.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DC0FD6-7D7A-6D9E-9EC5-F08D0EAF56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708920"/>
            <a:ext cx="519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On parle d’infection quand il s’agit de la pénétration dans l’organisme d’un agent pathogène vivant, capable de s’y multiplier, de causer des maladies et d’être transmis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FE2150F-3443-A240-6AC6-3BB3476427C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57200" y="4271030"/>
                <a:ext cx="8130595" cy="203132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/>
                  <a:t>La réaction inflammatoire,  se déroule en 3 étapes </a:t>
                </a:r>
              </a:p>
              <a:p>
                <a:endParaRPr lang="fr-CA" dirty="0"/>
              </a:p>
              <a:p>
                <a:pPr marL="285750" indent="-285750">
                  <a:buFontTx/>
                  <a:buChar char="-"/>
                </a:pP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Vasodilatation</a:t>
                </a:r>
                <a:r>
                  <a:rPr lang="fr-CA" dirty="0"/>
                  <a:t> et augmentation de la perméabilité des capillaires (les mastocytes libèrent dans le sang de l’histamine. L’histamine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fr-CA" dirty="0"/>
                  <a:t> la perméabilité des capillaires ce qui permet entre autres à l’anticorps de traverser la paroi capillaire)</a:t>
                </a:r>
              </a:p>
              <a:p>
                <a:pPr marL="285750" indent="-285750">
                  <a:buFontTx/>
                  <a:buChar char="-"/>
                </a:pP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 </a:t>
                </a:r>
                <a:r>
                  <a:rPr lang="fr-CA" dirty="0"/>
                  <a:t>des leucocytes</a:t>
                </a:r>
              </a:p>
              <a:p>
                <a:pPr marL="285750" indent="-285750">
                  <a:buFontTx/>
                  <a:buChar char="-"/>
                </a:pP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Réparation</a:t>
                </a:r>
                <a:r>
                  <a:rPr lang="fr-CA" dirty="0"/>
                  <a:t> tissulaire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FE2150F-3443-A240-6AC6-3BB3476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57200" y="4271030"/>
                <a:ext cx="8130595" cy="2031325"/>
              </a:xfrm>
              <a:prstGeom prst="rect">
                <a:avLst/>
              </a:prstGeom>
              <a:blipFill>
                <a:blip r:embed="rId8"/>
                <a:stretch>
                  <a:fillRect l="-675" t="-1802" b="-510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9C70D30A-8F46-2AAD-9DBB-FAD9C9B4DC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46102" y="1417638"/>
            <a:ext cx="2441693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4E56C-527F-F0FC-19B0-FE834102675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Inflammation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8381E-7A7B-C073-6A8C-9AB42756D9B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Manifestations cliniques </a:t>
            </a:r>
            <a:r>
              <a:rPr lang="fr-C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locales</a:t>
            </a:r>
            <a:r>
              <a:rPr lang="fr-CA" dirty="0"/>
              <a:t> de l’inflammation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08365A-193B-AEFB-3FB4-43315D0BB9B8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750069"/>
          </a:xfrm>
        </p:spPr>
        <p:txBody>
          <a:bodyPr/>
          <a:lstStyle/>
          <a:p>
            <a:r>
              <a:rPr lang="fr-CA" dirty="0"/>
              <a:t>D R O C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14D5E6-CB8D-35CF-9A67-554A20F0C6DA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Manifestations cliniques générales ou </a:t>
            </a:r>
            <a:r>
              <a:rPr lang="fr-C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systémiques</a:t>
            </a:r>
            <a:r>
              <a:rPr lang="fr-CA" dirty="0"/>
              <a:t> de l’infection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AF76EA-0D18-D373-4684-F9BFEFF579E1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639762"/>
          </a:xfrm>
        </p:spPr>
        <p:txBody>
          <a:bodyPr/>
          <a:lstStyle/>
          <a:p>
            <a:r>
              <a:rPr lang="fr-CA" dirty="0"/>
              <a:t>Fièvre</a:t>
            </a:r>
          </a:p>
        </p:txBody>
      </p:sp>
      <p:pic>
        <p:nvPicPr>
          <p:cNvPr id="7" name="Média en ligne 6" title="Au coeur des organes : La réaction inflammatoire">
            <a:hlinkClick r:id="" action="ppaction://media"/>
            <a:extLst>
              <a:ext uri="{FF2B5EF4-FFF2-40B4-BE49-F238E27FC236}">
                <a16:creationId xmlns:a16="http://schemas.microsoft.com/office/drawing/2014/main" id="{BF5B6500-CBD6-2B13-BBCF-3FD8CD8438D1}"/>
              </a:ext>
            </a:extLst>
          </p:cNvPr>
          <p:cNvPicPr>
            <a:picLocks noRot="1" noChangeAspect="1"/>
          </p:cNvPicPr>
          <p:nvPr>
            <a:videoFile r:link="rId6"/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1559" y="3208227"/>
            <a:ext cx="5220881" cy="29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89908-9D4B-624C-3DEA-00354E01B84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Mécanisme de défense spécifiques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337486A-B83C-1AEA-1AD2-256FAA731396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fr-CA" dirty="0"/>
                  <a:t>Les lymphocytes T et B sont responsables de la réponse immunitaire. Elle peut se faire de deux façons :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>
                  <a:buFontTx/>
                  <a:buChar char="-"/>
                </a:pPr>
                <a:r>
                  <a:rPr lang="fr-C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Immunité cellulaire</a:t>
                </a:r>
              </a:p>
              <a:p>
                <a:pPr marL="0" indent="0">
                  <a:buNone/>
                </a:pPr>
                <a:r>
                  <a:rPr lang="fr-CA" sz="1800" dirty="0"/>
                  <a:t>Élimination directe de l'antigène par un groupe de Lymphocytes T </a:t>
                </a:r>
              </a:p>
              <a:p>
                <a:pPr marL="0" indent="0">
                  <a:buNone/>
                </a:pPr>
                <a:r>
                  <a:rPr lang="fr-CA" sz="1800" dirty="0"/>
                  <a:t>(</a:t>
                </a:r>
                <a:r>
                  <a:rPr lang="fr-CA" sz="18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détecte antigène, se sont les patrouilleurs</a:t>
                </a:r>
                <a:r>
                  <a:rPr lang="fr-CA" sz="1800" dirty="0"/>
                  <a:t>) </a:t>
                </a:r>
              </a:p>
              <a:p>
                <a:pPr>
                  <a:buFontTx/>
                  <a:buChar char="-"/>
                </a:pPr>
                <a:r>
                  <a:rPr lang="fr-C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Immunité humorale</a:t>
                </a:r>
              </a:p>
              <a:p>
                <a:pPr marL="0" indent="0">
                  <a:buNone/>
                </a:pPr>
                <a:r>
                  <a:rPr lang="fr-CA" sz="1800" dirty="0"/>
                  <a:t>Exécutée par les lymphocytes B (</a:t>
                </a:r>
                <a14:m>
                  <m:oMath xmlns:m="http://schemas.openxmlformats.org/officeDocument/2006/math">
                    <m:r>
                      <a:rPr lang="fr-CA" sz="1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fr-CA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𝑎𝑛𝑡𝑖𝑐𝑜𝑟𝑝𝑠</m:t>
                    </m:r>
                    <m:r>
                      <a:rPr lang="fr-CA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CA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1800" dirty="0"/>
                  <a:t> activés , par la présence d’un antigène spécifique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337486A-B83C-1AEA-1AD2-256FAA731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>
                <a:blip r:embed="rId5"/>
                <a:stretch>
                  <a:fillRect l="-3218" t="-1354" r="-441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007D-FC9F-4B16-38D5-9939E36AAFFF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772816"/>
            <a:ext cx="3008313" cy="4353347"/>
          </a:xfrm>
        </p:spPr>
        <p:txBody>
          <a:bodyPr>
            <a:normAutofit/>
          </a:bodyPr>
          <a:lstStyle/>
          <a:p>
            <a:r>
              <a:rPr lang="fr-CA" sz="1800" dirty="0"/>
              <a:t>Résistance spécifique ou immunité, est la capacité de l’organisme à se défendre contre les agents envahisseurs.</a:t>
            </a:r>
          </a:p>
          <a:p>
            <a:endParaRPr lang="fr-CA" sz="1800" dirty="0"/>
          </a:p>
          <a:p>
            <a:r>
              <a:rPr lang="fr-CA" sz="1800" dirty="0"/>
              <a:t>On appelle </a:t>
            </a:r>
            <a:r>
              <a:rPr lang="fr-CA" sz="1800" b="1" dirty="0"/>
              <a:t>antigène</a:t>
            </a:r>
            <a:r>
              <a:rPr lang="fr-CA" sz="1800" dirty="0"/>
              <a:t> l’agent agresseur.</a:t>
            </a:r>
          </a:p>
          <a:p>
            <a:endParaRPr lang="fr-CA" sz="1800" dirty="0"/>
          </a:p>
          <a:p>
            <a:r>
              <a:rPr lang="fr-CA" sz="1800" dirty="0"/>
              <a:t>Un anticorps attrape l’antigène et le neutralise. Ils font partie des protéines appelées </a:t>
            </a:r>
            <a:r>
              <a:rPr lang="fr-CA" sz="1800" b="1" dirty="0"/>
              <a:t>globulines</a:t>
            </a:r>
            <a:r>
              <a:rPr lang="fr-CA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FAA03-51F9-8E90-7C7D-8CDBB1C23FF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Mécanismes de défense spécifiques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F1282B-AC16-C439-C247-937508C134B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Façon ACTIVE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4547DB-43FA-DB1F-D051-91BF0D2DAAD8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b="1" dirty="0"/>
              <a:t>Immunité acquise naturellement</a:t>
            </a:r>
            <a:r>
              <a:rPr lang="fr-CA" dirty="0"/>
              <a:t> </a:t>
            </a:r>
          </a:p>
          <a:p>
            <a:pPr marL="0" indent="0">
              <a:buNone/>
            </a:pPr>
            <a:r>
              <a:rPr lang="fr-CA" dirty="0"/>
              <a:t>(en contractant la maladie ou en étant en contact répété)</a:t>
            </a:r>
          </a:p>
          <a:p>
            <a:endParaRPr lang="fr-CA" dirty="0"/>
          </a:p>
          <a:p>
            <a:r>
              <a:rPr lang="fr-CA" b="1" dirty="0"/>
              <a:t>Immunité acquise artificiellement </a:t>
            </a:r>
          </a:p>
          <a:p>
            <a:pPr marL="0" indent="0">
              <a:buNone/>
            </a:pPr>
            <a:r>
              <a:rPr lang="fr-CA" dirty="0"/>
              <a:t>(en recevant un sérum)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841E67-F975-7FF2-0EAB-8924254540D0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Façon PASSIVE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E973AC-C717-7947-6C06-E8E89372BE20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b="1" dirty="0"/>
              <a:t>Immunité acquise naturellement</a:t>
            </a:r>
          </a:p>
          <a:p>
            <a:pPr marL="0" indent="0">
              <a:buNone/>
            </a:pPr>
            <a:r>
              <a:rPr lang="fr-CA" dirty="0"/>
              <a:t>(reçu à la naissance, allaitement) </a:t>
            </a:r>
          </a:p>
          <a:p>
            <a:pPr marL="0" indent="0">
              <a:buNone/>
            </a:pPr>
            <a:r>
              <a:rPr lang="fr-CA" dirty="0"/>
              <a:t> </a:t>
            </a:r>
          </a:p>
          <a:p>
            <a:r>
              <a:rPr lang="fr-CA" b="1" dirty="0"/>
              <a:t>Immunité acquise artificiellement</a:t>
            </a:r>
          </a:p>
          <a:p>
            <a:pPr marL="0" indent="0">
              <a:buNone/>
            </a:pPr>
            <a:r>
              <a:rPr lang="fr-CA" dirty="0"/>
              <a:t>(en recevant un sérum)</a:t>
            </a:r>
          </a:p>
          <a:p>
            <a:endParaRPr lang="fr-CA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373C0720-44EA-E218-E8E7-95923B4F3C8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3517983">
            <a:off x="3645030" y="1377594"/>
            <a:ext cx="249714" cy="6397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9B4E97F-6BCE-E99D-BD94-115E3E5F85DE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095290" y="1248304"/>
                <a:ext cx="134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𝑎𝑛𝑡𝑖𝑐𝑜𝑟𝑝𝑠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9B4E97F-6BCE-E99D-BD94-115E3E5F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90" y="1248304"/>
                <a:ext cx="1341213" cy="369332"/>
              </a:xfrm>
              <a:prstGeom prst="rect">
                <a:avLst/>
              </a:prstGeom>
              <a:blipFill>
                <a:blip r:embed="rId9"/>
                <a:stretch>
                  <a:fillRect r="-1818" b="-13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6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0AC6F4-C8E4-5E5F-565C-297E48C4627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49" y="1174819"/>
            <a:ext cx="3620096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4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sentinelles</a:t>
            </a:r>
            <a: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du corps</a:t>
            </a:r>
            <a:b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 </a:t>
            </a:r>
            <a:r>
              <a:rPr lang="en-US" sz="4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Exercice</a:t>
            </a:r>
            <a: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»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9523617D-D84A-4054-95AA-9F89131D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841376"/>
            <a:ext cx="3945732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43C5D0-A5EA-4427-B537-1D236BB7A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1" name="Freeform: Shape 15">
                <a:extLst>
                  <a:ext uri="{FF2B5EF4-FFF2-40B4-BE49-F238E27FC236}">
                    <a16:creationId xmlns:a16="http://schemas.microsoft.com/office/drawing/2014/main" id="{70FA4045-2CBD-47E7-B0D7-2F5619C9A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16">
                <a:extLst>
                  <a:ext uri="{FF2B5EF4-FFF2-40B4-BE49-F238E27FC236}">
                    <a16:creationId xmlns:a16="http://schemas.microsoft.com/office/drawing/2014/main" id="{41DFCB8A-0C16-4BF4-89D1-2A93FDA13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C88587-B5AF-448E-9735-D9A2946AE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3" name="Freeform: Shape 13">
                <a:extLst>
                  <a:ext uri="{FF2B5EF4-FFF2-40B4-BE49-F238E27FC236}">
                    <a16:creationId xmlns:a16="http://schemas.microsoft.com/office/drawing/2014/main" id="{686A5CBB-E03B-4019-8BCD-78975D39E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14">
                <a:extLst>
                  <a:ext uri="{FF2B5EF4-FFF2-40B4-BE49-F238E27FC236}">
                    <a16:creationId xmlns:a16="http://schemas.microsoft.com/office/drawing/2014/main" id="{94993204-9792-4E61-A83C-73D4379E2B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7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Média en ligne 3" title="Il était une fois… la Vie 🌱- Les sentinelles du corps 🧘">
            <a:hlinkClick r:id="" action="ppaction://media"/>
            <a:extLst>
              <a:ext uri="{FF2B5EF4-FFF2-40B4-BE49-F238E27FC236}">
                <a16:creationId xmlns:a16="http://schemas.microsoft.com/office/drawing/2014/main" id="{53CE95D2-ABB3-70D2-C054-B4B309B6E41E}"/>
              </a:ext>
            </a:extLst>
          </p:cNvPr>
          <p:cNvPicPr>
            <a:picLocks noGrp="1" noRot="1" noChangeAspect="1"/>
          </p:cNvPicPr>
          <p:nvPr>
            <p:ph idx="1"/>
            <a:videoFile r:link="rId4"/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06449" y="1956801"/>
            <a:ext cx="3276834" cy="1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3C24A1-7D03-4B17-BF54-CCE3452D261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0622" y="1628800"/>
            <a:ext cx="3454005" cy="2808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Exercice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CEMEQ 1.2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Moodle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F20D6CD-3C33-4056-8DB3-2AF15F525060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0550" y="1209974"/>
            <a:ext cx="4438051" cy="4438051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977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4695F7-A937-B25C-E5CB-B8FF6142454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 #2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93E20-E27C-AE90-B740-6616B753CC3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mécanismes de défense de l’organisme 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7D1948E4-2FC8-1BE6-CBFE-32D979DF60A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139952" y="1340768"/>
          <a:ext cx="46188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B1C882-9DA2-4817-1357-33F4D2A421A3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628800"/>
            <a:ext cx="3008313" cy="403244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CA" sz="5100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 spécifiques</a:t>
            </a:r>
          </a:p>
          <a:p>
            <a:pPr algn="ctr"/>
            <a:endParaRPr lang="fr-CA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Dès la naissance , l'organisme possède des mécanismes de défense non spécifiques qui permettent de résister à plusieurs agents agresseurs et de repousser la maladie.</a:t>
            </a:r>
          </a:p>
          <a:p>
            <a:endParaRPr lang="fr-CA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1A64E4-0FAF-36B5-FAAF-B8A1E439A4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5301208"/>
            <a:ext cx="8301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La fièvre (</a:t>
            </a:r>
            <a:r>
              <a:rPr lang="fr-CA" b="1" i="1" dirty="0"/>
              <a:t>hyperthermie</a:t>
            </a:r>
            <a:r>
              <a:rPr lang="fr-CA" dirty="0"/>
              <a:t>) est une élévation anormale de la température du corps qui survient au moment d'une infection et d'une réaction inflammatoire.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L'acronyme </a:t>
            </a:r>
            <a:r>
              <a:rPr lang="fr-CA" b="1" dirty="0"/>
              <a:t>DROC</a:t>
            </a:r>
            <a:r>
              <a:rPr lang="fr-CA" dirty="0"/>
              <a:t>  vous aidera à mémoriser les éléments à observer. </a:t>
            </a:r>
          </a:p>
        </p:txBody>
      </p:sp>
    </p:spTree>
    <p:extLst>
      <p:ext uri="{BB962C8B-B14F-4D97-AF65-F5344CB8AC3E}">
        <p14:creationId xmlns:p14="http://schemas.microsoft.com/office/powerpoint/2010/main" val="40134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93E20-E27C-AE90-B740-6616B753CC3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6679" y="313471"/>
            <a:ext cx="3008313" cy="1162050"/>
          </a:xfrm>
        </p:spPr>
        <p:txBody>
          <a:bodyPr/>
          <a:lstStyle/>
          <a:p>
            <a:r>
              <a:rPr lang="fr-CA" dirty="0"/>
              <a:t>Les mécanismes de défense de l’organisme </a:t>
            </a:r>
          </a:p>
        </p:txBody>
      </p:sp>
      <p:graphicFrame>
        <p:nvGraphicFramePr>
          <p:cNvPr id="1028" name="Espace réservé du contenu 2">
            <a:extLst>
              <a:ext uri="{FF2B5EF4-FFF2-40B4-BE49-F238E27FC236}">
                <a16:creationId xmlns:a16="http://schemas.microsoft.com/office/drawing/2014/main" id="{CC56ACFA-C6B0-5373-9745-C0E2E40543E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485239"/>
              </p:ext>
            </p:extLst>
          </p:nvPr>
        </p:nvGraphicFramePr>
        <p:xfrm>
          <a:off x="3131840" y="354320"/>
          <a:ext cx="5554960" cy="408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B1C882-9DA2-4817-1357-33F4D2A421A3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39482" y="1642159"/>
            <a:ext cx="2359686" cy="4082792"/>
          </a:xfrm>
        </p:spPr>
        <p:txBody>
          <a:bodyPr>
            <a:noAutofit/>
          </a:bodyPr>
          <a:lstStyle/>
          <a:p>
            <a:pPr algn="ctr"/>
            <a:r>
              <a:rPr lang="fr-CA" sz="2600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La résistance spécifique , eau immunité et la capacité de l'organisme à se défendre contre des agents envahisseurs spécifiques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926A3A-A1A5-6A9D-7A84-83AD91D7D0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31640" y="595832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L’immunité acquise de façon passive ** agit rapidement, mais elle est de courte durée</a:t>
            </a:r>
          </a:p>
        </p:txBody>
      </p:sp>
      <p:pic>
        <p:nvPicPr>
          <p:cNvPr id="1026" name="Picture 2" descr="Bacteria Under Microscope Gif - Micropedia">
            <a:extLst>
              <a:ext uri="{FF2B5EF4-FFF2-40B4-BE49-F238E27FC236}">
                <a16:creationId xmlns:a16="http://schemas.microsoft.com/office/drawing/2014/main" id="{EB6BA445-1FC2-ED9D-6319-5FF516EC146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34" y="4365104"/>
            <a:ext cx="2143662" cy="11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28" grpId="0">
        <p:bldAsOne/>
      </p:bldGraphic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22BD7-2D11-51A9-FF36-46EBA94DE8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Vaccin vs Sérum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E5B0D-64EC-7A9D-AE54-CD4DE6C52B6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/>
              <a:t>Le </a:t>
            </a:r>
            <a:r>
              <a:rPr lang="fr-FR" dirty="0">
                <a:solidFill>
                  <a:srgbClr val="0070C0"/>
                </a:solidFill>
              </a:rPr>
              <a:t>vaccin</a:t>
            </a:r>
            <a:r>
              <a:rPr lang="fr-FR" dirty="0"/>
              <a:t> est administré à des fins préventives car il </a:t>
            </a:r>
            <a:r>
              <a:rPr lang="fr-FR" i="1" u="sng" dirty="0"/>
              <a:t>aide l’organisme à produire des anticorps contre une maladie en vue d’une immunisation</a:t>
            </a:r>
            <a:r>
              <a:rPr lang="fr-FR" dirty="0"/>
              <a:t>. Les vaccins contiennent souvent le microbe ou le virus de la maladie qu’il est censé prévenir. Le vaccin agit lentement.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</a:t>
            </a:r>
            <a:r>
              <a:rPr lang="fr-FR" dirty="0">
                <a:solidFill>
                  <a:srgbClr val="0070C0"/>
                </a:solidFill>
              </a:rPr>
              <a:t>sérum</a:t>
            </a:r>
            <a:r>
              <a:rPr lang="fr-FR" dirty="0"/>
              <a:t> est un liquide que l’on extrait du sang, constitué de substances organiques et minérales. Il est </a:t>
            </a:r>
            <a:r>
              <a:rPr lang="fr-FR" i="1" u="sng" dirty="0"/>
              <a:t>administré en vue de la guérison d’une maladie</a:t>
            </a:r>
            <a:r>
              <a:rPr lang="fr-FR" dirty="0"/>
              <a:t>, d’un virus ou d’une bactérie qui a déjà contaminé l’organisme, il agit rapidement et guérit la maladie ou l’infection immédiatement.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peut donc dire que la différence entre un vaccin et un sérum, c'est que le premier est utilisé à des fins préventives, l'autre est plus curatif</a:t>
            </a:r>
            <a:endPara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9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2B89D-29D1-3F1F-A30A-FBC64A9EE9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fr-CA" sz="3100"/>
              <a:t>Barrières physiques &amp; chimiques superficielles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0B668C-6051-18C3-01A9-019DF728F8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t="1032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45C20-08F9-A3B4-8DB4-FA6AA845DEF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fr-CA" sz="1600" dirty="0"/>
              <a:t>Le corps humain se protège grâce à des barrières qui l’empêchent de pénétrer.</a:t>
            </a:r>
          </a:p>
          <a:p>
            <a:pPr marL="0" indent="0">
              <a:buNone/>
            </a:pPr>
            <a:endParaRPr lang="fr-CA" sz="1600" dirty="0"/>
          </a:p>
          <a:p>
            <a:r>
              <a:rPr lang="fr-CA" sz="1600" dirty="0"/>
              <a:t>Cette première ligne de défense est constituée par la peau, les muqueuses et les substances chimiques qui s’y retrouvent.</a:t>
            </a:r>
          </a:p>
        </p:txBody>
      </p:sp>
    </p:spTree>
    <p:extLst>
      <p:ext uri="{BB962C8B-B14F-4D97-AF65-F5344CB8AC3E}">
        <p14:creationId xmlns:p14="http://schemas.microsoft.com/office/powerpoint/2010/main" val="29173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5C9EA-930B-B39E-0A2F-52F1A96855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fr-CA" dirty="0"/>
              <a:t>Barrières physiques &amp; chimiques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A21C12-688F-4D71-055D-6AF99CA9C53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Peau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70A56C-C269-5698-682A-E53F39098A85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2508251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Saine et intacte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Plusieurs couches de cellules résistantes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Protégée par le sébum sécrété par les glandes sébacées, ce qui lui garde sa souplesse et retient les débris cellulaires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DC772-0FED-8795-0BEC-BB8D9A505FF3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Muqueuses et leurs sécrétions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797D3-BD84-EADB-3AA9-C6DFF72C3171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Le mucus lubrifie  et emprisonne les substances étrangères et les microorganismes, pour les empêcher d’aller plus loin</a:t>
            </a:r>
          </a:p>
          <a:p>
            <a:endParaRPr lang="fr-CA" dirty="0"/>
          </a:p>
          <a:p>
            <a:r>
              <a:rPr lang="fr-CA" dirty="0"/>
              <a:t>La salive protège les dents et la bouche</a:t>
            </a:r>
          </a:p>
          <a:p>
            <a:endParaRPr lang="fr-CA" dirty="0"/>
          </a:p>
          <a:p>
            <a:pPr marL="0" indent="0" algn="just">
              <a:buNone/>
            </a:pPr>
            <a:r>
              <a:rPr lang="fr-C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lysozyme</a:t>
            </a:r>
            <a:r>
              <a:rPr lang="fr-C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une substance antibactérienne contenue dans la sueur, les larmes, la salive, les sécrétions nasales et les cils qui repoussent les poussières et les microorganismes</a:t>
            </a:r>
          </a:p>
          <a:p>
            <a:endParaRPr lang="fr-CA" dirty="0"/>
          </a:p>
          <a:p>
            <a:r>
              <a:rPr lang="fr-CA" dirty="0"/>
              <a:t>Les larmes nettoient les yeux en diluant</a:t>
            </a:r>
          </a:p>
        </p:txBody>
      </p:sp>
      <p:pic>
        <p:nvPicPr>
          <p:cNvPr id="10" name="Image 9" descr="Une image contenant personne, intérieur, garçon, jeune&#10;&#10;Description générée automatiquement">
            <a:extLst>
              <a:ext uri="{FF2B5EF4-FFF2-40B4-BE49-F238E27FC236}">
                <a16:creationId xmlns:a16="http://schemas.microsoft.com/office/drawing/2014/main" id="{0B60BDB6-FC51-1F59-68A5-70CACBA2EAC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69160"/>
            <a:ext cx="2624901" cy="14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6FF0B8-130D-F0CB-E9B5-152A574C5F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1622" y="1587981"/>
            <a:ext cx="5810032" cy="36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C0E96-DBE8-8DCC-62BA-E6E1CCDE25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fr-CA" dirty="0"/>
              <a:t>Moyens de défense internes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0DBCE-550B-22E7-E29C-16657E0D333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Phagocytes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6F8082-28A2-D20F-B70D-A46B4A407C63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CA" dirty="0"/>
              <a:t>Les phagocytes, aussi appelés «</a:t>
            </a:r>
            <a:r>
              <a:rPr lang="fr-CA" b="1" dirty="0"/>
              <a:t> macrophagocytes </a:t>
            </a:r>
            <a:r>
              <a:rPr lang="fr-CA" dirty="0"/>
              <a:t>» ou « </a:t>
            </a:r>
            <a:r>
              <a:rPr lang="fr-CA" b="1" dirty="0"/>
              <a:t>macrophages</a:t>
            </a:r>
            <a:r>
              <a:rPr lang="fr-CA" dirty="0"/>
              <a:t> », sont de gros leucocytes ou GB qui circulent de façon continue dans l’espace interstitiel de tissus et avalent et détruisent les débris cellulaires ou les microorganismes.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C’est ce que l’on nomme : </a:t>
            </a:r>
          </a:p>
          <a:p>
            <a:pPr marL="0" indent="0" algn="ctr">
              <a:buNone/>
            </a:pPr>
            <a:r>
              <a:rPr lang="fr-CA" dirty="0"/>
              <a:t>La 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phagocytose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72F0F0-2E03-20FC-D01A-6E705F63DA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05" y="2652712"/>
            <a:ext cx="2995613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TP030007474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2010-04-16T14:16:55+00:00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328397</Value>
      <Value>502832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santé - Virus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santé - Virus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Vv8qFzFpiVe4T7bCiBfnsJkl13s=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169980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FFFAF9E5-461C-4C85-A8B1-B7E4E75B1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F61DB3-4B6B-4102-BC87-B427AD4B6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9ED6DD-D4D8-4533-9443-1F0488F8635E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santé - Virus</Template>
  <TotalTime>1726</TotalTime>
  <Words>961</Words>
  <Application>Microsoft Office PowerPoint</Application>
  <PresentationFormat>Affichage à l'écran (4:3)</PresentationFormat>
  <Paragraphs>116</Paragraphs>
  <Slides>18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Thème Office</vt:lpstr>
      <vt:lpstr>Le système immunitaire</vt:lpstr>
      <vt:lpstr>Cours #2</vt:lpstr>
      <vt:lpstr>Les mécanismes de défense de l’organisme </vt:lpstr>
      <vt:lpstr>Les mécanismes de défense de l’organisme </vt:lpstr>
      <vt:lpstr>Vaccin vs Sérum</vt:lpstr>
      <vt:lpstr>Barrières physiques &amp; chimiques superficielles</vt:lpstr>
      <vt:lpstr>Barrières physiques &amp; chimiques</vt:lpstr>
      <vt:lpstr>Présentation PowerPoint</vt:lpstr>
      <vt:lpstr>Moyens de défense internes</vt:lpstr>
      <vt:lpstr>La phagocytose et son processus …</vt:lpstr>
      <vt:lpstr>Cellules tueuses naturelles</vt:lpstr>
      <vt:lpstr>Les protéines antimicrobiennes</vt:lpstr>
      <vt:lpstr>inflammation</vt:lpstr>
      <vt:lpstr>Inflammation</vt:lpstr>
      <vt:lpstr>Mécanisme de défense spécifiques</vt:lpstr>
      <vt:lpstr>Mécanismes de défense spécifiques</vt:lpstr>
      <vt:lpstr>Les sentinelles du corps « Exercice »</vt:lpstr>
      <vt:lpstr>Exercice    CEMEQ 1.2 Moodle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immunitaire</dc:title>
  <dc:creator>Di Mattia, Stephanie</dc:creator>
  <cp:lastModifiedBy>Di Mattia, Stephanie</cp:lastModifiedBy>
  <cp:revision>18</cp:revision>
  <dcterms:created xsi:type="dcterms:W3CDTF">2023-04-21T14:12:17Z</dcterms:created>
  <dcterms:modified xsi:type="dcterms:W3CDTF">2023-05-26T15:31:15Z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8621200</vt:r8>
  </property>
  <property fmtid="{D5CDD505-2E9C-101B-9397-08002B2CF9AE}" pid="5" name="APTrustLevel">
    <vt:r8>3</vt:r8>
  </property>
</Properties>
</file>