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Exo 2"/>
      <p:regular r:id="rId24"/>
      <p:bold r:id="rId25"/>
      <p:italic r:id="rId26"/>
      <p:boldItalic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Exo2-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Exo2-italic.fntdata"/><Relationship Id="rId25" Type="http://schemas.openxmlformats.org/officeDocument/2006/relationships/font" Target="fonts/Exo2-bold.fntdata"/><Relationship Id="rId28" Type="http://schemas.openxmlformats.org/officeDocument/2006/relationships/font" Target="fonts/Oswald-regular.fntdata"/><Relationship Id="rId27" Type="http://schemas.openxmlformats.org/officeDocument/2006/relationships/font" Target="fonts/Exo2-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mecaniquepourlesfilles.com/quel-liquide-de-refroidissement-choisi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847948d4b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847948d4b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7643e3383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643e3383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847948d4b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847948d4b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598fe6884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98fe6884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Vérification du radiateur, nid d’abeille, réservoirs</a:t>
            </a:r>
            <a:endParaRPr/>
          </a:p>
          <a:p>
            <a:pPr indent="0" lvl="0" marL="0" rtl="0" algn="l">
              <a:spcBef>
                <a:spcPts val="0"/>
              </a:spcBef>
              <a:spcAft>
                <a:spcPts val="0"/>
              </a:spcAft>
              <a:buNone/>
            </a:pPr>
            <a:r>
              <a:rPr lang="fr"/>
              <a:t>Collets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3369252c4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3369252c4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Décrire le lien entre le chauffage de la cabine et le système de refroidissement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598fe6884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98fe6884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Décrire les pièces du système de </a:t>
            </a:r>
            <a:r>
              <a:rPr lang="fr"/>
              <a:t>climatisation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7643e3383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643e3383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00030bae1e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00030bae1e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aaf6c8caf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aaf6c8caf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496b764d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96b764d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Donner les explications</a:t>
            </a:r>
            <a:endParaRPr i="1" sz="1050">
              <a:solidFill>
                <a:srgbClr val="2222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805f15dc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05f15dc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Expliquez les températures moyennes de fonctionnement selon les fabricants dans une généralité.</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Pour informations plus précises se référer au guide du fabricant du moteur.</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fr" sz="1200">
                <a:solidFill>
                  <a:schemeClr val="dk1"/>
                </a:solidFill>
                <a:latin typeface="Calibri"/>
                <a:ea typeface="Calibri"/>
                <a:cs typeface="Calibri"/>
                <a:sym typeface="Calibri"/>
              </a:rPr>
              <a:t>Comment traiter l’opération du moteur selon sa température.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496b764dd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496b764dd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chemeClr val="dk1"/>
                </a:solidFill>
                <a:latin typeface="Calibri"/>
                <a:ea typeface="Calibri"/>
                <a:cs typeface="Calibri"/>
                <a:sym typeface="Calibri"/>
              </a:rPr>
              <a:t>UN TROP BAS NIVEAU PEUT ÊTRE ASSOCIÉ À DES CODES OU À DES ANOMALIES MOTEUR</a:t>
            </a:r>
            <a:r>
              <a:rPr lang="fr" sz="1200">
                <a:solidFill>
                  <a:schemeClr val="dk1"/>
                </a:solidFill>
                <a:latin typeface="Calibri"/>
                <a:ea typeface="Calibri"/>
                <a:cs typeface="Calibri"/>
                <a:sym typeface="Calibri"/>
              </a:rPr>
              <a:t>. Les décisions à prendre.  Faire </a:t>
            </a:r>
            <a:r>
              <a:rPr lang="fr" sz="1200">
                <a:solidFill>
                  <a:schemeClr val="dk1"/>
                </a:solidFill>
                <a:latin typeface="Calibri"/>
                <a:ea typeface="Calibri"/>
                <a:cs typeface="Calibri"/>
                <a:sym typeface="Calibri"/>
              </a:rPr>
              <a:t>l'appoint</a:t>
            </a:r>
            <a:r>
              <a:rPr lang="fr" sz="1200">
                <a:solidFill>
                  <a:schemeClr val="dk1"/>
                </a:solidFill>
                <a:latin typeface="Calibri"/>
                <a:ea typeface="Calibri"/>
                <a:cs typeface="Calibri"/>
                <a:sym typeface="Calibri"/>
              </a:rPr>
              <a:t> à froid. Fuites visibles? Faire un rapport. Le système de refroidissement contient environ 45 litres de liquide de refroidissement. </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77cbeb347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7cbeb347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a:t>Donnez des moyens à prendre en cas de surchauffe</a:t>
            </a:r>
            <a:r>
              <a:rPr lang="fr"/>
              <a:t>; Immobilisation; point mort; ventilateur manuel si possible; </a:t>
            </a:r>
            <a:r>
              <a:rPr b="1" lang="fr"/>
              <a:t>RPM 1100 env. 2 à 3 minutes</a:t>
            </a:r>
            <a:r>
              <a:rPr lang="fr"/>
              <a:t>. Vérifier la pression d’huile, etc.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598fe688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98fe688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847948d4b6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847948d4b6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 sz="1200">
                <a:solidFill>
                  <a:schemeClr val="dk1"/>
                </a:solidFill>
                <a:latin typeface="Calibri"/>
                <a:ea typeface="Calibri"/>
                <a:cs typeface="Calibri"/>
                <a:sym typeface="Calibri"/>
              </a:rPr>
              <a:t>Vérifier la solidité du radiateur (supports de radiateur)</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 sz="1200">
                <a:solidFill>
                  <a:schemeClr val="dk1"/>
                </a:solidFill>
                <a:latin typeface="Calibri"/>
                <a:ea typeface="Calibri"/>
                <a:cs typeface="Calibri"/>
                <a:sym typeface="Calibri"/>
              </a:rPr>
              <a:t>Notez l’emplacement du réservoir </a:t>
            </a:r>
            <a:r>
              <a:rPr lang="fr" sz="1200">
                <a:solidFill>
                  <a:schemeClr val="dk1"/>
                </a:solidFill>
                <a:latin typeface="Calibri"/>
                <a:ea typeface="Calibri"/>
                <a:cs typeface="Calibri"/>
                <a:sym typeface="Calibri"/>
              </a:rPr>
              <a:t>d'expansion</a:t>
            </a:r>
            <a:r>
              <a:rPr lang="fr" sz="1200">
                <a:solidFill>
                  <a:schemeClr val="dk1"/>
                </a:solidFill>
                <a:latin typeface="Calibri"/>
                <a:ea typeface="Calibri"/>
                <a:cs typeface="Calibri"/>
                <a:sym typeface="Calibri"/>
              </a:rPr>
              <a:t> (tampon) </a:t>
            </a:r>
            <a:endParaRPr b="0" i="0" sz="1200" u="none" cap="none" strike="noStrike">
              <a:solidFill>
                <a:schemeClr val="dk1"/>
              </a:solidFill>
              <a:latin typeface="Calibri"/>
              <a:ea typeface="Calibri"/>
              <a:cs typeface="Calibri"/>
              <a:sym typeface="Calibri"/>
            </a:endParaRPr>
          </a:p>
        </p:txBody>
      </p:sp>
      <p:sp>
        <p:nvSpPr>
          <p:cNvPr id="195" name="Google Shape;195;g847948d4b6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598fe6884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98fe6884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Expliquer le rôle du réservoir de surplus et le niveau approprié de liquide</a:t>
            </a:r>
            <a:endParaRPr/>
          </a:p>
          <a:p>
            <a:pPr indent="0" lvl="0" marL="0" rtl="0" algn="l">
              <a:spcBef>
                <a:spcPts val="0"/>
              </a:spcBef>
              <a:spcAft>
                <a:spcPts val="0"/>
              </a:spcAft>
              <a:buClr>
                <a:schemeClr val="dk1"/>
              </a:buClr>
              <a:buSzPts val="1100"/>
              <a:buFont typeface="Arial"/>
              <a:buNone/>
            </a:pPr>
            <a:r>
              <a:rPr b="1" lang="fr"/>
              <a:t>CHOIX D’UN ANTIGEL : PLUS QU’UNE QUESTION DE COULEUR. NE PAS ASSOCIER LES PRODUITS ANTIGEL AUTOMOBILE À L’ANTIGEL POUR VÉHICULES LOURDS. </a:t>
            </a:r>
            <a:r>
              <a:rPr lang="fr"/>
              <a:t>S’il faut en rajouter, ne pas se fier aux couleurs. Jadis on disait de ne pas mélanger les couleurs, mais aujourd’hui les codes de couleurs ne veulent plus rien dire. La même couleur pourrait se retrouver dans deux types de liquides avec différentes propriétés qui ne conviendrait pas à mon véhicule. On doit porter attention aux spécifications du constructeurs ou se renseigner </a:t>
            </a:r>
            <a:r>
              <a:rPr lang="fr"/>
              <a:t>auprès du mécanicien</a:t>
            </a:r>
            <a:r>
              <a:rPr lang="fr"/>
              <a:t> s’il le faut.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https://lamecaniquepourlesfilles.com/quel-liquide-de-refroidissement-choisir/</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8032350" y="76200"/>
            <a:ext cx="1071201" cy="459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12"/>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 name="Google Shape;8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88" name="Google Shape;88;p1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89" name="Google Shape;89;p12"/>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90" name="Google Shape;90;p12"/>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2"/>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5" name="Google Shape;9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96" name="Google Shape;96;p1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97" name="Google Shape;97;p1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98" name="Google Shape;98;p1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3"/>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03" name="Google Shape;103;p1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04" name="Google Shape;104;p1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05" name="Google Shape;105;p1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4"/>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9" name="Google Shape;109;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10" name="Google Shape;110;p1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11" name="Google Shape;111;p15"/>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12" name="Google Shape;112;p15"/>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13" name="Google Shape;113;p1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14" name="Google Shape;114;p1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5"/>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6" name="Shape 116"/>
        <p:cNvGrpSpPr/>
        <p:nvPr/>
      </p:nvGrpSpPr>
      <p:grpSpPr>
        <a:xfrm>
          <a:off x="0" y="0"/>
          <a:ext cx="0" cy="0"/>
          <a:chOff x="0" y="0"/>
          <a:chExt cx="0" cy="0"/>
        </a:xfrm>
      </p:grpSpPr>
      <p:sp>
        <p:nvSpPr>
          <p:cNvPr id="117" name="Google Shape;117;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9" name="Google Shape;119;p1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0" name="Google Shape;120;p1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1" name="Google Shape;12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22" name="Google Shape;122;p1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23" name="Google Shape;123;p1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24" name="Google Shape;124;p1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6"/>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
        <p:nvSpPr>
          <p:cNvPr id="127" name="Google Shape;12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128" name="Google Shape;128;p17"/>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129" name="Google Shape;129;p1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130" name="Google Shape;130;p1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7"/>
          <p:cNvPicPr preferRelativeResize="0"/>
          <p:nvPr/>
        </p:nvPicPr>
        <p:blipFill>
          <a:blip r:embed="rId3">
            <a:alphaModFix/>
          </a:blip>
          <a:stretch>
            <a:fillRect/>
          </a:stretch>
        </p:blipFill>
        <p:spPr>
          <a:xfrm>
            <a:off x="215571" y="4583675"/>
            <a:ext cx="672641" cy="295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132" name="Shape 132"/>
        <p:cNvGrpSpPr/>
        <p:nvPr/>
      </p:nvGrpSpPr>
      <p:grpSpPr>
        <a:xfrm>
          <a:off x="0" y="0"/>
          <a:ext cx="0" cy="0"/>
          <a:chOff x="0" y="0"/>
          <a:chExt cx="0" cy="0"/>
        </a:xfrm>
      </p:grpSpPr>
      <p:sp>
        <p:nvSpPr>
          <p:cNvPr id="133" name="Google Shape;13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TITLE_1">
    <p:spTree>
      <p:nvGrpSpPr>
        <p:cNvPr id="134" name="Shape 134"/>
        <p:cNvGrpSpPr/>
        <p:nvPr/>
      </p:nvGrpSpPr>
      <p:grpSpPr>
        <a:xfrm>
          <a:off x="0" y="0"/>
          <a:ext cx="0" cy="0"/>
          <a:chOff x="0" y="0"/>
          <a:chExt cx="0" cy="0"/>
        </a:xfrm>
      </p:grpSpPr>
      <p:sp>
        <p:nvSpPr>
          <p:cNvPr id="135" name="Google Shape;135;p19"/>
          <p:cNvSpPr txBox="1"/>
          <p:nvPr>
            <p:ph type="ctrTitle"/>
          </p:nvPr>
        </p:nvSpPr>
        <p:spPr>
          <a:xfrm>
            <a:off x="1187624" y="1"/>
            <a:ext cx="7956300" cy="8976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595959"/>
              </a:buClr>
              <a:buSzPts val="3200"/>
              <a:buFont typeface="Calibri"/>
              <a:buNone/>
              <a:defRPr b="1" i="0" sz="3200" u="none" cap="none" strike="noStrike">
                <a:solidFill>
                  <a:srgbClr val="595959"/>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36" name="Google Shape;136;p19"/>
          <p:cNvSpPr txBox="1"/>
          <p:nvPr>
            <p:ph idx="1" type="subTitle"/>
          </p:nvPr>
        </p:nvSpPr>
        <p:spPr>
          <a:xfrm>
            <a:off x="1331640" y="1167594"/>
            <a:ext cx="7725300" cy="467700"/>
          </a:xfrm>
          <a:prstGeom prst="rect">
            <a:avLst/>
          </a:prstGeom>
          <a:noFill/>
          <a:ln>
            <a:noFill/>
          </a:ln>
        </p:spPr>
        <p:txBody>
          <a:bodyPr anchorCtr="0" anchor="t" bIns="91425" lIns="91425" spcFirstLastPara="1" rIns="91425" wrap="square" tIns="91425">
            <a:noAutofit/>
          </a:bodyPr>
          <a:lstStyle>
            <a:lvl1pPr lvl="0" marR="0" rtl="0" algn="ctr">
              <a:spcBef>
                <a:spcPts val="640"/>
              </a:spcBef>
              <a:spcAft>
                <a:spcPts val="0"/>
              </a:spcAft>
              <a:buClr>
                <a:srgbClr val="888888"/>
              </a:buClr>
              <a:buSzPts val="3200"/>
              <a:buFont typeface="Arial"/>
              <a:buNone/>
              <a:defRPr b="1" i="0" sz="3200" u="none" cap="none" strike="noStrike">
                <a:solidFill>
                  <a:srgbClr val="888888"/>
                </a:solidFill>
                <a:latin typeface="Calibri"/>
                <a:ea typeface="Calibri"/>
                <a:cs typeface="Calibri"/>
                <a:sym typeface="Calibri"/>
              </a:defRPr>
            </a:lvl1pPr>
            <a:lvl2pPr lvl="1" marR="0" rtl="0" algn="ctr">
              <a:spcBef>
                <a:spcPts val="1600"/>
              </a:spcBef>
              <a:spcAft>
                <a:spcPts val="0"/>
              </a:spcAft>
              <a:buClr>
                <a:srgbClr val="888888"/>
              </a:buClr>
              <a:buSzPts val="2800"/>
              <a:buFont typeface="Arial"/>
              <a:buNone/>
              <a:defRPr b="1" i="0" sz="2800" u="none" cap="none" strike="noStrike">
                <a:solidFill>
                  <a:srgbClr val="888888"/>
                </a:solidFill>
                <a:latin typeface="Calibri"/>
                <a:ea typeface="Calibri"/>
                <a:cs typeface="Calibri"/>
                <a:sym typeface="Calibri"/>
              </a:defRPr>
            </a:lvl2pPr>
            <a:lvl3pPr lvl="2" marR="0" rtl="0" algn="ctr">
              <a:spcBef>
                <a:spcPts val="1600"/>
              </a:spcBef>
              <a:spcAft>
                <a:spcPts val="0"/>
              </a:spcAft>
              <a:buClr>
                <a:srgbClr val="888888"/>
              </a:buClr>
              <a:buSzPts val="2400"/>
              <a:buFont typeface="Arial"/>
              <a:buNone/>
              <a:defRPr b="1" i="0" sz="2400" u="none" cap="none" strike="noStrike">
                <a:solidFill>
                  <a:srgbClr val="888888"/>
                </a:solidFill>
                <a:latin typeface="Calibri"/>
                <a:ea typeface="Calibri"/>
                <a:cs typeface="Calibri"/>
                <a:sym typeface="Calibri"/>
              </a:defRPr>
            </a:lvl3pPr>
            <a:lvl4pPr lvl="3" marR="0" rtl="0" algn="ctr">
              <a:spcBef>
                <a:spcPts val="1600"/>
              </a:spcBef>
              <a:spcAft>
                <a:spcPts val="0"/>
              </a:spcAft>
              <a:buClr>
                <a:srgbClr val="888888"/>
              </a:buClr>
              <a:buSzPts val="2000"/>
              <a:buFont typeface="Arial"/>
              <a:buNone/>
              <a:defRPr b="1" i="0" sz="2000" u="none" cap="none" strike="noStrike">
                <a:solidFill>
                  <a:srgbClr val="888888"/>
                </a:solidFill>
                <a:latin typeface="Calibri"/>
                <a:ea typeface="Calibri"/>
                <a:cs typeface="Calibri"/>
                <a:sym typeface="Calibri"/>
              </a:defRPr>
            </a:lvl4pPr>
            <a:lvl5pPr lvl="4" marR="0" rtl="0" algn="ctr">
              <a:spcBef>
                <a:spcPts val="1600"/>
              </a:spcBef>
              <a:spcAft>
                <a:spcPts val="0"/>
              </a:spcAft>
              <a:buClr>
                <a:srgbClr val="888888"/>
              </a:buClr>
              <a:buSzPts val="2000"/>
              <a:buFont typeface="Arial"/>
              <a:buNone/>
              <a:defRPr b="1" i="0" sz="2000" u="none" cap="none" strike="noStrike">
                <a:solidFill>
                  <a:srgbClr val="888888"/>
                </a:solidFill>
                <a:latin typeface="Calibri"/>
                <a:ea typeface="Calibri"/>
                <a:cs typeface="Calibri"/>
                <a:sym typeface="Calibri"/>
              </a:defRPr>
            </a:lvl5pPr>
            <a:lvl6pPr lvl="5" marR="0" rtl="0" algn="ctr">
              <a:spcBef>
                <a:spcPts val="16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16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16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1600"/>
              </a:spcBef>
              <a:spcAft>
                <a:spcPts val="160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37" name="Google Shape;137;p19"/>
          <p:cNvSpPr txBox="1"/>
          <p:nvPr>
            <p:ph idx="10" type="dt"/>
          </p:nvPr>
        </p:nvSpPr>
        <p:spPr>
          <a:xfrm>
            <a:off x="1187624" y="4894008"/>
            <a:ext cx="1152000" cy="2496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1" i="0" sz="1200" u="none" cap="none" strike="noStrike">
                <a:solidFill>
                  <a:srgbClr val="59595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19"/>
          <p:cNvSpPr/>
          <p:nvPr/>
        </p:nvSpPr>
        <p:spPr>
          <a:xfrm>
            <a:off x="-31015" y="-9609"/>
            <a:ext cx="1218600" cy="5153100"/>
          </a:xfrm>
          <a:prstGeom prst="rect">
            <a:avLst/>
          </a:prstGeom>
          <a:solidFill>
            <a:srgbClr val="000000"/>
          </a:solidFill>
          <a:ln cap="flat" cmpd="sng" w="2540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pic>
        <p:nvPicPr>
          <p:cNvPr id="139" name="Google Shape;139;p19"/>
          <p:cNvPicPr preferRelativeResize="0"/>
          <p:nvPr/>
        </p:nvPicPr>
        <p:blipFill rotWithShape="1">
          <a:blip r:embed="rId2">
            <a:alphaModFix/>
          </a:blip>
          <a:srcRect b="0" l="0" r="0" t="0"/>
          <a:stretch/>
        </p:blipFill>
        <p:spPr>
          <a:xfrm>
            <a:off x="0" y="4053367"/>
            <a:ext cx="6858000" cy="10802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77" name="Shape 77"/>
        <p:cNvGrpSpPr/>
        <p:nvPr/>
      </p:nvGrpSpPr>
      <p:grpSpPr>
        <a:xfrm>
          <a:off x="0" y="0"/>
          <a:ext cx="0" cy="0"/>
          <a:chOff x="0" y="0"/>
          <a:chExt cx="0" cy="0"/>
        </a:xfrm>
      </p:grpSpPr>
      <p:sp>
        <p:nvSpPr>
          <p:cNvPr id="78" name="Google Shape;7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79" name="Google Shape;79;p11"/>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80" name="Google Shape;80;p11"/>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11"/>
          <p:cNvGrpSpPr/>
          <p:nvPr/>
        </p:nvGrpSpPr>
        <p:grpSpPr>
          <a:xfrm>
            <a:off x="76200" y="76204"/>
            <a:ext cx="2449718" cy="819858"/>
            <a:chOff x="-58250" y="-38001"/>
            <a:chExt cx="3035209" cy="1148421"/>
          </a:xfrm>
        </p:grpSpPr>
        <p:pic>
          <p:nvPicPr>
            <p:cNvPr id="82" name="Google Shape;82;p11"/>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83" name="Google Shape;83;p11"/>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84" name="Google Shape;84;p11"/>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0" Type="http://schemas.openxmlformats.org/officeDocument/2006/relationships/theme" Target="../theme/theme1.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3" name="Shape 73"/>
        <p:cNvGrpSpPr/>
        <p:nvPr/>
      </p:nvGrpSpPr>
      <p:grpSpPr>
        <a:xfrm>
          <a:off x="0" y="0"/>
          <a:ext cx="0" cy="0"/>
          <a:chOff x="0" y="0"/>
          <a:chExt cx="0" cy="0"/>
        </a:xfrm>
      </p:grpSpPr>
      <p:sp>
        <p:nvSpPr>
          <p:cNvPr id="74" name="Google Shape;74;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5" name="Google Shape;75;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6" name="Google Shape;7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hyperlink" Target="https://drive.google.com/open?id=10zFaCMlDFFmExGC4Ceo7ZK1-NseFQ98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28.jp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5020300" y="1225800"/>
            <a:ext cx="3896100" cy="230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Leçon 2.2.2</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Le </a:t>
            </a:r>
            <a:r>
              <a:rPr lang="fr">
                <a:latin typeface="Arial"/>
                <a:ea typeface="Arial"/>
                <a:cs typeface="Arial"/>
                <a:sym typeface="Arial"/>
              </a:rPr>
              <a:t>système</a:t>
            </a:r>
            <a:r>
              <a:rPr lang="fr">
                <a:latin typeface="Arial"/>
                <a:ea typeface="Arial"/>
                <a:cs typeface="Arial"/>
                <a:sym typeface="Arial"/>
              </a:rPr>
              <a:t> de refroidissement</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9"/>
          <p:cNvPicPr preferRelativeResize="0"/>
          <p:nvPr/>
        </p:nvPicPr>
        <p:blipFill>
          <a:blip r:embed="rId3">
            <a:alphaModFix/>
          </a:blip>
          <a:stretch>
            <a:fillRect/>
          </a:stretch>
        </p:blipFill>
        <p:spPr>
          <a:xfrm>
            <a:off x="4636950" y="881525"/>
            <a:ext cx="4302389" cy="3243525"/>
          </a:xfrm>
          <a:prstGeom prst="rect">
            <a:avLst/>
          </a:prstGeom>
          <a:noFill/>
          <a:ln>
            <a:noFill/>
          </a:ln>
        </p:spPr>
      </p:pic>
      <p:sp>
        <p:nvSpPr>
          <p:cNvPr id="215" name="Google Shape;215;p29"/>
          <p:cNvSpPr txBox="1"/>
          <p:nvPr/>
        </p:nvSpPr>
        <p:spPr>
          <a:xfrm>
            <a:off x="4651725" y="87475"/>
            <a:ext cx="4302300" cy="6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Toujours suivre les recommandations du fabricant.</a:t>
            </a:r>
            <a:endParaRPr b="1" sz="1800"/>
          </a:p>
        </p:txBody>
      </p:sp>
      <p:pic>
        <p:nvPicPr>
          <p:cNvPr id="216" name="Google Shape;216;p29"/>
          <p:cNvPicPr preferRelativeResize="0"/>
          <p:nvPr/>
        </p:nvPicPr>
        <p:blipFill>
          <a:blip r:embed="rId4">
            <a:alphaModFix/>
          </a:blip>
          <a:stretch>
            <a:fillRect/>
          </a:stretch>
        </p:blipFill>
        <p:spPr>
          <a:xfrm>
            <a:off x="24800" y="125465"/>
            <a:ext cx="4167050" cy="4167050"/>
          </a:xfrm>
          <a:prstGeom prst="rect">
            <a:avLst/>
          </a:prstGeom>
          <a:noFill/>
          <a:ln>
            <a:noFill/>
          </a:ln>
        </p:spPr>
      </p:pic>
      <p:sp>
        <p:nvSpPr>
          <p:cNvPr id="217" name="Google Shape;217;p29"/>
          <p:cNvSpPr/>
          <p:nvPr/>
        </p:nvSpPr>
        <p:spPr>
          <a:xfrm>
            <a:off x="2260025" y="2612050"/>
            <a:ext cx="412200" cy="4482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0"/>
          <p:cNvPicPr preferRelativeResize="0"/>
          <p:nvPr/>
        </p:nvPicPr>
        <p:blipFill>
          <a:blip r:embed="rId3">
            <a:alphaModFix/>
          </a:blip>
          <a:stretch>
            <a:fillRect/>
          </a:stretch>
        </p:blipFill>
        <p:spPr>
          <a:xfrm>
            <a:off x="1194955" y="762000"/>
            <a:ext cx="6715125" cy="733425"/>
          </a:xfrm>
          <a:prstGeom prst="rect">
            <a:avLst/>
          </a:prstGeom>
          <a:noFill/>
          <a:ln>
            <a:noFill/>
          </a:ln>
        </p:spPr>
      </p:pic>
      <p:pic>
        <p:nvPicPr>
          <p:cNvPr id="223" name="Google Shape;223;p30"/>
          <p:cNvPicPr preferRelativeResize="0"/>
          <p:nvPr/>
        </p:nvPicPr>
        <p:blipFill>
          <a:blip r:embed="rId4">
            <a:alphaModFix/>
          </a:blip>
          <a:stretch>
            <a:fillRect/>
          </a:stretch>
        </p:blipFill>
        <p:spPr>
          <a:xfrm>
            <a:off x="1219200" y="1495425"/>
            <a:ext cx="6667500" cy="2552700"/>
          </a:xfrm>
          <a:prstGeom prst="rect">
            <a:avLst/>
          </a:prstGeom>
          <a:noFill/>
          <a:ln>
            <a:noFill/>
          </a:ln>
        </p:spPr>
      </p:pic>
      <p:sp>
        <p:nvSpPr>
          <p:cNvPr id="224" name="Google Shape;224;p30"/>
          <p:cNvSpPr txBox="1"/>
          <p:nvPr/>
        </p:nvSpPr>
        <p:spPr>
          <a:xfrm>
            <a:off x="282325" y="161150"/>
            <a:ext cx="8581500" cy="4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400"/>
              <a:t>Guide d’équivalence pour les différents fabricants de moteurs</a:t>
            </a:r>
            <a:r>
              <a:rPr lang="fr" sz="2400"/>
              <a:t> </a:t>
            </a:r>
            <a:endParaRPr sz="2400"/>
          </a:p>
        </p:txBody>
      </p:sp>
      <p:sp>
        <p:nvSpPr>
          <p:cNvPr id="225" name="Google Shape;225;p30"/>
          <p:cNvSpPr/>
          <p:nvPr/>
        </p:nvSpPr>
        <p:spPr>
          <a:xfrm>
            <a:off x="1831405" y="3351073"/>
            <a:ext cx="1688400" cy="324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26" name="Google Shape;226;p30"/>
          <p:cNvSpPr/>
          <p:nvPr/>
        </p:nvSpPr>
        <p:spPr>
          <a:xfrm>
            <a:off x="2052214" y="2922434"/>
            <a:ext cx="1285800" cy="324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p:nvPr/>
        </p:nvSpPr>
        <p:spPr>
          <a:xfrm>
            <a:off x="2195089" y="1859100"/>
            <a:ext cx="974100" cy="33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txBox="1"/>
          <p:nvPr/>
        </p:nvSpPr>
        <p:spPr>
          <a:xfrm>
            <a:off x="154500" y="1156000"/>
            <a:ext cx="9756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Paccar</a:t>
            </a:r>
            <a:endParaRPr b="1" sz="1800"/>
          </a:p>
        </p:txBody>
      </p:sp>
      <p:cxnSp>
        <p:nvCxnSpPr>
          <p:cNvPr id="229" name="Google Shape;229;p30"/>
          <p:cNvCxnSpPr/>
          <p:nvPr/>
        </p:nvCxnSpPr>
        <p:spPr>
          <a:xfrm>
            <a:off x="1104123" y="1394527"/>
            <a:ext cx="975600" cy="618900"/>
          </a:xfrm>
          <a:prstGeom prst="straightConnector1">
            <a:avLst/>
          </a:prstGeom>
          <a:noFill/>
          <a:ln cap="flat" cmpd="sng" w="28575">
            <a:solidFill>
              <a:schemeClr val="dk2"/>
            </a:solidFill>
            <a:prstDash val="solid"/>
            <a:round/>
            <a:headEnd len="med" w="med" type="none"/>
            <a:tailEnd len="med" w="med" type="triangle"/>
          </a:ln>
        </p:spPr>
      </p:cxnSp>
      <p:sp>
        <p:nvSpPr>
          <p:cNvPr id="230" name="Google Shape;230;p30"/>
          <p:cNvSpPr txBox="1"/>
          <p:nvPr/>
        </p:nvSpPr>
        <p:spPr>
          <a:xfrm>
            <a:off x="441625" y="2104150"/>
            <a:ext cx="73359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txBox="1"/>
          <p:nvPr/>
        </p:nvSpPr>
        <p:spPr>
          <a:xfrm>
            <a:off x="285649" y="2052200"/>
            <a:ext cx="8703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Volvo</a:t>
            </a:r>
            <a:endParaRPr b="1" sz="1800"/>
          </a:p>
        </p:txBody>
      </p:sp>
      <p:cxnSp>
        <p:nvCxnSpPr>
          <p:cNvPr id="232" name="Google Shape;232;p30"/>
          <p:cNvCxnSpPr/>
          <p:nvPr/>
        </p:nvCxnSpPr>
        <p:spPr>
          <a:xfrm>
            <a:off x="1091011" y="2329700"/>
            <a:ext cx="870300" cy="681900"/>
          </a:xfrm>
          <a:prstGeom prst="straightConnector1">
            <a:avLst/>
          </a:prstGeom>
          <a:noFill/>
          <a:ln cap="flat" cmpd="sng" w="28575">
            <a:solidFill>
              <a:schemeClr val="dk2"/>
            </a:solidFill>
            <a:prstDash val="solid"/>
            <a:round/>
            <a:headEnd len="med" w="med" type="none"/>
            <a:tailEnd len="med" w="med" type="triangle"/>
          </a:ln>
        </p:spPr>
      </p:cxnSp>
      <p:sp>
        <p:nvSpPr>
          <p:cNvPr id="233" name="Google Shape;233;p30"/>
          <p:cNvSpPr/>
          <p:nvPr/>
        </p:nvSpPr>
        <p:spPr>
          <a:xfrm>
            <a:off x="3519916" y="1207936"/>
            <a:ext cx="480600" cy="3378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1"/>
          <p:cNvSpPr txBox="1"/>
          <p:nvPr>
            <p:ph type="title"/>
          </p:nvPr>
        </p:nvSpPr>
        <p:spPr>
          <a:xfrm>
            <a:off x="6310675" y="2883425"/>
            <a:ext cx="2710500" cy="7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1800"/>
              <a:t>Radiateur du liquide de refroidissement</a:t>
            </a:r>
            <a:endParaRPr b="1" sz="1800"/>
          </a:p>
        </p:txBody>
      </p:sp>
      <p:sp>
        <p:nvSpPr>
          <p:cNvPr id="239" name="Google Shape;239;p31"/>
          <p:cNvSpPr txBox="1"/>
          <p:nvPr/>
        </p:nvSpPr>
        <p:spPr>
          <a:xfrm>
            <a:off x="6767875" y="249600"/>
            <a:ext cx="2063700" cy="7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Condenseur de la climatisation</a:t>
            </a:r>
            <a:endParaRPr b="1" sz="1800"/>
          </a:p>
        </p:txBody>
      </p:sp>
      <p:pic>
        <p:nvPicPr>
          <p:cNvPr id="240" name="Google Shape;240;p31"/>
          <p:cNvPicPr preferRelativeResize="0"/>
          <p:nvPr/>
        </p:nvPicPr>
        <p:blipFill>
          <a:blip r:embed="rId3">
            <a:alphaModFix/>
          </a:blip>
          <a:stretch>
            <a:fillRect/>
          </a:stretch>
        </p:blipFill>
        <p:spPr>
          <a:xfrm>
            <a:off x="152400" y="152400"/>
            <a:ext cx="5431100" cy="4073325"/>
          </a:xfrm>
          <a:prstGeom prst="rect">
            <a:avLst/>
          </a:prstGeom>
          <a:noFill/>
          <a:ln>
            <a:noFill/>
          </a:ln>
        </p:spPr>
      </p:pic>
      <p:cxnSp>
        <p:nvCxnSpPr>
          <p:cNvPr id="241" name="Google Shape;241;p31"/>
          <p:cNvCxnSpPr>
            <a:stCxn id="239" idx="1"/>
          </p:cNvCxnSpPr>
          <p:nvPr/>
        </p:nvCxnSpPr>
        <p:spPr>
          <a:xfrm flipH="1">
            <a:off x="5466775" y="625350"/>
            <a:ext cx="1301100" cy="852900"/>
          </a:xfrm>
          <a:prstGeom prst="straightConnector1">
            <a:avLst/>
          </a:prstGeom>
          <a:noFill/>
          <a:ln cap="flat" cmpd="sng" w="38100">
            <a:solidFill>
              <a:srgbClr val="FFFF00"/>
            </a:solidFill>
            <a:prstDash val="solid"/>
            <a:round/>
            <a:headEnd len="med" w="med" type="none"/>
            <a:tailEnd len="med" w="med" type="triangle"/>
          </a:ln>
        </p:spPr>
      </p:cxnSp>
      <p:cxnSp>
        <p:nvCxnSpPr>
          <p:cNvPr id="242" name="Google Shape;242;p31"/>
          <p:cNvCxnSpPr>
            <a:stCxn id="238" idx="1"/>
          </p:cNvCxnSpPr>
          <p:nvPr/>
        </p:nvCxnSpPr>
        <p:spPr>
          <a:xfrm rot="10800000">
            <a:off x="4357975" y="3233975"/>
            <a:ext cx="1952700" cy="25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2"/>
          <p:cNvPicPr preferRelativeResize="0"/>
          <p:nvPr/>
        </p:nvPicPr>
        <p:blipFill rotWithShape="1">
          <a:blip r:embed="rId3">
            <a:alphaModFix/>
          </a:blip>
          <a:srcRect b="0" l="0" r="0" t="0"/>
          <a:stretch/>
        </p:blipFill>
        <p:spPr>
          <a:xfrm>
            <a:off x="4194200" y="2218625"/>
            <a:ext cx="2183785" cy="2069225"/>
          </a:xfrm>
          <a:prstGeom prst="rect">
            <a:avLst/>
          </a:prstGeom>
          <a:noFill/>
          <a:ln>
            <a:noFill/>
          </a:ln>
        </p:spPr>
      </p:pic>
      <p:pic>
        <p:nvPicPr>
          <p:cNvPr id="248" name="Google Shape;248;p32"/>
          <p:cNvPicPr preferRelativeResize="0"/>
          <p:nvPr/>
        </p:nvPicPr>
        <p:blipFill rotWithShape="1">
          <a:blip r:embed="rId4">
            <a:alphaModFix/>
          </a:blip>
          <a:srcRect b="0" l="0" r="0" t="0"/>
          <a:stretch/>
        </p:blipFill>
        <p:spPr>
          <a:xfrm>
            <a:off x="160276" y="53670"/>
            <a:ext cx="4042745" cy="4293038"/>
          </a:xfrm>
          <a:prstGeom prst="rect">
            <a:avLst/>
          </a:prstGeom>
          <a:noFill/>
          <a:ln>
            <a:noFill/>
          </a:ln>
        </p:spPr>
      </p:pic>
      <p:pic>
        <p:nvPicPr>
          <p:cNvPr id="249" name="Google Shape;249;p32"/>
          <p:cNvPicPr preferRelativeResize="0"/>
          <p:nvPr/>
        </p:nvPicPr>
        <p:blipFill>
          <a:blip r:embed="rId5">
            <a:alphaModFix/>
          </a:blip>
          <a:stretch>
            <a:fillRect/>
          </a:stretch>
        </p:blipFill>
        <p:spPr>
          <a:xfrm>
            <a:off x="6395550" y="2306075"/>
            <a:ext cx="2676326" cy="1655650"/>
          </a:xfrm>
          <a:prstGeom prst="rect">
            <a:avLst/>
          </a:prstGeom>
          <a:noFill/>
          <a:ln>
            <a:noFill/>
          </a:ln>
        </p:spPr>
      </p:pic>
      <p:sp>
        <p:nvSpPr>
          <p:cNvPr id="250" name="Google Shape;250;p32"/>
          <p:cNvSpPr txBox="1"/>
          <p:nvPr/>
        </p:nvSpPr>
        <p:spPr>
          <a:xfrm>
            <a:off x="4267200" y="304800"/>
            <a:ext cx="3293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chemeClr val="dk1"/>
                </a:solidFill>
              </a:rPr>
              <a:t>Inspection: </a:t>
            </a:r>
            <a:endParaRPr b="1" sz="1800">
              <a:solidFill>
                <a:schemeClr val="dk1"/>
              </a:solidFill>
            </a:endParaRPr>
          </a:p>
          <a:p>
            <a:pPr indent="0" lvl="0" marL="0" rtl="0" algn="l">
              <a:spcBef>
                <a:spcPts val="0"/>
              </a:spcBef>
              <a:spcAft>
                <a:spcPts val="0"/>
              </a:spcAft>
              <a:buNone/>
            </a:pPr>
            <a:r>
              <a:rPr b="1" lang="fr" sz="1800">
                <a:solidFill>
                  <a:schemeClr val="dk1"/>
                </a:solidFill>
              </a:rPr>
              <a:t>Radiateur, ventilateur boyaux</a:t>
            </a:r>
            <a:endParaRPr/>
          </a:p>
        </p:txBody>
      </p:sp>
      <p:pic>
        <p:nvPicPr>
          <p:cNvPr id="251" name="Google Shape;251;p32"/>
          <p:cNvPicPr preferRelativeResize="0"/>
          <p:nvPr/>
        </p:nvPicPr>
        <p:blipFill rotWithShape="1">
          <a:blip r:embed="rId6">
            <a:alphaModFix/>
          </a:blip>
          <a:srcRect b="0" l="0" r="0" t="0"/>
          <a:stretch/>
        </p:blipFill>
        <p:spPr>
          <a:xfrm>
            <a:off x="7078050" y="273050"/>
            <a:ext cx="1603200" cy="1953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3"/>
          <p:cNvPicPr preferRelativeResize="0"/>
          <p:nvPr/>
        </p:nvPicPr>
        <p:blipFill rotWithShape="1">
          <a:blip r:embed="rId3">
            <a:alphaModFix/>
          </a:blip>
          <a:srcRect b="-4964" l="89" r="79" t="0"/>
          <a:stretch/>
        </p:blipFill>
        <p:spPr>
          <a:xfrm>
            <a:off x="792075" y="1291150"/>
            <a:ext cx="7836600" cy="2102500"/>
          </a:xfrm>
          <a:prstGeom prst="rect">
            <a:avLst/>
          </a:prstGeom>
          <a:noFill/>
          <a:ln>
            <a:noFill/>
          </a:ln>
        </p:spPr>
      </p:pic>
      <p:sp>
        <p:nvSpPr>
          <p:cNvPr id="257" name="Google Shape;257;p33"/>
          <p:cNvSpPr txBox="1"/>
          <p:nvPr/>
        </p:nvSpPr>
        <p:spPr>
          <a:xfrm>
            <a:off x="4114800" y="3352800"/>
            <a:ext cx="1087800" cy="5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u="sng">
                <a:solidFill>
                  <a:srgbClr val="1155CC"/>
                </a:solidFill>
                <a:hlinkClick r:id="rId4">
                  <a:extLst>
                    <a:ext uri="{A12FA001-AC4F-418D-AE19-62706E023703}">
                      <ahyp:hlinkClr val="tx"/>
                    </a:ext>
                  </a:extLst>
                </a:hlinkClick>
              </a:rPr>
              <a:t>Vidéo</a:t>
            </a:r>
            <a:endParaRPr b="1"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4"/>
          <p:cNvPicPr preferRelativeResize="0"/>
          <p:nvPr/>
        </p:nvPicPr>
        <p:blipFill>
          <a:blip r:embed="rId3">
            <a:alphaModFix/>
          </a:blip>
          <a:stretch>
            <a:fillRect/>
          </a:stretch>
        </p:blipFill>
        <p:spPr>
          <a:xfrm>
            <a:off x="2436775" y="663300"/>
            <a:ext cx="2941658" cy="3250350"/>
          </a:xfrm>
          <a:prstGeom prst="rect">
            <a:avLst/>
          </a:prstGeom>
          <a:noFill/>
          <a:ln>
            <a:noFill/>
          </a:ln>
        </p:spPr>
      </p:pic>
      <p:pic>
        <p:nvPicPr>
          <p:cNvPr id="263" name="Google Shape;263;p34"/>
          <p:cNvPicPr preferRelativeResize="0"/>
          <p:nvPr/>
        </p:nvPicPr>
        <p:blipFill>
          <a:blip r:embed="rId4">
            <a:alphaModFix/>
          </a:blip>
          <a:stretch>
            <a:fillRect/>
          </a:stretch>
        </p:blipFill>
        <p:spPr>
          <a:xfrm rot="10800000">
            <a:off x="62050" y="735700"/>
            <a:ext cx="2069250" cy="1551925"/>
          </a:xfrm>
          <a:prstGeom prst="rect">
            <a:avLst/>
          </a:prstGeom>
          <a:noFill/>
          <a:ln>
            <a:noFill/>
          </a:ln>
        </p:spPr>
      </p:pic>
      <p:sp>
        <p:nvSpPr>
          <p:cNvPr id="264" name="Google Shape;264;p34"/>
          <p:cNvSpPr txBox="1"/>
          <p:nvPr/>
        </p:nvSpPr>
        <p:spPr>
          <a:xfrm>
            <a:off x="5436101" y="2954500"/>
            <a:ext cx="3661800" cy="10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Condenseur de la climatisation</a:t>
            </a:r>
            <a:endParaRPr b="1" sz="1800"/>
          </a:p>
        </p:txBody>
      </p:sp>
      <p:sp>
        <p:nvSpPr>
          <p:cNvPr id="265" name="Google Shape;265;p34"/>
          <p:cNvSpPr txBox="1"/>
          <p:nvPr/>
        </p:nvSpPr>
        <p:spPr>
          <a:xfrm>
            <a:off x="62050" y="2571750"/>
            <a:ext cx="2316900" cy="13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Compresseur </a:t>
            </a:r>
            <a:endParaRPr b="1" sz="1800"/>
          </a:p>
          <a:p>
            <a:pPr indent="0" lvl="0" marL="0" rtl="0" algn="l">
              <a:spcBef>
                <a:spcPts val="0"/>
              </a:spcBef>
              <a:spcAft>
                <a:spcPts val="0"/>
              </a:spcAft>
              <a:buNone/>
            </a:pPr>
            <a:r>
              <a:rPr b="1" lang="fr" sz="1800"/>
              <a:t>et boyaux </a:t>
            </a:r>
            <a:endParaRPr b="1" sz="1800"/>
          </a:p>
          <a:p>
            <a:pPr indent="0" lvl="0" marL="0" rtl="0" algn="l">
              <a:spcBef>
                <a:spcPts val="0"/>
              </a:spcBef>
              <a:spcAft>
                <a:spcPts val="0"/>
              </a:spcAft>
              <a:buNone/>
            </a:pPr>
            <a:r>
              <a:rPr b="1" lang="fr" sz="1800"/>
              <a:t>de la climatisation</a:t>
            </a:r>
            <a:endParaRPr b="1" sz="1800"/>
          </a:p>
        </p:txBody>
      </p:sp>
      <p:cxnSp>
        <p:nvCxnSpPr>
          <p:cNvPr id="266" name="Google Shape;266;p34"/>
          <p:cNvCxnSpPr>
            <a:stCxn id="265" idx="0"/>
          </p:cNvCxnSpPr>
          <p:nvPr/>
        </p:nvCxnSpPr>
        <p:spPr>
          <a:xfrm rot="10800000">
            <a:off x="1216600" y="1825950"/>
            <a:ext cx="3900" cy="745800"/>
          </a:xfrm>
          <a:prstGeom prst="straightConnector1">
            <a:avLst/>
          </a:prstGeom>
          <a:noFill/>
          <a:ln cap="flat" cmpd="sng" w="38100">
            <a:solidFill>
              <a:srgbClr val="FFFF00"/>
            </a:solidFill>
            <a:prstDash val="solid"/>
            <a:round/>
            <a:headEnd len="med" w="med" type="none"/>
            <a:tailEnd len="med" w="med" type="triangle"/>
          </a:ln>
        </p:spPr>
      </p:cxnSp>
      <p:cxnSp>
        <p:nvCxnSpPr>
          <p:cNvPr id="267" name="Google Shape;267;p34"/>
          <p:cNvCxnSpPr/>
          <p:nvPr/>
        </p:nvCxnSpPr>
        <p:spPr>
          <a:xfrm flipH="1" rot="10800000">
            <a:off x="1339775" y="2272350"/>
            <a:ext cx="2063400" cy="715200"/>
          </a:xfrm>
          <a:prstGeom prst="straightConnector1">
            <a:avLst/>
          </a:prstGeom>
          <a:noFill/>
          <a:ln cap="flat" cmpd="sng" w="38100">
            <a:solidFill>
              <a:srgbClr val="FFFF00"/>
            </a:solidFill>
            <a:prstDash val="solid"/>
            <a:round/>
            <a:headEnd len="med" w="med" type="none"/>
            <a:tailEnd len="med" w="med" type="triangle"/>
          </a:ln>
        </p:spPr>
      </p:cxnSp>
      <p:cxnSp>
        <p:nvCxnSpPr>
          <p:cNvPr id="268" name="Google Shape;268;p34"/>
          <p:cNvCxnSpPr/>
          <p:nvPr/>
        </p:nvCxnSpPr>
        <p:spPr>
          <a:xfrm flipH="1" rot="10800000">
            <a:off x="1339775" y="3073050"/>
            <a:ext cx="2171400" cy="6900"/>
          </a:xfrm>
          <a:prstGeom prst="straightConnector1">
            <a:avLst/>
          </a:prstGeom>
          <a:noFill/>
          <a:ln cap="flat" cmpd="sng" w="38100">
            <a:solidFill>
              <a:srgbClr val="FFFF00"/>
            </a:solidFill>
            <a:prstDash val="solid"/>
            <a:round/>
            <a:headEnd len="med" w="med" type="none"/>
            <a:tailEnd len="med" w="med" type="triangle"/>
          </a:ln>
        </p:spPr>
      </p:cxnSp>
      <p:pic>
        <p:nvPicPr>
          <p:cNvPr id="269" name="Google Shape;269;p34"/>
          <p:cNvPicPr preferRelativeResize="0"/>
          <p:nvPr/>
        </p:nvPicPr>
        <p:blipFill>
          <a:blip r:embed="rId5">
            <a:alphaModFix/>
          </a:blip>
          <a:stretch>
            <a:fillRect/>
          </a:stretch>
        </p:blipFill>
        <p:spPr>
          <a:xfrm>
            <a:off x="5530833" y="304800"/>
            <a:ext cx="3460767" cy="2407996"/>
          </a:xfrm>
          <a:prstGeom prst="rect">
            <a:avLst/>
          </a:prstGeom>
          <a:noFill/>
          <a:ln>
            <a:noFill/>
          </a:ln>
        </p:spPr>
      </p:pic>
      <p:sp>
        <p:nvSpPr>
          <p:cNvPr id="270" name="Google Shape;270;p34"/>
          <p:cNvSpPr txBox="1"/>
          <p:nvPr/>
        </p:nvSpPr>
        <p:spPr>
          <a:xfrm>
            <a:off x="0" y="0"/>
            <a:ext cx="150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chemeClr val="dk1"/>
                </a:solidFill>
              </a:rPr>
              <a:t>Inspection: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5"/>
          <p:cNvPicPr preferRelativeResize="0"/>
          <p:nvPr/>
        </p:nvPicPr>
        <p:blipFill>
          <a:blip r:embed="rId3">
            <a:alphaModFix/>
          </a:blip>
          <a:stretch>
            <a:fillRect/>
          </a:stretch>
        </p:blipFill>
        <p:spPr>
          <a:xfrm>
            <a:off x="152400" y="120164"/>
            <a:ext cx="5653524" cy="4121925"/>
          </a:xfrm>
          <a:prstGeom prst="rect">
            <a:avLst/>
          </a:prstGeom>
          <a:noFill/>
          <a:ln>
            <a:noFill/>
          </a:ln>
        </p:spPr>
      </p:pic>
      <p:sp>
        <p:nvSpPr>
          <p:cNvPr id="276" name="Google Shape;276;p35"/>
          <p:cNvSpPr txBox="1"/>
          <p:nvPr/>
        </p:nvSpPr>
        <p:spPr>
          <a:xfrm>
            <a:off x="5962700" y="308875"/>
            <a:ext cx="3012600" cy="15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Par temps froid, l’utilisation d’une housse “winterfront” est </a:t>
            </a:r>
            <a:r>
              <a:rPr lang="fr" sz="1800"/>
              <a:t>recommandée afin d’atteindre et de conserver la température de fonctionnement plus rapidement . </a:t>
            </a:r>
            <a:r>
              <a:rPr lang="f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Rendez-vous</a:t>
            </a:r>
            <a:r>
              <a:rPr lang="fr"/>
              <a:t> Classroom</a:t>
            </a:r>
            <a:endParaRPr/>
          </a:p>
          <a:p>
            <a:pPr indent="0" lvl="0" marL="0" rtl="0" algn="ctr">
              <a:spcBef>
                <a:spcPts val="0"/>
              </a:spcBef>
              <a:spcAft>
                <a:spcPts val="0"/>
              </a:spcAft>
              <a:buNone/>
            </a:pPr>
            <a:r>
              <a:rPr lang="fr"/>
              <a:t>Leçon 02.2.2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311700" y="397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Leçon 2.2.2</a:t>
            </a:r>
            <a:endParaRPr/>
          </a:p>
          <a:p>
            <a:pPr indent="0" lvl="0" marL="0" rtl="0" algn="l">
              <a:spcBef>
                <a:spcPts val="0"/>
              </a:spcBef>
              <a:spcAft>
                <a:spcPts val="0"/>
              </a:spcAft>
              <a:buNone/>
            </a:pPr>
            <a:r>
              <a:rPr lang="fr"/>
              <a:t>Le système de refroidissement</a:t>
            </a:r>
            <a:endParaRPr/>
          </a:p>
          <a:p>
            <a:pPr indent="0" lvl="0" marL="0" rtl="0" algn="l">
              <a:spcBef>
                <a:spcPts val="0"/>
              </a:spcBef>
              <a:spcAft>
                <a:spcPts val="0"/>
              </a:spcAft>
              <a:buNone/>
            </a:pPr>
            <a:r>
              <a:t/>
            </a:r>
            <a:endParaRPr/>
          </a:p>
        </p:txBody>
      </p:sp>
      <p:sp>
        <p:nvSpPr>
          <p:cNvPr id="150" name="Google Shape;150;p21"/>
          <p:cNvSpPr txBox="1"/>
          <p:nvPr>
            <p:ph idx="1" type="body"/>
          </p:nvPr>
        </p:nvSpPr>
        <p:spPr>
          <a:xfrm>
            <a:off x="311700" y="1599150"/>
            <a:ext cx="8520600" cy="194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Objectif(s) de la leçon:</a:t>
            </a:r>
            <a:endParaRPr/>
          </a:p>
          <a:p>
            <a:pPr indent="0" lvl="0" marL="0" rtl="0" algn="l">
              <a:spcBef>
                <a:spcPts val="1600"/>
              </a:spcBef>
              <a:spcAft>
                <a:spcPts val="0"/>
              </a:spcAft>
              <a:buNone/>
            </a:pPr>
            <a:r>
              <a:rPr lang="fr"/>
              <a:t>Être en mesure de reconnaître le rôle des composants externes du moteur et les moyens pour optimiser le rendement du système.</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3200"/>
              <a:buFont typeface="Calibri"/>
              <a:buNone/>
            </a:pPr>
            <a:r>
              <a:rPr b="1" lang="fr" sz="3200">
                <a:solidFill>
                  <a:srgbClr val="000000"/>
                </a:solidFill>
              </a:rPr>
              <a:t>Les fonctions du système de refroidissement</a:t>
            </a:r>
            <a:endParaRPr b="1" sz="3200">
              <a:solidFill>
                <a:srgbClr val="000000"/>
              </a:solidFill>
            </a:endParaRPr>
          </a:p>
          <a:p>
            <a:pPr indent="0" lvl="0" marL="0" rtl="0" algn="l">
              <a:spcBef>
                <a:spcPts val="0"/>
              </a:spcBef>
              <a:spcAft>
                <a:spcPts val="0"/>
              </a:spcAft>
              <a:buNone/>
            </a:pPr>
            <a:r>
              <a:t/>
            </a:r>
            <a:endParaRPr/>
          </a:p>
        </p:txBody>
      </p:sp>
      <p:sp>
        <p:nvSpPr>
          <p:cNvPr id="156" name="Google Shape;156;p22"/>
          <p:cNvSpPr txBox="1"/>
          <p:nvPr>
            <p:ph idx="1" type="body"/>
          </p:nvPr>
        </p:nvSpPr>
        <p:spPr>
          <a:xfrm>
            <a:off x="311700" y="1498425"/>
            <a:ext cx="8520600" cy="227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888888"/>
              </a:buClr>
              <a:buSzPts val="2400"/>
              <a:buFont typeface="Arial"/>
              <a:buNone/>
            </a:pPr>
            <a:r>
              <a:rPr b="1" lang="fr">
                <a:solidFill>
                  <a:srgbClr val="000000"/>
                </a:solidFill>
              </a:rPr>
              <a:t>1-	Assurer la montée en température rapide du moteur.</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rPr b="1" lang="fr">
                <a:solidFill>
                  <a:srgbClr val="000000"/>
                </a:solidFill>
              </a:rPr>
              <a:t>2-	Maintenir une température de fonctionnement  constante.</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rPr b="1" lang="fr">
                <a:solidFill>
                  <a:srgbClr val="000000"/>
                </a:solidFill>
              </a:rPr>
              <a:t>3-	Éviter toute surchauffe du moteur.</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rPr b="1" lang="fr">
                <a:solidFill>
                  <a:srgbClr val="000000"/>
                </a:solidFill>
              </a:rPr>
              <a:t>De plus, le circuit de refroidissement va rendre possible le chauffage de l'intérieur du camion.</a:t>
            </a:r>
            <a:endParaRPr b="1">
              <a:solidFill>
                <a:srgbClr val="000000"/>
              </a:solidFill>
            </a:endParaRPr>
          </a:p>
          <a:p>
            <a:pPr indent="0" lvl="0" marL="0" rtl="0" algn="l">
              <a:lnSpc>
                <a:spcPct val="100000"/>
              </a:lnSpc>
              <a:spcBef>
                <a:spcPts val="480"/>
              </a:spcBef>
              <a:spcAft>
                <a:spcPts val="0"/>
              </a:spcAft>
              <a:buClr>
                <a:srgbClr val="888888"/>
              </a:buClr>
              <a:buSzPts val="2400"/>
              <a:buFont typeface="Arial"/>
              <a:buNone/>
            </a:pPr>
            <a:r>
              <a:t/>
            </a:r>
            <a:endParaRPr b="1" sz="2400">
              <a:solidFill>
                <a:srgbClr val="888888"/>
              </a:solidFill>
              <a:latin typeface="Calibri"/>
              <a:ea typeface="Calibri"/>
              <a:cs typeface="Calibri"/>
              <a:sym typeface="Calibri"/>
            </a:endParaRPr>
          </a:p>
          <a:p>
            <a:pPr indent="0" lvl="0" marL="0" rtl="0" algn="l">
              <a:spcBef>
                <a:spcPts val="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b="0" l="109" r="99" t="0"/>
          <a:stretch/>
        </p:blipFill>
        <p:spPr>
          <a:xfrm>
            <a:off x="685800" y="1676400"/>
            <a:ext cx="2229325" cy="1999500"/>
          </a:xfrm>
          <a:prstGeom prst="rect">
            <a:avLst/>
          </a:prstGeom>
          <a:noFill/>
          <a:ln>
            <a:noFill/>
          </a:ln>
        </p:spPr>
      </p:pic>
      <p:sp>
        <p:nvSpPr>
          <p:cNvPr id="162" name="Google Shape;162;p23"/>
          <p:cNvSpPr txBox="1"/>
          <p:nvPr/>
        </p:nvSpPr>
        <p:spPr>
          <a:xfrm>
            <a:off x="232675" y="251075"/>
            <a:ext cx="3129600" cy="116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3200">
                <a:solidFill>
                  <a:schemeClr val="dk1"/>
                </a:solidFill>
              </a:rPr>
              <a:t>Pictogramme associé </a:t>
            </a:r>
            <a:endParaRPr/>
          </a:p>
        </p:txBody>
      </p:sp>
      <p:pic>
        <p:nvPicPr>
          <p:cNvPr id="163" name="Google Shape;163;p23"/>
          <p:cNvPicPr preferRelativeResize="0"/>
          <p:nvPr/>
        </p:nvPicPr>
        <p:blipFill rotWithShape="1">
          <a:blip r:embed="rId4">
            <a:alphaModFix/>
          </a:blip>
          <a:srcRect b="0" l="0" r="0" t="0"/>
          <a:stretch/>
        </p:blipFill>
        <p:spPr>
          <a:xfrm>
            <a:off x="4643262" y="1190364"/>
            <a:ext cx="3076925" cy="3076925"/>
          </a:xfrm>
          <a:prstGeom prst="rect">
            <a:avLst/>
          </a:prstGeom>
          <a:noFill/>
          <a:ln>
            <a:noFill/>
          </a:ln>
        </p:spPr>
      </p:pic>
      <p:sp>
        <p:nvSpPr>
          <p:cNvPr id="164" name="Google Shape;164;p23"/>
          <p:cNvSpPr txBox="1"/>
          <p:nvPr>
            <p:ph type="title"/>
          </p:nvPr>
        </p:nvSpPr>
        <p:spPr>
          <a:xfrm>
            <a:off x="3893100" y="68402"/>
            <a:ext cx="4590000" cy="107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3200"/>
              <a:buFont typeface="Calibri"/>
              <a:buNone/>
            </a:pPr>
            <a:r>
              <a:rPr b="1" lang="fr" sz="3200">
                <a:solidFill>
                  <a:srgbClr val="000000"/>
                </a:solidFill>
              </a:rPr>
              <a:t>Les températures de fonctionnement</a:t>
            </a:r>
            <a:endParaRPr b="1" sz="32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3200"/>
              <a:buFont typeface="Calibri"/>
              <a:buNone/>
            </a:pPr>
            <a:r>
              <a:rPr b="1" lang="fr" sz="3200">
                <a:solidFill>
                  <a:srgbClr val="000000"/>
                </a:solidFill>
              </a:rPr>
              <a:t>Pictogramme associé </a:t>
            </a:r>
            <a:endParaRPr b="1" sz="3200">
              <a:solidFill>
                <a:schemeClr val="dk2"/>
              </a:solidFill>
              <a:latin typeface="Calibri"/>
              <a:ea typeface="Calibri"/>
              <a:cs typeface="Calibri"/>
              <a:sym typeface="Calibri"/>
            </a:endParaRPr>
          </a:p>
          <a:p>
            <a:pPr indent="0" lvl="0" marL="0" rtl="0" algn="l">
              <a:spcBef>
                <a:spcPts val="0"/>
              </a:spcBef>
              <a:spcAft>
                <a:spcPts val="0"/>
              </a:spcAft>
              <a:buNone/>
            </a:pPr>
            <a:r>
              <a:t/>
            </a:r>
            <a:endParaRPr/>
          </a:p>
        </p:txBody>
      </p:sp>
      <p:pic>
        <p:nvPicPr>
          <p:cNvPr id="170" name="Google Shape;170;p24"/>
          <p:cNvPicPr preferRelativeResize="0"/>
          <p:nvPr/>
        </p:nvPicPr>
        <p:blipFill rotWithShape="1">
          <a:blip r:embed="rId3">
            <a:alphaModFix/>
          </a:blip>
          <a:srcRect b="0" l="0" r="0" t="0"/>
          <a:stretch/>
        </p:blipFill>
        <p:spPr>
          <a:xfrm>
            <a:off x="852425" y="1111425"/>
            <a:ext cx="3145875" cy="2564300"/>
          </a:xfrm>
          <a:prstGeom prst="rect">
            <a:avLst/>
          </a:prstGeom>
          <a:noFill/>
          <a:ln>
            <a:noFill/>
          </a:ln>
        </p:spPr>
      </p:pic>
      <p:sp>
        <p:nvSpPr>
          <p:cNvPr id="171" name="Google Shape;171;p24"/>
          <p:cNvSpPr txBox="1"/>
          <p:nvPr/>
        </p:nvSpPr>
        <p:spPr>
          <a:xfrm>
            <a:off x="4496725" y="1115450"/>
            <a:ext cx="3663900" cy="22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highlight>
                  <a:srgbClr val="FFFF00"/>
                </a:highlight>
              </a:rPr>
              <a:t>INDICATEUR LUMINEUX</a:t>
            </a:r>
            <a:endParaRPr b="1" sz="1800">
              <a:highlight>
                <a:srgbClr val="FFFF00"/>
              </a:highlight>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fr" sz="1800"/>
              <a:t>T</a:t>
            </a:r>
            <a:r>
              <a:rPr b="1" lang="fr" sz="1800"/>
              <a:t>émoin de bas niveau</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fr" sz="1800"/>
              <a:t>Associé à un manque de liquide de refroidissement.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5"/>
          <p:cNvPicPr preferRelativeResize="0"/>
          <p:nvPr/>
        </p:nvPicPr>
        <p:blipFill>
          <a:blip r:embed="rId3">
            <a:alphaModFix/>
          </a:blip>
          <a:stretch>
            <a:fillRect/>
          </a:stretch>
        </p:blipFill>
        <p:spPr>
          <a:xfrm>
            <a:off x="1471400" y="2222075"/>
            <a:ext cx="2446664" cy="1994398"/>
          </a:xfrm>
          <a:prstGeom prst="rect">
            <a:avLst/>
          </a:prstGeom>
          <a:noFill/>
          <a:ln>
            <a:noFill/>
          </a:ln>
        </p:spPr>
      </p:pic>
      <p:sp>
        <p:nvSpPr>
          <p:cNvPr id="177" name="Google Shape;177;p25"/>
          <p:cNvSpPr txBox="1"/>
          <p:nvPr/>
        </p:nvSpPr>
        <p:spPr>
          <a:xfrm>
            <a:off x="140300" y="291725"/>
            <a:ext cx="4988700" cy="19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highlight>
                  <a:srgbClr val="FF0000"/>
                </a:highlight>
              </a:rPr>
              <a:t>INDICATEUR LUMINEUX</a:t>
            </a:r>
            <a:endParaRPr b="1" sz="1800">
              <a:highlight>
                <a:srgbClr val="FF0000"/>
              </a:highlight>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fr" sz="1800"/>
              <a:t>T</a:t>
            </a:r>
            <a:r>
              <a:rPr b="1" lang="fr" sz="1800"/>
              <a:t>émoin de température élevée</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fr" sz="1800"/>
              <a:t>Associé à la surchauffe du moteur, il peut être allumé seul ou accompagné d’un autre témoin. </a:t>
            </a:r>
            <a:endParaRPr sz="1800"/>
          </a:p>
        </p:txBody>
      </p:sp>
      <p:sp>
        <p:nvSpPr>
          <p:cNvPr id="178" name="Google Shape;178;p25"/>
          <p:cNvSpPr txBox="1"/>
          <p:nvPr/>
        </p:nvSpPr>
        <p:spPr>
          <a:xfrm>
            <a:off x="3821500" y="76200"/>
            <a:ext cx="4770000" cy="6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3200"/>
              <a:t>Pictogramme associé </a:t>
            </a:r>
            <a:endParaRPr/>
          </a:p>
        </p:txBody>
      </p:sp>
      <p:pic>
        <p:nvPicPr>
          <p:cNvPr id="179" name="Google Shape;179;p25"/>
          <p:cNvPicPr preferRelativeResize="0"/>
          <p:nvPr/>
        </p:nvPicPr>
        <p:blipFill rotWithShape="1">
          <a:blip r:embed="rId4">
            <a:alphaModFix/>
          </a:blip>
          <a:srcRect b="0" l="0" r="0" t="0"/>
          <a:stretch/>
        </p:blipFill>
        <p:spPr>
          <a:xfrm>
            <a:off x="5252862" y="961764"/>
            <a:ext cx="3076925" cy="3076925"/>
          </a:xfrm>
          <a:prstGeom prst="rect">
            <a:avLst/>
          </a:prstGeom>
          <a:noFill/>
          <a:ln>
            <a:noFill/>
          </a:ln>
        </p:spPr>
      </p:pic>
      <p:sp>
        <p:nvSpPr>
          <p:cNvPr id="180" name="Google Shape;180;p25"/>
          <p:cNvSpPr/>
          <p:nvPr/>
        </p:nvSpPr>
        <p:spPr>
          <a:xfrm rot="-1318636">
            <a:off x="8332380" y="1615348"/>
            <a:ext cx="508232" cy="272695"/>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5"/>
          <p:cNvSpPr/>
          <p:nvPr/>
        </p:nvSpPr>
        <p:spPr>
          <a:xfrm rot="-1318636">
            <a:off x="8408580" y="2605948"/>
            <a:ext cx="508232" cy="272695"/>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p:nvPr/>
        </p:nvSpPr>
        <p:spPr>
          <a:xfrm rot="-8101435">
            <a:off x="5513181" y="777134"/>
            <a:ext cx="508056" cy="272802"/>
          </a:xfrm>
          <a:prstGeom prst="leftArrow">
            <a:avLst>
              <a:gd fmla="val 50000" name="adj1"/>
              <a:gd fmla="val 50000" name="adj2"/>
            </a:avLst>
          </a:prstGeom>
          <a:solidFill>
            <a:srgbClr val="00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b="0" l="0" r="0" t="0"/>
          <a:stretch/>
        </p:blipFill>
        <p:spPr>
          <a:xfrm>
            <a:off x="3115650" y="119650"/>
            <a:ext cx="2980000" cy="3630625"/>
          </a:xfrm>
          <a:prstGeom prst="rect">
            <a:avLst/>
          </a:prstGeom>
          <a:noFill/>
          <a:ln>
            <a:noFill/>
          </a:ln>
        </p:spPr>
      </p:pic>
      <p:pic>
        <p:nvPicPr>
          <p:cNvPr id="188" name="Google Shape;188;p26"/>
          <p:cNvPicPr preferRelativeResize="0"/>
          <p:nvPr/>
        </p:nvPicPr>
        <p:blipFill>
          <a:blip r:embed="rId4">
            <a:alphaModFix/>
          </a:blip>
          <a:stretch>
            <a:fillRect/>
          </a:stretch>
        </p:blipFill>
        <p:spPr>
          <a:xfrm>
            <a:off x="6324800" y="1057663"/>
            <a:ext cx="2467125" cy="2008625"/>
          </a:xfrm>
          <a:prstGeom prst="rect">
            <a:avLst/>
          </a:prstGeom>
          <a:noFill/>
          <a:ln>
            <a:noFill/>
          </a:ln>
        </p:spPr>
      </p:pic>
      <p:pic>
        <p:nvPicPr>
          <p:cNvPr id="189" name="Google Shape;189;p26"/>
          <p:cNvPicPr preferRelativeResize="0"/>
          <p:nvPr/>
        </p:nvPicPr>
        <p:blipFill>
          <a:blip r:embed="rId5">
            <a:alphaModFix/>
          </a:blip>
          <a:stretch>
            <a:fillRect/>
          </a:stretch>
        </p:blipFill>
        <p:spPr>
          <a:xfrm>
            <a:off x="578349" y="220802"/>
            <a:ext cx="1774425" cy="3233900"/>
          </a:xfrm>
          <a:prstGeom prst="rect">
            <a:avLst/>
          </a:prstGeom>
          <a:noFill/>
          <a:ln>
            <a:noFill/>
          </a:ln>
        </p:spPr>
      </p:pic>
      <p:sp>
        <p:nvSpPr>
          <p:cNvPr id="190" name="Google Shape;190;p26"/>
          <p:cNvSpPr txBox="1"/>
          <p:nvPr/>
        </p:nvSpPr>
        <p:spPr>
          <a:xfrm>
            <a:off x="192400" y="3518525"/>
            <a:ext cx="3115800" cy="6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chemeClr val="dk1"/>
                </a:solidFill>
              </a:rPr>
              <a:t>I</a:t>
            </a:r>
            <a:r>
              <a:rPr b="1" lang="fr">
                <a:solidFill>
                  <a:schemeClr val="dk1"/>
                </a:solidFill>
              </a:rPr>
              <a:t>nterrupteur pour la mise en marche manuelle du ventilateur</a:t>
            </a:r>
            <a:endParaRPr b="1"/>
          </a:p>
        </p:txBody>
      </p:sp>
      <p:sp>
        <p:nvSpPr>
          <p:cNvPr id="191" name="Google Shape;191;p26"/>
          <p:cNvSpPr txBox="1"/>
          <p:nvPr/>
        </p:nvSpPr>
        <p:spPr>
          <a:xfrm>
            <a:off x="6248400" y="3200400"/>
            <a:ext cx="2732100" cy="7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chemeClr val="dk1"/>
                </a:solidFill>
              </a:rPr>
              <a:t>Témoin de fonctionnement du</a:t>
            </a:r>
            <a:r>
              <a:rPr b="1" lang="fr">
                <a:solidFill>
                  <a:schemeClr val="dk1"/>
                </a:solidFill>
              </a:rPr>
              <a:t> ventilateur </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7"/>
          <p:cNvPicPr preferRelativeResize="0"/>
          <p:nvPr/>
        </p:nvPicPr>
        <p:blipFill>
          <a:blip r:embed="rId3">
            <a:alphaModFix/>
          </a:blip>
          <a:stretch>
            <a:fillRect/>
          </a:stretch>
        </p:blipFill>
        <p:spPr>
          <a:xfrm>
            <a:off x="3528575" y="91600"/>
            <a:ext cx="5517100" cy="4137825"/>
          </a:xfrm>
          <a:prstGeom prst="rect">
            <a:avLst/>
          </a:prstGeom>
          <a:noFill/>
          <a:ln>
            <a:noFill/>
          </a:ln>
        </p:spPr>
      </p:pic>
      <p:sp>
        <p:nvSpPr>
          <p:cNvPr id="198" name="Google Shape;198;p27"/>
          <p:cNvSpPr txBox="1"/>
          <p:nvPr/>
        </p:nvSpPr>
        <p:spPr>
          <a:xfrm>
            <a:off x="448975" y="2886600"/>
            <a:ext cx="2263800" cy="8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Boyaux de liquide de refroidissement</a:t>
            </a:r>
            <a:endParaRPr b="1" sz="1800"/>
          </a:p>
        </p:txBody>
      </p:sp>
      <p:sp>
        <p:nvSpPr>
          <p:cNvPr id="199" name="Google Shape;199;p27"/>
          <p:cNvSpPr txBox="1"/>
          <p:nvPr/>
        </p:nvSpPr>
        <p:spPr>
          <a:xfrm>
            <a:off x="228600" y="616000"/>
            <a:ext cx="2556300" cy="10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Réservoir (tampon) d'expansion</a:t>
            </a:r>
            <a:endParaRPr b="1" sz="1800"/>
          </a:p>
          <a:p>
            <a:pPr indent="0" lvl="0" marL="0" rtl="0" algn="l">
              <a:spcBef>
                <a:spcPts val="0"/>
              </a:spcBef>
              <a:spcAft>
                <a:spcPts val="0"/>
              </a:spcAft>
              <a:buNone/>
            </a:pPr>
            <a:r>
              <a:rPr b="1" lang="fr" sz="1800"/>
              <a:t>du liquide de refroidissement</a:t>
            </a:r>
            <a:endParaRPr b="1" sz="1800"/>
          </a:p>
        </p:txBody>
      </p:sp>
      <p:cxnSp>
        <p:nvCxnSpPr>
          <p:cNvPr id="200" name="Google Shape;200;p27"/>
          <p:cNvCxnSpPr>
            <a:stCxn id="198" idx="3"/>
          </p:cNvCxnSpPr>
          <p:nvPr/>
        </p:nvCxnSpPr>
        <p:spPr>
          <a:xfrm flipH="1" rot="10800000">
            <a:off x="2712775" y="2017350"/>
            <a:ext cx="4078500" cy="1292700"/>
          </a:xfrm>
          <a:prstGeom prst="straightConnector1">
            <a:avLst/>
          </a:prstGeom>
          <a:noFill/>
          <a:ln cap="flat" cmpd="sng" w="38100">
            <a:solidFill>
              <a:srgbClr val="FFFF00"/>
            </a:solidFill>
            <a:prstDash val="solid"/>
            <a:round/>
            <a:headEnd len="med" w="med" type="none"/>
            <a:tailEnd len="med" w="med" type="triangle"/>
          </a:ln>
        </p:spPr>
      </p:cxnSp>
      <p:cxnSp>
        <p:nvCxnSpPr>
          <p:cNvPr id="201" name="Google Shape;201;p27"/>
          <p:cNvCxnSpPr>
            <a:stCxn id="198" idx="3"/>
          </p:cNvCxnSpPr>
          <p:nvPr/>
        </p:nvCxnSpPr>
        <p:spPr>
          <a:xfrm flipH="1" rot="10800000">
            <a:off x="2712775" y="2617950"/>
            <a:ext cx="4001400" cy="692100"/>
          </a:xfrm>
          <a:prstGeom prst="straightConnector1">
            <a:avLst/>
          </a:prstGeom>
          <a:noFill/>
          <a:ln cap="flat" cmpd="sng" w="38100">
            <a:solidFill>
              <a:srgbClr val="FFFF00"/>
            </a:solidFill>
            <a:prstDash val="solid"/>
            <a:round/>
            <a:headEnd len="med" w="med" type="none"/>
            <a:tailEnd len="med" w="med" type="triangle"/>
          </a:ln>
        </p:spPr>
      </p:cxnSp>
      <p:cxnSp>
        <p:nvCxnSpPr>
          <p:cNvPr id="202" name="Google Shape;202;p27"/>
          <p:cNvCxnSpPr/>
          <p:nvPr/>
        </p:nvCxnSpPr>
        <p:spPr>
          <a:xfrm flipH="1" rot="10800000">
            <a:off x="2263750" y="646675"/>
            <a:ext cx="4755900" cy="5391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8"/>
          <p:cNvPicPr preferRelativeResize="0"/>
          <p:nvPr/>
        </p:nvPicPr>
        <p:blipFill>
          <a:blip r:embed="rId3">
            <a:alphaModFix/>
          </a:blip>
          <a:stretch>
            <a:fillRect/>
          </a:stretch>
        </p:blipFill>
        <p:spPr>
          <a:xfrm>
            <a:off x="64950" y="86475"/>
            <a:ext cx="5559125" cy="4190975"/>
          </a:xfrm>
          <a:prstGeom prst="rect">
            <a:avLst/>
          </a:prstGeom>
          <a:noFill/>
          <a:ln>
            <a:noFill/>
          </a:ln>
        </p:spPr>
      </p:pic>
      <p:sp>
        <p:nvSpPr>
          <p:cNvPr id="208" name="Google Shape;208;p28"/>
          <p:cNvSpPr txBox="1"/>
          <p:nvPr/>
        </p:nvSpPr>
        <p:spPr>
          <a:xfrm>
            <a:off x="5720975" y="165525"/>
            <a:ext cx="34230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Inspection: Niveau</a:t>
            </a:r>
            <a:endParaRPr b="1" sz="1800"/>
          </a:p>
          <a:p>
            <a:pPr indent="0" lvl="0" marL="0" rtl="0" algn="l">
              <a:spcBef>
                <a:spcPts val="0"/>
              </a:spcBef>
              <a:spcAft>
                <a:spcPts val="0"/>
              </a:spcAft>
              <a:buNone/>
            </a:pPr>
            <a:r>
              <a:rPr b="1" lang="fr" sz="1800"/>
              <a:t>Toujours effectuer la mise à niveau à froid.</a:t>
            </a:r>
            <a:r>
              <a:rPr lang="fr"/>
              <a:t>  </a:t>
            </a:r>
            <a:endParaRPr/>
          </a:p>
        </p:txBody>
      </p:sp>
      <p:pic>
        <p:nvPicPr>
          <p:cNvPr id="209" name="Google Shape;209;p28"/>
          <p:cNvPicPr preferRelativeResize="0"/>
          <p:nvPr/>
        </p:nvPicPr>
        <p:blipFill>
          <a:blip r:embed="rId4">
            <a:alphaModFix/>
          </a:blip>
          <a:stretch>
            <a:fillRect/>
          </a:stretch>
        </p:blipFill>
        <p:spPr>
          <a:xfrm>
            <a:off x="5720975" y="1025025"/>
            <a:ext cx="3301800" cy="3121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