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32" r:id="rId3"/>
  </p:sldMasterIdLst>
  <p:sldIdLst>
    <p:sldId id="256" r:id="rId4"/>
    <p:sldId id="262" r:id="rId5"/>
    <p:sldId id="264" r:id="rId6"/>
    <p:sldId id="263" r:id="rId7"/>
    <p:sldId id="271" r:id="rId8"/>
    <p:sldId id="272" r:id="rId9"/>
    <p:sldId id="273" r:id="rId10"/>
    <p:sldId id="286" r:id="rId11"/>
    <p:sldId id="274" r:id="rId12"/>
    <p:sldId id="311" r:id="rId13"/>
    <p:sldId id="278" r:id="rId14"/>
    <p:sldId id="282" r:id="rId15"/>
    <p:sldId id="283" r:id="rId16"/>
    <p:sldId id="284" r:id="rId17"/>
    <p:sldId id="285" r:id="rId18"/>
    <p:sldId id="287" r:id="rId19"/>
    <p:sldId id="288" r:id="rId20"/>
    <p:sldId id="289" r:id="rId21"/>
    <p:sldId id="29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4B3-8F61-418C-B53F-9218D356344B}" type="datetimeFigureOut">
              <a:rPr lang="fr-CA" smtClean="0"/>
              <a:t>2022-01-19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293-7D4D-43F8-BD02-E558AD134F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651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4B3-8F61-418C-B53F-9218D356344B}" type="datetimeFigureOut">
              <a:rPr lang="fr-CA" smtClean="0"/>
              <a:t>2022-01-19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293-7D4D-43F8-BD02-E558AD134F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431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4B3-8F61-418C-B53F-9218D356344B}" type="datetimeFigureOut">
              <a:rPr lang="fr-CA" smtClean="0"/>
              <a:t>2022-01-19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293-7D4D-43F8-BD02-E558AD134F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135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C4FC-F9CF-4BEF-8FDD-24638A4B57A8}" type="datetime1">
              <a:rPr lang="fr-CA" smtClean="0"/>
              <a:pPr/>
              <a:t>2022-01-19</a:t>
            </a:fld>
            <a:endParaRPr lang="fr-CA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lips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35652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D16A-2A94-466E-87AC-9D30BB2CCD5F}" type="datetime1">
              <a:rPr lang="fr-CA" smtClean="0"/>
              <a:pPr/>
              <a:t>2022-01-19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4599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5DD7-6EC9-4172-AB4C-4EC373159CD2}" type="datetime1">
              <a:rPr lang="fr-CA" smtClean="0"/>
              <a:pPr/>
              <a:t>2022-01-19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lips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lips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759281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10DC-A626-4BD8-906A-3C3FA33F18D1}" type="datetime1">
              <a:rPr lang="fr-CA" smtClean="0"/>
              <a:pPr/>
              <a:t>2022-01-19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536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6E73-7B05-4A82-9DDF-951E994F205E}" type="datetime1">
              <a:rPr lang="fr-CA" smtClean="0"/>
              <a:pPr/>
              <a:t>2022-01-19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573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9A3B-5558-4EB8-A7F5-896424F781D8}" type="datetime1">
              <a:rPr lang="fr-CA" smtClean="0"/>
              <a:pPr/>
              <a:t>2022-01-19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6049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B19C-EC78-4DD5-908D-4B50D2C0E0B0}" type="datetime1">
              <a:rPr lang="fr-CA" smtClean="0"/>
              <a:pPr/>
              <a:t>2022-01-19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31123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ECB-E9AB-4624-A46B-35FA76F17B4C}" type="datetime1">
              <a:rPr lang="fr-CA" smtClean="0"/>
              <a:pPr/>
              <a:t>2022-01-19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593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4B3-8F61-418C-B53F-9218D356344B}" type="datetimeFigureOut">
              <a:rPr lang="fr-CA" smtClean="0"/>
              <a:t>2022-01-19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293-7D4D-43F8-BD02-E558AD134F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4044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2C87-F463-4103-9599-91928CA78953}" type="datetime1">
              <a:rPr lang="fr-CA" smtClean="0"/>
              <a:pPr/>
              <a:t>2022-01-19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990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067D-A037-4900-929E-9F30D26DBCE7}" type="datetime1">
              <a:rPr lang="fr-CA" smtClean="0"/>
              <a:pPr/>
              <a:t>2022-01-19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5516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AFF6-FAE1-4CA2-94CD-FD7F03E0FDD8}" type="datetime1">
              <a:rPr lang="fr-CA" smtClean="0"/>
              <a:pPr/>
              <a:t>2022-01-19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6082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D9B98204-9066-42FE-8E01-925F2F1DF7EF}" type="datetimeFigureOut">
              <a:rPr lang="fr-FR" smtClean="0"/>
              <a:pPr>
                <a:defRPr/>
              </a:pPr>
              <a:t>19/01/2022</a:t>
            </a:fld>
            <a:endParaRPr lang="fr-CA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2E3C719-D46D-4301-A80E-E8522348C4E5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F418F-027B-4E05-8EE8-34090A1E01DF}" type="datetimeFigureOut">
              <a:rPr lang="fr-FR" smtClean="0"/>
              <a:pPr>
                <a:defRPr/>
              </a:pPr>
              <a:t>19/01/2022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DAE3F-D1B8-4350-A197-8F7942DD1E9F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C803F-927A-46DE-A1F0-5E82CF573C04}" type="datetimeFigureOut">
              <a:rPr lang="fr-FR" smtClean="0"/>
              <a:pPr>
                <a:defRPr/>
              </a:pPr>
              <a:t>19/01/2022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0C812-CB1B-4FE0-8D6E-2C3E51BFB7A2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120DC-53A7-4229-9F15-E3813AC22349}" type="datetimeFigureOut">
              <a:rPr lang="fr-FR" smtClean="0"/>
              <a:pPr>
                <a:defRPr/>
              </a:pPr>
              <a:t>19/01/2022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BD306-4E44-4372-8AD5-4C2ACBEE9D27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BEB1F-B69D-4A4F-B646-E0E895B37C60}" type="datetimeFigureOut">
              <a:rPr lang="fr-FR" smtClean="0"/>
              <a:pPr>
                <a:defRPr/>
              </a:pPr>
              <a:t>19/01/2022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22B9A-2AE0-45AB-9CE8-C01F2F1F0593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4FE956-6FAA-48D5-9E64-683D1B2F9D28}" type="datetimeFigureOut">
              <a:rPr lang="fr-FR" smtClean="0"/>
              <a:pPr>
                <a:defRPr/>
              </a:pPr>
              <a:t>19/01/2022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6FC55-923E-41AE-AF5C-5F26ED83285E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4020A-4B59-4D95-A2F6-8ADE6841E8C9}" type="datetimeFigureOut">
              <a:rPr lang="fr-FR" smtClean="0"/>
              <a:pPr>
                <a:defRPr/>
              </a:pPr>
              <a:t>19/01/2022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DD8B2-1E45-4BF3-8AFF-79EAB960FD2E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4B3-8F61-418C-B53F-9218D356344B}" type="datetimeFigureOut">
              <a:rPr lang="fr-CA" smtClean="0"/>
              <a:t>2022-01-19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293-7D4D-43F8-BD02-E558AD134F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5928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BACDB-61EF-4950-B713-ACCBB702EA04}" type="datetimeFigureOut">
              <a:rPr lang="fr-FR" smtClean="0"/>
              <a:pPr>
                <a:defRPr/>
              </a:pPr>
              <a:t>19/01/2022</a:t>
            </a:fld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8FF3C-53B5-4F8A-A804-46F3461D0BA1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EDA26-BCED-435D-BA90-12454D72B0E6}" type="datetimeFigureOut">
              <a:rPr lang="fr-FR" smtClean="0"/>
              <a:pPr>
                <a:defRPr/>
              </a:pPr>
              <a:t>19/01/2022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93AF2-87F1-4CEE-AF2A-D974F00B8823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F78A6-0EE5-44A3-90E5-4C76FDE47638}" type="datetimeFigureOut">
              <a:rPr lang="fr-FR" smtClean="0"/>
              <a:pPr>
                <a:defRPr/>
              </a:pPr>
              <a:t>19/01/2022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6B1B-D4C5-4256-8EEE-9B737BF55FE6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1A0A26-F45F-4B5A-8335-04898B504446}" type="datetimeFigureOut">
              <a:rPr lang="fr-FR" smtClean="0"/>
              <a:pPr>
                <a:defRPr/>
              </a:pPr>
              <a:t>19/01/2022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383E9-B820-4554-B6FD-E44CFA1419BB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4B3-8F61-418C-B53F-9218D356344B}" type="datetimeFigureOut">
              <a:rPr lang="fr-CA" smtClean="0"/>
              <a:t>2022-01-19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293-7D4D-43F8-BD02-E558AD134F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656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4B3-8F61-418C-B53F-9218D356344B}" type="datetimeFigureOut">
              <a:rPr lang="fr-CA" smtClean="0"/>
              <a:t>2022-01-19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293-7D4D-43F8-BD02-E558AD134F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416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4B3-8F61-418C-B53F-9218D356344B}" type="datetimeFigureOut">
              <a:rPr lang="fr-CA" smtClean="0"/>
              <a:t>2022-01-19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293-7D4D-43F8-BD02-E558AD134F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461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4B3-8F61-418C-B53F-9218D356344B}" type="datetimeFigureOut">
              <a:rPr lang="fr-CA" smtClean="0"/>
              <a:t>2022-01-19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293-7D4D-43F8-BD02-E558AD134F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001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4B3-8F61-418C-B53F-9218D356344B}" type="datetimeFigureOut">
              <a:rPr lang="fr-CA" smtClean="0"/>
              <a:t>2022-01-19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293-7D4D-43F8-BD02-E558AD134F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728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4B3-8F61-418C-B53F-9218D356344B}" type="datetimeFigureOut">
              <a:rPr lang="fr-CA" smtClean="0"/>
              <a:t>2022-01-19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293-7D4D-43F8-BD02-E558AD134F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96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114B3-8F61-418C-B53F-9218D356344B}" type="datetimeFigureOut">
              <a:rPr lang="fr-CA" smtClean="0"/>
              <a:t>2022-01-19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D293-7D4D-43F8-BD02-E558AD134F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64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lipse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Bouée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C27055-39A1-46CE-B8C2-B57112FE6876}" type="datetime1">
              <a:rPr lang="fr-CA" smtClean="0"/>
              <a:pPr/>
              <a:t>2022-01-19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6058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EF114B3-8F61-418C-B53F-9218D356344B}" type="datetimeFigureOut">
              <a:rPr lang="fr-CA" smtClean="0"/>
              <a:t>2022-01-19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90D293-7D4D-43F8-BD02-E558AD134F63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La douleur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6802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4294967295"/>
          </p:nvPr>
        </p:nvGraphicFramePr>
        <p:xfrm>
          <a:off x="1631506" y="260649"/>
          <a:ext cx="9036494" cy="5918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3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58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tx1"/>
                          </a:solidFill>
                        </a:rPr>
                        <a:t>ACRONYMES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solidFill>
                            <a:schemeClr val="tx1"/>
                          </a:solidFill>
                        </a:rPr>
                        <a:t>DONNÉES CLINIQUES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solidFill>
                            <a:schemeClr val="tx1"/>
                          </a:solidFill>
                        </a:rPr>
                        <a:t>QUESTIONS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08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p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1" dirty="0"/>
                        <a:t>Provoquée/palliée</a:t>
                      </a:r>
                    </a:p>
                    <a:p>
                      <a:r>
                        <a:rPr lang="fr-CA" sz="1800" dirty="0"/>
                        <a:t>(facteurs déclenchants)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800" dirty="0"/>
                        <a:t>Comment votre dlr</a:t>
                      </a:r>
                      <a:r>
                        <a:rPr lang="fr-CA" sz="1800" baseline="0" dirty="0"/>
                        <a:t> est-elle apparue?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800" baseline="0" dirty="0"/>
                        <a:t>Y a-t-il une position qui aggrave ou soulage votre dlr ?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587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Q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1" dirty="0"/>
                        <a:t>Qualité/quantité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800" dirty="0"/>
                        <a:t>Décrivez-moi le genre de dlr que vous ressentez.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800" dirty="0"/>
                        <a:t>À quoi ressemble votre dlr?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CA" sz="1800" dirty="0"/>
                        <a:t>Sur une échelle de 0à 10 à combien est votre dlr ?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587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R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1" dirty="0"/>
                        <a:t>Région/irradiation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800" dirty="0"/>
                        <a:t>Où</a:t>
                      </a:r>
                      <a:r>
                        <a:rPr lang="fr-CA" sz="1800" baseline="0" dirty="0"/>
                        <a:t> ressentez-vous de la dlr 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800" dirty="0"/>
                        <a:t>Montrez-moi</a:t>
                      </a:r>
                      <a:r>
                        <a:rPr lang="fr-CA" sz="1800" baseline="0" dirty="0"/>
                        <a:t> où est la dlr?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800" baseline="0" dirty="0"/>
                        <a:t>Est-ce que la dlr irradie vers une autre partie du corps?</a:t>
                      </a:r>
                      <a:endParaRPr lang="fr-CA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587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S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1" dirty="0"/>
                        <a:t>Signes/</a:t>
                      </a:r>
                      <a:r>
                        <a:rPr lang="fr-CA" sz="1800" b="1" baseline="0" dirty="0"/>
                        <a:t> symptômes</a:t>
                      </a:r>
                      <a:endParaRPr lang="fr-CA" sz="1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800" dirty="0"/>
                        <a:t>Présence de diaphorèse, tachycardie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800" dirty="0"/>
                        <a:t>N-V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587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T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1" dirty="0"/>
                        <a:t>Temps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800" dirty="0"/>
                        <a:t>Depuis combien de temps avez-vous mal?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800" dirty="0"/>
                        <a:t>Progressive ou constante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587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U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1" dirty="0" err="1"/>
                        <a:t>Understand</a:t>
                      </a:r>
                      <a:endParaRPr lang="fr-CA" sz="1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800" dirty="0"/>
                        <a:t>Quelle compréhension le client </a:t>
                      </a:r>
                      <a:r>
                        <a:rPr lang="fr-CA" sz="1800" dirty="0" err="1"/>
                        <a:t>a-t-il</a:t>
                      </a:r>
                      <a:r>
                        <a:rPr lang="fr-CA" sz="1800" dirty="0"/>
                        <a:t> de sa douleur?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7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accent1">
                    <a:satMod val="150000"/>
                  </a:schemeClr>
                </a:solidFill>
              </a:rPr>
              <a:t>Modèles d’échelles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1628801"/>
            <a:ext cx="4422260" cy="489582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348881"/>
            <a:ext cx="694848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5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b="1" dirty="0">
                <a:solidFill>
                  <a:srgbClr val="002060"/>
                </a:solidFill>
              </a:rPr>
              <a:t>Application de chaleur P73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66"/>
              </a:buClr>
              <a:buFont typeface="Wingdings" pitchFamily="2" charset="2"/>
              <a:buChar char="¶"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Vasodilatation</a:t>
            </a:r>
          </a:p>
          <a:p>
            <a:pPr>
              <a:buClr>
                <a:srgbClr val="000066"/>
              </a:buClr>
              <a:buFont typeface="Wingdings" pitchFamily="2" charset="2"/>
              <a:buChar char="¶"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Diminution de la viscosité du sang</a:t>
            </a:r>
          </a:p>
          <a:p>
            <a:pPr>
              <a:buClr>
                <a:srgbClr val="000066"/>
              </a:buClr>
              <a:buFont typeface="Wingdings" pitchFamily="2" charset="2"/>
              <a:buChar char="¶"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Réduction de la tension musculaire</a:t>
            </a:r>
          </a:p>
          <a:p>
            <a:pPr marL="82296" indent="0">
              <a:buClr>
                <a:srgbClr val="000066"/>
              </a:buClr>
              <a:buNone/>
            </a:pPr>
            <a:endParaRPr lang="fr-CA" b="1" dirty="0">
              <a:solidFill>
                <a:schemeClr val="accent5">
                  <a:lumMod val="50000"/>
                </a:schemeClr>
              </a:solidFill>
            </a:endParaRPr>
          </a:p>
          <a:p>
            <a:pPr marL="82296" indent="0">
              <a:buClr>
                <a:srgbClr val="000066"/>
              </a:buClr>
              <a:buNone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Quand ?  </a:t>
            </a:r>
          </a:p>
          <a:p>
            <a:pPr>
              <a:buClr>
                <a:srgbClr val="000066"/>
              </a:buClr>
              <a:buFont typeface="Wingdings" pitchFamily="2" charset="2"/>
              <a:buChar char="¶"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Favoriser le confort et relaxation</a:t>
            </a:r>
          </a:p>
          <a:p>
            <a:pPr>
              <a:buClr>
                <a:srgbClr val="000066"/>
              </a:buClr>
              <a:buFont typeface="Wingdings" pitchFamily="2" charset="2"/>
              <a:buChar char="¶"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Spasmes musculaires</a:t>
            </a:r>
          </a:p>
          <a:p>
            <a:pPr marL="82296" indent="0">
              <a:buClr>
                <a:srgbClr val="000066"/>
              </a:buClr>
              <a:buNone/>
            </a:pPr>
            <a:endParaRPr lang="fr-C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BEEA73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Élaboré par Alexandra Fex BSc inf enseignante CFP Performance Plus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4941169"/>
            <a:ext cx="1711077" cy="13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3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800" b="1" dirty="0">
                <a:solidFill>
                  <a:srgbClr val="002060"/>
                </a:solidFill>
              </a:rPr>
              <a:t>Application de froid P.73</a:t>
            </a:r>
            <a:endParaRPr lang="fr-CA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66"/>
              </a:buClr>
              <a:buFont typeface="Wingdings" pitchFamily="2" charset="2"/>
              <a:buChar char="¶"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Vasoconstriction </a:t>
            </a:r>
          </a:p>
          <a:p>
            <a:pPr>
              <a:buClr>
                <a:srgbClr val="000066"/>
              </a:buClr>
              <a:buFont typeface="Wingdings" pitchFamily="2" charset="2"/>
              <a:buChar char="¶"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Diminution de la tension musculaire</a:t>
            </a:r>
          </a:p>
          <a:p>
            <a:pPr marL="82296" indent="0">
              <a:buClr>
                <a:srgbClr val="000066"/>
              </a:buClr>
              <a:buNone/>
            </a:pPr>
            <a:endParaRPr lang="fr-CA" b="1" dirty="0">
              <a:solidFill>
                <a:schemeClr val="accent5">
                  <a:lumMod val="50000"/>
                </a:schemeClr>
              </a:solidFill>
            </a:endParaRPr>
          </a:p>
          <a:p>
            <a:pPr marL="82296" indent="0">
              <a:buClr>
                <a:srgbClr val="000066"/>
              </a:buClr>
              <a:buNone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Quand ?</a:t>
            </a:r>
          </a:p>
          <a:p>
            <a:pPr>
              <a:buClr>
                <a:srgbClr val="000066"/>
              </a:buClr>
              <a:buFont typeface="Wingdings" pitchFamily="2" charset="2"/>
              <a:buChar char="¶"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Douleur modérée à intense</a:t>
            </a:r>
          </a:p>
          <a:p>
            <a:pPr>
              <a:buClr>
                <a:srgbClr val="000066"/>
              </a:buClr>
              <a:buFont typeface="Wingdings" pitchFamily="2" charset="2"/>
              <a:buChar char="¶"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Œdème important</a:t>
            </a:r>
          </a:p>
          <a:p>
            <a:pPr>
              <a:buClr>
                <a:srgbClr val="000066"/>
              </a:buClr>
              <a:buFont typeface="Wingdings" pitchFamily="2" charset="2"/>
              <a:buChar char="¶"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Blessure récente</a:t>
            </a:r>
          </a:p>
          <a:p>
            <a:pPr>
              <a:buClr>
                <a:srgbClr val="000066"/>
              </a:buClr>
              <a:buFont typeface="Wingdings" pitchFamily="2" charset="2"/>
              <a:buChar char="¶"/>
            </a:pP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Hémorragie (arrêter le saignement)</a:t>
            </a:r>
          </a:p>
          <a:p>
            <a:pPr marL="82296" indent="0">
              <a:buClr>
                <a:srgbClr val="000066"/>
              </a:buClr>
              <a:buNone/>
            </a:pPr>
            <a:endParaRPr lang="fr-C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BEEA73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Élaboré par Alexandra Fex BSc inf enseignante CFP Performance Plus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412397"/>
            <a:ext cx="1371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18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2060"/>
                </a:solidFill>
              </a:rPr>
              <a:t>Un bon alignement corporel P.75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Permet de diminuer la douleur.</a:t>
            </a:r>
          </a:p>
          <a:p>
            <a:r>
              <a:rPr lang="fr-CA" dirty="0"/>
              <a:t>Positionner la personne avec des oreillers, des sacs de sable, des rouleaux, etc.</a:t>
            </a:r>
          </a:p>
          <a:p>
            <a:r>
              <a:rPr lang="fr-CA" dirty="0"/>
              <a:t>Position antalgique pour le patient.</a:t>
            </a:r>
          </a:p>
          <a:p>
            <a:r>
              <a:rPr lang="fr-CA" dirty="0"/>
              <a:t>Changer le positionnement minimum </a:t>
            </a:r>
          </a:p>
          <a:p>
            <a:pPr marL="82296" indent="0">
              <a:buNone/>
            </a:pPr>
            <a:r>
              <a:rPr lang="fr-CA" dirty="0"/>
              <a:t>   q. 2h.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BEEA73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Élaboré par Alexandra Fex BSc inf enseignante CFP Performance Plus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6006">
            <a:off x="9339946" y="2727550"/>
            <a:ext cx="1732870" cy="328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51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2060"/>
                </a:solidFill>
              </a:rPr>
              <a:t>Exercices passifs </a:t>
            </a:r>
            <a:r>
              <a:rPr lang="fr-CA" b="1">
                <a:solidFill>
                  <a:srgbClr val="002060"/>
                </a:solidFill>
              </a:rPr>
              <a:t>et actifs P.76</a:t>
            </a:r>
            <a:endParaRPr lang="fr-CA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67608" y="1447800"/>
            <a:ext cx="7890080" cy="4800600"/>
          </a:xfrm>
        </p:spPr>
        <p:txBody>
          <a:bodyPr/>
          <a:lstStyle/>
          <a:p>
            <a:pPr marL="82296" indent="0">
              <a:buNone/>
            </a:pPr>
            <a:r>
              <a:rPr lang="fr-CA" dirty="0"/>
              <a:t>Actifs = fait par le patient </a:t>
            </a:r>
          </a:p>
          <a:p>
            <a:pPr marL="82296" indent="0">
              <a:buNone/>
            </a:pPr>
            <a:r>
              <a:rPr lang="fr-CA" dirty="0"/>
              <a:t>Passifs = initier par le soignant</a:t>
            </a:r>
          </a:p>
          <a:p>
            <a:pPr marL="82296" indent="0">
              <a:buNone/>
            </a:pPr>
            <a:r>
              <a:rPr lang="fr-CA" dirty="0"/>
              <a:t>Passifs = CPM pour le genou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BEEA73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Élaboré par Alexandra Fex BSc inf enseignante CFP Performance Plus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165729"/>
            <a:ext cx="5688632" cy="312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12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p.75 Déficits </a:t>
            </a:r>
            <a:r>
              <a:rPr lang="fr-CA" dirty="0" err="1"/>
              <a:t>musculosquelettiques</a:t>
            </a:r>
            <a:r>
              <a:rPr lang="fr-CA" dirty="0"/>
              <a:t> IMP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Aider </a:t>
            </a:r>
            <a:r>
              <a:rPr lang="fr-CA" dirty="0" err="1"/>
              <a:t>ds</a:t>
            </a:r>
            <a:r>
              <a:rPr lang="fr-CA" dirty="0"/>
              <a:t> soins d’hygiène…</a:t>
            </a:r>
          </a:p>
          <a:p>
            <a:r>
              <a:rPr lang="fr-CA" dirty="0"/>
              <a:t>Changer de position q 2hrs</a:t>
            </a:r>
          </a:p>
          <a:p>
            <a:r>
              <a:rPr lang="fr-CA" dirty="0"/>
              <a:t>Favoriser la mobilité active ou passive</a:t>
            </a:r>
          </a:p>
          <a:p>
            <a:r>
              <a:rPr lang="fr-CA" dirty="0"/>
              <a:t>Alignement corporel</a:t>
            </a:r>
          </a:p>
          <a:p>
            <a:r>
              <a:rPr lang="fr-CA" dirty="0"/>
              <a:t>Augmenter les déplacements</a:t>
            </a:r>
          </a:p>
          <a:p>
            <a:r>
              <a:rPr lang="fr-CA" dirty="0"/>
              <a:t>….</a:t>
            </a:r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2265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p.78 fonction respiratoire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Augmenter l’apport en oxygène</a:t>
            </a:r>
          </a:p>
          <a:p>
            <a:r>
              <a:rPr lang="fr-CA" dirty="0"/>
              <a:t>Distendre les </a:t>
            </a:r>
            <a:r>
              <a:rPr lang="fr-CA" dirty="0" err="1"/>
              <a:t>pms</a:t>
            </a:r>
            <a:endParaRPr lang="fr-CA" dirty="0"/>
          </a:p>
          <a:p>
            <a:r>
              <a:rPr lang="fr-CA" dirty="0"/>
              <a:t>Évacuer les gaz anesthésiques</a:t>
            </a:r>
          </a:p>
          <a:p>
            <a:r>
              <a:rPr lang="fr-CA" dirty="0"/>
              <a:t>Favoriser l’évacuation des mucosités des voies respiratoires</a:t>
            </a:r>
          </a:p>
        </p:txBody>
      </p:sp>
    </p:spTree>
    <p:extLst>
      <p:ext uri="{BB962C8B-B14F-4D97-AF65-F5344CB8AC3E}">
        <p14:creationId xmlns:p14="http://schemas.microsoft.com/office/powerpoint/2010/main" val="32876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Fonction circulation p.78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Activer la circulation sanguine</a:t>
            </a:r>
          </a:p>
          <a:p>
            <a:r>
              <a:rPr lang="fr-CA" dirty="0"/>
              <a:t>Réduire la stase veineuse, permettant de réduire les risque de </a:t>
            </a:r>
            <a:r>
              <a:rPr lang="fr-CA" dirty="0">
                <a:solidFill>
                  <a:srgbClr val="FF0000"/>
                </a:solidFill>
              </a:rPr>
              <a:t>thrombophlébite.</a:t>
            </a:r>
          </a:p>
        </p:txBody>
      </p:sp>
    </p:spTree>
    <p:extLst>
      <p:ext uri="{BB962C8B-B14F-4D97-AF65-F5344CB8AC3E}">
        <p14:creationId xmlns:p14="http://schemas.microsoft.com/office/powerpoint/2010/main" val="3454401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Préparation physique p.78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fr-CA" dirty="0"/>
          </a:p>
          <a:p>
            <a:r>
              <a:rPr lang="fr-CA" dirty="0"/>
              <a:t>Être à jeun</a:t>
            </a:r>
          </a:p>
          <a:p>
            <a:r>
              <a:rPr lang="fr-CA" dirty="0"/>
              <a:t>Préparer la peau</a:t>
            </a:r>
          </a:p>
          <a:p>
            <a:r>
              <a:rPr lang="fr-CA" dirty="0"/>
              <a:t>Rasage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751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accent1">
                    <a:satMod val="150000"/>
                  </a:schemeClr>
                </a:solidFill>
              </a:rPr>
              <a:t>Définition p.72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/>
              <a:t>Elle accompagne les maladies de l’appareil locomoteur peut être localisée à l’endroit de l’altération dans les cas de blessure, de traumatisme ou l’inflammation, et peut-être généralisée s’il s'agit d’une altération osseuse, articulaire ou musculaire. Elle peut prendre différentes formes: </a:t>
            </a:r>
            <a:r>
              <a:rPr lang="fr-CA" b="1" dirty="0"/>
              <a:t>aigue, lancinante, persistante sourde.</a:t>
            </a:r>
          </a:p>
        </p:txBody>
      </p:sp>
    </p:spTree>
    <p:extLst>
      <p:ext uri="{BB962C8B-B14F-4D97-AF65-F5344CB8AC3E}">
        <p14:creationId xmlns:p14="http://schemas.microsoft.com/office/powerpoint/2010/main" val="775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accent1">
                    <a:satMod val="150000"/>
                  </a:schemeClr>
                </a:solidFill>
              </a:rPr>
              <a:t>Types de douleur</a:t>
            </a:r>
          </a:p>
        </p:txBody>
      </p:sp>
      <p:sp>
        <p:nvSpPr>
          <p:cNvPr id="573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Localisée </a:t>
            </a:r>
            <a:r>
              <a:rPr lang="fr-CA" dirty="0"/>
              <a:t>: Endroit précis</a:t>
            </a:r>
          </a:p>
          <a:p>
            <a:pPr eaLnBrk="1" hangingPunct="1"/>
            <a:r>
              <a:rPr lang="fr-CA" b="1" dirty="0"/>
              <a:t>Généralisée</a:t>
            </a:r>
            <a:r>
              <a:rPr lang="fr-CA" dirty="0"/>
              <a:t>: plusieurs endroits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CA" b="1" dirty="0"/>
              <a:t>Aiguë</a:t>
            </a:r>
            <a:r>
              <a:rPr lang="fr-CA" dirty="0"/>
              <a:t>-</a:t>
            </a:r>
            <a:r>
              <a:rPr lang="fr-CA" b="1" dirty="0"/>
              <a:t>lancinante</a:t>
            </a:r>
            <a:r>
              <a:rPr lang="fr-CA" dirty="0"/>
              <a:t>(élancement), </a:t>
            </a:r>
            <a:r>
              <a:rPr lang="fr-CA" b="1" dirty="0"/>
              <a:t>persistante</a:t>
            </a:r>
            <a:r>
              <a:rPr lang="fr-CA" dirty="0"/>
              <a:t>, </a:t>
            </a:r>
            <a:r>
              <a:rPr lang="fr-CA" b="1" dirty="0"/>
              <a:t>sourde</a:t>
            </a:r>
            <a:r>
              <a:rPr lang="fr-CA" dirty="0"/>
              <a:t>(vague et indéterminée).</a:t>
            </a:r>
          </a:p>
        </p:txBody>
      </p:sp>
    </p:spTree>
    <p:extLst>
      <p:ext uri="{BB962C8B-B14F-4D97-AF65-F5344CB8AC3E}">
        <p14:creationId xmlns:p14="http://schemas.microsoft.com/office/powerpoint/2010/main" val="266567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accent1">
                    <a:satMod val="150000"/>
                  </a:schemeClr>
                </a:solidFill>
              </a:rPr>
              <a:t>Le suffixe algie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CA" dirty="0"/>
              <a:t> Dans le domaine de la santé, le suffixe </a:t>
            </a:r>
            <a:r>
              <a:rPr lang="fr-CA" b="1" dirty="0"/>
              <a:t>algie </a:t>
            </a:r>
            <a:r>
              <a:rPr lang="fr-CA" dirty="0"/>
              <a:t>sert à désigner la</a:t>
            </a:r>
            <a:r>
              <a:rPr lang="fr-CA" b="1" dirty="0"/>
              <a:t> douleur.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CA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CA" b="1" dirty="0"/>
              <a:t>Ex: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CA" b="1" dirty="0"/>
              <a:t>Arthralgie (dlr articulaire)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CA" b="1" dirty="0"/>
              <a:t>Lombalgie (dlr bas du dos 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CA" b="1" dirty="0"/>
              <a:t>_________________________ (dlr à l’oreille)</a:t>
            </a:r>
          </a:p>
        </p:txBody>
      </p:sp>
    </p:spTree>
    <p:extLst>
      <p:ext uri="{BB962C8B-B14F-4D97-AF65-F5344CB8AC3E}">
        <p14:creationId xmlns:p14="http://schemas.microsoft.com/office/powerpoint/2010/main" val="86961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accent1">
                    <a:satMod val="150000"/>
                  </a:schemeClr>
                </a:solidFill>
              </a:rPr>
              <a:t>Douleur aiguë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fr-CA" dirty="0"/>
              <a:t>La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/>
              <a:t>douleur aiguë est généralement de </a:t>
            </a:r>
            <a:r>
              <a:rPr lang="fr-CA" b="1" dirty="0">
                <a:solidFill>
                  <a:srgbClr val="FF0000"/>
                </a:solidFill>
              </a:rPr>
              <a:t>courte durée</a:t>
            </a:r>
            <a:r>
              <a:rPr lang="fr-CA" dirty="0"/>
              <a:t>. Quand la guérison avance, la douleur s’estompe et disparaît graduellement.</a:t>
            </a:r>
          </a:p>
          <a:p>
            <a:pPr marL="0" indent="0" eaLnBrk="1" hangingPunct="1">
              <a:buNone/>
            </a:pPr>
            <a:r>
              <a:rPr lang="fr-CA" dirty="0"/>
              <a:t>Ex: Post appendicectomie –fracture-DRS- coup de marteau sur le doigt</a:t>
            </a:r>
          </a:p>
          <a:p>
            <a:pPr marL="0" indent="0" eaLnBrk="1" hangingPunct="1">
              <a:buNone/>
            </a:pPr>
            <a:endParaRPr lang="fr-CA" sz="2400" dirty="0"/>
          </a:p>
          <a:p>
            <a:pPr marL="0" indent="0" eaLnBrk="1" hangingPunct="1">
              <a:buNone/>
            </a:pPr>
            <a:endParaRPr lang="fr-CA" dirty="0"/>
          </a:p>
        </p:txBody>
      </p:sp>
      <p:pic>
        <p:nvPicPr>
          <p:cNvPr id="2050" name="Picture 2" descr="http://img.src.ca/2011/09/09/635x357/110909_161e4_genou-douleur_sn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4653137"/>
            <a:ext cx="3528392" cy="19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eroymerlin.fr/multimedia-storage/6/28e4ffaa2b394200ed5f235a524712f-marteau-securite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4437112"/>
            <a:ext cx="2928597" cy="21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uleur aigü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628800"/>
            <a:ext cx="24122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ronic p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82" y="1499917"/>
            <a:ext cx="24122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8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accent1">
                    <a:satMod val="150000"/>
                  </a:schemeClr>
                </a:solidFill>
              </a:rPr>
              <a:t>Douleur chronique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fr-CA" dirty="0"/>
              <a:t> La douleur chronique apparaît après </a:t>
            </a:r>
            <a:r>
              <a:rPr lang="fr-CA" b="1" dirty="0">
                <a:solidFill>
                  <a:srgbClr val="FF0000"/>
                </a:solidFill>
              </a:rPr>
              <a:t>3 à 6 mois de douleur aiguë</a:t>
            </a:r>
            <a:r>
              <a:rPr lang="fr-CA" dirty="0"/>
              <a:t>. Elle devient une maladie</a:t>
            </a:r>
            <a:r>
              <a:rPr lang="en-CA" dirty="0"/>
              <a:t>. </a:t>
            </a:r>
            <a:r>
              <a:rPr lang="fr-CA" dirty="0"/>
              <a:t>Cette douleur est dévastatrice, nocive et peut conduire à la dépression.</a:t>
            </a:r>
          </a:p>
          <a:p>
            <a:pPr marL="0" indent="0" eaLnBrk="1" hangingPunct="1">
              <a:buNone/>
            </a:pPr>
            <a:r>
              <a:rPr lang="fr-CA" dirty="0"/>
              <a:t>Ex: arthrite rhumatoïde-cancer </a:t>
            </a:r>
          </a:p>
        </p:txBody>
      </p:sp>
      <p:pic>
        <p:nvPicPr>
          <p:cNvPr id="3074" name="Picture 2" descr="http://www.actif-coaching.com/wp-content/uploads/2012/03/Mal-de-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293096"/>
            <a:ext cx="3064198" cy="24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rbrutus.com/wp-content/uploads/2011/04/arthrite-rheumatoid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666234"/>
            <a:ext cx="3096344" cy="21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300462"/>
              </p:ext>
            </p:extLst>
          </p:nvPr>
        </p:nvGraphicFramePr>
        <p:xfrm>
          <a:off x="1320800" y="1294534"/>
          <a:ext cx="9766852" cy="3317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66852">
                  <a:extLst>
                    <a:ext uri="{9D8B030D-6E8A-4147-A177-3AD203B41FA5}">
                      <a16:colId xmlns:a16="http://schemas.microsoft.com/office/drawing/2014/main" val="399042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Soins et traitements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979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PQRSTU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24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Observer les facteurs qui déclenchent la dlr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9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Donner la position adéquate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1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Application du chaud et froid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20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Médication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dirty="0"/>
                        <a:t>Analgésique non narcotiques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dirty="0"/>
                        <a:t>Analgésiques narcotiques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dirty="0"/>
                        <a:t>AINS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dirty="0"/>
                        <a:t>Relaxants musculaires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72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23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accent1">
                    <a:satMod val="150000"/>
                  </a:schemeClr>
                </a:solidFill>
              </a:rPr>
              <a:t>Méthode PQRSTU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fr-CA" dirty="0"/>
              <a:t>Le PQRSTU est une méthode d'évaluation de la douleur par entrevue. 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fr-CA" dirty="0"/>
              <a:t>Il s'agit de questionner la personne qui souffre afin d'obtenir un portrait le plus juste possible de la douleur qu'elle ressent et ainsi intervenir d'une manière efficace. </a:t>
            </a:r>
          </a:p>
        </p:txBody>
      </p:sp>
    </p:spTree>
    <p:extLst>
      <p:ext uri="{BB962C8B-B14F-4D97-AF65-F5344CB8AC3E}">
        <p14:creationId xmlns:p14="http://schemas.microsoft.com/office/powerpoint/2010/main" val="34161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stice">
  <a:themeElements>
    <a:clrScheme name="Personnalisé 1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EB31AB"/>
      </a:accent5>
      <a:accent6>
        <a:srgbClr val="B56FF4"/>
      </a:accent6>
      <a:hlink>
        <a:srgbClr val="408080"/>
      </a:hlink>
      <a:folHlink>
        <a:srgbClr val="5EAEAE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635</Words>
  <Application>Microsoft Office PowerPoint</Application>
  <PresentationFormat>Grand écran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Gill Sans MT</vt:lpstr>
      <vt:lpstr>Verdana</vt:lpstr>
      <vt:lpstr>Wingdings</vt:lpstr>
      <vt:lpstr>Wingdings 2</vt:lpstr>
      <vt:lpstr>Thème Office</vt:lpstr>
      <vt:lpstr>Solstice</vt:lpstr>
      <vt:lpstr>Austin</vt:lpstr>
      <vt:lpstr>La douleur </vt:lpstr>
      <vt:lpstr>Définition p.72</vt:lpstr>
      <vt:lpstr>Types de douleur</vt:lpstr>
      <vt:lpstr>Le suffixe algie</vt:lpstr>
      <vt:lpstr>Douleur aiguë</vt:lpstr>
      <vt:lpstr>Présentation PowerPoint</vt:lpstr>
      <vt:lpstr>Douleur chronique</vt:lpstr>
      <vt:lpstr>Présentation PowerPoint</vt:lpstr>
      <vt:lpstr>Méthode PQRSTU</vt:lpstr>
      <vt:lpstr>Présentation PowerPoint</vt:lpstr>
      <vt:lpstr>Modèles d’échelles </vt:lpstr>
      <vt:lpstr>Application de chaleur P73</vt:lpstr>
      <vt:lpstr>Application de froid P.73</vt:lpstr>
      <vt:lpstr>Un bon alignement corporel P.75</vt:lpstr>
      <vt:lpstr>Exercices passifs et actifs P.76</vt:lpstr>
      <vt:lpstr>p.75 Déficits musculosquelettiques IMP</vt:lpstr>
      <vt:lpstr>p.78 fonction respiratoire</vt:lpstr>
      <vt:lpstr>Fonction circulation p.78</vt:lpstr>
      <vt:lpstr>Préparation physique p.78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douleur</dc:title>
  <dc:creator>Yan Ouimet-Grill</dc:creator>
  <cp:lastModifiedBy>Petit, Anne-Gabrielle</cp:lastModifiedBy>
  <cp:revision>11</cp:revision>
  <dcterms:created xsi:type="dcterms:W3CDTF">2017-03-12T15:37:11Z</dcterms:created>
  <dcterms:modified xsi:type="dcterms:W3CDTF">2022-01-19T20:34:03Z</dcterms:modified>
</cp:coreProperties>
</file>