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3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2939-A3F5-42AF-8F65-17975D5D0BBA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F771F1F-6A7F-4D21-8EE3-B16D41379642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2939-A3F5-42AF-8F65-17975D5D0BBA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71F1F-6A7F-4D21-8EE3-B16D41379642}" type="slidenum">
              <a:rPr lang="fr-CA" smtClean="0"/>
              <a:t>‹N°›</a:t>
            </a:fld>
            <a:endParaRPr lang="fr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F771F1F-6A7F-4D21-8EE3-B16D41379642}" type="slidenum">
              <a:rPr lang="fr-CA" smtClean="0"/>
              <a:t>‹N°›</a:t>
            </a:fld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2939-A3F5-42AF-8F65-17975D5D0BBA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000000"/>
                </a:solidFill>
              </a:rPr>
              <a:t>Élaboré par Alexandra Fex Bsc. inf. Enseignante CFP Performance Plus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02D0C-9FBD-4B1A-9C96-F0B53889A886}" type="slidenum">
              <a:rPr lang="en-U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360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2939-A3F5-42AF-8F65-17975D5D0BBA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F771F1F-6A7F-4D21-8EE3-B16D41379642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2939-A3F5-42AF-8F65-17975D5D0BBA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F771F1F-6A7F-4D21-8EE3-B16D41379642}" type="slidenum">
              <a:rPr lang="fr-CA" smtClean="0"/>
              <a:t>‹N°›</a:t>
            </a:fld>
            <a:endParaRPr lang="fr-CA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62B2939-A3F5-42AF-8F65-17975D5D0BBA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71F1F-6A7F-4D21-8EE3-B16D41379642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2939-A3F5-42AF-8F65-17975D5D0BBA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CA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F771F1F-6A7F-4D21-8EE3-B16D41379642}" type="slidenum">
              <a:rPr lang="fr-CA" smtClean="0"/>
              <a:t>‹N°›</a:t>
            </a:fld>
            <a:endParaRPr lang="fr-CA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2939-A3F5-42AF-8F65-17975D5D0BBA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F771F1F-6A7F-4D21-8EE3-B16D4137964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2939-A3F5-42AF-8F65-17975D5D0BBA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771F1F-6A7F-4D21-8EE3-B16D4137964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F771F1F-6A7F-4D21-8EE3-B16D41379642}" type="slidenum">
              <a:rPr lang="fr-CA" smtClean="0"/>
              <a:t>‹N°›</a:t>
            </a:fld>
            <a:endParaRPr lang="fr-CA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2939-A3F5-42AF-8F65-17975D5D0BBA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F771F1F-6A7F-4D21-8EE3-B16D41379642}" type="slidenum">
              <a:rPr lang="fr-CA" smtClean="0"/>
              <a:t>‹N°›</a:t>
            </a:fld>
            <a:endParaRPr lang="fr-CA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62B2939-A3F5-42AF-8F65-17975D5D0BBA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62B2939-A3F5-42AF-8F65-17975D5D0BBA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CA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F771F1F-6A7F-4D21-8EE3-B16D41379642}" type="slidenum">
              <a:rPr lang="fr-CA" smtClean="0"/>
              <a:t>‹N°›</a:t>
            </a:fld>
            <a:endParaRPr lang="fr-CA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Cours 10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49328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5400" b="1" smtClean="0">
                <a:solidFill>
                  <a:schemeClr val="tx1"/>
                </a:solidFill>
              </a:rPr>
              <a:t>Médication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3"/>
            <a:ext cx="7313612" cy="4554537"/>
          </a:xfrm>
        </p:spPr>
        <p:txBody>
          <a:bodyPr/>
          <a:lstStyle/>
          <a:p>
            <a:pPr eaLnBrk="1" hangingPunct="1">
              <a:defRPr/>
            </a:pPr>
            <a:r>
              <a:rPr lang="fr-CA" altLang="fr-FR" dirty="0" smtClean="0"/>
              <a:t>Lors de PRN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fr-FR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fr-FR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fr-FR" dirty="0" err="1" smtClean="0"/>
              <a:t>Exemple</a:t>
            </a:r>
            <a:r>
              <a:rPr lang="en-US" altLang="fr-FR" dirty="0" smtClean="0"/>
              <a:t> :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fr-FR" dirty="0" smtClean="0"/>
              <a:t>analgésique narcotique adm.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fr-FR" dirty="0"/>
              <a:t>o</a:t>
            </a:r>
            <a:r>
              <a:rPr lang="en-US" altLang="fr-FR" dirty="0" smtClean="0"/>
              <a:t>u Dilaudid adm.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fr-FR" dirty="0" smtClean="0"/>
              <a:t>               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971550" y="6248400"/>
            <a:ext cx="7272338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000000"/>
                </a:solidFill>
              </a:rPr>
              <a:t>Élaboré par Alexandra Fex </a:t>
            </a:r>
            <a:r>
              <a:rPr lang="fr-CA" dirty="0" err="1">
                <a:solidFill>
                  <a:srgbClr val="000000"/>
                </a:solidFill>
              </a:rPr>
              <a:t>Bsc</a:t>
            </a:r>
            <a:r>
              <a:rPr lang="fr-CA" dirty="0">
                <a:solidFill>
                  <a:srgbClr val="000000"/>
                </a:solidFill>
              </a:rPr>
              <a:t>. inf. Enseignante CFP Performance Plus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1462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/>
          <a:lstStyle/>
          <a:p>
            <a:pPr algn="ctr" eaLnBrk="1" hangingPunct="1"/>
            <a:r>
              <a:rPr lang="fr-CA" altLang="fr-FR" sz="4000" b="1" smtClean="0">
                <a:solidFill>
                  <a:schemeClr val="tx1"/>
                </a:solidFill>
              </a:rPr>
              <a:t>Exemple de note pour dlr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827213"/>
            <a:ext cx="7921625" cy="46974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mtClean="0"/>
              <a:t>	Accuse dlr 7/10 centre du mollet drt sous forme de crampe depuis s’être levée irradiant ad pied. Claudication, pied drt froid et pâle. Dit avoir peur de bouger car dlr </a:t>
            </a:r>
            <a:r>
              <a:rPr lang="fr-CA" altLang="fr-FR" smtClean="0">
                <a:sym typeface="Wingdings" pitchFamily="2" charset="2"/>
              </a:rPr>
              <a:t> à la mobilisation.  Dit être soulagée en allongeant la jbe.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mtClean="0">
                <a:sym typeface="Wingdings" pitchFamily="2" charset="2"/>
              </a:rPr>
              <a:t>   Morphine adm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mtClean="0">
                <a:sym typeface="Wingdings" pitchFamily="2" charset="2"/>
              </a:rPr>
              <a:t>   Dlr  2/10.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smtClean="0">
              <a:sym typeface="Wingdings" pitchFamily="2" charset="2"/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900113" y="6248400"/>
            <a:ext cx="7559675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000000"/>
                </a:solidFill>
              </a:rPr>
              <a:t>Élaboré par Alexandra Fex </a:t>
            </a:r>
            <a:r>
              <a:rPr lang="fr-CA" dirty="0" err="1">
                <a:solidFill>
                  <a:srgbClr val="000000"/>
                </a:solidFill>
              </a:rPr>
              <a:t>Bsc</a:t>
            </a:r>
            <a:r>
              <a:rPr lang="fr-CA" dirty="0">
                <a:solidFill>
                  <a:srgbClr val="000000"/>
                </a:solidFill>
              </a:rPr>
              <a:t>. inf. Enseignante CFP Performance Plus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66565" name="SMARTInkShape-Group78"/>
          <p:cNvGrpSpPr>
            <a:grpSpLocks/>
          </p:cNvGrpSpPr>
          <p:nvPr/>
        </p:nvGrpSpPr>
        <p:grpSpPr bwMode="auto">
          <a:xfrm>
            <a:off x="5224463" y="4224338"/>
            <a:ext cx="801687" cy="701675"/>
            <a:chOff x="5224463" y="4224338"/>
            <a:chExt cx="801687" cy="701675"/>
          </a:xfrm>
        </p:grpSpPr>
        <p:sp>
          <p:nvSpPr>
            <p:cNvPr id="66566" name="SMARTInkShape-106"/>
            <p:cNvSpPr>
              <a:spLocks/>
            </p:cNvSpPr>
            <p:nvPr>
              <p:custDataLst>
                <p:tags r:id="rId1"/>
              </p:custDataLst>
            </p:nvPr>
          </p:nvSpPr>
          <p:spPr bwMode="auto">
            <a:xfrm>
              <a:off x="5224463" y="4224338"/>
              <a:ext cx="68565" cy="42392"/>
            </a:xfrm>
            <a:custGeom>
              <a:avLst/>
              <a:gdLst>
                <a:gd name="T0" fmla="*/ 0 w 68565"/>
                <a:gd name="T1" fmla="*/ 0 h 42392"/>
                <a:gd name="T2" fmla="*/ 7682 w 68565"/>
                <a:gd name="T3" fmla="*/ 0 h 42392"/>
                <a:gd name="T4" fmla="*/ 15802 w 68565"/>
                <a:gd name="T5" fmla="*/ 6133 h 42392"/>
                <a:gd name="T6" fmla="*/ 24071 w 68565"/>
                <a:gd name="T7" fmla="*/ 8097 h 42392"/>
                <a:gd name="T8" fmla="*/ 29867 w 68565"/>
                <a:gd name="T9" fmla="*/ 8557 h 42392"/>
                <a:gd name="T10" fmla="*/ 32800 w 68565"/>
                <a:gd name="T11" fmla="*/ 10663 h 42392"/>
                <a:gd name="T12" fmla="*/ 41665 w 68565"/>
                <a:gd name="T13" fmla="*/ 21119 h 42392"/>
                <a:gd name="T14" fmla="*/ 68564 w 68565"/>
                <a:gd name="T15" fmla="*/ 42391 h 423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8565"/>
                <a:gd name="T25" fmla="*/ 0 h 42392"/>
                <a:gd name="T26" fmla="*/ 68565 w 68565"/>
                <a:gd name="T27" fmla="*/ 42392 h 423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8565" h="42392">
                  <a:moveTo>
                    <a:pt x="0" y="0"/>
                  </a:moveTo>
                  <a:lnTo>
                    <a:pt x="7682" y="0"/>
                  </a:lnTo>
                  <a:lnTo>
                    <a:pt x="15802" y="6133"/>
                  </a:lnTo>
                  <a:lnTo>
                    <a:pt x="24071" y="8097"/>
                  </a:lnTo>
                  <a:lnTo>
                    <a:pt x="29867" y="8557"/>
                  </a:lnTo>
                  <a:lnTo>
                    <a:pt x="32800" y="10663"/>
                  </a:lnTo>
                  <a:lnTo>
                    <a:pt x="41665" y="21119"/>
                  </a:lnTo>
                  <a:lnTo>
                    <a:pt x="68564" y="423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CA" b="1">
                <a:solidFill>
                  <a:srgbClr val="000000"/>
                </a:solidFill>
                <a:latin typeface="Georgia" pitchFamily="18" charset="0"/>
              </a:endParaRPr>
            </a:p>
          </p:txBody>
        </p:sp>
        <p:sp>
          <p:nvSpPr>
            <p:cNvPr id="66567" name="SMARTInkShape-107"/>
            <p:cNvSpPr>
              <a:spLocks/>
            </p:cNvSpPr>
            <p:nvPr>
              <p:custDataLst>
                <p:tags r:id="rId2"/>
              </p:custDataLst>
            </p:nvPr>
          </p:nvSpPr>
          <p:spPr bwMode="auto">
            <a:xfrm>
              <a:off x="5929387" y="4806663"/>
              <a:ext cx="96763" cy="119350"/>
            </a:xfrm>
            <a:custGeom>
              <a:avLst/>
              <a:gdLst>
                <a:gd name="T0" fmla="*/ 96762 w 96763"/>
                <a:gd name="T1" fmla="*/ 0 h 119350"/>
                <a:gd name="T2" fmla="*/ 96061 w 96763"/>
                <a:gd name="T3" fmla="*/ 4165 h 119350"/>
                <a:gd name="T4" fmla="*/ 91254 w 96763"/>
                <a:gd name="T5" fmla="*/ 26438 h 119350"/>
                <a:gd name="T6" fmla="*/ 89139 w 96763"/>
                <a:gd name="T7" fmla="*/ 41251 h 119350"/>
                <a:gd name="T8" fmla="*/ 68290 w 96763"/>
                <a:gd name="T9" fmla="*/ 84285 h 119350"/>
                <a:gd name="T10" fmla="*/ 62409 w 96763"/>
                <a:gd name="T11" fmla="*/ 90760 h 119350"/>
                <a:gd name="T12" fmla="*/ 59451 w 96763"/>
                <a:gd name="T13" fmla="*/ 92486 h 119350"/>
                <a:gd name="T14" fmla="*/ 50553 w 96763"/>
                <a:gd name="T15" fmla="*/ 104392 h 119350"/>
                <a:gd name="T16" fmla="*/ 46374 w 96763"/>
                <a:gd name="T17" fmla="*/ 115742 h 119350"/>
                <a:gd name="T18" fmla="*/ 43805 w 96763"/>
                <a:gd name="T19" fmla="*/ 117074 h 119350"/>
                <a:gd name="T20" fmla="*/ 31706 w 96763"/>
                <a:gd name="T21" fmla="*/ 116194 h 119350"/>
                <a:gd name="T22" fmla="*/ 24667 w 96763"/>
                <a:gd name="T23" fmla="*/ 119154 h 119350"/>
                <a:gd name="T24" fmla="*/ 21401 w 96763"/>
                <a:gd name="T25" fmla="*/ 119349 h 119350"/>
                <a:gd name="T26" fmla="*/ 15130 w 96763"/>
                <a:gd name="T27" fmla="*/ 116920 h 119350"/>
                <a:gd name="T28" fmla="*/ 0 w 96763"/>
                <a:gd name="T29" fmla="*/ 95939 h 11935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6763"/>
                <a:gd name="T46" fmla="*/ 0 h 119350"/>
                <a:gd name="T47" fmla="*/ 96763 w 96763"/>
                <a:gd name="T48" fmla="*/ 119350 h 11935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6763" h="119350">
                  <a:moveTo>
                    <a:pt x="96762" y="0"/>
                  </a:moveTo>
                  <a:lnTo>
                    <a:pt x="96061" y="4165"/>
                  </a:lnTo>
                  <a:lnTo>
                    <a:pt x="91254" y="26438"/>
                  </a:lnTo>
                  <a:lnTo>
                    <a:pt x="89139" y="41251"/>
                  </a:lnTo>
                  <a:lnTo>
                    <a:pt x="68290" y="84285"/>
                  </a:lnTo>
                  <a:lnTo>
                    <a:pt x="62409" y="90760"/>
                  </a:lnTo>
                  <a:lnTo>
                    <a:pt x="59451" y="92486"/>
                  </a:lnTo>
                  <a:lnTo>
                    <a:pt x="50553" y="104392"/>
                  </a:lnTo>
                  <a:lnTo>
                    <a:pt x="46374" y="115742"/>
                  </a:lnTo>
                  <a:lnTo>
                    <a:pt x="43805" y="117074"/>
                  </a:lnTo>
                  <a:lnTo>
                    <a:pt x="31706" y="116194"/>
                  </a:lnTo>
                  <a:lnTo>
                    <a:pt x="24667" y="119154"/>
                  </a:lnTo>
                  <a:lnTo>
                    <a:pt x="21401" y="119349"/>
                  </a:lnTo>
                  <a:lnTo>
                    <a:pt x="15130" y="116920"/>
                  </a:lnTo>
                  <a:lnTo>
                    <a:pt x="0" y="959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CA" b="1">
                <a:solidFill>
                  <a:srgbClr val="000000"/>
                </a:solidFill>
                <a:latin typeface="Georgia" pitchFamily="18" charset="0"/>
              </a:endParaRPr>
            </a:p>
          </p:txBody>
        </p:sp>
        <p:sp>
          <p:nvSpPr>
            <p:cNvPr id="66568" name="SMARTInkShape-108"/>
            <p:cNvSpPr>
              <a:spLocks/>
            </p:cNvSpPr>
            <p:nvPr>
              <p:custDataLst>
                <p:tags r:id="rId3"/>
              </p:custDataLst>
            </p:nvPr>
          </p:nvSpPr>
          <p:spPr bwMode="auto">
            <a:xfrm>
              <a:off x="5581386" y="4242188"/>
              <a:ext cx="1528" cy="24543"/>
            </a:xfrm>
            <a:custGeom>
              <a:avLst/>
              <a:gdLst>
                <a:gd name="T0" fmla="*/ 0 w 1528"/>
                <a:gd name="T1" fmla="*/ 0 h 24543"/>
                <a:gd name="T2" fmla="*/ 992 w 1528"/>
                <a:gd name="T3" fmla="*/ 22346 h 24543"/>
                <a:gd name="T4" fmla="*/ 1527 w 1528"/>
                <a:gd name="T5" fmla="*/ 24542 h 24543"/>
                <a:gd name="T6" fmla="*/ 0 60000 65536"/>
                <a:gd name="T7" fmla="*/ 0 60000 65536"/>
                <a:gd name="T8" fmla="*/ 0 60000 65536"/>
                <a:gd name="T9" fmla="*/ 0 w 1528"/>
                <a:gd name="T10" fmla="*/ 0 h 24543"/>
                <a:gd name="T11" fmla="*/ 1528 w 1528"/>
                <a:gd name="T12" fmla="*/ 24543 h 245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28" h="24543">
                  <a:moveTo>
                    <a:pt x="0" y="0"/>
                  </a:moveTo>
                  <a:lnTo>
                    <a:pt x="992" y="22346"/>
                  </a:lnTo>
                  <a:lnTo>
                    <a:pt x="1527" y="245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CA" b="1">
                <a:solidFill>
                  <a:srgbClr val="000000"/>
                </a:solidFill>
                <a:latin typeface="Georgia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27885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/>
          <a:lstStyle/>
          <a:p>
            <a:pPr algn="ctr" eaLnBrk="1" hangingPunct="1"/>
            <a:r>
              <a:rPr lang="fr-CA" altLang="fr-FR" b="1" smtClean="0">
                <a:solidFill>
                  <a:schemeClr val="tx1"/>
                </a:solidFill>
              </a:rPr>
              <a:t>Procédés de soins spécifiques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CA" altLang="fr-FR" smtClean="0"/>
              <a:t>Si l’inscription des soins spécifiques n’est pas dans les notes cochées (notes par exception), on doit faire une note d’observation.</a:t>
            </a:r>
          </a:p>
          <a:p>
            <a:pPr eaLnBrk="1" hangingPunct="1"/>
            <a:endParaRPr lang="fr-CA" altLang="fr-FR" smtClean="0"/>
          </a:p>
          <a:p>
            <a:pPr eaLnBrk="1" hangingPunct="1">
              <a:buFont typeface="Wingdings" pitchFamily="2" charset="2"/>
              <a:buNone/>
            </a:pPr>
            <a:r>
              <a:rPr lang="fr-CA" altLang="fr-FR" b="1" smtClean="0">
                <a:solidFill>
                  <a:schemeClr val="tx1"/>
                </a:solidFill>
              </a:rPr>
              <a:t>**On ne doit pas se répéter !!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971550" y="6248400"/>
            <a:ext cx="7345363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000000"/>
                </a:solidFill>
              </a:rPr>
              <a:t>Élaboré par Alexandra Fex </a:t>
            </a:r>
            <a:r>
              <a:rPr lang="fr-CA" dirty="0" err="1">
                <a:solidFill>
                  <a:srgbClr val="000000"/>
                </a:solidFill>
              </a:rPr>
              <a:t>Bsc</a:t>
            </a:r>
            <a:r>
              <a:rPr lang="fr-CA" dirty="0">
                <a:solidFill>
                  <a:srgbClr val="000000"/>
                </a:solidFill>
              </a:rPr>
              <a:t>. inf. Enseignante CFP Performance Plus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6251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b="1" smtClean="0">
                <a:solidFill>
                  <a:schemeClr val="tx1"/>
                </a:solidFill>
              </a:rPr>
              <a:t>Attitudes, comportements</a:t>
            </a:r>
            <a:br>
              <a:rPr lang="fr-CA" altLang="fr-FR" b="1" smtClean="0">
                <a:solidFill>
                  <a:schemeClr val="tx1"/>
                </a:solidFill>
              </a:rPr>
            </a:br>
            <a:r>
              <a:rPr lang="fr-CA" altLang="fr-FR" b="1" smtClean="0">
                <a:solidFill>
                  <a:schemeClr val="tx1"/>
                </a:solidFill>
              </a:rPr>
              <a:t> et anxiété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827213"/>
            <a:ext cx="7974013" cy="4114800"/>
          </a:xfrm>
        </p:spPr>
        <p:txBody>
          <a:bodyPr/>
          <a:lstStyle/>
          <a:p>
            <a:pPr eaLnBrk="1" hangingPunct="1"/>
            <a:r>
              <a:rPr lang="fr-CA" altLang="fr-FR" smtClean="0"/>
              <a:t>Noter le niveau d’anxiété, les facteurs déclencheurs, les comportements indicateurs d’anxiété et les sentiments exprimés par la personne.</a:t>
            </a:r>
          </a:p>
          <a:p>
            <a:pPr eaLnBrk="1" hangingPunct="1"/>
            <a:r>
              <a:rPr lang="fr-CA" altLang="fr-FR" smtClean="0"/>
              <a:t>Tous comportements inhabituels ou pouvant aider la planification </a:t>
            </a:r>
          </a:p>
          <a:p>
            <a:pPr eaLnBrk="1" hangingPunct="1">
              <a:buFont typeface="Wingdings" pitchFamily="2" charset="2"/>
              <a:buNone/>
            </a:pPr>
            <a:r>
              <a:rPr lang="fr-CA" altLang="fr-FR" smtClean="0"/>
              <a:t>   des interventions.</a:t>
            </a:r>
          </a:p>
        </p:txBody>
      </p:sp>
      <p:pic>
        <p:nvPicPr>
          <p:cNvPr id="77828" name="Picture 4" descr="MP900414033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1525" y="4221163"/>
            <a:ext cx="1566863" cy="232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900113" y="6248400"/>
            <a:ext cx="7200900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000000"/>
                </a:solidFill>
              </a:rPr>
              <a:t>Élaboré par Alexandra Fex </a:t>
            </a:r>
            <a:r>
              <a:rPr lang="fr-CA" dirty="0" err="1">
                <a:solidFill>
                  <a:srgbClr val="000000"/>
                </a:solidFill>
              </a:rPr>
              <a:t>Bsc</a:t>
            </a:r>
            <a:r>
              <a:rPr lang="fr-CA" dirty="0">
                <a:solidFill>
                  <a:srgbClr val="000000"/>
                </a:solidFill>
              </a:rPr>
              <a:t>. inf. Enseignante CFP Performance Plus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7979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4800" b="1" smtClean="0">
                <a:solidFill>
                  <a:schemeClr val="tx1"/>
                </a:solidFill>
              </a:rPr>
              <a:t>Admission et départ</a:t>
            </a:r>
          </a:p>
        </p:txBody>
      </p:sp>
      <p:sp>
        <p:nvSpPr>
          <p:cNvPr id="78851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fr-CA" altLang="fr-FR" sz="2500" smtClean="0"/>
              <a:t>Heure d’arrivée</a:t>
            </a:r>
          </a:p>
          <a:p>
            <a:pPr eaLnBrk="1" hangingPunct="1"/>
            <a:r>
              <a:rPr lang="fr-CA" altLang="fr-FR" sz="2500" smtClean="0"/>
              <a:t>Statut ambulatoire avec matériel ou personne</a:t>
            </a:r>
          </a:p>
          <a:p>
            <a:pPr eaLnBrk="1" hangingPunct="1"/>
            <a:r>
              <a:rPr lang="fr-CA" altLang="fr-FR" sz="2500" smtClean="0"/>
              <a:t>Signes subjectifs ou objectifs</a:t>
            </a:r>
          </a:p>
          <a:p>
            <a:pPr eaLnBrk="1" hangingPunct="1"/>
            <a:r>
              <a:rPr lang="fr-CA" altLang="fr-FR" sz="2500" smtClean="0"/>
              <a:t>Nom du md avisé et l’heure</a:t>
            </a:r>
          </a:p>
          <a:p>
            <a:pPr eaLnBrk="1" hangingPunct="1"/>
            <a:r>
              <a:rPr lang="fr-CA" altLang="fr-FR" sz="2500" smtClean="0"/>
              <a:t>Soins prodigués </a:t>
            </a:r>
          </a:p>
        </p:txBody>
      </p:sp>
      <p:sp>
        <p:nvSpPr>
          <p:cNvPr id="78852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fr-CA" altLang="fr-FR" sz="2500" smtClean="0"/>
              <a:t>L’enseignement donné et les réactions</a:t>
            </a:r>
          </a:p>
          <a:p>
            <a:pPr eaLnBrk="1" hangingPunct="1"/>
            <a:r>
              <a:rPr lang="fr-CA" altLang="fr-FR" sz="2500" smtClean="0"/>
              <a:t>Les rendez-vous et papier remis</a:t>
            </a:r>
          </a:p>
          <a:p>
            <a:pPr eaLnBrk="1" hangingPunct="1"/>
            <a:r>
              <a:rPr lang="fr-CA" altLang="fr-FR" sz="2500" smtClean="0"/>
              <a:t>Le statut ambulatoire et l’accompagnateur</a:t>
            </a:r>
          </a:p>
          <a:p>
            <a:pPr eaLnBrk="1" hangingPunct="1"/>
            <a:r>
              <a:rPr lang="fr-CA" altLang="fr-FR" sz="2500" smtClean="0"/>
              <a:t>L’heure du départ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1042988" y="6248400"/>
            <a:ext cx="7416800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000000"/>
                </a:solidFill>
              </a:rPr>
              <a:t>Élaboré par Alexandra Fex </a:t>
            </a:r>
            <a:r>
              <a:rPr lang="fr-CA" dirty="0" err="1">
                <a:solidFill>
                  <a:srgbClr val="000000"/>
                </a:solidFill>
              </a:rPr>
              <a:t>Bsc</a:t>
            </a:r>
            <a:r>
              <a:rPr lang="fr-CA" dirty="0">
                <a:solidFill>
                  <a:srgbClr val="000000"/>
                </a:solidFill>
              </a:rPr>
              <a:t>. inf. Enseignante CFP Performance Plus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42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re 5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679450"/>
          </a:xfrm>
        </p:spPr>
        <p:txBody>
          <a:bodyPr>
            <a:normAutofit fontScale="90000"/>
          </a:bodyPr>
          <a:lstStyle/>
          <a:p>
            <a:pPr algn="ctr"/>
            <a:r>
              <a:rPr lang="fr-CA" altLang="fr-FR" sz="4000" b="1" smtClean="0"/>
              <a:t>Méthode de rédaction DIR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68313" y="1628775"/>
            <a:ext cx="8675687" cy="4537075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fr-CA" sz="2800" b="1" dirty="0" smtClean="0">
                <a:solidFill>
                  <a:srgbClr val="FF0000"/>
                </a:solidFill>
              </a:rPr>
              <a:t>D=données  I= interventions R= résultats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fr-CA" b="1" dirty="0" smtClean="0">
                <a:solidFill>
                  <a:srgbClr val="FF0000"/>
                </a:solidFill>
              </a:rPr>
              <a:t>D </a:t>
            </a:r>
            <a:r>
              <a:rPr lang="fr-CA" sz="2000" dirty="0" smtClean="0">
                <a:solidFill>
                  <a:srgbClr val="FF0000"/>
                </a:solidFill>
              </a:rPr>
              <a:t>19h40 Accuse douleur lombaire à 6/10 irradiant aux 2 jambes.  Décrit sa dlr comme s’il avait une barre dans le dos.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fr-CA" sz="2000" b="1" dirty="0" smtClean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fr-CA" b="1" dirty="0" smtClean="0">
                <a:solidFill>
                  <a:srgbClr val="FF0000"/>
                </a:solidFill>
              </a:rPr>
              <a:t>I : </a:t>
            </a:r>
            <a:r>
              <a:rPr lang="fr-CA" sz="2000" dirty="0" smtClean="0">
                <a:solidFill>
                  <a:srgbClr val="FF0000"/>
                </a:solidFill>
              </a:rPr>
              <a:t>19h50 Reçoit analgésique narcotique</a:t>
            </a:r>
          </a:p>
          <a:p>
            <a:pPr marL="0" indent="0">
              <a:buFont typeface="Wingdings" pitchFamily="2" charset="2"/>
              <a:buNone/>
              <a:defRPr/>
            </a:pPr>
            <a:endParaRPr lang="fr-CA" sz="2800" dirty="0" smtClean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fr-CA" b="1" dirty="0" smtClean="0">
                <a:solidFill>
                  <a:srgbClr val="FF0000"/>
                </a:solidFill>
              </a:rPr>
              <a:t>R : </a:t>
            </a:r>
            <a:r>
              <a:rPr lang="fr-CA" sz="2000" dirty="0" smtClean="0">
                <a:solidFill>
                  <a:srgbClr val="FF0000"/>
                </a:solidFill>
              </a:rPr>
              <a:t>20h45 Se dit partiellement soulagé à 4/10.  Marche cambré.</a:t>
            </a:r>
            <a:endParaRPr lang="fr-CA" sz="2800" b="1" dirty="0">
              <a:solidFill>
                <a:srgbClr val="FF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mtClean="0">
                <a:solidFill>
                  <a:srgbClr val="000000"/>
                </a:solidFill>
              </a:rPr>
              <a:t>Élaboré par Alexandra Fex Bsc. inf. Enseignante CFP Performance Plus</a:t>
            </a: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8844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re 5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679450"/>
          </a:xfrm>
        </p:spPr>
        <p:txBody>
          <a:bodyPr>
            <a:normAutofit fontScale="90000"/>
          </a:bodyPr>
          <a:lstStyle/>
          <a:p>
            <a:pPr algn="ctr"/>
            <a:r>
              <a:rPr lang="fr-CA" altLang="fr-FR" sz="4000" b="1" smtClean="0"/>
              <a:t>Méthode de rédaction DIR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68313" y="1628775"/>
            <a:ext cx="8675687" cy="4537075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fr-CA" sz="2800" b="1" dirty="0" smtClean="0">
                <a:solidFill>
                  <a:srgbClr val="FF0000"/>
                </a:solidFill>
              </a:rPr>
              <a:t>D=données  I= interventions R= résultats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fr-CA" b="1" dirty="0" smtClean="0">
                <a:solidFill>
                  <a:srgbClr val="FF0000"/>
                </a:solidFill>
              </a:rPr>
              <a:t>D </a:t>
            </a:r>
            <a:r>
              <a:rPr lang="fr-CA" sz="2400" b="1" dirty="0" smtClean="0">
                <a:solidFill>
                  <a:srgbClr val="FF0000"/>
                </a:solidFill>
              </a:rPr>
              <a:t>:</a:t>
            </a:r>
            <a:r>
              <a:rPr lang="fr-CA" sz="2000" dirty="0" smtClean="0">
                <a:solidFill>
                  <a:srgbClr val="FF0000"/>
                </a:solidFill>
              </a:rPr>
              <a:t>13h15</a:t>
            </a:r>
            <a:r>
              <a:rPr lang="fr-CA" sz="2400" dirty="0" smtClean="0">
                <a:solidFill>
                  <a:srgbClr val="FF0000"/>
                </a:solidFill>
              </a:rPr>
              <a:t> </a:t>
            </a:r>
            <a:r>
              <a:rPr lang="fr-CA" sz="2000" dirty="0" smtClean="0">
                <a:solidFill>
                  <a:srgbClr val="FF0000"/>
                </a:solidFill>
              </a:rPr>
              <a:t>Dit se sentir inquiet, anxieux 7/10. Pleure.  Inquiet parce qu’il doit voir son fils ce soir. Pense que celui-ci lui en veut de refuser les traitements médicaux.</a:t>
            </a:r>
            <a:endParaRPr lang="fr-CA" sz="2000" b="1" dirty="0" smtClean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fr-CA" b="1" dirty="0" smtClean="0">
                <a:solidFill>
                  <a:srgbClr val="FF0000"/>
                </a:solidFill>
              </a:rPr>
              <a:t>I : </a:t>
            </a:r>
            <a:r>
              <a:rPr lang="fr-CA" sz="2000" dirty="0" smtClean="0">
                <a:solidFill>
                  <a:srgbClr val="FF0000"/>
                </a:solidFill>
              </a:rPr>
              <a:t>Je lui demande ce qui l’a aidé par le passée lorsqu’il était inquiet.  Reçoit Ativan S/L à sa demande.  Écoute, activité de visualisation.</a:t>
            </a:r>
            <a:endParaRPr lang="fr-CA" sz="2800" dirty="0" smtClean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fr-CA" b="1" dirty="0" smtClean="0">
                <a:solidFill>
                  <a:srgbClr val="FF0000"/>
                </a:solidFill>
              </a:rPr>
              <a:t>R : </a:t>
            </a:r>
            <a:r>
              <a:rPr lang="fr-CA" sz="2000" dirty="0" smtClean="0">
                <a:solidFill>
                  <a:srgbClr val="FF0000"/>
                </a:solidFill>
              </a:rPr>
              <a:t>15h00 Verbalise ses inquiétudes et émotions. Dit que la discussion de tout à l’heure l’a beaucoup aidé et qu’il doit essayer de ne pas faire des suppositions continuellement.  Veut clarifier la situation avec son fils. Souriant.</a:t>
            </a:r>
            <a:endParaRPr lang="fr-CA" sz="2800" b="1" dirty="0">
              <a:solidFill>
                <a:srgbClr val="FF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mtClean="0">
                <a:solidFill>
                  <a:srgbClr val="000000"/>
                </a:solidFill>
              </a:rPr>
              <a:t>Élaboré par Alexandra Fex Bsc. inf. Enseignante CFP Performance Plus</a:t>
            </a: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17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4400" b="1" smtClean="0">
                <a:solidFill>
                  <a:schemeClr val="tx1"/>
                </a:solidFill>
              </a:rPr>
              <a:t>Les notes au dossier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CA" altLang="fr-FR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fr-CA" altLang="fr-FR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fr-CA" altLang="fr-FR" smtClean="0"/>
              <a:t>	</a:t>
            </a:r>
            <a:r>
              <a:rPr lang="fr-CA" altLang="fr-FR" sz="3600" smtClean="0">
                <a:solidFill>
                  <a:schemeClr val="tx2"/>
                </a:solidFill>
              </a:rPr>
              <a:t>On fait une note au dossier quand il y a un changement à la normalité</a:t>
            </a:r>
            <a:r>
              <a:rPr lang="fr-CA" altLang="fr-FR" sz="2800" smtClean="0">
                <a:solidFill>
                  <a:schemeClr val="tx2"/>
                </a:solidFill>
              </a:rPr>
              <a:t> </a:t>
            </a:r>
            <a:r>
              <a:rPr lang="fr-CA" altLang="fr-FR" sz="3600" smtClean="0">
                <a:solidFill>
                  <a:schemeClr val="tx2"/>
                </a:solidFill>
              </a:rPr>
              <a:t>ou pour un suivi.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mtClean="0">
              <a:solidFill>
                <a:schemeClr val="tx2"/>
              </a:solidFill>
            </a:endParaRPr>
          </a:p>
        </p:txBody>
      </p:sp>
      <p:pic>
        <p:nvPicPr>
          <p:cNvPr id="67588" name="Picture 4" descr="MC900432663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3792538"/>
            <a:ext cx="3065463" cy="306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39713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/>
          <a:lstStyle/>
          <a:p>
            <a:pPr algn="ctr" eaLnBrk="1" hangingPunct="1"/>
            <a:r>
              <a:rPr lang="fr-CA" altLang="fr-FR" sz="4400" b="1" smtClean="0">
                <a:solidFill>
                  <a:schemeClr val="tx1"/>
                </a:solidFill>
              </a:rPr>
              <a:t>L’alimentation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71550" y="1827213"/>
            <a:ext cx="4824413" cy="4114800"/>
          </a:xfrm>
        </p:spPr>
        <p:txBody>
          <a:bodyPr/>
          <a:lstStyle/>
          <a:p>
            <a:pPr eaLnBrk="1" hangingPunct="1"/>
            <a:r>
              <a:rPr lang="fr-CA" altLang="fr-FR" sz="2800" smtClean="0"/>
              <a:t>Vous observez une modification.</a:t>
            </a:r>
          </a:p>
          <a:p>
            <a:pPr eaLnBrk="1" hangingPunct="1"/>
            <a:endParaRPr lang="fr-CA" altLang="fr-FR" sz="2800" smtClean="0"/>
          </a:p>
          <a:p>
            <a:pPr eaLnBrk="1" hangingPunct="1"/>
            <a:r>
              <a:rPr lang="fr-CA" altLang="fr-FR" sz="2800" smtClean="0"/>
              <a:t>Le degré d’autonomie du pt pour s’alimenter.</a:t>
            </a:r>
          </a:p>
          <a:p>
            <a:pPr eaLnBrk="1" hangingPunct="1"/>
            <a:endParaRPr lang="fr-CA" altLang="fr-FR" sz="2800" smtClean="0"/>
          </a:p>
          <a:p>
            <a:pPr eaLnBrk="1" hangingPunct="1"/>
            <a:r>
              <a:rPr lang="fr-CA" altLang="fr-FR" sz="2800" smtClean="0"/>
              <a:t>Évaluer la reprise ou la diminution de l’appétit.</a:t>
            </a:r>
          </a:p>
        </p:txBody>
      </p:sp>
      <p:pic>
        <p:nvPicPr>
          <p:cNvPr id="68612" name="Picture 6" descr="MP900438794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51500" y="1827213"/>
            <a:ext cx="248285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971550" y="6248400"/>
            <a:ext cx="7345363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000000"/>
                </a:solidFill>
              </a:rPr>
              <a:t>Élaboré par Alexandra Fex </a:t>
            </a:r>
            <a:r>
              <a:rPr lang="fr-CA" dirty="0" err="1">
                <a:solidFill>
                  <a:srgbClr val="000000"/>
                </a:solidFill>
              </a:rPr>
              <a:t>Bsc</a:t>
            </a:r>
            <a:r>
              <a:rPr lang="fr-CA" dirty="0">
                <a:solidFill>
                  <a:srgbClr val="000000"/>
                </a:solidFill>
              </a:rPr>
              <a:t>. inf. Enseignante CFP Performance Plus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7482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4000" b="1" smtClean="0">
                <a:solidFill>
                  <a:schemeClr val="tx1"/>
                </a:solidFill>
              </a:rPr>
              <a:t>L’hygiène personnelle</a:t>
            </a:r>
            <a:br>
              <a:rPr lang="fr-CA" altLang="fr-FR" sz="4000" b="1" smtClean="0">
                <a:solidFill>
                  <a:schemeClr val="tx1"/>
                </a:solidFill>
              </a:rPr>
            </a:br>
            <a:r>
              <a:rPr lang="fr-CA" altLang="fr-FR" sz="4000" b="1" smtClean="0">
                <a:solidFill>
                  <a:schemeClr val="tx1"/>
                </a:solidFill>
              </a:rPr>
              <a:t> et habillement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fr-CA" altLang="fr-FR" sz="2500" smtClean="0"/>
          </a:p>
          <a:p>
            <a:pPr eaLnBrk="1" hangingPunct="1"/>
            <a:r>
              <a:rPr lang="fr-CA" altLang="fr-FR" sz="2500" smtClean="0"/>
              <a:t>Observation de la peau.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z="2500" smtClean="0"/>
          </a:p>
          <a:p>
            <a:pPr eaLnBrk="1" hangingPunct="1"/>
            <a:r>
              <a:rPr lang="fr-CA" altLang="fr-FR" sz="2500" smtClean="0"/>
              <a:t>L’autonomie lors des soins ou l’aide nécessaire si changement.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z="2500" smtClean="0"/>
          </a:p>
        </p:txBody>
      </p:sp>
      <p:pic>
        <p:nvPicPr>
          <p:cNvPr id="69636" name="Picture 4" descr="MC900232153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51500" y="2565400"/>
            <a:ext cx="2843213" cy="2794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971550" y="6248400"/>
            <a:ext cx="7416800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000000"/>
                </a:solidFill>
              </a:rPr>
              <a:t>Élaboré par Alexandra Fex </a:t>
            </a:r>
            <a:r>
              <a:rPr lang="fr-CA" dirty="0" err="1">
                <a:solidFill>
                  <a:srgbClr val="000000"/>
                </a:solidFill>
              </a:rPr>
              <a:t>Bsc</a:t>
            </a:r>
            <a:r>
              <a:rPr lang="fr-CA" dirty="0">
                <a:solidFill>
                  <a:srgbClr val="000000"/>
                </a:solidFill>
              </a:rPr>
              <a:t>. inf. Enseignante CFP Performance Plus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3641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b="1" smtClean="0">
                <a:solidFill>
                  <a:schemeClr val="tx1"/>
                </a:solidFill>
              </a:rPr>
              <a:t>Déplacements et </a:t>
            </a:r>
            <a:br>
              <a:rPr lang="fr-CA" altLang="fr-FR" b="1" smtClean="0">
                <a:solidFill>
                  <a:schemeClr val="tx1"/>
                </a:solidFill>
              </a:rPr>
            </a:br>
            <a:r>
              <a:rPr lang="fr-CA" altLang="fr-FR" b="1" smtClean="0">
                <a:solidFill>
                  <a:schemeClr val="tx1"/>
                </a:solidFill>
              </a:rPr>
              <a:t>	changements de position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CA" altLang="fr-FR" smtClean="0"/>
              <a:t>Participation concernant les déplacements.</a:t>
            </a:r>
          </a:p>
          <a:p>
            <a:pPr eaLnBrk="1" hangingPunct="1"/>
            <a:r>
              <a:rPr lang="fr-CA" altLang="fr-FR" smtClean="0"/>
              <a:t>L’Équilibre, la démarche, les mvts, la capacité de préhension et sa tolérance à l’effort.</a:t>
            </a:r>
          </a:p>
          <a:p>
            <a:pPr eaLnBrk="1" hangingPunct="1"/>
            <a:r>
              <a:rPr lang="fr-CA" altLang="fr-FR" smtClean="0"/>
              <a:t>L’état de la peau, les signes de dlr, d’inconfort.</a:t>
            </a:r>
          </a:p>
        </p:txBody>
      </p:sp>
      <p:pic>
        <p:nvPicPr>
          <p:cNvPr id="70660" name="Picture 4" descr="MC900232049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724400"/>
            <a:ext cx="1706563" cy="186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971550" y="6248400"/>
            <a:ext cx="7129463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000000"/>
                </a:solidFill>
              </a:rPr>
              <a:t>Élaboré par Alexandra Fex </a:t>
            </a:r>
            <a:r>
              <a:rPr lang="fr-CA" dirty="0" err="1">
                <a:solidFill>
                  <a:srgbClr val="000000"/>
                </a:solidFill>
              </a:rPr>
              <a:t>Bsc</a:t>
            </a:r>
            <a:r>
              <a:rPr lang="fr-CA" dirty="0">
                <a:solidFill>
                  <a:srgbClr val="000000"/>
                </a:solidFill>
              </a:rPr>
              <a:t>. inf. Enseignante CFP Performance Plus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9564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/>
          <a:lstStyle/>
          <a:p>
            <a:pPr algn="ctr" eaLnBrk="1" hangingPunct="1"/>
            <a:r>
              <a:rPr lang="fr-CA" altLang="fr-FR" sz="4000" smtClean="0">
                <a:solidFill>
                  <a:schemeClr val="tx1"/>
                </a:solidFill>
              </a:rPr>
              <a:t>Les fonctions d’élimination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71550" y="1827213"/>
            <a:ext cx="4537075" cy="4114800"/>
          </a:xfrm>
        </p:spPr>
        <p:txBody>
          <a:bodyPr/>
          <a:lstStyle/>
          <a:p>
            <a:pPr eaLnBrk="1" hangingPunct="1"/>
            <a:r>
              <a:rPr lang="fr-CA" altLang="fr-FR" sz="3200" smtClean="0"/>
              <a:t>Quantité d’urine / aspect</a:t>
            </a:r>
          </a:p>
          <a:p>
            <a:pPr eaLnBrk="1" hangingPunct="1"/>
            <a:r>
              <a:rPr lang="fr-CA" altLang="fr-FR" sz="3200" smtClean="0"/>
              <a:t>Rééducation vésicale</a:t>
            </a:r>
          </a:p>
          <a:p>
            <a:pPr eaLnBrk="1" hangingPunct="1"/>
            <a:r>
              <a:rPr lang="fr-CA" altLang="fr-FR" sz="3200" smtClean="0"/>
              <a:t>Élimination fécale</a:t>
            </a:r>
          </a:p>
          <a:p>
            <a:pPr eaLnBrk="1" hangingPunct="1"/>
            <a:r>
              <a:rPr lang="fr-CA" altLang="fr-FR" sz="3200" smtClean="0"/>
              <a:t>Changement dans la situation</a:t>
            </a:r>
          </a:p>
        </p:txBody>
      </p:sp>
      <p:pic>
        <p:nvPicPr>
          <p:cNvPr id="71684" name="Picture 4" descr="MC900240587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5963" y="2636838"/>
            <a:ext cx="2690812" cy="2625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900113" y="6248400"/>
            <a:ext cx="7559675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000000"/>
                </a:solidFill>
              </a:rPr>
              <a:t>Élaboré par Alexandra Fex </a:t>
            </a:r>
            <a:r>
              <a:rPr lang="fr-CA" dirty="0" err="1">
                <a:solidFill>
                  <a:srgbClr val="000000"/>
                </a:solidFill>
              </a:rPr>
              <a:t>Bsc</a:t>
            </a:r>
            <a:r>
              <a:rPr lang="fr-CA" dirty="0">
                <a:solidFill>
                  <a:srgbClr val="000000"/>
                </a:solidFill>
              </a:rPr>
              <a:t>. inf. Enseignante CFP Performance Plus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0791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/>
          <a:lstStyle/>
          <a:p>
            <a:pPr algn="ctr" eaLnBrk="1" hangingPunct="1"/>
            <a:r>
              <a:rPr lang="fr-CA" altLang="fr-FR" sz="4000" b="1" smtClean="0">
                <a:solidFill>
                  <a:schemeClr val="tx1"/>
                </a:solidFill>
              </a:rPr>
              <a:t>La modification des S.V.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00113" y="1827213"/>
            <a:ext cx="4049712" cy="4114800"/>
          </a:xfrm>
        </p:spPr>
        <p:txBody>
          <a:bodyPr/>
          <a:lstStyle/>
          <a:p>
            <a:pPr eaLnBrk="1" hangingPunct="1"/>
            <a:endParaRPr lang="fr-CA" altLang="fr-FR" sz="2800" smtClean="0"/>
          </a:p>
          <a:p>
            <a:pPr eaLnBrk="1" hangingPunct="1"/>
            <a:r>
              <a:rPr lang="fr-CA" altLang="fr-FR" sz="2800" smtClean="0"/>
              <a:t>Lors d’un changement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z="2800" smtClean="0"/>
          </a:p>
          <a:p>
            <a:pPr eaLnBrk="1" hangingPunct="1"/>
            <a:r>
              <a:rPr lang="fr-CA" altLang="fr-FR" sz="2800" smtClean="0"/>
              <a:t>Inscrire les mesures prises et leurs effets</a:t>
            </a:r>
          </a:p>
        </p:txBody>
      </p:sp>
      <p:pic>
        <p:nvPicPr>
          <p:cNvPr id="72708" name="Picture 4" descr="MP900423013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02225" y="2093913"/>
            <a:ext cx="3581400" cy="3581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900113" y="6248400"/>
            <a:ext cx="7559675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000000"/>
                </a:solidFill>
              </a:rPr>
              <a:t>Élaboré par Alexandra Fex </a:t>
            </a:r>
            <a:r>
              <a:rPr lang="fr-CA" dirty="0" err="1">
                <a:solidFill>
                  <a:srgbClr val="000000"/>
                </a:solidFill>
              </a:rPr>
              <a:t>Bsc</a:t>
            </a:r>
            <a:r>
              <a:rPr lang="fr-CA" dirty="0">
                <a:solidFill>
                  <a:srgbClr val="000000"/>
                </a:solidFill>
              </a:rPr>
              <a:t>. inf. Enseignante CFP Performance Plus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9525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5400" b="1" smtClean="0">
                <a:solidFill>
                  <a:schemeClr val="tx1"/>
                </a:solidFill>
              </a:rPr>
              <a:t>À éviter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CA" altLang="fr-FR" smtClean="0"/>
              <a:t>Urine bien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smtClean="0"/>
              <a:t>Grosse selle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smtClean="0"/>
              <a:t>Grosse incontinence urinaire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smtClean="0"/>
              <a:t>Selles abondantes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smtClean="0"/>
              <a:t>Incontinence fécale normale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smtClean="0"/>
              <a:t>Petite miction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smtClean="0"/>
              <a:t>Plaie moyenne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smtClean="0"/>
              <a:t>Etc.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900113" y="6248400"/>
            <a:ext cx="7559675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000000"/>
                </a:solidFill>
              </a:rPr>
              <a:t>Élaboré par Alexandra Fex </a:t>
            </a:r>
            <a:r>
              <a:rPr lang="fr-CA" dirty="0" err="1">
                <a:solidFill>
                  <a:srgbClr val="000000"/>
                </a:solidFill>
              </a:rPr>
              <a:t>Bsc</a:t>
            </a:r>
            <a:r>
              <a:rPr lang="fr-CA" dirty="0">
                <a:solidFill>
                  <a:srgbClr val="000000"/>
                </a:solidFill>
              </a:rPr>
              <a:t>. inf. Enseignante CFP Performance Plus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9356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/>
          <a:lstStyle/>
          <a:p>
            <a:pPr eaLnBrk="1" hangingPunct="1"/>
            <a:r>
              <a:rPr lang="fr-CA" altLang="fr-FR" smtClean="0">
                <a:solidFill>
                  <a:schemeClr val="tx1"/>
                </a:solidFill>
              </a:rPr>
              <a:t>Toux, expectorations et respiration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CA" altLang="fr-FR" sz="2500" smtClean="0"/>
              <a:t>TOUX : type, fréquence, signes qui l’accompagne, les facteurs en cause, le moment de la journée la plus fréquente, productive ou non.</a:t>
            </a:r>
          </a:p>
          <a:p>
            <a:pPr eaLnBrk="1" hangingPunct="1"/>
            <a:r>
              <a:rPr lang="fr-CA" altLang="fr-FR" sz="2500" smtClean="0"/>
              <a:t>EXPECTORATIONS : quantité, couleur, odeur, aspect et consistance.</a:t>
            </a:r>
          </a:p>
          <a:p>
            <a:pPr eaLnBrk="1" hangingPunct="1"/>
            <a:r>
              <a:rPr lang="fr-CA" altLang="fr-FR" sz="2500" smtClean="0"/>
              <a:t>RESPIRATION : type, amplitude, fréquence et les signes qui l’accompagnent</a:t>
            </a:r>
          </a:p>
        </p:txBody>
      </p:sp>
      <p:pic>
        <p:nvPicPr>
          <p:cNvPr id="74756" name="Picture 4" descr="MC900287105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4437063"/>
            <a:ext cx="1825625" cy="214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900113" y="6248400"/>
            <a:ext cx="7127875" cy="457200"/>
          </a:xfrm>
        </p:spPr>
        <p:txBody>
          <a:bodyPr/>
          <a:lstStyle/>
          <a:p>
            <a:pPr>
              <a:defRPr/>
            </a:pPr>
            <a:r>
              <a:rPr lang="fr-CA">
                <a:solidFill>
                  <a:srgbClr val="000000"/>
                </a:solidFill>
              </a:rPr>
              <a:t>Élaboré par Alexandra Fex Bsc. inf. Enseignante CFP Performance Plus</a:t>
            </a: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1101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</TotalTime>
  <Words>661</Words>
  <Application>Microsoft Office PowerPoint</Application>
  <PresentationFormat>Affichage à l'écran (4:3)</PresentationFormat>
  <Paragraphs>100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Civil</vt:lpstr>
      <vt:lpstr>Cours 10</vt:lpstr>
      <vt:lpstr>Les notes au dossier</vt:lpstr>
      <vt:lpstr>L’alimentation</vt:lpstr>
      <vt:lpstr>L’hygiène personnelle  et habillement</vt:lpstr>
      <vt:lpstr>Déplacements et   changements de position</vt:lpstr>
      <vt:lpstr>Les fonctions d’élimination</vt:lpstr>
      <vt:lpstr>La modification des S.V.</vt:lpstr>
      <vt:lpstr>À éviter</vt:lpstr>
      <vt:lpstr>Toux, expectorations et respiration</vt:lpstr>
      <vt:lpstr>Médication</vt:lpstr>
      <vt:lpstr>Exemple de note pour dlr</vt:lpstr>
      <vt:lpstr>Procédés de soins spécifiques</vt:lpstr>
      <vt:lpstr>Attitudes, comportements  et anxiété</vt:lpstr>
      <vt:lpstr>Admission et départ</vt:lpstr>
      <vt:lpstr>Méthode de rédaction DIR</vt:lpstr>
      <vt:lpstr>Méthode de rédaction DIR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10</dc:title>
  <dc:creator>Petit, Anne-Gabrielle</dc:creator>
  <cp:lastModifiedBy>Petit, Anne-Gabrielle</cp:lastModifiedBy>
  <cp:revision>1</cp:revision>
  <dcterms:created xsi:type="dcterms:W3CDTF">2021-01-31T15:09:52Z</dcterms:created>
  <dcterms:modified xsi:type="dcterms:W3CDTF">2021-01-31T15:14:42Z</dcterms:modified>
</cp:coreProperties>
</file>