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Exo 2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-bold.fntdata"/><Relationship Id="rId11" Type="http://schemas.openxmlformats.org/officeDocument/2006/relationships/slide" Target="slides/slide6.xml"/><Relationship Id="rId22" Type="http://schemas.openxmlformats.org/officeDocument/2006/relationships/font" Target="fonts/Exo2-boldItalic.fntdata"/><Relationship Id="rId10" Type="http://schemas.openxmlformats.org/officeDocument/2006/relationships/slide" Target="slides/slide5.xml"/><Relationship Id="rId21" Type="http://schemas.openxmlformats.org/officeDocument/2006/relationships/font" Target="fonts/Exo2-italic.fntdata"/><Relationship Id="rId13" Type="http://schemas.openxmlformats.org/officeDocument/2006/relationships/slide" Target="slides/slide8.xml"/><Relationship Id="rId24" Type="http://schemas.openxmlformats.org/officeDocument/2006/relationships/font" Target="fonts/Oswald-bold.fntdata"/><Relationship Id="rId12" Type="http://schemas.openxmlformats.org/officeDocument/2006/relationships/slide" Target="slides/slide7.xml"/><Relationship Id="rId23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regular.fntdata"/><Relationship Id="rId14" Type="http://schemas.openxmlformats.org/officeDocument/2006/relationships/slide" Target="slides/slide9.xml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xo2-regular.fntdata"/><Relationship Id="rId6" Type="http://schemas.openxmlformats.org/officeDocument/2006/relationships/slide" Target="slides/slide1.xml"/><Relationship Id="rId18" Type="http://schemas.openxmlformats.org/officeDocument/2006/relationships/font" Target="fonts/PlayfairDispl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e3409065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e3409065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fee133cef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fee133cef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1ffc550c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1ffc550c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fee24a22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fee24a22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1ffc550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1ffc550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2f864fe62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2f864fe6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5d5d184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5d5d184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8025" y="76190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9" name="Google Shape;49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1" name="Google Shape;51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" name="Google Shape;5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6" name="Google Shape;56;p7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MÉTIER ET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FORMATION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RÉALITÉ DU MÉTIER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146600" y="202725"/>
            <a:ext cx="5833200" cy="13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1" lang="fr"/>
              <a:t>Règles de classe</a:t>
            </a:r>
            <a:endParaRPr b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1" lang="fr"/>
              <a:t>Planification pédagogique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/>
              <a:t>(Faire l’entrée des dates dans le cahier de l’élève)</a:t>
            </a:r>
            <a:r>
              <a:rPr b="1" lang="fr"/>
              <a:t>.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latin typeface="Impact"/>
              <a:ea typeface="Impact"/>
              <a:cs typeface="Impact"/>
              <a:sym typeface="Impac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id="73" name="Google Shape;7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975" y="1580800"/>
            <a:ext cx="3325750" cy="21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EXIGENCES DU MÉTIER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400">
                <a:latin typeface="Impact"/>
                <a:ea typeface="Impact"/>
                <a:cs typeface="Impact"/>
                <a:sym typeface="Impact"/>
              </a:rPr>
              <a:t>QUALITÉS REQUISES</a:t>
            </a:r>
            <a:endParaRPr b="1" i="1" sz="2400">
              <a:latin typeface="Impact"/>
              <a:ea typeface="Impact"/>
              <a:cs typeface="Impact"/>
              <a:sym typeface="Impac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fr" sz="2400"/>
              <a:t>Autonome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fr" sz="2400"/>
              <a:t>Travaillant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fr" sz="2400"/>
              <a:t>Bonne forme physique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fr" sz="2400"/>
              <a:t>Bon sens de l'organisation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fr" sz="2400"/>
              <a:t>Organisé et structuré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fr" sz="2400"/>
              <a:t>Patient,calme et courtois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fr" sz="2400"/>
              <a:t>Bon sens de l`orientation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fr" sz="2400"/>
              <a:t>Résistant au stress et à la pression</a:t>
            </a:r>
            <a:endParaRPr b="1"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311700" y="1309925"/>
            <a:ext cx="8520600" cy="28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0000"/>
              </a:highlight>
              <a:latin typeface="Exo 2"/>
              <a:ea typeface="Exo 2"/>
              <a:cs typeface="Exo 2"/>
              <a:sym typeface="Exo 2"/>
            </a:endParaRPr>
          </a:p>
          <a:p>
            <a:pPr indent="-20066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CC66"/>
              </a:buClr>
              <a:buSzPts val="2240"/>
              <a:buFont typeface="Noto Sans Symbols"/>
              <a:buNone/>
            </a:pPr>
            <a:r>
              <a:t/>
            </a:r>
            <a:endParaRPr b="1" sz="1400">
              <a:solidFill>
                <a:srgbClr val="000000"/>
              </a:solidFill>
              <a:highlight>
                <a:srgbClr val="FF0000"/>
              </a:highlight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0000"/>
              </a:highlight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80" name="Google Shape;8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575" y="1374625"/>
            <a:ext cx="3649150" cy="23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Tâches et conditions de travail</a:t>
            </a:r>
            <a:endParaRPr/>
          </a:p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fr"/>
              <a:t>Veiller au bon fonctionnement du camion ( RDS)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fr"/>
              <a:t>Comprendre et respecter la </a:t>
            </a:r>
            <a:r>
              <a:rPr lang="fr"/>
              <a:t>réglementation</a:t>
            </a:r>
            <a:r>
              <a:rPr lang="fr"/>
              <a:t> ( Loi 430)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fr"/>
              <a:t>Établir</a:t>
            </a:r>
            <a:r>
              <a:rPr lang="fr"/>
              <a:t> des itinéraires en fonction des clients et des rendez-vous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fr"/>
              <a:t>Respecter la signalisation routière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fr"/>
              <a:t>Gérer la circulation, les détours, les imprévus et la météo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fr"/>
              <a:t>Être </a:t>
            </a:r>
            <a:r>
              <a:rPr lang="fr"/>
              <a:t>prêt</a:t>
            </a:r>
            <a:r>
              <a:rPr lang="fr"/>
              <a:t> à faire de longues heures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fr"/>
              <a:t>Gérer la pression provenant du répartiteur et des clients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fr"/>
              <a:t>Être loin de sa famille pour de longues périodes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fr"/>
              <a:t>Et plus!</a:t>
            </a:r>
            <a:endParaRPr/>
          </a:p>
        </p:txBody>
      </p:sp>
      <p:pic>
        <p:nvPicPr>
          <p:cNvPr id="87" name="Google Shape;8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025" y="37000"/>
            <a:ext cx="2771976" cy="161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0925" y="182620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Il n’y a pas de plus beau métier...si tu le </a:t>
            </a:r>
            <a:r>
              <a:rPr b="1" lang="fr"/>
              <a:t>fais</a:t>
            </a:r>
            <a:r>
              <a:rPr b="1" lang="fr"/>
              <a:t> bien.</a:t>
            </a:r>
            <a:endParaRPr b="1"/>
          </a:p>
        </p:txBody>
      </p:sp>
      <p:pic>
        <p:nvPicPr>
          <p:cNvPr id="94" name="Google Shape;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00" y="636726"/>
            <a:ext cx="7718781" cy="36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1225" y="1983300"/>
            <a:ext cx="2862550" cy="214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311700" y="111000"/>
            <a:ext cx="85206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TÂCHES ET CONDITIONS DE TRAVAIL</a:t>
            </a:r>
            <a:r>
              <a:rPr lang="fr"/>
              <a:t> </a:t>
            </a:r>
            <a:r>
              <a:rPr lang="fr" sz="2400"/>
              <a:t>( SUITE)</a:t>
            </a:r>
            <a:endParaRPr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Le conducteur doit </a:t>
            </a:r>
            <a:r>
              <a:rPr lang="fr" sz="1800"/>
              <a:t>s'assurer</a:t>
            </a:r>
            <a:r>
              <a:rPr lang="fr" sz="1800"/>
              <a:t> de bien remplir et de remettre toute documentation </a:t>
            </a:r>
            <a:r>
              <a:rPr lang="fr" sz="1800"/>
              <a:t>liée</a:t>
            </a:r>
            <a:r>
              <a:rPr lang="fr" sz="1800"/>
              <a:t> aux livraisons, aux </a:t>
            </a:r>
            <a:r>
              <a:rPr lang="fr" sz="1800"/>
              <a:t>cueillettes ou au</a:t>
            </a:r>
            <a:r>
              <a:rPr lang="fr" sz="1800"/>
              <a:t> dédouanement de marchandises à son employeur.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Connaître la réglementation américaine (si nécessaire).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Et bien entendu, les tâches de base comme la conduite,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attelage, dételage</a:t>
            </a:r>
            <a:r>
              <a:rPr lang="fr" sz="2400"/>
              <a:t>, </a:t>
            </a:r>
            <a:r>
              <a:rPr lang="fr" sz="1800"/>
              <a:t>chargement,déchargement, etc.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Vous devrez être disponible pour travailler sur des horaires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     non conformes. ( ex: week-end, jours fériés, départ de nuit 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      </a:t>
            </a:r>
            <a:endParaRPr sz="1800"/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8650" y="1191525"/>
            <a:ext cx="2335350" cy="20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2025" y="3134825"/>
            <a:ext cx="2281850" cy="179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                       </a:t>
            </a:r>
            <a:r>
              <a:rPr b="1" lang="fr" sz="36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ATTENTION</a:t>
            </a:r>
            <a:r>
              <a:rPr lang="fr" sz="36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!</a:t>
            </a:r>
            <a:endParaRPr sz="36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</a:t>
            </a:r>
            <a:r>
              <a:rPr i="1" lang="fr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C.F.T.R</a:t>
            </a:r>
            <a:r>
              <a:rPr lang="fr"/>
              <a:t> forme des </a:t>
            </a:r>
            <a:r>
              <a:rPr i="1" lang="fr"/>
              <a:t>aptitudes</a:t>
            </a:r>
            <a:r>
              <a:rPr lang="fr"/>
              <a:t>, mais </a:t>
            </a:r>
            <a:r>
              <a:rPr lang="fr"/>
              <a:t>l'industrie</a:t>
            </a:r>
            <a:r>
              <a:rPr lang="fr"/>
              <a:t> embauche des </a:t>
            </a:r>
            <a:r>
              <a:rPr i="1" lang="fr"/>
              <a:t>attitudes</a:t>
            </a:r>
            <a:r>
              <a:rPr lang="fr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fr" sz="2400"/>
              <a:t>N’oubliez jamais que vous représentez votre employeur.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fr" sz="2400"/>
              <a:t>Votre attitude sur la route ou chez le client en dit beaucoup sur votre </a:t>
            </a:r>
            <a:r>
              <a:rPr lang="fr" sz="2400"/>
              <a:t>professionnalisme!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fr" sz="2400"/>
              <a:t>Le transport est un service à la clientèle.</a:t>
            </a:r>
            <a:r>
              <a:rPr lang="fr" sz="2400"/>
              <a:t> </a:t>
            </a:r>
            <a:endParaRPr sz="2400"/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0925" y="3197100"/>
            <a:ext cx="1449751" cy="108052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1226325" y="629975"/>
            <a:ext cx="710400" cy="35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5181475" y="662525"/>
            <a:ext cx="710400" cy="355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6325" y="0"/>
            <a:ext cx="2682324" cy="207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/>
              <a:t>Les risques de santé et sécurité</a:t>
            </a:r>
            <a:endParaRPr b="1" i="1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➔"/>
            </a:pPr>
            <a:r>
              <a:rPr lang="fr" sz="2400">
                <a:latin typeface="Playfair Display"/>
                <a:ea typeface="Playfair Display"/>
                <a:cs typeface="Playfair Display"/>
                <a:sym typeface="Playfair Display"/>
              </a:rPr>
              <a:t>Vitesse excessive et conduite dangereuse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➔"/>
            </a:pPr>
            <a:r>
              <a:rPr lang="fr" sz="2400">
                <a:latin typeface="Playfair Display"/>
                <a:ea typeface="Playfair Display"/>
                <a:cs typeface="Playfair Display"/>
                <a:sym typeface="Playfair Display"/>
              </a:rPr>
              <a:t>Méthode de travail non sécuritaire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➔"/>
            </a:pPr>
            <a:r>
              <a:rPr lang="fr" sz="2400">
                <a:latin typeface="Playfair Display"/>
                <a:ea typeface="Playfair Display"/>
                <a:cs typeface="Playfair Display"/>
                <a:sym typeface="Playfair Display"/>
              </a:rPr>
              <a:t>Perte de vigilance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➔"/>
            </a:pPr>
            <a:r>
              <a:rPr lang="fr" sz="2400">
                <a:latin typeface="Playfair Display"/>
                <a:ea typeface="Playfair Display"/>
                <a:cs typeface="Playfair Display"/>
                <a:sym typeface="Playfair Display"/>
              </a:rPr>
              <a:t>Entretien déficient du véhicule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➔"/>
            </a:pPr>
            <a:r>
              <a:rPr lang="fr" sz="2400">
                <a:latin typeface="Playfair Display"/>
                <a:ea typeface="Playfair Display"/>
                <a:cs typeface="Playfair Display"/>
                <a:sym typeface="Playfair Display"/>
              </a:rPr>
              <a:t>Manque de formation et horaire atypique. </a:t>
            </a:r>
            <a:r>
              <a:rPr lang="fr" sz="1800">
                <a:latin typeface="Playfair Display"/>
                <a:ea typeface="Playfair Display"/>
                <a:cs typeface="Playfair Display"/>
                <a:sym typeface="Playfair Display"/>
              </a:rPr>
              <a:t>longues heures ,nuit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➔"/>
            </a:pPr>
            <a:r>
              <a:rPr lang="fr" sz="2400">
                <a:latin typeface="Playfair Display"/>
                <a:ea typeface="Playfair Display"/>
                <a:cs typeface="Playfair Display"/>
                <a:sym typeface="Playfair Display"/>
              </a:rPr>
              <a:t>Distraction ( texto, tablette, map, etc. )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➔"/>
            </a:pPr>
            <a:r>
              <a:rPr lang="fr" sz="2400">
                <a:latin typeface="Playfair Display"/>
                <a:ea typeface="Playfair Display"/>
                <a:cs typeface="Playfair Display"/>
                <a:sym typeface="Playfair Display"/>
              </a:rPr>
              <a:t>Conditions météo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➔"/>
            </a:pPr>
            <a:r>
              <a:rPr lang="fr" sz="2400">
                <a:latin typeface="Playfair Display"/>
                <a:ea typeface="Playfair Display"/>
                <a:cs typeface="Playfair Display"/>
                <a:sym typeface="Playfair Display"/>
              </a:rPr>
              <a:t>Circulation dense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latin typeface="Playfair Display"/>
                <a:ea typeface="Playfair Display"/>
                <a:cs typeface="Playfair Display"/>
                <a:sym typeface="Playfair Display"/>
              </a:rPr>
              <a:t>L'employeur</a:t>
            </a:r>
            <a:r>
              <a:rPr lang="fr" sz="1400">
                <a:latin typeface="Playfair Display"/>
                <a:ea typeface="Playfair Display"/>
                <a:cs typeface="Playfair Display"/>
                <a:sym typeface="Playfair Display"/>
              </a:rPr>
              <a:t> et le travailleur doivent se conformer aux obligations légales de la CNESST.</a:t>
            </a:r>
            <a:endParaRPr sz="1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950" y="2744800"/>
            <a:ext cx="1503301" cy="1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0075" y="1327300"/>
            <a:ext cx="3104851" cy="9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540250" y="103600"/>
            <a:ext cx="83070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DROITS ET </a:t>
            </a:r>
            <a:r>
              <a:rPr b="1" lang="fr"/>
              <a:t>RESPONSABILITÉS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Tout corps d’emploi vient avec les responsabilités qui lui sont propre. Le respect de celles-ci est primordial afin de garantir le bon travail, la sécurité, la productivité et le professionnalisme de tous les acteurs impliqués.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 sz="1800"/>
              <a:t>Un conducteur de poids lourd doit s'assurer de garder un bon dossier de conduite.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 sz="1800"/>
              <a:t>D`inspecter son équipement et de le maintenir en ordre.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 sz="1800"/>
              <a:t>De respecter la réglementation et d’être à jour.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 sz="1800"/>
              <a:t>De connaître les restrictions ( charge,tmd,route,etc.)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 sz="1800"/>
              <a:t>De bien remplir les documents ( quantité,signature ou autre.)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 sz="1800"/>
              <a:t>Arrimer la marchandise de façon adéquate et sécuritaire. 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 sz="1800"/>
              <a:t>Respecter les échéanciers.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 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