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Exo 2 SemiBold"/>
      <p:regular r:id="rId11"/>
      <p:bold r:id="rId12"/>
      <p:italic r:id="rId13"/>
      <p:boldItalic r:id="rId14"/>
    </p:embeddedFont>
    <p:embeddedFont>
      <p:font typeface="Exo 2"/>
      <p:regular r:id="rId15"/>
      <p:bold r:id="rId16"/>
      <p:italic r:id="rId17"/>
      <p:boldItalic r:id="rId18"/>
    </p:embeddedFont>
    <p:embeddedFont>
      <p:font typeface="Oswald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swald-bold.fntdata"/><Relationship Id="rId11" Type="http://schemas.openxmlformats.org/officeDocument/2006/relationships/font" Target="fonts/Exo2SemiBold-regular.fntdata"/><Relationship Id="rId10" Type="http://schemas.openxmlformats.org/officeDocument/2006/relationships/slide" Target="slides/slide5.xml"/><Relationship Id="rId13" Type="http://schemas.openxmlformats.org/officeDocument/2006/relationships/font" Target="fonts/Exo2SemiBold-italic.fntdata"/><Relationship Id="rId12" Type="http://schemas.openxmlformats.org/officeDocument/2006/relationships/font" Target="fonts/Exo2SemiBol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Exo2-regular.fntdata"/><Relationship Id="rId14" Type="http://schemas.openxmlformats.org/officeDocument/2006/relationships/font" Target="fonts/Exo2SemiBold-boldItalic.fntdata"/><Relationship Id="rId17" Type="http://schemas.openxmlformats.org/officeDocument/2006/relationships/font" Target="fonts/Exo2-italic.fntdata"/><Relationship Id="rId16" Type="http://schemas.openxmlformats.org/officeDocument/2006/relationships/font" Target="fonts/Exo2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swald-regular.fntdata"/><Relationship Id="rId6" Type="http://schemas.openxmlformats.org/officeDocument/2006/relationships/slide" Target="slides/slide1.xml"/><Relationship Id="rId18" Type="http://schemas.openxmlformats.org/officeDocument/2006/relationships/font" Target="fonts/Exo2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47c94205e3_1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47c94205e3_1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2c101062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2c10106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247fbc19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247fbc19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6d7ac1b3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6d7ac1b3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62eb56feb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62eb56fe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Présentation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0" l="0" r="27933" t="0"/>
          <a:stretch/>
        </p:blipFill>
        <p:spPr>
          <a:xfrm>
            <a:off x="-53150" y="425300"/>
            <a:ext cx="9214800" cy="47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 rot="10800000">
            <a:off x="-58250" y="-106150"/>
            <a:ext cx="9225000" cy="1297575"/>
          </a:xfrm>
          <a:prstGeom prst="flowChartManualInpu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76200" y="76204"/>
            <a:ext cx="2449718" cy="819858"/>
            <a:chOff x="-58250" y="-38001"/>
            <a:chExt cx="3035209" cy="1148421"/>
          </a:xfrm>
        </p:grpSpPr>
        <p:pic>
          <p:nvPicPr>
            <p:cNvPr id="14" name="Google Shape;14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58250" y="-38001"/>
              <a:ext cx="2324650" cy="1020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5;p2"/>
            <p:cNvSpPr txBox="1"/>
            <p:nvPr/>
          </p:nvSpPr>
          <p:spPr>
            <a:xfrm>
              <a:off x="652259" y="596220"/>
              <a:ext cx="2324700" cy="51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CENTRE DE FORMATION 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DU TRANSPORT ROUTIER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DE SAINT-JÉRÔME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3665700" y="4288500"/>
            <a:ext cx="2612400" cy="905600"/>
            <a:chOff x="3665700" y="4288500"/>
            <a:chExt cx="2612400" cy="905600"/>
          </a:xfrm>
        </p:grpSpPr>
        <p:sp>
          <p:nvSpPr>
            <p:cNvPr id="17" name="Google Shape;17;p2"/>
            <p:cNvSpPr txBox="1"/>
            <p:nvPr/>
          </p:nvSpPr>
          <p:spPr>
            <a:xfrm>
              <a:off x="3665700" y="4288500"/>
              <a:ext cx="2612400" cy="85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fr" sz="360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ÇA ROULE !</a:t>
              </a:r>
              <a:endParaRPr b="1" i="1" sz="3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18" name="Google Shape;18;p2"/>
            <p:cNvSpPr txBox="1"/>
            <p:nvPr/>
          </p:nvSpPr>
          <p:spPr>
            <a:xfrm>
              <a:off x="4166850" y="4800500"/>
              <a:ext cx="16101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S5NCE 1976</a:t>
              </a:r>
              <a:endParaRPr i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sp>
        <p:nvSpPr>
          <p:cNvPr id="19" name="Google Shape;19;p2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swald"/>
              <a:buNone/>
              <a:defRPr b="1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20" name="Google Shape;20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15275" y="76203"/>
            <a:ext cx="1728724" cy="74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1165375" y="1055800"/>
            <a:ext cx="70113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4" name="Google Shape;24;p3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25" name="Google Shape;25;p3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26" name="Google Shape;26;p3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" name="Google Shape;2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600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i="1" sz="600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  <p:pic>
        <p:nvPicPr>
          <p:cNvPr id="29" name="Google Shape;29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2425" y="4365628"/>
            <a:ext cx="1728724" cy="74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4" name="Google Shape;34;p4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5" name="Google Shape;35;p4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36" name="Google Shape;36;p4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" name="Google Shape;37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4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600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i="1" sz="600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  <p:pic>
        <p:nvPicPr>
          <p:cNvPr id="39" name="Google Shape;39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2425" y="4365628"/>
            <a:ext cx="1728724" cy="74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3" name="Google Shape;43;p5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45" name="Google Shape;45;p5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6" name="Google Shape;46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5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600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i="1" sz="600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  <p:pic>
        <p:nvPicPr>
          <p:cNvPr id="48" name="Google Shape;48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2425" y="4365628"/>
            <a:ext cx="1728724" cy="74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1" name="Google Shape;5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2" name="Google Shape;52;p6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3" name="Google Shape;53;p6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4" name="Google Shape;54;p6"/>
          <p:cNvSpPr txBox="1"/>
          <p:nvPr>
            <p:ph idx="4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55" name="Google Shape;55;p6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56" name="Google Shape;56;p6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" name="Google Shape;5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6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600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i="1" sz="600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  <p:pic>
        <p:nvPicPr>
          <p:cNvPr id="59" name="Google Shape;59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2425" y="4365628"/>
            <a:ext cx="1728724" cy="74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6" name="Google Shape;66;p7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67" name="Google Shape;67;p7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68" name="Google Shape;68;p7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7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600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i="1" sz="600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  <p:pic>
        <p:nvPicPr>
          <p:cNvPr id="71" name="Google Shape;71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2425" y="4365628"/>
            <a:ext cx="1728724" cy="74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74" name="Google Shape;74;p8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75" name="Google Shape;75;p8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76" name="Google Shape;76;p8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8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600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i="1" sz="600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  <p:pic>
        <p:nvPicPr>
          <p:cNvPr id="79" name="Google Shape;79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2425" y="4365628"/>
            <a:ext cx="1728724" cy="74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 2">
  <p:cSld name="CUSTOM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Competency 1 The Workplace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Leçon 1.4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/>
          <p:nvPr>
            <p:ph type="title"/>
          </p:nvPr>
        </p:nvSpPr>
        <p:spPr>
          <a:xfrm>
            <a:off x="943775" y="4946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Different types of Workplace</a:t>
            </a:r>
            <a:endParaRPr b="1"/>
          </a:p>
        </p:txBody>
      </p:sp>
      <p:sp>
        <p:nvSpPr>
          <p:cNvPr id="92" name="Google Shape;92;p11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fr"/>
              <a:t>Self employed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fr"/>
              <a:t>Be employed by a company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fr"/>
              <a:t>Large company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fr"/>
              <a:t>Small or medium company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fr"/>
              <a:t>Family </a:t>
            </a:r>
            <a:r>
              <a:rPr b="1" lang="fr"/>
              <a:t>business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fr"/>
              <a:t>Union or not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fr"/>
              <a:t>Provincial or federal jurisdiction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fr"/>
              <a:t>In regions or </a:t>
            </a:r>
            <a:r>
              <a:rPr b="1" lang="fr"/>
              <a:t>urban</a:t>
            </a:r>
            <a:r>
              <a:rPr b="1" lang="fr"/>
              <a:t> areas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fr"/>
              <a:t>Seasonal, etc.</a:t>
            </a:r>
            <a:endParaRPr b="1"/>
          </a:p>
        </p:txBody>
      </p:sp>
      <p:pic>
        <p:nvPicPr>
          <p:cNvPr id="93" name="Google Shape;9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0250" y="0"/>
            <a:ext cx="3475150" cy="428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2"/>
          <p:cNvSpPr txBox="1"/>
          <p:nvPr>
            <p:ph type="title"/>
          </p:nvPr>
        </p:nvSpPr>
        <p:spPr>
          <a:xfrm>
            <a:off x="1165375" y="148725"/>
            <a:ext cx="7011300" cy="9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000"/>
              <a:t>     Several workplaces to choose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2"/>
          <p:cNvSpPr txBox="1"/>
          <p:nvPr/>
        </p:nvSpPr>
        <p:spPr>
          <a:xfrm>
            <a:off x="351775" y="1028700"/>
            <a:ext cx="8638500" cy="3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i="1" lang="fr" sz="2400"/>
              <a:t>Provincial and interprovincial companies</a:t>
            </a:r>
            <a:r>
              <a:rPr b="1" i="1" lang="fr" sz="2400"/>
              <a:t>;</a:t>
            </a:r>
            <a:r>
              <a:rPr i="1" lang="fr" sz="2400"/>
              <a:t> </a:t>
            </a:r>
            <a:endParaRPr i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2400"/>
              <a:t>Shorter trips, single driver and more hometime.</a:t>
            </a:r>
            <a:endParaRPr i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i="1" lang="fr" sz="2400"/>
              <a:t>Long distance</a:t>
            </a:r>
            <a:endParaRPr i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2400"/>
              <a:t>Trips of several kilometers, sleeping in the truck.</a:t>
            </a:r>
            <a:r>
              <a:rPr lang="fr" sz="2400"/>
              <a:t>(solo or team)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i="1" lang="fr" sz="2400"/>
              <a:t>Manufacturing or distribution company</a:t>
            </a:r>
            <a:endParaRPr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/>
              <a:t>Transports its own products, pre-established routes.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i="1" lang="fr" sz="2400"/>
              <a:t>C</a:t>
            </a:r>
            <a:r>
              <a:rPr b="1" i="1" lang="fr" sz="2400"/>
              <a:t>onstruction company</a:t>
            </a:r>
            <a:endParaRPr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/>
              <a:t>Bulk, cement, transport of materials. </a:t>
            </a:r>
            <a:endParaRPr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400"/>
          </a:p>
        </p:txBody>
      </p:sp>
      <p:sp>
        <p:nvSpPr>
          <p:cNvPr id="100" name="Google Shape;100;p12"/>
          <p:cNvSpPr/>
          <p:nvPr/>
        </p:nvSpPr>
        <p:spPr>
          <a:xfrm>
            <a:off x="54325" y="328425"/>
            <a:ext cx="1189800" cy="594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2"/>
          <p:cNvSpPr/>
          <p:nvPr/>
        </p:nvSpPr>
        <p:spPr>
          <a:xfrm>
            <a:off x="7857775" y="328425"/>
            <a:ext cx="1189800" cy="5949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POSSIBILITIES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OF AVANCEMENT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4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4"/>
          <p:cNvSpPr txBox="1"/>
          <p:nvPr/>
        </p:nvSpPr>
        <p:spPr>
          <a:xfrm>
            <a:off x="198300" y="1598825"/>
            <a:ext cx="2640000" cy="21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4"/>
          <p:cNvSpPr txBox="1"/>
          <p:nvPr/>
        </p:nvSpPr>
        <p:spPr>
          <a:xfrm>
            <a:off x="545325" y="1239725"/>
            <a:ext cx="8390700" cy="35940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fr" sz="2400"/>
              <a:t>TRUCK DRIVER</a:t>
            </a:r>
            <a:endParaRPr b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fr" sz="2400"/>
              <a:t>INSTRUCTOR</a:t>
            </a:r>
            <a:endParaRPr b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fr" sz="2400"/>
              <a:t>SUPERVISOR OF DRIVERS</a:t>
            </a:r>
            <a:endParaRPr b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fr" sz="2400"/>
              <a:t>FLEET MANAGER</a:t>
            </a:r>
            <a:endParaRPr b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fr" sz="2400"/>
              <a:t>SAFETY DEPARTMENT MANAGER</a:t>
            </a:r>
            <a:endParaRPr b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fr" sz="2400"/>
              <a:t>TEACHER AT CFTR</a:t>
            </a:r>
            <a:endParaRPr b="1"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Opportunities</a:t>
            </a:r>
            <a:r>
              <a:rPr b="1" lang="fr" sz="2400"/>
              <a:t> for advancement</a:t>
            </a:r>
            <a:endParaRPr b="1"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are numerous. It’s up to you!</a:t>
            </a:r>
            <a:endParaRPr b="1"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</p:txBody>
      </p:sp>
      <p:pic>
        <p:nvPicPr>
          <p:cNvPr id="114" name="Google Shape;11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1425" y="1431700"/>
            <a:ext cx="2565550" cy="3210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