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Exo 2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1BEB20-2FE3-4E70-A24A-CC21DAC35A33}">
  <a:tblStyle styleId="{AF1BEB20-2FE3-4E70-A24A-CC21DAC35A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xo2-bold.fntdata"/><Relationship Id="rId25" Type="http://schemas.openxmlformats.org/officeDocument/2006/relationships/font" Target="fonts/Exo2-regular.fntdata"/><Relationship Id="rId28" Type="http://schemas.openxmlformats.org/officeDocument/2006/relationships/font" Target="fonts/Exo2-boldItalic.fntdata"/><Relationship Id="rId27" Type="http://schemas.openxmlformats.org/officeDocument/2006/relationships/font" Target="fonts/Exo2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540264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8540264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Dans le tableau ci-dessus, il a été ressortie les principales </a:t>
            </a:r>
            <a:r>
              <a:rPr b="1" lang="fr" sz="1000">
                <a:solidFill>
                  <a:schemeClr val="dk1"/>
                </a:solidFill>
              </a:rPr>
              <a:t>applications</a:t>
            </a:r>
            <a:r>
              <a:rPr lang="fr" sz="1000">
                <a:solidFill>
                  <a:schemeClr val="dk1"/>
                </a:solidFill>
              </a:rPr>
              <a:t> (vocations) dédiés par le fabricant des transmission Eaton-Fuller.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On voit par exemple que la </a:t>
            </a:r>
            <a:r>
              <a:rPr b="1" lang="fr" sz="1000">
                <a:solidFill>
                  <a:schemeClr val="dk1"/>
                </a:solidFill>
              </a:rPr>
              <a:t>10 vitesses</a:t>
            </a:r>
            <a:r>
              <a:rPr lang="fr" sz="1000">
                <a:solidFill>
                  <a:schemeClr val="dk1"/>
                </a:solidFill>
              </a:rPr>
              <a:t> (modèle FR) est plus appropriée à du transport grande distance, à la collecte de déchets, aux applications agricoles, à la construction et aux cueillettes et livraisons.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On voit aussi par exemple que la </a:t>
            </a:r>
            <a:r>
              <a:rPr b="1" lang="fr" sz="1000">
                <a:solidFill>
                  <a:schemeClr val="dk1"/>
                </a:solidFill>
              </a:rPr>
              <a:t>13</a:t>
            </a:r>
            <a:r>
              <a:rPr lang="fr" sz="1000">
                <a:solidFill>
                  <a:schemeClr val="dk1"/>
                </a:solidFill>
              </a:rPr>
              <a:t> et la </a:t>
            </a:r>
            <a:r>
              <a:rPr b="1" lang="fr" sz="1000">
                <a:solidFill>
                  <a:schemeClr val="dk1"/>
                </a:solidFill>
              </a:rPr>
              <a:t>18 vitesses</a:t>
            </a:r>
            <a:r>
              <a:rPr lang="fr" sz="1000">
                <a:solidFill>
                  <a:schemeClr val="dk1"/>
                </a:solidFill>
              </a:rPr>
              <a:t> ne sont pas appropriées (selon le fabricant) à  faire constamment des cueillettes et livraisons.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Ceci constitue des </a:t>
            </a:r>
            <a:r>
              <a:rPr b="1" lang="fr" sz="1000">
                <a:solidFill>
                  <a:schemeClr val="dk1"/>
                </a:solidFill>
              </a:rPr>
              <a:t>suggestions</a:t>
            </a:r>
            <a:r>
              <a:rPr lang="fr" sz="1000">
                <a:solidFill>
                  <a:schemeClr val="dk1"/>
                </a:solidFill>
              </a:rPr>
              <a:t> par le fabricant aux acheteurs de camions. Lorsque ces derniers projettent d’acheter un véhicule, c’est ce qui leur est suggéré.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La </a:t>
            </a:r>
            <a:r>
              <a:rPr b="1" lang="fr" sz="1000">
                <a:solidFill>
                  <a:schemeClr val="dk1"/>
                </a:solidFill>
              </a:rPr>
              <a:t>décision</a:t>
            </a:r>
            <a:r>
              <a:rPr lang="fr" sz="1000">
                <a:solidFill>
                  <a:schemeClr val="dk1"/>
                </a:solidFill>
              </a:rPr>
              <a:t> de faire implanter le modèle de transmission reste quand même le </a:t>
            </a:r>
            <a:r>
              <a:rPr b="1" lang="fr" sz="1000">
                <a:solidFill>
                  <a:schemeClr val="dk1"/>
                </a:solidFill>
              </a:rPr>
              <a:t>choix </a:t>
            </a:r>
            <a:r>
              <a:rPr lang="fr" sz="1000">
                <a:solidFill>
                  <a:schemeClr val="dk1"/>
                </a:solidFill>
              </a:rPr>
              <a:t>de l’acheteur.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540264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540264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98d06121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98d0612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association avec cette diapositive et la suivante, la ‘’présentation synchronisation à télécharger’’ peut être utilisé pour visualiser les mouvements. Cette présentation est accessible à partir du plan de leçon. Cliquer sur le lien.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Première étape, il faut appuyer et </a:t>
            </a:r>
            <a:r>
              <a:rPr b="1" lang="fr" sz="1000">
                <a:solidFill>
                  <a:schemeClr val="dk1"/>
                </a:solidFill>
              </a:rPr>
              <a:t>relâcher</a:t>
            </a:r>
            <a:r>
              <a:rPr lang="fr" sz="1000">
                <a:solidFill>
                  <a:schemeClr val="dk1"/>
                </a:solidFill>
              </a:rPr>
              <a:t> une première fois l’embrayage afin de mieux pouvoir faire passer le </a:t>
            </a:r>
            <a:r>
              <a:rPr b="1" lang="fr" sz="1000">
                <a:solidFill>
                  <a:schemeClr val="dk1"/>
                </a:solidFill>
              </a:rPr>
              <a:t>levier</a:t>
            </a:r>
            <a:r>
              <a:rPr lang="fr" sz="1000">
                <a:solidFill>
                  <a:schemeClr val="dk1"/>
                </a:solidFill>
              </a:rPr>
              <a:t> de vitesse au point mort (</a:t>
            </a:r>
            <a:r>
              <a:rPr b="1" lang="fr" sz="1000">
                <a:solidFill>
                  <a:schemeClr val="dk1"/>
                </a:solidFill>
              </a:rPr>
              <a:t>neutre</a:t>
            </a:r>
            <a:r>
              <a:rPr lang="fr" sz="1000">
                <a:solidFill>
                  <a:schemeClr val="dk1"/>
                </a:solidFill>
              </a:rPr>
              <a:t>) simultanément en relâchant l’accélérateur.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Deuxième étape, il faut </a:t>
            </a:r>
            <a:r>
              <a:rPr b="1" lang="fr" sz="1000">
                <a:solidFill>
                  <a:schemeClr val="dk1"/>
                </a:solidFill>
              </a:rPr>
              <a:t>réappuyer</a:t>
            </a:r>
            <a:r>
              <a:rPr lang="fr" sz="1000">
                <a:solidFill>
                  <a:schemeClr val="dk1"/>
                </a:solidFill>
              </a:rPr>
              <a:t> sur l’embrayage et simultanément aussi entrer le levier de vitesse dans le second rapport.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C’est le moment entre la </a:t>
            </a:r>
            <a:r>
              <a:rPr b="1" lang="fr" sz="1000">
                <a:solidFill>
                  <a:schemeClr val="dk1"/>
                </a:solidFill>
              </a:rPr>
              <a:t>première</a:t>
            </a:r>
            <a:r>
              <a:rPr lang="fr" sz="1000">
                <a:solidFill>
                  <a:schemeClr val="dk1"/>
                </a:solidFill>
              </a:rPr>
              <a:t> et la </a:t>
            </a:r>
            <a:r>
              <a:rPr b="1" lang="fr" sz="1000">
                <a:solidFill>
                  <a:schemeClr val="dk1"/>
                </a:solidFill>
              </a:rPr>
              <a:t>deuxième</a:t>
            </a:r>
            <a:r>
              <a:rPr lang="fr" sz="1000">
                <a:solidFill>
                  <a:schemeClr val="dk1"/>
                </a:solidFill>
              </a:rPr>
              <a:t> embrayage où tout se joue.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C’est à ce moment que le moteur </a:t>
            </a:r>
            <a:r>
              <a:rPr b="1" lang="fr" sz="1000">
                <a:solidFill>
                  <a:schemeClr val="dk1"/>
                </a:solidFill>
              </a:rPr>
              <a:t>baisse</a:t>
            </a:r>
            <a:r>
              <a:rPr lang="fr" sz="1000">
                <a:solidFill>
                  <a:schemeClr val="dk1"/>
                </a:solidFill>
              </a:rPr>
              <a:t> de régime et qui par conséquent fait baisser le régime de la </a:t>
            </a:r>
            <a:r>
              <a:rPr b="1" lang="fr" sz="1000">
                <a:solidFill>
                  <a:schemeClr val="dk1"/>
                </a:solidFill>
              </a:rPr>
              <a:t>transmission</a:t>
            </a:r>
            <a:r>
              <a:rPr lang="fr" sz="1000">
                <a:solidFill>
                  <a:schemeClr val="dk1"/>
                </a:solidFill>
              </a:rPr>
              <a:t> aussi. L’engrenage plus petit du </a:t>
            </a:r>
            <a:r>
              <a:rPr b="1" lang="fr" sz="1000">
                <a:solidFill>
                  <a:schemeClr val="dk1"/>
                </a:solidFill>
              </a:rPr>
              <a:t>second</a:t>
            </a:r>
            <a:r>
              <a:rPr lang="fr" sz="1000">
                <a:solidFill>
                  <a:schemeClr val="dk1"/>
                </a:solidFill>
              </a:rPr>
              <a:t> rapport de la transmission peut alors </a:t>
            </a:r>
            <a:r>
              <a:rPr b="1" lang="fr" sz="1000">
                <a:solidFill>
                  <a:schemeClr val="dk1"/>
                </a:solidFill>
              </a:rPr>
              <a:t>s’emboîter</a:t>
            </a:r>
            <a:r>
              <a:rPr lang="fr" sz="1000">
                <a:solidFill>
                  <a:schemeClr val="dk1"/>
                </a:solidFill>
              </a:rPr>
              <a:t> dans l’engrenage du moteur étant donné que celle-ci tourne 400 tours de moins dans ce cas-ci.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En résumé, pour une même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de véhicule, le moteur doit tourner 400 tours de moins dans un </a:t>
            </a:r>
            <a:r>
              <a:rPr b="1" lang="fr" sz="1000">
                <a:solidFill>
                  <a:schemeClr val="dk1"/>
                </a:solidFill>
              </a:rPr>
              <a:t>rapport</a:t>
            </a:r>
            <a:r>
              <a:rPr lang="fr" sz="1000">
                <a:solidFill>
                  <a:schemeClr val="dk1"/>
                </a:solidFill>
              </a:rPr>
              <a:t> de transmission plus élevé dans l’exemple présent.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8d06121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98d06121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association avec cette diapositive et la suivante, la ‘’présentation synchronisation à télécharger’’ peut être utilisé pour visualiser les mouvements. Cette présentation est accessible à partir du plan de leçon. Cliquer sur le lien.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Première étape, il faut appuyer et </a:t>
            </a:r>
            <a:r>
              <a:rPr b="1" lang="fr" sz="1000">
                <a:solidFill>
                  <a:schemeClr val="dk1"/>
                </a:solidFill>
              </a:rPr>
              <a:t>relâcher</a:t>
            </a:r>
            <a:r>
              <a:rPr lang="fr" sz="1000">
                <a:solidFill>
                  <a:schemeClr val="dk1"/>
                </a:solidFill>
              </a:rPr>
              <a:t> une première fois l’embrayage afin de mieux pouvoir faire passer le </a:t>
            </a:r>
            <a:r>
              <a:rPr b="1" lang="fr" sz="1000">
                <a:solidFill>
                  <a:schemeClr val="dk1"/>
                </a:solidFill>
              </a:rPr>
              <a:t>levier</a:t>
            </a:r>
            <a:r>
              <a:rPr lang="fr" sz="1000">
                <a:solidFill>
                  <a:schemeClr val="dk1"/>
                </a:solidFill>
              </a:rPr>
              <a:t> de vitesse au point mort (</a:t>
            </a:r>
            <a:r>
              <a:rPr b="1" lang="fr" sz="1000">
                <a:solidFill>
                  <a:schemeClr val="dk1"/>
                </a:solidFill>
              </a:rPr>
              <a:t>neutre</a:t>
            </a:r>
            <a:r>
              <a:rPr lang="fr" sz="1000">
                <a:solidFill>
                  <a:schemeClr val="dk1"/>
                </a:solidFill>
              </a:rPr>
              <a:t>) simultanément en relâchant l’accélérateur.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Deuxième étape, il faut </a:t>
            </a:r>
            <a:r>
              <a:rPr b="1" lang="fr" sz="1000">
                <a:solidFill>
                  <a:schemeClr val="dk1"/>
                </a:solidFill>
              </a:rPr>
              <a:t>appuyer</a:t>
            </a:r>
            <a:r>
              <a:rPr lang="fr" sz="1000">
                <a:solidFill>
                  <a:schemeClr val="dk1"/>
                </a:solidFill>
              </a:rPr>
              <a:t> sur l’accélérateur pour monter la révolution du moteur (et de la transmission aussi) de 400 tours pour notre exemple.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Troisième étape, il faut </a:t>
            </a:r>
            <a:r>
              <a:rPr b="1" lang="fr" sz="1000">
                <a:solidFill>
                  <a:schemeClr val="dk1"/>
                </a:solidFill>
              </a:rPr>
              <a:t>réappuyer</a:t>
            </a:r>
            <a:r>
              <a:rPr lang="fr" sz="1000">
                <a:solidFill>
                  <a:schemeClr val="dk1"/>
                </a:solidFill>
              </a:rPr>
              <a:t> sur l’embrayage et simultanément aussi entrer le levier de vitesse dans le second rapport.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En résumé, pour une même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de véhicule, le moteur doit tourner 400 tours de plus dans un </a:t>
            </a:r>
            <a:r>
              <a:rPr b="1" lang="fr" sz="1000">
                <a:solidFill>
                  <a:schemeClr val="dk1"/>
                </a:solidFill>
              </a:rPr>
              <a:t>rapport</a:t>
            </a:r>
            <a:r>
              <a:rPr lang="fr" sz="1000">
                <a:solidFill>
                  <a:schemeClr val="dk1"/>
                </a:solidFill>
              </a:rPr>
              <a:t> de transmission inférieur dans l’exemple présent.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78136f2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78136f2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Bien entendu, tous peuvent imaginer que lorsqu’il y a mauvaise synchronisation des engrenages durant les changements de rapport, ceci cause une </a:t>
            </a:r>
            <a:r>
              <a:rPr b="1" lang="fr" sz="1200">
                <a:solidFill>
                  <a:schemeClr val="dk1"/>
                </a:solidFill>
              </a:rPr>
              <a:t>usure prématuré</a:t>
            </a:r>
            <a:r>
              <a:rPr lang="fr" sz="1200">
                <a:solidFill>
                  <a:schemeClr val="dk1"/>
                </a:solidFill>
              </a:rPr>
              <a:t> de ces dernières dans la transmission.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Faire un grincement à </a:t>
            </a:r>
            <a:r>
              <a:rPr b="1" lang="fr" sz="1200">
                <a:solidFill>
                  <a:schemeClr val="dk1"/>
                </a:solidFill>
              </a:rPr>
              <a:t>quelques reprises</a:t>
            </a:r>
            <a:r>
              <a:rPr lang="fr" sz="1200">
                <a:solidFill>
                  <a:schemeClr val="dk1"/>
                </a:solidFill>
              </a:rPr>
              <a:t> durant une journée de travail est considéré comme acceptable et ne causera pas une grande réduction de la durée de vie d’une transmission.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Par contre de façon </a:t>
            </a:r>
            <a:r>
              <a:rPr b="1" lang="fr" sz="1200">
                <a:solidFill>
                  <a:schemeClr val="dk1"/>
                </a:solidFill>
              </a:rPr>
              <a:t>régulière</a:t>
            </a:r>
            <a:r>
              <a:rPr lang="fr" sz="1200">
                <a:solidFill>
                  <a:schemeClr val="dk1"/>
                </a:solidFill>
              </a:rPr>
              <a:t>, ceci diminue grandement sa durée de vie et entraînera des </a:t>
            </a:r>
            <a:r>
              <a:rPr b="1" lang="fr" sz="1200">
                <a:solidFill>
                  <a:schemeClr val="dk1"/>
                </a:solidFill>
              </a:rPr>
              <a:t>coûts</a:t>
            </a:r>
            <a:r>
              <a:rPr lang="fr" sz="1200">
                <a:solidFill>
                  <a:schemeClr val="dk1"/>
                </a:solidFill>
              </a:rPr>
              <a:t> d'entretien supplémentaire pour l’entreprise. Alors c’est sur le </a:t>
            </a:r>
            <a:r>
              <a:rPr b="1" lang="fr" sz="1200">
                <a:solidFill>
                  <a:schemeClr val="dk1"/>
                </a:solidFill>
              </a:rPr>
              <a:t>conducteur/conductrice</a:t>
            </a:r>
            <a:r>
              <a:rPr lang="fr" sz="1200">
                <a:solidFill>
                  <a:schemeClr val="dk1"/>
                </a:solidFill>
              </a:rPr>
              <a:t> que repose une diminution des ces coûts. Soyez donc </a:t>
            </a:r>
            <a:r>
              <a:rPr b="1" lang="fr" sz="1200">
                <a:solidFill>
                  <a:schemeClr val="dk1"/>
                </a:solidFill>
              </a:rPr>
              <a:t>minutieux/minutieuses</a:t>
            </a:r>
            <a:r>
              <a:rPr lang="fr" sz="1200">
                <a:solidFill>
                  <a:schemeClr val="dk1"/>
                </a:solidFill>
              </a:rPr>
              <a:t> dans vos manoeuvres.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85f3988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85f3988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5f3988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5f3988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5f39883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5f3988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Voir les commentaires du présentateur de la diapositive </a:t>
            </a:r>
            <a:r>
              <a:rPr b="1" lang="fr"/>
              <a:t>suivante</a:t>
            </a:r>
            <a:r>
              <a:rPr lang="fr"/>
              <a:t> pour avoir une idée de l’explication (par l’enseignant) des notions de </a:t>
            </a:r>
            <a:r>
              <a:rPr b="1" lang="fr"/>
              <a:t>cette</a:t>
            </a:r>
            <a:r>
              <a:rPr lang="fr"/>
              <a:t> diapositive et de la </a:t>
            </a:r>
            <a:r>
              <a:rPr b="1" lang="fr"/>
              <a:t>suivante.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 élèves ont les dessins de cette diapositive et de la suivante sur la même page.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000">
                <a:solidFill>
                  <a:schemeClr val="dk1"/>
                </a:solidFill>
              </a:rPr>
              <a:t>Description de la multiplication du couple moteur par la transmission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Comme on le voit dans les images de la page précédente, de la </a:t>
            </a:r>
            <a:r>
              <a:rPr b="1" lang="fr" sz="1000">
                <a:solidFill>
                  <a:schemeClr val="dk1"/>
                </a:solidFill>
              </a:rPr>
              <a:t>première</a:t>
            </a:r>
            <a:r>
              <a:rPr lang="fr" sz="1000">
                <a:solidFill>
                  <a:schemeClr val="dk1"/>
                </a:solidFill>
              </a:rPr>
              <a:t> image vers la </a:t>
            </a:r>
            <a:r>
              <a:rPr b="1" lang="fr" sz="1000">
                <a:solidFill>
                  <a:schemeClr val="dk1"/>
                </a:solidFill>
              </a:rPr>
              <a:t>dernière</a:t>
            </a:r>
            <a:r>
              <a:rPr lang="fr" sz="1000">
                <a:solidFill>
                  <a:schemeClr val="dk1"/>
                </a:solidFill>
              </a:rPr>
              <a:t>, l’engrenage sélectionnée de la transmission devient de plus en </a:t>
            </a:r>
            <a:r>
              <a:rPr b="1" lang="fr" sz="1000">
                <a:solidFill>
                  <a:schemeClr val="dk1"/>
                </a:solidFill>
              </a:rPr>
              <a:t>plus petite.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La force appliquée sur le levier </a:t>
            </a:r>
            <a:r>
              <a:rPr b="1" lang="fr" sz="1000">
                <a:solidFill>
                  <a:schemeClr val="dk1"/>
                </a:solidFill>
              </a:rPr>
              <a:t>diminue</a:t>
            </a:r>
            <a:r>
              <a:rPr lang="fr" sz="1000">
                <a:solidFill>
                  <a:schemeClr val="dk1"/>
                </a:solidFill>
              </a:rPr>
              <a:t> de plus en plus. La première image représente un exemple visuel du </a:t>
            </a:r>
            <a:r>
              <a:rPr b="1" lang="fr" sz="1000">
                <a:solidFill>
                  <a:schemeClr val="dk1"/>
                </a:solidFill>
              </a:rPr>
              <a:t>premier</a:t>
            </a:r>
            <a:r>
              <a:rPr lang="fr" sz="1000">
                <a:solidFill>
                  <a:schemeClr val="dk1"/>
                </a:solidFill>
              </a:rPr>
              <a:t> rapport d’une transmission. L’engrenage est </a:t>
            </a:r>
            <a:r>
              <a:rPr b="1" lang="fr" sz="1000">
                <a:solidFill>
                  <a:schemeClr val="dk1"/>
                </a:solidFill>
              </a:rPr>
              <a:t>grand</a:t>
            </a:r>
            <a:r>
              <a:rPr lang="fr" sz="1000">
                <a:solidFill>
                  <a:schemeClr val="dk1"/>
                </a:solidFill>
              </a:rPr>
              <a:t>, donc la force de couple du moteur sur un levier plus </a:t>
            </a:r>
            <a:r>
              <a:rPr b="1" lang="fr" sz="1000">
                <a:solidFill>
                  <a:schemeClr val="dk1"/>
                </a:solidFill>
              </a:rPr>
              <a:t>long</a:t>
            </a:r>
            <a:r>
              <a:rPr lang="fr" sz="1000">
                <a:solidFill>
                  <a:schemeClr val="dk1"/>
                </a:solidFill>
              </a:rPr>
              <a:t> multiplie le couple aux roues du véhicule.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Le moteur développe toujours le même couple. C’est donc la transmission qui a le pouvoir de </a:t>
            </a:r>
            <a:r>
              <a:rPr b="1" lang="fr" sz="1000">
                <a:solidFill>
                  <a:schemeClr val="dk1"/>
                </a:solidFill>
              </a:rPr>
              <a:t>multiplier</a:t>
            </a:r>
            <a:r>
              <a:rPr lang="fr" sz="1000">
                <a:solidFill>
                  <a:schemeClr val="dk1"/>
                </a:solidFill>
              </a:rPr>
              <a:t> le couple du moteur.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Par conséquent, à mesure que la transmission </a:t>
            </a:r>
            <a:r>
              <a:rPr b="1" lang="fr" sz="1000">
                <a:solidFill>
                  <a:schemeClr val="dk1"/>
                </a:solidFill>
              </a:rPr>
              <a:t>diminue</a:t>
            </a:r>
            <a:r>
              <a:rPr lang="fr" sz="1000">
                <a:solidFill>
                  <a:schemeClr val="dk1"/>
                </a:solidFill>
              </a:rPr>
              <a:t> la </a:t>
            </a:r>
            <a:r>
              <a:rPr b="1" lang="fr" sz="1000">
                <a:solidFill>
                  <a:schemeClr val="dk1"/>
                </a:solidFill>
              </a:rPr>
              <a:t>multiplication</a:t>
            </a:r>
            <a:r>
              <a:rPr lang="fr" sz="1000">
                <a:solidFill>
                  <a:schemeClr val="dk1"/>
                </a:solidFill>
              </a:rPr>
              <a:t> du couple aux roues, la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du véhicule </a:t>
            </a:r>
            <a:r>
              <a:rPr b="1" lang="fr" sz="1000">
                <a:solidFill>
                  <a:schemeClr val="dk1"/>
                </a:solidFill>
              </a:rPr>
              <a:t>augmente</a:t>
            </a:r>
            <a:r>
              <a:rPr lang="fr" sz="1000">
                <a:solidFill>
                  <a:schemeClr val="dk1"/>
                </a:solidFill>
              </a:rPr>
              <a:t>. Il est donc impossible d’avoir constamment plus de </a:t>
            </a:r>
            <a:r>
              <a:rPr b="1" lang="fr" sz="1000">
                <a:solidFill>
                  <a:schemeClr val="dk1"/>
                </a:solidFill>
              </a:rPr>
              <a:t>couple</a:t>
            </a:r>
            <a:r>
              <a:rPr lang="fr" sz="1000">
                <a:solidFill>
                  <a:schemeClr val="dk1"/>
                </a:solidFill>
              </a:rPr>
              <a:t> et de </a:t>
            </a:r>
            <a:r>
              <a:rPr b="1" lang="fr" sz="1000">
                <a:solidFill>
                  <a:schemeClr val="dk1"/>
                </a:solidFill>
              </a:rPr>
              <a:t>vitesse</a:t>
            </a:r>
            <a:r>
              <a:rPr lang="fr" sz="1000">
                <a:solidFill>
                  <a:schemeClr val="dk1"/>
                </a:solidFill>
              </a:rPr>
              <a:t> de la part de la transmission.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C’est donc le </a:t>
            </a:r>
            <a:r>
              <a:rPr b="1" lang="fr" sz="1000">
                <a:solidFill>
                  <a:schemeClr val="dk1"/>
                </a:solidFill>
              </a:rPr>
              <a:t>travail</a:t>
            </a:r>
            <a:r>
              <a:rPr lang="fr" sz="1000">
                <a:solidFill>
                  <a:schemeClr val="dk1"/>
                </a:solidFill>
              </a:rPr>
              <a:t> du conducteur/conductrice du véhicule (c’est-à-dire vous) de connaître cette </a:t>
            </a:r>
            <a:r>
              <a:rPr b="1" lang="fr" sz="1000">
                <a:solidFill>
                  <a:schemeClr val="dk1"/>
                </a:solidFill>
              </a:rPr>
              <a:t>possibilité</a:t>
            </a:r>
            <a:r>
              <a:rPr lang="fr" sz="1000">
                <a:solidFill>
                  <a:schemeClr val="dk1"/>
                </a:solidFill>
              </a:rPr>
              <a:t> qu’offre le système de transmission et de </a:t>
            </a:r>
            <a:r>
              <a:rPr b="1" lang="fr" sz="1000">
                <a:solidFill>
                  <a:schemeClr val="dk1"/>
                </a:solidFill>
              </a:rPr>
              <a:t>choisir</a:t>
            </a:r>
            <a:r>
              <a:rPr lang="fr" sz="1000">
                <a:solidFill>
                  <a:schemeClr val="dk1"/>
                </a:solidFill>
              </a:rPr>
              <a:t> les engrenages appropriées lorsque ce ou cette dernière se retrouve dans diverses </a:t>
            </a:r>
            <a:r>
              <a:rPr b="1" lang="fr" sz="1000">
                <a:solidFill>
                  <a:schemeClr val="dk1"/>
                </a:solidFill>
              </a:rPr>
              <a:t>situations</a:t>
            </a:r>
            <a:r>
              <a:rPr lang="fr" sz="1000">
                <a:solidFill>
                  <a:schemeClr val="dk1"/>
                </a:solidFill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bef8fa3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9bef8fa3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ce3c9e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ce3c9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boutons noir sont les sélecteurs de paliers (Range) dans l’auxiliaire de la transmission.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boutons rouge et gris sont des sélecteurs de vitesses hautes (HIGH) et basses (LO) aussi dans l’auxiliaire de la transmission.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bouton bleu est un sélecteur de très basse vitesse (DEEP) toujours dans l’auxiliaire de la transmission.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9ce3c9e3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9ce3c9e3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9ce3c9e3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9ce3c9e3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9ce3c9e3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9ce3c9e3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ce3c9e3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ce3c9e3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8sFmevtr5RS1e8so6iK0BDSX2QXbDO1Z/view?usp=sharing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drive.google.com/open?id=1YDbup5H1I4zV2VbMOUTB1F7OrlCGNsSo" TargetMode="External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file/d/19-YokEA1_4aawjX4jVgy_fAh-IGyOyYH/view?usp=sharing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open?id=1YDbup5H1I4zV2VbMOUTB1F7OrlCGNsSo" TargetMode="External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3790725" y="1117675"/>
            <a:ext cx="5314200" cy="24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Leçon 2.3.2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Transmission du mouvement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(les transmissions manuelles)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3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0" y="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Familles de modèles et vocations des boîtes de vitesses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52400" y="685800"/>
            <a:ext cx="89916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Tableau du fabricant Eaton-Fuller</a:t>
            </a: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151" name="Google Shape;151;p19"/>
          <p:cNvGraphicFramePr/>
          <p:nvPr/>
        </p:nvGraphicFramePr>
        <p:xfrm>
          <a:off x="44155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{AF1BEB20-2FE3-4E70-A24A-CC21DAC35A33}</a:tableStyleId>
              </a:tblPr>
              <a:tblGrid>
                <a:gridCol w="609775"/>
                <a:gridCol w="588725"/>
                <a:gridCol w="693875"/>
                <a:gridCol w="647325"/>
                <a:gridCol w="569500"/>
                <a:gridCol w="738625"/>
                <a:gridCol w="683350"/>
                <a:gridCol w="725400"/>
                <a:gridCol w="788475"/>
                <a:gridCol w="462575"/>
                <a:gridCol w="883100"/>
                <a:gridCol w="883100"/>
              </a:tblGrid>
              <a:tr h="3152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Famille des modèles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Vitesse de marche avant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Transport grande distance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Transport lourd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FD966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Construction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Cueillette et livraison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EA9999"/>
                    </a:solidFill>
                  </a:tcPr>
                </a:tc>
              </a:tr>
              <a:tr h="65540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Journali-sation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Exploita-</a:t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tion minière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Champs de pétrole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Collecte de déchets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Application agricoles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/>
                        <a:t>Hors route</a:t>
                      </a:r>
                      <a:endParaRPr b="1" sz="800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 vMerge="1"/>
                <a:tc vMerge="1"/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Série FR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10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EA9999"/>
                    </a:solidFill>
                  </a:tcPr>
                </a:tc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8LL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8 + 2 bas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EA9999"/>
                    </a:solidFill>
                  </a:tcPr>
                </a:tc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Super 13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13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</a:tr>
              <a:tr h="498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Super 18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900"/>
                        <a:t>18</a:t>
                      </a:r>
                      <a:endParaRPr b="1" sz="9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0" y="457200"/>
            <a:ext cx="91440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Comme conducteur, vous aurez à connaître les </a:t>
            </a:r>
            <a:r>
              <a:rPr b="1" lang="fr" sz="1800">
                <a:solidFill>
                  <a:schemeClr val="dk1"/>
                </a:solidFill>
              </a:rPr>
              <a:t>possibilités</a:t>
            </a:r>
            <a:r>
              <a:rPr lang="fr" sz="1800">
                <a:solidFill>
                  <a:schemeClr val="dk1"/>
                </a:solidFill>
              </a:rPr>
              <a:t> qu’offre les modèles de transmission afin d’en exploiter le maximum de performance selon les </a:t>
            </a:r>
            <a:r>
              <a:rPr b="1" lang="fr" sz="1800">
                <a:solidFill>
                  <a:schemeClr val="dk1"/>
                </a:solidFill>
              </a:rPr>
              <a:t>situations</a:t>
            </a:r>
            <a:r>
              <a:rPr lang="f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0" y="1752600"/>
            <a:ext cx="9144000" cy="9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Lorsque le modèle de </a:t>
            </a:r>
            <a:r>
              <a:rPr b="1" lang="fr" sz="1800">
                <a:solidFill>
                  <a:schemeClr val="dk1"/>
                </a:solidFill>
              </a:rPr>
              <a:t>transmission</a:t>
            </a:r>
            <a:r>
              <a:rPr lang="fr" sz="1800">
                <a:solidFill>
                  <a:schemeClr val="dk1"/>
                </a:solidFill>
              </a:rPr>
              <a:t> que vous opérez ne sera pas </a:t>
            </a:r>
            <a:r>
              <a:rPr lang="fr" sz="1800">
                <a:solidFill>
                  <a:schemeClr val="dk1"/>
                </a:solidFill>
              </a:rPr>
              <a:t>parfaitement </a:t>
            </a:r>
            <a:r>
              <a:rPr b="1" lang="fr" sz="1800">
                <a:solidFill>
                  <a:schemeClr val="dk1"/>
                </a:solidFill>
              </a:rPr>
              <a:t>adapté</a:t>
            </a:r>
            <a:r>
              <a:rPr lang="fr" sz="1800">
                <a:solidFill>
                  <a:schemeClr val="dk1"/>
                </a:solidFill>
              </a:rPr>
              <a:t> au type de transport que vous effectuerez, vous saurez quand même reconnaître les limites.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3409950" y="8450"/>
            <a:ext cx="5753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Les principes et la méthode de synchronisation</a:t>
            </a:r>
            <a:endParaRPr sz="1800"/>
          </a:p>
        </p:txBody>
      </p:sp>
      <p:sp>
        <p:nvSpPr>
          <p:cNvPr id="165" name="Google Shape;165;p21"/>
          <p:cNvSpPr txBox="1"/>
          <p:nvPr/>
        </p:nvSpPr>
        <p:spPr>
          <a:xfrm>
            <a:off x="3095350" y="385950"/>
            <a:ext cx="5943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dk1"/>
                </a:solidFill>
              </a:rPr>
              <a:t>Gradation de rapport (Cliquer sur l’image)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66" name="Google Shape;166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8444" r="8444" t="0"/>
          <a:stretch/>
        </p:blipFill>
        <p:spPr>
          <a:xfrm>
            <a:off x="4115200" y="731650"/>
            <a:ext cx="3839750" cy="28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3008775" y="3661025"/>
            <a:ext cx="5943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Autre lien vidéo CFTR: </a:t>
            </a:r>
            <a:r>
              <a:rPr b="1" lang="fr" u="sng">
                <a:solidFill>
                  <a:schemeClr val="hlink"/>
                </a:solidFill>
                <a:hlinkClick r:id="rId5"/>
              </a:rPr>
              <a:t>https://drive.google.com/open?id=1YDbup5H1I4zV2VbMOUTB1F7OrlCGNsSo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 b="49" l="0" r="0" t="39"/>
          <a:stretch/>
        </p:blipFill>
        <p:spPr>
          <a:xfrm>
            <a:off x="76200" y="85252"/>
            <a:ext cx="2420363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7">
            <a:alphaModFix/>
          </a:blip>
          <a:srcRect b="119" l="0" r="0" t="109"/>
          <a:stretch/>
        </p:blipFill>
        <p:spPr>
          <a:xfrm>
            <a:off x="71816" y="2280525"/>
            <a:ext cx="2426075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3181350" y="8450"/>
            <a:ext cx="5753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Les principes et la méthode de synchronisation</a:t>
            </a:r>
            <a:endParaRPr sz="1800"/>
          </a:p>
        </p:txBody>
      </p:sp>
      <p:sp>
        <p:nvSpPr>
          <p:cNvPr id="176" name="Google Shape;176;p22"/>
          <p:cNvSpPr txBox="1"/>
          <p:nvPr/>
        </p:nvSpPr>
        <p:spPr>
          <a:xfrm>
            <a:off x="3095350" y="385950"/>
            <a:ext cx="5943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dk1"/>
                </a:solidFill>
              </a:rPr>
              <a:t>Rétrogra</a:t>
            </a:r>
            <a:r>
              <a:rPr lang="fr" sz="1200" u="sng">
                <a:solidFill>
                  <a:schemeClr val="dk1"/>
                </a:solidFill>
              </a:rPr>
              <a:t>dation de rapport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7" name="Google Shape;177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6762" r="6762" t="0"/>
          <a:stretch/>
        </p:blipFill>
        <p:spPr>
          <a:xfrm>
            <a:off x="4176599" y="743275"/>
            <a:ext cx="3827776" cy="27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3008775" y="3584825"/>
            <a:ext cx="5943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Autre lien vidéo CFTR: </a:t>
            </a:r>
            <a:r>
              <a:rPr b="1" lang="fr" u="sng">
                <a:solidFill>
                  <a:schemeClr val="hlink"/>
                </a:solidFill>
                <a:hlinkClick r:id="rId5"/>
              </a:rPr>
              <a:t>https://drive.google.com/open?id=1YDbup5H1I4zV2VbMOUTB1F7OrlCGNsSo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6">
            <a:alphaModFix/>
          </a:blip>
          <a:srcRect b="49" l="0" r="0" t="39"/>
          <a:stretch/>
        </p:blipFill>
        <p:spPr>
          <a:xfrm>
            <a:off x="76200" y="2295052"/>
            <a:ext cx="2420363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7">
            <a:alphaModFix/>
          </a:blip>
          <a:srcRect b="119" l="0" r="0" t="109"/>
          <a:stretch/>
        </p:blipFill>
        <p:spPr>
          <a:xfrm>
            <a:off x="71816" y="70725"/>
            <a:ext cx="2426075" cy="20587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0" y="0"/>
            <a:ext cx="91440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Les problèmes potentiels dû à une mauvaise utilisation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75" y="492000"/>
            <a:ext cx="3059800" cy="222212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425" y="1867225"/>
            <a:ext cx="3059800" cy="22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0" y="0"/>
            <a:ext cx="9144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et conseils du fabricant Eaton-Fuller pour éviter d’autres problèmes potentiels dû à une mauvaise utilisation</a:t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0" y="914400"/>
            <a:ext cx="9144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S</a:t>
            </a:r>
            <a:r>
              <a:rPr lang="fr">
                <a:solidFill>
                  <a:srgbClr val="222222"/>
                </a:solidFill>
              </a:rPr>
              <a:t>électionner t</a:t>
            </a:r>
            <a:r>
              <a:rPr lang="fr">
                <a:solidFill>
                  <a:srgbClr val="222222"/>
                </a:solidFill>
              </a:rPr>
              <a:t>oujours un rapport de </a:t>
            </a:r>
            <a:r>
              <a:rPr b="1" lang="fr">
                <a:solidFill>
                  <a:srgbClr val="222222"/>
                </a:solidFill>
              </a:rPr>
              <a:t>démarrage initial</a:t>
            </a:r>
            <a:r>
              <a:rPr lang="fr">
                <a:solidFill>
                  <a:srgbClr val="222222"/>
                </a:solidFill>
              </a:rPr>
              <a:t> </a:t>
            </a:r>
            <a:r>
              <a:rPr lang="fr">
                <a:solidFill>
                  <a:srgbClr val="222222"/>
                </a:solidFill>
              </a:rPr>
              <a:t>offrant une multiplication du couple suffisante selon la charge et le terrain.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0" y="1676400"/>
            <a:ext cx="9144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Utilisez </a:t>
            </a:r>
            <a:r>
              <a:rPr b="1" lang="fr">
                <a:solidFill>
                  <a:srgbClr val="222222"/>
                </a:solidFill>
              </a:rPr>
              <a:t>toujours</a:t>
            </a:r>
            <a:r>
              <a:rPr lang="fr">
                <a:solidFill>
                  <a:srgbClr val="222222"/>
                </a:solidFill>
              </a:rPr>
              <a:t> les procédures normales de double embrayage lorsque vous utilisez le levier de vitesse pour effectuer les changements.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0" y="2438400"/>
            <a:ext cx="914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</a:t>
            </a:r>
            <a:r>
              <a:rPr b="1" lang="fr">
                <a:solidFill>
                  <a:srgbClr val="222222"/>
                </a:solidFill>
              </a:rPr>
              <a:t>forcez</a:t>
            </a:r>
            <a:r>
              <a:rPr lang="fr">
                <a:solidFill>
                  <a:srgbClr val="222222"/>
                </a:solidFill>
              </a:rPr>
              <a:t> jamais et ne secouez jamais le levier de vitesses au moment de la sélection des engrenages.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0" y="3048000"/>
            <a:ext cx="9144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roulez jamais avec le levier de vitesses au </a:t>
            </a:r>
            <a:r>
              <a:rPr b="1" lang="fr">
                <a:solidFill>
                  <a:srgbClr val="222222"/>
                </a:solidFill>
              </a:rPr>
              <a:t>point mort</a:t>
            </a:r>
            <a:r>
              <a:rPr lang="fr">
                <a:solidFill>
                  <a:srgbClr val="222222"/>
                </a:solidFill>
              </a:rPr>
              <a:t>.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708600"/>
            <a:ext cx="91440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déplacez jamais le levier de vitesses sur la </a:t>
            </a:r>
            <a:r>
              <a:rPr b="1" lang="fr">
                <a:solidFill>
                  <a:srgbClr val="222222"/>
                </a:solidFill>
              </a:rPr>
              <a:t>position LO</a:t>
            </a:r>
            <a:r>
              <a:rPr lang="fr">
                <a:solidFill>
                  <a:srgbClr val="222222"/>
                </a:solidFill>
              </a:rPr>
              <a:t> lorsque vous êtes en palier supérieur.</a:t>
            </a:r>
            <a:endParaRPr>
              <a:solidFill>
                <a:srgbClr val="222222"/>
              </a:solidFill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/>
        </p:nvSpPr>
        <p:spPr>
          <a:xfrm>
            <a:off x="0" y="0"/>
            <a:ext cx="9144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et conseils du fabricant Eaton-Fuller pour éviter d’autres problèmes potentiels dû à une mauvaise utilisation (suite).</a:t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0" y="1524000"/>
            <a:ext cx="9144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faites jamais de changement de palier ou de demi-vitesse (HI-LO) </a:t>
            </a:r>
            <a:r>
              <a:rPr lang="fr">
                <a:solidFill>
                  <a:srgbClr val="222222"/>
                </a:solidFill>
              </a:rPr>
              <a:t>en cours</a:t>
            </a:r>
            <a:r>
              <a:rPr lang="fr">
                <a:solidFill>
                  <a:srgbClr val="222222"/>
                </a:solidFill>
              </a:rPr>
              <a:t> de </a:t>
            </a:r>
            <a:r>
              <a:rPr b="1" lang="fr">
                <a:solidFill>
                  <a:srgbClr val="222222"/>
                </a:solidFill>
              </a:rPr>
              <a:t>marche arrière</a:t>
            </a:r>
            <a:r>
              <a:rPr lang="fr">
                <a:solidFill>
                  <a:srgbClr val="222222"/>
                </a:solidFill>
              </a:rPr>
              <a:t>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0" y="2033125"/>
            <a:ext cx="9144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</a:t>
            </a:r>
            <a:r>
              <a:rPr b="1" lang="fr">
                <a:solidFill>
                  <a:srgbClr val="222222"/>
                </a:solidFill>
              </a:rPr>
              <a:t>rétrogradez</a:t>
            </a:r>
            <a:r>
              <a:rPr lang="fr">
                <a:solidFill>
                  <a:srgbClr val="222222"/>
                </a:solidFill>
              </a:rPr>
              <a:t> jamais à une vitesse trop </a:t>
            </a:r>
            <a:r>
              <a:rPr lang="fr">
                <a:solidFill>
                  <a:srgbClr val="222222"/>
                </a:solidFill>
              </a:rPr>
              <a:t>élevée de </a:t>
            </a:r>
            <a:r>
              <a:rPr lang="fr">
                <a:solidFill>
                  <a:srgbClr val="222222"/>
                </a:solidFill>
              </a:rPr>
              <a:t>véhicule.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0" y="2694650"/>
            <a:ext cx="914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Dans la plupart des cas, en fonction du moteur et des rapports d’essieux, vous pouvez économiser du carburant en conduisant le véhicule à un régime moteur </a:t>
            </a:r>
            <a:r>
              <a:rPr b="1" lang="fr">
                <a:solidFill>
                  <a:srgbClr val="222222"/>
                </a:solidFill>
              </a:rPr>
              <a:t>moindre</a:t>
            </a:r>
            <a:r>
              <a:rPr lang="fr">
                <a:solidFill>
                  <a:srgbClr val="222222"/>
                </a:solidFill>
              </a:rPr>
              <a:t> de façon continuelle.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0" y="3591250"/>
            <a:ext cx="9144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laissez pas votre main </a:t>
            </a:r>
            <a:r>
              <a:rPr b="1" lang="fr">
                <a:solidFill>
                  <a:srgbClr val="222222"/>
                </a:solidFill>
              </a:rPr>
              <a:t>continuellement </a:t>
            </a:r>
            <a:r>
              <a:rPr lang="fr">
                <a:solidFill>
                  <a:srgbClr val="222222"/>
                </a:solidFill>
              </a:rPr>
              <a:t>sur le levier de vitesse lorsque des changements de rapports ne sont pas nécessaires. Ceci provoque une </a:t>
            </a:r>
            <a:r>
              <a:rPr b="1" lang="fr">
                <a:solidFill>
                  <a:srgbClr val="222222"/>
                </a:solidFill>
              </a:rPr>
              <a:t>usure</a:t>
            </a:r>
            <a:r>
              <a:rPr lang="fr">
                <a:solidFill>
                  <a:srgbClr val="222222"/>
                </a:solidFill>
              </a:rPr>
              <a:t> prématurée des fourchettes de sélection de la transmission.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0" y="752700"/>
            <a:ext cx="91440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Ne déplacez jamais le sélecteur de palier avec le levier de vitesses </a:t>
            </a:r>
            <a:r>
              <a:rPr b="1" lang="fr">
                <a:solidFill>
                  <a:srgbClr val="222222"/>
                </a:solidFill>
              </a:rPr>
              <a:t>au point mort</a:t>
            </a:r>
            <a:r>
              <a:rPr lang="fr">
                <a:solidFill>
                  <a:srgbClr val="222222"/>
                </a:solidFill>
              </a:rPr>
              <a:t> tant que le véhicule est en mouvement à haute vitesse.</a:t>
            </a:r>
            <a:endParaRPr>
              <a:solidFill>
                <a:srgbClr val="222222"/>
              </a:solidFill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0" y="0"/>
            <a:ext cx="9144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 et conseils du fabricant Eaton-Fuller pour éviter d’autres problèmes potentiels dus à une mauvaise utilisation (suite).</a:t>
            </a:r>
            <a:endParaRPr b="1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0" y="747375"/>
            <a:ext cx="5962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222222"/>
                </a:solidFill>
              </a:rPr>
              <a:t>• 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Les transmissions ne doivent pas être utilisées à des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 températures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supérieures à 120 °C (250 ° F).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0" y="1369500"/>
            <a:ext cx="59628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Le fonctionnement à des températures supérieures à 120 °C (250 ° F) entraîne l’encrassement de la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denture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des engrenages.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0" y="1897650"/>
            <a:ext cx="596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Une 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température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dépassant 177 °C  (350°F), finira par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détruire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le traitement contre la chaleur des engrenages.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0" y="2419350"/>
            <a:ext cx="91440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Les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conditions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suivantes peuvent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provoquer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des températures de fonctionnement supérieures à 121 °C             (250 ° F).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Fonctionnement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constant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 à basse vitesses;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températures ambiantes élevées;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circulation d'air restreinte autour de la transmission;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utilisation constante de la puissance (HP) maximal du moteur;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• Surutilisation du </a:t>
            </a:r>
            <a:r>
              <a:rPr b="1" lang="fr">
                <a:solidFill>
                  <a:schemeClr val="accent2"/>
                </a:solidFill>
                <a:highlight>
                  <a:srgbClr val="FFFFFF"/>
                </a:highlight>
              </a:rPr>
              <a:t>frein </a:t>
            </a:r>
            <a:r>
              <a:rPr lang="fr">
                <a:solidFill>
                  <a:schemeClr val="accent2"/>
                </a:solidFill>
                <a:highlight>
                  <a:srgbClr val="FFFFFF"/>
                </a:highlight>
              </a:rPr>
              <a:t>moteur.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025" y="624000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4300500" y="1239725"/>
            <a:ext cx="4462500" cy="25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C’était les possibilités du système de transmission manuelles.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Bonne utilisation!</a:t>
            </a:r>
            <a:endParaRPr/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31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/>
              <a:t>La multiplication de la force de couple fournie par la transmission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b="0" l="524" r="514" t="0"/>
          <a:stretch/>
        </p:blipFill>
        <p:spPr>
          <a:xfrm>
            <a:off x="152400" y="560525"/>
            <a:ext cx="2832075" cy="2475363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4">
            <a:alphaModFix/>
          </a:blip>
          <a:srcRect b="0" l="377" r="377" t="0"/>
          <a:stretch/>
        </p:blipFill>
        <p:spPr>
          <a:xfrm>
            <a:off x="3132009" y="1170125"/>
            <a:ext cx="2878739" cy="24861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5">
            <a:alphaModFix/>
          </a:blip>
          <a:srcRect b="0" l="932" r="932" t="0"/>
          <a:stretch/>
        </p:blipFill>
        <p:spPr>
          <a:xfrm>
            <a:off x="6153150" y="1703525"/>
            <a:ext cx="2832075" cy="24861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/>
          <p:cNvPicPr preferRelativeResize="0"/>
          <p:nvPr/>
        </p:nvPicPr>
        <p:blipFill rotWithShape="1">
          <a:blip r:embed="rId3">
            <a:alphaModFix/>
          </a:blip>
          <a:srcRect b="0" l="903" r="903" t="0"/>
          <a:stretch/>
        </p:blipFill>
        <p:spPr>
          <a:xfrm>
            <a:off x="152400" y="152400"/>
            <a:ext cx="2866900" cy="251674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b="0" l="864" r="864" t="0"/>
          <a:stretch/>
        </p:blipFill>
        <p:spPr>
          <a:xfrm>
            <a:off x="3181350" y="914400"/>
            <a:ext cx="2866900" cy="251675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5">
            <a:alphaModFix/>
          </a:blip>
          <a:srcRect b="0" l="748" r="738" t="0"/>
          <a:stretch/>
        </p:blipFill>
        <p:spPr>
          <a:xfrm>
            <a:off x="6248400" y="1696500"/>
            <a:ext cx="2808850" cy="24564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0" y="381000"/>
            <a:ext cx="91440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Exemple </a:t>
            </a:r>
            <a:r>
              <a:rPr lang="fr" sz="1800" u="sng">
                <a:solidFill>
                  <a:schemeClr val="dk1"/>
                </a:solidFill>
              </a:rPr>
              <a:t>simple</a:t>
            </a:r>
            <a:r>
              <a:rPr lang="fr" sz="1800">
                <a:solidFill>
                  <a:schemeClr val="dk1"/>
                </a:solidFill>
              </a:rPr>
              <a:t> de l’application du principe: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Au moment de mettre en mouvement un tracteur et une semi-remorque </a:t>
            </a:r>
            <a:r>
              <a:rPr b="1" lang="fr" sz="1800">
                <a:solidFill>
                  <a:schemeClr val="dk1"/>
                </a:solidFill>
              </a:rPr>
              <a:t>chargée</a:t>
            </a:r>
            <a:r>
              <a:rPr lang="fr" sz="1800">
                <a:solidFill>
                  <a:schemeClr val="dk1"/>
                </a:solidFill>
              </a:rPr>
              <a:t>, </a:t>
            </a:r>
            <a:r>
              <a:rPr lang="fr" sz="1800">
                <a:solidFill>
                  <a:schemeClr val="dk1"/>
                </a:solidFill>
              </a:rPr>
              <a:t>vous aurez probablement besoin de sélectionner le </a:t>
            </a:r>
            <a:r>
              <a:rPr b="1" lang="fr" sz="1800">
                <a:solidFill>
                  <a:schemeClr val="dk1"/>
                </a:solidFill>
              </a:rPr>
              <a:t>premier</a:t>
            </a:r>
            <a:r>
              <a:rPr lang="fr" sz="1800">
                <a:solidFill>
                  <a:schemeClr val="dk1"/>
                </a:solidFill>
              </a:rPr>
              <a:t> rapport.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Sur un même départ mais cette fois-ci avec un tracteur qui n’est pas attelé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lang="fr" sz="1800">
                <a:solidFill>
                  <a:schemeClr val="dk1"/>
                </a:solidFill>
              </a:rPr>
              <a:t>avec une semi-remorque (donc </a:t>
            </a:r>
            <a:r>
              <a:rPr b="1" lang="fr" sz="1800">
                <a:solidFill>
                  <a:schemeClr val="dk1"/>
                </a:solidFill>
              </a:rPr>
              <a:t>aucune charge</a:t>
            </a:r>
            <a:r>
              <a:rPr lang="fr" sz="1800">
                <a:solidFill>
                  <a:schemeClr val="dk1"/>
                </a:solidFill>
              </a:rPr>
              <a:t> à tirer), vous pourrez sélectionner le deuxième ou </a:t>
            </a:r>
            <a:r>
              <a:rPr b="1" lang="fr" sz="1800">
                <a:solidFill>
                  <a:schemeClr val="dk1"/>
                </a:solidFill>
              </a:rPr>
              <a:t>troisième</a:t>
            </a:r>
            <a:r>
              <a:rPr lang="fr" sz="1800">
                <a:solidFill>
                  <a:schemeClr val="dk1"/>
                </a:solidFill>
              </a:rPr>
              <a:t> rapport.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À la lumière de la connaissance des possibilités qu’offre la transmission, cela explique pourquoi, plus on augmente la </a:t>
            </a:r>
            <a:r>
              <a:rPr lang="fr" sz="1800">
                <a:solidFill>
                  <a:schemeClr val="dk1"/>
                </a:solidFill>
              </a:rPr>
              <a:t>vitesse</a:t>
            </a:r>
            <a:r>
              <a:rPr lang="fr" sz="1800">
                <a:solidFill>
                  <a:schemeClr val="dk1"/>
                </a:solidFill>
              </a:rPr>
              <a:t> d’un véhicule, plus on doit </a:t>
            </a:r>
            <a:r>
              <a:rPr b="1" lang="fr" sz="1800">
                <a:solidFill>
                  <a:schemeClr val="dk1"/>
                </a:solidFill>
              </a:rPr>
              <a:t>exploiter</a:t>
            </a:r>
            <a:r>
              <a:rPr lang="fr" sz="1800">
                <a:solidFill>
                  <a:schemeClr val="dk1"/>
                </a:solidFill>
              </a:rPr>
              <a:t> les capacités de couple du </a:t>
            </a:r>
            <a:r>
              <a:rPr b="1" lang="fr" sz="1800">
                <a:solidFill>
                  <a:schemeClr val="dk1"/>
                </a:solidFill>
              </a:rPr>
              <a:t>moteur</a:t>
            </a:r>
            <a:r>
              <a:rPr lang="fr" sz="1800">
                <a:solidFill>
                  <a:schemeClr val="dk1"/>
                </a:solidFill>
              </a:rPr>
              <a:t>. D'où vient la technique de </a:t>
            </a:r>
            <a:r>
              <a:rPr b="1" lang="fr" sz="1800">
                <a:solidFill>
                  <a:schemeClr val="dk1"/>
                </a:solidFill>
              </a:rPr>
              <a:t>gradation</a:t>
            </a:r>
            <a:r>
              <a:rPr lang="fr" sz="1800">
                <a:solidFill>
                  <a:schemeClr val="dk1"/>
                </a:solidFill>
              </a:rPr>
              <a:t> des rapports en association avec un régime augmenté de façon </a:t>
            </a:r>
            <a:r>
              <a:rPr lang="fr" sz="1800">
                <a:solidFill>
                  <a:schemeClr val="dk1"/>
                </a:solidFill>
              </a:rPr>
              <a:t>progressif</a:t>
            </a:r>
            <a:r>
              <a:rPr lang="f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36459"/>
            <a:ext cx="1312047" cy="25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050" y="609600"/>
            <a:ext cx="1456625" cy="253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000" y="762000"/>
            <a:ext cx="145662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8624" y="685800"/>
            <a:ext cx="1387750" cy="2459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960700" y="165525"/>
            <a:ext cx="52242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Les pommeaux de transmission manuelle</a:t>
            </a:r>
            <a:endParaRPr b="1" sz="1800"/>
          </a:p>
        </p:txBody>
      </p:sp>
      <p:sp>
        <p:nvSpPr>
          <p:cNvPr id="104" name="Google Shape;104;p14"/>
          <p:cNvSpPr txBox="1"/>
          <p:nvPr/>
        </p:nvSpPr>
        <p:spPr>
          <a:xfrm>
            <a:off x="3048200" y="3867700"/>
            <a:ext cx="3231900" cy="47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Les sélecteurs de l’auxiliaire</a:t>
            </a:r>
            <a:endParaRPr b="1"/>
          </a:p>
        </p:txBody>
      </p:sp>
      <p:cxnSp>
        <p:nvCxnSpPr>
          <p:cNvPr id="105" name="Google Shape;105;p14"/>
          <p:cNvCxnSpPr/>
          <p:nvPr/>
        </p:nvCxnSpPr>
        <p:spPr>
          <a:xfrm flipH="1" rot="10800000">
            <a:off x="5989555" y="2148850"/>
            <a:ext cx="926400" cy="16920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4"/>
          <p:cNvCxnSpPr/>
          <p:nvPr/>
        </p:nvCxnSpPr>
        <p:spPr>
          <a:xfrm flipH="1" rot="10800000">
            <a:off x="6003000" y="1920300"/>
            <a:ext cx="778800" cy="1907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4"/>
          <p:cNvCxnSpPr/>
          <p:nvPr/>
        </p:nvCxnSpPr>
        <p:spPr>
          <a:xfrm flipH="1" rot="10800000">
            <a:off x="5438950" y="2041295"/>
            <a:ext cx="402900" cy="1826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4"/>
          <p:cNvCxnSpPr/>
          <p:nvPr/>
        </p:nvCxnSpPr>
        <p:spPr>
          <a:xfrm rot="10800000">
            <a:off x="5049325" y="2202620"/>
            <a:ext cx="376200" cy="16785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4"/>
          <p:cNvCxnSpPr/>
          <p:nvPr/>
        </p:nvCxnSpPr>
        <p:spPr>
          <a:xfrm rot="10800000">
            <a:off x="3437825" y="2283100"/>
            <a:ext cx="309000" cy="1584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4"/>
          <p:cNvCxnSpPr/>
          <p:nvPr/>
        </p:nvCxnSpPr>
        <p:spPr>
          <a:xfrm rot="10800000">
            <a:off x="3142550" y="1907125"/>
            <a:ext cx="617700" cy="19740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4"/>
          <p:cNvCxnSpPr/>
          <p:nvPr/>
        </p:nvCxnSpPr>
        <p:spPr>
          <a:xfrm rot="10800000">
            <a:off x="1450350" y="1987450"/>
            <a:ext cx="1665300" cy="18534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" name="Google Shape;11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875" y="841525"/>
            <a:ext cx="1477775" cy="28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219" l="0" r="0" t="228"/>
          <a:stretch/>
        </p:blipFill>
        <p:spPr>
          <a:xfrm>
            <a:off x="3926625" y="1168375"/>
            <a:ext cx="3902126" cy="22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3303650" y="268600"/>
            <a:ext cx="30888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La 10 rapports</a:t>
            </a:r>
            <a:endParaRPr b="1" sz="1800"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050" y="810150"/>
            <a:ext cx="1670950" cy="29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3078" r="3068" t="0"/>
          <a:stretch/>
        </p:blipFill>
        <p:spPr>
          <a:xfrm>
            <a:off x="4074850" y="1126800"/>
            <a:ext cx="3687400" cy="20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3075350" y="268600"/>
            <a:ext cx="3585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La 8 rapports (LO et LO-LO)</a:t>
            </a:r>
            <a:endParaRPr b="1" sz="1800"/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650" y="910775"/>
            <a:ext cx="1687425" cy="27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3912675" y="908825"/>
            <a:ext cx="4154200" cy="23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3545400" y="268600"/>
            <a:ext cx="243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La 13 rapports</a:t>
            </a:r>
            <a:endParaRPr b="1" sz="1800"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725" y="850750"/>
            <a:ext cx="1741150" cy="30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200" y="1155550"/>
            <a:ext cx="3747450" cy="19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3545400" y="268600"/>
            <a:ext cx="24306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La 18 rapports</a:t>
            </a:r>
            <a:endParaRPr b="1" sz="1800"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