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6" r:id="rId2"/>
    <p:sldId id="475" r:id="rId3"/>
    <p:sldId id="476" r:id="rId4"/>
    <p:sldId id="383" r:id="rId5"/>
    <p:sldId id="436" r:id="rId6"/>
    <p:sldId id="437" r:id="rId7"/>
    <p:sldId id="438" r:id="rId8"/>
    <p:sldId id="384" r:id="rId9"/>
    <p:sldId id="385" r:id="rId10"/>
    <p:sldId id="386" r:id="rId11"/>
    <p:sldId id="387" r:id="rId12"/>
    <p:sldId id="449" r:id="rId13"/>
    <p:sldId id="388" r:id="rId14"/>
    <p:sldId id="389" r:id="rId15"/>
    <p:sldId id="390" r:id="rId16"/>
    <p:sldId id="391" r:id="rId17"/>
    <p:sldId id="392" r:id="rId18"/>
    <p:sldId id="393" r:id="rId19"/>
    <p:sldId id="394" r:id="rId20"/>
    <p:sldId id="395" r:id="rId21"/>
    <p:sldId id="396" r:id="rId22"/>
    <p:sldId id="397" r:id="rId23"/>
    <p:sldId id="398" r:id="rId24"/>
    <p:sldId id="439" r:id="rId25"/>
    <p:sldId id="444" r:id="rId26"/>
    <p:sldId id="399" r:id="rId27"/>
    <p:sldId id="400" r:id="rId28"/>
    <p:sldId id="401" r:id="rId29"/>
    <p:sldId id="402" r:id="rId30"/>
    <p:sldId id="403" r:id="rId31"/>
    <p:sldId id="404" r:id="rId32"/>
    <p:sldId id="405" r:id="rId33"/>
    <p:sldId id="406" r:id="rId34"/>
    <p:sldId id="407" r:id="rId35"/>
    <p:sldId id="479" r:id="rId3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4" autoAdjust="0"/>
    <p:restoredTop sz="94671" autoAdjust="0"/>
  </p:normalViewPr>
  <p:slideViewPr>
    <p:cSldViewPr>
      <p:cViewPr varScale="1">
        <p:scale>
          <a:sx n="113" d="100"/>
          <a:sy n="113" d="100"/>
        </p:scale>
        <p:origin x="-1574" y="-5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40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E37DB-7C6A-4A63-838E-3EE9B4A124BD}" type="datetimeFigureOut">
              <a:rPr lang="fr-CA" smtClean="0"/>
              <a:t>2021-01-08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95D35-6DD0-4B34-B3EA-4925B624FB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00797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0B99B7-0EAA-4E58-B392-D6D4225EF58C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5023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8BCCFE-71DA-4C3F-B5C2-25EBA87D87A0}" type="datetimeFigureOut">
              <a:rPr lang="fr-CA" smtClean="0"/>
              <a:t>2021-01-08</a:t>
            </a:fld>
            <a:endParaRPr lang="fr-CA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8BCCFE-71DA-4C3F-B5C2-25EBA87D87A0}" type="datetimeFigureOut">
              <a:rPr lang="fr-CA" smtClean="0"/>
              <a:t>2021-01-08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8BCCFE-71DA-4C3F-B5C2-25EBA87D87A0}" type="datetimeFigureOut">
              <a:rPr lang="fr-CA" smtClean="0"/>
              <a:t>2021-01-08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8BCCFE-71DA-4C3F-B5C2-25EBA87D87A0}" type="datetimeFigureOut">
              <a:rPr lang="fr-CA" smtClean="0"/>
              <a:t>2021-01-08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8BCCFE-71DA-4C3F-B5C2-25EBA87D87A0}" type="datetimeFigureOut">
              <a:rPr lang="fr-CA" smtClean="0"/>
              <a:t>2021-01-08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8BCCFE-71DA-4C3F-B5C2-25EBA87D87A0}" type="datetimeFigureOut">
              <a:rPr lang="fr-CA" smtClean="0"/>
              <a:t>2021-01-08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8BCCFE-71DA-4C3F-B5C2-25EBA87D87A0}" type="datetimeFigureOut">
              <a:rPr lang="fr-CA" smtClean="0"/>
              <a:t>2021-01-08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8BCCFE-71DA-4C3F-B5C2-25EBA87D87A0}" type="datetimeFigureOut">
              <a:rPr lang="fr-CA" smtClean="0"/>
              <a:t>2021-01-08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8BCCFE-71DA-4C3F-B5C2-25EBA87D87A0}" type="datetimeFigureOut">
              <a:rPr lang="fr-CA" smtClean="0"/>
              <a:t>2021-01-08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8BCCFE-71DA-4C3F-B5C2-25EBA87D87A0}" type="datetimeFigureOut">
              <a:rPr lang="fr-CA" smtClean="0"/>
              <a:t>2021-01-08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E08BCCFE-71DA-4C3F-B5C2-25EBA87D87A0}" type="datetimeFigureOut">
              <a:rPr lang="fr-CA" smtClean="0"/>
              <a:t>2021-01-08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08BCCFE-71DA-4C3F-B5C2-25EBA87D87A0}" type="datetimeFigureOut">
              <a:rPr lang="fr-CA" smtClean="0"/>
              <a:t>2021-01-08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fr-CA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Les%20stomies.pptx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youtube.com/watch?v=7GPUQxmt1oU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9ZnVD6puQRo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JAShee2FAoQ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sante-medecine.journaldesfemmes.com/faq/7862-diverticules-definition-et-traitement" TargetMode="Externa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wUFRa4R75k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W1ez3gR7vjo&amp;feature=related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sz="6000" dirty="0" smtClean="0"/>
              <a:t>SYSTÈME DIGESTIF</a:t>
            </a:r>
            <a:endParaRPr lang="fr-CA" sz="6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/>
              <a:t>Élaboré par TUM </a:t>
            </a:r>
            <a:endParaRPr lang="fr-CA" dirty="0"/>
          </a:p>
          <a:p>
            <a:r>
              <a:rPr lang="fr-CA" dirty="0" smtClean="0"/>
              <a:t>Modifié par BED</a:t>
            </a:r>
            <a:endParaRPr lang="fr-CA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1182">
            <a:off x="5291960" y="361002"/>
            <a:ext cx="2590841" cy="377482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771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1426464"/>
          </a:xfrm>
        </p:spPr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MALADIE </a:t>
            </a:r>
            <a:r>
              <a:rPr lang="fr-CA" b="1" dirty="0">
                <a:solidFill>
                  <a:schemeClr val="tx1"/>
                </a:solidFill>
              </a:rPr>
              <a:t>DE CROHN ET COLITE ULCÉREUSE 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CA" dirty="0" smtClean="0"/>
              <a:t>COMPLICATIONS</a:t>
            </a:r>
          </a:p>
          <a:p>
            <a:pPr algn="ctr"/>
            <a:endParaRPr lang="fr-CA" dirty="0" smtClean="0"/>
          </a:p>
          <a:p>
            <a:pPr algn="ctr"/>
            <a:r>
              <a:rPr lang="fr-CA" dirty="0" smtClean="0"/>
              <a:t>Fistules</a:t>
            </a:r>
          </a:p>
          <a:p>
            <a:pPr algn="ctr"/>
            <a:r>
              <a:rPr lang="fr-CA" dirty="0" smtClean="0"/>
              <a:t>Fissures</a:t>
            </a:r>
          </a:p>
          <a:p>
            <a:pPr algn="ctr"/>
            <a:r>
              <a:rPr lang="fr-CA" dirty="0" smtClean="0"/>
              <a:t>Abcès</a:t>
            </a:r>
          </a:p>
          <a:p>
            <a:pPr algn="ctr"/>
            <a:r>
              <a:rPr lang="fr-CA" dirty="0" smtClean="0"/>
              <a:t>Perforation</a:t>
            </a:r>
          </a:p>
          <a:p>
            <a:pPr algn="ctr"/>
            <a:r>
              <a:rPr lang="fr-CA" b="1" dirty="0" smtClean="0"/>
              <a:t>*</a:t>
            </a:r>
            <a:r>
              <a:rPr lang="fr-CA" dirty="0" smtClean="0"/>
              <a:t>Occlusion</a:t>
            </a:r>
          </a:p>
          <a:p>
            <a:pPr algn="ctr"/>
            <a:r>
              <a:rPr lang="fr-CA" dirty="0"/>
              <a:t>S</a:t>
            </a:r>
            <a:r>
              <a:rPr lang="fr-CA" dirty="0" smtClean="0"/>
              <a:t>ténose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4088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1426464"/>
          </a:xfrm>
        </p:spPr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MALADIE </a:t>
            </a:r>
            <a:r>
              <a:rPr lang="fr-CA" b="1" dirty="0">
                <a:solidFill>
                  <a:schemeClr val="tx1"/>
                </a:solidFill>
              </a:rPr>
              <a:t>DE CROHN ET COLITE </a:t>
            </a:r>
            <a:r>
              <a:rPr lang="fr-CA" b="1" dirty="0" smtClean="0">
                <a:solidFill>
                  <a:schemeClr val="tx1"/>
                </a:solidFill>
              </a:rPr>
              <a:t>ULCÉREUSE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268760"/>
            <a:ext cx="8568952" cy="5472608"/>
          </a:xfrm>
        </p:spPr>
        <p:txBody>
          <a:bodyPr/>
          <a:lstStyle/>
          <a:p>
            <a:r>
              <a:rPr lang="fr-CA" dirty="0" smtClean="0"/>
              <a:t>Approche chirurgicale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dirty="0" smtClean="0"/>
              <a:t>Résection intestinale avec </a:t>
            </a:r>
            <a:r>
              <a:rPr lang="fr-CA" b="1" u="sng" dirty="0" smtClean="0"/>
              <a:t>anastomose</a:t>
            </a:r>
          </a:p>
          <a:p>
            <a:pPr>
              <a:buFont typeface="Wingdings" panose="05000000000000000000" pitchFamily="2" charset="2"/>
              <a:buChar char="Ø"/>
            </a:pPr>
            <a:endParaRPr lang="fr-CA" b="1" u="sng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CA" b="1" u="sng" dirty="0" smtClean="0"/>
              <a:t>ILÉOSTOMIE</a:t>
            </a:r>
          </a:p>
          <a:p>
            <a:pPr>
              <a:buFont typeface="Wingdings" panose="05000000000000000000" pitchFamily="2" charset="2"/>
              <a:buChar char="Ø"/>
            </a:pPr>
            <a:endParaRPr lang="fr-CA" b="1" u="sng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CA" b="1" u="sng" dirty="0" smtClean="0"/>
              <a:t>COLOSTOMIE</a:t>
            </a:r>
          </a:p>
          <a:p>
            <a:endParaRPr lang="fr-CA" b="1" u="sng" dirty="0"/>
          </a:p>
          <a:p>
            <a:endParaRPr lang="fr-CA" sz="2800" b="1" u="sng" dirty="0" smtClean="0"/>
          </a:p>
          <a:p>
            <a:endParaRPr lang="fr-CA" sz="2800" b="1" u="sng" dirty="0"/>
          </a:p>
          <a:p>
            <a:endParaRPr lang="fr-CA" sz="2800" b="1" u="sng" dirty="0" smtClean="0"/>
          </a:p>
          <a:p>
            <a:endParaRPr lang="fr-CA" b="1" u="sng" dirty="0" smtClean="0"/>
          </a:p>
          <a:p>
            <a:pPr marL="68580" indent="0">
              <a:buNone/>
            </a:pPr>
            <a:endParaRPr lang="fr-CA" dirty="0"/>
          </a:p>
        </p:txBody>
      </p:sp>
      <p:pic>
        <p:nvPicPr>
          <p:cNvPr id="2050" name="Picture 2" descr="G:\Compétence 15\images CÉMEQ\images cemeq vieux\Stomi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623" y="2540329"/>
            <a:ext cx="4320480" cy="3018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40724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2708920"/>
            <a:ext cx="7772400" cy="914400"/>
          </a:xfrm>
        </p:spPr>
        <p:txBody>
          <a:bodyPr/>
          <a:lstStyle/>
          <a:p>
            <a:pPr algn="ctr"/>
            <a:r>
              <a:rPr lang="fr-CA" dirty="0" smtClean="0">
                <a:hlinkClick r:id="rId2" action="ppaction://hlinkpres?slideindex=1&amp;slidetitle="/>
              </a:rPr>
              <a:t>Les stomies.pptx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47125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772400" cy="914400"/>
          </a:xfrm>
        </p:spPr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OCCLUSION INTESTINALE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764704"/>
            <a:ext cx="8496944" cy="6093296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fr-CA" sz="2800" dirty="0" smtClean="0">
              <a:hlinkClick r:id="rId2"/>
            </a:endParaRPr>
          </a:p>
          <a:p>
            <a:pPr marL="68580" indent="0">
              <a:buNone/>
            </a:pPr>
            <a:endParaRPr lang="fr-CA" sz="2800" dirty="0">
              <a:hlinkClick r:id="rId2"/>
            </a:endParaRPr>
          </a:p>
          <a:p>
            <a:pPr marL="68580" indent="0">
              <a:buNone/>
            </a:pPr>
            <a:r>
              <a:rPr lang="fr-CA" sz="2800" dirty="0" smtClean="0">
                <a:hlinkClick r:id="rId2"/>
              </a:rPr>
              <a:t>http://www.youtube.com/watch?v=7GPUQxmt1oU</a:t>
            </a:r>
            <a:endParaRPr lang="fr-CA" sz="2800" dirty="0" smtClean="0"/>
          </a:p>
          <a:p>
            <a:endParaRPr lang="fr-CA" sz="2800" dirty="0"/>
          </a:p>
          <a:p>
            <a:endParaRPr lang="fr-CA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65"/>
          <a:stretch/>
        </p:blipFill>
        <p:spPr bwMode="auto">
          <a:xfrm>
            <a:off x="847149" y="2605088"/>
            <a:ext cx="7685291" cy="25810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301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OCCLUSION INTESTINALE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Arrêt du transit intestinal causés par</a:t>
            </a:r>
          </a:p>
          <a:p>
            <a:pPr lvl="1"/>
            <a:r>
              <a:rPr lang="fr-CA" dirty="0" smtClean="0"/>
              <a:t>Fécalome</a:t>
            </a:r>
          </a:p>
          <a:p>
            <a:pPr lvl="1"/>
            <a:r>
              <a:rPr lang="fr-CA" dirty="0" smtClean="0"/>
              <a:t>Sténose intestinale</a:t>
            </a:r>
          </a:p>
          <a:p>
            <a:pPr lvl="1"/>
            <a:r>
              <a:rPr lang="fr-CA" dirty="0" smtClean="0"/>
              <a:t>Hernie</a:t>
            </a:r>
          </a:p>
          <a:p>
            <a:pPr lvl="1"/>
            <a:r>
              <a:rPr lang="fr-CA" dirty="0" smtClean="0"/>
              <a:t>Tumeur</a:t>
            </a:r>
          </a:p>
          <a:p>
            <a:pPr lvl="1"/>
            <a:r>
              <a:rPr lang="fr-CA" dirty="0" smtClean="0"/>
              <a:t>Adhérences</a:t>
            </a:r>
          </a:p>
          <a:p>
            <a:pPr lvl="1"/>
            <a:r>
              <a:rPr lang="fr-CA" dirty="0" smtClean="0"/>
              <a:t>Polypes</a:t>
            </a:r>
          </a:p>
          <a:p>
            <a:pPr lvl="1"/>
            <a:r>
              <a:rPr lang="fr-CA" dirty="0"/>
              <a:t>V</a:t>
            </a:r>
            <a:r>
              <a:rPr lang="fr-CA" dirty="0" smtClean="0"/>
              <a:t>olvulus</a:t>
            </a:r>
            <a:endParaRPr lang="fr-CA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37" r="30045" b="10015"/>
          <a:stretch/>
        </p:blipFill>
        <p:spPr bwMode="auto">
          <a:xfrm>
            <a:off x="5364088" y="4149080"/>
            <a:ext cx="2606723" cy="25401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avec flèche 5"/>
          <p:cNvCxnSpPr/>
          <p:nvPr/>
        </p:nvCxnSpPr>
        <p:spPr>
          <a:xfrm>
            <a:off x="3059832" y="5419139"/>
            <a:ext cx="201622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7511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OCCLUSION </a:t>
            </a:r>
            <a:r>
              <a:rPr lang="fr-CA" b="1" dirty="0">
                <a:solidFill>
                  <a:schemeClr val="tx1"/>
                </a:solidFill>
              </a:rPr>
              <a:t>INTESTINALE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Causée aussi par certaines maladies neurologiques comme :</a:t>
            </a:r>
          </a:p>
          <a:p>
            <a:pPr marL="68580" indent="0">
              <a:buNone/>
            </a:pPr>
            <a:endParaRPr lang="fr-CA" dirty="0" smtClean="0"/>
          </a:p>
          <a:p>
            <a:pPr lvl="1" algn="ctr"/>
            <a:r>
              <a:rPr lang="fr-CA" dirty="0" smtClean="0"/>
              <a:t>Parkinson</a:t>
            </a:r>
          </a:p>
          <a:p>
            <a:pPr lvl="1" algn="ctr"/>
            <a:r>
              <a:rPr lang="fr-CA" dirty="0" smtClean="0"/>
              <a:t>Sclérose en plaques</a:t>
            </a:r>
          </a:p>
          <a:p>
            <a:pPr lvl="1" algn="ctr"/>
            <a:r>
              <a:rPr lang="fr-CA" dirty="0" smtClean="0"/>
              <a:t>Dystrophie musculaire</a:t>
            </a:r>
          </a:p>
          <a:p>
            <a:pPr lvl="1" algn="r"/>
            <a:r>
              <a:rPr lang="fr-CA" dirty="0" smtClean="0"/>
              <a:t>*</a:t>
            </a:r>
            <a:r>
              <a:rPr lang="fr-CA" u="sng" dirty="0" smtClean="0"/>
              <a:t>Iléus paralytique</a:t>
            </a:r>
            <a:r>
              <a:rPr lang="fr-CA" dirty="0" smtClean="0"/>
              <a:t> suit à une chirurgie</a:t>
            </a:r>
            <a:endParaRPr lang="fr-CA" dirty="0"/>
          </a:p>
        </p:txBody>
      </p:sp>
      <p:sp>
        <p:nvSpPr>
          <p:cNvPr id="4" name="Flèche droite 3"/>
          <p:cNvSpPr/>
          <p:nvPr/>
        </p:nvSpPr>
        <p:spPr>
          <a:xfrm rot="20860953">
            <a:off x="868973" y="5198529"/>
            <a:ext cx="3240360" cy="1412776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b="1" dirty="0" smtClean="0"/>
              <a:t>ARRÊT PÉRISTALTISME INTESTINAL</a:t>
            </a:r>
            <a:endParaRPr lang="fr-CA" b="1" dirty="0"/>
          </a:p>
        </p:txBody>
      </p:sp>
    </p:spTree>
    <p:extLst>
      <p:ext uri="{BB962C8B-B14F-4D97-AF65-F5344CB8AC3E}">
        <p14:creationId xmlns:p14="http://schemas.microsoft.com/office/powerpoint/2010/main" val="341015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OCCLUSION </a:t>
            </a:r>
            <a:r>
              <a:rPr lang="fr-CA" b="1" dirty="0">
                <a:solidFill>
                  <a:schemeClr val="tx1"/>
                </a:solidFill>
              </a:rPr>
              <a:t>INTESTINALE 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smtClean="0"/>
              <a:t>MANIFESTATIONS</a:t>
            </a:r>
            <a:endParaRPr lang="fr-CA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CA" dirty="0" smtClean="0"/>
              <a:t>SOINS ET TRAITEMENTS</a:t>
            </a:r>
            <a:endParaRPr lang="fr-CA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r-CA" dirty="0" smtClean="0"/>
          </a:p>
          <a:p>
            <a:r>
              <a:rPr lang="fr-CA" dirty="0" smtClean="0"/>
              <a:t>DLR ABDO</a:t>
            </a:r>
          </a:p>
          <a:p>
            <a:r>
              <a:rPr lang="fr-CA" dirty="0"/>
              <a:t>D</a:t>
            </a:r>
            <a:r>
              <a:rPr lang="fr-CA" dirty="0" smtClean="0"/>
              <a:t>istension </a:t>
            </a:r>
            <a:r>
              <a:rPr lang="fr-CA" dirty="0" err="1" smtClean="0"/>
              <a:t>abdo</a:t>
            </a:r>
            <a:endParaRPr lang="fr-CA" dirty="0" smtClean="0"/>
          </a:p>
          <a:p>
            <a:r>
              <a:rPr lang="fr-CA" dirty="0" smtClean="0"/>
              <a:t>Constipation</a:t>
            </a:r>
          </a:p>
          <a:p>
            <a:r>
              <a:rPr lang="fr-CA" dirty="0"/>
              <a:t>A</a:t>
            </a:r>
            <a:r>
              <a:rPr lang="fr-CA" dirty="0" smtClean="0"/>
              <a:t>bs de selles et gaz</a:t>
            </a:r>
          </a:p>
          <a:p>
            <a:r>
              <a:rPr lang="fr-CA" dirty="0"/>
              <a:t>V</a:t>
            </a:r>
            <a:r>
              <a:rPr lang="fr-CA" dirty="0" smtClean="0"/>
              <a:t>omissement de selles</a:t>
            </a:r>
          </a:p>
          <a:p>
            <a:r>
              <a:rPr lang="fr-CA" dirty="0"/>
              <a:t>S</a:t>
            </a:r>
            <a:r>
              <a:rPr lang="fr-CA" dirty="0" smtClean="0"/>
              <a:t>oif intense</a:t>
            </a:r>
          </a:p>
          <a:p>
            <a:endParaRPr lang="fr-CA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r-CA" dirty="0" smtClean="0"/>
          </a:p>
          <a:p>
            <a:r>
              <a:rPr lang="fr-CA" dirty="0" smtClean="0"/>
              <a:t>TNG</a:t>
            </a:r>
          </a:p>
          <a:p>
            <a:r>
              <a:rPr lang="fr-CA" dirty="0" smtClean="0"/>
              <a:t>Perfusion IV</a:t>
            </a:r>
          </a:p>
          <a:p>
            <a:r>
              <a:rPr lang="fr-CA" dirty="0" smtClean="0"/>
              <a:t>I/E</a:t>
            </a:r>
          </a:p>
          <a:p>
            <a:r>
              <a:rPr lang="fr-CA" dirty="0" smtClean="0"/>
              <a:t>Mesurer l’abdomen</a:t>
            </a:r>
          </a:p>
          <a:p>
            <a:r>
              <a:rPr lang="fr-CA" dirty="0" smtClean="0"/>
              <a:t>PQRSTU</a:t>
            </a:r>
          </a:p>
          <a:p>
            <a:r>
              <a:rPr lang="fr-CA" dirty="0" smtClean="0"/>
              <a:t>Chirurgie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5462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HERNIE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L</a:t>
            </a:r>
            <a:r>
              <a:rPr lang="fr-CA" dirty="0" smtClean="0"/>
              <a:t>a sortie de l’intestin à travers du péritoine</a:t>
            </a:r>
          </a:p>
          <a:p>
            <a:pPr lvl="1" algn="ctr"/>
            <a:r>
              <a:rPr lang="fr-CA" dirty="0" smtClean="0"/>
              <a:t>Hernie inguinale</a:t>
            </a:r>
          </a:p>
          <a:p>
            <a:pPr lvl="1" algn="ctr"/>
            <a:r>
              <a:rPr lang="fr-CA" dirty="0" smtClean="0"/>
              <a:t>Ombilicale</a:t>
            </a:r>
          </a:p>
          <a:p>
            <a:pPr lvl="1" algn="ctr"/>
            <a:r>
              <a:rPr lang="fr-CA" dirty="0" smtClean="0"/>
              <a:t>Ventrale</a:t>
            </a:r>
          </a:p>
          <a:p>
            <a:pPr lvl="1" algn="ctr"/>
            <a:r>
              <a:rPr lang="fr-CA" dirty="0" smtClean="0"/>
              <a:t>Crurale (fémorale)</a:t>
            </a:r>
          </a:p>
          <a:p>
            <a:pPr marL="454914" lvl="1" indent="0" algn="ctr">
              <a:buNone/>
            </a:pPr>
            <a:endParaRPr lang="fr-CA" dirty="0" smtClean="0"/>
          </a:p>
          <a:p>
            <a:r>
              <a:rPr lang="fr-CA" dirty="0" smtClean="0"/>
              <a:t>Hernie réductible</a:t>
            </a:r>
          </a:p>
          <a:p>
            <a:r>
              <a:rPr lang="fr-CA" dirty="0" smtClean="0"/>
              <a:t>Hernie irréductible  </a:t>
            </a:r>
            <a:r>
              <a:rPr lang="fr-CA" dirty="0" smtClean="0">
                <a:latin typeface="Calibri"/>
              </a:rPr>
              <a:t>→ étranglement et occlusion intestinale</a:t>
            </a:r>
            <a:endParaRPr lang="fr-CA" dirty="0" smtClean="0"/>
          </a:p>
        </p:txBody>
      </p:sp>
      <p:sp>
        <p:nvSpPr>
          <p:cNvPr id="4" name="Rectangle 3"/>
          <p:cNvSpPr/>
          <p:nvPr/>
        </p:nvSpPr>
        <p:spPr>
          <a:xfrm>
            <a:off x="5292080" y="4365104"/>
            <a:ext cx="3456384" cy="7200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>
                <a:hlinkClick r:id="rId2"/>
              </a:rPr>
              <a:t>https://</a:t>
            </a:r>
            <a:r>
              <a:rPr lang="fr-CA" dirty="0" smtClean="0">
                <a:hlinkClick r:id="rId2"/>
              </a:rPr>
              <a:t>www.youtube.com/watch?v=9ZnVD6puQRo</a:t>
            </a:r>
            <a:r>
              <a:rPr lang="fr-CA" dirty="0" smtClean="0"/>
              <a:t>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267885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APPENDICITE 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Une inflammation de l’appendice vermiforme causée par </a:t>
            </a:r>
            <a:r>
              <a:rPr lang="fr-CA" dirty="0"/>
              <a:t> </a:t>
            </a:r>
            <a:r>
              <a:rPr lang="fr-CA" dirty="0" smtClean="0"/>
              <a:t>une obstruction due à :</a:t>
            </a:r>
          </a:p>
          <a:p>
            <a:pPr marL="68580" indent="0">
              <a:buNone/>
            </a:pPr>
            <a:endParaRPr lang="fr-CA" dirty="0" smtClean="0"/>
          </a:p>
          <a:p>
            <a:pPr lvl="1" algn="ctr"/>
            <a:r>
              <a:rPr lang="fr-CA" dirty="0"/>
              <a:t>C</a:t>
            </a:r>
            <a:r>
              <a:rPr lang="fr-CA" dirty="0" smtClean="0"/>
              <a:t>orps étranger,</a:t>
            </a:r>
          </a:p>
          <a:p>
            <a:pPr lvl="1" algn="ctr"/>
            <a:r>
              <a:rPr lang="fr-CA" dirty="0"/>
              <a:t>T</a:t>
            </a:r>
            <a:r>
              <a:rPr lang="fr-CA" dirty="0" smtClean="0"/>
              <a:t>umeur, </a:t>
            </a:r>
          </a:p>
          <a:p>
            <a:pPr lvl="1" algn="ctr"/>
            <a:r>
              <a:rPr lang="fr-CA" dirty="0"/>
              <a:t>A</a:t>
            </a:r>
            <a:r>
              <a:rPr lang="fr-CA" dirty="0" smtClean="0"/>
              <a:t>ccumulation de matières fécales</a:t>
            </a:r>
          </a:p>
        </p:txBody>
      </p:sp>
    </p:spTree>
    <p:extLst>
      <p:ext uri="{BB962C8B-B14F-4D97-AF65-F5344CB8AC3E}">
        <p14:creationId xmlns:p14="http://schemas.microsoft.com/office/powerpoint/2010/main" val="16211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APPENDICITE 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smtClean="0"/>
              <a:t>MANIFESTATIONS</a:t>
            </a:r>
            <a:endParaRPr lang="fr-CA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CA" dirty="0" smtClean="0"/>
              <a:t>COMPLICATIONS</a:t>
            </a:r>
            <a:endParaRPr lang="fr-CA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r-CA" dirty="0" smtClean="0"/>
          </a:p>
          <a:p>
            <a:r>
              <a:rPr lang="fr-CA" dirty="0" smtClean="0"/>
              <a:t>Dlr point de mac Burney (près de l’</a:t>
            </a:r>
            <a:r>
              <a:rPr lang="fr-CA" dirty="0" err="1" smtClean="0"/>
              <a:t>ombilique</a:t>
            </a:r>
            <a:r>
              <a:rPr lang="fr-CA" dirty="0" smtClean="0"/>
              <a:t> vers droite)</a:t>
            </a:r>
          </a:p>
          <a:p>
            <a:r>
              <a:rPr lang="fr-CA" dirty="0"/>
              <a:t>H</a:t>
            </a:r>
            <a:r>
              <a:rPr lang="fr-CA" dirty="0" smtClean="0"/>
              <a:t>yperthermie modérée</a:t>
            </a:r>
          </a:p>
          <a:p>
            <a:r>
              <a:rPr lang="fr-CA" dirty="0" smtClean="0"/>
              <a:t>Anorexie</a:t>
            </a:r>
          </a:p>
          <a:p>
            <a:r>
              <a:rPr lang="fr-CA" dirty="0" smtClean="0"/>
              <a:t>N/V</a:t>
            </a:r>
            <a:endParaRPr lang="fr-CA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CA" dirty="0" smtClean="0"/>
              <a:t>Perforation qui entraîne une péritonite.</a:t>
            </a:r>
          </a:p>
          <a:p>
            <a:endParaRPr lang="fr-CA" dirty="0"/>
          </a:p>
          <a:p>
            <a:r>
              <a:rPr lang="fr-CA" dirty="0" smtClean="0"/>
              <a:t>TRAITEMENT</a:t>
            </a:r>
          </a:p>
          <a:p>
            <a:pPr lvl="1"/>
            <a:r>
              <a:rPr lang="fr-CA" dirty="0" smtClean="0"/>
              <a:t>Chirurgie</a:t>
            </a:r>
          </a:p>
          <a:p>
            <a:pPr marL="454914" lvl="1" indent="0">
              <a:buNone/>
            </a:pPr>
            <a:r>
              <a:rPr lang="fr-CA" dirty="0" smtClean="0"/>
              <a:t>APPENDICECTOMIE</a:t>
            </a:r>
          </a:p>
          <a:p>
            <a:pPr marL="454914" lvl="1" indent="0">
              <a:buNone/>
            </a:pPr>
            <a:r>
              <a:rPr lang="fr-CA" dirty="0" smtClean="0">
                <a:hlinkClick r:id="rId2"/>
              </a:rPr>
              <a:t>http://www.youtube.com/watch?v=JAShee2FAoQ</a:t>
            </a:r>
            <a:endParaRPr lang="fr-CA" dirty="0" smtClean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41628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 smtClean="0"/>
              <a:t>COURS #6</a:t>
            </a:r>
            <a:endParaRPr lang="fr-CA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844824"/>
            <a:ext cx="3456384" cy="4674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47672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PÉRITONITE 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Inflammation du péritoine causée par une invasion bactérienne tels que</a:t>
            </a:r>
          </a:p>
          <a:p>
            <a:pPr marL="68580" indent="0">
              <a:buNone/>
            </a:pPr>
            <a:endParaRPr lang="fr-CA" dirty="0" smtClean="0"/>
          </a:p>
          <a:p>
            <a:pPr lvl="1" algn="ctr"/>
            <a:r>
              <a:rPr lang="fr-CA" dirty="0" smtClean="0"/>
              <a:t>Perforation d’un organe</a:t>
            </a:r>
          </a:p>
          <a:p>
            <a:pPr lvl="1" algn="ctr"/>
            <a:r>
              <a:rPr lang="fr-CA" dirty="0" smtClean="0"/>
              <a:t>Trauma avec plaie ouverte</a:t>
            </a:r>
          </a:p>
          <a:p>
            <a:pPr lvl="1" algn="ctr"/>
            <a:r>
              <a:rPr lang="fr-CA" dirty="0" smtClean="0"/>
              <a:t>Complication suite à une chirurgie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66097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PÉRITONITE 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smtClean="0"/>
              <a:t>MANIFESTATIONS</a:t>
            </a:r>
            <a:endParaRPr lang="fr-CA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CA" dirty="0" smtClean="0"/>
              <a:t>SOINS ET TRAITEMENTS</a:t>
            </a:r>
            <a:endParaRPr lang="fr-CA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fr-CA" sz="3200" dirty="0"/>
              <a:t>*</a:t>
            </a:r>
            <a:r>
              <a:rPr lang="fr-CA" sz="3200" dirty="0" smtClean="0"/>
              <a:t>Dlr au siège de l’infection</a:t>
            </a:r>
          </a:p>
          <a:p>
            <a:r>
              <a:rPr lang="fr-CA" sz="3200" dirty="0"/>
              <a:t>H</a:t>
            </a:r>
            <a:r>
              <a:rPr lang="fr-CA" sz="3200" dirty="0" smtClean="0"/>
              <a:t>yperthermie</a:t>
            </a:r>
          </a:p>
          <a:p>
            <a:r>
              <a:rPr lang="fr-CA" sz="3200" dirty="0" smtClean="0"/>
              <a:t>Rigidité abdominale</a:t>
            </a:r>
          </a:p>
          <a:p>
            <a:r>
              <a:rPr lang="fr-CA" sz="3200" dirty="0"/>
              <a:t>D</a:t>
            </a:r>
            <a:r>
              <a:rPr lang="fr-CA" sz="3200" dirty="0" smtClean="0"/>
              <a:t>iminution de la motilité intestinale</a:t>
            </a:r>
            <a:endParaRPr lang="fr-CA" sz="32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CA" dirty="0" smtClean="0"/>
              <a:t>Nil per os</a:t>
            </a:r>
          </a:p>
          <a:p>
            <a:r>
              <a:rPr lang="fr-CA" dirty="0" smtClean="0"/>
              <a:t>PQRST</a:t>
            </a:r>
          </a:p>
          <a:p>
            <a:r>
              <a:rPr lang="fr-CA" dirty="0" smtClean="0"/>
              <a:t>SV: T et </a:t>
            </a:r>
            <a:r>
              <a:rPr lang="fr-CA" dirty="0" err="1" smtClean="0"/>
              <a:t>Pls</a:t>
            </a:r>
            <a:endParaRPr lang="fr-CA" dirty="0" smtClean="0"/>
          </a:p>
          <a:p>
            <a:r>
              <a:rPr lang="fr-CA" dirty="0" smtClean="0"/>
              <a:t>Noter ;de l’abdomen</a:t>
            </a:r>
          </a:p>
          <a:p>
            <a:r>
              <a:rPr lang="fr-CA" dirty="0" smtClean="0"/>
              <a:t>Vérifier retour du péristaltisme</a:t>
            </a:r>
          </a:p>
          <a:p>
            <a:r>
              <a:rPr lang="fr-CA" dirty="0" smtClean="0"/>
              <a:t>Perfusion IV</a:t>
            </a:r>
          </a:p>
          <a:p>
            <a:r>
              <a:rPr lang="fr-CA" dirty="0" smtClean="0"/>
              <a:t>I/E</a:t>
            </a:r>
          </a:p>
          <a:p>
            <a:r>
              <a:rPr lang="fr-CA" dirty="0" smtClean="0"/>
              <a:t>RX; </a:t>
            </a:r>
            <a:r>
              <a:rPr lang="fr-CA" dirty="0" err="1" smtClean="0"/>
              <a:t>antibio</a:t>
            </a:r>
            <a:r>
              <a:rPr lang="fr-CA" dirty="0" smtClean="0"/>
              <a:t>, analgésiques, </a:t>
            </a:r>
            <a:r>
              <a:rPr lang="fr-CA" dirty="0" err="1" smtClean="0"/>
              <a:t>antpyrétiques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66299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47248" cy="1165816"/>
          </a:xfrm>
        </p:spPr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DIVERTICULOSE ET DIVERTICULITE 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467544" y="1412776"/>
            <a:ext cx="8568952" cy="4942784"/>
          </a:xfrm>
        </p:spPr>
        <p:txBody>
          <a:bodyPr/>
          <a:lstStyle/>
          <a:p>
            <a:r>
              <a:rPr lang="fr-CA" dirty="0" smtClean="0"/>
              <a:t>Dilatation en forme de cul-de-sac de la paroi interne du côlon.</a:t>
            </a:r>
          </a:p>
          <a:p>
            <a:endParaRPr lang="fr-CA" dirty="0" smtClean="0"/>
          </a:p>
          <a:p>
            <a:pPr lvl="1"/>
            <a:r>
              <a:rPr lang="fr-CA" dirty="0" smtClean="0"/>
              <a:t>Diverticulose = Plusieurs </a:t>
            </a:r>
          </a:p>
          <a:p>
            <a:pPr marL="454914" lvl="1" indent="0">
              <a:buNone/>
            </a:pPr>
            <a:r>
              <a:rPr lang="fr-CA" dirty="0"/>
              <a:t> </a:t>
            </a:r>
            <a:r>
              <a:rPr lang="fr-CA" dirty="0" smtClean="0"/>
              <a:t>                                 diverticules</a:t>
            </a:r>
          </a:p>
          <a:p>
            <a:pPr lvl="1"/>
            <a:r>
              <a:rPr lang="fr-CA" dirty="0" err="1" smtClean="0"/>
              <a:t>Diverticulite</a:t>
            </a:r>
            <a:r>
              <a:rPr lang="fr-CA" dirty="0" smtClean="0"/>
              <a:t> = </a:t>
            </a:r>
            <a:r>
              <a:rPr lang="fr-CA" dirty="0"/>
              <a:t>I</a:t>
            </a:r>
            <a:r>
              <a:rPr lang="fr-CA" dirty="0" smtClean="0"/>
              <a:t>nflammation </a:t>
            </a:r>
          </a:p>
          <a:p>
            <a:pPr marL="454914" lvl="1" indent="0">
              <a:buNone/>
            </a:pPr>
            <a:r>
              <a:rPr lang="fr-CA" dirty="0"/>
              <a:t> </a:t>
            </a:r>
            <a:r>
              <a:rPr lang="fr-CA" dirty="0" smtClean="0"/>
              <a:t>                                d’un diverticule</a:t>
            </a:r>
          </a:p>
          <a:p>
            <a:pPr marL="454914" lvl="1" indent="0">
              <a:buNone/>
            </a:pPr>
            <a:r>
              <a:rPr lang="fr-CA" dirty="0" smtClean="0"/>
              <a:t>Pour prévenir;</a:t>
            </a:r>
          </a:p>
          <a:p>
            <a:pPr marL="454914" lvl="1" indent="0">
              <a:buNone/>
            </a:pPr>
            <a:r>
              <a:rPr lang="fr-CA" dirty="0" smtClean="0"/>
              <a:t>Diète riche en fibres non irritantes</a:t>
            </a:r>
          </a:p>
          <a:p>
            <a:pPr marL="454914" lvl="1" indent="0">
              <a:buNone/>
            </a:pPr>
            <a:r>
              <a:rPr lang="fr-CA" dirty="0" smtClean="0"/>
              <a:t>Laxatifs contact pour ramollir selles</a:t>
            </a:r>
          </a:p>
        </p:txBody>
      </p:sp>
      <p:pic>
        <p:nvPicPr>
          <p:cNvPr id="3074" name="Picture 2" descr="http://t1.gstatic.com/images?q=tbn:ANd9GcQ_U8FKwFaqX-RUqWCW5ik23oz5JQnFfyvJ_YScaIfefv3thF7FC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2456" y="2099853"/>
            <a:ext cx="3032032" cy="41374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902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DIVERTICULOSE ET DIVERTICULITE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smtClean="0"/>
              <a:t>MANIFESTATIONS</a:t>
            </a:r>
            <a:endParaRPr lang="fr-CA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CA" dirty="0" smtClean="0"/>
              <a:t>SOINS ET TRAITEMENTS</a:t>
            </a:r>
            <a:endParaRPr lang="fr-CA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fr-CA" dirty="0" smtClean="0"/>
              <a:t>Irrégularité élimination avec alternation constipation vs diarrhée</a:t>
            </a:r>
          </a:p>
          <a:p>
            <a:r>
              <a:rPr lang="fr-CA" dirty="0" smtClean="0"/>
              <a:t>Dlr crampes côté gauche</a:t>
            </a:r>
          </a:p>
          <a:p>
            <a:r>
              <a:rPr lang="fr-CA" dirty="0" smtClean="0"/>
              <a:t>Fièvre légère</a:t>
            </a:r>
          </a:p>
          <a:p>
            <a:r>
              <a:rPr lang="fr-CA" dirty="0" smtClean="0"/>
              <a:t>Selles étroites</a:t>
            </a:r>
          </a:p>
          <a:p>
            <a:r>
              <a:rPr lang="fr-CA" dirty="0" smtClean="0"/>
              <a:t>Masse palpable (abcès)</a:t>
            </a:r>
          </a:p>
          <a:p>
            <a:endParaRPr lang="fr-CA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CA" dirty="0" smtClean="0"/>
              <a:t>Repos</a:t>
            </a:r>
          </a:p>
          <a:p>
            <a:r>
              <a:rPr lang="fr-CA" dirty="0" smtClean="0"/>
              <a:t>Régime molle ou liquide</a:t>
            </a:r>
          </a:p>
          <a:p>
            <a:r>
              <a:rPr lang="fr-CA" dirty="0" smtClean="0"/>
              <a:t>Perfusion IV</a:t>
            </a:r>
          </a:p>
          <a:p>
            <a:r>
              <a:rPr lang="fr-CA" dirty="0" smtClean="0"/>
              <a:t>I/E</a:t>
            </a:r>
          </a:p>
          <a:p>
            <a:r>
              <a:rPr lang="fr-CA" dirty="0" smtClean="0"/>
              <a:t>TNG vérifier succion</a:t>
            </a:r>
          </a:p>
          <a:p>
            <a:r>
              <a:rPr lang="fr-CA" dirty="0" smtClean="0"/>
              <a:t>PQRST</a:t>
            </a:r>
          </a:p>
          <a:p>
            <a:r>
              <a:rPr lang="fr-CA" dirty="0" err="1" smtClean="0"/>
              <a:t>Adm</a:t>
            </a:r>
            <a:r>
              <a:rPr lang="fr-CA" dirty="0" smtClean="0"/>
              <a:t> </a:t>
            </a:r>
            <a:r>
              <a:rPr lang="fr-CA" dirty="0" err="1" smtClean="0"/>
              <a:t>rx</a:t>
            </a:r>
            <a:r>
              <a:rPr lang="fr-CA" dirty="0" smtClean="0"/>
              <a:t> prescrit</a:t>
            </a:r>
          </a:p>
          <a:p>
            <a:pPr lvl="1"/>
            <a:r>
              <a:rPr lang="fr-CA" dirty="0" smtClean="0"/>
              <a:t>Analgésiques</a:t>
            </a:r>
          </a:p>
          <a:p>
            <a:pPr lvl="1"/>
            <a:r>
              <a:rPr lang="fr-CA" dirty="0" smtClean="0"/>
              <a:t>Antispasmodiques</a:t>
            </a:r>
          </a:p>
          <a:p>
            <a:pPr lvl="1"/>
            <a:r>
              <a:rPr lang="fr-CA" dirty="0" smtClean="0"/>
              <a:t>Anti-inflammatoires</a:t>
            </a:r>
          </a:p>
          <a:p>
            <a:pPr lvl="1"/>
            <a:r>
              <a:rPr lang="fr-CA" dirty="0" err="1" smtClean="0"/>
              <a:t>Antibio</a:t>
            </a:r>
            <a:endParaRPr lang="fr-CA" dirty="0" smtClean="0"/>
          </a:p>
          <a:p>
            <a:pPr lvl="1"/>
            <a:r>
              <a:rPr lang="fr-CA" dirty="0" smtClean="0"/>
              <a:t>Huile minéral</a:t>
            </a:r>
            <a:endParaRPr lang="fr-CA" dirty="0"/>
          </a:p>
          <a:p>
            <a:pPr lvl="1"/>
            <a:endParaRPr lang="fr-CA" dirty="0" smtClean="0"/>
          </a:p>
          <a:p>
            <a:pPr lvl="1"/>
            <a:endParaRPr lang="fr-CA" dirty="0"/>
          </a:p>
        </p:txBody>
      </p:sp>
      <p:sp>
        <p:nvSpPr>
          <p:cNvPr id="8" name="Rectangle 7"/>
          <p:cNvSpPr/>
          <p:nvPr/>
        </p:nvSpPr>
        <p:spPr>
          <a:xfrm>
            <a:off x="611560" y="5708104"/>
            <a:ext cx="4320480" cy="103326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>
                <a:hlinkClick r:id="rId2"/>
              </a:rPr>
              <a:t>http://</a:t>
            </a:r>
            <a:r>
              <a:rPr lang="fr-CA" dirty="0" smtClean="0">
                <a:hlinkClick r:id="rId2"/>
              </a:rPr>
              <a:t>sante-medecine.journaldesfemmes.com/faq/7862-diverticules-definition-et-traitement</a:t>
            </a:r>
            <a:r>
              <a:rPr lang="fr-CA" dirty="0" smtClean="0"/>
              <a:t>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43916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DIVERTICULOSE ET DIVERTICULITE 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 dirty="0" smtClean="0"/>
          </a:p>
          <a:p>
            <a:r>
              <a:rPr lang="fr-CA" dirty="0" smtClean="0"/>
              <a:t>Complications :</a:t>
            </a:r>
          </a:p>
          <a:p>
            <a:endParaRPr lang="fr-CA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fr-CA" dirty="0" smtClean="0"/>
              <a:t>Occlusion intestinale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fr-CA" dirty="0" smtClean="0"/>
              <a:t>Perforation de l’abdomen avec péritonite 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fr-CA" dirty="0" smtClean="0"/>
              <a:t>Fistule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2131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96752"/>
            <a:ext cx="7484536" cy="440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819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POLYPE 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F</a:t>
            </a:r>
            <a:r>
              <a:rPr lang="fr-CA" dirty="0" smtClean="0"/>
              <a:t>ormation de tissus qui émerge de l’intérieur de la muqueuse intestinale</a:t>
            </a:r>
          </a:p>
          <a:p>
            <a:endParaRPr lang="fr-CA" dirty="0" smtClean="0"/>
          </a:p>
          <a:p>
            <a:r>
              <a:rPr lang="fr-CA" dirty="0"/>
              <a:t>L</a:t>
            </a:r>
            <a:r>
              <a:rPr lang="fr-CA" dirty="0" smtClean="0"/>
              <a:t>es manifestations sont variables et on découvre souvent la présence des polypes suite à une consultation</a:t>
            </a:r>
          </a:p>
          <a:p>
            <a:endParaRPr lang="fr-CA" dirty="0"/>
          </a:p>
          <a:p>
            <a:r>
              <a:rPr lang="fr-CA" dirty="0" smtClean="0"/>
              <a:t>La plupart demeurent bénins mais certains deviennent cancéreux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52905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POLYPE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smtClean="0"/>
              <a:t>MANIFESTATIONS</a:t>
            </a:r>
            <a:endParaRPr lang="fr-CA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CA" dirty="0" smtClean="0"/>
              <a:t>SOINS ET TRAITEMENTS</a:t>
            </a:r>
            <a:endParaRPr lang="fr-CA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r-CA" dirty="0" smtClean="0"/>
          </a:p>
          <a:p>
            <a:r>
              <a:rPr lang="fr-CA" dirty="0" smtClean="0"/>
              <a:t>Dlr à la partie inférieure de l’abdomen</a:t>
            </a:r>
          </a:p>
          <a:p>
            <a:r>
              <a:rPr lang="fr-CA" dirty="0" smtClean="0"/>
              <a:t>Présence de sang dans les selles</a:t>
            </a:r>
          </a:p>
          <a:p>
            <a:r>
              <a:rPr lang="fr-CA" dirty="0"/>
              <a:t>C</a:t>
            </a:r>
            <a:r>
              <a:rPr lang="fr-CA" dirty="0" smtClean="0"/>
              <a:t>onstipation</a:t>
            </a:r>
            <a:endParaRPr lang="fr-CA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r-CA" dirty="0" smtClean="0"/>
          </a:p>
          <a:p>
            <a:r>
              <a:rPr lang="fr-CA" dirty="0" smtClean="0"/>
              <a:t>PQRST</a:t>
            </a:r>
          </a:p>
          <a:p>
            <a:pPr marL="68580" indent="0">
              <a:buNone/>
            </a:pPr>
            <a:endParaRPr lang="fr-CA" dirty="0" smtClean="0"/>
          </a:p>
          <a:p>
            <a:r>
              <a:rPr lang="fr-CA" dirty="0" smtClean="0"/>
              <a:t>Noter l’aspect, fréquence des selles.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777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FISTULE ANALE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 dirty="0" smtClean="0"/>
          </a:p>
          <a:p>
            <a:r>
              <a:rPr lang="fr-CA" dirty="0" smtClean="0"/>
              <a:t>Formation d’un conduit entre le canal anal et la région périnéale, et parfois entre le canal anal et le vagin.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4889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FISTULE </a:t>
            </a:r>
            <a:r>
              <a:rPr lang="fr-CA" b="1" dirty="0" smtClean="0">
                <a:solidFill>
                  <a:schemeClr val="tx1"/>
                </a:solidFill>
              </a:rPr>
              <a:t>ANALE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smtClean="0"/>
              <a:t>MANIFESTATIONS</a:t>
            </a:r>
            <a:endParaRPr lang="fr-CA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CA" dirty="0" smtClean="0"/>
              <a:t>SOINS ET TRAITEMENTS</a:t>
            </a:r>
            <a:endParaRPr lang="fr-CA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68580" indent="0">
              <a:buNone/>
            </a:pPr>
            <a:endParaRPr lang="fr-CA" dirty="0"/>
          </a:p>
          <a:p>
            <a:r>
              <a:rPr lang="fr-CA" dirty="0" smtClean="0"/>
              <a:t>Écoulement du pus ou selles par la fistule</a:t>
            </a:r>
          </a:p>
          <a:p>
            <a:endParaRPr lang="fr-CA" dirty="0" smtClean="0"/>
          </a:p>
          <a:p>
            <a:r>
              <a:rPr lang="fr-CA" dirty="0" smtClean="0"/>
              <a:t>Évacuation de gaz</a:t>
            </a:r>
          </a:p>
          <a:p>
            <a:endParaRPr lang="fr-CA" dirty="0" smtClean="0"/>
          </a:p>
          <a:p>
            <a:r>
              <a:rPr lang="fr-CA" dirty="0"/>
              <a:t>P</a:t>
            </a:r>
            <a:r>
              <a:rPr lang="fr-CA" dirty="0" smtClean="0"/>
              <a:t>rurit</a:t>
            </a:r>
          </a:p>
          <a:p>
            <a:endParaRPr lang="fr-CA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68580" indent="0">
              <a:buNone/>
            </a:pPr>
            <a:endParaRPr lang="fr-CA" dirty="0"/>
          </a:p>
          <a:p>
            <a:r>
              <a:rPr lang="fr-CA" dirty="0" smtClean="0"/>
              <a:t>Enseigner règles d’hygiène</a:t>
            </a:r>
          </a:p>
          <a:p>
            <a:endParaRPr lang="fr-CA" dirty="0" smtClean="0"/>
          </a:p>
          <a:p>
            <a:r>
              <a:rPr lang="fr-CA" dirty="0" smtClean="0"/>
              <a:t>Noter et observer les caractéristiques des écoulements</a:t>
            </a:r>
          </a:p>
          <a:p>
            <a:endParaRPr lang="fr-CA" dirty="0"/>
          </a:p>
          <a:p>
            <a:pPr marL="68580" indent="0">
              <a:buNone/>
            </a:pPr>
            <a:r>
              <a:rPr lang="fr-CA" dirty="0">
                <a:hlinkClick r:id="rId2"/>
              </a:rPr>
              <a:t>https://</a:t>
            </a:r>
            <a:r>
              <a:rPr lang="fr-CA" dirty="0" smtClean="0">
                <a:hlinkClick r:id="rId2"/>
              </a:rPr>
              <a:t>www.youtube.com/watch?v=GwUFRa4R75k</a:t>
            </a:r>
            <a:r>
              <a:rPr lang="fr-CA" dirty="0" smtClean="0"/>
              <a:t>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6720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AIDE À L’APPRENTISSAGE #A</a:t>
            </a:r>
            <a:endParaRPr lang="fr-CA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916832"/>
            <a:ext cx="6336704" cy="4445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46434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FISSURE ANALE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Déchirure longitudinale du canal anal</a:t>
            </a:r>
          </a:p>
          <a:p>
            <a:r>
              <a:rPr lang="fr-CA" dirty="0" smtClean="0"/>
              <a:t>Provoquer par :</a:t>
            </a:r>
          </a:p>
          <a:p>
            <a:pPr marL="68580" indent="0">
              <a:buNone/>
            </a:pPr>
            <a:endParaRPr lang="fr-CA" dirty="0" smtClean="0"/>
          </a:p>
          <a:p>
            <a:pPr lvl="1" algn="ctr"/>
            <a:r>
              <a:rPr lang="fr-CA" dirty="0" smtClean="0"/>
              <a:t>Accouchent</a:t>
            </a:r>
          </a:p>
          <a:p>
            <a:pPr lvl="1" algn="ctr"/>
            <a:r>
              <a:rPr lang="fr-CA" dirty="0" smtClean="0"/>
              <a:t>Traumatismes</a:t>
            </a:r>
          </a:p>
          <a:p>
            <a:pPr lvl="1" algn="ctr"/>
            <a:r>
              <a:rPr lang="fr-CA" dirty="0" smtClean="0"/>
              <a:t>Constipation chronique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17498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FISSURE </a:t>
            </a:r>
            <a:r>
              <a:rPr lang="fr-CA" b="1" dirty="0" smtClean="0">
                <a:solidFill>
                  <a:schemeClr val="tx1"/>
                </a:solidFill>
              </a:rPr>
              <a:t>ANALE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smtClean="0"/>
              <a:t>MANIFESTATIONS</a:t>
            </a:r>
            <a:endParaRPr lang="fr-CA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CA" dirty="0" smtClean="0"/>
              <a:t>SOINS ET TRAITEMENTS</a:t>
            </a:r>
            <a:endParaRPr lang="fr-CA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r-CA" dirty="0" smtClean="0"/>
          </a:p>
          <a:p>
            <a:r>
              <a:rPr lang="fr-CA" dirty="0" smtClean="0"/>
              <a:t>DLR et sensation de brûlure à l’anus</a:t>
            </a:r>
          </a:p>
          <a:p>
            <a:endParaRPr lang="fr-CA" dirty="0" smtClean="0"/>
          </a:p>
          <a:p>
            <a:r>
              <a:rPr lang="fr-CA" dirty="0"/>
              <a:t>S</a:t>
            </a:r>
            <a:r>
              <a:rPr lang="fr-CA" dirty="0" smtClean="0"/>
              <a:t>aignements lors de la défécation</a:t>
            </a:r>
            <a:endParaRPr lang="fr-CA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CA" dirty="0" err="1" smtClean="0"/>
              <a:t>Aug</a:t>
            </a:r>
            <a:r>
              <a:rPr lang="fr-CA" dirty="0" smtClean="0"/>
              <a:t> hydratation</a:t>
            </a:r>
          </a:p>
          <a:p>
            <a:r>
              <a:rPr lang="fr-CA" dirty="0" err="1" smtClean="0"/>
              <a:t>Aug</a:t>
            </a:r>
            <a:r>
              <a:rPr lang="fr-CA" dirty="0" smtClean="0"/>
              <a:t> fibres</a:t>
            </a:r>
          </a:p>
          <a:p>
            <a:r>
              <a:rPr lang="fr-CA" dirty="0" err="1" smtClean="0"/>
              <a:t>Sugg</a:t>
            </a:r>
            <a:r>
              <a:rPr lang="fr-CA" dirty="0" smtClean="0"/>
              <a:t> bain de siège</a:t>
            </a:r>
          </a:p>
          <a:p>
            <a:r>
              <a:rPr lang="fr-CA" dirty="0" err="1" smtClean="0"/>
              <a:t>Adm</a:t>
            </a:r>
            <a:r>
              <a:rPr lang="fr-CA" dirty="0" smtClean="0"/>
              <a:t> </a:t>
            </a:r>
            <a:r>
              <a:rPr lang="fr-CA" dirty="0" err="1" smtClean="0"/>
              <a:t>rx</a:t>
            </a:r>
            <a:r>
              <a:rPr lang="fr-CA" dirty="0" smtClean="0"/>
              <a:t> prescrit</a:t>
            </a:r>
          </a:p>
          <a:p>
            <a:pPr lvl="1"/>
            <a:r>
              <a:rPr lang="fr-CA" dirty="0" err="1" smtClean="0"/>
              <a:t>Émolliens</a:t>
            </a:r>
            <a:r>
              <a:rPr lang="fr-CA" dirty="0" smtClean="0"/>
              <a:t> fécaux</a:t>
            </a:r>
          </a:p>
          <a:p>
            <a:pPr lvl="1"/>
            <a:r>
              <a:rPr lang="fr-CA" dirty="0" smtClean="0"/>
              <a:t>Suppositoires </a:t>
            </a:r>
            <a:r>
              <a:rPr lang="fr-CA" dirty="0" err="1" smtClean="0"/>
              <a:t>émolliens</a:t>
            </a:r>
            <a:endParaRPr lang="fr-CA" dirty="0" smtClean="0"/>
          </a:p>
          <a:p>
            <a:pPr lvl="1"/>
            <a:r>
              <a:rPr lang="fr-CA" dirty="0" smtClean="0"/>
              <a:t>Suppositoires analgésiques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56360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HÉMORROÏDES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Dilatation des veines de l’anus</a:t>
            </a:r>
          </a:p>
          <a:p>
            <a:pPr marL="68580" indent="0">
              <a:buNone/>
            </a:pPr>
            <a:endParaRPr lang="fr-CA" dirty="0" smtClean="0"/>
          </a:p>
          <a:p>
            <a:pPr lvl="1"/>
            <a:r>
              <a:rPr lang="fr-CA" dirty="0" smtClean="0"/>
              <a:t>HÉMORROÏDES INTERNES</a:t>
            </a:r>
          </a:p>
          <a:p>
            <a:pPr lvl="1"/>
            <a:r>
              <a:rPr lang="fr-CA" dirty="0" smtClean="0"/>
              <a:t>HÉMORROÏDES EXTERNES</a:t>
            </a:r>
          </a:p>
          <a:p>
            <a:pPr marL="454914" lvl="1" indent="0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321946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HÉMORROÏDES 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smtClean="0"/>
              <a:t>MANIFESTATIONS</a:t>
            </a:r>
            <a:endParaRPr lang="fr-CA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CA" dirty="0" smtClean="0"/>
              <a:t>SOINS ET TRAITEMENTS</a:t>
            </a:r>
            <a:endParaRPr lang="fr-CA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r-CA" dirty="0"/>
          </a:p>
          <a:p>
            <a:r>
              <a:rPr lang="fr-CA" dirty="0" smtClean="0"/>
              <a:t>Dlr à la région anal</a:t>
            </a:r>
          </a:p>
          <a:p>
            <a:endParaRPr lang="fr-CA" dirty="0" smtClean="0"/>
          </a:p>
          <a:p>
            <a:r>
              <a:rPr lang="fr-CA" dirty="0" smtClean="0"/>
              <a:t>Saignement rouge claire</a:t>
            </a:r>
          </a:p>
          <a:p>
            <a:endParaRPr lang="fr-CA" dirty="0" smtClean="0"/>
          </a:p>
          <a:p>
            <a:r>
              <a:rPr lang="fr-CA" dirty="0"/>
              <a:t>D</a:t>
            </a:r>
            <a:r>
              <a:rPr lang="fr-CA" dirty="0" smtClean="0"/>
              <a:t>émangeaisons</a:t>
            </a:r>
            <a:endParaRPr lang="fr-CA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r-CA" dirty="0" smtClean="0"/>
          </a:p>
          <a:p>
            <a:r>
              <a:rPr lang="fr-CA" dirty="0" smtClean="0"/>
              <a:t>Diète riche en fibres</a:t>
            </a:r>
          </a:p>
          <a:p>
            <a:r>
              <a:rPr lang="fr-CA" dirty="0" err="1" smtClean="0"/>
              <a:t>Aug</a:t>
            </a:r>
            <a:r>
              <a:rPr lang="fr-CA" dirty="0" smtClean="0"/>
              <a:t> hydratation</a:t>
            </a:r>
          </a:p>
          <a:p>
            <a:r>
              <a:rPr lang="fr-CA" dirty="0" smtClean="0"/>
              <a:t>Bains de siège</a:t>
            </a:r>
          </a:p>
          <a:p>
            <a:r>
              <a:rPr lang="fr-CA" dirty="0" err="1" smtClean="0"/>
              <a:t>Appl</a:t>
            </a:r>
            <a:r>
              <a:rPr lang="fr-CA" dirty="0" smtClean="0"/>
              <a:t>. onguents et des suppositoires anesthésiques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3933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HÉMORROÏDES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COMPLICATION EST LA THROMBOSE</a:t>
            </a:r>
          </a:p>
          <a:p>
            <a:pPr lvl="1"/>
            <a:endParaRPr lang="fr-CA" dirty="0" smtClean="0"/>
          </a:p>
          <a:p>
            <a:pPr lvl="1"/>
            <a:r>
              <a:rPr lang="fr-CA" dirty="0" smtClean="0"/>
              <a:t>TX</a:t>
            </a:r>
          </a:p>
          <a:p>
            <a:pPr lvl="2" algn="ctr"/>
            <a:r>
              <a:rPr lang="fr-CA" dirty="0" err="1" smtClean="0"/>
              <a:t>Hémorroïdectomie</a:t>
            </a:r>
            <a:endParaRPr lang="fr-CA" dirty="0" smtClean="0"/>
          </a:p>
          <a:p>
            <a:pPr lvl="2" algn="ctr"/>
            <a:endParaRPr lang="fr-CA" dirty="0" smtClean="0"/>
          </a:p>
          <a:p>
            <a:pPr lvl="2" algn="ctr"/>
            <a:r>
              <a:rPr lang="fr-CA" dirty="0" smtClean="0"/>
              <a:t>Ligature des hémorroïdes</a:t>
            </a:r>
          </a:p>
          <a:p>
            <a:pPr lvl="2" algn="ctr"/>
            <a:endParaRPr lang="fr-CA" dirty="0" smtClean="0"/>
          </a:p>
          <a:p>
            <a:pPr lvl="2" algn="ctr"/>
            <a:r>
              <a:rPr lang="fr-CA" dirty="0" smtClean="0"/>
              <a:t>Destruction des hémorroïdes              (</a:t>
            </a:r>
            <a:r>
              <a:rPr lang="fr-CA" dirty="0" err="1" smtClean="0"/>
              <a:t>schlérothérapie</a:t>
            </a:r>
            <a:r>
              <a:rPr lang="fr-CA" dirty="0" smtClean="0"/>
              <a:t>, cryothérapie)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4830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ACTIVITÉ </a:t>
            </a:r>
            <a:r>
              <a:rPr lang="fr-CA" smtClean="0"/>
              <a:t>– DEVOIR #4 </a:t>
            </a:r>
            <a:endParaRPr lang="fr-CA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988840"/>
            <a:ext cx="3727276" cy="4259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8600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1309832"/>
          </a:xfrm>
        </p:spPr>
        <p:txBody>
          <a:bodyPr/>
          <a:lstStyle/>
          <a:p>
            <a:pPr algn="ctr"/>
            <a:r>
              <a:rPr lang="fr-CA" b="1" dirty="0"/>
              <a:t>ALTÉRATION DE L’INTESTIN GRÊLE ET DU </a:t>
            </a:r>
            <a:r>
              <a:rPr lang="fr-CA" b="1" dirty="0" smtClean="0"/>
              <a:t>CÔLON p.81</a:t>
            </a:r>
            <a:endParaRPr lang="fr-CA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fr-CA" b="1" dirty="0" smtClean="0"/>
              <a:t>*Maladie de </a:t>
            </a:r>
            <a:r>
              <a:rPr lang="fr-CA" b="1" dirty="0" err="1"/>
              <a:t>C</a:t>
            </a:r>
            <a:r>
              <a:rPr lang="fr-CA" b="1" dirty="0" err="1" smtClean="0"/>
              <a:t>rohn</a:t>
            </a:r>
            <a:endParaRPr lang="fr-CA" b="1" dirty="0" smtClean="0"/>
          </a:p>
          <a:p>
            <a:pPr algn="ctr"/>
            <a:r>
              <a:rPr lang="fr-CA" b="1" dirty="0" smtClean="0"/>
              <a:t>*Colite ulcéreuse</a:t>
            </a:r>
          </a:p>
          <a:p>
            <a:pPr algn="ctr"/>
            <a:r>
              <a:rPr lang="fr-CA" b="1" dirty="0" smtClean="0"/>
              <a:t>*Occlusion intestinale</a:t>
            </a:r>
          </a:p>
          <a:p>
            <a:pPr algn="ctr"/>
            <a:r>
              <a:rPr lang="fr-CA" b="1" dirty="0" smtClean="0"/>
              <a:t>Hernie</a:t>
            </a:r>
          </a:p>
          <a:p>
            <a:pPr algn="ctr"/>
            <a:r>
              <a:rPr lang="fr-CA" b="1" dirty="0" smtClean="0"/>
              <a:t>*Appendicite</a:t>
            </a:r>
          </a:p>
          <a:p>
            <a:pPr algn="ctr"/>
            <a:r>
              <a:rPr lang="fr-CA" b="1" dirty="0" smtClean="0"/>
              <a:t>*Péritonite</a:t>
            </a:r>
          </a:p>
          <a:p>
            <a:pPr algn="ctr"/>
            <a:r>
              <a:rPr lang="fr-CA" b="1" dirty="0" smtClean="0"/>
              <a:t>Diverticulose, diverticulite</a:t>
            </a:r>
          </a:p>
          <a:p>
            <a:pPr algn="ctr"/>
            <a:r>
              <a:rPr lang="fr-CA" b="1" dirty="0" smtClean="0"/>
              <a:t>Polypes</a:t>
            </a:r>
          </a:p>
          <a:p>
            <a:pPr algn="ctr"/>
            <a:r>
              <a:rPr lang="fr-CA" b="1" dirty="0" smtClean="0"/>
              <a:t>Fistule anale</a:t>
            </a:r>
          </a:p>
          <a:p>
            <a:pPr algn="ctr"/>
            <a:r>
              <a:rPr lang="fr-CA" b="1" dirty="0" smtClean="0"/>
              <a:t>Fissures anale</a:t>
            </a:r>
          </a:p>
          <a:p>
            <a:pPr algn="ctr"/>
            <a:r>
              <a:rPr lang="fr-CA" b="1" dirty="0" smtClean="0"/>
              <a:t>*Hémorroïdes</a:t>
            </a:r>
            <a:endParaRPr lang="fr-CA" b="1" dirty="0"/>
          </a:p>
        </p:txBody>
      </p:sp>
    </p:spTree>
    <p:extLst>
      <p:ext uri="{BB962C8B-B14F-4D97-AF65-F5344CB8AC3E}">
        <p14:creationId xmlns:p14="http://schemas.microsoft.com/office/powerpoint/2010/main" val="108488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/>
              <a:t>SYNDROME DE MALABSORPTION</a:t>
            </a:r>
            <a:endParaRPr lang="fr-CA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CA" dirty="0" smtClean="0"/>
              <a:t>Intestin =                                            </a:t>
            </a:r>
          </a:p>
          <a:p>
            <a:r>
              <a:rPr lang="fr-CA" dirty="0" smtClean="0"/>
              <a:t>transformation – absorption – élimination</a:t>
            </a:r>
          </a:p>
          <a:p>
            <a:endParaRPr lang="fr-CA" dirty="0"/>
          </a:p>
          <a:p>
            <a:pPr marL="68580" indent="0">
              <a:buNone/>
            </a:pPr>
            <a:r>
              <a:rPr lang="fr-CA" dirty="0" smtClean="0"/>
              <a:t>                                                          CAUSES</a:t>
            </a:r>
          </a:p>
          <a:p>
            <a:endParaRPr lang="fr-CA" dirty="0"/>
          </a:p>
          <a:p>
            <a:r>
              <a:rPr lang="fr-CA" dirty="0" smtClean="0"/>
              <a:t>Résection gastrique</a:t>
            </a:r>
          </a:p>
          <a:p>
            <a:r>
              <a:rPr lang="fr-CA" dirty="0" smtClean="0"/>
              <a:t>Insuffisance pancréatique</a:t>
            </a:r>
          </a:p>
          <a:p>
            <a:r>
              <a:rPr lang="fr-CA" dirty="0" smtClean="0"/>
              <a:t>Résection de l’iléon </a:t>
            </a:r>
          </a:p>
          <a:p>
            <a:r>
              <a:rPr lang="fr-CA" dirty="0" smtClean="0"/>
              <a:t>Entérite régionale (maladie de </a:t>
            </a:r>
            <a:r>
              <a:rPr lang="fr-CA" dirty="0" err="1" smtClean="0"/>
              <a:t>Crohn</a:t>
            </a:r>
            <a:r>
              <a:rPr lang="fr-CA" dirty="0" smtClean="0"/>
              <a:t>)</a:t>
            </a:r>
          </a:p>
          <a:p>
            <a:r>
              <a:rPr lang="fr-CA" dirty="0" smtClean="0"/>
              <a:t>Intolérance alimentaire </a:t>
            </a:r>
            <a:endParaRPr lang="fr-CA" dirty="0"/>
          </a:p>
        </p:txBody>
      </p:sp>
      <p:sp>
        <p:nvSpPr>
          <p:cNvPr id="4" name="Flèche vers le bas 3"/>
          <p:cNvSpPr/>
          <p:nvPr/>
        </p:nvSpPr>
        <p:spPr>
          <a:xfrm>
            <a:off x="4529433" y="270892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41879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/>
              <a:t>SYNDROME DE MALABSORPTION</a:t>
            </a:r>
            <a:endParaRPr lang="fr-CA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CA" dirty="0"/>
          </a:p>
          <a:p>
            <a:r>
              <a:rPr lang="fr-CA" dirty="0" smtClean="0"/>
              <a:t>Intolérance alimentaire :</a:t>
            </a:r>
          </a:p>
          <a:p>
            <a:endParaRPr lang="fr-CA" dirty="0" smtClean="0"/>
          </a:p>
          <a:p>
            <a:pPr marL="68580" indent="0" algn="ctr">
              <a:buNone/>
            </a:pPr>
            <a:r>
              <a:rPr lang="fr-CA" dirty="0" smtClean="0"/>
              <a:t>Gluten (protéine) -  </a:t>
            </a:r>
            <a:r>
              <a:rPr lang="fr-CA" dirty="0"/>
              <a:t>maladie </a:t>
            </a:r>
            <a:r>
              <a:rPr lang="fr-CA" dirty="0" smtClean="0"/>
              <a:t>cœliaque</a:t>
            </a:r>
          </a:p>
          <a:p>
            <a:pPr marL="68580" indent="0" algn="ctr">
              <a:buNone/>
            </a:pPr>
            <a:endParaRPr lang="fr-CA" dirty="0" smtClean="0"/>
          </a:p>
          <a:p>
            <a:pPr marL="68580" indent="0" algn="ctr">
              <a:buNone/>
            </a:pPr>
            <a:r>
              <a:rPr lang="fr-CA" dirty="0" smtClean="0"/>
              <a:t>Lactose -  pas de sécrétion de lactase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796814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/>
              <a:t>SYNDROME DE MALABSORPTION</a:t>
            </a:r>
            <a:endParaRPr lang="fr-CA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fr-CA" dirty="0" smtClean="0"/>
              <a:t>MANIFESTATION</a:t>
            </a:r>
            <a:endParaRPr lang="fr-CA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fr-CA" dirty="0" smtClean="0"/>
              <a:t>SOINS ET TX.</a:t>
            </a:r>
            <a:endParaRPr lang="fr-CA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r-CA" dirty="0" smtClean="0"/>
          </a:p>
          <a:p>
            <a:r>
              <a:rPr lang="fr-CA" dirty="0" smtClean="0"/>
              <a:t>Fatigue </a:t>
            </a:r>
          </a:p>
          <a:p>
            <a:r>
              <a:rPr lang="fr-CA" dirty="0" smtClean="0"/>
              <a:t>Perte de poids </a:t>
            </a:r>
          </a:p>
          <a:p>
            <a:r>
              <a:rPr lang="fr-CA" dirty="0" smtClean="0"/>
              <a:t>Carence en vitamine A,D,E,K</a:t>
            </a:r>
          </a:p>
          <a:p>
            <a:r>
              <a:rPr lang="fr-CA" dirty="0" smtClean="0"/>
              <a:t>Carence en acide folique</a:t>
            </a:r>
          </a:p>
          <a:p>
            <a:r>
              <a:rPr lang="fr-CA" dirty="0" smtClean="0"/>
              <a:t>Carence en calcium</a:t>
            </a:r>
            <a:endParaRPr lang="fr-CA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r-CA" dirty="0" smtClean="0"/>
          </a:p>
          <a:p>
            <a:r>
              <a:rPr lang="fr-CA" dirty="0" smtClean="0"/>
              <a:t>Supplément de protéine</a:t>
            </a:r>
          </a:p>
          <a:p>
            <a:r>
              <a:rPr lang="fr-CA" dirty="0" smtClean="0"/>
              <a:t>Supplément de sels minéraux</a:t>
            </a:r>
          </a:p>
          <a:p>
            <a:r>
              <a:rPr lang="fr-CA" dirty="0" smtClean="0"/>
              <a:t>Supplément de vitamines</a:t>
            </a:r>
          </a:p>
          <a:p>
            <a:r>
              <a:rPr lang="fr-CA" dirty="0" smtClean="0"/>
              <a:t>Supplément enzymatique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09110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MALADIE DE CROHN ET COLITE ULCÉREUSE 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smtClean="0"/>
              <a:t>MALADIE DE CROHN</a:t>
            </a:r>
            <a:endParaRPr lang="fr-CA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CA" dirty="0" smtClean="0"/>
              <a:t>COLITE ULCÉREUSE</a:t>
            </a:r>
            <a:endParaRPr lang="fr-CA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fr-CA" dirty="0" smtClean="0"/>
              <a:t>Se situe principalement iléon et côlon</a:t>
            </a:r>
          </a:p>
          <a:p>
            <a:r>
              <a:rPr lang="fr-CA" dirty="0" smtClean="0"/>
              <a:t>Zone  d’ inflammation *</a:t>
            </a:r>
            <a:r>
              <a:rPr lang="fr-CA" sz="2800" b="1" dirty="0" smtClean="0"/>
              <a:t>entrecoupés de tissus sain*.</a:t>
            </a:r>
            <a:endParaRPr lang="fr-CA" sz="2800" b="1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CA" dirty="0" smtClean="0"/>
              <a:t>Affecte le côlon et rectum</a:t>
            </a:r>
          </a:p>
          <a:p>
            <a:r>
              <a:rPr lang="fr-CA" dirty="0" smtClean="0"/>
              <a:t>Lésions inflammatoire sont *</a:t>
            </a:r>
            <a:r>
              <a:rPr lang="fr-CA" sz="2800" b="1" dirty="0" smtClean="0"/>
              <a:t>sans intervalle de tissus sain*</a:t>
            </a:r>
            <a:endParaRPr lang="fr-CA" sz="28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79512" y="47971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400">
                <a:hlinkClick r:id="rId2"/>
              </a:rPr>
              <a:t>https://youtu.be</a:t>
            </a:r>
            <a:r>
              <a:rPr lang="fr-CA" sz="2400">
                <a:hlinkClick r:id="rId2"/>
              </a:rPr>
              <a:t>/_</a:t>
            </a:r>
            <a:r>
              <a:rPr lang="fr-CA" sz="2400" smtClean="0">
                <a:hlinkClick r:id="rId2"/>
              </a:rPr>
              <a:t>d6s0gi7JDQ </a:t>
            </a:r>
            <a:endParaRPr lang="fr-CA" sz="2400" dirty="0" smtClean="0">
              <a:hlinkClick r:id="rId2"/>
            </a:endParaRPr>
          </a:p>
          <a:p>
            <a:endParaRPr lang="fr-CA" sz="2400" dirty="0">
              <a:hlinkClick r:id="rId2"/>
            </a:endParaRPr>
          </a:p>
          <a:p>
            <a:r>
              <a:rPr lang="fr-CA" sz="2400" dirty="0" smtClean="0">
                <a:hlinkClick r:id="rId2"/>
              </a:rPr>
              <a:t>http</a:t>
            </a:r>
            <a:r>
              <a:rPr lang="fr-CA" sz="2400" dirty="0" smtClean="0">
                <a:hlinkClick r:id="rId2"/>
              </a:rPr>
              <a:t>://www.youtube.com/watch?v=W1ez3gR7vjo&amp;feature=related</a:t>
            </a: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320889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0"/>
            <a:ext cx="8097712" cy="1426464"/>
          </a:xfrm>
        </p:spPr>
        <p:txBody>
          <a:bodyPr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MALADIE </a:t>
            </a:r>
            <a:r>
              <a:rPr lang="fr-CA" b="1" dirty="0">
                <a:solidFill>
                  <a:schemeClr val="tx1"/>
                </a:solidFill>
              </a:rPr>
              <a:t>DE CROHN ET COLITE </a:t>
            </a:r>
            <a:r>
              <a:rPr lang="fr-CA" b="1" dirty="0" smtClean="0">
                <a:solidFill>
                  <a:schemeClr val="tx1"/>
                </a:solidFill>
              </a:rPr>
              <a:t>ULCÉREUSE</a:t>
            </a:r>
            <a:endParaRPr lang="fr-CA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7504" y="1268760"/>
            <a:ext cx="4040188" cy="639762"/>
          </a:xfrm>
        </p:spPr>
        <p:txBody>
          <a:bodyPr/>
          <a:lstStyle/>
          <a:p>
            <a:r>
              <a:rPr lang="fr-CA" dirty="0" smtClean="0"/>
              <a:t>MANIFESTATIONS</a:t>
            </a:r>
            <a:endParaRPr lang="fr-CA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 rot="5400000">
            <a:off x="6327377" y="3689847"/>
            <a:ext cx="4041775" cy="639762"/>
          </a:xfrm>
        </p:spPr>
        <p:txBody>
          <a:bodyPr/>
          <a:lstStyle/>
          <a:p>
            <a:r>
              <a:rPr lang="fr-CA" dirty="0" smtClean="0"/>
              <a:t>SOINS ET TRAITEMENTS</a:t>
            </a:r>
            <a:endParaRPr lang="fr-CA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0" y="1844824"/>
            <a:ext cx="4497388" cy="4573565"/>
          </a:xfrm>
        </p:spPr>
        <p:txBody>
          <a:bodyPr/>
          <a:lstStyle/>
          <a:p>
            <a:endParaRPr lang="fr-CA" dirty="0" smtClean="0"/>
          </a:p>
          <a:p>
            <a:r>
              <a:rPr lang="fr-CA" dirty="0" smtClean="0"/>
              <a:t>**DLR </a:t>
            </a:r>
            <a:r>
              <a:rPr lang="fr-CA" dirty="0" err="1" smtClean="0"/>
              <a:t>abdo</a:t>
            </a:r>
            <a:r>
              <a:rPr lang="fr-CA" dirty="0" smtClean="0"/>
              <a:t>, crampes, </a:t>
            </a:r>
            <a:r>
              <a:rPr lang="fr-CA" dirty="0" err="1" smtClean="0">
                <a:latin typeface="Century Gothic"/>
              </a:rPr>
              <a:t>Ǿ</a:t>
            </a:r>
            <a:r>
              <a:rPr lang="fr-CA" dirty="0" err="1" smtClean="0"/>
              <a:t>soulager</a:t>
            </a:r>
            <a:r>
              <a:rPr lang="fr-CA" dirty="0" smtClean="0"/>
              <a:t> par la défécation</a:t>
            </a:r>
          </a:p>
          <a:p>
            <a:r>
              <a:rPr lang="fr-CA" dirty="0" smtClean="0"/>
              <a:t>**Diarrhées sanglantes ou glaireuses</a:t>
            </a:r>
          </a:p>
          <a:p>
            <a:r>
              <a:rPr lang="fr-CA" dirty="0" smtClean="0"/>
              <a:t>**TÉNESMES                    (fausse envie de déféquer)</a:t>
            </a:r>
          </a:p>
          <a:p>
            <a:r>
              <a:rPr lang="fr-CA" dirty="0" smtClean="0"/>
              <a:t>Anorexie</a:t>
            </a:r>
          </a:p>
          <a:p>
            <a:r>
              <a:rPr lang="fr-CA" dirty="0" smtClean="0"/>
              <a:t>Perte de poids</a:t>
            </a:r>
            <a:endParaRPr lang="fr-CA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283968" y="1340768"/>
            <a:ext cx="5616624" cy="551723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fr-CA" dirty="0" smtClean="0"/>
              <a:t>*Soins en cas de diarrhée</a:t>
            </a:r>
          </a:p>
          <a:p>
            <a:r>
              <a:rPr lang="fr-CA" dirty="0" smtClean="0"/>
              <a:t>PQRST</a:t>
            </a:r>
          </a:p>
          <a:p>
            <a:r>
              <a:rPr lang="fr-CA" dirty="0" smtClean="0"/>
              <a:t>Perfusion IV</a:t>
            </a:r>
          </a:p>
          <a:p>
            <a:r>
              <a:rPr lang="fr-CA" dirty="0" smtClean="0"/>
              <a:t>I/E</a:t>
            </a:r>
          </a:p>
          <a:p>
            <a:r>
              <a:rPr lang="fr-CA" dirty="0" smtClean="0"/>
              <a:t>Alimentation</a:t>
            </a:r>
          </a:p>
          <a:p>
            <a:pPr lvl="1"/>
            <a:r>
              <a:rPr lang="fr-CA" dirty="0" smtClean="0"/>
              <a:t> sans fibres </a:t>
            </a:r>
          </a:p>
          <a:p>
            <a:pPr lvl="1"/>
            <a:r>
              <a:rPr lang="fr-CA" dirty="0" smtClean="0"/>
              <a:t>sans lactose</a:t>
            </a:r>
          </a:p>
          <a:p>
            <a:pPr lvl="1"/>
            <a:r>
              <a:rPr lang="fr-CA" dirty="0" smtClean="0"/>
              <a:t> riche en protéines </a:t>
            </a:r>
          </a:p>
          <a:p>
            <a:r>
              <a:rPr lang="fr-CA" dirty="0" err="1" smtClean="0"/>
              <a:t>Adm</a:t>
            </a:r>
            <a:r>
              <a:rPr lang="fr-CA" dirty="0" smtClean="0"/>
              <a:t> la RX prescrit</a:t>
            </a:r>
          </a:p>
          <a:p>
            <a:pPr lvl="1"/>
            <a:r>
              <a:rPr lang="fr-CA" dirty="0" smtClean="0"/>
              <a:t>Analgésiques</a:t>
            </a:r>
          </a:p>
          <a:p>
            <a:pPr lvl="1"/>
            <a:r>
              <a:rPr lang="fr-CA" dirty="0" err="1" smtClean="0"/>
              <a:t>Antidiarrhéiques</a:t>
            </a:r>
            <a:endParaRPr lang="fr-CA" dirty="0" smtClean="0"/>
          </a:p>
          <a:p>
            <a:pPr lvl="1"/>
            <a:r>
              <a:rPr lang="fr-CA" dirty="0" smtClean="0"/>
              <a:t>Anticholinergiques</a:t>
            </a:r>
          </a:p>
          <a:p>
            <a:pPr lvl="1"/>
            <a:r>
              <a:rPr lang="fr-CA" dirty="0" smtClean="0"/>
              <a:t>AINS ou stéroïdiens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8055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tro">
  <a:themeElements>
    <a:clrScheme name="Essentie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Mé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é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16427</TotalTime>
  <Words>841</Words>
  <Application>Microsoft Office PowerPoint</Application>
  <PresentationFormat>Affichage à l'écran (4:3)</PresentationFormat>
  <Paragraphs>315</Paragraphs>
  <Slides>35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35</vt:i4>
      </vt:variant>
    </vt:vector>
  </HeadingPairs>
  <TitlesOfParts>
    <vt:vector size="36" baseType="lpstr">
      <vt:lpstr>Métro</vt:lpstr>
      <vt:lpstr>SYSTÈME DIGESTIF</vt:lpstr>
      <vt:lpstr>COURS #6</vt:lpstr>
      <vt:lpstr>AIDE À L’APPRENTISSAGE #A</vt:lpstr>
      <vt:lpstr>ALTÉRATION DE L’INTESTIN GRÊLE ET DU CÔLON p.81</vt:lpstr>
      <vt:lpstr>SYNDROME DE MALABSORPTION</vt:lpstr>
      <vt:lpstr>SYNDROME DE MALABSORPTION</vt:lpstr>
      <vt:lpstr>SYNDROME DE MALABSORPTION</vt:lpstr>
      <vt:lpstr>MALADIE DE CROHN ET COLITE ULCÉREUSE </vt:lpstr>
      <vt:lpstr>MALADIE DE CROHN ET COLITE ULCÉREUSE</vt:lpstr>
      <vt:lpstr>MALADIE DE CROHN ET COLITE ULCÉREUSE </vt:lpstr>
      <vt:lpstr>MALADIE DE CROHN ET COLITE ULCÉREUSE</vt:lpstr>
      <vt:lpstr>Les stomies.pptx</vt:lpstr>
      <vt:lpstr>OCCLUSION INTESTINALE</vt:lpstr>
      <vt:lpstr>OCCLUSION INTESTINALE</vt:lpstr>
      <vt:lpstr>OCCLUSION INTESTINALE </vt:lpstr>
      <vt:lpstr>OCCLUSION INTESTINALE </vt:lpstr>
      <vt:lpstr>HERNIE</vt:lpstr>
      <vt:lpstr>APPENDICITE </vt:lpstr>
      <vt:lpstr>APPENDICITE </vt:lpstr>
      <vt:lpstr>PÉRITONITE </vt:lpstr>
      <vt:lpstr>PÉRITONITE </vt:lpstr>
      <vt:lpstr>DIVERTICULOSE ET DIVERTICULITE </vt:lpstr>
      <vt:lpstr>DIVERTICULOSE ET DIVERTICULITE </vt:lpstr>
      <vt:lpstr>DIVERTICULOSE ET DIVERTICULITE </vt:lpstr>
      <vt:lpstr>Présentation PowerPoint</vt:lpstr>
      <vt:lpstr>POLYPE </vt:lpstr>
      <vt:lpstr>POLYPE </vt:lpstr>
      <vt:lpstr>FISTULE ANALE</vt:lpstr>
      <vt:lpstr>FISTULE ANALE</vt:lpstr>
      <vt:lpstr>FISSURE ANALE</vt:lpstr>
      <vt:lpstr>FISSURE ANALE</vt:lpstr>
      <vt:lpstr>HÉMORROÏDES</vt:lpstr>
      <vt:lpstr>HÉMORROÏDES </vt:lpstr>
      <vt:lpstr>HÉMORROÏDES</vt:lpstr>
      <vt:lpstr>ACTIVITÉ – DEVOIR #4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SYSTÈME DIGESTIF</dc:title>
  <dc:creator>Mireille</dc:creator>
  <cp:lastModifiedBy>Beaulieu, Daniel</cp:lastModifiedBy>
  <cp:revision>216</cp:revision>
  <dcterms:created xsi:type="dcterms:W3CDTF">2013-02-19T00:45:12Z</dcterms:created>
  <dcterms:modified xsi:type="dcterms:W3CDTF">2021-01-08T13:30:37Z</dcterms:modified>
</cp:coreProperties>
</file>