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Exo 2"/>
      <p:regular r:id="rId29"/>
      <p:bold r:id="rId30"/>
      <p:italic r:id="rId31"/>
      <p:boldItalic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0330BFF-4E04-4461-AE2A-5ECF1311AA2F}">
  <a:tblStyle styleId="{50330BFF-4E04-4461-AE2A-5ECF1311AA2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060E0DE-BFEE-4AEB-A8C6-E58A60E24CA5}"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xo2-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xo2-italic.fntdata"/><Relationship Id="rId30" Type="http://schemas.openxmlformats.org/officeDocument/2006/relationships/font" Target="fonts/Exo2-bold.fntdata"/><Relationship Id="rId11" Type="http://schemas.openxmlformats.org/officeDocument/2006/relationships/slide" Target="slides/slide5.xml"/><Relationship Id="rId33" Type="http://schemas.openxmlformats.org/officeDocument/2006/relationships/font" Target="fonts/Oswald-regular.fntdata"/><Relationship Id="rId10" Type="http://schemas.openxmlformats.org/officeDocument/2006/relationships/slide" Target="slides/slide4.xml"/><Relationship Id="rId32" Type="http://schemas.openxmlformats.org/officeDocument/2006/relationships/font" Target="fonts/Exo2-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Oswald-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wikipedia.org/wiki/%C3%89tats-Unis" TargetMode="External"/><Relationship Id="rId3" Type="http://schemas.openxmlformats.org/officeDocument/2006/relationships/hyperlink" Target="https://fr.wikipedia.org/wiki/Autoroute" TargetMode="External"/><Relationship Id="rId4" Type="http://schemas.openxmlformats.org/officeDocument/2006/relationships/hyperlink" Target="https://fr.wikipedia.org/wiki/%C3%89tats_des_%C3%89tats-Unis" TargetMode="External"/><Relationship Id="rId11" Type="http://schemas.openxmlformats.org/officeDocument/2006/relationships/hyperlink" Target="https://fr.wikipedia.org/wiki/Interstate_highway" TargetMode="External"/><Relationship Id="rId10" Type="http://schemas.openxmlformats.org/officeDocument/2006/relationships/hyperlink" Target="https://fr.wikipedia.org/wiki/Seconde_Guerre_mondiale" TargetMode="External"/><Relationship Id="rId9" Type="http://schemas.openxmlformats.org/officeDocument/2006/relationships/hyperlink" Target="https://fr.wikipedia.org/wiki/%C3%89talement_urbain" TargetMode="External"/><Relationship Id="rId5" Type="http://schemas.openxmlformats.org/officeDocument/2006/relationships/hyperlink" Target="https://fr.wikipedia.org/wiki/Woodrow_Wilson_Bridge" TargetMode="External"/><Relationship Id="rId6" Type="http://schemas.openxmlformats.org/officeDocument/2006/relationships/hyperlink" Target="https://fr.wikipedia.org/wiki/Interstate_495_(Capital_Beltway)" TargetMode="External"/><Relationship Id="rId7" Type="http://schemas.openxmlformats.org/officeDocument/2006/relationships/hyperlink" Target="https://fr.wikipedia.org/wiki/Dwight_D._Eisenhower" TargetMode="External"/><Relationship Id="rId8" Type="http://schemas.openxmlformats.org/officeDocument/2006/relationships/hyperlink" Target="https://fr.wikipedia.org/wiki/Ann%C3%A9es_195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f063b904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f063b904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L</a:t>
            </a:r>
            <a:r>
              <a:rPr lang="fr" sz="1400">
                <a:solidFill>
                  <a:schemeClr val="dk1"/>
                </a:solidFill>
              </a:rPr>
              <a:t>es ‘’AGRANDISSEMENTS’’ dans les encadrés gris pâle, etc... </a:t>
            </a:r>
            <a:endParaRPr sz="14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771cf3bc7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71cf3bc7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À la suite des cartes de chacun des États américain, vous trouverez la carte de repérage du Canada et les cartes des différentes provinces en partant de l’OUEST et en allant vers l’EST.  De la British-Columbia vers les Atlantic Provinces.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771cf3bc7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71cf3bc7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À la suite des cartes de chacune des Provinces Canadiennes, vous trouverez la carte du Mexique et celle de Puerto Rico sur une même page.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771cf3bc7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71cf3bc7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À la suite des cartes, vous trouverez l’index.  Toujours classé par ordre alphabétique, vous trouverez chacun des États, les Provinces canadiennes et finalement le Mexique et Puerto Rico.</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Répertoriées de la même façon, dans l’onglet d’un état ou d’une province, vous trouverez les villes.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efbcbdb5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efbcbdb5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400">
                <a:solidFill>
                  <a:schemeClr val="dk1"/>
                </a:solidFill>
              </a:rPr>
              <a:t>C’est dans cette section que vous allez retrouver la distance entre plusieurs ‘’Grandes Villes’’ </a:t>
            </a:r>
            <a:endParaRPr sz="1400">
              <a:solidFill>
                <a:schemeClr val="dk1"/>
              </a:solidFill>
            </a:endParaRPr>
          </a:p>
          <a:p>
            <a:pPr indent="0" lvl="0" marL="0" rtl="0" algn="l">
              <a:spcBef>
                <a:spcPts val="0"/>
              </a:spcBef>
              <a:spcAft>
                <a:spcPts val="0"/>
              </a:spcAft>
              <a:buNone/>
            </a:pPr>
            <a:r>
              <a:rPr lang="fr" sz="1400">
                <a:solidFill>
                  <a:schemeClr val="dk1"/>
                </a:solidFill>
              </a:rPr>
              <a:t>de l’Amérique du Nord.</a:t>
            </a:r>
            <a:endParaRPr sz="1400">
              <a:solidFill>
                <a:schemeClr val="dk1"/>
              </a:solidFill>
            </a:endParaRPr>
          </a:p>
          <a:p>
            <a:pPr indent="0" lvl="0" marL="0" rtl="0" algn="l">
              <a:spcBef>
                <a:spcPts val="0"/>
              </a:spcBef>
              <a:spcAft>
                <a:spcPts val="0"/>
              </a:spcAft>
              <a:buNone/>
            </a:pPr>
            <a:r>
              <a:rPr lang="fr" sz="1400">
                <a:solidFill>
                  <a:schemeClr val="dk1"/>
                </a:solidFill>
              </a:rPr>
              <a:t>Plus de 300 Villes y sont répertoriées donnant une grille de distance entre les villes de plus de 21 pages.</a:t>
            </a:r>
            <a:endParaRPr sz="1400">
              <a:solidFill>
                <a:schemeClr val="dk1"/>
              </a:solidFill>
            </a:endParaRPr>
          </a:p>
          <a:p>
            <a:pPr indent="0" lvl="0" marL="0" rtl="0" algn="l">
              <a:spcBef>
                <a:spcPts val="0"/>
              </a:spcBef>
              <a:spcAft>
                <a:spcPts val="0"/>
              </a:spcAft>
              <a:buNone/>
            </a:pPr>
            <a:r>
              <a:rPr lang="fr" sz="1400">
                <a:solidFill>
                  <a:schemeClr val="dk1"/>
                </a:solidFill>
              </a:rPr>
              <a:t>Avant d’y faire une recherche, assurez-vous que le nom des villes visées apparaît dans la liste de la première page de la section ‘’VERTE’’.</a:t>
            </a:r>
            <a:endParaRPr b="1" sz="1400">
              <a:solidFill>
                <a:srgbClr val="FF0000"/>
              </a:solidFill>
            </a:endParaRPr>
          </a:p>
          <a:p>
            <a:pPr indent="0" lvl="0" marL="0" rtl="0" algn="l">
              <a:spcBef>
                <a:spcPts val="0"/>
              </a:spcBef>
              <a:spcAft>
                <a:spcPts val="0"/>
              </a:spcAft>
              <a:buNone/>
            </a:pPr>
            <a:r>
              <a:rPr b="1" lang="fr" sz="1400">
                <a:solidFill>
                  <a:srgbClr val="FF0000"/>
                </a:solidFill>
              </a:rPr>
              <a:t>Vous pouvez donner quelques exercices de recherche dans cette section selon le cahier d’élève. L’enseignant donne les recherches à faire.</a:t>
            </a:r>
            <a:endParaRPr b="1" sz="1400">
              <a:solidFill>
                <a:srgbClr val="FF0000"/>
              </a:solidFill>
            </a:endParaRPr>
          </a:p>
          <a:p>
            <a:pPr indent="0" lvl="0" marL="0" rtl="0" algn="l">
              <a:spcBef>
                <a:spcPts val="0"/>
              </a:spcBef>
              <a:spcAft>
                <a:spcPts val="0"/>
              </a:spcAft>
              <a:buNone/>
            </a:pPr>
            <a:r>
              <a:rPr b="1" lang="fr" sz="1400">
                <a:solidFill>
                  <a:srgbClr val="FF0000"/>
                </a:solidFill>
              </a:rPr>
              <a:t>Voici des exemples de recherches:</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distance entre Pensacola, FL et Montréal, QC; 1545 miles, P.149 éd. 2020</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distance entre Escondido, CA et Utica, NY; 2758 miles, P. 153 éd. 2020</a:t>
            </a:r>
            <a:endParaRPr b="1" sz="1400">
              <a:solidFill>
                <a:srgbClr val="FF0000"/>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771cf3bc70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71cf3bc70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f1ad4e1cf1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f1ad4e1cf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f1ad4e1c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f1ad4e1c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cd567a2d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cd567a2d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771cf3bc70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771cf3bc70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Faire une démonstration rapide de la technique de recherche d’information dans l’index.  Prise de notes rapide et brève pour se rendre d’un point à l’autre.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b0808c5f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b0808c5f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b0808c5f3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b0808c5f3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efbcbdb5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eefbcbdb5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771cf3bc7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71cf3bc7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C’est dans cette section que vous allez retrouver toutes les informations sur la réglementation Américaine, Canadienne et Mexicaine.</a:t>
            </a:r>
            <a:endParaRPr sz="1400">
              <a:solidFill>
                <a:schemeClr val="dk1"/>
              </a:solidFill>
            </a:endParaRPr>
          </a:p>
          <a:p>
            <a:pPr indent="0" lvl="0" marL="0" rtl="0" algn="l">
              <a:spcBef>
                <a:spcPts val="0"/>
              </a:spcBef>
              <a:spcAft>
                <a:spcPts val="0"/>
              </a:spcAft>
              <a:buNone/>
            </a:pPr>
            <a:r>
              <a:rPr lang="fr" sz="1400">
                <a:solidFill>
                  <a:schemeClr val="dk1"/>
                </a:solidFill>
              </a:rPr>
              <a:t>La réglementation Américaine diffère en certains points de la réglementation Canadienne. </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Cette section saura apporter des réponses à vos questions…</a:t>
            </a:r>
            <a:endParaRPr sz="1400">
              <a:solidFill>
                <a:schemeClr val="dk1"/>
              </a:solidFill>
            </a:endParaRPr>
          </a:p>
          <a:p>
            <a:pPr indent="0" lvl="0" marL="0" rtl="0" algn="l">
              <a:spcBef>
                <a:spcPts val="0"/>
              </a:spcBef>
              <a:spcAft>
                <a:spcPts val="0"/>
              </a:spcAft>
              <a:buClr>
                <a:schemeClr val="dk1"/>
              </a:buClr>
              <a:buSzPts val="1100"/>
              <a:buFont typeface="Arial"/>
              <a:buNone/>
            </a:pPr>
            <a:r>
              <a:rPr b="1" lang="fr" sz="1400">
                <a:solidFill>
                  <a:srgbClr val="FF0000"/>
                </a:solidFill>
              </a:rPr>
              <a:t>Vous pouvez donner</a:t>
            </a:r>
            <a:r>
              <a:rPr b="1" lang="fr" sz="1400">
                <a:solidFill>
                  <a:srgbClr val="FF0000"/>
                </a:solidFill>
              </a:rPr>
              <a:t> quelques exercices de recherche dans cette section selon le cahier d’élève. L’enseignant donne les recherches à faire.</a:t>
            </a:r>
            <a:endParaRPr b="1" sz="1400">
              <a:solidFill>
                <a:srgbClr val="FF0000"/>
              </a:solidFill>
            </a:endParaRPr>
          </a:p>
          <a:p>
            <a:pPr indent="0" lvl="0" marL="0" rtl="0" algn="l">
              <a:spcBef>
                <a:spcPts val="0"/>
              </a:spcBef>
              <a:spcAft>
                <a:spcPts val="0"/>
              </a:spcAft>
              <a:buClr>
                <a:schemeClr val="dk1"/>
              </a:buClr>
              <a:buSzPts val="1100"/>
              <a:buFont typeface="Arial"/>
              <a:buNone/>
            </a:pPr>
            <a:r>
              <a:rPr b="1" lang="fr" sz="1400">
                <a:solidFill>
                  <a:srgbClr val="FF0000"/>
                </a:solidFill>
              </a:rPr>
              <a:t>Voici des exemples de recherches:</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Limites de poids et dimensions par États (State’s Weight and size limits); P. A16-17</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Codes régionaux de téléphone (Area code); P. A-11</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Programme de taxes sur le carburant (Fuel tax); P. A-6</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Numéro de téléphone de police par état (State Police); P A-22</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Condition et construction des routes (Road construction and condition); P. A-11</a:t>
            </a:r>
            <a:endParaRPr b="1" sz="1400">
              <a:solidFill>
                <a:srgbClr val="FF0000"/>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eefbcbdb5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eefbcbdb5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400">
                <a:solidFill>
                  <a:schemeClr val="dk1"/>
                </a:solidFill>
              </a:rPr>
              <a:t>C’est dans cette section que vous allez retrouver toutes les informations en lien avec les</a:t>
            </a:r>
            <a:endParaRPr sz="1400">
              <a:solidFill>
                <a:schemeClr val="dk1"/>
              </a:solidFill>
            </a:endParaRPr>
          </a:p>
          <a:p>
            <a:pPr indent="-317500" lvl="0" marL="457200" rtl="0" algn="l">
              <a:spcBef>
                <a:spcPts val="0"/>
              </a:spcBef>
              <a:spcAft>
                <a:spcPts val="0"/>
              </a:spcAft>
              <a:buClr>
                <a:schemeClr val="dk1"/>
              </a:buClr>
              <a:buSzPts val="1400"/>
              <a:buChar char="-"/>
            </a:pPr>
            <a:r>
              <a:rPr lang="fr" sz="1400">
                <a:solidFill>
                  <a:schemeClr val="dk1"/>
                </a:solidFill>
              </a:rPr>
              <a:t>Low Clearances</a:t>
            </a:r>
            <a:endParaRPr sz="1400">
              <a:solidFill>
                <a:schemeClr val="dk1"/>
              </a:solidFill>
            </a:endParaRPr>
          </a:p>
          <a:p>
            <a:pPr indent="-317500" lvl="0" marL="457200" rtl="0" algn="l">
              <a:spcBef>
                <a:spcPts val="0"/>
              </a:spcBef>
              <a:spcAft>
                <a:spcPts val="0"/>
              </a:spcAft>
              <a:buClr>
                <a:schemeClr val="dk1"/>
              </a:buClr>
              <a:buSzPts val="1400"/>
              <a:buChar char="-"/>
            </a:pPr>
            <a:r>
              <a:rPr lang="fr" sz="1400">
                <a:solidFill>
                  <a:schemeClr val="dk1"/>
                </a:solidFill>
              </a:rPr>
              <a:t>Permanent Weight / Inspection Station</a:t>
            </a:r>
            <a:endParaRPr sz="1400">
              <a:solidFill>
                <a:schemeClr val="dk1"/>
              </a:solidFill>
            </a:endParaRPr>
          </a:p>
          <a:p>
            <a:pPr indent="-317500" lvl="0" marL="457200" rtl="0" algn="l">
              <a:spcBef>
                <a:spcPts val="0"/>
              </a:spcBef>
              <a:spcAft>
                <a:spcPts val="0"/>
              </a:spcAft>
              <a:buClr>
                <a:schemeClr val="dk1"/>
              </a:buClr>
              <a:buSzPts val="1400"/>
              <a:buChar char="-"/>
            </a:pPr>
            <a:r>
              <a:rPr lang="fr" sz="1400">
                <a:solidFill>
                  <a:schemeClr val="dk1"/>
                </a:solidFill>
              </a:rPr>
              <a:t>Restricted Routes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fr" sz="1400">
                <a:solidFill>
                  <a:schemeClr val="dk1"/>
                </a:solidFill>
              </a:rPr>
              <a:t>Pour faciliter les recherches, les États y sont placées en ordre alphabétique.</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Citer en exemple l’État de New-York qui n’a aucun poste de pesé permanent, seulement des balances portatives.</a:t>
            </a:r>
            <a:endParaRPr/>
          </a:p>
          <a:p>
            <a:pPr indent="0" lvl="0" marL="0" rtl="0" algn="l">
              <a:spcBef>
                <a:spcPts val="0"/>
              </a:spcBef>
              <a:spcAft>
                <a:spcPts val="0"/>
              </a:spcAft>
              <a:buNone/>
            </a:pPr>
            <a:r>
              <a:rPr b="1" lang="fr" sz="1400">
                <a:solidFill>
                  <a:srgbClr val="FF0000"/>
                </a:solidFill>
              </a:rPr>
              <a:t>Vous pouvez donner quelques exercices de recherche dans cette section selon le cahier d’élève. L’enseignant donne les recherches à faire.</a:t>
            </a:r>
            <a:endParaRPr b="1" sz="1400">
              <a:solidFill>
                <a:srgbClr val="FF0000"/>
              </a:solidFill>
            </a:endParaRPr>
          </a:p>
          <a:p>
            <a:pPr indent="0" lvl="0" marL="0" rtl="0" algn="l">
              <a:spcBef>
                <a:spcPts val="0"/>
              </a:spcBef>
              <a:spcAft>
                <a:spcPts val="0"/>
              </a:spcAft>
              <a:buNone/>
            </a:pPr>
            <a:r>
              <a:rPr b="1" lang="fr" sz="1400">
                <a:solidFill>
                  <a:srgbClr val="FF0000"/>
                </a:solidFill>
              </a:rPr>
              <a:t>Voici des exemples de recherches:</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Combien de ponts bas au Montana; 9 P. A-35(Éd. 2020)</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Combien de postes de contrôle permanents en Caroline du Sud (South Carolina); 9 P. A-41(Éd. 2020)</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Quelle est la hauteur minimale des infrastructures basses au Texas; 14’0’’ P. A-42 (Éd. 2020)</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Combien de routes sont restreintes en Floride; 6 P. A-30 (Éd. 2020)</a:t>
            </a:r>
            <a:endParaRPr b="1" sz="1400">
              <a:solidFill>
                <a:srgbClr val="FF0000"/>
              </a:solidFill>
            </a:endParaRPr>
          </a:p>
          <a:p>
            <a:pPr indent="-317500" lvl="0" marL="457200" rtl="0" algn="l">
              <a:spcBef>
                <a:spcPts val="0"/>
              </a:spcBef>
              <a:spcAft>
                <a:spcPts val="0"/>
              </a:spcAft>
              <a:buClr>
                <a:srgbClr val="FF0000"/>
              </a:buClr>
              <a:buSzPts val="1400"/>
              <a:buAutoNum type="arabicPeriod"/>
            </a:pPr>
            <a:r>
              <a:rPr b="1" lang="fr" sz="1400">
                <a:solidFill>
                  <a:srgbClr val="FF0000"/>
                </a:solidFill>
              </a:rPr>
              <a:t>Combien de postes de contrôle permanents dans l’état de New York; 0, P. A-38</a:t>
            </a:r>
            <a:endParaRPr b="1" sz="1400">
              <a:solidFill>
                <a:srgbClr val="FF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771cf3bc7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71cf3bc7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C’est dans cette section que vous allez retrouver l’Outil le plus important de tout document concernant les cartes routières.</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LÉGENDE DE LA CARTE.  </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Cette dernière vous donnera toute l’information en lien avec les symboles, les pictogrammes, les routes, etc.  </a:t>
            </a:r>
            <a:endParaRPr sz="1400">
              <a:solidFill>
                <a:schemeClr val="dk1"/>
              </a:solidFill>
            </a:endParaRPr>
          </a:p>
          <a:p>
            <a:pPr indent="0" lvl="0" marL="0" rtl="0" algn="l">
              <a:spcBef>
                <a:spcPts val="0"/>
              </a:spcBef>
              <a:spcAft>
                <a:spcPts val="0"/>
              </a:spcAft>
              <a:buNone/>
            </a:pPr>
            <a:r>
              <a:rPr lang="fr" sz="1400"/>
              <a:t>Parcourez quelque pictogramme avec eux</a:t>
            </a:r>
            <a:endParaRPr sz="1400"/>
          </a:p>
          <a:p>
            <a:pPr indent="0" lvl="0" marL="0" rtl="0" algn="l">
              <a:spcBef>
                <a:spcPts val="0"/>
              </a:spcBef>
              <a:spcAft>
                <a:spcPts val="0"/>
              </a:spcAft>
              <a:buNone/>
            </a:pPr>
            <a:r>
              <a:rPr lang="fr"/>
              <a:t>Mettre l’emphase sur les ‘’</a:t>
            </a:r>
            <a:r>
              <a:rPr b="1" lang="fr"/>
              <a:t>DESIGNATED ROUTES ou ROUTES DÉSIGNÉES’</a:t>
            </a:r>
            <a:r>
              <a:rPr lang="fr"/>
              <a:t>’ et le SURLIGNAGE qui s’y rattache, les symbols etc…</a:t>
            </a:r>
            <a:endParaRPr/>
          </a:p>
          <a:p>
            <a:pPr indent="0" lvl="0" marL="0" rtl="0" algn="l">
              <a:spcBef>
                <a:spcPts val="0"/>
              </a:spcBef>
              <a:spcAft>
                <a:spcPts val="0"/>
              </a:spcAft>
              <a:buNone/>
            </a:pPr>
            <a:r>
              <a:rPr lang="fr">
                <a:solidFill>
                  <a:srgbClr val="FF0000"/>
                </a:solidFill>
              </a:rPr>
              <a:t>IMPORTANT: La légende est traduite en français dans le cahier de l’élève leçon 6.7.</a:t>
            </a:r>
            <a:endParaRPr>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71cf3bc7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71cf3bc7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À la suite de la Légende,  vous allez retrouver la’’CARTE DE REPÉRAGE’’.</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C’est à l’aide de cette carte qu’il vous sera possible de déterminer le meilleur chemin à utiliser entre deux villes.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*Attention*, cette carte est très réduite.  Il est recommandé de faire un ébauche de trajet pour déterminer par quelles provinces et /ou États vous devrez circuler.  Par la suite, vous devrez valider votre trajet province par province et état par état pour être certain de ne rien oublier.  Il y a aussi une carte de repérage pour le Canada à la page 117.</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ecd567a2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ecd567a2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Au bas de</a:t>
            </a:r>
            <a:r>
              <a:rPr lang="fr" sz="1400">
                <a:solidFill>
                  <a:schemeClr val="dk1"/>
                </a:solidFill>
              </a:rPr>
              <a:t> la carte de repérage vous pouvez faire référence aux notions déjà vues sur le principe de numérotation.</a:t>
            </a:r>
            <a:endParaRPr sz="14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fr" sz="1050">
                <a:solidFill>
                  <a:srgbClr val="202122"/>
                </a:solidFill>
                <a:highlight>
                  <a:srgbClr val="FFFFFF"/>
                </a:highlight>
              </a:rPr>
              <a:t>Une </a:t>
            </a:r>
            <a:r>
              <a:rPr b="1" lang="fr" sz="1050">
                <a:solidFill>
                  <a:srgbClr val="202122"/>
                </a:solidFill>
                <a:highlight>
                  <a:srgbClr val="FFFFFF"/>
                </a:highlight>
              </a:rPr>
              <a:t>Interstate highway</a:t>
            </a:r>
            <a:r>
              <a:rPr lang="fr" sz="1050">
                <a:solidFill>
                  <a:srgbClr val="202122"/>
                </a:solidFill>
                <a:highlight>
                  <a:srgbClr val="FFFFFF"/>
                </a:highlight>
              </a:rPr>
              <a:t>, littéralement une « autoroute inter-États », est aux </a:t>
            </a:r>
            <a:r>
              <a:rPr lang="fr" sz="1050">
                <a:solidFill>
                  <a:srgbClr val="0645AD"/>
                </a:solidFill>
                <a:highlight>
                  <a:srgbClr val="FFFFFF"/>
                </a:highlight>
                <a:uFill>
                  <a:noFill/>
                </a:uFill>
                <a:hlinkClick r:id="rId2">
                  <a:extLst>
                    <a:ext uri="{A12FA001-AC4F-418D-AE19-62706E023703}">
                      <ahyp:hlinkClr val="tx"/>
                    </a:ext>
                  </a:extLst>
                </a:hlinkClick>
              </a:rPr>
              <a:t>États-Unis</a:t>
            </a:r>
            <a:r>
              <a:rPr lang="fr" sz="1050">
                <a:solidFill>
                  <a:srgbClr val="202122"/>
                </a:solidFill>
                <a:highlight>
                  <a:srgbClr val="FFFFFF"/>
                </a:highlight>
              </a:rPr>
              <a:t> une </a:t>
            </a:r>
            <a:r>
              <a:rPr lang="fr" sz="1050">
                <a:solidFill>
                  <a:srgbClr val="0645AD"/>
                </a:solidFill>
                <a:highlight>
                  <a:srgbClr val="FFFFFF"/>
                </a:highlight>
                <a:uFill>
                  <a:noFill/>
                </a:uFill>
                <a:hlinkClick r:id="rId3">
                  <a:extLst>
                    <a:ext uri="{A12FA001-AC4F-418D-AE19-62706E023703}">
                      <ahyp:hlinkClr val="tx"/>
                    </a:ext>
                  </a:extLst>
                </a:hlinkClick>
              </a:rPr>
              <a:t>autoroute</a:t>
            </a:r>
            <a:r>
              <a:rPr lang="fr" sz="1050">
                <a:solidFill>
                  <a:srgbClr val="202122"/>
                </a:solidFill>
                <a:highlight>
                  <a:srgbClr val="FFFFFF"/>
                </a:highlight>
              </a:rPr>
              <a:t> reliant les </a:t>
            </a:r>
            <a:r>
              <a:rPr lang="fr" sz="1050">
                <a:solidFill>
                  <a:srgbClr val="0645AD"/>
                </a:solidFill>
                <a:highlight>
                  <a:srgbClr val="FFFFFF"/>
                </a:highlight>
                <a:uFill>
                  <a:noFill/>
                </a:uFill>
                <a:hlinkClick r:id="rId4">
                  <a:extLst>
                    <a:ext uri="{A12FA001-AC4F-418D-AE19-62706E023703}">
                      <ahyp:hlinkClr val="tx"/>
                    </a:ext>
                  </a:extLst>
                </a:hlinkClick>
              </a:rPr>
              <a:t>États américains</a:t>
            </a:r>
            <a:r>
              <a:rPr lang="fr" sz="1050">
                <a:solidFill>
                  <a:srgbClr val="202122"/>
                </a:solidFill>
                <a:highlight>
                  <a:srgbClr val="FFFFFF"/>
                </a:highlight>
              </a:rPr>
              <a:t> entre eux. Le terme « inter-États » signifie que ces autoroutes sont financées par le gouvernement fédéral bien qu'elles appartiennent et qu'elles soient construites et gérées par les États dans lesquels elles sont situées, la seule exception étant le </a:t>
            </a:r>
            <a:r>
              <a:rPr lang="fr" sz="1050">
                <a:solidFill>
                  <a:srgbClr val="0645AD"/>
                </a:solidFill>
                <a:highlight>
                  <a:srgbClr val="FFFFFF"/>
                </a:highlight>
                <a:uFill>
                  <a:noFill/>
                </a:uFill>
                <a:hlinkClick r:id="rId5">
                  <a:extLst>
                    <a:ext uri="{A12FA001-AC4F-418D-AE19-62706E023703}">
                      <ahyp:hlinkClr val="tx"/>
                    </a:ext>
                  </a:extLst>
                </a:hlinkClick>
              </a:rPr>
              <a:t>Woodrow Wilson Bridge</a:t>
            </a:r>
            <a:r>
              <a:rPr lang="fr" sz="1050">
                <a:solidFill>
                  <a:srgbClr val="202122"/>
                </a:solidFill>
                <a:highlight>
                  <a:srgbClr val="FFFFFF"/>
                </a:highlight>
              </a:rPr>
              <a:t> de l'</a:t>
            </a:r>
            <a:r>
              <a:rPr lang="fr" sz="1050">
                <a:solidFill>
                  <a:srgbClr val="0645AD"/>
                </a:solidFill>
                <a:highlight>
                  <a:srgbClr val="FFFFFF"/>
                </a:highlight>
                <a:uFill>
                  <a:noFill/>
                </a:uFill>
                <a:hlinkClick r:id="rId6">
                  <a:extLst>
                    <a:ext uri="{A12FA001-AC4F-418D-AE19-62706E023703}">
                      <ahyp:hlinkClr val="tx"/>
                    </a:ext>
                  </a:extLst>
                </a:hlinkClick>
              </a:rPr>
              <a:t>Interstate 495 (Capital Beltway)</a:t>
            </a:r>
            <a:r>
              <a:rPr lang="fr" sz="1050">
                <a:solidFill>
                  <a:srgbClr val="202122"/>
                </a:solidFill>
                <a:highlight>
                  <a:srgbClr val="FFFFFF"/>
                </a:highlight>
              </a:rPr>
              <a:t> appartenant à l'État fédéral. Ce système a été créé par </a:t>
            </a:r>
            <a:r>
              <a:rPr lang="fr" sz="1050">
                <a:solidFill>
                  <a:srgbClr val="0645AD"/>
                </a:solidFill>
                <a:highlight>
                  <a:srgbClr val="FFFFFF"/>
                </a:highlight>
                <a:uFill>
                  <a:noFill/>
                </a:uFill>
                <a:hlinkClick r:id="rId7">
                  <a:extLst>
                    <a:ext uri="{A12FA001-AC4F-418D-AE19-62706E023703}">
                      <ahyp:hlinkClr val="tx"/>
                    </a:ext>
                  </a:extLst>
                </a:hlinkClick>
              </a:rPr>
              <a:t>Dwight D. Eisenhower</a:t>
            </a:r>
            <a:r>
              <a:rPr lang="fr" sz="1050">
                <a:solidFill>
                  <a:srgbClr val="202122"/>
                </a:solidFill>
                <a:highlight>
                  <a:srgbClr val="FFFFFF"/>
                </a:highlight>
              </a:rPr>
              <a:t> au début des </a:t>
            </a:r>
            <a:r>
              <a:rPr lang="fr" sz="1050">
                <a:solidFill>
                  <a:srgbClr val="0645AD"/>
                </a:solidFill>
                <a:highlight>
                  <a:srgbClr val="FFFFFF"/>
                </a:highlight>
                <a:uFill>
                  <a:noFill/>
                </a:uFill>
                <a:hlinkClick r:id="rId8">
                  <a:extLst>
                    <a:ext uri="{A12FA001-AC4F-418D-AE19-62706E023703}">
                      <ahyp:hlinkClr val="tx"/>
                    </a:ext>
                  </a:extLst>
                </a:hlinkClick>
              </a:rPr>
              <a:t>années 1950</a:t>
            </a:r>
            <a:r>
              <a:rPr lang="fr" sz="1050">
                <a:solidFill>
                  <a:srgbClr val="202122"/>
                </a:solidFill>
                <a:highlight>
                  <a:srgbClr val="FFFFFF"/>
                </a:highlight>
              </a:rPr>
              <a:t> et est maintenant en voie d'achèvement.</a:t>
            </a:r>
            <a:endParaRPr sz="1050">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rPr lang="fr" sz="1050">
                <a:solidFill>
                  <a:srgbClr val="202122"/>
                </a:solidFill>
                <a:highlight>
                  <a:srgbClr val="FFFFFF"/>
                </a:highlight>
              </a:rPr>
              <a:t>Le système relie toutes les villes les plus importantes du pays. Contrairement aux autoroutes de la plupart des autres pays industrialisés, un grand nombre d'autoroutes inter-États passent par le centre des villes, ce qui a facilité l'émergence des banlieues suburbaines où prévaut l'automobile et donc l'</a:t>
            </a:r>
            <a:r>
              <a:rPr lang="fr" sz="1050">
                <a:solidFill>
                  <a:srgbClr val="0645AD"/>
                </a:solidFill>
                <a:highlight>
                  <a:srgbClr val="FFFFFF"/>
                </a:highlight>
                <a:uFill>
                  <a:noFill/>
                </a:uFill>
                <a:hlinkClick r:id="rId9">
                  <a:extLst>
                    <a:ext uri="{A12FA001-AC4F-418D-AE19-62706E023703}">
                      <ahyp:hlinkClr val="tx"/>
                    </a:ext>
                  </a:extLst>
                </a:hlinkClick>
              </a:rPr>
              <a:t>étalement urbain</a:t>
            </a:r>
            <a:r>
              <a:rPr lang="fr" sz="1050">
                <a:solidFill>
                  <a:srgbClr val="202122"/>
                </a:solidFill>
                <a:highlight>
                  <a:srgbClr val="FFFFFF"/>
                </a:highlight>
              </a:rPr>
              <a:t>, après la </a:t>
            </a:r>
            <a:r>
              <a:rPr lang="fr" sz="1050">
                <a:solidFill>
                  <a:srgbClr val="0645AD"/>
                </a:solidFill>
                <a:highlight>
                  <a:srgbClr val="FFFFFF"/>
                </a:highlight>
                <a:uFill>
                  <a:noFill/>
                </a:uFill>
                <a:hlinkClick r:id="rId10">
                  <a:extLst>
                    <a:ext uri="{A12FA001-AC4F-418D-AE19-62706E023703}">
                      <ahyp:hlinkClr val="tx"/>
                    </a:ext>
                  </a:extLst>
                </a:hlinkClick>
              </a:rPr>
              <a:t>Seconde Guerre mondiale</a:t>
            </a:r>
            <a:r>
              <a:rPr lang="fr" sz="1050">
                <a:solidFill>
                  <a:srgbClr val="202122"/>
                </a:solidFill>
                <a:highlight>
                  <a:srgbClr val="FFFFFF"/>
                </a:highlight>
              </a:rPr>
              <a:t>. Ces autoroutes sont donc au centre de la vie quotidienne des Américains, que ce soit en milieu urbain ou pour les longs voyages.</a:t>
            </a:r>
            <a:endParaRPr sz="1050">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rPr lang="fr" sz="1050" u="sng">
                <a:solidFill>
                  <a:schemeClr val="hlink"/>
                </a:solidFill>
                <a:highlight>
                  <a:srgbClr val="FFFFFF"/>
                </a:highlight>
                <a:hlinkClick r:id="rId11"/>
              </a:rPr>
              <a:t>https://fr.wikipedia.org/wiki/Interstate_highway</a:t>
            </a:r>
            <a:endParaRPr sz="1050">
              <a:solidFill>
                <a:srgbClr val="202122"/>
              </a:solidFill>
              <a:highlight>
                <a:srgbClr val="FFFFFF"/>
              </a:highlight>
            </a:endParaRPr>
          </a:p>
          <a:p>
            <a:pPr indent="0" lvl="0" marL="0" rtl="0" algn="l">
              <a:lnSpc>
                <a:spcPct val="115000"/>
              </a:lnSpc>
              <a:spcBef>
                <a:spcPts val="500"/>
              </a:spcBef>
              <a:spcAft>
                <a:spcPts val="0"/>
              </a:spcAft>
              <a:buClr>
                <a:schemeClr val="dk1"/>
              </a:buClr>
              <a:buSzPts val="1100"/>
              <a:buFont typeface="Arial"/>
              <a:buNone/>
            </a:pPr>
            <a:r>
              <a:t/>
            </a:r>
            <a:endParaRPr sz="1050">
              <a:solidFill>
                <a:srgbClr val="202122"/>
              </a:solidFill>
              <a:highlight>
                <a:srgbClr val="FFFFFF"/>
              </a:highlight>
            </a:endParaRPr>
          </a:p>
          <a:p>
            <a:pPr indent="0" lvl="0" marL="0" rtl="0" algn="l">
              <a:spcBef>
                <a:spcPts val="50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771cf3bc7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71cf3bc7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400">
                <a:solidFill>
                  <a:schemeClr val="dk1"/>
                </a:solidFill>
              </a:rPr>
              <a:t>À la suite de la ’’CARTE DE REPÉRAGE’’, vous trouverez les cartes des États-Unis, du Canada et du Mexique.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Chacun des États y est illustré par ordre alphabétique.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*Attention* le ‘’Motor Carriers’ Road Atlas’’ est un document rédigé en anglais, donc le nom des États sera alphabétiquement disposé en anglais.</a:t>
            </a:r>
            <a:endParaRPr sz="1400">
              <a:solidFill>
                <a:schemeClr val="dk1"/>
              </a:solidFill>
            </a:endParaRPr>
          </a:p>
          <a:p>
            <a:pPr indent="0" lvl="0" marL="0" rtl="0" algn="l">
              <a:spcBef>
                <a:spcPts val="0"/>
              </a:spcBef>
              <a:spcAft>
                <a:spcPts val="0"/>
              </a:spcAft>
              <a:buNone/>
            </a:pPr>
            <a:r>
              <a:rPr lang="fr" sz="1400">
                <a:solidFill>
                  <a:schemeClr val="dk1"/>
                </a:solidFill>
              </a:rPr>
              <a:t>Ex: Caroline du Sud sera dans les ‘’S’’ pour South Carolina.</a:t>
            </a:r>
            <a:endParaRPr sz="1400">
              <a:solidFill>
                <a:schemeClr val="dk1"/>
              </a:solidFill>
            </a:endParaRPr>
          </a:p>
          <a:p>
            <a:pPr indent="0" lvl="0" marL="0" rtl="0" algn="l">
              <a:spcBef>
                <a:spcPts val="0"/>
              </a:spcBef>
              <a:spcAft>
                <a:spcPts val="0"/>
              </a:spcAft>
              <a:buClr>
                <a:schemeClr val="dk1"/>
              </a:buClr>
              <a:buSzPts val="1100"/>
              <a:buFont typeface="Arial"/>
              <a:buNone/>
            </a:pPr>
            <a:r>
              <a:rPr lang="fr" sz="1400">
                <a:solidFill>
                  <a:schemeClr val="dk1"/>
                </a:solidFill>
              </a:rPr>
              <a:t>Expliquer les informations en ‘’HAUT DE PAGE’’, la ‘’ROSE DES VENTS’’ si le nord n’est pas orienté vers le haut de la carte, les ‘’AGRANDISSEMENTS’’ dans les encadrés gris pâle, etc... </a:t>
            </a:r>
            <a:endParaRPr sz="14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754525" y="11"/>
            <a:ext cx="1266624" cy="5428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754525" y="4464636"/>
            <a:ext cx="1266624" cy="5428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gif"/><Relationship Id="rId4" Type="http://schemas.openxmlformats.org/officeDocument/2006/relationships/image" Target="../media/image20.jpg"/><Relationship Id="rId5" Type="http://schemas.openxmlformats.org/officeDocument/2006/relationships/image" Target="../media/image22.png"/><Relationship Id="rId6"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drive.google.com/drive/folders/1Pr9wFJS7l1X9ipfbG6_0NT0F5gdYVzgh"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ATLAS ROUTIER</a:t>
            </a:r>
            <a:endParaRPr/>
          </a:p>
          <a:p>
            <a:pPr indent="0" lvl="0" marL="0" rtl="0" algn="ctr">
              <a:spcBef>
                <a:spcPts val="0"/>
              </a:spcBef>
              <a:spcAft>
                <a:spcPts val="0"/>
              </a:spcAft>
              <a:buNone/>
            </a:pPr>
            <a:r>
              <a:rPr lang="fr"/>
              <a:t>RAND McNALLY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9"/>
          <p:cNvPicPr preferRelativeResize="0"/>
          <p:nvPr/>
        </p:nvPicPr>
        <p:blipFill rotWithShape="1">
          <a:blip r:embed="rId3">
            <a:alphaModFix/>
          </a:blip>
          <a:srcRect b="21997" l="316" r="30779" t="-226"/>
          <a:stretch/>
        </p:blipFill>
        <p:spPr>
          <a:xfrm rot="5400000">
            <a:off x="1708263" y="-49412"/>
            <a:ext cx="2665050" cy="4628225"/>
          </a:xfrm>
          <a:prstGeom prst="rect">
            <a:avLst/>
          </a:prstGeom>
          <a:noFill/>
          <a:ln>
            <a:noFill/>
          </a:ln>
        </p:spPr>
      </p:pic>
      <p:sp>
        <p:nvSpPr>
          <p:cNvPr id="150" name="Google Shape;150;p19"/>
          <p:cNvSpPr txBox="1"/>
          <p:nvPr/>
        </p:nvSpPr>
        <p:spPr>
          <a:xfrm>
            <a:off x="5354900" y="968550"/>
            <a:ext cx="3467700" cy="25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Les agrandissments</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fr"/>
              <a:t> </a:t>
            </a:r>
            <a:endParaRPr/>
          </a:p>
          <a:p>
            <a:pPr indent="0" lvl="0" marL="0" rtl="0" algn="l">
              <a:spcBef>
                <a:spcPts val="0"/>
              </a:spcBef>
              <a:spcAft>
                <a:spcPts val="0"/>
              </a:spcAft>
              <a:buNone/>
            </a:pPr>
            <a:r>
              <a:rPr lang="fr"/>
              <a:t>Page </a:t>
            </a:r>
            <a:r>
              <a:rPr b="1" lang="fr" sz="2400"/>
              <a:t>  4 </a:t>
            </a:r>
            <a:r>
              <a:rPr lang="fr"/>
              <a:t>à</a:t>
            </a:r>
            <a:r>
              <a:rPr b="1" lang="fr" sz="2400"/>
              <a:t> 116</a:t>
            </a:r>
            <a:endParaRPr b="1" sz="2400"/>
          </a:p>
        </p:txBody>
      </p:sp>
      <p:pic>
        <p:nvPicPr>
          <p:cNvPr id="151" name="Google Shape;151;p19"/>
          <p:cNvPicPr preferRelativeResize="0"/>
          <p:nvPr/>
        </p:nvPicPr>
        <p:blipFill rotWithShape="1">
          <a:blip r:embed="rId3">
            <a:alphaModFix/>
          </a:blip>
          <a:srcRect b="21997" l="316" r="30779" t="-226"/>
          <a:stretch/>
        </p:blipFill>
        <p:spPr>
          <a:xfrm rot="5400000">
            <a:off x="1708263" y="-49412"/>
            <a:ext cx="2665050" cy="4628225"/>
          </a:xfrm>
          <a:prstGeom prst="rect">
            <a:avLst/>
          </a:prstGeom>
          <a:noFill/>
          <a:ln>
            <a:noFill/>
          </a:ln>
        </p:spPr>
      </p:pic>
      <p:sp>
        <p:nvSpPr>
          <p:cNvPr id="152" name="Google Shape;152;p19"/>
          <p:cNvSpPr/>
          <p:nvPr/>
        </p:nvSpPr>
        <p:spPr>
          <a:xfrm>
            <a:off x="977175" y="1245600"/>
            <a:ext cx="622800" cy="461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2138950" y="1344325"/>
            <a:ext cx="622800" cy="461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a:off x="1943575" y="1030875"/>
            <a:ext cx="386700" cy="150300"/>
          </a:xfrm>
          <a:prstGeom prst="lef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p:nvPr/>
        </p:nvSpPr>
        <p:spPr>
          <a:xfrm rot="-7733338">
            <a:off x="3449049" y="763697"/>
            <a:ext cx="386580" cy="150209"/>
          </a:xfrm>
          <a:prstGeom prst="lef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p:nvPr/>
        </p:nvSpPr>
        <p:spPr>
          <a:xfrm>
            <a:off x="2138950" y="406025"/>
            <a:ext cx="412500" cy="461700"/>
          </a:xfrm>
          <a:prstGeom prst="rect">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p:nvPr/>
        </p:nvSpPr>
        <p:spPr>
          <a:xfrm>
            <a:off x="977175" y="406025"/>
            <a:ext cx="401400" cy="461700"/>
          </a:xfrm>
          <a:prstGeom prst="rect">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nvSpPr>
        <p:spPr>
          <a:xfrm>
            <a:off x="2273450" y="531075"/>
            <a:ext cx="589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600"/>
              <a:t>Huntsville</a:t>
            </a:r>
            <a:endParaRPr b="1" sz="600"/>
          </a:p>
        </p:txBody>
      </p:sp>
      <p:sp>
        <p:nvSpPr>
          <p:cNvPr id="159" name="Google Shape;159;p19"/>
          <p:cNvSpPr txBox="1"/>
          <p:nvPr/>
        </p:nvSpPr>
        <p:spPr>
          <a:xfrm>
            <a:off x="1146750" y="531075"/>
            <a:ext cx="5898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600"/>
              <a:t>Florence</a:t>
            </a:r>
            <a:endParaRPr b="1" sz="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0"/>
          <p:cNvSpPr txBox="1"/>
          <p:nvPr/>
        </p:nvSpPr>
        <p:spPr>
          <a:xfrm>
            <a:off x="4974750" y="922925"/>
            <a:ext cx="3873000" cy="27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Carte de repérage du Canada </a:t>
            </a:r>
            <a:endParaRPr sz="1800"/>
          </a:p>
          <a:p>
            <a:pPr indent="-342900" lvl="0" marL="457200" rtl="0" algn="l">
              <a:spcBef>
                <a:spcPts val="0"/>
              </a:spcBef>
              <a:spcAft>
                <a:spcPts val="0"/>
              </a:spcAft>
              <a:buSzPts val="1800"/>
              <a:buChar char="●"/>
            </a:pPr>
            <a:r>
              <a:rPr lang="fr" sz="1800"/>
              <a:t>Cartes des différentes provinces </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fr"/>
              <a:t>Page </a:t>
            </a:r>
            <a:r>
              <a:rPr b="1" lang="fr" sz="2400"/>
              <a:t> 117 </a:t>
            </a:r>
            <a:r>
              <a:rPr lang="fr"/>
              <a:t>à</a:t>
            </a:r>
            <a:r>
              <a:rPr b="1" lang="fr" sz="2400"/>
              <a:t> 127</a:t>
            </a:r>
            <a:endParaRPr b="1" sz="2400"/>
          </a:p>
        </p:txBody>
      </p:sp>
      <p:pic>
        <p:nvPicPr>
          <p:cNvPr id="165" name="Google Shape;165;p20"/>
          <p:cNvPicPr preferRelativeResize="0"/>
          <p:nvPr/>
        </p:nvPicPr>
        <p:blipFill rotWithShape="1">
          <a:blip r:embed="rId3">
            <a:alphaModFix/>
          </a:blip>
          <a:srcRect b="10259" l="3044" r="0" t="993"/>
          <a:stretch/>
        </p:blipFill>
        <p:spPr>
          <a:xfrm rot="5400000">
            <a:off x="1526613" y="223550"/>
            <a:ext cx="2924225" cy="4137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nvSpPr>
        <p:spPr>
          <a:xfrm>
            <a:off x="5092700" y="1031013"/>
            <a:ext cx="3365700" cy="22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sz="1800"/>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fr" sz="1800"/>
              <a:t>Carte du Mexique</a:t>
            </a:r>
            <a:endParaRPr sz="1800"/>
          </a:p>
          <a:p>
            <a:pPr indent="-342900" lvl="0" marL="457200" rtl="0" algn="l">
              <a:spcBef>
                <a:spcPts val="0"/>
              </a:spcBef>
              <a:spcAft>
                <a:spcPts val="0"/>
              </a:spcAft>
              <a:buSzPts val="1800"/>
              <a:buChar char="●"/>
            </a:pPr>
            <a:r>
              <a:rPr lang="fr" sz="1800"/>
              <a:t>Puerto Rico</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fr"/>
              <a:t>Page </a:t>
            </a:r>
            <a:r>
              <a:rPr b="1" lang="fr" sz="2400"/>
              <a:t> 128</a:t>
            </a:r>
            <a:endParaRPr b="1" sz="2400"/>
          </a:p>
        </p:txBody>
      </p:sp>
      <p:pic>
        <p:nvPicPr>
          <p:cNvPr id="171" name="Google Shape;171;p21"/>
          <p:cNvPicPr preferRelativeResize="0"/>
          <p:nvPr/>
        </p:nvPicPr>
        <p:blipFill>
          <a:blip r:embed="rId3">
            <a:alphaModFix/>
          </a:blip>
          <a:stretch>
            <a:fillRect/>
          </a:stretch>
        </p:blipFill>
        <p:spPr>
          <a:xfrm>
            <a:off x="1214125" y="838200"/>
            <a:ext cx="3714375" cy="26158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2"/>
          <p:cNvSpPr txBox="1"/>
          <p:nvPr/>
        </p:nvSpPr>
        <p:spPr>
          <a:xfrm>
            <a:off x="4632625" y="1196475"/>
            <a:ext cx="3495600" cy="20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L’INDEX.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Page </a:t>
            </a:r>
            <a:r>
              <a:rPr b="1" lang="fr" sz="2400"/>
              <a:t> 129  à 136</a:t>
            </a:r>
            <a:endParaRPr b="1" sz="2400"/>
          </a:p>
        </p:txBody>
      </p:sp>
      <p:pic>
        <p:nvPicPr>
          <p:cNvPr id="177" name="Google Shape;177;p22"/>
          <p:cNvPicPr preferRelativeResize="0"/>
          <p:nvPr/>
        </p:nvPicPr>
        <p:blipFill rotWithShape="1">
          <a:blip r:embed="rId3">
            <a:alphaModFix/>
          </a:blip>
          <a:srcRect b="9982" l="2427" r="1223" t="1128"/>
          <a:stretch/>
        </p:blipFill>
        <p:spPr>
          <a:xfrm>
            <a:off x="1935375" y="412600"/>
            <a:ext cx="2636624" cy="3759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3"/>
          <p:cNvPicPr preferRelativeResize="0"/>
          <p:nvPr/>
        </p:nvPicPr>
        <p:blipFill rotWithShape="1">
          <a:blip r:embed="rId3">
            <a:alphaModFix/>
          </a:blip>
          <a:srcRect b="11963" l="1912" r="0" t="2214"/>
          <a:stretch/>
        </p:blipFill>
        <p:spPr>
          <a:xfrm>
            <a:off x="1271375" y="412900"/>
            <a:ext cx="2747802" cy="3716076"/>
          </a:xfrm>
          <a:prstGeom prst="rect">
            <a:avLst/>
          </a:prstGeom>
          <a:noFill/>
          <a:ln>
            <a:noFill/>
          </a:ln>
        </p:spPr>
      </p:pic>
      <p:sp>
        <p:nvSpPr>
          <p:cNvPr id="183" name="Google Shape;183;p23"/>
          <p:cNvSpPr txBox="1"/>
          <p:nvPr/>
        </p:nvSpPr>
        <p:spPr>
          <a:xfrm>
            <a:off x="4019175" y="525906"/>
            <a:ext cx="4469100" cy="3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solidFill>
                  <a:schemeClr val="dk1"/>
                </a:solidFill>
              </a:rPr>
              <a:t>Les sections de l’Atlas</a:t>
            </a:r>
            <a:endParaRPr b="1" sz="2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38761D"/>
                </a:highlight>
              </a:rPr>
              <a:t>Section verte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fr" sz="1800">
                <a:solidFill>
                  <a:schemeClr val="dk1"/>
                </a:solidFill>
              </a:rPr>
              <a:t>Distance entre Grandes Villes de l’Amérique  du Nord;</a:t>
            </a:r>
            <a:endParaRPr sz="1800">
              <a:solidFill>
                <a:schemeClr val="dk1"/>
              </a:solidFill>
            </a:endParaRPr>
          </a:p>
          <a:p>
            <a:pPr indent="-342900" lvl="0" marL="457200" rtl="0" algn="l">
              <a:spcBef>
                <a:spcPts val="0"/>
              </a:spcBef>
              <a:spcAft>
                <a:spcPts val="0"/>
              </a:spcAft>
              <a:buClr>
                <a:schemeClr val="dk1"/>
              </a:buClr>
              <a:buSzPts val="1800"/>
              <a:buChar char="●"/>
            </a:pPr>
            <a:r>
              <a:rPr lang="fr" sz="1800">
                <a:solidFill>
                  <a:schemeClr val="dk1"/>
                </a:solidFill>
              </a:rPr>
              <a:t>300 Villes.</a:t>
            </a:r>
            <a:endParaRPr sz="1800">
              <a:solidFill>
                <a:schemeClr val="dk1"/>
              </a:solidFill>
            </a:endParaRPr>
          </a:p>
          <a:p>
            <a:pPr indent="0" lvl="0" marL="457200" rtl="0" algn="l">
              <a:spcBef>
                <a:spcPts val="0"/>
              </a:spcBef>
              <a:spcAft>
                <a:spcPts val="0"/>
              </a:spcAft>
              <a:buNone/>
            </a:pPr>
            <a:r>
              <a:rPr lang="fr" sz="1800">
                <a:solidFill>
                  <a:schemeClr val="dk1"/>
                </a:solidFill>
              </a:rPr>
              <a:t> </a:t>
            </a:r>
            <a:endParaRPr sz="1800">
              <a:solidFill>
                <a:schemeClr val="dk1"/>
              </a:solidFill>
            </a:endParaRPr>
          </a:p>
          <a:p>
            <a:pPr indent="0" lvl="0" marL="0" rtl="0" algn="l">
              <a:spcBef>
                <a:spcPts val="0"/>
              </a:spcBef>
              <a:spcAft>
                <a:spcPts val="0"/>
              </a:spcAft>
              <a:buNone/>
            </a:pPr>
            <a:r>
              <a:rPr b="1" lang="fr" sz="2400">
                <a:solidFill>
                  <a:srgbClr val="274E13"/>
                </a:solidFill>
              </a:rPr>
              <a:t>Pages 137</a:t>
            </a:r>
            <a:r>
              <a:rPr lang="fr">
                <a:solidFill>
                  <a:schemeClr val="dk1"/>
                </a:solidFill>
              </a:rPr>
              <a:t>  à  </a:t>
            </a:r>
            <a:r>
              <a:rPr b="1" lang="fr" sz="2400">
                <a:solidFill>
                  <a:srgbClr val="274E13"/>
                </a:solidFill>
              </a:rPr>
              <a:t>158</a:t>
            </a:r>
            <a:endParaRPr b="1" sz="19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4" name="Google Shape;184;p23"/>
          <p:cNvSpPr/>
          <p:nvPr/>
        </p:nvSpPr>
        <p:spPr>
          <a:xfrm rot="3974">
            <a:off x="3789800" y="413050"/>
            <a:ext cx="259500" cy="11706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txBox="1"/>
          <p:nvPr/>
        </p:nvSpPr>
        <p:spPr>
          <a:xfrm>
            <a:off x="1486425" y="436475"/>
            <a:ext cx="64413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600">
                <a:solidFill>
                  <a:schemeClr val="dk1"/>
                </a:solidFill>
              </a:rPr>
              <a:t>ABRÉVIATIONS DES PROVINCES ET ÉTATS</a:t>
            </a:r>
            <a:endParaRPr/>
          </a:p>
        </p:txBody>
      </p:sp>
      <p:pic>
        <p:nvPicPr>
          <p:cNvPr id="190" name="Google Shape;190;p24"/>
          <p:cNvPicPr preferRelativeResize="0"/>
          <p:nvPr/>
        </p:nvPicPr>
        <p:blipFill>
          <a:blip r:embed="rId3">
            <a:alphaModFix/>
          </a:blip>
          <a:stretch>
            <a:fillRect/>
          </a:stretch>
        </p:blipFill>
        <p:spPr>
          <a:xfrm>
            <a:off x="1887525" y="867575"/>
            <a:ext cx="2560925" cy="2174275"/>
          </a:xfrm>
          <a:prstGeom prst="rect">
            <a:avLst/>
          </a:prstGeom>
          <a:noFill/>
          <a:ln>
            <a:noFill/>
          </a:ln>
        </p:spPr>
      </p:pic>
      <p:pic>
        <p:nvPicPr>
          <p:cNvPr id="191" name="Google Shape;191;p24"/>
          <p:cNvPicPr preferRelativeResize="0"/>
          <p:nvPr/>
        </p:nvPicPr>
        <p:blipFill>
          <a:blip r:embed="rId4">
            <a:alphaModFix/>
          </a:blip>
          <a:stretch>
            <a:fillRect/>
          </a:stretch>
        </p:blipFill>
        <p:spPr>
          <a:xfrm>
            <a:off x="4796150" y="1610313"/>
            <a:ext cx="3255975" cy="2441975"/>
          </a:xfrm>
          <a:prstGeom prst="rect">
            <a:avLst/>
          </a:prstGeom>
          <a:noFill/>
          <a:ln>
            <a:noFill/>
          </a:ln>
        </p:spPr>
      </p:pic>
      <p:pic>
        <p:nvPicPr>
          <p:cNvPr id="192" name="Google Shape;192;p24"/>
          <p:cNvPicPr preferRelativeResize="0"/>
          <p:nvPr/>
        </p:nvPicPr>
        <p:blipFill>
          <a:blip r:embed="rId5">
            <a:alphaModFix/>
          </a:blip>
          <a:stretch>
            <a:fillRect/>
          </a:stretch>
        </p:blipFill>
        <p:spPr>
          <a:xfrm>
            <a:off x="1837538" y="3129450"/>
            <a:ext cx="2660901" cy="608075"/>
          </a:xfrm>
          <a:prstGeom prst="rect">
            <a:avLst/>
          </a:prstGeom>
          <a:noFill/>
          <a:ln>
            <a:noFill/>
          </a:ln>
        </p:spPr>
      </p:pic>
      <p:pic>
        <p:nvPicPr>
          <p:cNvPr id="193" name="Google Shape;193;p24"/>
          <p:cNvPicPr preferRelativeResize="0"/>
          <p:nvPr/>
        </p:nvPicPr>
        <p:blipFill>
          <a:blip r:embed="rId6">
            <a:alphaModFix/>
          </a:blip>
          <a:stretch>
            <a:fillRect/>
          </a:stretch>
        </p:blipFill>
        <p:spPr>
          <a:xfrm>
            <a:off x="5704526" y="867572"/>
            <a:ext cx="2052676" cy="978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aphicFrame>
        <p:nvGraphicFramePr>
          <p:cNvPr id="198" name="Google Shape;198;p25"/>
          <p:cNvGraphicFramePr/>
          <p:nvPr/>
        </p:nvGraphicFramePr>
        <p:xfrm>
          <a:off x="1021400" y="781150"/>
          <a:ext cx="3000000" cy="3000000"/>
        </p:xfrm>
        <a:graphic>
          <a:graphicData uri="http://schemas.openxmlformats.org/drawingml/2006/table">
            <a:tbl>
              <a:tblPr>
                <a:noFill/>
                <a:tableStyleId>{50330BFF-4E04-4461-AE2A-5ECF1311AA2F}</a:tableStyleId>
              </a:tblPr>
              <a:tblGrid>
                <a:gridCol w="3619500"/>
                <a:gridCol w="3619500"/>
              </a:tblGrid>
              <a:tr h="504000">
                <a:tc>
                  <a:txBody>
                    <a:bodyPr/>
                    <a:lstStyle/>
                    <a:p>
                      <a:pPr indent="0" lvl="0" marL="0" rtl="0" algn="ctr">
                        <a:spcBef>
                          <a:spcPts val="1200"/>
                        </a:spcBef>
                        <a:spcAft>
                          <a:spcPts val="1200"/>
                        </a:spcAft>
                        <a:buClr>
                          <a:schemeClr val="dk1"/>
                        </a:buClr>
                        <a:buSzPts val="1100"/>
                        <a:buFont typeface="Arial"/>
                        <a:buNone/>
                      </a:pPr>
                      <a:r>
                        <a:rPr b="1" lang="fr" sz="1600">
                          <a:solidFill>
                            <a:schemeClr val="dk1"/>
                          </a:solidFill>
                        </a:rPr>
                        <a:t>Décimales</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9D9D9"/>
                    </a:solidFill>
                  </a:tcPr>
                </a:tc>
                <a:tc>
                  <a:txBody>
                    <a:bodyPr/>
                    <a:lstStyle/>
                    <a:p>
                      <a:pPr indent="0" lvl="0" marL="0" rtl="0" algn="ctr">
                        <a:spcBef>
                          <a:spcPts val="1200"/>
                        </a:spcBef>
                        <a:spcAft>
                          <a:spcPts val="1200"/>
                        </a:spcAft>
                        <a:buClr>
                          <a:schemeClr val="dk1"/>
                        </a:buClr>
                        <a:buSzPts val="1100"/>
                        <a:buFont typeface="Arial"/>
                        <a:buNone/>
                      </a:pPr>
                      <a:r>
                        <a:rPr b="1" lang="fr" sz="1600">
                          <a:solidFill>
                            <a:schemeClr val="dk1"/>
                          </a:solidFill>
                        </a:rPr>
                        <a:t>Minutes</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9D9D9"/>
                    </a:solidFill>
                  </a:tcPr>
                </a:tc>
              </a:tr>
              <a:tr h="504000">
                <a:tc>
                  <a:txBody>
                    <a:bodyPr/>
                    <a:lstStyle/>
                    <a:p>
                      <a:pPr indent="0" lvl="0" marL="0" rtl="0" algn="ctr">
                        <a:spcBef>
                          <a:spcPts val="600"/>
                        </a:spcBef>
                        <a:spcAft>
                          <a:spcPts val="0"/>
                        </a:spcAft>
                        <a:buClr>
                          <a:schemeClr val="dk1"/>
                        </a:buClr>
                        <a:buSzPts val="1100"/>
                        <a:buFont typeface="Arial"/>
                        <a:buNone/>
                      </a:pPr>
                      <a:r>
                        <a:rPr b="1" lang="fr">
                          <a:solidFill>
                            <a:schemeClr val="dk1"/>
                          </a:solidFill>
                        </a:rPr>
                        <a:t>0,25</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600"/>
                        </a:spcBef>
                        <a:spcAft>
                          <a:spcPts val="0"/>
                        </a:spcAft>
                        <a:buClr>
                          <a:schemeClr val="dk1"/>
                        </a:buClr>
                        <a:buSzPts val="1100"/>
                        <a:buFont typeface="Arial"/>
                        <a:buNone/>
                      </a:pPr>
                      <a:r>
                        <a:rPr b="1" lang="fr">
                          <a:solidFill>
                            <a:schemeClr val="dk1"/>
                          </a:solidFill>
                        </a:rPr>
                        <a:t>15 minutes</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04000">
                <a:tc>
                  <a:txBody>
                    <a:bodyPr/>
                    <a:lstStyle/>
                    <a:p>
                      <a:pPr indent="0" lvl="0" marL="0" rtl="0" algn="ctr">
                        <a:spcBef>
                          <a:spcPts val="600"/>
                        </a:spcBef>
                        <a:spcAft>
                          <a:spcPts val="0"/>
                        </a:spcAft>
                        <a:buClr>
                          <a:schemeClr val="dk1"/>
                        </a:buClr>
                        <a:buSzPts val="1100"/>
                        <a:buFont typeface="Arial"/>
                        <a:buNone/>
                      </a:pPr>
                      <a:r>
                        <a:rPr b="1" lang="fr">
                          <a:solidFill>
                            <a:schemeClr val="dk1"/>
                          </a:solidFill>
                        </a:rPr>
                        <a:t>0,50</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600"/>
                        </a:spcBef>
                        <a:spcAft>
                          <a:spcPts val="0"/>
                        </a:spcAft>
                        <a:buClr>
                          <a:schemeClr val="dk1"/>
                        </a:buClr>
                        <a:buSzPts val="1100"/>
                        <a:buFont typeface="Arial"/>
                        <a:buNone/>
                      </a:pPr>
                      <a:r>
                        <a:rPr b="1" lang="fr">
                          <a:solidFill>
                            <a:schemeClr val="dk1"/>
                          </a:solidFill>
                        </a:rPr>
                        <a:t>30 minutes</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04000">
                <a:tc>
                  <a:txBody>
                    <a:bodyPr/>
                    <a:lstStyle/>
                    <a:p>
                      <a:pPr indent="0" lvl="0" marL="0" rtl="0" algn="ctr">
                        <a:spcBef>
                          <a:spcPts val="600"/>
                        </a:spcBef>
                        <a:spcAft>
                          <a:spcPts val="0"/>
                        </a:spcAft>
                        <a:buClr>
                          <a:schemeClr val="dk1"/>
                        </a:buClr>
                        <a:buSzPts val="1100"/>
                        <a:buFont typeface="Arial"/>
                        <a:buNone/>
                      </a:pPr>
                      <a:r>
                        <a:rPr b="1" lang="fr">
                          <a:solidFill>
                            <a:schemeClr val="dk1"/>
                          </a:solidFill>
                        </a:rPr>
                        <a:t>0,75</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600"/>
                        </a:spcBef>
                        <a:spcAft>
                          <a:spcPts val="0"/>
                        </a:spcAft>
                        <a:buClr>
                          <a:schemeClr val="dk1"/>
                        </a:buClr>
                        <a:buSzPts val="1100"/>
                        <a:buFont typeface="Arial"/>
                        <a:buNone/>
                      </a:pPr>
                      <a:r>
                        <a:rPr b="1" lang="fr">
                          <a:solidFill>
                            <a:schemeClr val="dk1"/>
                          </a:solidFill>
                        </a:rPr>
                        <a:t>45 minutes</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128000">
                <a:tc gridSpan="2">
                  <a:txBody>
                    <a:bodyPr/>
                    <a:lstStyle/>
                    <a:p>
                      <a:pPr indent="0" lvl="0" marL="0" rtl="0" algn="ctr">
                        <a:spcBef>
                          <a:spcPts val="1200"/>
                        </a:spcBef>
                        <a:spcAft>
                          <a:spcPts val="0"/>
                        </a:spcAft>
                        <a:buNone/>
                      </a:pPr>
                      <a:r>
                        <a:rPr b="1" lang="fr" sz="1300" u="sng">
                          <a:solidFill>
                            <a:srgbClr val="FF0000"/>
                          </a:solidFill>
                        </a:rPr>
                        <a:t>Arrondir aux 15 minutes près à la hausse</a:t>
                      </a:r>
                      <a:endParaRPr b="1" sz="1300" u="sng">
                        <a:solidFill>
                          <a:srgbClr val="FF0000"/>
                        </a:solidFill>
                      </a:endParaRPr>
                    </a:p>
                    <a:p>
                      <a:pPr indent="0" lvl="0" marL="0" rtl="0" algn="ctr">
                        <a:spcBef>
                          <a:spcPts val="1200"/>
                        </a:spcBef>
                        <a:spcAft>
                          <a:spcPts val="0"/>
                        </a:spcAft>
                        <a:buNone/>
                      </a:pPr>
                      <a:r>
                        <a:rPr b="1" lang="fr" sz="1300">
                          <a:solidFill>
                            <a:schemeClr val="dk1"/>
                          </a:solidFill>
                        </a:rPr>
                        <a:t>Exemples : </a:t>
                      </a:r>
                      <a:endParaRPr b="1" sz="1300">
                        <a:solidFill>
                          <a:schemeClr val="dk1"/>
                        </a:solidFill>
                      </a:endParaRPr>
                    </a:p>
                    <a:p>
                      <a:pPr indent="0" lvl="0" marL="0" rtl="0" algn="ctr">
                        <a:spcBef>
                          <a:spcPts val="1200"/>
                        </a:spcBef>
                        <a:spcAft>
                          <a:spcPts val="1200"/>
                        </a:spcAft>
                        <a:buClr>
                          <a:schemeClr val="dk1"/>
                        </a:buClr>
                        <a:buSzPts val="1100"/>
                        <a:buFont typeface="Arial"/>
                        <a:buNone/>
                      </a:pPr>
                      <a:r>
                        <a:rPr b="1" lang="fr" sz="1300">
                          <a:solidFill>
                            <a:schemeClr val="dk1"/>
                          </a:solidFill>
                        </a:rPr>
                        <a:t>6,63 heures = 6 heures 45 minutes </a:t>
                      </a:r>
                      <a:r>
                        <a:rPr b="1" i="1" lang="fr" sz="1300">
                          <a:solidFill>
                            <a:schemeClr val="dk1"/>
                          </a:solidFill>
                        </a:rPr>
                        <a:t>ou </a:t>
                      </a:r>
                      <a:r>
                        <a:rPr b="1" lang="fr" sz="1300">
                          <a:solidFill>
                            <a:schemeClr val="dk1"/>
                          </a:solidFill>
                        </a:rPr>
                        <a:t>4 heures 48 minutes = 5 heures</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ph type="title"/>
          </p:nvPr>
        </p:nvSpPr>
        <p:spPr>
          <a:xfrm>
            <a:off x="311700" y="445025"/>
            <a:ext cx="8520600" cy="1196700"/>
          </a:xfrm>
          <a:prstGeom prst="rect">
            <a:avLst/>
          </a:prstGeom>
        </p:spPr>
        <p:txBody>
          <a:bodyPr anchorCtr="0" anchor="t" bIns="91425" lIns="91425" spcFirstLastPara="1" rIns="91425" wrap="square" tIns="91425">
            <a:noAutofit/>
          </a:bodyPr>
          <a:lstStyle/>
          <a:p>
            <a:pPr indent="0" lvl="0" marL="0" marR="0" rtl="0" algn="ctr">
              <a:spcBef>
                <a:spcPts val="0"/>
              </a:spcBef>
              <a:spcAft>
                <a:spcPts val="0"/>
              </a:spcAft>
              <a:buNone/>
            </a:pPr>
            <a:r>
              <a:rPr b="1" lang="fr" sz="2200"/>
              <a:t>Présentation d’une méthode de travail et de recherche avec une carte électronique combinée avec les cartes papier traditionnelles.</a:t>
            </a:r>
            <a:endParaRPr sz="3600"/>
          </a:p>
        </p:txBody>
      </p:sp>
      <p:sp>
        <p:nvSpPr>
          <p:cNvPr id="204" name="Google Shape;204;p26"/>
          <p:cNvSpPr txBox="1"/>
          <p:nvPr/>
        </p:nvSpPr>
        <p:spPr>
          <a:xfrm>
            <a:off x="1189100" y="1802250"/>
            <a:ext cx="3139200" cy="7695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b="1" lang="fr" sz="2000">
                <a:solidFill>
                  <a:schemeClr val="dk1"/>
                </a:solidFill>
              </a:rPr>
              <a:t>Lien tutoriel vidéo: </a:t>
            </a:r>
            <a:r>
              <a:rPr lang="fr" sz="1800" u="sng">
                <a:solidFill>
                  <a:schemeClr val="hlink"/>
                </a:solidFill>
                <a:hlinkClick r:id="rId3"/>
              </a:rPr>
              <a:t>Cliquez ici</a:t>
            </a:r>
            <a:endParaRPr sz="2000"/>
          </a:p>
        </p:txBody>
      </p:sp>
      <p:pic>
        <p:nvPicPr>
          <p:cNvPr id="205" name="Google Shape;205;p26"/>
          <p:cNvPicPr preferRelativeResize="0"/>
          <p:nvPr/>
        </p:nvPicPr>
        <p:blipFill>
          <a:blip r:embed="rId4">
            <a:alphaModFix/>
          </a:blip>
          <a:stretch>
            <a:fillRect/>
          </a:stretch>
        </p:blipFill>
        <p:spPr>
          <a:xfrm>
            <a:off x="4958225" y="1541550"/>
            <a:ext cx="2466975" cy="2466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7"/>
          <p:cNvSpPr txBox="1"/>
          <p:nvPr/>
        </p:nvSpPr>
        <p:spPr>
          <a:xfrm>
            <a:off x="814000" y="365700"/>
            <a:ext cx="7467600" cy="3857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fr" sz="2000">
                <a:solidFill>
                  <a:schemeClr val="dk1"/>
                </a:solidFill>
              </a:rPr>
              <a:t>Établir des choix appropriés de trajets entre deux lieux seulement avec l’Atlas</a:t>
            </a:r>
            <a:endParaRPr b="1" sz="2000">
              <a:solidFill>
                <a:schemeClr val="dk1"/>
              </a:solidFill>
            </a:endParaRPr>
          </a:p>
          <a:p>
            <a:pPr indent="0" lvl="0" marL="0" marR="0" rtl="0" algn="ctr">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None/>
            </a:pPr>
            <a:r>
              <a:rPr lang="fr" sz="2000">
                <a:solidFill>
                  <a:schemeClr val="dk1"/>
                </a:solidFill>
              </a:rPr>
              <a:t>Consignes pour l’exercice 1 :</a:t>
            </a:r>
            <a:r>
              <a:rPr b="1" lang="fr" sz="2000">
                <a:solidFill>
                  <a:schemeClr val="dk1"/>
                </a:solidFill>
              </a:rPr>
              <a:t> </a:t>
            </a:r>
            <a:endParaRPr b="1" sz="2000">
              <a:solidFill>
                <a:schemeClr val="dk1"/>
              </a:solidFill>
            </a:endParaRPr>
          </a:p>
          <a:p>
            <a:pPr indent="0" lvl="0" marL="0" rtl="0" algn="l">
              <a:lnSpc>
                <a:spcPct val="115000"/>
              </a:lnSpc>
              <a:spcBef>
                <a:spcPts val="0"/>
              </a:spcBef>
              <a:spcAft>
                <a:spcPts val="0"/>
              </a:spcAft>
              <a:buNone/>
            </a:pPr>
            <a:r>
              <a:rPr b="1" lang="fr" sz="1800">
                <a:solidFill>
                  <a:schemeClr val="dk1"/>
                </a:solidFill>
              </a:rPr>
              <a:t>MTC de 36,500 kg</a:t>
            </a:r>
            <a:endParaRPr b="1" sz="1800">
              <a:solidFill>
                <a:schemeClr val="dk1"/>
              </a:solidFill>
            </a:endParaRPr>
          </a:p>
          <a:p>
            <a:pPr indent="0" lvl="0" marL="0" rtl="0" algn="l">
              <a:lnSpc>
                <a:spcPct val="115000"/>
              </a:lnSpc>
              <a:spcBef>
                <a:spcPts val="0"/>
              </a:spcBef>
              <a:spcAft>
                <a:spcPts val="0"/>
              </a:spcAft>
              <a:buNone/>
            </a:pPr>
            <a:r>
              <a:rPr b="1" lang="fr" sz="1800">
                <a:solidFill>
                  <a:schemeClr val="dk1"/>
                </a:solidFill>
              </a:rPr>
              <a:t>Point de départ:</a:t>
            </a:r>
            <a:r>
              <a:rPr lang="fr" sz="1800">
                <a:solidFill>
                  <a:schemeClr val="dk1"/>
                </a:solidFill>
              </a:rPr>
              <a:t> </a:t>
            </a:r>
            <a:endParaRPr sz="1800">
              <a:solidFill>
                <a:schemeClr val="dk1"/>
              </a:solidFill>
            </a:endParaRPr>
          </a:p>
          <a:p>
            <a:pPr indent="0" lvl="0" marL="0" rtl="0" algn="l">
              <a:lnSpc>
                <a:spcPct val="115000"/>
              </a:lnSpc>
              <a:spcBef>
                <a:spcPts val="0"/>
              </a:spcBef>
              <a:spcAft>
                <a:spcPts val="0"/>
              </a:spcAft>
              <a:buNone/>
            </a:pPr>
            <a:r>
              <a:rPr b="1" lang="fr" sz="1600">
                <a:solidFill>
                  <a:srgbClr val="0000FF"/>
                </a:solidFill>
              </a:rPr>
              <a:t>Midland Transport</a:t>
            </a:r>
            <a:r>
              <a:rPr lang="fr" sz="1600">
                <a:solidFill>
                  <a:srgbClr val="0000FF"/>
                </a:solidFill>
              </a:rPr>
              <a:t> qui se situe à la jonction de l’autoroute 73 et de l’autoroute 440 dans la ville de Québec (QC) au Canada.</a:t>
            </a:r>
            <a:endParaRPr sz="1600">
              <a:solidFill>
                <a:srgbClr val="0000FF"/>
              </a:solidFill>
            </a:endParaRPr>
          </a:p>
          <a:p>
            <a:pPr indent="0" lvl="0" marL="0" rtl="0" algn="l">
              <a:lnSpc>
                <a:spcPct val="115000"/>
              </a:lnSpc>
              <a:spcBef>
                <a:spcPts val="0"/>
              </a:spcBef>
              <a:spcAft>
                <a:spcPts val="0"/>
              </a:spcAft>
              <a:buNone/>
            </a:pPr>
            <a:r>
              <a:rPr b="1" lang="fr" sz="1800">
                <a:solidFill>
                  <a:srgbClr val="FF0000"/>
                </a:solidFill>
              </a:rPr>
              <a:t>Port d’entrée: </a:t>
            </a:r>
            <a:r>
              <a:rPr lang="fr" sz="1700">
                <a:solidFill>
                  <a:srgbClr val="FF0000"/>
                </a:solidFill>
              </a:rPr>
              <a:t>Jackman (ME)</a:t>
            </a:r>
            <a:endParaRPr sz="1700">
              <a:solidFill>
                <a:srgbClr val="FF0000"/>
              </a:solidFill>
            </a:endParaRPr>
          </a:p>
          <a:p>
            <a:pPr indent="0" lvl="0" marL="0" rtl="0" algn="l">
              <a:lnSpc>
                <a:spcPct val="115000"/>
              </a:lnSpc>
              <a:spcBef>
                <a:spcPts val="0"/>
              </a:spcBef>
              <a:spcAft>
                <a:spcPts val="0"/>
              </a:spcAft>
              <a:buNone/>
            </a:pPr>
            <a:r>
              <a:rPr b="1" lang="fr" sz="1800">
                <a:solidFill>
                  <a:schemeClr val="dk1"/>
                </a:solidFill>
              </a:rPr>
              <a:t>Point d'arrivée: </a:t>
            </a:r>
            <a:endParaRPr b="1" sz="1800">
              <a:solidFill>
                <a:schemeClr val="dk1"/>
              </a:solidFill>
            </a:endParaRPr>
          </a:p>
          <a:p>
            <a:pPr indent="0" lvl="0" marL="0" rtl="0" algn="l">
              <a:lnSpc>
                <a:spcPct val="115000"/>
              </a:lnSpc>
              <a:spcBef>
                <a:spcPts val="0"/>
              </a:spcBef>
              <a:spcAft>
                <a:spcPts val="0"/>
              </a:spcAft>
              <a:buNone/>
            </a:pPr>
            <a:r>
              <a:rPr b="1" lang="fr" sz="1600">
                <a:solidFill>
                  <a:srgbClr val="0000FF"/>
                </a:solidFill>
              </a:rPr>
              <a:t>Walmart Distribution Center</a:t>
            </a:r>
            <a:r>
              <a:rPr lang="fr" sz="1600">
                <a:solidFill>
                  <a:srgbClr val="0000FF"/>
                </a:solidFill>
              </a:rPr>
              <a:t> qui se situe sur Alfred A. Plourde Pkwy à la sortie 80 sur l’autoroute 95 dans la ville de Lewiston (ME) aux États-Unis.</a:t>
            </a:r>
            <a:endParaRPr sz="1600">
              <a:solidFill>
                <a:srgbClr val="00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graphicFrame>
        <p:nvGraphicFramePr>
          <p:cNvPr id="215" name="Google Shape;215;p28"/>
          <p:cNvGraphicFramePr/>
          <p:nvPr/>
        </p:nvGraphicFramePr>
        <p:xfrm>
          <a:off x="100025" y="55963"/>
          <a:ext cx="3000000" cy="3000000"/>
        </p:xfrm>
        <a:graphic>
          <a:graphicData uri="http://schemas.openxmlformats.org/drawingml/2006/table">
            <a:tbl>
              <a:tblPr>
                <a:noFill/>
                <a:tableStyleId>{5060E0DE-BFEE-4AEB-A8C6-E58A60E24CA5}</a:tableStyleId>
              </a:tblPr>
              <a:tblGrid>
                <a:gridCol w="1018275"/>
                <a:gridCol w="1735375"/>
                <a:gridCol w="889200"/>
                <a:gridCol w="1133000"/>
                <a:gridCol w="4173475"/>
              </a:tblGrid>
              <a:tr h="326725">
                <a:tc gridSpan="5">
                  <a:txBody>
                    <a:bodyPr/>
                    <a:lstStyle/>
                    <a:p>
                      <a:pPr indent="0" lvl="0" marL="0" rtl="0" algn="ctr">
                        <a:spcBef>
                          <a:spcPts val="0"/>
                        </a:spcBef>
                        <a:spcAft>
                          <a:spcPts val="0"/>
                        </a:spcAft>
                        <a:buNone/>
                      </a:pPr>
                      <a:r>
                        <a:rPr b="1" lang="fr" sz="1100"/>
                        <a:t>Document de planification d’un voyage international</a:t>
                      </a:r>
                      <a:endParaRPr b="1" sz="1100"/>
                    </a:p>
                  </a:txBody>
                  <a:tcPr marT="63500" marB="63500" marR="63500" marL="63500"/>
                </a:tc>
                <a:tc hMerge="1"/>
                <a:tc hMerge="1"/>
                <a:tc hMerge="1"/>
                <a:tc hMerge="1"/>
              </a:tr>
              <a:tr h="368425">
                <a:tc gridSpan="5">
                  <a:txBody>
                    <a:bodyPr/>
                    <a:lstStyle/>
                    <a:p>
                      <a:pPr indent="0" lvl="0" marL="0" rtl="0" algn="l">
                        <a:spcBef>
                          <a:spcPts val="0"/>
                        </a:spcBef>
                        <a:spcAft>
                          <a:spcPts val="0"/>
                        </a:spcAft>
                        <a:buNone/>
                      </a:pPr>
                      <a:r>
                        <a:rPr lang="fr"/>
                        <a:t>Port d’entrée aux États-Unis :</a:t>
                      </a:r>
                      <a:endParaRPr b="1" sz="1100"/>
                    </a:p>
                  </a:txBody>
                  <a:tcPr marT="63500" marB="63500" marR="63500" marL="63500"/>
                </a:tc>
                <a:tc hMerge="1"/>
                <a:tc hMerge="1"/>
                <a:tc hMerge="1"/>
                <a:tc hMerge="1"/>
              </a:tr>
              <a:tr h="274575">
                <a:tc>
                  <a:txBody>
                    <a:bodyPr/>
                    <a:lstStyle/>
                    <a:p>
                      <a:pPr indent="0" lvl="0" marL="0" rtl="0" algn="ctr">
                        <a:spcBef>
                          <a:spcPts val="0"/>
                        </a:spcBef>
                        <a:spcAft>
                          <a:spcPts val="0"/>
                        </a:spcAft>
                        <a:buNone/>
                      </a:pPr>
                      <a:r>
                        <a:rPr b="1" lang="fr" sz="800"/>
                        <a:t>Étape 1</a:t>
                      </a:r>
                      <a:endParaRPr b="1" sz="800"/>
                    </a:p>
                  </a:txBody>
                  <a:tcPr marT="63500" marB="63500" marR="63500" marL="63500" anchor="ctr"/>
                </a:tc>
                <a:tc gridSpan="4">
                  <a:txBody>
                    <a:bodyPr/>
                    <a:lstStyle/>
                    <a:p>
                      <a:pPr indent="0" lvl="0" marL="0" rtl="0" algn="ctr">
                        <a:spcBef>
                          <a:spcPts val="0"/>
                        </a:spcBef>
                        <a:spcAft>
                          <a:spcPts val="0"/>
                        </a:spcAft>
                        <a:buNone/>
                      </a:pPr>
                      <a:r>
                        <a:t/>
                      </a:r>
                      <a:endParaRPr b="1" sz="800"/>
                    </a:p>
                  </a:txBody>
                  <a:tcPr marT="63500" marB="63500" marR="63500" marL="63500" anchor="ctr"/>
                </a:tc>
                <a:tc hMerge="1"/>
                <a:tc hMerge="1"/>
                <a:tc hMerge="1"/>
              </a:tr>
              <a:tr h="339225">
                <a:tc>
                  <a:txBody>
                    <a:bodyPr/>
                    <a:lstStyle/>
                    <a:p>
                      <a:pPr indent="0" lvl="0" marL="0" rtl="0" algn="ctr">
                        <a:spcBef>
                          <a:spcPts val="0"/>
                        </a:spcBef>
                        <a:spcAft>
                          <a:spcPts val="0"/>
                        </a:spcAft>
                        <a:buNone/>
                      </a:pPr>
                      <a:r>
                        <a:rPr b="1" lang="fr" sz="800"/>
                        <a:t>Étape 2</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3</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4</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5</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6</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7</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8</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9</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10</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39225">
                <a:tc>
                  <a:txBody>
                    <a:bodyPr/>
                    <a:lstStyle/>
                    <a:p>
                      <a:pPr indent="0" lvl="0" marL="0" rtl="0" algn="ctr">
                        <a:spcBef>
                          <a:spcPts val="0"/>
                        </a:spcBef>
                        <a:spcAft>
                          <a:spcPts val="0"/>
                        </a:spcAft>
                        <a:buNone/>
                      </a:pPr>
                      <a:r>
                        <a:rPr b="1" lang="fr" sz="800"/>
                        <a:t>Étape 11</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26725">
                <a:tc gridSpan="5">
                  <a:txBody>
                    <a:bodyPr/>
                    <a:lstStyle/>
                    <a:p>
                      <a:pPr indent="0" lvl="0" marL="0" rtl="0" algn="just">
                        <a:spcBef>
                          <a:spcPts val="0"/>
                        </a:spcBef>
                        <a:spcAft>
                          <a:spcPts val="0"/>
                        </a:spcAft>
                        <a:buNone/>
                      </a:pPr>
                      <a:r>
                        <a:rPr b="1" lang="fr" sz="1100"/>
                        <a:t>Distance totale du voyage :</a:t>
                      </a:r>
                      <a:endParaRPr b="1" sz="1100"/>
                    </a:p>
                  </a:txBody>
                  <a:tcPr marT="63500" marB="63500" marR="63500" marL="63500"/>
                </a:tc>
                <a:tc hMerge="1"/>
                <a:tc hMerge="1"/>
                <a:tc hMerge="1"/>
                <a:tc hMerge="1"/>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1"/>
          <p:cNvPicPr preferRelativeResize="0"/>
          <p:nvPr/>
        </p:nvPicPr>
        <p:blipFill rotWithShape="1">
          <a:blip r:embed="rId3">
            <a:alphaModFix/>
          </a:blip>
          <a:srcRect b="396" l="0" r="0" t="396"/>
          <a:stretch/>
        </p:blipFill>
        <p:spPr>
          <a:xfrm>
            <a:off x="1043700" y="486850"/>
            <a:ext cx="2726900" cy="3806926"/>
          </a:xfrm>
          <a:prstGeom prst="rect">
            <a:avLst/>
          </a:prstGeom>
          <a:noFill/>
          <a:ln>
            <a:noFill/>
          </a:ln>
        </p:spPr>
      </p:pic>
      <p:sp>
        <p:nvSpPr>
          <p:cNvPr id="83" name="Google Shape;83;p11"/>
          <p:cNvSpPr txBox="1"/>
          <p:nvPr/>
        </p:nvSpPr>
        <p:spPr>
          <a:xfrm>
            <a:off x="3856475" y="400625"/>
            <a:ext cx="4846200" cy="25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500"/>
              <a:t>Objectif(s) de la leçon:</a:t>
            </a:r>
            <a:endParaRPr b="1" sz="2500"/>
          </a:p>
          <a:p>
            <a:pPr indent="0" lvl="0" marL="457200" rtl="0" algn="l">
              <a:spcBef>
                <a:spcPts val="0"/>
              </a:spcBef>
              <a:spcAft>
                <a:spcPts val="0"/>
              </a:spcAft>
              <a:buNone/>
            </a:pPr>
            <a:r>
              <a:t/>
            </a:r>
            <a:endParaRPr/>
          </a:p>
          <a:p>
            <a:pPr indent="-355600" lvl="0" marL="457200" marR="0" rtl="0" algn="l">
              <a:spcBef>
                <a:spcPts val="0"/>
              </a:spcBef>
              <a:spcAft>
                <a:spcPts val="0"/>
              </a:spcAft>
              <a:buSzPts val="2000"/>
              <a:buChar char="●"/>
            </a:pPr>
            <a:r>
              <a:rPr lang="fr" sz="2000"/>
              <a:t>Connaître le fonctionnement d’une carte nationale et internationale.</a:t>
            </a:r>
            <a:endParaRPr sz="2000"/>
          </a:p>
          <a:p>
            <a:pPr indent="-355600" lvl="0" marL="457200" marR="0" rtl="0" algn="l">
              <a:spcBef>
                <a:spcPts val="0"/>
              </a:spcBef>
              <a:spcAft>
                <a:spcPts val="0"/>
              </a:spcAft>
              <a:buSzPts val="2000"/>
              <a:buChar char="●"/>
            </a:pPr>
            <a:r>
              <a:rPr lang="fr" sz="2000"/>
              <a:t>Établir un trajet simple et estimer la quantité de carburant nécessaire.</a:t>
            </a:r>
            <a:endParaRPr sz="2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nvSpPr>
        <p:spPr>
          <a:xfrm>
            <a:off x="755000" y="530875"/>
            <a:ext cx="7786200" cy="332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2000">
                <a:solidFill>
                  <a:schemeClr val="dk1"/>
                </a:solidFill>
              </a:rPr>
              <a:t>Consignes pour l’exercice 2 : </a:t>
            </a:r>
            <a:endParaRPr sz="2000">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None/>
            </a:pPr>
            <a:r>
              <a:rPr b="1" lang="fr" sz="2000">
                <a:solidFill>
                  <a:schemeClr val="dk1"/>
                </a:solidFill>
              </a:rPr>
              <a:t>MTC de 52,600 Kg</a:t>
            </a:r>
            <a:endParaRPr b="1" sz="2000">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None/>
            </a:pPr>
            <a:r>
              <a:rPr b="1" lang="fr" sz="1800">
                <a:solidFill>
                  <a:schemeClr val="dk1"/>
                </a:solidFill>
              </a:rPr>
              <a:t>Point de départ:</a:t>
            </a:r>
            <a:r>
              <a:rPr lang="fr" sz="1800">
                <a:solidFill>
                  <a:schemeClr val="dk1"/>
                </a:solidFill>
              </a:rPr>
              <a:t> </a:t>
            </a:r>
            <a:endParaRPr sz="1800">
              <a:solidFill>
                <a:schemeClr val="dk1"/>
              </a:solidFill>
            </a:endParaRPr>
          </a:p>
          <a:p>
            <a:pPr indent="0" lvl="0" marL="0" rtl="0" algn="l">
              <a:lnSpc>
                <a:spcPct val="115000"/>
              </a:lnSpc>
              <a:spcBef>
                <a:spcPts val="0"/>
              </a:spcBef>
              <a:spcAft>
                <a:spcPts val="0"/>
              </a:spcAft>
              <a:buNone/>
            </a:pPr>
            <a:r>
              <a:rPr b="1" lang="fr" sz="1600">
                <a:solidFill>
                  <a:srgbClr val="0000FF"/>
                </a:solidFill>
              </a:rPr>
              <a:t>Midland Transport </a:t>
            </a:r>
            <a:r>
              <a:rPr lang="fr" sz="1600">
                <a:solidFill>
                  <a:srgbClr val="0000FF"/>
                </a:solidFill>
              </a:rPr>
              <a:t>qui se situe à la jonction de l’autoroute 73 et de l’autoroute 440 dans la ville de Québec (QC) au Canada.</a:t>
            </a:r>
            <a:endParaRPr sz="1600">
              <a:solidFill>
                <a:srgbClr val="0000FF"/>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fr" sz="1800">
                <a:solidFill>
                  <a:schemeClr val="dk1"/>
                </a:solidFill>
              </a:rPr>
              <a:t>Point d'arrivée: </a:t>
            </a:r>
            <a:endParaRPr b="1" sz="1800">
              <a:solidFill>
                <a:schemeClr val="dk1"/>
              </a:solidFill>
            </a:endParaRPr>
          </a:p>
          <a:p>
            <a:pPr indent="0" lvl="0" marL="0" rtl="0" algn="l">
              <a:lnSpc>
                <a:spcPct val="115000"/>
              </a:lnSpc>
              <a:spcBef>
                <a:spcPts val="0"/>
              </a:spcBef>
              <a:spcAft>
                <a:spcPts val="0"/>
              </a:spcAft>
              <a:buNone/>
            </a:pPr>
            <a:r>
              <a:rPr b="1" lang="fr" sz="1600">
                <a:solidFill>
                  <a:srgbClr val="0000FF"/>
                </a:solidFill>
              </a:rPr>
              <a:t>Home Depot</a:t>
            </a:r>
            <a:r>
              <a:rPr lang="fr" sz="1600">
                <a:solidFill>
                  <a:srgbClr val="0000FF"/>
                </a:solidFill>
              </a:rPr>
              <a:t> qui se situe sur Lacewood Drive à la sortie 2A sur l’autoroute 102 dans la ville d’Halifax (NS).</a:t>
            </a:r>
            <a:endParaRPr sz="1600">
              <a:solidFill>
                <a:srgbClr val="00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graphicFrame>
        <p:nvGraphicFramePr>
          <p:cNvPr id="225" name="Google Shape;225;p30"/>
          <p:cNvGraphicFramePr/>
          <p:nvPr/>
        </p:nvGraphicFramePr>
        <p:xfrm>
          <a:off x="152400" y="152400"/>
          <a:ext cx="3000000" cy="3000000"/>
        </p:xfrm>
        <a:graphic>
          <a:graphicData uri="http://schemas.openxmlformats.org/drawingml/2006/table">
            <a:tbl>
              <a:tblPr>
                <a:noFill/>
                <a:tableStyleId>{5060E0DE-BFEE-4AEB-A8C6-E58A60E24CA5}</a:tableStyleId>
              </a:tblPr>
              <a:tblGrid>
                <a:gridCol w="1013400"/>
                <a:gridCol w="1727050"/>
                <a:gridCol w="884950"/>
                <a:gridCol w="1127575"/>
                <a:gridCol w="4153500"/>
              </a:tblGrid>
              <a:tr h="346300">
                <a:tc gridSpan="5">
                  <a:txBody>
                    <a:bodyPr/>
                    <a:lstStyle/>
                    <a:p>
                      <a:pPr indent="0" lvl="0" marL="0" rtl="0" algn="ctr">
                        <a:spcBef>
                          <a:spcPts val="0"/>
                        </a:spcBef>
                        <a:spcAft>
                          <a:spcPts val="0"/>
                        </a:spcAft>
                        <a:buNone/>
                      </a:pPr>
                      <a:r>
                        <a:rPr b="1" lang="fr" sz="1100"/>
                        <a:t>Document de planification d’un voyage international</a:t>
                      </a:r>
                      <a:endParaRPr b="1" sz="1100"/>
                    </a:p>
                  </a:txBody>
                  <a:tcPr marT="63500" marB="63500" marR="63500" marL="63500"/>
                </a:tc>
                <a:tc hMerge="1"/>
                <a:tc hMerge="1"/>
                <a:tc hMerge="1"/>
                <a:tc hMerge="1"/>
              </a:tr>
              <a:tr h="291025">
                <a:tc>
                  <a:txBody>
                    <a:bodyPr/>
                    <a:lstStyle/>
                    <a:p>
                      <a:pPr indent="0" lvl="0" marL="0" rtl="0" algn="ctr">
                        <a:spcBef>
                          <a:spcPts val="0"/>
                        </a:spcBef>
                        <a:spcAft>
                          <a:spcPts val="0"/>
                        </a:spcAft>
                        <a:buNone/>
                      </a:pPr>
                      <a:r>
                        <a:rPr b="1" lang="fr" sz="800"/>
                        <a:t>Étape 1</a:t>
                      </a:r>
                      <a:endParaRPr b="1" sz="800"/>
                    </a:p>
                  </a:txBody>
                  <a:tcPr marT="63500" marB="63500" marR="63500" marL="63500" anchor="ctr"/>
                </a:tc>
                <a:tc gridSpan="4">
                  <a:txBody>
                    <a:bodyPr/>
                    <a:lstStyle/>
                    <a:p>
                      <a:pPr indent="0" lvl="0" marL="0" rtl="0" algn="ctr">
                        <a:spcBef>
                          <a:spcPts val="0"/>
                        </a:spcBef>
                        <a:spcAft>
                          <a:spcPts val="0"/>
                        </a:spcAft>
                        <a:buNone/>
                      </a:pPr>
                      <a:r>
                        <a:t/>
                      </a:r>
                      <a:endParaRPr b="1" sz="800"/>
                    </a:p>
                  </a:txBody>
                  <a:tcPr marT="63500" marB="63500" marR="63500" marL="63500" anchor="ctr"/>
                </a:tc>
                <a:tc hMerge="1"/>
                <a:tc hMerge="1"/>
                <a:tc hMerge="1"/>
              </a:tr>
              <a:tr h="359550">
                <a:tc>
                  <a:txBody>
                    <a:bodyPr/>
                    <a:lstStyle/>
                    <a:p>
                      <a:pPr indent="0" lvl="0" marL="0" rtl="0" algn="ctr">
                        <a:spcBef>
                          <a:spcPts val="0"/>
                        </a:spcBef>
                        <a:spcAft>
                          <a:spcPts val="0"/>
                        </a:spcAft>
                        <a:buNone/>
                      </a:pPr>
                      <a:r>
                        <a:rPr b="1" lang="fr" sz="800"/>
                        <a:t>Étape 2</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3</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4</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5</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6</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7</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8</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9</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10</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59550">
                <a:tc>
                  <a:txBody>
                    <a:bodyPr/>
                    <a:lstStyle/>
                    <a:p>
                      <a:pPr indent="0" lvl="0" marL="0" rtl="0" algn="ctr">
                        <a:spcBef>
                          <a:spcPts val="0"/>
                        </a:spcBef>
                        <a:spcAft>
                          <a:spcPts val="0"/>
                        </a:spcAft>
                        <a:buNone/>
                      </a:pPr>
                      <a:r>
                        <a:rPr b="1" lang="fr" sz="800"/>
                        <a:t>Étape 11</a:t>
                      </a:r>
                      <a:endParaRPr b="1" sz="1200"/>
                    </a:p>
                  </a:txBody>
                  <a:tcPr marT="63500" marB="63500" marR="63500" marL="63500"/>
                </a:tc>
                <a:tc gridSpan="4">
                  <a:txBody>
                    <a:bodyPr/>
                    <a:lstStyle/>
                    <a:p>
                      <a:pPr indent="0" lvl="0" marL="0" rtl="0" algn="l">
                        <a:spcBef>
                          <a:spcPts val="0"/>
                        </a:spcBef>
                        <a:spcAft>
                          <a:spcPts val="0"/>
                        </a:spcAft>
                        <a:buNone/>
                      </a:pPr>
                      <a:r>
                        <a:t/>
                      </a:r>
                      <a:endParaRPr b="1" sz="1200"/>
                    </a:p>
                  </a:txBody>
                  <a:tcPr marT="63500" marB="63500" marR="63500" marL="63500"/>
                </a:tc>
                <a:tc hMerge="1"/>
                <a:tc hMerge="1"/>
                <a:tc hMerge="1"/>
              </a:tr>
              <a:tr h="346300">
                <a:tc gridSpan="5">
                  <a:txBody>
                    <a:bodyPr/>
                    <a:lstStyle/>
                    <a:p>
                      <a:pPr indent="0" lvl="0" marL="0" rtl="0" algn="just">
                        <a:spcBef>
                          <a:spcPts val="0"/>
                        </a:spcBef>
                        <a:spcAft>
                          <a:spcPts val="0"/>
                        </a:spcAft>
                        <a:buNone/>
                      </a:pPr>
                      <a:r>
                        <a:rPr b="1" lang="fr" sz="1100"/>
                        <a:t>Distance totale du voyage :</a:t>
                      </a:r>
                      <a:endParaRPr b="1" sz="1100"/>
                    </a:p>
                  </a:txBody>
                  <a:tcPr marT="63500" marB="63500" marR="63500" marL="63500"/>
                </a:tc>
                <a:tc hMerge="1"/>
                <a:tc hMerge="1"/>
                <a:tc hMerge="1"/>
                <a:tc hMerge="1"/>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1"/>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MERCI </a:t>
            </a:r>
            <a:endParaRPr/>
          </a:p>
          <a:p>
            <a:pPr indent="0" lvl="0" marL="0" rtl="0" algn="ctr">
              <a:spcBef>
                <a:spcPts val="0"/>
              </a:spcBef>
              <a:spcAft>
                <a:spcPts val="0"/>
              </a:spcAft>
              <a:buNone/>
            </a:pPr>
            <a:r>
              <a:rPr lang="fr"/>
              <a:t>ET </a:t>
            </a:r>
            <a:endParaRPr/>
          </a:p>
          <a:p>
            <a:pPr indent="0" lvl="0" marL="0" rtl="0" algn="ctr">
              <a:spcBef>
                <a:spcPts val="0"/>
              </a:spcBef>
              <a:spcAft>
                <a:spcPts val="0"/>
              </a:spcAft>
              <a:buNone/>
            </a:pPr>
            <a:r>
              <a:rPr lang="fr"/>
              <a:t>BONNE ROUTE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2"/>
          <p:cNvPicPr preferRelativeResize="0"/>
          <p:nvPr/>
        </p:nvPicPr>
        <p:blipFill rotWithShape="1">
          <a:blip r:embed="rId3">
            <a:alphaModFix/>
          </a:blip>
          <a:srcRect b="396" l="0" r="0" t="396"/>
          <a:stretch/>
        </p:blipFill>
        <p:spPr>
          <a:xfrm>
            <a:off x="1043700" y="486850"/>
            <a:ext cx="2726900" cy="3806926"/>
          </a:xfrm>
          <a:prstGeom prst="rect">
            <a:avLst/>
          </a:prstGeom>
          <a:noFill/>
          <a:ln>
            <a:noFill/>
          </a:ln>
        </p:spPr>
      </p:pic>
      <p:sp>
        <p:nvSpPr>
          <p:cNvPr id="89" name="Google Shape;89;p12"/>
          <p:cNvSpPr txBox="1"/>
          <p:nvPr/>
        </p:nvSpPr>
        <p:spPr>
          <a:xfrm>
            <a:off x="3897775" y="342829"/>
            <a:ext cx="4846200" cy="42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É</a:t>
            </a:r>
            <a:r>
              <a:rPr lang="fr" sz="1800"/>
              <a:t>dition “</a:t>
            </a:r>
            <a:r>
              <a:rPr b="1" lang="fr" sz="1800"/>
              <a:t>Motor Carriers</a:t>
            </a:r>
            <a:r>
              <a:rPr lang="fr" sz="1800"/>
              <a: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Cette édition vous donnera toutes les informations pertinentes en lien avec le transport par véhicules lourds: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Heures de service</a:t>
            </a:r>
            <a:endParaRPr sz="1800"/>
          </a:p>
          <a:p>
            <a:pPr indent="-342900" lvl="0" marL="457200" rtl="0" algn="l">
              <a:spcBef>
                <a:spcPts val="0"/>
              </a:spcBef>
              <a:spcAft>
                <a:spcPts val="0"/>
              </a:spcAft>
              <a:buSzPts val="1800"/>
              <a:buChar char="●"/>
            </a:pPr>
            <a:r>
              <a:rPr lang="fr" sz="1800"/>
              <a:t>Charges et dimensions</a:t>
            </a:r>
            <a:endParaRPr sz="1800"/>
          </a:p>
          <a:p>
            <a:pPr indent="-342900" lvl="0" marL="457200" rtl="0" algn="l">
              <a:spcBef>
                <a:spcPts val="0"/>
              </a:spcBef>
              <a:spcAft>
                <a:spcPts val="0"/>
              </a:spcAft>
              <a:buSzPts val="1800"/>
              <a:buChar char="●"/>
            </a:pPr>
            <a:r>
              <a:rPr lang="fr" sz="1800"/>
              <a:t>Transport de marchandises dangereuses</a:t>
            </a:r>
            <a:endParaRPr sz="1800"/>
          </a:p>
          <a:p>
            <a:pPr indent="-342900" lvl="0" marL="457200" rtl="0" algn="l">
              <a:spcBef>
                <a:spcPts val="0"/>
              </a:spcBef>
              <a:spcAft>
                <a:spcPts val="0"/>
              </a:spcAft>
              <a:buSzPts val="1800"/>
              <a:buChar char="●"/>
            </a:pPr>
            <a:r>
              <a:rPr lang="fr" sz="1800"/>
              <a:t>Ronde de sécurité</a:t>
            </a:r>
            <a:endParaRPr sz="1800"/>
          </a:p>
          <a:p>
            <a:pPr indent="-342900" lvl="0" marL="457200" rtl="0" algn="l">
              <a:spcBef>
                <a:spcPts val="0"/>
              </a:spcBef>
              <a:spcAft>
                <a:spcPts val="0"/>
              </a:spcAft>
              <a:buSzPts val="1800"/>
              <a:buChar char="●"/>
            </a:pPr>
            <a:r>
              <a:rPr lang="fr" sz="1800"/>
              <a:t>Routes désignées, restreintes ou interdites</a:t>
            </a:r>
            <a:endParaRPr sz="1800"/>
          </a:p>
          <a:p>
            <a:pPr indent="-342900" lvl="0" marL="457200" rtl="0" algn="l">
              <a:spcBef>
                <a:spcPts val="0"/>
              </a:spcBef>
              <a:spcAft>
                <a:spcPts val="0"/>
              </a:spcAft>
              <a:buSzPts val="1800"/>
              <a:buChar char="●"/>
            </a:pPr>
            <a:r>
              <a:rPr lang="fr" sz="1800"/>
              <a:t>Postes de pesées, etc. </a:t>
            </a:r>
            <a:endParaRPr sz="18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3"/>
          <p:cNvSpPr txBox="1"/>
          <p:nvPr/>
        </p:nvSpPr>
        <p:spPr>
          <a:xfrm>
            <a:off x="4019175" y="525906"/>
            <a:ext cx="4469100" cy="3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sz="1800"/>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0800B"/>
                </a:highlight>
              </a:rPr>
              <a:t>Section orange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Informations sur la réglementation Américaine, Canadienne et Mexicaine.</a:t>
            </a:r>
            <a:endParaRPr sz="1800"/>
          </a:p>
          <a:p>
            <a:pPr indent="0" lvl="0" marL="0" rtl="0" algn="l">
              <a:spcBef>
                <a:spcPts val="0"/>
              </a:spcBef>
              <a:spcAft>
                <a:spcPts val="0"/>
              </a:spcAft>
              <a:buNone/>
            </a:pPr>
            <a:r>
              <a:t/>
            </a:r>
            <a:endParaRPr/>
          </a:p>
          <a:p>
            <a:pPr indent="0" lvl="0" marL="0" rtl="0" algn="l">
              <a:spcBef>
                <a:spcPts val="0"/>
              </a:spcBef>
              <a:spcAft>
                <a:spcPts val="0"/>
              </a:spcAft>
              <a:buNone/>
            </a:pPr>
            <a:r>
              <a:rPr b="1" lang="fr" sz="2400">
                <a:solidFill>
                  <a:srgbClr val="FF9900"/>
                </a:solidFill>
              </a:rPr>
              <a:t>A-2 </a:t>
            </a:r>
            <a:r>
              <a:rPr lang="fr"/>
              <a:t> à  </a:t>
            </a:r>
            <a:r>
              <a:rPr b="1" lang="fr" sz="2400">
                <a:solidFill>
                  <a:srgbClr val="FF9900"/>
                </a:solidFill>
              </a:rPr>
              <a:t>A-25</a:t>
            </a:r>
            <a:endParaRPr b="1" sz="2400">
              <a:solidFill>
                <a:srgbClr val="FF99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95" name="Google Shape;95;p13"/>
          <p:cNvPicPr preferRelativeResize="0"/>
          <p:nvPr/>
        </p:nvPicPr>
        <p:blipFill>
          <a:blip r:embed="rId3">
            <a:alphaModFix/>
          </a:blip>
          <a:stretch>
            <a:fillRect/>
          </a:stretch>
        </p:blipFill>
        <p:spPr>
          <a:xfrm>
            <a:off x="1114478" y="522375"/>
            <a:ext cx="2746497" cy="3419750"/>
          </a:xfrm>
          <a:prstGeom prst="rect">
            <a:avLst/>
          </a:prstGeom>
          <a:noFill/>
          <a:ln>
            <a:noFill/>
          </a:ln>
        </p:spPr>
      </p:pic>
      <p:sp>
        <p:nvSpPr>
          <p:cNvPr id="96" name="Google Shape;96;p13"/>
          <p:cNvSpPr/>
          <p:nvPr/>
        </p:nvSpPr>
        <p:spPr>
          <a:xfrm rot="-386755">
            <a:off x="1391059" y="716056"/>
            <a:ext cx="574532" cy="291053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rot="1477">
            <a:off x="1924026" y="1083425"/>
            <a:ext cx="2095200" cy="392400"/>
          </a:xfrm>
          <a:prstGeom prst="leftArrow">
            <a:avLst>
              <a:gd fmla="val 50000" name="adj1"/>
              <a:gd fmla="val 50000" name="adj2"/>
            </a:avLst>
          </a:prstGeom>
          <a:solidFill>
            <a:srgbClr val="F8814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4"/>
          <p:cNvSpPr txBox="1"/>
          <p:nvPr/>
        </p:nvSpPr>
        <p:spPr>
          <a:xfrm>
            <a:off x="4019175" y="525906"/>
            <a:ext cx="4469100" cy="3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 sz="2200">
                <a:solidFill>
                  <a:schemeClr val="dk1"/>
                </a:solidFill>
              </a:rPr>
              <a:t>Les sections de l’Atlas</a:t>
            </a:r>
            <a:endParaRPr b="1" sz="22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F0000"/>
                </a:highlight>
              </a:rPr>
              <a:t>Section rouge</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fr" sz="1800">
                <a:solidFill>
                  <a:schemeClr val="dk1"/>
                </a:solidFill>
              </a:rPr>
              <a:t>Low Clearances</a:t>
            </a:r>
            <a:endParaRPr sz="1800">
              <a:solidFill>
                <a:schemeClr val="dk1"/>
              </a:solidFill>
            </a:endParaRPr>
          </a:p>
          <a:p>
            <a:pPr indent="-342900" lvl="0" marL="457200" rtl="0" algn="l">
              <a:spcBef>
                <a:spcPts val="0"/>
              </a:spcBef>
              <a:spcAft>
                <a:spcPts val="0"/>
              </a:spcAft>
              <a:buClr>
                <a:schemeClr val="dk1"/>
              </a:buClr>
              <a:buSzPts val="1800"/>
              <a:buChar char="●"/>
            </a:pPr>
            <a:r>
              <a:rPr lang="fr" sz="1800">
                <a:solidFill>
                  <a:schemeClr val="dk1"/>
                </a:solidFill>
              </a:rPr>
              <a:t>Permanent Weight / Inspection Station</a:t>
            </a:r>
            <a:endParaRPr sz="1800">
              <a:solidFill>
                <a:schemeClr val="dk1"/>
              </a:solidFill>
            </a:endParaRPr>
          </a:p>
          <a:p>
            <a:pPr indent="-342900" lvl="0" marL="457200" rtl="0" algn="l">
              <a:spcBef>
                <a:spcPts val="0"/>
              </a:spcBef>
              <a:spcAft>
                <a:spcPts val="0"/>
              </a:spcAft>
              <a:buClr>
                <a:schemeClr val="dk1"/>
              </a:buClr>
              <a:buSzPts val="1800"/>
              <a:buChar char="●"/>
            </a:pPr>
            <a:r>
              <a:rPr lang="fr" sz="1800">
                <a:solidFill>
                  <a:schemeClr val="dk1"/>
                </a:solidFill>
              </a:rPr>
              <a:t>Restricted Routes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fr" sz="2400">
                <a:solidFill>
                  <a:srgbClr val="980000"/>
                </a:solidFill>
              </a:rPr>
              <a:t>A-26</a:t>
            </a:r>
            <a:r>
              <a:rPr lang="fr">
                <a:solidFill>
                  <a:schemeClr val="dk1"/>
                </a:solidFill>
              </a:rPr>
              <a:t>  à  </a:t>
            </a:r>
            <a:r>
              <a:rPr b="1" lang="fr" sz="2400">
                <a:solidFill>
                  <a:srgbClr val="980000"/>
                </a:solidFill>
              </a:rPr>
              <a:t>A-50</a:t>
            </a:r>
            <a:endParaRPr b="1" sz="18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3" name="Google Shape;103;p14"/>
          <p:cNvPicPr preferRelativeResize="0"/>
          <p:nvPr/>
        </p:nvPicPr>
        <p:blipFill>
          <a:blip r:embed="rId3">
            <a:alphaModFix/>
          </a:blip>
          <a:stretch>
            <a:fillRect/>
          </a:stretch>
        </p:blipFill>
        <p:spPr>
          <a:xfrm>
            <a:off x="1114478" y="522375"/>
            <a:ext cx="2746497" cy="3419750"/>
          </a:xfrm>
          <a:prstGeom prst="rect">
            <a:avLst/>
          </a:prstGeom>
          <a:noFill/>
          <a:ln>
            <a:noFill/>
          </a:ln>
        </p:spPr>
      </p:pic>
      <p:sp>
        <p:nvSpPr>
          <p:cNvPr id="104" name="Google Shape;104;p14"/>
          <p:cNvSpPr/>
          <p:nvPr/>
        </p:nvSpPr>
        <p:spPr>
          <a:xfrm rot="-386755">
            <a:off x="1830179" y="657935"/>
            <a:ext cx="574532" cy="291053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rot="1210">
            <a:off x="2314125" y="1083450"/>
            <a:ext cx="1705200" cy="392400"/>
          </a:xfrm>
          <a:prstGeom prst="leftArrow">
            <a:avLst>
              <a:gd fmla="val 50000" name="adj1"/>
              <a:gd fmla="val 50000" name="adj2"/>
            </a:avLst>
          </a:prstGeom>
          <a:solidFill>
            <a:srgbClr val="D7544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5"/>
          <p:cNvPicPr preferRelativeResize="0"/>
          <p:nvPr/>
        </p:nvPicPr>
        <p:blipFill rotWithShape="1">
          <a:blip r:embed="rId3">
            <a:alphaModFix/>
          </a:blip>
          <a:srcRect b="10450" l="3353" r="0" t="0"/>
          <a:stretch/>
        </p:blipFill>
        <p:spPr>
          <a:xfrm>
            <a:off x="1536825" y="316649"/>
            <a:ext cx="2676901" cy="3833738"/>
          </a:xfrm>
          <a:prstGeom prst="rect">
            <a:avLst/>
          </a:prstGeom>
          <a:noFill/>
          <a:ln>
            <a:noFill/>
          </a:ln>
        </p:spPr>
      </p:pic>
      <p:sp>
        <p:nvSpPr>
          <p:cNvPr id="111" name="Google Shape;111;p15"/>
          <p:cNvSpPr txBox="1"/>
          <p:nvPr/>
        </p:nvSpPr>
        <p:spPr>
          <a:xfrm>
            <a:off x="4247775" y="400625"/>
            <a:ext cx="3866100" cy="3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Contenus</a:t>
            </a:r>
            <a:endParaRPr sz="1800"/>
          </a:p>
          <a:p>
            <a:pPr indent="-342900" lvl="0" marL="457200" rtl="0" algn="l">
              <a:spcBef>
                <a:spcPts val="0"/>
              </a:spcBef>
              <a:spcAft>
                <a:spcPts val="0"/>
              </a:spcAft>
              <a:buSzPts val="1800"/>
              <a:buChar char="●"/>
            </a:pPr>
            <a:r>
              <a:rPr lang="fr" sz="1800"/>
              <a:t>Légende </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fr" sz="1800"/>
              <a:t>Page </a:t>
            </a:r>
            <a:r>
              <a:rPr b="1" lang="fr" sz="1800"/>
              <a:t> </a:t>
            </a:r>
            <a:r>
              <a:rPr b="1" lang="fr" sz="2400"/>
              <a:t> 1</a:t>
            </a:r>
            <a:endParaRPr b="1" sz="2400"/>
          </a:p>
        </p:txBody>
      </p:sp>
      <p:sp>
        <p:nvSpPr>
          <p:cNvPr id="112" name="Google Shape;112;p15"/>
          <p:cNvSpPr/>
          <p:nvPr/>
        </p:nvSpPr>
        <p:spPr>
          <a:xfrm rot="-5396707">
            <a:off x="2725413" y="-559756"/>
            <a:ext cx="313200" cy="26766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15"/>
          <p:cNvPicPr preferRelativeResize="0"/>
          <p:nvPr/>
        </p:nvPicPr>
        <p:blipFill rotWithShape="1">
          <a:blip r:embed="rId4">
            <a:alphaModFix/>
          </a:blip>
          <a:srcRect b="999" l="0" r="0" t="999"/>
          <a:stretch/>
        </p:blipFill>
        <p:spPr>
          <a:xfrm>
            <a:off x="1124761" y="206425"/>
            <a:ext cx="3165165" cy="4045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6"/>
          <p:cNvSpPr txBox="1"/>
          <p:nvPr/>
        </p:nvSpPr>
        <p:spPr>
          <a:xfrm>
            <a:off x="4704325" y="1022925"/>
            <a:ext cx="3401700" cy="25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CARTE DE REPÉRAGE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fr" sz="1800"/>
              <a:t>Page </a:t>
            </a:r>
            <a:r>
              <a:rPr b="1" lang="fr" sz="2400"/>
              <a:t>  2 - 3</a:t>
            </a:r>
            <a:endParaRPr b="1" sz="2400"/>
          </a:p>
        </p:txBody>
      </p:sp>
      <p:pic>
        <p:nvPicPr>
          <p:cNvPr id="119" name="Google Shape;119;p16"/>
          <p:cNvPicPr preferRelativeResize="0"/>
          <p:nvPr/>
        </p:nvPicPr>
        <p:blipFill>
          <a:blip r:embed="rId3">
            <a:alphaModFix/>
          </a:blip>
          <a:stretch>
            <a:fillRect/>
          </a:stretch>
        </p:blipFill>
        <p:spPr>
          <a:xfrm>
            <a:off x="855150" y="978750"/>
            <a:ext cx="3773625" cy="2607399"/>
          </a:xfrm>
          <a:prstGeom prst="rect">
            <a:avLst/>
          </a:prstGeom>
          <a:noFill/>
          <a:ln>
            <a:noFill/>
          </a:ln>
        </p:spPr>
      </p:pic>
      <p:sp>
        <p:nvSpPr>
          <p:cNvPr id="120" name="Google Shape;120;p16"/>
          <p:cNvSpPr/>
          <p:nvPr/>
        </p:nvSpPr>
        <p:spPr>
          <a:xfrm rot="-5400000">
            <a:off x="2693525" y="-902925"/>
            <a:ext cx="113400" cy="38907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1367275" y="398500"/>
            <a:ext cx="2589476" cy="1789200"/>
          </a:xfrm>
          <a:prstGeom prst="rect">
            <a:avLst/>
          </a:prstGeom>
          <a:noFill/>
          <a:ln>
            <a:noFill/>
          </a:ln>
        </p:spPr>
      </p:pic>
      <p:pic>
        <p:nvPicPr>
          <p:cNvPr id="126" name="Google Shape;126;p17"/>
          <p:cNvPicPr preferRelativeResize="0"/>
          <p:nvPr/>
        </p:nvPicPr>
        <p:blipFill>
          <a:blip r:embed="rId4">
            <a:alphaModFix/>
          </a:blip>
          <a:stretch>
            <a:fillRect/>
          </a:stretch>
        </p:blipFill>
        <p:spPr>
          <a:xfrm>
            <a:off x="1719025" y="2442875"/>
            <a:ext cx="1432651" cy="1432651"/>
          </a:xfrm>
          <a:prstGeom prst="rect">
            <a:avLst/>
          </a:prstGeom>
          <a:noFill/>
          <a:ln>
            <a:noFill/>
          </a:ln>
        </p:spPr>
      </p:pic>
      <p:pic>
        <p:nvPicPr>
          <p:cNvPr id="127" name="Google Shape;127;p17"/>
          <p:cNvPicPr preferRelativeResize="0"/>
          <p:nvPr/>
        </p:nvPicPr>
        <p:blipFill rotWithShape="1">
          <a:blip r:embed="rId5">
            <a:alphaModFix/>
          </a:blip>
          <a:srcRect b="0" l="0" r="0" t="66801"/>
          <a:stretch/>
        </p:blipFill>
        <p:spPr>
          <a:xfrm>
            <a:off x="3956749" y="1535650"/>
            <a:ext cx="4639150" cy="1789200"/>
          </a:xfrm>
          <a:prstGeom prst="rect">
            <a:avLst/>
          </a:prstGeom>
          <a:noFill/>
          <a:ln>
            <a:noFill/>
          </a:ln>
        </p:spPr>
      </p:pic>
      <p:sp>
        <p:nvSpPr>
          <p:cNvPr id="128" name="Google Shape;128;p17"/>
          <p:cNvSpPr/>
          <p:nvPr/>
        </p:nvSpPr>
        <p:spPr>
          <a:xfrm>
            <a:off x="2974550" y="1983025"/>
            <a:ext cx="416100" cy="204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a:off x="4029950" y="1535650"/>
            <a:ext cx="4566000" cy="1731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 name="Google Shape;130;p17"/>
          <p:cNvCxnSpPr/>
          <p:nvPr/>
        </p:nvCxnSpPr>
        <p:spPr>
          <a:xfrm>
            <a:off x="2978950" y="2186000"/>
            <a:ext cx="1057800" cy="1081200"/>
          </a:xfrm>
          <a:prstGeom prst="straightConnector1">
            <a:avLst/>
          </a:prstGeom>
          <a:noFill/>
          <a:ln cap="flat" cmpd="sng" w="28575">
            <a:solidFill>
              <a:srgbClr val="FF0000"/>
            </a:solidFill>
            <a:prstDash val="solid"/>
            <a:round/>
            <a:headEnd len="med" w="med" type="none"/>
            <a:tailEnd len="med" w="med" type="none"/>
          </a:ln>
        </p:spPr>
      </p:cxnSp>
      <p:cxnSp>
        <p:nvCxnSpPr>
          <p:cNvPr id="131" name="Google Shape;131;p17"/>
          <p:cNvCxnSpPr/>
          <p:nvPr/>
        </p:nvCxnSpPr>
        <p:spPr>
          <a:xfrm flipH="1" rot="10800000">
            <a:off x="2978950" y="1540800"/>
            <a:ext cx="1054800" cy="4404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nvSpPr>
        <p:spPr>
          <a:xfrm>
            <a:off x="5354900" y="663750"/>
            <a:ext cx="3467700" cy="30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Les sections de l’Atla</a:t>
            </a:r>
            <a:r>
              <a:rPr b="1" lang="fr" sz="2200"/>
              <a:t>s</a:t>
            </a:r>
            <a:endParaRPr b="1" sz="2200"/>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fr" sz="1800">
                <a:solidFill>
                  <a:srgbClr val="FFFFFF"/>
                </a:solidFill>
                <a:highlight>
                  <a:srgbClr val="F1C232"/>
                </a:highlight>
              </a:rPr>
              <a:t>Section jaune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fr" sz="1800"/>
              <a:t>Cartes des États-Unis, du Canada et du Mexique.</a:t>
            </a:r>
            <a:endParaRPr sz="1800"/>
          </a:p>
          <a:p>
            <a:pPr indent="-342900" lvl="0" marL="457200" rtl="0" algn="l">
              <a:spcBef>
                <a:spcPts val="0"/>
              </a:spcBef>
              <a:spcAft>
                <a:spcPts val="0"/>
              </a:spcAft>
              <a:buSzPts val="1800"/>
              <a:buChar char="●"/>
            </a:pPr>
            <a:r>
              <a:rPr lang="fr" sz="1800"/>
              <a:t>Ordre alphabétique.</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fr"/>
              <a:t> </a:t>
            </a:r>
            <a:endParaRPr/>
          </a:p>
          <a:p>
            <a:pPr indent="0" lvl="0" marL="0" rtl="0" algn="l">
              <a:spcBef>
                <a:spcPts val="0"/>
              </a:spcBef>
              <a:spcAft>
                <a:spcPts val="0"/>
              </a:spcAft>
              <a:buNone/>
            </a:pPr>
            <a:r>
              <a:rPr lang="fr"/>
              <a:t>Page </a:t>
            </a:r>
            <a:r>
              <a:rPr b="1" lang="fr" sz="2400"/>
              <a:t>  4 </a:t>
            </a:r>
            <a:r>
              <a:rPr lang="fr"/>
              <a:t>à</a:t>
            </a:r>
            <a:r>
              <a:rPr b="1" lang="fr" sz="2400"/>
              <a:t> 116</a:t>
            </a:r>
            <a:endParaRPr b="1" sz="2400"/>
          </a:p>
        </p:txBody>
      </p:sp>
      <p:grpSp>
        <p:nvGrpSpPr>
          <p:cNvPr id="137" name="Google Shape;137;p18"/>
          <p:cNvGrpSpPr/>
          <p:nvPr/>
        </p:nvGrpSpPr>
        <p:grpSpPr>
          <a:xfrm>
            <a:off x="925725" y="713080"/>
            <a:ext cx="4440650" cy="3032441"/>
            <a:chOff x="574200" y="400625"/>
            <a:chExt cx="5252099" cy="3784402"/>
          </a:xfrm>
        </p:grpSpPr>
        <p:pic>
          <p:nvPicPr>
            <p:cNvPr id="138" name="Google Shape;138;p18"/>
            <p:cNvPicPr preferRelativeResize="0"/>
            <p:nvPr/>
          </p:nvPicPr>
          <p:blipFill rotWithShape="1">
            <a:blip r:embed="rId3">
              <a:alphaModFix/>
            </a:blip>
            <a:srcRect b="10410" l="0" r="3437" t="0"/>
            <a:stretch/>
          </p:blipFill>
          <p:spPr>
            <a:xfrm>
              <a:off x="574200" y="400625"/>
              <a:ext cx="2638824" cy="3784402"/>
            </a:xfrm>
            <a:prstGeom prst="rect">
              <a:avLst/>
            </a:prstGeom>
            <a:noFill/>
            <a:ln>
              <a:noFill/>
            </a:ln>
          </p:spPr>
        </p:pic>
        <p:pic>
          <p:nvPicPr>
            <p:cNvPr id="139" name="Google Shape;139;p18"/>
            <p:cNvPicPr preferRelativeResize="0"/>
            <p:nvPr/>
          </p:nvPicPr>
          <p:blipFill rotWithShape="1">
            <a:blip r:embed="rId4">
              <a:alphaModFix/>
            </a:blip>
            <a:srcRect b="10651" l="4489" r="0" t="735"/>
            <a:stretch/>
          </p:blipFill>
          <p:spPr>
            <a:xfrm>
              <a:off x="3213025" y="428625"/>
              <a:ext cx="2613274" cy="3747748"/>
            </a:xfrm>
            <a:prstGeom prst="rect">
              <a:avLst/>
            </a:prstGeom>
            <a:noFill/>
            <a:ln>
              <a:noFill/>
            </a:ln>
          </p:spPr>
        </p:pic>
      </p:grpSp>
      <p:sp>
        <p:nvSpPr>
          <p:cNvPr id="140" name="Google Shape;140;p18"/>
          <p:cNvSpPr/>
          <p:nvPr/>
        </p:nvSpPr>
        <p:spPr>
          <a:xfrm>
            <a:off x="3600463" y="1009650"/>
            <a:ext cx="261900" cy="1953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839000" y="592775"/>
            <a:ext cx="2316300" cy="417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839000" y="1009650"/>
            <a:ext cx="1732800" cy="2340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3155300" y="592775"/>
            <a:ext cx="2199600" cy="665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3885000" y="1049100"/>
            <a:ext cx="261900" cy="116400"/>
          </a:xfrm>
          <a:prstGeom prst="leftArrow">
            <a:avLst>
              <a:gd fmla="val 50000" name="adj1"/>
              <a:gd fmla="val 50000" name="adj2"/>
            </a:avLst>
          </a:prstGeom>
          <a:solidFill>
            <a:srgbClr val="FF0000"/>
          </a:soli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